
<file path=[Content_Types].xml><?xml version="1.0" encoding="utf-8"?>
<Types xmlns="http://schemas.openxmlformats.org/package/2006/content-types">
  <Default Extension="jpeg" ContentType="image/jpeg"/>
  <Default Extension="mp4" ContentType="video/mp4"/>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2.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3.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4.xml" ContentType="application/vnd.openxmlformats-officedocument.theme+xml"/>
  <Override PartName="/ppt/slideLayouts/slideLayout159.xml" ContentType="application/vnd.openxmlformats-officedocument.presentationml.slideLayout+xml"/>
  <Override PartName="/ppt/theme/theme5.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6.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omments/modernComment_7FFE5448_E0E9047B.xml" ContentType="application/vnd.ms-powerpoint.comments+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comments/modernComment_7FFE536F_8B4BBE26.xml" ContentType="application/vnd.ms-powerpoint.comments+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 id="2147483715" r:id="rId5"/>
    <p:sldMasterId id="2147483756" r:id="rId6"/>
    <p:sldMasterId id="2147483769" r:id="rId7"/>
    <p:sldMasterId id="2147483822" r:id="rId8"/>
    <p:sldMasterId id="2147483824" r:id="rId9"/>
    <p:sldMasterId id="2147483827" r:id="rId10"/>
  </p:sldMasterIdLst>
  <p:notesMasterIdLst>
    <p:notesMasterId r:id="rId56"/>
  </p:notesMasterIdLst>
  <p:sldIdLst>
    <p:sldId id="2147374101" r:id="rId11"/>
    <p:sldId id="2147374102" r:id="rId12"/>
    <p:sldId id="2147374109" r:id="rId13"/>
    <p:sldId id="2147374110" r:id="rId14"/>
    <p:sldId id="2147374112" r:id="rId15"/>
    <p:sldId id="2147374103" r:id="rId16"/>
    <p:sldId id="2147374113" r:id="rId17"/>
    <p:sldId id="2147374114" r:id="rId18"/>
    <p:sldId id="2147374116" r:id="rId19"/>
    <p:sldId id="2147373970" r:id="rId20"/>
    <p:sldId id="2147374121" r:id="rId21"/>
    <p:sldId id="2147374118" r:id="rId22"/>
    <p:sldId id="2147374119" r:id="rId23"/>
    <p:sldId id="2147374120" r:id="rId24"/>
    <p:sldId id="2147374104" r:id="rId25"/>
    <p:sldId id="2147373982" r:id="rId26"/>
    <p:sldId id="2147374149" r:id="rId27"/>
    <p:sldId id="2147374105" r:id="rId28"/>
    <p:sldId id="2147374123" r:id="rId29"/>
    <p:sldId id="2147374124" r:id="rId30"/>
    <p:sldId id="2147374036" r:id="rId31"/>
    <p:sldId id="2147374038" r:id="rId32"/>
    <p:sldId id="2147374122" r:id="rId33"/>
    <p:sldId id="2147374133" r:id="rId34"/>
    <p:sldId id="2147374106" r:id="rId35"/>
    <p:sldId id="2147374150" r:id="rId36"/>
    <p:sldId id="2147374151" r:id="rId37"/>
    <p:sldId id="2147374152" r:id="rId38"/>
    <p:sldId id="2147374153" r:id="rId39"/>
    <p:sldId id="2147374154" r:id="rId40"/>
    <p:sldId id="2147374155" r:id="rId41"/>
    <p:sldId id="2147374156" r:id="rId42"/>
    <p:sldId id="2147373935" r:id="rId43"/>
    <p:sldId id="2147374157" r:id="rId44"/>
    <p:sldId id="2147374158" r:id="rId45"/>
    <p:sldId id="2147374147" r:id="rId46"/>
    <p:sldId id="2147374041" r:id="rId47"/>
    <p:sldId id="2147374040" r:id="rId48"/>
    <p:sldId id="260" r:id="rId49"/>
    <p:sldId id="2147373984" r:id="rId50"/>
    <p:sldId id="2147373985" r:id="rId51"/>
    <p:sldId id="2147374055" r:id="rId52"/>
    <p:sldId id="2147374125" r:id="rId53"/>
    <p:sldId id="2147374108" r:id="rId54"/>
    <p:sldId id="2147374107" r:id="rId55"/>
  </p:sldIdLst>
  <p:sldSz cx="12192000" cy="6858000"/>
  <p:notesSz cx="6858000" cy="9144000"/>
  <p:defaultTex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letusosa" id="{30DC992F-798C-4CF7-BDDF-E567BD8861E8}">
          <p14:sldIdLst/>
        </p14:section>
        <p14:section name="ENG" id="{81AE57D9-321D-4564-851D-291200101264}">
          <p14:sldIdLst>
            <p14:sldId id="2147374101"/>
            <p14:sldId id="2147374102"/>
            <p14:sldId id="2147374109"/>
            <p14:sldId id="2147374110"/>
            <p14:sldId id="2147374112"/>
            <p14:sldId id="2147374103"/>
            <p14:sldId id="2147374113"/>
            <p14:sldId id="2147374114"/>
            <p14:sldId id="2147374116"/>
            <p14:sldId id="2147373970"/>
            <p14:sldId id="2147374121"/>
            <p14:sldId id="2147374118"/>
            <p14:sldId id="2147374119"/>
            <p14:sldId id="2147374120"/>
            <p14:sldId id="2147374104"/>
            <p14:sldId id="2147373982"/>
            <p14:sldId id="2147374149"/>
            <p14:sldId id="2147374105"/>
            <p14:sldId id="2147374123"/>
            <p14:sldId id="2147374124"/>
            <p14:sldId id="2147374036"/>
            <p14:sldId id="2147374038"/>
            <p14:sldId id="2147374122"/>
            <p14:sldId id="2147374133"/>
            <p14:sldId id="2147374106"/>
            <p14:sldId id="2147374150"/>
            <p14:sldId id="2147374151"/>
            <p14:sldId id="2147374152"/>
            <p14:sldId id="2147374153"/>
            <p14:sldId id="2147374154"/>
            <p14:sldId id="2147374155"/>
            <p14:sldId id="2147374156"/>
            <p14:sldId id="2147373935"/>
            <p14:sldId id="2147374157"/>
            <p14:sldId id="2147374158"/>
            <p14:sldId id="2147374147"/>
            <p14:sldId id="2147374041"/>
            <p14:sldId id="2147374040"/>
            <p14:sldId id="260"/>
            <p14:sldId id="2147373984"/>
            <p14:sldId id="2147373985"/>
            <p14:sldId id="2147374055"/>
            <p14:sldId id="2147374125"/>
            <p14:sldId id="2147374108"/>
            <p14:sldId id="2147374107"/>
          </p14:sldIdLst>
        </p14:section>
      </p14:sectionLst>
    </p:ex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93CF6A5-FE3E-5219-2D12-6AED67B8F024}" name="Alaluusua Teemu" initials="TA" userId="S::teemu.alaluusua@aalto.fi::1d5d47e3-80c6-42e2-b5c7-2482702c28fd" providerId="AD"/>
  <p188:author id="{795746F8-6FE7-E238-F541-3C653AF7E878}" name="Teemu Alaluusua" initials="TA" userId="S::teemu.alaluusua@condigi.fi::524651f4-fac4-4c22-96ea-9436254bd943"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8E8E8"/>
    <a:srgbClr val="FE5D3E"/>
    <a:srgbClr val="E8EFFC"/>
    <a:srgbClr val="FFFFFF"/>
    <a:srgbClr val="FEB81C"/>
    <a:srgbClr val="567AAE"/>
    <a:srgbClr val="48CCBE"/>
    <a:srgbClr val="73737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8B66343-5C97-2025-7558-E3EA6EA80465}" v="10" dt="2025-03-13T08:20:52.194"/>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7" d="100"/>
          <a:sy n="97" d="100"/>
        </p:scale>
        <p:origin x="1074" y="30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3.xml"/><Relationship Id="rId18" Type="http://schemas.openxmlformats.org/officeDocument/2006/relationships/slide" Target="slides/slide8.xml"/><Relationship Id="rId26" Type="http://schemas.openxmlformats.org/officeDocument/2006/relationships/slide" Target="slides/slide16.xml"/><Relationship Id="rId39" Type="http://schemas.openxmlformats.org/officeDocument/2006/relationships/slide" Target="slides/slide29.xml"/><Relationship Id="rId21" Type="http://schemas.openxmlformats.org/officeDocument/2006/relationships/slide" Target="slides/slide11.xml"/><Relationship Id="rId34" Type="http://schemas.openxmlformats.org/officeDocument/2006/relationships/slide" Target="slides/slide24.xml"/><Relationship Id="rId42" Type="http://schemas.openxmlformats.org/officeDocument/2006/relationships/slide" Target="slides/slide32.xml"/><Relationship Id="rId47" Type="http://schemas.openxmlformats.org/officeDocument/2006/relationships/slide" Target="slides/slide37.xml"/><Relationship Id="rId50" Type="http://schemas.openxmlformats.org/officeDocument/2006/relationships/slide" Target="slides/slide40.xml"/><Relationship Id="rId55" Type="http://schemas.openxmlformats.org/officeDocument/2006/relationships/slide" Target="slides/slide45.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6.xml"/><Relationship Id="rId20" Type="http://schemas.openxmlformats.org/officeDocument/2006/relationships/slide" Target="slides/slide10.xml"/><Relationship Id="rId29" Type="http://schemas.openxmlformats.org/officeDocument/2006/relationships/slide" Target="slides/slide19.xml"/><Relationship Id="rId41" Type="http://schemas.openxmlformats.org/officeDocument/2006/relationships/slide" Target="slides/slide31.xml"/><Relationship Id="rId54" Type="http://schemas.openxmlformats.org/officeDocument/2006/relationships/slide" Target="slides/slide44.xml"/><Relationship Id="rId62" Type="http://schemas.microsoft.com/office/2018/10/relationships/authors" Target="author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slide" Target="slides/slide22.xml"/><Relationship Id="rId37" Type="http://schemas.openxmlformats.org/officeDocument/2006/relationships/slide" Target="slides/slide27.xml"/><Relationship Id="rId40" Type="http://schemas.openxmlformats.org/officeDocument/2006/relationships/slide" Target="slides/slide30.xml"/><Relationship Id="rId45" Type="http://schemas.openxmlformats.org/officeDocument/2006/relationships/slide" Target="slides/slide35.xml"/><Relationship Id="rId53" Type="http://schemas.openxmlformats.org/officeDocument/2006/relationships/slide" Target="slides/slide43.xml"/><Relationship Id="rId58"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49" Type="http://schemas.openxmlformats.org/officeDocument/2006/relationships/slide" Target="slides/slide39.xml"/><Relationship Id="rId57" Type="http://schemas.openxmlformats.org/officeDocument/2006/relationships/presProps" Target="presProps.xml"/><Relationship Id="rId61" Type="http://schemas.microsoft.com/office/2015/10/relationships/revisionInfo" Target="revisionInfo.xml"/><Relationship Id="rId10" Type="http://schemas.openxmlformats.org/officeDocument/2006/relationships/slideMaster" Target="slideMasters/slideMaster7.xml"/><Relationship Id="rId19" Type="http://schemas.openxmlformats.org/officeDocument/2006/relationships/slide" Target="slides/slide9.xml"/><Relationship Id="rId31" Type="http://schemas.openxmlformats.org/officeDocument/2006/relationships/slide" Target="slides/slide21.xml"/><Relationship Id="rId44" Type="http://schemas.openxmlformats.org/officeDocument/2006/relationships/slide" Target="slides/slide34.xml"/><Relationship Id="rId52" Type="http://schemas.openxmlformats.org/officeDocument/2006/relationships/slide" Target="slides/slide42.xml"/><Relationship Id="rId60"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slide" Target="slides/slide25.xml"/><Relationship Id="rId43" Type="http://schemas.openxmlformats.org/officeDocument/2006/relationships/slide" Target="slides/slide33.xml"/><Relationship Id="rId48" Type="http://schemas.openxmlformats.org/officeDocument/2006/relationships/slide" Target="slides/slide38.xml"/><Relationship Id="rId56" Type="http://schemas.openxmlformats.org/officeDocument/2006/relationships/notesMaster" Target="notesMasters/notesMaster1.xml"/><Relationship Id="rId8" Type="http://schemas.openxmlformats.org/officeDocument/2006/relationships/slideMaster" Target="slideMasters/slideMaster5.xml"/><Relationship Id="rId51" Type="http://schemas.openxmlformats.org/officeDocument/2006/relationships/slide" Target="slides/slide41.xml"/><Relationship Id="rId3" Type="http://schemas.openxmlformats.org/officeDocument/2006/relationships/customXml" Target="../customXml/item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slide" Target="slides/slide28.xml"/><Relationship Id="rId46" Type="http://schemas.openxmlformats.org/officeDocument/2006/relationships/slide" Target="slides/slide36.xml"/><Relationship Id="rId59"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i-FI"/>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fi-FI" sz="2000" b="1" err="1"/>
              <a:t>Disruption</a:t>
            </a:r>
            <a:r>
              <a:rPr lang="fi-FI" sz="2000" b="1"/>
              <a:t> of </a:t>
            </a:r>
            <a:r>
              <a:rPr lang="fi-FI" sz="2000" b="1" err="1"/>
              <a:t>errors</a:t>
            </a:r>
            <a:r>
              <a:rPr lang="fi-FI" sz="2000" b="1"/>
              <a:t> in </a:t>
            </a:r>
            <a:r>
              <a:rPr lang="fi-FI" sz="2000" b="1" err="1"/>
              <a:t>the</a:t>
            </a:r>
            <a:r>
              <a:rPr lang="fi-FI" sz="2000" b="1"/>
              <a:t> </a:t>
            </a:r>
            <a:r>
              <a:rPr lang="fi-FI" sz="2000" b="1" err="1"/>
              <a:t>frame</a:t>
            </a:r>
            <a:r>
              <a:rPr lang="fi-FI" sz="2000" b="1"/>
              <a:t> </a:t>
            </a:r>
            <a:r>
              <a:rPr lang="fi-FI" sz="2000" b="1" err="1"/>
              <a:t>erection</a:t>
            </a:r>
            <a:r>
              <a:rPr lang="fi-FI" sz="2000" b="1"/>
              <a:t> </a:t>
            </a:r>
            <a:r>
              <a:rPr lang="fi-FI" sz="2000" b="1" err="1"/>
              <a:t>phase</a:t>
            </a:r>
            <a:endParaRPr lang="fi-FI" sz="2000" b="1"/>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fi-FI"/>
        </a:p>
      </c:txPr>
    </c:title>
    <c:autoTitleDeleted val="0"/>
    <c:plotArea>
      <c:layout/>
      <c:barChart>
        <c:barDir val="col"/>
        <c:grouping val="stacked"/>
        <c:varyColors val="0"/>
        <c:ser>
          <c:idx val="0"/>
          <c:order val="0"/>
          <c:tx>
            <c:strRef>
              <c:f>Taul1!$B$1</c:f>
              <c:strCache>
                <c:ptCount val="1"/>
                <c:pt idx="0">
                  <c:v>Severe</c:v>
                </c:pt>
              </c:strCache>
            </c:strRef>
          </c:tx>
          <c:spPr>
            <a:solidFill>
              <a:srgbClr val="FF5050"/>
            </a:solidFill>
            <a:ln>
              <a:noFill/>
            </a:ln>
            <a:effectLst/>
          </c:spPr>
          <c:invertIfNegative val="0"/>
          <c:cat>
            <c:strRef>
              <c:f>Taul1!$A$2:$A$9</c:f>
              <c:strCache>
                <c:ptCount val="8"/>
                <c:pt idx="0">
                  <c:v>Design</c:v>
                </c:pt>
                <c:pt idx="1">
                  <c:v>Precasting</c:v>
                </c:pt>
                <c:pt idx="2">
                  <c:v>Element transportation to the site</c:v>
                </c:pt>
                <c:pt idx="3">
                  <c:v>Other deliveries</c:v>
                </c:pt>
                <c:pt idx="4">
                  <c:v>Site logistics</c:v>
                </c:pt>
                <c:pt idx="5">
                  <c:v>Measurements</c:v>
                </c:pt>
                <c:pt idx="6">
                  <c:v>Crane and lifting</c:v>
                </c:pt>
                <c:pt idx="7">
                  <c:v>On-site installation</c:v>
                </c:pt>
              </c:strCache>
            </c:strRef>
          </c:cat>
          <c:val>
            <c:numRef>
              <c:f>Taul1!$B$2:$B$9</c:f>
              <c:numCache>
                <c:formatCode>General</c:formatCode>
                <c:ptCount val="8"/>
                <c:pt idx="0">
                  <c:v>4</c:v>
                </c:pt>
                <c:pt idx="1">
                  <c:v>9</c:v>
                </c:pt>
                <c:pt idx="2">
                  <c:v>10</c:v>
                </c:pt>
                <c:pt idx="3">
                  <c:v>5</c:v>
                </c:pt>
                <c:pt idx="4">
                  <c:v>0</c:v>
                </c:pt>
                <c:pt idx="5">
                  <c:v>0</c:v>
                </c:pt>
                <c:pt idx="6">
                  <c:v>5</c:v>
                </c:pt>
                <c:pt idx="7">
                  <c:v>2</c:v>
                </c:pt>
              </c:numCache>
            </c:numRef>
          </c:val>
          <c:extLst>
            <c:ext xmlns:c16="http://schemas.microsoft.com/office/drawing/2014/chart" uri="{C3380CC4-5D6E-409C-BE32-E72D297353CC}">
              <c16:uniqueId val="{00000000-564F-4F2A-A5BE-29F7A2924E7C}"/>
            </c:ext>
          </c:extLst>
        </c:ser>
        <c:ser>
          <c:idx val="1"/>
          <c:order val="1"/>
          <c:tx>
            <c:strRef>
              <c:f>Taul1!$C$1</c:f>
              <c:strCache>
                <c:ptCount val="1"/>
                <c:pt idx="0">
                  <c:v>Harmful</c:v>
                </c:pt>
              </c:strCache>
            </c:strRef>
          </c:tx>
          <c:spPr>
            <a:solidFill>
              <a:srgbClr val="FFC000"/>
            </a:solidFill>
            <a:ln>
              <a:noFill/>
            </a:ln>
            <a:effectLst/>
          </c:spPr>
          <c:invertIfNegative val="0"/>
          <c:cat>
            <c:strRef>
              <c:f>Taul1!$A$2:$A$9</c:f>
              <c:strCache>
                <c:ptCount val="8"/>
                <c:pt idx="0">
                  <c:v>Design</c:v>
                </c:pt>
                <c:pt idx="1">
                  <c:v>Precasting</c:v>
                </c:pt>
                <c:pt idx="2">
                  <c:v>Element transportation to the site</c:v>
                </c:pt>
                <c:pt idx="3">
                  <c:v>Other deliveries</c:v>
                </c:pt>
                <c:pt idx="4">
                  <c:v>Site logistics</c:v>
                </c:pt>
                <c:pt idx="5">
                  <c:v>Measurements</c:v>
                </c:pt>
                <c:pt idx="6">
                  <c:v>Crane and lifting</c:v>
                </c:pt>
                <c:pt idx="7">
                  <c:v>On-site installation</c:v>
                </c:pt>
              </c:strCache>
            </c:strRef>
          </c:cat>
          <c:val>
            <c:numRef>
              <c:f>Taul1!$C$2:$C$9</c:f>
              <c:numCache>
                <c:formatCode>General</c:formatCode>
                <c:ptCount val="8"/>
                <c:pt idx="0">
                  <c:v>9</c:v>
                </c:pt>
                <c:pt idx="1">
                  <c:v>11</c:v>
                </c:pt>
                <c:pt idx="2">
                  <c:v>13</c:v>
                </c:pt>
                <c:pt idx="3">
                  <c:v>3</c:v>
                </c:pt>
                <c:pt idx="4">
                  <c:v>5</c:v>
                </c:pt>
                <c:pt idx="5">
                  <c:v>1</c:v>
                </c:pt>
                <c:pt idx="6">
                  <c:v>0</c:v>
                </c:pt>
                <c:pt idx="7">
                  <c:v>4</c:v>
                </c:pt>
              </c:numCache>
            </c:numRef>
          </c:val>
          <c:extLst>
            <c:ext xmlns:c16="http://schemas.microsoft.com/office/drawing/2014/chart" uri="{C3380CC4-5D6E-409C-BE32-E72D297353CC}">
              <c16:uniqueId val="{00000001-564F-4F2A-A5BE-29F7A2924E7C}"/>
            </c:ext>
          </c:extLst>
        </c:ser>
        <c:ser>
          <c:idx val="2"/>
          <c:order val="2"/>
          <c:tx>
            <c:strRef>
              <c:f>Taul1!$D$1</c:f>
              <c:strCache>
                <c:ptCount val="1"/>
                <c:pt idx="0">
                  <c:v>Minor</c:v>
                </c:pt>
              </c:strCache>
            </c:strRef>
          </c:tx>
          <c:spPr>
            <a:solidFill>
              <a:srgbClr val="92D050"/>
            </a:solidFill>
            <a:ln>
              <a:noFill/>
            </a:ln>
            <a:effectLst/>
          </c:spPr>
          <c:invertIfNegative val="0"/>
          <c:cat>
            <c:strRef>
              <c:f>Taul1!$A$2:$A$9</c:f>
              <c:strCache>
                <c:ptCount val="8"/>
                <c:pt idx="0">
                  <c:v>Design</c:v>
                </c:pt>
                <c:pt idx="1">
                  <c:v>Precasting</c:v>
                </c:pt>
                <c:pt idx="2">
                  <c:v>Element transportation to the site</c:v>
                </c:pt>
                <c:pt idx="3">
                  <c:v>Other deliveries</c:v>
                </c:pt>
                <c:pt idx="4">
                  <c:v>Site logistics</c:v>
                </c:pt>
                <c:pt idx="5">
                  <c:v>Measurements</c:v>
                </c:pt>
                <c:pt idx="6">
                  <c:v>Crane and lifting</c:v>
                </c:pt>
                <c:pt idx="7">
                  <c:v>On-site installation</c:v>
                </c:pt>
              </c:strCache>
            </c:strRef>
          </c:cat>
          <c:val>
            <c:numRef>
              <c:f>Taul1!$D$2:$D$9</c:f>
              <c:numCache>
                <c:formatCode>General</c:formatCode>
                <c:ptCount val="8"/>
                <c:pt idx="0">
                  <c:v>8</c:v>
                </c:pt>
                <c:pt idx="1">
                  <c:v>22</c:v>
                </c:pt>
                <c:pt idx="2">
                  <c:v>15</c:v>
                </c:pt>
                <c:pt idx="3">
                  <c:v>0</c:v>
                </c:pt>
                <c:pt idx="4">
                  <c:v>5</c:v>
                </c:pt>
                <c:pt idx="5">
                  <c:v>2</c:v>
                </c:pt>
                <c:pt idx="6">
                  <c:v>2</c:v>
                </c:pt>
                <c:pt idx="7">
                  <c:v>12</c:v>
                </c:pt>
              </c:numCache>
            </c:numRef>
          </c:val>
          <c:extLst>
            <c:ext xmlns:c16="http://schemas.microsoft.com/office/drawing/2014/chart" uri="{C3380CC4-5D6E-409C-BE32-E72D297353CC}">
              <c16:uniqueId val="{00000002-564F-4F2A-A5BE-29F7A2924E7C}"/>
            </c:ext>
          </c:extLst>
        </c:ser>
        <c:dLbls>
          <c:showLegendKey val="0"/>
          <c:showVal val="0"/>
          <c:showCatName val="0"/>
          <c:showSerName val="0"/>
          <c:showPercent val="0"/>
          <c:showBubbleSize val="0"/>
        </c:dLbls>
        <c:gapWidth val="150"/>
        <c:overlap val="100"/>
        <c:axId val="767364960"/>
        <c:axId val="767366400"/>
      </c:barChart>
      <c:catAx>
        <c:axId val="767364960"/>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fi-FI" err="1"/>
                  <a:t>Fault</a:t>
                </a:r>
                <a:r>
                  <a:rPr lang="fi-FI" baseline="0"/>
                  <a:t> in</a:t>
                </a:r>
                <a:endParaRPr lang="fi-FI"/>
              </a:p>
            </c:rich>
          </c:tx>
          <c:overlay val="0"/>
          <c:spPr>
            <a:noFill/>
            <a:ln>
              <a:noFill/>
            </a:ln>
            <a:effectLst/>
          </c:spPr>
          <c:txPr>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fi-FI"/>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i-FI"/>
          </a:p>
        </c:txPr>
        <c:crossAx val="767366400"/>
        <c:crosses val="autoZero"/>
        <c:auto val="1"/>
        <c:lblAlgn val="ctr"/>
        <c:lblOffset val="100"/>
        <c:noMultiLvlLbl val="0"/>
      </c:catAx>
      <c:valAx>
        <c:axId val="76736640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fi-FI" err="1"/>
                  <a:t>Number</a:t>
                </a:r>
                <a:r>
                  <a:rPr lang="fi-FI"/>
                  <a:t> of </a:t>
                </a:r>
                <a:r>
                  <a:rPr lang="fi-FI" err="1"/>
                  <a:t>errors</a:t>
                </a:r>
                <a:endParaRPr lang="fi-FI"/>
              </a:p>
            </c:rich>
          </c:tx>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fi-FI"/>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i-FI"/>
          </a:p>
        </c:txPr>
        <c:crossAx val="767364960"/>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97" b="0" i="0" u="none" strike="noStrike" kern="1200" baseline="0">
                <a:solidFill>
                  <a:schemeClr val="tx1">
                    <a:lumMod val="65000"/>
                    <a:lumOff val="35000"/>
                  </a:schemeClr>
                </a:solidFill>
                <a:latin typeface="+mn-lt"/>
                <a:ea typeface="+mn-ea"/>
                <a:cs typeface="+mn-cs"/>
              </a:defRPr>
            </a:pPr>
            <a:endParaRPr lang="fi-FI"/>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i-FI"/>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i-FI"/>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omments/modernComment_7FFE536F_8B4BBE26.xml><?xml version="1.0" encoding="utf-8"?>
<p188:cmLst xmlns:a="http://schemas.openxmlformats.org/drawingml/2006/main" xmlns:r="http://schemas.openxmlformats.org/officeDocument/2006/relationships" xmlns:p188="http://schemas.microsoft.com/office/powerpoint/2018/8/main">
  <p188:cm id="{E1010117-D5FA-424A-8F1C-E04AEE3ADB88}" authorId="{093CF6A5-FE3E-5219-2D12-6AED67B8F024}" created="2025-01-29T11:45:04.304">
    <pc:sldMkLst xmlns:pc="http://schemas.microsoft.com/office/powerpoint/2013/main/command">
      <pc:docMk/>
      <pc:sldMk cId="2336996902" sldId="2147373935"/>
    </pc:sldMkLst>
    <p188:txBody>
      <a:bodyPr/>
      <a:lstStyle/>
      <a:p>
        <a:r>
          <a:rPr lang="fi-FI"/>
          <a:t>Punch out?</a:t>
        </a:r>
      </a:p>
    </p188:txBody>
  </p188:cm>
</p188:cmLst>
</file>

<file path=ppt/comments/modernComment_7FFE5448_E0E9047B.xml><?xml version="1.0" encoding="utf-8"?>
<p188:cmLst xmlns:a="http://schemas.openxmlformats.org/drawingml/2006/main" xmlns:r="http://schemas.openxmlformats.org/officeDocument/2006/relationships" xmlns:p188="http://schemas.microsoft.com/office/powerpoint/2018/8/main">
  <p188:cm id="{79BBE047-5413-45F4-94E7-103B4FC3F323}" authorId="{795746F8-6FE7-E238-F541-3C653AF7E878}" created="2024-10-20T18:18:53.092">
    <pc:sldMkLst xmlns:pc="http://schemas.microsoft.com/office/powerpoint/2013/main/command">
      <pc:docMk/>
      <pc:sldMk cId="2407912388" sldId="2147373962"/>
    </pc:sldMkLst>
    <p188:txBody>
      <a:bodyPr/>
      <a:lstStyle/>
      <a:p>
        <a:r>
          <a:rPr lang="fi-FI"/>
          <a:t>GS1 Digital Link</a:t>
        </a:r>
      </a:p>
    </p188:txBody>
  </p188:cm>
</p188:cmLst>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Ylätunnisteen paikkamerkki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i-FI"/>
          </a:p>
        </p:txBody>
      </p:sp>
      <p:sp>
        <p:nvSpPr>
          <p:cNvPr id="3" name="Päivämäärän paikkamerkki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B081672-DD48-4ECA-B1DC-12016E4FC0CF}" type="datetimeFigureOut">
              <a:rPr lang="fi-FI" smtClean="0"/>
              <a:t>8.4.2025</a:t>
            </a:fld>
            <a:endParaRPr lang="fi-FI"/>
          </a:p>
        </p:txBody>
      </p:sp>
      <p:sp>
        <p:nvSpPr>
          <p:cNvPr id="4" name="Dian kuvan paikkamerkki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fi-FI"/>
          </a:p>
        </p:txBody>
      </p:sp>
      <p:sp>
        <p:nvSpPr>
          <p:cNvPr id="5" name="Huomautusten paikkamerkki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6" name="Alatunnisteen paikkamerkki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fi-FI"/>
          </a:p>
        </p:txBody>
      </p:sp>
      <p:sp>
        <p:nvSpPr>
          <p:cNvPr id="7" name="Dian numeron paikkamerkki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D781457-4DBE-4B9C-AD43-D0BC945FC652}" type="slidenum">
              <a:rPr lang="fi-FI" smtClean="0"/>
              <a:t>‹#›</a:t>
            </a:fld>
            <a:endParaRPr lang="fi-FI"/>
          </a:p>
        </p:txBody>
      </p:sp>
    </p:spTree>
    <p:extLst>
      <p:ext uri="{BB962C8B-B14F-4D97-AF65-F5344CB8AC3E}">
        <p14:creationId xmlns:p14="http://schemas.microsoft.com/office/powerpoint/2010/main" val="389608020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9492B6-D7AE-61A2-035D-D33F5A5B932F}"/>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D9011190-C781-F7FB-6BE9-A48DF4BCD587}"/>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14679C3C-21E6-88AB-518C-E7583C9B0D50}"/>
              </a:ext>
            </a:extLst>
          </p:cNvPr>
          <p:cNvSpPr>
            <a:spLocks noGrp="1"/>
          </p:cNvSpPr>
          <p:nvPr>
            <p:ph type="body" idx="1"/>
          </p:nvPr>
        </p:nvSpPr>
        <p:spPr/>
        <p:txBody>
          <a:bodyPr/>
          <a:lstStyle/>
          <a:p>
            <a:r>
              <a:rPr lang="fi-FI"/>
              <a:t>BETK </a:t>
            </a:r>
            <a:r>
              <a:rPr lang="fi-FI" err="1"/>
              <a:t>kalvostoBETK</a:t>
            </a:r>
            <a:r>
              <a:rPr lang="fi-FI"/>
              <a:t> kalvosto</a:t>
            </a:r>
          </a:p>
        </p:txBody>
      </p:sp>
      <p:sp>
        <p:nvSpPr>
          <p:cNvPr id="4" name="Dian numeron paikkamerkki 3">
            <a:extLst>
              <a:ext uri="{FF2B5EF4-FFF2-40B4-BE49-F238E27FC236}">
                <a16:creationId xmlns:a16="http://schemas.microsoft.com/office/drawing/2014/main" id="{78FF777A-2652-35A9-B465-318BB910CB9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58134722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3AA313-EDCB-FA3A-9A6F-D2B4C3BE17A0}"/>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85E04E30-05E6-9E67-A9CF-42E164279103}"/>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F2D2EC01-A433-89F7-42CF-C8EE2FD3F01F}"/>
              </a:ext>
            </a:extLst>
          </p:cNvPr>
          <p:cNvSpPr>
            <a:spLocks noGrp="1"/>
          </p:cNvSpPr>
          <p:nvPr>
            <p:ph type="body" idx="1"/>
          </p:nvPr>
        </p:nvSpPr>
        <p:spPr/>
        <p:txBody>
          <a:bodyPr/>
          <a:lstStyle/>
          <a:p>
            <a:endParaRPr lang="en-US" b="0" i="0">
              <a:solidFill>
                <a:srgbClr val="1C1C1C"/>
              </a:solidFill>
              <a:effectLst/>
              <a:latin typeface="Inter"/>
            </a:endParaRPr>
          </a:p>
        </p:txBody>
      </p:sp>
      <p:sp>
        <p:nvSpPr>
          <p:cNvPr id="4" name="Dian numeron paikkamerkki 3">
            <a:extLst>
              <a:ext uri="{FF2B5EF4-FFF2-40B4-BE49-F238E27FC236}">
                <a16:creationId xmlns:a16="http://schemas.microsoft.com/office/drawing/2014/main" id="{146D8EDA-20B7-1727-B330-E40114D2A1A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259343888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endParaRPr lang="fi-FI"/>
          </a:p>
        </p:txBody>
      </p:sp>
      <p:sp>
        <p:nvSpPr>
          <p:cNvPr id="4" name="Dian numeron paikkamerkki 3"/>
          <p:cNvSpPr>
            <a:spLocks noGrp="1"/>
          </p:cNvSpPr>
          <p:nvPr>
            <p:ph type="sldNum" sz="quarter" idx="5"/>
          </p:nvPr>
        </p:nvSpPr>
        <p:spPr/>
        <p:txBody>
          <a:bodyPr/>
          <a:lstStyle/>
          <a:p>
            <a:fld id="{6D781457-4DBE-4B9C-AD43-D0BC945FC652}" type="slidenum">
              <a:rPr lang="fi-FI" smtClean="0"/>
              <a:t>18</a:t>
            </a:fld>
            <a:endParaRPr lang="fi-FI"/>
          </a:p>
        </p:txBody>
      </p:sp>
    </p:spTree>
    <p:extLst>
      <p:ext uri="{BB962C8B-B14F-4D97-AF65-F5344CB8AC3E}">
        <p14:creationId xmlns:p14="http://schemas.microsoft.com/office/powerpoint/2010/main" val="224723544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55E1A8-E079-B198-5E66-2806DCDA9DF9}"/>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A8FB746F-9CC0-B47B-B27A-4161990B0DFD}"/>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FF780F46-9690-8E89-A712-60FD52EED614}"/>
              </a:ext>
            </a:extLst>
          </p:cNvPr>
          <p:cNvSpPr>
            <a:spLocks noGrp="1"/>
          </p:cNvSpPr>
          <p:nvPr>
            <p:ph type="body" idx="1"/>
          </p:nvPr>
        </p:nvSpPr>
        <p:spPr/>
        <p:txBody>
          <a:bodyPr/>
          <a:lstStyle/>
          <a:p>
            <a:endParaRPr lang="fi-FI"/>
          </a:p>
        </p:txBody>
      </p:sp>
      <p:sp>
        <p:nvSpPr>
          <p:cNvPr id="4" name="Dian numeron paikkamerkki 3">
            <a:extLst>
              <a:ext uri="{FF2B5EF4-FFF2-40B4-BE49-F238E27FC236}">
                <a16:creationId xmlns:a16="http://schemas.microsoft.com/office/drawing/2014/main" id="{7697855B-0147-8E0A-B9DA-8A77A3EE0D4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AEC5562-56FC-4AC7-81B6-D0D29834CF8F}" type="slidenum">
              <a:rPr kumimoji="0" lang="fi-FI"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fi-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35349996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fi-FI"/>
              <a:t>Digital </a:t>
            </a:r>
            <a:r>
              <a:rPr lang="fi-FI" err="1"/>
              <a:t>supply</a:t>
            </a:r>
            <a:r>
              <a:rPr lang="fi-FI"/>
              <a:t> </a:t>
            </a:r>
            <a:r>
              <a:rPr lang="fi-FI" err="1"/>
              <a:t>chain</a:t>
            </a:r>
            <a:r>
              <a:rPr lang="fi-FI"/>
              <a:t> management </a:t>
            </a:r>
            <a:r>
              <a:rPr lang="fi-FI" err="1"/>
              <a:t>consist</a:t>
            </a:r>
            <a:r>
              <a:rPr lang="fi-FI"/>
              <a:t> of </a:t>
            </a:r>
            <a:r>
              <a:rPr lang="fi-FI" err="1"/>
              <a:t>information</a:t>
            </a:r>
            <a:r>
              <a:rPr lang="fi-FI"/>
              <a:t> </a:t>
            </a:r>
            <a:r>
              <a:rPr lang="fi-FI" err="1"/>
              <a:t>identification</a:t>
            </a:r>
            <a:r>
              <a:rPr lang="fi-FI"/>
              <a:t>, data </a:t>
            </a:r>
            <a:r>
              <a:rPr lang="fi-FI" err="1"/>
              <a:t>capture</a:t>
            </a:r>
            <a:r>
              <a:rPr lang="fi-FI"/>
              <a:t>, and </a:t>
            </a:r>
            <a:r>
              <a:rPr lang="fi-FI" err="1"/>
              <a:t>information</a:t>
            </a:r>
            <a:r>
              <a:rPr lang="fi-FI"/>
              <a:t> </a:t>
            </a:r>
            <a:r>
              <a:rPr lang="fi-FI" err="1"/>
              <a:t>sharing</a:t>
            </a:r>
            <a:r>
              <a:rPr lang="fi-FI"/>
              <a:t>.</a:t>
            </a:r>
          </a:p>
          <a:p>
            <a:endParaRPr lang="fi-FI"/>
          </a:p>
          <a:p>
            <a:r>
              <a:rPr lang="en-US"/>
              <a:t>For information identification point of view, it is important to use globally used identification keys to identify physical and digital objects, documents, physical locations etc.</a:t>
            </a:r>
          </a:p>
          <a:p>
            <a:endParaRPr lang="en-US"/>
          </a:p>
          <a:p>
            <a:r>
              <a:rPr lang="en-US"/>
              <a:t>Data Capture (AIDC) refers to the methods of automatically identifying objects, collecting data about them, and entering that data directly into computer systems (i.e., without human involvement).”</a:t>
            </a:r>
          </a:p>
          <a:p>
            <a:endParaRPr lang="en-US"/>
          </a:p>
          <a:p>
            <a:r>
              <a:rPr lang="en-US"/>
              <a:t>Open information sharing solutions </a:t>
            </a:r>
            <a:r>
              <a:rPr lang="en-US" b="0" i="0">
                <a:solidFill>
                  <a:srgbClr val="FFFFFF"/>
                </a:solidFill>
                <a:effectLst/>
                <a:latin typeface="Gotham SSm A"/>
              </a:rPr>
              <a:t>help the parties involved in supply chains to share and receive information efficiently and securely about products, deliveries and locations, and more.</a:t>
            </a:r>
            <a:endParaRPr lang="fi-FI"/>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DD38375-9A8E-4252-B744-E6A9B1D534E7}" type="slidenum">
              <a:rPr kumimoji="0" lang="fi-FI"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fi-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49204217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AD19435-4935-61E2-A863-8BE2EDD49D6C}"/>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CF65E9F6-215A-DF61-3820-283F12222E16}"/>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A9C13EB5-2C02-6A73-4CF9-791F0B46814F}"/>
              </a:ext>
            </a:extLst>
          </p:cNvPr>
          <p:cNvSpPr>
            <a:spLocks noGrp="1"/>
          </p:cNvSpPr>
          <p:nvPr>
            <p:ph type="body" idx="1"/>
          </p:nvPr>
        </p:nvSpPr>
        <p:spPr/>
        <p:txBody>
          <a:bodyPr/>
          <a:lstStyle/>
          <a:p>
            <a:r>
              <a:rPr lang="en-US"/>
              <a:t>This figure shows a roadmap for the </a:t>
            </a:r>
            <a:r>
              <a:rPr lang="en-US" err="1"/>
              <a:t>digitalisation</a:t>
            </a:r>
            <a:r>
              <a:rPr lang="en-US"/>
              <a:t> of the construction supply chain, in particular for ETO (Engineer-To-Order) products. </a:t>
            </a:r>
          </a:p>
          <a:p>
            <a:r>
              <a:rPr lang="en-US"/>
              <a:t>The roadmap is divided into two main phases, </a:t>
            </a:r>
            <a:r>
              <a:rPr lang="en-US" err="1"/>
              <a:t>Digitalisation</a:t>
            </a:r>
            <a:r>
              <a:rPr lang="en-US"/>
              <a:t> 1.0 and </a:t>
            </a:r>
            <a:r>
              <a:rPr lang="en-US" err="1"/>
              <a:t>Digitalisation</a:t>
            </a:r>
            <a:r>
              <a:rPr lang="en-US"/>
              <a:t> 2.0, which </a:t>
            </a:r>
            <a:r>
              <a:rPr lang="en-US" err="1"/>
              <a:t>symbolise</a:t>
            </a:r>
            <a:r>
              <a:rPr lang="en-US"/>
              <a:t> the different stages of development in the </a:t>
            </a:r>
            <a:r>
              <a:rPr lang="en-US" err="1"/>
              <a:t>digitalisation</a:t>
            </a:r>
            <a:r>
              <a:rPr lang="en-US"/>
              <a:t> of the construction sector. </a:t>
            </a:r>
          </a:p>
          <a:p>
            <a:endParaRPr lang="en-US"/>
          </a:p>
          <a:p>
            <a:r>
              <a:rPr lang="en-US" err="1"/>
              <a:t>Digitalisation</a:t>
            </a:r>
            <a:r>
              <a:rPr lang="en-US"/>
              <a:t> 1.0, lays the foundations for more advanced digital solutions and circular economy processes.</a:t>
            </a:r>
          </a:p>
          <a:p>
            <a:r>
              <a:rPr lang="en-US"/>
              <a:t>The Roadmap addresses the themes that are key to the </a:t>
            </a:r>
            <a:r>
              <a:rPr lang="en-US" err="1"/>
              <a:t>digitalisation</a:t>
            </a:r>
            <a:r>
              <a:rPr lang="en-US"/>
              <a:t> and </a:t>
            </a:r>
            <a:r>
              <a:rPr lang="en-US" err="1"/>
              <a:t>standardisation</a:t>
            </a:r>
            <a:r>
              <a:rPr lang="en-US"/>
              <a:t> of the ETO supply chain.</a:t>
            </a:r>
          </a:p>
          <a:p>
            <a:r>
              <a:rPr lang="en-US"/>
              <a:t>The ongoing development project have found solutions for Product identification and data carriers, and working on design process standardization and order-delivery process standardization related to transactional data sharing through </a:t>
            </a:r>
            <a:r>
              <a:rPr lang="en-US" err="1"/>
              <a:t>Peppol</a:t>
            </a:r>
            <a:r>
              <a:rPr lang="en-US"/>
              <a:t> messages, event data sharing by using GS1 EPCIS standard, and delivery data sharing by using </a:t>
            </a:r>
            <a:r>
              <a:rPr lang="en-US" err="1"/>
              <a:t>eFTI</a:t>
            </a:r>
            <a:r>
              <a:rPr lang="en-US"/>
              <a:t>.</a:t>
            </a:r>
            <a:endParaRPr lang="fi-FI"/>
          </a:p>
        </p:txBody>
      </p:sp>
      <p:sp>
        <p:nvSpPr>
          <p:cNvPr id="4" name="Dian numeron paikkamerkki 3">
            <a:extLst>
              <a:ext uri="{FF2B5EF4-FFF2-40B4-BE49-F238E27FC236}">
                <a16:creationId xmlns:a16="http://schemas.microsoft.com/office/drawing/2014/main" id="{A9978648-EF28-5089-E985-8EBEDBD36677}"/>
              </a:ext>
            </a:extLst>
          </p:cNvPr>
          <p:cNvSpPr>
            <a:spLocks noGrp="1"/>
          </p:cNvSpPr>
          <p:nvPr>
            <p:ph type="sldNum" sz="quarter" idx="5"/>
          </p:nvPr>
        </p:nvSpPr>
        <p:spPr/>
        <p:txBody>
          <a:bodyPr/>
          <a:lstStyle/>
          <a:p>
            <a:pPr marL="0" marR="0" lvl="0" indent="0" algn="r" defTabSz="3931646" rtl="0" eaLnBrk="1" fontAlgn="auto" latinLnBrk="0" hangingPunct="1">
              <a:lnSpc>
                <a:spcPct val="100000"/>
              </a:lnSpc>
              <a:spcBef>
                <a:spcPts val="0"/>
              </a:spcBef>
              <a:spcAft>
                <a:spcPts val="0"/>
              </a:spcAft>
              <a:buClrTx/>
              <a:buSzTx/>
              <a:buFontTx/>
              <a:buNone/>
              <a:tabLst/>
              <a:defRPr/>
            </a:pPr>
            <a:fld id="{3957827B-7B53-421C-A7C1-0C49CF26B61E}" type="slidenum">
              <a:rPr kumimoji="0" lang="fi-FI"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rPr>
              <a:pPr marL="0" marR="0" lvl="0" indent="0" algn="r" defTabSz="3931646" rtl="0" eaLnBrk="1" fontAlgn="auto" latinLnBrk="0" hangingPunct="1">
                <a:lnSpc>
                  <a:spcPct val="100000"/>
                </a:lnSpc>
                <a:spcBef>
                  <a:spcPts val="0"/>
                </a:spcBef>
                <a:spcAft>
                  <a:spcPts val="0"/>
                </a:spcAft>
                <a:buClrTx/>
                <a:buSzTx/>
                <a:buFontTx/>
                <a:buNone/>
                <a:tabLst/>
                <a:defRPr/>
              </a:pPr>
              <a:t>22</a:t>
            </a:fld>
            <a:endParaRPr kumimoji="0" lang="fi-FI"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91042651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en-US"/>
              <a:t>From interoperability point of view, it is important to be aware of existing de facto standards, implementation guidelines, legislation for design process, product data process, supply chain management, information sharing. Here is listed a some of those existing ones that we are considering at our development work.</a:t>
            </a:r>
            <a:endParaRPr lang="fi-FI"/>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60278263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FDAAD0-9454-CA27-67FA-B860050429C3}"/>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98519D78-4629-9B07-90C1-2BF3BE326CAB}"/>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1188B40A-3FE2-497F-8179-6C28B0B5379A}"/>
              </a:ext>
            </a:extLst>
          </p:cNvPr>
          <p:cNvSpPr>
            <a:spLocks noGrp="1"/>
          </p:cNvSpPr>
          <p:nvPr>
            <p:ph type="body" idx="1"/>
          </p:nvPr>
        </p:nvSpPr>
        <p:spPr/>
        <p:txBody>
          <a:bodyPr/>
          <a:lstStyle/>
          <a:p>
            <a:r>
              <a:rPr lang="fi-FI" err="1"/>
              <a:t>This</a:t>
            </a:r>
            <a:r>
              <a:rPr lang="fi-FI"/>
              <a:t> is </a:t>
            </a:r>
            <a:r>
              <a:rPr lang="fi-FI" err="1"/>
              <a:t>our</a:t>
            </a:r>
            <a:r>
              <a:rPr lang="fi-FI"/>
              <a:t> </a:t>
            </a:r>
            <a:r>
              <a:rPr lang="fi-FI" err="1"/>
              <a:t>generated</a:t>
            </a:r>
            <a:r>
              <a:rPr lang="fi-FI"/>
              <a:t> </a:t>
            </a:r>
            <a:r>
              <a:rPr lang="fi-FI" err="1"/>
              <a:t>artefact</a:t>
            </a:r>
            <a:r>
              <a:rPr lang="fi-FI"/>
              <a:t> ”</a:t>
            </a:r>
            <a:r>
              <a:rPr lang="fi-FI" err="1"/>
              <a:t>distributed</a:t>
            </a:r>
            <a:r>
              <a:rPr lang="fi-FI"/>
              <a:t> and open data </a:t>
            </a:r>
            <a:r>
              <a:rPr lang="fi-FI" err="1"/>
              <a:t>architecture</a:t>
            </a:r>
            <a:r>
              <a:rPr lang="fi-FI"/>
              <a:t>” </a:t>
            </a:r>
            <a:r>
              <a:rPr lang="fi-FI" err="1"/>
              <a:t>figure</a:t>
            </a:r>
            <a:r>
              <a:rPr lang="fi-FI"/>
              <a:t>.</a:t>
            </a:r>
          </a:p>
          <a:p>
            <a:endParaRPr lang="fi-FI"/>
          </a:p>
          <a:p>
            <a:pPr marL="228600" indent="-228600">
              <a:buAutoNum type="arabicPeriod"/>
            </a:pPr>
            <a:r>
              <a:rPr lang="fi-FI" err="1"/>
              <a:t>Different</a:t>
            </a:r>
            <a:r>
              <a:rPr lang="fi-FI"/>
              <a:t> </a:t>
            </a:r>
            <a:r>
              <a:rPr lang="fi-FI" err="1"/>
              <a:t>colors</a:t>
            </a:r>
            <a:r>
              <a:rPr lang="fi-FI"/>
              <a:t> </a:t>
            </a:r>
            <a:r>
              <a:rPr lang="fi-FI" err="1"/>
              <a:t>represent</a:t>
            </a:r>
            <a:r>
              <a:rPr lang="fi-FI"/>
              <a:t> a </a:t>
            </a:r>
            <a:r>
              <a:rPr lang="fi-FI" err="1"/>
              <a:t>different</a:t>
            </a:r>
            <a:r>
              <a:rPr lang="fi-FI"/>
              <a:t> </a:t>
            </a:r>
            <a:r>
              <a:rPr lang="fi-FI" err="1"/>
              <a:t>phases</a:t>
            </a:r>
            <a:r>
              <a:rPr lang="fi-FI"/>
              <a:t> and </a:t>
            </a:r>
            <a:r>
              <a:rPr lang="fi-FI" err="1"/>
              <a:t>parties</a:t>
            </a:r>
            <a:r>
              <a:rPr lang="fi-FI"/>
              <a:t> of </a:t>
            </a:r>
            <a:r>
              <a:rPr lang="fi-FI" err="1"/>
              <a:t>the</a:t>
            </a:r>
            <a:r>
              <a:rPr lang="fi-FI"/>
              <a:t> </a:t>
            </a:r>
            <a:r>
              <a:rPr lang="fi-FI" err="1"/>
              <a:t>supply</a:t>
            </a:r>
            <a:r>
              <a:rPr lang="fi-FI"/>
              <a:t> </a:t>
            </a:r>
            <a:r>
              <a:rPr lang="fi-FI" err="1"/>
              <a:t>chain</a:t>
            </a:r>
            <a:r>
              <a:rPr lang="fi-FI"/>
              <a:t> in </a:t>
            </a:r>
            <a:r>
              <a:rPr lang="fi-FI" err="1"/>
              <a:t>bigger</a:t>
            </a:r>
            <a:r>
              <a:rPr lang="fi-FI"/>
              <a:t> </a:t>
            </a:r>
            <a:r>
              <a:rPr lang="fi-FI" err="1"/>
              <a:t>picture</a:t>
            </a:r>
            <a:r>
              <a:rPr lang="fi-FI"/>
              <a:t>. </a:t>
            </a:r>
            <a:r>
              <a:rPr lang="en-US"/>
              <a:t>At the top levels, we present public and private sector information services.</a:t>
            </a:r>
          </a:p>
          <a:p>
            <a:pPr marL="228600" indent="-228600">
              <a:buAutoNum type="arabicPeriod"/>
            </a:pPr>
            <a:r>
              <a:rPr lang="en-US"/>
              <a:t>The white boxes illustrate functions or parts of the precast concrete element process.</a:t>
            </a:r>
          </a:p>
          <a:p>
            <a:pPr marL="228600" indent="-228600">
              <a:buAutoNum type="arabicPeriod"/>
            </a:pPr>
            <a:r>
              <a:rPr lang="en-US"/>
              <a:t>The cylinders illustrate information services or platforms either in use or currently under development. For example, we are currently working on creating reference master data definitions on the Building Smart Data Dictionary platform.</a:t>
            </a:r>
            <a:endParaRPr lang="fi-FI"/>
          </a:p>
          <a:p>
            <a:pPr marL="228600" indent="-228600">
              <a:buAutoNum type="arabicPeriod"/>
            </a:pPr>
            <a:r>
              <a:rPr lang="en-US"/>
              <a:t>Next, the ownership of master data by different stakeholders is shown.</a:t>
            </a:r>
          </a:p>
          <a:p>
            <a:pPr marL="228600" indent="-228600">
              <a:buAutoNum type="arabicPeriod"/>
            </a:pPr>
            <a:endParaRPr lang="fi-FI"/>
          </a:p>
          <a:p>
            <a:r>
              <a:rPr lang="fi-FI"/>
              <a:t>5. </a:t>
            </a:r>
            <a:r>
              <a:rPr lang="en-US"/>
              <a:t>Finally, the message-based system is highlighted, which facilitates the sharing of event data about process status, transportation details for deliveries, master data for products, and transactional data like invoices, orders, responses, catalogs, and notifications between stakeholders.</a:t>
            </a:r>
          </a:p>
          <a:p>
            <a:endParaRPr lang="en-US" b="0" i="0">
              <a:solidFill>
                <a:srgbClr val="4D5156"/>
              </a:solidFill>
              <a:effectLst/>
              <a:latin typeface="Arial" panose="020B0604020202020204" pitchFamily="34" charset="0"/>
            </a:endParaRPr>
          </a:p>
          <a:p>
            <a:r>
              <a:rPr lang="en-US" b="0" i="0">
                <a:solidFill>
                  <a:srgbClr val="4D5156"/>
                </a:solidFill>
                <a:effectLst/>
                <a:latin typeface="Arial" panose="020B0604020202020204" pitchFamily="34" charset="0"/>
              </a:rPr>
              <a:t>This chart is an evolving artefact, and we are continually refining it to make the architecture more precise and accurate to serve industry needs.</a:t>
            </a:r>
          </a:p>
          <a:p>
            <a:endParaRPr lang="fi-FI"/>
          </a:p>
        </p:txBody>
      </p:sp>
      <p:sp>
        <p:nvSpPr>
          <p:cNvPr id="4" name="Dian numeron paikkamerkki 3">
            <a:extLst>
              <a:ext uri="{FF2B5EF4-FFF2-40B4-BE49-F238E27FC236}">
                <a16:creationId xmlns:a16="http://schemas.microsoft.com/office/drawing/2014/main" id="{8A1E2E06-59C6-0018-C0F8-1808DCE4588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69826114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F7AF52-048E-6746-6B2E-6E474F248A05}"/>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9C36FD6C-1C30-D0E9-C458-BF459BCB6531}"/>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F7C516E3-A1ED-5CC5-641F-94D5E779E80D}"/>
              </a:ext>
            </a:extLst>
          </p:cNvPr>
          <p:cNvSpPr>
            <a:spLocks noGrp="1"/>
          </p:cNvSpPr>
          <p:nvPr>
            <p:ph type="body" idx="1"/>
          </p:nvPr>
        </p:nvSpPr>
        <p:spPr/>
        <p:txBody>
          <a:bodyPr/>
          <a:lstStyle/>
          <a:p>
            <a:endParaRPr lang="fi-FI"/>
          </a:p>
        </p:txBody>
      </p:sp>
      <p:sp>
        <p:nvSpPr>
          <p:cNvPr id="4" name="Dian numeron paikkamerkki 3">
            <a:extLst>
              <a:ext uri="{FF2B5EF4-FFF2-40B4-BE49-F238E27FC236}">
                <a16:creationId xmlns:a16="http://schemas.microsoft.com/office/drawing/2014/main" id="{32EC16C4-93A0-A663-C7C0-B5175EAA947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AEC5562-56FC-4AC7-81B6-D0D29834CF8F}" type="slidenum">
              <a:rPr kumimoji="0" lang="fi-FI"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fi-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04250571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fi-FI"/>
              <a:t>BETK-työryhmän tehtävänä on laatia vakioitu RAK-suunnittelukoodisto ja tietosisältömäärittely betonielementtitoimitusketjun osalta, joka julkaistaan koodistot.suomi.fi ja Building Smart Data Dictionary-sivustoilla.</a:t>
            </a:r>
          </a:p>
          <a:p>
            <a:endParaRPr lang="fi-FI"/>
          </a:p>
          <a:p>
            <a:r>
              <a:rPr lang="fi-FI"/>
              <a:t>Rakennetietomallien osalta BEC-tietokentät ovat vakiintuneet alan </a:t>
            </a:r>
          </a:p>
          <a:p>
            <a:r>
              <a:rPr lang="fi-FI"/>
              <a:t>epäviralliseksi standardiksi Suomessa, ja tietomallintamisen tilaaja </a:t>
            </a:r>
          </a:p>
          <a:p>
            <a:r>
              <a:rPr lang="fi-FI"/>
              <a:t>voi luottaa saavansa rakennetietomallit BEC-tietosisällöllä melko </a:t>
            </a:r>
          </a:p>
          <a:p>
            <a:r>
              <a:rPr lang="fi-FI"/>
              <a:t>luotettavasti kaikilta tietomallintavilta </a:t>
            </a:r>
          </a:p>
          <a:p>
            <a:r>
              <a:rPr lang="fi-FI"/>
              <a:t>rakennesuunnittelutoimistoilta.  On kuitenkin huomattava, että </a:t>
            </a:r>
          </a:p>
          <a:p>
            <a:r>
              <a:rPr lang="fi-FI"/>
              <a:t>BEC-tietokenttien tietosisältöä ei ole varsinaisesti vakioitu, minkä </a:t>
            </a:r>
          </a:p>
          <a:p>
            <a:r>
              <a:rPr lang="fi-FI"/>
              <a:t>vuoksi muun muassa koneluettavuus on heikkoa. BEC toimii kuitenkin erinomaisena esimerkkinä, </a:t>
            </a:r>
          </a:p>
          <a:p>
            <a:r>
              <a:rPr lang="fi-FI"/>
              <a:t>kuinka vakiointi, vaikka vajavaisenakin, helpottaa yhteistyötä ja </a:t>
            </a:r>
          </a:p>
          <a:p>
            <a:r>
              <a:rPr lang="fi-FI"/>
              <a:t>kasvattaa toiminnan tehokkuutta. </a:t>
            </a:r>
          </a:p>
          <a:p>
            <a:endParaRPr lang="fi-FI"/>
          </a:p>
          <a:p>
            <a:endParaRPr lang="fi-FI"/>
          </a:p>
          <a:p>
            <a:r>
              <a:rPr lang="fi-FI"/>
              <a:t>Rakennusalalla nousseet uudet käyttötapaukset rakennuksen </a:t>
            </a:r>
          </a:p>
          <a:p>
            <a:r>
              <a:rPr lang="fi-FI"/>
              <a:t>elinkaaren aikana, erityisesti hankinta-valmistus-toimitus-asennus </a:t>
            </a:r>
          </a:p>
          <a:p>
            <a:r>
              <a:rPr lang="fi-FI"/>
              <a:t>-vaiheissa edellyttävät tietomalleilta tietosisältöjen vakiointia ja </a:t>
            </a:r>
          </a:p>
          <a:p>
            <a:r>
              <a:rPr lang="fi-FI"/>
              <a:t>uudenlaisia tietosisältöjä, mikä on todettu useaan kertaan mm. </a:t>
            </a:r>
          </a:p>
          <a:p>
            <a:r>
              <a:rPr lang="fi-FI"/>
              <a:t>Aalto yliopiston Building2030 tutkimushankkeessa, </a:t>
            </a:r>
          </a:p>
          <a:p>
            <a:r>
              <a:rPr lang="fi-FI"/>
              <a:t>Rakennusteollisuus Ry:n Betonielementti toimitusketju sekä </a:t>
            </a:r>
          </a:p>
          <a:p>
            <a:r>
              <a:rPr lang="fi-FI"/>
              <a:t>Talotekniikan toimitusketjun digitalisointi -projekteissa. Lisäksi </a:t>
            </a:r>
          </a:p>
          <a:p>
            <a:r>
              <a:rPr lang="fi-FI"/>
              <a:t>uuden Rakentamislain vaatimat tietomallimuotoiset suunnitelmat, </a:t>
            </a:r>
          </a:p>
          <a:p>
            <a:r>
              <a:rPr lang="fi-FI"/>
              <a:t>rakennusvalvonnan vaatimien tietomallien koneluettavuus ja </a:t>
            </a:r>
          </a:p>
          <a:p>
            <a:r>
              <a:rPr lang="fi-FI"/>
              <a:t>automaattinen tarkistaminen ja toteumamallien hyödyntäminen </a:t>
            </a:r>
          </a:p>
          <a:p>
            <a:r>
              <a:rPr lang="fi-FI"/>
              <a:t>edellyttävät tietomallien vakiointia.</a:t>
            </a:r>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34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GB" sz="34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335295923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en-US"/>
              <a:t>From an identification and data capture point of view, it is important to have a standard way of working, to have interoperability, regardless of who is sending and who is receiving the information. </a:t>
            </a:r>
            <a:endParaRPr lang="fi-FI"/>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366991986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53FA04-1770-5596-9EB8-23AF1D8EC543}"/>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663313F3-446B-BAC2-46BF-0CD7534CC7D1}"/>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AA5AB95E-8D09-5D7A-81B0-4CB4EA5B592F}"/>
              </a:ext>
            </a:extLst>
          </p:cNvPr>
          <p:cNvSpPr>
            <a:spLocks noGrp="1"/>
          </p:cNvSpPr>
          <p:nvPr>
            <p:ph type="body" idx="1"/>
          </p:nvPr>
        </p:nvSpPr>
        <p:spPr/>
        <p:txBody>
          <a:bodyPr/>
          <a:lstStyle/>
          <a:p>
            <a:pPr algn="ctr"/>
            <a:r>
              <a:rPr lang="en-US" b="0" i="0" err="1">
                <a:solidFill>
                  <a:srgbClr val="1C1C1C"/>
                </a:solidFill>
                <a:effectLst/>
                <a:latin typeface="Inter"/>
              </a:rPr>
              <a:t>RT:n</a:t>
            </a:r>
            <a:r>
              <a:rPr lang="en-US" b="0" i="0">
                <a:solidFill>
                  <a:srgbClr val="1C1C1C"/>
                </a:solidFill>
                <a:effectLst/>
                <a:latin typeface="Inter"/>
              </a:rPr>
              <a:t> </a:t>
            </a:r>
            <a:r>
              <a:rPr lang="en-US" b="0" i="0" err="1">
                <a:solidFill>
                  <a:srgbClr val="1C1C1C"/>
                </a:solidFill>
                <a:effectLst/>
                <a:latin typeface="Inter"/>
              </a:rPr>
              <a:t>tuotetiedon</a:t>
            </a:r>
            <a:r>
              <a:rPr lang="en-US" b="0" i="0">
                <a:solidFill>
                  <a:srgbClr val="1C1C1C"/>
                </a:solidFill>
                <a:effectLst/>
                <a:latin typeface="Inter"/>
              </a:rPr>
              <a:t> ja </a:t>
            </a:r>
            <a:r>
              <a:rPr lang="en-US" b="0" i="0" err="1">
                <a:solidFill>
                  <a:srgbClr val="1C1C1C"/>
                </a:solidFill>
                <a:effectLst/>
                <a:latin typeface="Inter"/>
              </a:rPr>
              <a:t>toimitusketjun</a:t>
            </a:r>
            <a:r>
              <a:rPr lang="en-US" b="0" i="0">
                <a:solidFill>
                  <a:srgbClr val="1C1C1C"/>
                </a:solidFill>
                <a:effectLst/>
                <a:latin typeface="Inter"/>
              </a:rPr>
              <a:t> </a:t>
            </a:r>
            <a:r>
              <a:rPr lang="en-US" b="0" i="0" err="1">
                <a:solidFill>
                  <a:srgbClr val="1C1C1C"/>
                </a:solidFill>
                <a:effectLst/>
                <a:latin typeface="Inter"/>
              </a:rPr>
              <a:t>digitaalisen</a:t>
            </a:r>
            <a:r>
              <a:rPr lang="en-US" b="0" i="0">
                <a:solidFill>
                  <a:srgbClr val="1C1C1C"/>
                </a:solidFill>
                <a:effectLst/>
                <a:latin typeface="Inter"/>
              </a:rPr>
              <a:t> </a:t>
            </a:r>
            <a:r>
              <a:rPr lang="en-US" b="0" i="0" err="1">
                <a:solidFill>
                  <a:srgbClr val="1C1C1C"/>
                </a:solidFill>
                <a:effectLst/>
                <a:latin typeface="Inter"/>
              </a:rPr>
              <a:t>hallinnan</a:t>
            </a:r>
            <a:r>
              <a:rPr lang="en-US" b="0" i="0">
                <a:solidFill>
                  <a:srgbClr val="1C1C1C"/>
                </a:solidFill>
                <a:effectLst/>
                <a:latin typeface="Inter"/>
              </a:rPr>
              <a:t> </a:t>
            </a:r>
            <a:r>
              <a:rPr lang="en-US" b="0" i="0" err="1">
                <a:solidFill>
                  <a:srgbClr val="1C1C1C"/>
                </a:solidFill>
                <a:effectLst/>
                <a:latin typeface="Inter"/>
              </a:rPr>
              <a:t>kehityshankkeessa</a:t>
            </a:r>
            <a:r>
              <a:rPr lang="en-US" b="0" i="0">
                <a:solidFill>
                  <a:srgbClr val="1C1C1C"/>
                </a:solidFill>
                <a:effectLst/>
                <a:latin typeface="Inter"/>
              </a:rPr>
              <a:t> </a:t>
            </a:r>
            <a:r>
              <a:rPr lang="en-US" b="0" i="0" err="1">
                <a:solidFill>
                  <a:srgbClr val="1C1C1C"/>
                </a:solidFill>
                <a:effectLst/>
                <a:latin typeface="Inter"/>
              </a:rPr>
              <a:t>kartoitettuja</a:t>
            </a:r>
            <a:r>
              <a:rPr lang="en-US" b="0" i="0">
                <a:solidFill>
                  <a:srgbClr val="1C1C1C"/>
                </a:solidFill>
                <a:effectLst/>
                <a:latin typeface="Inter"/>
              </a:rPr>
              <a:t> ja </a:t>
            </a:r>
            <a:r>
              <a:rPr lang="en-US" b="0" i="0" err="1">
                <a:solidFill>
                  <a:srgbClr val="1C1C1C"/>
                </a:solidFill>
                <a:effectLst/>
                <a:latin typeface="Inter"/>
              </a:rPr>
              <a:t>esiin</a:t>
            </a:r>
            <a:r>
              <a:rPr lang="en-US" b="0" i="0">
                <a:solidFill>
                  <a:srgbClr val="1C1C1C"/>
                </a:solidFill>
                <a:effectLst/>
                <a:latin typeface="Inter"/>
              </a:rPr>
              <a:t> </a:t>
            </a:r>
            <a:r>
              <a:rPr lang="en-US" b="0" i="0" err="1">
                <a:solidFill>
                  <a:srgbClr val="1C1C1C"/>
                </a:solidFill>
                <a:effectLst/>
                <a:latin typeface="Inter"/>
              </a:rPr>
              <a:t>tulleita</a:t>
            </a:r>
            <a:r>
              <a:rPr lang="en-US" b="0" i="0">
                <a:solidFill>
                  <a:srgbClr val="1C1C1C"/>
                </a:solidFill>
                <a:effectLst/>
                <a:latin typeface="Inter"/>
              </a:rPr>
              <a:t> </a:t>
            </a:r>
            <a:r>
              <a:rPr lang="en-US" b="0" i="0" err="1">
                <a:solidFill>
                  <a:srgbClr val="1C1C1C"/>
                </a:solidFill>
                <a:effectLst/>
                <a:latin typeface="Inter"/>
              </a:rPr>
              <a:t>haasteita</a:t>
            </a:r>
            <a:r>
              <a:rPr lang="en-US" b="0" i="0">
                <a:solidFill>
                  <a:srgbClr val="1C1C1C"/>
                </a:solidFill>
                <a:effectLst/>
                <a:latin typeface="Inter"/>
              </a:rPr>
              <a:t> </a:t>
            </a:r>
            <a:r>
              <a:rPr lang="en-US" b="0" i="0" err="1">
                <a:solidFill>
                  <a:srgbClr val="1C1C1C"/>
                </a:solidFill>
                <a:effectLst/>
                <a:latin typeface="Inter"/>
              </a:rPr>
              <a:t>rakennusalan</a:t>
            </a:r>
            <a:r>
              <a:rPr lang="en-US" b="0" i="0">
                <a:solidFill>
                  <a:srgbClr val="1C1C1C"/>
                </a:solidFill>
                <a:effectLst/>
                <a:latin typeface="Inter"/>
              </a:rPr>
              <a:t> </a:t>
            </a:r>
            <a:r>
              <a:rPr lang="en-US" b="0" i="0" err="1">
                <a:solidFill>
                  <a:srgbClr val="1C1C1C"/>
                </a:solidFill>
                <a:effectLst/>
                <a:latin typeface="Inter"/>
              </a:rPr>
              <a:t>tiedon</a:t>
            </a:r>
            <a:r>
              <a:rPr lang="en-US" b="0" i="0">
                <a:solidFill>
                  <a:srgbClr val="1C1C1C"/>
                </a:solidFill>
                <a:effectLst/>
                <a:latin typeface="Inter"/>
              </a:rPr>
              <a:t> </a:t>
            </a:r>
            <a:r>
              <a:rPr lang="en-US" b="0" i="0" err="1">
                <a:solidFill>
                  <a:srgbClr val="1C1C1C"/>
                </a:solidFill>
                <a:effectLst/>
                <a:latin typeface="Inter"/>
              </a:rPr>
              <a:t>virtauksen</a:t>
            </a:r>
            <a:r>
              <a:rPr lang="en-US" b="0" i="0">
                <a:solidFill>
                  <a:srgbClr val="1C1C1C"/>
                </a:solidFill>
                <a:effectLst/>
                <a:latin typeface="Inter"/>
              </a:rPr>
              <a:t> </a:t>
            </a:r>
            <a:r>
              <a:rPr lang="en-US" b="0" i="0" err="1">
                <a:solidFill>
                  <a:srgbClr val="1C1C1C"/>
                </a:solidFill>
                <a:effectLst/>
                <a:latin typeface="Inter"/>
              </a:rPr>
              <a:t>näkökulmasta</a:t>
            </a:r>
            <a:endParaRPr lang="en-US" b="0" i="0">
              <a:solidFill>
                <a:srgbClr val="1C1C1C"/>
              </a:solidFill>
              <a:effectLst/>
              <a:latin typeface="Inter"/>
            </a:endParaRPr>
          </a:p>
          <a:p>
            <a:pPr algn="ctr"/>
            <a:endParaRPr lang="en-US" b="0" i="0">
              <a:solidFill>
                <a:srgbClr val="1C1C1C"/>
              </a:solidFill>
              <a:effectLst/>
              <a:latin typeface="Inter"/>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i-FI"/>
              <a:t>Rakennusalalla on ollut vuosikausia avoimuuteen ja </a:t>
            </a:r>
            <a:r>
              <a:rPr lang="fi-FI" err="1"/>
              <a:t>yhteentoimivuuteen</a:t>
            </a:r>
            <a:r>
              <a:rPr lang="fi-FI"/>
              <a:t> liittyviä haasteita. Rakennusalalla eri osapuolet työskentelevät usein siiloissa määrittelemällä kohteita, ominaisuuksia ja käyttötarkoituksia ilman, keskinäistä yhteistyötä. Tämä hajanainen lähestymistapa on estänyt alaa saavuttamasta yhtenäistä digitaalista kehitystä.</a:t>
            </a:r>
          </a:p>
          <a:p>
            <a:pPr algn="ctr"/>
            <a:endParaRPr lang="en-US" b="0" i="0">
              <a:solidFill>
                <a:srgbClr val="1C1C1C"/>
              </a:solidFill>
              <a:effectLst/>
              <a:latin typeface="Inter"/>
            </a:endParaRPr>
          </a:p>
        </p:txBody>
      </p:sp>
      <p:sp>
        <p:nvSpPr>
          <p:cNvPr id="4" name="Dian numeron paikkamerkki 3">
            <a:extLst>
              <a:ext uri="{FF2B5EF4-FFF2-40B4-BE49-F238E27FC236}">
                <a16:creationId xmlns:a16="http://schemas.microsoft.com/office/drawing/2014/main" id="{3F273772-5BDA-4C83-C485-89519919788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201389813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fi-FI" sz="1200"/>
              <a:t>Iso osa toimitusketjun tiedonvaihdosta käydään vieläkin sähköpostitse tai puhelimitse aiheuttaen tehottomuutta (</a:t>
            </a:r>
            <a:r>
              <a:rPr lang="fi-FI" sz="1200" err="1"/>
              <a:t>sposteja</a:t>
            </a:r>
            <a:r>
              <a:rPr lang="fi-FI" sz="1200"/>
              <a:t> hukkuu, tietoja näppäillään uudelleen, enemmän virheitä, ei automatiikkaa). </a:t>
            </a:r>
            <a:br>
              <a:rPr lang="fi-FI" sz="1200"/>
            </a:br>
            <a:r>
              <a:rPr lang="fi-FI" sz="1200"/>
              <a:t>Myös tärkeiden toimitusketjussa jaettavien tietojen, kuten tuotetietojen ja tilausten saapumisaikojen, kerääminen, analysoiminen ja esittäminen on epäjohdonmukaista ja raskasta, ellei jopa mahdotonta, koska informaatiota ei välitetä rakenteellisessa, helposti käsiteltävässä muodossa.</a:t>
            </a:r>
            <a:br>
              <a:rPr lang="fi-FI" sz="1200"/>
            </a:br>
            <a:br>
              <a:rPr lang="fi-FI" sz="1800"/>
            </a:br>
            <a:r>
              <a:rPr lang="fi-FI" sz="1200" err="1"/>
              <a:t>Peppol</a:t>
            </a:r>
            <a:r>
              <a:rPr lang="fi-FI" sz="1200"/>
              <a:t> on kansainvälinen verkosto, jonka kautta voi välittää esimerkiksi </a:t>
            </a:r>
            <a:r>
              <a:rPr lang="fi-FI" sz="1200" err="1"/>
              <a:t>Peppolin</a:t>
            </a:r>
            <a:r>
              <a:rPr lang="fi-FI" sz="1200"/>
              <a:t> mukaisia katalogeja, tilauksia, tilausvahvistuksia, laskuja ja logistiikan dokumentteja. </a:t>
            </a:r>
            <a:br>
              <a:rPr lang="fi-FI" sz="1200"/>
            </a:br>
            <a:br>
              <a:rPr lang="fi-FI" sz="1200"/>
            </a:br>
            <a:r>
              <a:rPr lang="fi-FI" sz="1200"/>
              <a:t>Periaatteena: ei kahdenvälisiä sovituksia vaan mahdollisimman yleiskäyttöinen, verkostomainen toteutus. Liity kerran tavoita kaikki. </a:t>
            </a:r>
            <a:r>
              <a:rPr lang="fi-FI" sz="1200" err="1"/>
              <a:t>Peppolissa</a:t>
            </a:r>
            <a:r>
              <a:rPr lang="fi-FI" sz="1200"/>
              <a:t> ei tarvitse ottaa käyttöön kaikkea, voi ottaa käyttöön vain sen mitä tarvitsee.</a:t>
            </a:r>
            <a:br>
              <a:rPr lang="fi-FI" sz="1200"/>
            </a:br>
            <a:r>
              <a:rPr lang="fi-FI" sz="1200"/>
              <a:t>Loppukäyttäjä (organisaatio) liittyy </a:t>
            </a:r>
            <a:r>
              <a:rPr lang="fi-FI" sz="1200" err="1"/>
              <a:t>Peppol</a:t>
            </a:r>
            <a:r>
              <a:rPr lang="fi-FI" sz="1200"/>
              <a:t>-verkostoon sertifioidun </a:t>
            </a:r>
            <a:r>
              <a:rPr lang="fi-FI" sz="1200" err="1"/>
              <a:t>Peppol</a:t>
            </a:r>
            <a:r>
              <a:rPr lang="fi-FI" sz="1200"/>
              <a:t>-palveluntarjoajien välityksellä.</a:t>
            </a:r>
            <a:br>
              <a:rPr lang="fi-FI" sz="1200"/>
            </a:br>
            <a:br>
              <a:rPr lang="fi-FI" sz="1200"/>
            </a:br>
            <a:r>
              <a:rPr lang="fi-FI" sz="1200"/>
              <a:t>Suomessa </a:t>
            </a:r>
            <a:r>
              <a:rPr lang="fi-FI" sz="1200" err="1"/>
              <a:t>Peppolin</a:t>
            </a:r>
            <a:r>
              <a:rPr lang="fi-FI" sz="1200"/>
              <a:t> rinnalla toimii kansallinen verkkolaskuverkko, jota verkkolaskupalveluntarjoajat / verkkolaskuoperaattorit ylläpitävät. Moni suomalainen verkkolaskuoperaattori on myös sertifioitu </a:t>
            </a:r>
            <a:r>
              <a:rPr lang="fi-FI" sz="1200" err="1"/>
              <a:t>Peppol</a:t>
            </a:r>
            <a:r>
              <a:rPr lang="fi-FI" sz="1200"/>
              <a:t>-palveluntarjoaja.</a:t>
            </a:r>
            <a:endParaRPr lang="fi-FI"/>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DD38375-9A8E-4252-B744-E6A9B1D534E7}" type="slidenum">
              <a:rPr kumimoji="0" lang="fi-FI"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fi-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64831469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en-US"/>
              <a:t>In this future state data flow architecture diagram, transactional data exchange via </a:t>
            </a:r>
            <a:r>
              <a:rPr lang="en-US" err="1"/>
              <a:t>Peppol</a:t>
            </a:r>
            <a:r>
              <a:rPr lang="en-US"/>
              <a:t> messages has been considered across a wide spectrum between general contractor and manufacturer, as well as manufacturer and part supplier process steps. In a later presentation, Tom Partanen will explain how we have progressed so far in this national development project.</a:t>
            </a:r>
            <a:endParaRPr lang="fi-FI"/>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354413570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fi-FI" err="1"/>
              <a:t>We</a:t>
            </a:r>
            <a:r>
              <a:rPr lang="fi-FI"/>
              <a:t> </a:t>
            </a:r>
            <a:r>
              <a:rPr lang="fi-FI" err="1"/>
              <a:t>have</a:t>
            </a:r>
            <a:r>
              <a:rPr lang="fi-FI"/>
              <a:t> </a:t>
            </a:r>
            <a:r>
              <a:rPr lang="fi-FI" err="1"/>
              <a:t>relaesed</a:t>
            </a:r>
            <a:r>
              <a:rPr lang="fi-FI"/>
              <a:t> some </a:t>
            </a:r>
            <a:r>
              <a:rPr lang="fi-FI" err="1"/>
              <a:t>results</a:t>
            </a:r>
            <a:r>
              <a:rPr lang="fi-FI"/>
              <a:t> </a:t>
            </a:r>
            <a:r>
              <a:rPr lang="fi-FI" err="1"/>
              <a:t>from</a:t>
            </a:r>
            <a:r>
              <a:rPr lang="fi-FI"/>
              <a:t> </a:t>
            </a:r>
            <a:r>
              <a:rPr lang="fi-FI" err="1"/>
              <a:t>our</a:t>
            </a:r>
            <a:r>
              <a:rPr lang="fi-FI"/>
              <a:t> </a:t>
            </a:r>
            <a:r>
              <a:rPr lang="fi-FI" err="1"/>
              <a:t>development</a:t>
            </a:r>
            <a:r>
              <a:rPr lang="fi-FI"/>
              <a:t> </a:t>
            </a:r>
            <a:r>
              <a:rPr lang="fi-FI" err="1"/>
              <a:t>project</a:t>
            </a:r>
            <a:r>
              <a:rPr lang="fi-FI"/>
              <a:t> to </a:t>
            </a:r>
            <a:r>
              <a:rPr lang="fi-FI" err="1"/>
              <a:t>our</a:t>
            </a:r>
            <a:r>
              <a:rPr lang="fi-FI"/>
              <a:t> </a:t>
            </a:r>
            <a:r>
              <a:rPr lang="fi-FI" err="1"/>
              <a:t>website</a:t>
            </a:r>
            <a:r>
              <a:rPr lang="fi-FI"/>
              <a:t>. </a:t>
            </a:r>
            <a:r>
              <a:rPr lang="fi-FI" err="1"/>
              <a:t>We</a:t>
            </a:r>
            <a:r>
              <a:rPr lang="fi-FI"/>
              <a:t> </a:t>
            </a:r>
            <a:r>
              <a:rPr lang="fi-FI" err="1"/>
              <a:t>have</a:t>
            </a:r>
            <a:r>
              <a:rPr lang="fi-FI"/>
              <a:t> made a </a:t>
            </a:r>
            <a:r>
              <a:rPr lang="fi-FI" err="1"/>
              <a:t>implementation</a:t>
            </a:r>
            <a:r>
              <a:rPr lang="fi-FI"/>
              <a:t> </a:t>
            </a:r>
            <a:r>
              <a:rPr lang="fi-FI" err="1"/>
              <a:t>guideline</a:t>
            </a:r>
            <a:r>
              <a:rPr lang="fi-FI"/>
              <a:t> for </a:t>
            </a:r>
            <a:r>
              <a:rPr lang="fi-FI" err="1"/>
              <a:t>engineer</a:t>
            </a:r>
            <a:r>
              <a:rPr lang="fi-FI"/>
              <a:t> to </a:t>
            </a:r>
            <a:r>
              <a:rPr lang="fi-FI" err="1"/>
              <a:t>order</a:t>
            </a:r>
            <a:r>
              <a:rPr lang="fi-FI"/>
              <a:t> products, Conference </a:t>
            </a:r>
            <a:r>
              <a:rPr lang="fi-FI" err="1"/>
              <a:t>article</a:t>
            </a:r>
            <a:r>
              <a:rPr lang="fi-FI"/>
              <a:t> </a:t>
            </a:r>
            <a:r>
              <a:rPr lang="fi-FI" err="1"/>
              <a:t>about</a:t>
            </a:r>
            <a:r>
              <a:rPr lang="fi-FI"/>
              <a:t> </a:t>
            </a:r>
            <a:r>
              <a:rPr lang="fi-FI" err="1"/>
              <a:t>future</a:t>
            </a:r>
            <a:r>
              <a:rPr lang="fi-FI"/>
              <a:t> </a:t>
            </a:r>
            <a:r>
              <a:rPr lang="fi-FI" err="1"/>
              <a:t>state</a:t>
            </a:r>
            <a:r>
              <a:rPr lang="fi-FI"/>
              <a:t> </a:t>
            </a:r>
            <a:r>
              <a:rPr lang="fi-FI" err="1"/>
              <a:t>construction</a:t>
            </a:r>
            <a:r>
              <a:rPr lang="fi-FI"/>
              <a:t> </a:t>
            </a:r>
            <a:r>
              <a:rPr lang="fi-FI" err="1"/>
              <a:t>production</a:t>
            </a:r>
            <a:r>
              <a:rPr lang="fi-FI"/>
              <a:t> </a:t>
            </a:r>
            <a:r>
              <a:rPr lang="fi-FI" err="1"/>
              <a:t>model</a:t>
            </a:r>
            <a:r>
              <a:rPr lang="fi-FI"/>
              <a:t> data </a:t>
            </a:r>
            <a:r>
              <a:rPr lang="fi-FI" err="1"/>
              <a:t>flow</a:t>
            </a:r>
            <a:r>
              <a:rPr lang="fi-FI"/>
              <a:t> </a:t>
            </a:r>
            <a:r>
              <a:rPr lang="fi-FI" err="1"/>
              <a:t>architecture</a:t>
            </a:r>
            <a:r>
              <a:rPr lang="fi-FI"/>
              <a:t>. </a:t>
            </a:r>
            <a:r>
              <a:rPr lang="fi-FI" err="1"/>
              <a:t>The</a:t>
            </a:r>
            <a:r>
              <a:rPr lang="fi-FI"/>
              <a:t> </a:t>
            </a:r>
            <a:r>
              <a:rPr lang="fi-FI" err="1"/>
              <a:t>Future</a:t>
            </a:r>
            <a:r>
              <a:rPr lang="fi-FI"/>
              <a:t> </a:t>
            </a:r>
            <a:r>
              <a:rPr lang="fi-FI" err="1"/>
              <a:t>state</a:t>
            </a:r>
            <a:r>
              <a:rPr lang="fi-FI"/>
              <a:t> data </a:t>
            </a:r>
            <a:r>
              <a:rPr lang="fi-FI" err="1"/>
              <a:t>flow</a:t>
            </a:r>
            <a:r>
              <a:rPr lang="fi-FI"/>
              <a:t> </a:t>
            </a:r>
            <a:r>
              <a:rPr lang="fi-FI" err="1"/>
              <a:t>architecture</a:t>
            </a:r>
            <a:r>
              <a:rPr lang="fi-FI"/>
              <a:t> is </a:t>
            </a:r>
            <a:r>
              <a:rPr lang="fi-FI" err="1"/>
              <a:t>also</a:t>
            </a:r>
            <a:r>
              <a:rPr lang="fi-FI"/>
              <a:t> </a:t>
            </a:r>
            <a:r>
              <a:rPr lang="fi-FI" err="1"/>
              <a:t>available</a:t>
            </a:r>
            <a:r>
              <a:rPr lang="fi-FI"/>
              <a:t>.</a:t>
            </a:r>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90346604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fi-FI"/>
              <a:t>To </a:t>
            </a:r>
            <a:r>
              <a:rPr lang="fi-FI" err="1"/>
              <a:t>understand</a:t>
            </a:r>
            <a:r>
              <a:rPr lang="fi-FI"/>
              <a:t> </a:t>
            </a:r>
            <a:r>
              <a:rPr lang="fi-FI" err="1"/>
              <a:t>the</a:t>
            </a:r>
            <a:r>
              <a:rPr lang="fi-FI"/>
              <a:t> </a:t>
            </a:r>
            <a:r>
              <a:rPr lang="fi-FI" err="1"/>
              <a:t>logic</a:t>
            </a:r>
            <a:r>
              <a:rPr lang="fi-FI"/>
              <a:t> </a:t>
            </a:r>
            <a:r>
              <a:rPr lang="fi-FI" err="1"/>
              <a:t>behind</a:t>
            </a:r>
            <a:r>
              <a:rPr lang="fi-FI"/>
              <a:t> of a GS1 </a:t>
            </a:r>
            <a:r>
              <a:rPr lang="fi-FI" err="1"/>
              <a:t>three</a:t>
            </a:r>
            <a:r>
              <a:rPr lang="fi-FI"/>
              <a:t> </a:t>
            </a:r>
            <a:r>
              <a:rPr lang="fi-FI" err="1"/>
              <a:t>level</a:t>
            </a:r>
            <a:r>
              <a:rPr lang="fi-FI"/>
              <a:t> </a:t>
            </a:r>
            <a:r>
              <a:rPr lang="fi-FI" err="1"/>
              <a:t>hierachy</a:t>
            </a:r>
            <a:r>
              <a:rPr lang="fi-FI"/>
              <a:t> </a:t>
            </a:r>
            <a:r>
              <a:rPr lang="fi-FI" err="1"/>
              <a:t>levels</a:t>
            </a:r>
            <a:r>
              <a:rPr lang="fi-FI"/>
              <a:t>, </a:t>
            </a:r>
            <a:r>
              <a:rPr lang="fi-FI" err="1"/>
              <a:t>I’m</a:t>
            </a:r>
            <a:r>
              <a:rPr lang="fi-FI"/>
              <a:t> </a:t>
            </a:r>
            <a:r>
              <a:rPr lang="fi-FI" err="1"/>
              <a:t>showing</a:t>
            </a:r>
            <a:r>
              <a:rPr lang="fi-FI"/>
              <a:t> </a:t>
            </a:r>
            <a:r>
              <a:rPr lang="fi-FI" err="1"/>
              <a:t>one</a:t>
            </a:r>
            <a:r>
              <a:rPr lang="fi-FI"/>
              <a:t> </a:t>
            </a:r>
            <a:r>
              <a:rPr lang="fi-FI" err="1"/>
              <a:t>example</a:t>
            </a:r>
            <a:r>
              <a:rPr lang="fi-FI"/>
              <a:t>.</a:t>
            </a:r>
          </a:p>
          <a:p>
            <a:endParaRPr lang="fi-FI"/>
          </a:p>
          <a:p>
            <a:r>
              <a:rPr lang="fi-FI" err="1"/>
              <a:t>Manufacturer</a:t>
            </a:r>
            <a:r>
              <a:rPr lang="fi-FI"/>
              <a:t> </a:t>
            </a:r>
            <a:r>
              <a:rPr lang="fi-FI" err="1"/>
              <a:t>could</a:t>
            </a:r>
            <a:r>
              <a:rPr lang="fi-FI"/>
              <a:t> </a:t>
            </a:r>
            <a:r>
              <a:rPr lang="fi-FI" err="1"/>
              <a:t>give</a:t>
            </a:r>
            <a:r>
              <a:rPr lang="fi-FI"/>
              <a:t> GS1 GTIN </a:t>
            </a:r>
            <a:r>
              <a:rPr lang="fi-FI" err="1"/>
              <a:t>codes</a:t>
            </a:r>
            <a:r>
              <a:rPr lang="fi-FI"/>
              <a:t> to </a:t>
            </a:r>
            <a:r>
              <a:rPr lang="fi-FI" err="1"/>
              <a:t>its</a:t>
            </a:r>
            <a:r>
              <a:rPr lang="fi-FI"/>
              <a:t> </a:t>
            </a:r>
            <a:r>
              <a:rPr lang="fi-FI" err="1"/>
              <a:t>basic</a:t>
            </a:r>
            <a:r>
              <a:rPr lang="fi-FI"/>
              <a:t> products.</a:t>
            </a:r>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422944954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en-US"/>
              <a:t>Product variants could have their own MTO variant numbers and each individual element could have its own serial number.</a:t>
            </a:r>
            <a:endParaRPr lang="fi-FI"/>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46754004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One of the data capture technologies we have defined as a suitable data carrier for </a:t>
            </a:r>
            <a:r>
              <a:rPr lang="en-US" err="1"/>
              <a:t>eto</a:t>
            </a:r>
            <a:r>
              <a:rPr lang="en-US"/>
              <a:t> products is passive ultra high frequency RFID technology, which has the benefits of automated reading transactions to support event data sharing.</a:t>
            </a:r>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289473116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As part of our development project, we have been testing passive UHF RFID tags embedded in precast concrete.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Here is a visual demonstration of a process step for sharing event data from precast elements, which is one of our interests related to this development project that we have been testing.</a:t>
            </a:r>
            <a:endParaRPr lang="fi-FI"/>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135779805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endParaRPr lang="en-US"/>
          </a:p>
          <a:p>
            <a:r>
              <a:rPr lang="en-US"/>
              <a:t>EPCIS (Electronic Product Code Information Services) is a GS1 standard that enables the tracking and sharing of event-based supply chain data. </a:t>
            </a:r>
          </a:p>
          <a:p>
            <a:r>
              <a:rPr lang="en-US"/>
              <a:t>It records what happened, where, when, and why for individual products or shipments, allowing different stakeholders to exchange real-time, standardized information about the movement and status of goods.</a:t>
            </a:r>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90233417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01277D-915D-9E12-F34A-8348070BDA9C}"/>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9B4331C3-631F-AF4E-F3A7-F5A6344F9C65}"/>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A599F036-9E63-0F5C-7193-A65F49F4D855}"/>
              </a:ext>
            </a:extLst>
          </p:cNvPr>
          <p:cNvSpPr>
            <a:spLocks noGrp="1"/>
          </p:cNvSpPr>
          <p:nvPr>
            <p:ph type="body" idx="1"/>
          </p:nvPr>
        </p:nvSpPr>
        <p:spPr/>
        <p:txBody>
          <a:bodyPr/>
          <a:lstStyle/>
          <a:p>
            <a:endParaRPr lang="fi-FI"/>
          </a:p>
        </p:txBody>
      </p:sp>
      <p:sp>
        <p:nvSpPr>
          <p:cNvPr id="4" name="Dian numeron paikkamerkki 3">
            <a:extLst>
              <a:ext uri="{FF2B5EF4-FFF2-40B4-BE49-F238E27FC236}">
                <a16:creationId xmlns:a16="http://schemas.microsoft.com/office/drawing/2014/main" id="{7CA36CC0-5B7B-37EE-5C51-E0DF8B9CB14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DD38375-9A8E-4252-B744-E6A9B1D534E7}" type="slidenum">
              <a:rPr kumimoji="0" lang="fi-FI"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fi-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4995430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endParaRPr lang="fi-FI"/>
          </a:p>
        </p:txBody>
      </p:sp>
      <p:sp>
        <p:nvSpPr>
          <p:cNvPr id="4" name="Dian numeron paikkamerkki 3"/>
          <p:cNvSpPr>
            <a:spLocks noGrp="1"/>
          </p:cNvSpPr>
          <p:nvPr>
            <p:ph type="sldNum" sz="quarter" idx="5"/>
          </p:nvPr>
        </p:nvSpPr>
        <p:spPr/>
        <p:txBody>
          <a:bodyPr/>
          <a:lstStyle/>
          <a:p>
            <a:fld id="{6D781457-4DBE-4B9C-AD43-D0BC945FC652}" type="slidenum">
              <a:rPr lang="fi-FI" smtClean="0"/>
              <a:t>44</a:t>
            </a:fld>
            <a:endParaRPr lang="fi-FI"/>
          </a:p>
        </p:txBody>
      </p:sp>
    </p:spTree>
    <p:extLst>
      <p:ext uri="{BB962C8B-B14F-4D97-AF65-F5344CB8AC3E}">
        <p14:creationId xmlns:p14="http://schemas.microsoft.com/office/powerpoint/2010/main" val="13365678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fi-FI" err="1"/>
              <a:t>The</a:t>
            </a:r>
            <a:r>
              <a:rPr lang="fi-FI"/>
              <a:t> </a:t>
            </a:r>
            <a:r>
              <a:rPr lang="fi-FI" err="1"/>
              <a:t>well</a:t>
            </a:r>
            <a:r>
              <a:rPr lang="fi-FI"/>
              <a:t> </a:t>
            </a:r>
            <a:r>
              <a:rPr lang="fi-FI" err="1"/>
              <a:t>known</a:t>
            </a:r>
            <a:r>
              <a:rPr lang="fi-FI"/>
              <a:t> </a:t>
            </a:r>
            <a:r>
              <a:rPr lang="fi-FI" err="1"/>
              <a:t>industry</a:t>
            </a:r>
            <a:r>
              <a:rPr lang="fi-FI"/>
              <a:t> </a:t>
            </a:r>
            <a:r>
              <a:rPr lang="fi-FI" err="1"/>
              <a:t>challenges</a:t>
            </a:r>
            <a:r>
              <a:rPr lang="fi-FI"/>
              <a:t> </a:t>
            </a:r>
            <a:r>
              <a:rPr lang="fi-FI" err="1"/>
              <a:t>are</a:t>
            </a:r>
            <a:r>
              <a:rPr lang="fi-FI"/>
              <a:t>: </a:t>
            </a:r>
          </a:p>
          <a:p>
            <a:r>
              <a:rPr lang="fi-FI"/>
              <a:t>In addition, </a:t>
            </a:r>
            <a:r>
              <a:rPr lang="fi-FI" err="1"/>
              <a:t>recent</a:t>
            </a:r>
            <a:r>
              <a:rPr lang="fi-FI"/>
              <a:t> </a:t>
            </a:r>
            <a:r>
              <a:rPr lang="fi-FI" err="1"/>
              <a:t>research</a:t>
            </a:r>
            <a:r>
              <a:rPr lang="fi-FI"/>
              <a:t> </a:t>
            </a:r>
            <a:r>
              <a:rPr lang="fi-FI" err="1"/>
              <a:t>work</a:t>
            </a:r>
            <a:r>
              <a:rPr lang="fi-FI"/>
              <a:t> and </a:t>
            </a:r>
            <a:r>
              <a:rPr lang="fi-FI" err="1"/>
              <a:t>our</a:t>
            </a:r>
            <a:r>
              <a:rPr lang="fi-FI"/>
              <a:t> </a:t>
            </a:r>
            <a:r>
              <a:rPr lang="fi-FI" err="1"/>
              <a:t>national</a:t>
            </a:r>
            <a:r>
              <a:rPr lang="fi-FI"/>
              <a:t> </a:t>
            </a:r>
            <a:r>
              <a:rPr lang="fi-FI" err="1"/>
              <a:t>situation</a:t>
            </a:r>
            <a:r>
              <a:rPr lang="fi-FI"/>
              <a:t> </a:t>
            </a:r>
            <a:r>
              <a:rPr lang="fi-FI" err="1"/>
              <a:t>tells</a:t>
            </a:r>
            <a:r>
              <a:rPr lang="fi-FI"/>
              <a:t> a </a:t>
            </a:r>
            <a:r>
              <a:rPr lang="fi-FI" err="1"/>
              <a:t>story</a:t>
            </a:r>
            <a:r>
              <a:rPr lang="fi-FI"/>
              <a:t> </a:t>
            </a:r>
            <a:r>
              <a:rPr lang="fi-FI" err="1"/>
              <a:t>that</a:t>
            </a:r>
            <a:r>
              <a:rPr lang="fi-FI"/>
              <a:t> </a:t>
            </a:r>
            <a:r>
              <a:rPr lang="fi-FI" err="1"/>
              <a:t>something</a:t>
            </a:r>
            <a:r>
              <a:rPr lang="fi-FI"/>
              <a:t> </a:t>
            </a:r>
            <a:r>
              <a:rPr lang="fi-FI" err="1"/>
              <a:t>needs</a:t>
            </a:r>
            <a:r>
              <a:rPr lang="fi-FI"/>
              <a:t> to </a:t>
            </a:r>
            <a:r>
              <a:rPr lang="fi-FI" err="1"/>
              <a:t>change</a:t>
            </a:r>
            <a:r>
              <a:rPr lang="fi-FI"/>
              <a:t>.</a:t>
            </a:r>
          </a:p>
          <a:p>
            <a:endParaRPr lang="fi-FI"/>
          </a:p>
          <a:p>
            <a:r>
              <a:rPr lang="fi-FI"/>
              <a:t>So, </a:t>
            </a:r>
            <a:r>
              <a:rPr lang="fi-FI" err="1"/>
              <a:t>why</a:t>
            </a:r>
            <a:r>
              <a:rPr lang="fi-FI"/>
              <a:t> </a:t>
            </a:r>
            <a:r>
              <a:rPr lang="fi-FI" err="1"/>
              <a:t>should</a:t>
            </a:r>
            <a:r>
              <a:rPr lang="fi-FI"/>
              <a:t> </a:t>
            </a:r>
            <a:r>
              <a:rPr lang="fi-FI" err="1"/>
              <a:t>we</a:t>
            </a:r>
            <a:r>
              <a:rPr lang="fi-FI"/>
              <a:t> </a:t>
            </a:r>
            <a:r>
              <a:rPr lang="fi-FI" err="1"/>
              <a:t>strive</a:t>
            </a:r>
            <a:r>
              <a:rPr lang="fi-FI"/>
              <a:t> for </a:t>
            </a:r>
            <a:r>
              <a:rPr lang="fi-FI" err="1"/>
              <a:t>digital</a:t>
            </a:r>
            <a:r>
              <a:rPr lang="fi-FI"/>
              <a:t> </a:t>
            </a:r>
            <a:r>
              <a:rPr lang="fi-FI" err="1"/>
              <a:t>supply</a:t>
            </a:r>
            <a:r>
              <a:rPr lang="fi-FI"/>
              <a:t> </a:t>
            </a:r>
            <a:r>
              <a:rPr lang="fi-FI" err="1"/>
              <a:t>chain</a:t>
            </a:r>
            <a:r>
              <a:rPr lang="fi-FI"/>
              <a:t> management?</a:t>
            </a:r>
          </a:p>
          <a:p>
            <a:r>
              <a:rPr lang="fi-FI"/>
              <a:t>To </a:t>
            </a:r>
            <a:r>
              <a:rPr lang="fi-FI" err="1"/>
              <a:t>ensure</a:t>
            </a:r>
            <a:r>
              <a:rPr lang="fi-FI"/>
              <a:t> </a:t>
            </a:r>
            <a:r>
              <a:rPr lang="fi-FI" err="1"/>
              <a:t>better</a:t>
            </a:r>
            <a:r>
              <a:rPr lang="fi-FI"/>
              <a:t> </a:t>
            </a:r>
            <a:r>
              <a:rPr lang="fi-FI" err="1"/>
              <a:t>quality</a:t>
            </a:r>
            <a:r>
              <a:rPr lang="fi-FI"/>
              <a:t>,</a:t>
            </a:r>
          </a:p>
          <a:p>
            <a:r>
              <a:rPr lang="fi-FI"/>
              <a:t>To </a:t>
            </a:r>
            <a:r>
              <a:rPr lang="fi-FI" err="1"/>
              <a:t>spend</a:t>
            </a:r>
            <a:r>
              <a:rPr lang="fi-FI"/>
              <a:t> </a:t>
            </a:r>
            <a:r>
              <a:rPr lang="fi-FI" err="1"/>
              <a:t>our</a:t>
            </a:r>
            <a:r>
              <a:rPr lang="fi-FI"/>
              <a:t> </a:t>
            </a:r>
            <a:r>
              <a:rPr lang="fi-FI" err="1"/>
              <a:t>valuable</a:t>
            </a:r>
            <a:r>
              <a:rPr lang="fi-FI"/>
              <a:t> </a:t>
            </a:r>
            <a:r>
              <a:rPr lang="fi-FI" err="1"/>
              <a:t>time</a:t>
            </a:r>
            <a:r>
              <a:rPr lang="fi-FI"/>
              <a:t> to </a:t>
            </a:r>
            <a:r>
              <a:rPr lang="fi-FI" err="1"/>
              <a:t>more</a:t>
            </a:r>
            <a:r>
              <a:rPr lang="fi-FI"/>
              <a:t> </a:t>
            </a:r>
            <a:r>
              <a:rPr lang="fi-FI" err="1"/>
              <a:t>productive</a:t>
            </a:r>
            <a:r>
              <a:rPr lang="fi-FI"/>
              <a:t> </a:t>
            </a:r>
            <a:r>
              <a:rPr lang="fi-FI" err="1"/>
              <a:t>work</a:t>
            </a:r>
            <a:r>
              <a:rPr lang="fi-FI"/>
              <a:t>,</a:t>
            </a:r>
          </a:p>
          <a:p>
            <a:r>
              <a:rPr lang="fi-FI" err="1"/>
              <a:t>Improve</a:t>
            </a:r>
            <a:r>
              <a:rPr lang="fi-FI"/>
              <a:t> </a:t>
            </a:r>
            <a:r>
              <a:rPr lang="fi-FI" err="1"/>
              <a:t>work</a:t>
            </a:r>
            <a:r>
              <a:rPr lang="fi-FI"/>
              <a:t> </a:t>
            </a:r>
            <a:r>
              <a:rPr lang="fi-FI" err="1"/>
              <a:t>safety</a:t>
            </a:r>
            <a:r>
              <a:rPr lang="fi-FI"/>
              <a:t>,</a:t>
            </a:r>
          </a:p>
          <a:p>
            <a:r>
              <a:rPr lang="fi-FI" err="1"/>
              <a:t>Automate</a:t>
            </a:r>
            <a:r>
              <a:rPr lang="fi-FI"/>
              <a:t> </a:t>
            </a:r>
            <a:r>
              <a:rPr lang="fi-FI" err="1"/>
              <a:t>the</a:t>
            </a:r>
            <a:r>
              <a:rPr lang="fi-FI"/>
              <a:t> </a:t>
            </a:r>
            <a:r>
              <a:rPr lang="fi-FI" err="1"/>
              <a:t>manage</a:t>
            </a:r>
            <a:r>
              <a:rPr lang="fi-FI"/>
              <a:t> of CO2 emission </a:t>
            </a:r>
            <a:r>
              <a:rPr lang="fi-FI" err="1"/>
              <a:t>estimations</a:t>
            </a:r>
            <a:endParaRPr lang="fi-FI"/>
          </a:p>
          <a:p>
            <a:r>
              <a:rPr lang="fi-FI"/>
              <a:t>And </a:t>
            </a:r>
            <a:r>
              <a:rPr lang="fi-FI" err="1"/>
              <a:t>the</a:t>
            </a:r>
            <a:r>
              <a:rPr lang="fi-FI"/>
              <a:t> </a:t>
            </a:r>
            <a:r>
              <a:rPr lang="fi-FI" err="1"/>
              <a:t>most</a:t>
            </a:r>
            <a:r>
              <a:rPr lang="fi-FI"/>
              <a:t> </a:t>
            </a:r>
            <a:r>
              <a:rPr lang="fi-FI" err="1"/>
              <a:t>important</a:t>
            </a:r>
            <a:r>
              <a:rPr lang="fi-FI"/>
              <a:t> </a:t>
            </a:r>
            <a:r>
              <a:rPr lang="fi-FI" err="1"/>
              <a:t>factor</a:t>
            </a:r>
            <a:r>
              <a:rPr lang="fi-FI"/>
              <a:t> is to </a:t>
            </a:r>
            <a:r>
              <a:rPr lang="fi-FI" err="1"/>
              <a:t>save</a:t>
            </a:r>
            <a:r>
              <a:rPr lang="fi-FI"/>
              <a:t> money</a:t>
            </a:r>
          </a:p>
          <a:p>
            <a:endParaRPr lang="fi-FI"/>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417354252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5E6728-7B49-C452-E9ED-A582CC6D615B}"/>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8378A2C9-5436-E1AF-607F-BABD413C1181}"/>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F794CB7D-E89E-7C03-4E32-670519071113}"/>
              </a:ext>
            </a:extLst>
          </p:cNvPr>
          <p:cNvSpPr>
            <a:spLocks noGrp="1"/>
          </p:cNvSpPr>
          <p:nvPr>
            <p:ph type="body" idx="1"/>
          </p:nvPr>
        </p:nvSpPr>
        <p:spPr/>
        <p:txBody>
          <a:bodyPr/>
          <a:lstStyle/>
          <a:p>
            <a:r>
              <a:rPr lang="fi-FI"/>
              <a:t>BETK-projekti lähti käyntiin toimitusketjutyöpajojen kautta, jossa tavoitteena oli kartoittaa betonielementin (seinä) toimitusketjun nykyprosessia kattaen toimitusketjun vaiheet suunnittelusta asennusvaiheeseen, ja koota yhteen toimitusketjun eri osissa ilmeneviä ongelmia.</a:t>
            </a:r>
          </a:p>
          <a:p>
            <a:endParaRPr lang="fi-FI"/>
          </a:p>
          <a:p>
            <a:r>
              <a:rPr lang="fi-FI"/>
              <a:t>Työpaja koostui kolmesta työvaiheesta. Ensimmäisessä vaiheessa toimitusketjun prosessikaaviolle asetettiin aikajärjestykseen toimitusketjun prosessivaiheet. Toisessa vaiheessa prosessikaavioon lisättiin toimitusketjun eri vaiheissa tarvittavat tietosisällöt ja välitettävät tiedot/sanomat. Lopuksi prosessikaavioon lisättiin toimitusketjun eri vaiheissa yleisesti esiintyviä ongelmia. </a:t>
            </a:r>
          </a:p>
          <a:p>
            <a:endParaRPr lang="fi-FI"/>
          </a:p>
          <a:p>
            <a:r>
              <a:rPr lang="fi-FI"/>
              <a:t>Työpajan tulokset käytiin läpi Juurisyyanalyysissa, jossa ongelmat perattiin keskustelujen kautta selvittäen ongelmien juurisyyt, -seuraukset ja näiden luokittelut. </a:t>
            </a:r>
          </a:p>
        </p:txBody>
      </p:sp>
      <p:sp>
        <p:nvSpPr>
          <p:cNvPr id="4" name="Dian numeron paikkamerkki 3">
            <a:extLst>
              <a:ext uri="{FF2B5EF4-FFF2-40B4-BE49-F238E27FC236}">
                <a16:creationId xmlns:a16="http://schemas.microsoft.com/office/drawing/2014/main" id="{E016388F-5AD9-B2E0-9411-E0CABB35055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34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GB" sz="34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172380735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en-US" sz="1200">
                <a:solidFill>
                  <a:schemeClr val="tx1"/>
                </a:solidFill>
              </a:rPr>
              <a:t>Here is presented T-Model that….</a:t>
            </a:r>
          </a:p>
          <a:p>
            <a:endParaRPr lang="en-US" sz="1200">
              <a:solidFill>
                <a:schemeClr val="tx1"/>
              </a:solidFill>
            </a:endParaRPr>
          </a:p>
          <a:p>
            <a:r>
              <a:rPr lang="en-US" sz="1200" b="1">
                <a:solidFill>
                  <a:schemeClr val="tx1"/>
                </a:solidFill>
              </a:rPr>
              <a:t>The supply chains </a:t>
            </a:r>
            <a:r>
              <a:rPr lang="en-US" sz="1200">
                <a:solidFill>
                  <a:schemeClr val="tx1"/>
                </a:solidFill>
              </a:rPr>
              <a:t>can be classified based on different </a:t>
            </a:r>
            <a:r>
              <a:rPr lang="en-US" b="0" i="0">
                <a:solidFill>
                  <a:srgbClr val="333333"/>
                </a:solidFill>
                <a:effectLst/>
                <a:latin typeface="Arial" panose="020B0604020202020204" pitchFamily="34" charset="0"/>
              </a:rPr>
              <a:t>production models (MTS, ATO, MTO, ETO). </a:t>
            </a:r>
          </a:p>
          <a:p>
            <a:r>
              <a:rPr lang="en-US" b="1"/>
              <a:t>The Order Penetration Point </a:t>
            </a:r>
            <a:r>
              <a:rPr lang="en-US"/>
              <a:t>(OPP) determines where product supply chain shifts from a push (forecast-driven) to a pull (order-driven) system.</a:t>
            </a:r>
          </a:p>
          <a:p>
            <a:endParaRPr lang="en-US" sz="1200">
              <a:solidFill>
                <a:schemeClr val="tx1"/>
              </a:solidFill>
            </a:endParaRPr>
          </a:p>
          <a:p>
            <a:r>
              <a:rPr lang="en-US" sz="1200">
                <a:solidFill>
                  <a:schemeClr val="tx1"/>
                </a:solidFill>
              </a:rPr>
              <a:t>Precast concrete supply chains follow Engineer-To-Order (ETO) logic, requiring extensive collaboration between structural designers, contractors, manufacturers, transporters, and installers. </a:t>
            </a:r>
          </a:p>
          <a:p>
            <a:r>
              <a:rPr lang="en-US" sz="1200">
                <a:solidFill>
                  <a:schemeClr val="tx1"/>
                </a:solidFill>
              </a:rPr>
              <a:t>These multi-party networks face challenges in integrating design, production, and installation processes, with significant information exchange needed before the product exists.</a:t>
            </a:r>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195258746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39C08F-4BD2-A6EB-8735-6C25272A19C3}"/>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BB1DE0DE-3042-F1F2-088E-A367A5A65B5C}"/>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943A0EDA-4731-AF7B-697A-C833738B7994}"/>
              </a:ext>
            </a:extLst>
          </p:cNvPr>
          <p:cNvSpPr>
            <a:spLocks noGrp="1"/>
          </p:cNvSpPr>
          <p:nvPr>
            <p:ph type="body" idx="1"/>
          </p:nvPr>
        </p:nvSpPr>
        <p:spPr/>
        <p:txBody>
          <a:bodyPr/>
          <a:lstStyle/>
          <a:p>
            <a:r>
              <a:rPr lang="en-US" sz="1200" b="0"/>
              <a:t>Based on these findings, we </a:t>
            </a:r>
            <a:r>
              <a:rPr lang="en-US" sz="1200" b="0" err="1"/>
              <a:t>organised</a:t>
            </a:r>
            <a:r>
              <a:rPr lang="en-US" sz="1200" b="0"/>
              <a:t> several supply chain process workshops with different construction industry stakeholders involved in this supply chain to understand how the precast concrete supply chain works. These workshops identified each process step, and the parties involved, the current information exchange methods and formats used, and the problems encountered.</a:t>
            </a:r>
          </a:p>
          <a:p>
            <a:endParaRPr lang="en-US" sz="1200" b="0"/>
          </a:p>
          <a:p>
            <a:r>
              <a:rPr lang="en-US" sz="1200" b="0"/>
              <a:t>The key findings were related to information flow between different supply chain stages.</a:t>
            </a:r>
            <a:endParaRPr lang="fi-FI"/>
          </a:p>
        </p:txBody>
      </p:sp>
      <p:sp>
        <p:nvSpPr>
          <p:cNvPr id="4" name="Dian numeron paikkamerkki 3">
            <a:extLst>
              <a:ext uri="{FF2B5EF4-FFF2-40B4-BE49-F238E27FC236}">
                <a16:creationId xmlns:a16="http://schemas.microsoft.com/office/drawing/2014/main" id="{511FE8FF-7E3F-9AA6-4CC0-245192C9013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248812821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969B39-D477-595B-E520-410149188575}"/>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2559C16B-A030-5286-761D-6F764B8208C2}"/>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94562B4A-B3D2-E60D-E117-A0721859580F}"/>
              </a:ext>
            </a:extLst>
          </p:cNvPr>
          <p:cNvSpPr>
            <a:spLocks noGrp="1"/>
          </p:cNvSpPr>
          <p:nvPr>
            <p:ph type="body" idx="1"/>
          </p:nvPr>
        </p:nvSpPr>
        <p:spPr/>
        <p:txBody>
          <a:bodyPr/>
          <a:lstStyle/>
          <a:p>
            <a:r>
              <a:rPr lang="fi-FI" sz="1200" i="1">
                <a:solidFill>
                  <a:schemeClr val="tx1"/>
                </a:solidFill>
              </a:rPr>
              <a:t>”Rakennusalalla valtaosa nykyisin välitettävästä tiedosta ei ole koneluettavaa, koneymmärrettävää eikä automaattisesti käsiteltävää. Rakenteettoman ja vakioimattoman tiedonvaihdon seurauksena, ihminen on joka välissä tuottamassa, tallentamassa, hukkaamassa ja arkistoimassa samaa tietoa moneen kertaan. </a:t>
            </a:r>
          </a:p>
          <a:p>
            <a:endParaRPr lang="fi-FI" sz="1200" i="1">
              <a:solidFill>
                <a:schemeClr val="tx1"/>
              </a:solidFill>
            </a:endParaRPr>
          </a:p>
          <a:p>
            <a:endParaRPr lang="fi-FI" sz="1200" i="1">
              <a:solidFill>
                <a:schemeClr val="tx1"/>
              </a:solidFill>
            </a:endParaRPr>
          </a:p>
          <a:p>
            <a:pPr marL="92075"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Toimitusketjujen nykyinen tietoarkkitehtuuri </a:t>
            </a:r>
          </a:p>
          <a:p>
            <a:pPr marL="92075"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ptos" panose="02110004020202020204"/>
                <a:ea typeface="+mn-ea"/>
                <a:cs typeface="+mn-cs"/>
              </a:rPr>
              <a:t>(suljettu toimintaympäristö)</a:t>
            </a:r>
          </a:p>
          <a:p>
            <a:pPr marL="92075" marR="0" lvl="0" indent="0" algn="l" defTabSz="914400" rtl="0" eaLnBrk="1" fontAlgn="auto" latinLnBrk="0" hangingPunct="1">
              <a:lnSpc>
                <a:spcPct val="100000"/>
              </a:lnSpc>
              <a:spcBef>
                <a:spcPts val="60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ptos" panose="02110004020202020204"/>
                <a:ea typeface="+mn-ea"/>
                <a:cs typeface="+mn-cs"/>
              </a:rPr>
              <a:t>Tiedonvaihdossa hyödynnetään </a:t>
            </a:r>
            <a:r>
              <a:rPr kumimoji="0" lang="fi-FI" sz="1200" b="0" i="0" u="none" strike="noStrike" kern="1200" cap="none" spc="0" normalizeH="0" baseline="0" noProof="0" err="1">
                <a:ln>
                  <a:noFill/>
                </a:ln>
                <a:solidFill>
                  <a:prstClr val="black"/>
                </a:solidFill>
                <a:effectLst/>
                <a:uLnTx/>
                <a:uFillTx/>
                <a:latin typeface="Aptos" panose="02110004020202020204"/>
                <a:ea typeface="+mn-ea"/>
                <a:cs typeface="+mn-cs"/>
              </a:rPr>
              <a:t>point</a:t>
            </a:r>
            <a:r>
              <a:rPr kumimoji="0" lang="fi-FI" sz="1200" b="0" i="0" u="none" strike="noStrike" kern="1200" cap="none" spc="0" normalizeH="0" baseline="0" noProof="0">
                <a:ln>
                  <a:noFill/>
                </a:ln>
                <a:solidFill>
                  <a:prstClr val="black"/>
                </a:solidFill>
                <a:effectLst/>
                <a:uLnTx/>
                <a:uFillTx/>
                <a:latin typeface="Aptos" panose="02110004020202020204"/>
                <a:ea typeface="+mn-ea"/>
                <a:cs typeface="+mn-cs"/>
              </a:rPr>
              <a:t>-to-</a:t>
            </a:r>
            <a:r>
              <a:rPr kumimoji="0" lang="fi-FI" sz="1200" b="0" i="0" u="none" strike="noStrike" kern="1200" cap="none" spc="0" normalizeH="0" baseline="0" noProof="0" err="1">
                <a:ln>
                  <a:noFill/>
                </a:ln>
                <a:solidFill>
                  <a:prstClr val="black"/>
                </a:solidFill>
                <a:effectLst/>
                <a:uLnTx/>
                <a:uFillTx/>
                <a:latin typeface="Aptos" panose="02110004020202020204"/>
                <a:ea typeface="+mn-ea"/>
                <a:cs typeface="+mn-cs"/>
              </a:rPr>
              <a:t>point</a:t>
            </a:r>
            <a:r>
              <a:rPr kumimoji="0" lang="fi-FI" sz="1200" b="0" i="0" u="none" strike="noStrike" kern="1200" cap="none" spc="0" normalizeH="0" baseline="0" noProof="0">
                <a:ln>
                  <a:noFill/>
                </a:ln>
                <a:solidFill>
                  <a:prstClr val="black"/>
                </a:solidFill>
                <a:effectLst/>
                <a:uLnTx/>
                <a:uFillTx/>
                <a:latin typeface="Aptos" panose="02110004020202020204"/>
                <a:ea typeface="+mn-ea"/>
                <a:cs typeface="+mn-cs"/>
              </a:rPr>
              <a:t>-ratkaisuja, jotka ovat tehottomia ja kalliita, koska jokainen järjestelmäpari tarvitsee oman ratkaisun</a:t>
            </a:r>
          </a:p>
          <a:p>
            <a:pPr marL="92075" marR="0" lvl="0" indent="0" algn="l" defTabSz="914400" rtl="0" eaLnBrk="1" fontAlgn="auto" latinLnBrk="0" hangingPunct="1">
              <a:lnSpc>
                <a:spcPct val="100000"/>
              </a:lnSpc>
              <a:spcBef>
                <a:spcPts val="600"/>
              </a:spcBef>
              <a:spcAft>
                <a:spcPts val="0"/>
              </a:spcAft>
              <a:buClrTx/>
              <a:buSzTx/>
              <a:buFontTx/>
              <a:buNone/>
              <a:tabLst/>
              <a:defRPr/>
            </a:pPr>
            <a:r>
              <a:rPr kumimoji="0" lang="fi-FI" sz="1200" b="0" i="0" u="none" strike="noStrike" kern="1200" cap="none" spc="0" normalizeH="0" baseline="0" noProof="0" err="1">
                <a:ln>
                  <a:noFill/>
                </a:ln>
                <a:solidFill>
                  <a:prstClr val="black"/>
                </a:solidFill>
                <a:effectLst/>
                <a:uLnTx/>
                <a:uFillTx/>
                <a:latin typeface="Aptos" panose="02110004020202020204"/>
                <a:ea typeface="+mn-ea"/>
                <a:cs typeface="+mn-cs"/>
              </a:rPr>
              <a:t>Yhteentoimivuuden</a:t>
            </a:r>
            <a:r>
              <a:rPr kumimoji="0" lang="fi-FI" sz="1200" b="0" i="0" u="none" strike="noStrike" kern="1200" cap="none" spc="0" normalizeH="0" baseline="0" noProof="0">
                <a:ln>
                  <a:noFill/>
                </a:ln>
                <a:solidFill>
                  <a:prstClr val="black"/>
                </a:solidFill>
                <a:effectLst/>
                <a:uLnTx/>
                <a:uFillTx/>
                <a:latin typeface="Aptos" panose="02110004020202020204"/>
                <a:ea typeface="+mn-ea"/>
                <a:cs typeface="+mn-cs"/>
              </a:rPr>
              <a:t> (standardien) puute ei mahdollista toimialan kehitystä</a:t>
            </a:r>
          </a:p>
          <a:p>
            <a:pPr marL="92075" marR="0" lvl="0" indent="0" algn="l" defTabSz="914400" rtl="0" eaLnBrk="1" fontAlgn="auto" latinLnBrk="0" hangingPunct="1">
              <a:lnSpc>
                <a:spcPct val="100000"/>
              </a:lnSpc>
              <a:spcBef>
                <a:spcPts val="60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ptos" panose="02110004020202020204"/>
                <a:ea typeface="+mn-ea"/>
                <a:cs typeface="+mn-cs"/>
              </a:rPr>
              <a:t>Strukturoimaton data (pdf, kuvat, puhelut, sähköpostit) tiedonvaihdossa.</a:t>
            </a:r>
            <a:endParaRPr kumimoji="0" lang="fi-FI" sz="1100" b="0" i="0" u="none" strike="noStrike" kern="1200" cap="none" spc="0" normalizeH="0" baseline="0" noProof="0">
              <a:ln>
                <a:noFill/>
              </a:ln>
              <a:solidFill>
                <a:prstClr val="black"/>
              </a:solidFill>
              <a:effectLst/>
              <a:uLnTx/>
              <a:uFillTx/>
              <a:latin typeface="Aptos" panose="02110004020202020204"/>
              <a:ea typeface="+mn-ea"/>
              <a:cs typeface="+mn-cs"/>
            </a:endParaRPr>
          </a:p>
          <a:p>
            <a:endParaRPr lang="fi-FI"/>
          </a:p>
        </p:txBody>
      </p:sp>
      <p:sp>
        <p:nvSpPr>
          <p:cNvPr id="4" name="Dian numeron paikkamerkki 3">
            <a:extLst>
              <a:ext uri="{FF2B5EF4-FFF2-40B4-BE49-F238E27FC236}">
                <a16:creationId xmlns:a16="http://schemas.microsoft.com/office/drawing/2014/main" id="{5144B977-0BD5-BA2C-CB11-AC501EDD136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DD38375-9A8E-4252-B744-E6A9B1D534E7}" type="slidenum">
              <a:rPr kumimoji="0" lang="fi-FI"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fi-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30553314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482F3A-B185-D903-6BB9-53FAB4921A92}"/>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DC61880C-C939-7D14-D42C-6014F5CAC87F}"/>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36588DFF-DC0E-96C9-8874-FE97D9A0C205}"/>
              </a:ext>
            </a:extLst>
          </p:cNvPr>
          <p:cNvSpPr>
            <a:spLocks noGrp="1"/>
          </p:cNvSpPr>
          <p:nvPr>
            <p:ph type="body" idx="1"/>
          </p:nvPr>
        </p:nvSpPr>
        <p:spPr/>
        <p:txBody>
          <a:bodyPr/>
          <a:lstStyle/>
          <a:p>
            <a:r>
              <a:rPr lang="fi-FI"/>
              <a:t>Esimerkkinä suunnitteluvaiheen digitaalisen tiedon tuottamisen ongelma (vakioimattomat tietosisällöt)</a:t>
            </a:r>
          </a:p>
          <a:p>
            <a:endParaRPr lang="fi-FI"/>
          </a:p>
          <a:p>
            <a:r>
              <a:rPr lang="fi-FI"/>
              <a:t>Esimerkkinä asennusvaiheen manuaaliset tuotannonhallinta menetelmät ja digitalisaation puute.</a:t>
            </a:r>
          </a:p>
        </p:txBody>
      </p:sp>
      <p:sp>
        <p:nvSpPr>
          <p:cNvPr id="4" name="Dian numeron paikkamerkki 3">
            <a:extLst>
              <a:ext uri="{FF2B5EF4-FFF2-40B4-BE49-F238E27FC236}">
                <a16:creationId xmlns:a16="http://schemas.microsoft.com/office/drawing/2014/main" id="{073BB9D5-8D40-52CA-0F25-AD7465BD62F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93873921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endParaRPr lang="en-US" b="0" i="0">
              <a:solidFill>
                <a:srgbClr val="1C1C1C"/>
              </a:solidFill>
              <a:effectLst/>
              <a:latin typeface="Inter"/>
            </a:endParaRPr>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155139420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4.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4.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7.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7.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7.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7.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7.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7.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7.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7.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7.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7.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7.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7.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7.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Aloitusdia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59AAC26C-640E-44FA-B298-142BF359FAC5}"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228580417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Otsikko ja sisältö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10008493"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2183F931-B0E0-4812-B52B-95D66697D1AE}"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45612448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3F539AAC-4EBF-BB99-3C9B-BF951677BC49}"/>
              </a:ext>
            </a:extLst>
          </p:cNvPr>
          <p:cNvSpPr>
            <a:spLocks noGrp="1"/>
          </p:cNvSpPr>
          <p:nvPr>
            <p:ph type="title"/>
          </p:nvPr>
        </p:nvSpPr>
        <p:spPr/>
        <p:txBody>
          <a:bodyPr/>
          <a:lstStyle/>
          <a:p>
            <a:r>
              <a:rPr lang="fi-FI"/>
              <a:t>Muokkaa ots. perustyyl. napsautt.</a:t>
            </a:r>
          </a:p>
        </p:txBody>
      </p:sp>
      <p:sp>
        <p:nvSpPr>
          <p:cNvPr id="3" name="Päivämäärän paikkamerkki 2">
            <a:extLst>
              <a:ext uri="{FF2B5EF4-FFF2-40B4-BE49-F238E27FC236}">
                <a16:creationId xmlns:a16="http://schemas.microsoft.com/office/drawing/2014/main" id="{D3C84B75-185D-1062-1781-9010A0630CB3}"/>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4" name="Alatunnisteen paikkamerkki 3">
            <a:extLst>
              <a:ext uri="{FF2B5EF4-FFF2-40B4-BE49-F238E27FC236}">
                <a16:creationId xmlns:a16="http://schemas.microsoft.com/office/drawing/2014/main" id="{74588F79-5578-1814-2D0D-40A37544CC20}"/>
              </a:ext>
            </a:extLst>
          </p:cNvPr>
          <p:cNvSpPr>
            <a:spLocks noGrp="1"/>
          </p:cNvSpPr>
          <p:nvPr>
            <p:ph type="ftr" sz="quarter" idx="11"/>
          </p:nvPr>
        </p:nvSpPr>
        <p:spPr/>
        <p:txBody>
          <a:bodyPr/>
          <a:lstStyle/>
          <a:p>
            <a:endParaRPr lang="fi-FI"/>
          </a:p>
        </p:txBody>
      </p:sp>
      <p:sp>
        <p:nvSpPr>
          <p:cNvPr id="5" name="Dian numeron paikkamerkki 4">
            <a:extLst>
              <a:ext uri="{FF2B5EF4-FFF2-40B4-BE49-F238E27FC236}">
                <a16:creationId xmlns:a16="http://schemas.microsoft.com/office/drawing/2014/main" id="{CAB003B0-0EF8-0F01-03D0-AE6FE78E6D78}"/>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223072055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Tyhjä">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91538AC7-D13A-CEDB-DAE4-38A6F15EF6BB}"/>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3" name="Alatunnisteen paikkamerkki 2">
            <a:extLst>
              <a:ext uri="{FF2B5EF4-FFF2-40B4-BE49-F238E27FC236}">
                <a16:creationId xmlns:a16="http://schemas.microsoft.com/office/drawing/2014/main" id="{C8F51387-F733-1F15-704E-8EB7041B5B01}"/>
              </a:ext>
            </a:extLst>
          </p:cNvPr>
          <p:cNvSpPr>
            <a:spLocks noGrp="1"/>
          </p:cNvSpPr>
          <p:nvPr>
            <p:ph type="ftr" sz="quarter" idx="11"/>
          </p:nvPr>
        </p:nvSpPr>
        <p:spPr/>
        <p:txBody>
          <a:bodyPr/>
          <a:lstStyle/>
          <a:p>
            <a:endParaRPr lang="fi-FI"/>
          </a:p>
        </p:txBody>
      </p:sp>
      <p:sp>
        <p:nvSpPr>
          <p:cNvPr id="4" name="Dian numeron paikkamerkki 3">
            <a:extLst>
              <a:ext uri="{FF2B5EF4-FFF2-40B4-BE49-F238E27FC236}">
                <a16:creationId xmlns:a16="http://schemas.microsoft.com/office/drawing/2014/main" id="{0CF7E3AB-4E17-8A45-120C-A7616F2A0493}"/>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329210439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Kuvatekstillinen sisältö">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CCBD48F8-B630-2B89-093B-FDDCB5892EA0}"/>
              </a:ext>
            </a:extLst>
          </p:cNvPr>
          <p:cNvSpPr>
            <a:spLocks noGrp="1"/>
          </p:cNvSpPr>
          <p:nvPr>
            <p:ph type="title"/>
          </p:nvPr>
        </p:nvSpPr>
        <p:spPr>
          <a:xfrm>
            <a:off x="839788" y="457200"/>
            <a:ext cx="3932237" cy="1600200"/>
          </a:xfrm>
        </p:spPr>
        <p:txBody>
          <a:bodyPr anchor="b"/>
          <a:lstStyle>
            <a:lvl1pPr>
              <a:defRPr sz="3200"/>
            </a:lvl1pPr>
          </a:lstStyle>
          <a:p>
            <a:r>
              <a:rPr lang="fi-FI"/>
              <a:t>Muokkaa ots. perustyyl. napsautt.</a:t>
            </a:r>
          </a:p>
        </p:txBody>
      </p:sp>
      <p:sp>
        <p:nvSpPr>
          <p:cNvPr id="3" name="Sisällön paikkamerkki 2">
            <a:extLst>
              <a:ext uri="{FF2B5EF4-FFF2-40B4-BE49-F238E27FC236}">
                <a16:creationId xmlns:a16="http://schemas.microsoft.com/office/drawing/2014/main" id="{90496112-417F-0307-12BC-BDD10C9B9CC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Tekstin paikkamerkki 3">
            <a:extLst>
              <a:ext uri="{FF2B5EF4-FFF2-40B4-BE49-F238E27FC236}">
                <a16:creationId xmlns:a16="http://schemas.microsoft.com/office/drawing/2014/main" id="{4B13397D-548D-C2DC-6E6A-07DC702A275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i-FI"/>
              <a:t>Muokkaa tekstin perustyylejä napsauttamalla</a:t>
            </a:r>
          </a:p>
        </p:txBody>
      </p:sp>
      <p:sp>
        <p:nvSpPr>
          <p:cNvPr id="5" name="Päivämäärän paikkamerkki 4">
            <a:extLst>
              <a:ext uri="{FF2B5EF4-FFF2-40B4-BE49-F238E27FC236}">
                <a16:creationId xmlns:a16="http://schemas.microsoft.com/office/drawing/2014/main" id="{4DACA934-0F1C-C422-F601-760E28243F0C}"/>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6" name="Alatunnisteen paikkamerkki 5">
            <a:extLst>
              <a:ext uri="{FF2B5EF4-FFF2-40B4-BE49-F238E27FC236}">
                <a16:creationId xmlns:a16="http://schemas.microsoft.com/office/drawing/2014/main" id="{14EFD021-4C38-5A52-55B8-56E50096BB93}"/>
              </a:ext>
            </a:extLst>
          </p:cNvPr>
          <p:cNvSpPr>
            <a:spLocks noGrp="1"/>
          </p:cNvSpPr>
          <p:nvPr>
            <p:ph type="ftr" sz="quarter" idx="11"/>
          </p:nvPr>
        </p:nvSpPr>
        <p:spPr/>
        <p:txBody>
          <a:bodyPr/>
          <a:lstStyle/>
          <a:p>
            <a:endParaRPr lang="fi-FI"/>
          </a:p>
        </p:txBody>
      </p:sp>
      <p:sp>
        <p:nvSpPr>
          <p:cNvPr id="7" name="Dian numeron paikkamerkki 6">
            <a:extLst>
              <a:ext uri="{FF2B5EF4-FFF2-40B4-BE49-F238E27FC236}">
                <a16:creationId xmlns:a16="http://schemas.microsoft.com/office/drawing/2014/main" id="{5B3C683F-EF05-C40C-A81D-FC33094498C8}"/>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41403948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Kuvatekstillinen kuv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03BFD54A-5703-6B2D-70BB-334B11ADE674}"/>
              </a:ext>
            </a:extLst>
          </p:cNvPr>
          <p:cNvSpPr>
            <a:spLocks noGrp="1"/>
          </p:cNvSpPr>
          <p:nvPr>
            <p:ph type="title"/>
          </p:nvPr>
        </p:nvSpPr>
        <p:spPr>
          <a:xfrm>
            <a:off x="839788" y="457200"/>
            <a:ext cx="3932237" cy="1600200"/>
          </a:xfrm>
        </p:spPr>
        <p:txBody>
          <a:bodyPr anchor="b"/>
          <a:lstStyle>
            <a:lvl1pPr>
              <a:defRPr sz="3200"/>
            </a:lvl1pPr>
          </a:lstStyle>
          <a:p>
            <a:r>
              <a:rPr lang="fi-FI"/>
              <a:t>Muokkaa ots. perustyyl. napsautt.</a:t>
            </a:r>
          </a:p>
        </p:txBody>
      </p:sp>
      <p:sp>
        <p:nvSpPr>
          <p:cNvPr id="3" name="Kuvan paikkamerkki 2">
            <a:extLst>
              <a:ext uri="{FF2B5EF4-FFF2-40B4-BE49-F238E27FC236}">
                <a16:creationId xmlns:a16="http://schemas.microsoft.com/office/drawing/2014/main" id="{BD01FF18-6BC6-D96C-BA63-279C4625BA73}"/>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i-FI"/>
          </a:p>
        </p:txBody>
      </p:sp>
      <p:sp>
        <p:nvSpPr>
          <p:cNvPr id="4" name="Tekstin paikkamerkki 3">
            <a:extLst>
              <a:ext uri="{FF2B5EF4-FFF2-40B4-BE49-F238E27FC236}">
                <a16:creationId xmlns:a16="http://schemas.microsoft.com/office/drawing/2014/main" id="{F2018EFF-742B-FE0D-E6BA-C2119D418E4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i-FI"/>
              <a:t>Muokkaa tekstin perustyylejä napsauttamalla</a:t>
            </a:r>
          </a:p>
        </p:txBody>
      </p:sp>
      <p:sp>
        <p:nvSpPr>
          <p:cNvPr id="5" name="Päivämäärän paikkamerkki 4">
            <a:extLst>
              <a:ext uri="{FF2B5EF4-FFF2-40B4-BE49-F238E27FC236}">
                <a16:creationId xmlns:a16="http://schemas.microsoft.com/office/drawing/2014/main" id="{FA84EDE1-846D-4C43-69F7-00EA8DF61D36}"/>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6" name="Alatunnisteen paikkamerkki 5">
            <a:extLst>
              <a:ext uri="{FF2B5EF4-FFF2-40B4-BE49-F238E27FC236}">
                <a16:creationId xmlns:a16="http://schemas.microsoft.com/office/drawing/2014/main" id="{0DDC8E94-0F17-2D2F-C715-D0210DF53865}"/>
              </a:ext>
            </a:extLst>
          </p:cNvPr>
          <p:cNvSpPr>
            <a:spLocks noGrp="1"/>
          </p:cNvSpPr>
          <p:nvPr>
            <p:ph type="ftr" sz="quarter" idx="11"/>
          </p:nvPr>
        </p:nvSpPr>
        <p:spPr/>
        <p:txBody>
          <a:bodyPr/>
          <a:lstStyle/>
          <a:p>
            <a:endParaRPr lang="fi-FI"/>
          </a:p>
        </p:txBody>
      </p:sp>
      <p:sp>
        <p:nvSpPr>
          <p:cNvPr id="7" name="Dian numeron paikkamerkki 6">
            <a:extLst>
              <a:ext uri="{FF2B5EF4-FFF2-40B4-BE49-F238E27FC236}">
                <a16:creationId xmlns:a16="http://schemas.microsoft.com/office/drawing/2014/main" id="{D94F32CB-4D09-684B-630F-0B9DA979A508}"/>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131562928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Otsikko ja pystysuora teksti">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F958008C-5123-E733-0BB9-3F016AB4C4C8}"/>
              </a:ext>
            </a:extLst>
          </p:cNvPr>
          <p:cNvSpPr>
            <a:spLocks noGrp="1"/>
          </p:cNvSpPr>
          <p:nvPr>
            <p:ph type="title"/>
          </p:nvPr>
        </p:nvSpPr>
        <p:spPr/>
        <p:txBody>
          <a:bodyPr/>
          <a:lstStyle/>
          <a:p>
            <a:r>
              <a:rPr lang="fi-FI"/>
              <a:t>Muokkaa ots. perustyyl. napsautt.</a:t>
            </a:r>
          </a:p>
        </p:txBody>
      </p:sp>
      <p:sp>
        <p:nvSpPr>
          <p:cNvPr id="3" name="Pystysuoran tekstin paikkamerkki 2">
            <a:extLst>
              <a:ext uri="{FF2B5EF4-FFF2-40B4-BE49-F238E27FC236}">
                <a16:creationId xmlns:a16="http://schemas.microsoft.com/office/drawing/2014/main" id="{E2C7A506-D0D1-2FFE-825C-5897272F36B6}"/>
              </a:ext>
            </a:extLst>
          </p:cNvPr>
          <p:cNvSpPr>
            <a:spLocks noGrp="1"/>
          </p:cNvSpPr>
          <p:nvPr>
            <p:ph type="body" orient="vert" idx="1"/>
          </p:nvPr>
        </p:nvSpPr>
        <p:spPr/>
        <p:txBody>
          <a:bodyPr vert="eaVert"/>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ACBB45A0-D301-62FD-A53E-24D8AFF6001A}"/>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5" name="Alatunnisteen paikkamerkki 4">
            <a:extLst>
              <a:ext uri="{FF2B5EF4-FFF2-40B4-BE49-F238E27FC236}">
                <a16:creationId xmlns:a16="http://schemas.microsoft.com/office/drawing/2014/main" id="{742C5FB9-9C3F-AB51-0DEA-22B8D88E2CBF}"/>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22AE8308-DC35-D46F-266B-538DDEC4C747}"/>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59990597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Pystysuora otsikko ja teksti">
    <p:spTree>
      <p:nvGrpSpPr>
        <p:cNvPr id="1" name=""/>
        <p:cNvGrpSpPr/>
        <p:nvPr/>
      </p:nvGrpSpPr>
      <p:grpSpPr>
        <a:xfrm>
          <a:off x="0" y="0"/>
          <a:ext cx="0" cy="0"/>
          <a:chOff x="0" y="0"/>
          <a:chExt cx="0" cy="0"/>
        </a:xfrm>
      </p:grpSpPr>
      <p:sp>
        <p:nvSpPr>
          <p:cNvPr id="2" name="Pystysuora otsikko 1">
            <a:extLst>
              <a:ext uri="{FF2B5EF4-FFF2-40B4-BE49-F238E27FC236}">
                <a16:creationId xmlns:a16="http://schemas.microsoft.com/office/drawing/2014/main" id="{2585D825-1CDC-9B87-5D08-79A513A19F42}"/>
              </a:ext>
            </a:extLst>
          </p:cNvPr>
          <p:cNvSpPr>
            <a:spLocks noGrp="1"/>
          </p:cNvSpPr>
          <p:nvPr>
            <p:ph type="title" orient="vert"/>
          </p:nvPr>
        </p:nvSpPr>
        <p:spPr>
          <a:xfrm>
            <a:off x="8724900" y="365125"/>
            <a:ext cx="2628900" cy="5811838"/>
          </a:xfrm>
        </p:spPr>
        <p:txBody>
          <a:bodyPr vert="eaVert"/>
          <a:lstStyle/>
          <a:p>
            <a:r>
              <a:rPr lang="fi-FI"/>
              <a:t>Muokkaa ots. perustyyl. napsautt.</a:t>
            </a:r>
          </a:p>
        </p:txBody>
      </p:sp>
      <p:sp>
        <p:nvSpPr>
          <p:cNvPr id="3" name="Pystysuoran tekstin paikkamerkki 2">
            <a:extLst>
              <a:ext uri="{FF2B5EF4-FFF2-40B4-BE49-F238E27FC236}">
                <a16:creationId xmlns:a16="http://schemas.microsoft.com/office/drawing/2014/main" id="{E3A84A38-1BEC-41D6-321E-C25F43C26353}"/>
              </a:ext>
            </a:extLst>
          </p:cNvPr>
          <p:cNvSpPr>
            <a:spLocks noGrp="1"/>
          </p:cNvSpPr>
          <p:nvPr>
            <p:ph type="body" orient="vert" idx="1"/>
          </p:nvPr>
        </p:nvSpPr>
        <p:spPr>
          <a:xfrm>
            <a:off x="838200" y="365125"/>
            <a:ext cx="7734300" cy="5811838"/>
          </a:xfrm>
        </p:spPr>
        <p:txBody>
          <a:bodyPr vert="eaVert"/>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0CAB5B2D-CF0E-E9D1-2F2B-1EC2772C8E31}"/>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5" name="Alatunnisteen paikkamerkki 4">
            <a:extLst>
              <a:ext uri="{FF2B5EF4-FFF2-40B4-BE49-F238E27FC236}">
                <a16:creationId xmlns:a16="http://schemas.microsoft.com/office/drawing/2014/main" id="{173DF8DB-4449-D7F5-0078-37A9FB85A0B4}"/>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BB449B55-669A-C417-3992-07344179E580}"/>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6145335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Kaksi sisältöä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1628775"/>
            <a:ext cx="554399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Content Placeholder 3">
            <a:extLst>
              <a:ext uri="{FF2B5EF4-FFF2-40B4-BE49-F238E27FC236}">
                <a16:creationId xmlns:a16="http://schemas.microsoft.com/office/drawing/2014/main" id="{AA31291B-F0CF-B694-1D67-1103E645FEAF}"/>
              </a:ext>
            </a:extLst>
          </p:cNvPr>
          <p:cNvSpPr>
            <a:spLocks noGrp="1"/>
          </p:cNvSpPr>
          <p:nvPr>
            <p:ph sz="half" idx="2"/>
          </p:nvPr>
        </p:nvSpPr>
        <p:spPr>
          <a:xfrm>
            <a:off x="6240015" y="1628775"/>
            <a:ext cx="554399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EB958439-7D8D-4199-B468-27E28379EC90}"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20433683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Aloitusdia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1" y="2060577"/>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1" y="4509120"/>
            <a:ext cx="9791700" cy="864096"/>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59AAC26C-640E-44FA-B298-142BF359FAC5}"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9"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9"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9"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306560881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Aloitusdi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1" y="2060577"/>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1" y="4509120"/>
            <a:ext cx="9791700" cy="864096"/>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23147014-61DF-4F1C-895F-1CED0D384E1B}"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9"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9"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9"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334328397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Aloitusdi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1" y="2060577"/>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1" y="4509120"/>
            <a:ext cx="9791700" cy="864096"/>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C4813EA7-99B3-4755-8B70-7621FADBE3A1}"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9"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9"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9"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376667002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Otsikko ja sisältö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10008493"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72FD116C-5EF8-4838-9A5F-86AB544AA46C}"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53301189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Aloitusdia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1" y="2060577"/>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1" y="4509120"/>
            <a:ext cx="9791700" cy="864096"/>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DB0566A4-EAD3-4EC6-9545-657FEA62384F}"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9"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9"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9"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365403570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Aloitusdia Kuvalla">
    <p:bg>
      <p:bgPr>
        <a:solidFill>
          <a:schemeClr val="tx2"/>
        </a:solidFill>
        <a:effectLst/>
      </p:bgPr>
    </p:bg>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39931121-A866-0128-FA48-AD9BBB412103}"/>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r>
              <a:rPr lang="en-GB" err="1"/>
              <a:t>Lisää</a:t>
            </a:r>
            <a:r>
              <a:rPr lang="en-GB"/>
              <a:t> </a:t>
            </a:r>
            <a:r>
              <a:rPr lang="en-GB" err="1"/>
              <a:t>kuva</a:t>
            </a:r>
            <a:endParaRPr lang="en-GB"/>
          </a:p>
        </p:txBody>
      </p:sp>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1" y="2060575"/>
            <a:ext cx="9791700" cy="738664"/>
          </a:xfrm>
        </p:spPr>
        <p:txBody>
          <a:bodyPr anchor="t" anchorCtr="0">
            <a:spAutoFit/>
          </a:bodyPr>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1" y="4509120"/>
            <a:ext cx="9791700" cy="864096"/>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BB1996E0-FD76-4EFB-9031-82134C43F092}"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9"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9"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9" name="Text Placeholder 2">
            <a:extLst>
              <a:ext uri="{FF2B5EF4-FFF2-40B4-BE49-F238E27FC236}">
                <a16:creationId xmlns:a16="http://schemas.microsoft.com/office/drawing/2014/main" id="{50398102-3604-6A5F-7F35-09904E7C9F37}"/>
              </a:ext>
            </a:extLst>
          </p:cNvPr>
          <p:cNvSpPr>
            <a:spLocks noGrp="1"/>
          </p:cNvSpPr>
          <p:nvPr>
            <p:ph type="body" sz="quarter" idx="19"/>
          </p:nvPr>
        </p:nvSpPr>
        <p:spPr>
          <a:xfrm>
            <a:off x="407988" y="333375"/>
            <a:ext cx="2325600" cy="504000"/>
          </a:xfrm>
          <a:blipFill>
            <a:blip r:embed="rId2"/>
            <a:stretch>
              <a:fillRect/>
            </a:stretch>
          </a:blipFill>
        </p:spPr>
        <p:txBody>
          <a:bodyPr/>
          <a:lstStyle>
            <a:lvl1pPr>
              <a:defRPr sz="133">
                <a:noFill/>
              </a:defRPr>
            </a:lvl1pPr>
          </a:lstStyle>
          <a:p>
            <a:pPr lvl="0"/>
            <a:r>
              <a:rPr lang="fi-FI"/>
              <a:t>Muokkaa tekstin perustyylejä napsauttamalla</a:t>
            </a:r>
          </a:p>
        </p:txBody>
      </p:sp>
    </p:spTree>
    <p:extLst>
      <p:ext uri="{BB962C8B-B14F-4D97-AF65-F5344CB8AC3E}">
        <p14:creationId xmlns:p14="http://schemas.microsoft.com/office/powerpoint/2010/main" val="220206930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Aloitusdia Sininen">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1" y="2060577"/>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1" y="4509120"/>
            <a:ext cx="9791700" cy="864096"/>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53B10FEF-2EFD-4F38-B25A-28C2D5F87858}"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9"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9"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9"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233672841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Aloitusdia Valkoine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1" y="2060577"/>
            <a:ext cx="9791700" cy="2304529"/>
          </a:xfrm>
        </p:spPr>
        <p:txBody>
          <a:bodyPr anchor="t" anchorCtr="0"/>
          <a:lstStyle>
            <a:lvl1pPr algn="l">
              <a:defRPr sz="4800">
                <a:solidFill>
                  <a:schemeClr val="accent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1" y="4509120"/>
            <a:ext cx="9791700" cy="864096"/>
          </a:xfrm>
        </p:spPr>
        <p:txBody>
          <a:bodyPr/>
          <a:lstStyle>
            <a:lvl1pPr marL="0" indent="0" algn="l">
              <a:buNone/>
              <a:defRPr sz="2800">
                <a:solidFill>
                  <a:schemeClr val="accent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3F64C60D-5BDD-457A-B2B8-8A4E7FBA1CD7}"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9"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accent1"/>
          </a:solidFill>
          <a:ln>
            <a:noFill/>
          </a:ln>
        </p:spPr>
        <p:txBody>
          <a:bodyPr vert="horz" wrap="square" lIns="0" tIns="0" rIns="0" bIns="0" numCol="1" anchor="t" anchorCtr="0" compatLnSpc="1">
            <a:prstTxWarp prst="textNoShape">
              <a:avLst/>
            </a:prstTxWarp>
            <a:noAutofit/>
          </a:bodyPr>
          <a:lstStyle/>
          <a:p>
            <a:endParaRPr lang="en-GB" sz="1351"/>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9" y="5517232"/>
            <a:ext cx="9793263" cy="288032"/>
          </a:xfrm>
        </p:spPr>
        <p:txBody>
          <a:bodyPr/>
          <a:lstStyle>
            <a:lvl1pPr marL="0" indent="0">
              <a:spcBef>
                <a:spcPts val="0"/>
              </a:spcBef>
              <a:buFontTx/>
              <a:buNone/>
              <a:defRPr sz="1600">
                <a:solidFill>
                  <a:schemeClr val="accent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9" y="5805264"/>
            <a:ext cx="9793263" cy="288032"/>
          </a:xfrm>
        </p:spPr>
        <p:txBody>
          <a:bodyPr/>
          <a:lstStyle>
            <a:lvl1pPr marL="0" indent="0">
              <a:spcBef>
                <a:spcPts val="0"/>
              </a:spcBef>
              <a:buFontTx/>
              <a:buNone/>
              <a:defRPr sz="1600">
                <a:solidFill>
                  <a:schemeClr val="accent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23054462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Otsikko ja sisältö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60DF93C1-96B7-43A4-88C3-A796BB2F869C}"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826781628"/>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Otsikko ja sisältö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9" y="333377"/>
            <a:ext cx="10008495"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10008493"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505ECB2C-3B26-4642-A08B-D91DA94758CC}"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60372364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Otsikko ja sisältö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9" y="333377"/>
            <a:ext cx="10008495"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10008493"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2183F931-B0E0-4812-B52B-95D66697D1AE}"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13002056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Otsikko ja sisältö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9" y="333377"/>
            <a:ext cx="10008495"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10008493"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72FD116C-5EF8-4838-9A5F-86AB544AA46C}"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88568180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Kaksi sisältöä ja kuvio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9" y="333377"/>
            <a:ext cx="10008495"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8" y="1628775"/>
            <a:ext cx="4823917"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505ECB2C-3B26-4642-A08B-D91DA94758CC}"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Content Placeholder 2">
            <a:extLst>
              <a:ext uri="{FF2B5EF4-FFF2-40B4-BE49-F238E27FC236}">
                <a16:creationId xmlns:a16="http://schemas.microsoft.com/office/drawing/2014/main" id="{E6ED8460-F9B2-1E6C-652D-AA997ED935B1}"/>
              </a:ext>
            </a:extLst>
          </p:cNvPr>
          <p:cNvSpPr>
            <a:spLocks noGrp="1"/>
          </p:cNvSpPr>
          <p:nvPr>
            <p:ph idx="13"/>
          </p:nvPr>
        </p:nvSpPr>
        <p:spPr>
          <a:xfrm>
            <a:off x="5591944" y="1625600"/>
            <a:ext cx="4824536"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99193424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Kaksi sisältöä ja kuvi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9" y="333377"/>
            <a:ext cx="10008495" cy="1008063"/>
          </a:xfrm>
        </p:spPr>
        <p:txBody>
          <a:bodyPr/>
          <a:lstStyle/>
          <a:p>
            <a:r>
              <a:rPr lang="fi-FI" noProof="0"/>
              <a:t>Muokkaa ots. perustyyl. napsautt.</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2183F931-B0E0-4812-B52B-95D66697D1AE}"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Content Placeholder 2">
            <a:extLst>
              <a:ext uri="{FF2B5EF4-FFF2-40B4-BE49-F238E27FC236}">
                <a16:creationId xmlns:a16="http://schemas.microsoft.com/office/drawing/2014/main" id="{A94252B3-EC17-3576-06D2-135934271A66}"/>
              </a:ext>
            </a:extLst>
          </p:cNvPr>
          <p:cNvSpPr>
            <a:spLocks noGrp="1"/>
          </p:cNvSpPr>
          <p:nvPr>
            <p:ph idx="1"/>
          </p:nvPr>
        </p:nvSpPr>
        <p:spPr>
          <a:xfrm>
            <a:off x="407988" y="1628775"/>
            <a:ext cx="4823917"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8" name="Content Placeholder 2">
            <a:extLst>
              <a:ext uri="{FF2B5EF4-FFF2-40B4-BE49-F238E27FC236}">
                <a16:creationId xmlns:a16="http://schemas.microsoft.com/office/drawing/2014/main" id="{E9616082-FCF3-0B4C-CCD3-8B4500C23EE4}"/>
              </a:ext>
            </a:extLst>
          </p:cNvPr>
          <p:cNvSpPr>
            <a:spLocks noGrp="1"/>
          </p:cNvSpPr>
          <p:nvPr>
            <p:ph idx="13"/>
          </p:nvPr>
        </p:nvSpPr>
        <p:spPr>
          <a:xfrm>
            <a:off x="5591944" y="1625600"/>
            <a:ext cx="4824536"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208067939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Kaksi sisältöä ja kuvio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482391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505ECB2C-3B26-4642-A08B-D91DA94758CC}"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Content Placeholder 2">
            <a:extLst>
              <a:ext uri="{FF2B5EF4-FFF2-40B4-BE49-F238E27FC236}">
                <a16:creationId xmlns:a16="http://schemas.microsoft.com/office/drawing/2014/main" id="{E6ED8460-F9B2-1E6C-652D-AA997ED935B1}"/>
              </a:ext>
            </a:extLst>
          </p:cNvPr>
          <p:cNvSpPr>
            <a:spLocks noGrp="1"/>
          </p:cNvSpPr>
          <p:nvPr>
            <p:ph idx="13"/>
          </p:nvPr>
        </p:nvSpPr>
        <p:spPr>
          <a:xfrm>
            <a:off x="5591944" y="1625600"/>
            <a:ext cx="482453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265297410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Kaksi sisältöä ja kuvio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9" y="333377"/>
            <a:ext cx="10008495" cy="1008063"/>
          </a:xfrm>
        </p:spPr>
        <p:txBody>
          <a:bodyPr/>
          <a:lstStyle/>
          <a:p>
            <a:r>
              <a:rPr lang="fi-FI" noProof="0"/>
              <a:t>Muokkaa ots. perustyyl. napsautt.</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72FD116C-5EF8-4838-9A5F-86AB544AA46C}"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Content Placeholder 2">
            <a:extLst>
              <a:ext uri="{FF2B5EF4-FFF2-40B4-BE49-F238E27FC236}">
                <a16:creationId xmlns:a16="http://schemas.microsoft.com/office/drawing/2014/main" id="{15D5B7C8-05AF-1853-86CF-BEC542D91229}"/>
              </a:ext>
            </a:extLst>
          </p:cNvPr>
          <p:cNvSpPr>
            <a:spLocks noGrp="1"/>
          </p:cNvSpPr>
          <p:nvPr>
            <p:ph idx="1"/>
          </p:nvPr>
        </p:nvSpPr>
        <p:spPr>
          <a:xfrm>
            <a:off x="407988" y="1628775"/>
            <a:ext cx="4823917"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8" name="Content Placeholder 2">
            <a:extLst>
              <a:ext uri="{FF2B5EF4-FFF2-40B4-BE49-F238E27FC236}">
                <a16:creationId xmlns:a16="http://schemas.microsoft.com/office/drawing/2014/main" id="{6C27518B-3CD7-DBFA-4079-53C0210547B4}"/>
              </a:ext>
            </a:extLst>
          </p:cNvPr>
          <p:cNvSpPr>
            <a:spLocks noGrp="1"/>
          </p:cNvSpPr>
          <p:nvPr>
            <p:ph idx="13"/>
          </p:nvPr>
        </p:nvSpPr>
        <p:spPr>
          <a:xfrm>
            <a:off x="5591944" y="1625600"/>
            <a:ext cx="4824536"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193897740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Väliotsikko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6F4F2A28-91CF-4DAF-9C62-76FD9065E01E}"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49" y="2060577"/>
            <a:ext cx="9792395"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1" y="3861048"/>
            <a:ext cx="9791700" cy="1512168"/>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solidFill>
                <a:schemeClr val="tx1"/>
              </a:solidFill>
            </a:endParaRPr>
          </a:p>
        </p:txBody>
      </p:sp>
    </p:spTree>
    <p:extLst>
      <p:ext uri="{BB962C8B-B14F-4D97-AF65-F5344CB8AC3E}">
        <p14:creationId xmlns:p14="http://schemas.microsoft.com/office/powerpoint/2010/main" val="110798594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Väliotsikk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EDE5D6E3-D4BB-4C2D-8285-CE55EDAC7BD2}"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49" y="2060577"/>
            <a:ext cx="9792395"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1" y="3861048"/>
            <a:ext cx="9791700" cy="1512168"/>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solidFill>
                <a:schemeClr val="tx1"/>
              </a:solidFill>
            </a:endParaRPr>
          </a:p>
        </p:txBody>
      </p:sp>
    </p:spTree>
    <p:extLst>
      <p:ext uri="{BB962C8B-B14F-4D97-AF65-F5344CB8AC3E}">
        <p14:creationId xmlns:p14="http://schemas.microsoft.com/office/powerpoint/2010/main" val="50350161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Väliotsikko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05A1A527-6EF5-4468-9E5A-F96FFE392110}"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49" y="2060577"/>
            <a:ext cx="9792395"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1" y="3861048"/>
            <a:ext cx="9791700" cy="1512168"/>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solidFill>
                <a:schemeClr val="tx1"/>
              </a:solidFill>
            </a:endParaRPr>
          </a:p>
        </p:txBody>
      </p:sp>
    </p:spTree>
    <p:extLst>
      <p:ext uri="{BB962C8B-B14F-4D97-AF65-F5344CB8AC3E}">
        <p14:creationId xmlns:p14="http://schemas.microsoft.com/office/powerpoint/2010/main" val="126415629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Väliotsikko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EBF89BAD-D414-4E24-B195-7CFCB4A39898}"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49" y="2060577"/>
            <a:ext cx="9792395"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1" y="3861048"/>
            <a:ext cx="9791700" cy="1512168"/>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fi-FI" sz="1351" noProof="0">
              <a:solidFill>
                <a:schemeClr val="tx1"/>
              </a:solidFill>
            </a:endParaRPr>
          </a:p>
        </p:txBody>
      </p:sp>
    </p:spTree>
    <p:extLst>
      <p:ext uri="{BB962C8B-B14F-4D97-AF65-F5344CB8AC3E}">
        <p14:creationId xmlns:p14="http://schemas.microsoft.com/office/powerpoint/2010/main" val="635030572"/>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Väliotsikko Kuvalla">
    <p:bg>
      <p:bgPr>
        <a:solidFill>
          <a:schemeClr val="tx2"/>
        </a:solidFill>
        <a:effectLst/>
      </p:bgPr>
    </p:bg>
    <p:spTree>
      <p:nvGrpSpPr>
        <p:cNvPr id="1" name=""/>
        <p:cNvGrpSpPr/>
        <p:nvPr/>
      </p:nvGrpSpPr>
      <p:grpSpPr>
        <a:xfrm>
          <a:off x="0" y="0"/>
          <a:ext cx="0" cy="0"/>
          <a:chOff x="0" y="0"/>
          <a:chExt cx="0" cy="0"/>
        </a:xfrm>
      </p:grpSpPr>
      <p:sp>
        <p:nvSpPr>
          <p:cNvPr id="10" name="Picture Placeholder 12">
            <a:extLst>
              <a:ext uri="{FF2B5EF4-FFF2-40B4-BE49-F238E27FC236}">
                <a16:creationId xmlns:a16="http://schemas.microsoft.com/office/drawing/2014/main" id="{B2B6860F-B462-3395-0D42-1D6C858E9F40}"/>
              </a:ext>
            </a:extLst>
          </p:cNvPr>
          <p:cNvSpPr>
            <a:spLocks noGrp="1"/>
          </p:cNvSpPr>
          <p:nvPr>
            <p:ph type="pic" sz="quarter" idx="20" hasCustomPrompt="1"/>
          </p:nvPr>
        </p:nvSpPr>
        <p:spPr>
          <a:xfrm>
            <a:off x="0" y="0"/>
            <a:ext cx="12192000" cy="6858000"/>
          </a:xfrm>
          <a:solidFill>
            <a:schemeClr val="tx2"/>
          </a:solidFill>
        </p:spPr>
        <p:txBody>
          <a:bodyPr/>
          <a:lstStyle>
            <a:lvl1pPr marL="0" indent="0">
              <a:buFontTx/>
              <a:buNone/>
              <a:defRPr sz="1000"/>
            </a:lvl1pPr>
          </a:lstStyle>
          <a:p>
            <a:pPr marL="0" marR="0" lvl="0" indent="0" algn="l" defTabSz="914377"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F9CCAF36-9FD4-44AB-9266-7472BDC5FEFE}"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49" y="2060575"/>
            <a:ext cx="9792395" cy="738664"/>
          </a:xfrm>
        </p:spPr>
        <p:txBody>
          <a:bodyPr anchor="t" anchorCtr="0">
            <a:spAutoFit/>
          </a:bodyPr>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1" y="3861048"/>
            <a:ext cx="9791700" cy="1512168"/>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9" name="Text Placeholder 2">
            <a:extLst>
              <a:ext uri="{FF2B5EF4-FFF2-40B4-BE49-F238E27FC236}">
                <a16:creationId xmlns:a16="http://schemas.microsoft.com/office/drawing/2014/main" id="{8920EF67-855D-61E4-6831-B4B8E192566A}"/>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33">
                <a:noFill/>
              </a:defRPr>
            </a:lvl1pPr>
          </a:lstStyle>
          <a:p>
            <a:pPr lvl="0"/>
            <a:r>
              <a:rPr lang="fi-FI"/>
              <a:t>Muokkaa tekstin perustyylejä napsauttamalla</a:t>
            </a:r>
          </a:p>
        </p:txBody>
      </p:sp>
    </p:spTree>
    <p:extLst>
      <p:ext uri="{BB962C8B-B14F-4D97-AF65-F5344CB8AC3E}">
        <p14:creationId xmlns:p14="http://schemas.microsoft.com/office/powerpoint/2010/main" val="245178054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Väliotsikko Vaalea Sininen">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7648B93C-268E-4D94-8C5C-A1E3B3F50EAA}"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49" y="2060577"/>
            <a:ext cx="9792395"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1" y="3861048"/>
            <a:ext cx="9791700" cy="1512168"/>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solidFill>
                <a:schemeClr val="tx1"/>
              </a:solidFill>
            </a:endParaRPr>
          </a:p>
        </p:txBody>
      </p:sp>
    </p:spTree>
    <p:extLst>
      <p:ext uri="{BB962C8B-B14F-4D97-AF65-F5344CB8AC3E}">
        <p14:creationId xmlns:p14="http://schemas.microsoft.com/office/powerpoint/2010/main" val="106402005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Väliotsikko Sininen">
    <p:bg>
      <p:bgPr>
        <a:solidFill>
          <a:schemeClr val="accent1"/>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7648B93C-268E-4D94-8C5C-A1E3B3F50EAA}"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49" y="2060577"/>
            <a:ext cx="9792395"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1" y="3861048"/>
            <a:ext cx="9791700" cy="1512168"/>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solidFill>
                <a:schemeClr val="tx1"/>
              </a:solidFill>
            </a:endParaRPr>
          </a:p>
        </p:txBody>
      </p:sp>
    </p:spTree>
    <p:extLst>
      <p:ext uri="{BB962C8B-B14F-4D97-AF65-F5344CB8AC3E}">
        <p14:creationId xmlns:p14="http://schemas.microsoft.com/office/powerpoint/2010/main" val="168300008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Väliotsikko Oranssi">
    <p:bg>
      <p:bgPr>
        <a:solidFill>
          <a:schemeClr val="accent6"/>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580804E8-5B34-45CB-A5DE-1762D060DD8B}"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49" y="2060577"/>
            <a:ext cx="9792395"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1" y="3861048"/>
            <a:ext cx="9791700" cy="1512168"/>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solidFill>
                <a:schemeClr val="tx1"/>
              </a:solidFill>
            </a:endParaRPr>
          </a:p>
        </p:txBody>
      </p:sp>
    </p:spTree>
    <p:extLst>
      <p:ext uri="{BB962C8B-B14F-4D97-AF65-F5344CB8AC3E}">
        <p14:creationId xmlns:p14="http://schemas.microsoft.com/office/powerpoint/2010/main" val="2799187630"/>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Väliotsikko Valkoinen">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p>
            <a:fld id="{20E84FB6-0946-4415-AB3F-754DC2E93EC5}"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49" y="2060577"/>
            <a:ext cx="9792395" cy="1656457"/>
          </a:xfrm>
        </p:spPr>
        <p:txBody>
          <a:bodyPr anchor="t" anchorCtr="0"/>
          <a:lstStyle>
            <a:lvl1pPr algn="l">
              <a:defRPr sz="4800">
                <a:solidFill>
                  <a:schemeClr val="accent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1" y="3861048"/>
            <a:ext cx="9791700" cy="1512168"/>
          </a:xfrm>
        </p:spPr>
        <p:txBody>
          <a:bodyPr/>
          <a:lstStyle>
            <a:lvl1pPr marL="0" indent="0" algn="l">
              <a:buNone/>
              <a:defRPr sz="2800">
                <a:solidFill>
                  <a:schemeClr val="accent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195999690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Kaksi sisältöä ja kuvi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2183F931-B0E0-4812-B52B-95D66697D1AE}"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Content Placeholder 2">
            <a:extLst>
              <a:ext uri="{FF2B5EF4-FFF2-40B4-BE49-F238E27FC236}">
                <a16:creationId xmlns:a16="http://schemas.microsoft.com/office/drawing/2014/main" id="{A94252B3-EC17-3576-06D2-135934271A66}"/>
              </a:ext>
            </a:extLst>
          </p:cNvPr>
          <p:cNvSpPr>
            <a:spLocks noGrp="1"/>
          </p:cNvSpPr>
          <p:nvPr>
            <p:ph idx="1"/>
          </p:nvPr>
        </p:nvSpPr>
        <p:spPr>
          <a:xfrm>
            <a:off x="407987" y="1628775"/>
            <a:ext cx="482391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8" name="Content Placeholder 2">
            <a:extLst>
              <a:ext uri="{FF2B5EF4-FFF2-40B4-BE49-F238E27FC236}">
                <a16:creationId xmlns:a16="http://schemas.microsoft.com/office/drawing/2014/main" id="{E9616082-FCF3-0B4C-CCD3-8B4500C23EE4}"/>
              </a:ext>
            </a:extLst>
          </p:cNvPr>
          <p:cNvSpPr>
            <a:spLocks noGrp="1"/>
          </p:cNvSpPr>
          <p:nvPr>
            <p:ph idx="13"/>
          </p:nvPr>
        </p:nvSpPr>
        <p:spPr>
          <a:xfrm>
            <a:off x="5591944" y="1625600"/>
            <a:ext cx="482453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2461842952"/>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Sitaatti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114EF9D8-89A7-4714-ADF5-96785C224333}"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2"/>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6000" y="4365104"/>
            <a:ext cx="5327837" cy="1008112"/>
          </a:xfrm>
        </p:spPr>
        <p:txBody>
          <a:bodyPr/>
          <a:lstStyle>
            <a:lvl1pPr marL="0" indent="0" algn="l">
              <a:spcBef>
                <a:spcPts val="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solidFill>
                <a:schemeClr val="tx1"/>
              </a:solidFill>
            </a:endParaRPr>
          </a:p>
        </p:txBody>
      </p:sp>
    </p:spTree>
    <p:extLst>
      <p:ext uri="{BB962C8B-B14F-4D97-AF65-F5344CB8AC3E}">
        <p14:creationId xmlns:p14="http://schemas.microsoft.com/office/powerpoint/2010/main" val="210440142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Sitaatti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013C859B-4452-4541-86C4-56E6D0CC396B}"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2"/>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6000" y="4365104"/>
            <a:ext cx="5327837" cy="1008112"/>
          </a:xfrm>
        </p:spPr>
        <p:txBody>
          <a:bodyPr/>
          <a:lstStyle>
            <a:lvl1pPr marL="0" indent="0" algn="l">
              <a:spcBef>
                <a:spcPts val="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solidFill>
                <a:schemeClr val="tx1"/>
              </a:solidFill>
            </a:endParaRPr>
          </a:p>
        </p:txBody>
      </p:sp>
    </p:spTree>
    <p:extLst>
      <p:ext uri="{BB962C8B-B14F-4D97-AF65-F5344CB8AC3E}">
        <p14:creationId xmlns:p14="http://schemas.microsoft.com/office/powerpoint/2010/main" val="125450358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Sitaatti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229AC637-90F0-42B3-A375-C743842F7D20}"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2"/>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6000" y="4365104"/>
            <a:ext cx="5327837" cy="1008112"/>
          </a:xfrm>
        </p:spPr>
        <p:txBody>
          <a:bodyPr/>
          <a:lstStyle>
            <a:lvl1pPr marL="0" indent="0" algn="l">
              <a:spcBef>
                <a:spcPts val="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solidFill>
                <a:schemeClr val="tx1"/>
              </a:solidFill>
            </a:endParaRPr>
          </a:p>
        </p:txBody>
      </p:sp>
    </p:spTree>
    <p:extLst>
      <p:ext uri="{BB962C8B-B14F-4D97-AF65-F5344CB8AC3E}">
        <p14:creationId xmlns:p14="http://schemas.microsoft.com/office/powerpoint/2010/main" val="424028479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Sitaatti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45E27D3B-DC67-47F5-AD74-7A5DBBA869BB}"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199457" y="1628802"/>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199456" y="4365104"/>
            <a:ext cx="5327837" cy="1008112"/>
          </a:xfrm>
        </p:spPr>
        <p:txBody>
          <a:bodyPr/>
          <a:lstStyle>
            <a:lvl1pPr marL="0" indent="0" algn="l">
              <a:spcBef>
                <a:spcPts val="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76B15C77-C3E2-1396-58FE-ACF73DA2054A}"/>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solidFill>
                <a:schemeClr val="tx1"/>
              </a:solidFill>
            </a:endParaRPr>
          </a:p>
        </p:txBody>
      </p:sp>
    </p:spTree>
    <p:extLst>
      <p:ext uri="{BB962C8B-B14F-4D97-AF65-F5344CB8AC3E}">
        <p14:creationId xmlns:p14="http://schemas.microsoft.com/office/powerpoint/2010/main" val="125711244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Sitaatti 5">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8274554E-336C-4FA4-A7C6-1D1BE1709BF6}"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199457" y="1628802"/>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199456" y="4365104"/>
            <a:ext cx="5327837" cy="1008112"/>
          </a:xfrm>
        </p:spPr>
        <p:txBody>
          <a:bodyPr/>
          <a:lstStyle>
            <a:lvl1pPr marL="0" indent="0" algn="l">
              <a:spcBef>
                <a:spcPts val="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76B15C77-C3E2-1396-58FE-ACF73DA2054A}"/>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solidFill>
                <a:schemeClr val="tx1"/>
              </a:solidFill>
            </a:endParaRPr>
          </a:p>
        </p:txBody>
      </p:sp>
    </p:spTree>
    <p:extLst>
      <p:ext uri="{BB962C8B-B14F-4D97-AF65-F5344CB8AC3E}">
        <p14:creationId xmlns:p14="http://schemas.microsoft.com/office/powerpoint/2010/main" val="196896819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Sitaatti Kuvalla">
    <p:bg>
      <p:bgPr>
        <a:solidFill>
          <a:schemeClr val="tx2"/>
        </a:solidFill>
        <a:effectLst/>
      </p:bgPr>
    </p:bg>
    <p:spTree>
      <p:nvGrpSpPr>
        <p:cNvPr id="1" name=""/>
        <p:cNvGrpSpPr/>
        <p:nvPr/>
      </p:nvGrpSpPr>
      <p:grpSpPr>
        <a:xfrm>
          <a:off x="0" y="0"/>
          <a:ext cx="0" cy="0"/>
          <a:chOff x="0" y="0"/>
          <a:chExt cx="0" cy="0"/>
        </a:xfrm>
      </p:grpSpPr>
      <p:sp>
        <p:nvSpPr>
          <p:cNvPr id="2" name="Picture Placeholder 12">
            <a:extLst>
              <a:ext uri="{FF2B5EF4-FFF2-40B4-BE49-F238E27FC236}">
                <a16:creationId xmlns:a16="http://schemas.microsoft.com/office/drawing/2014/main" id="{24212E61-FA6C-4909-A64F-96957E89603E}"/>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pPr marL="0" marR="0" lvl="0" indent="0" algn="l" defTabSz="914377"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3" name="Text Placeholder 2">
            <a:extLst>
              <a:ext uri="{FF2B5EF4-FFF2-40B4-BE49-F238E27FC236}">
                <a16:creationId xmlns:a16="http://schemas.microsoft.com/office/drawing/2014/main" id="{12A1CC72-92FB-3363-C5B8-9136608B0047}"/>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33">
                <a:noFill/>
              </a:defRPr>
            </a:lvl1pPr>
          </a:lstStyle>
          <a:p>
            <a:pPr lvl="0"/>
            <a:r>
              <a:rPr lang="fi-FI" noProof="0"/>
              <a:t>Muokkaa tekstin perustyylejä napsauttamalla</a:t>
            </a:r>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4BC8E437-721B-421E-9B40-4BBC9DC6B378}"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1231107"/>
          </a:xfrm>
        </p:spPr>
        <p:txBody>
          <a:bodyPr anchor="t" anchorCtr="0">
            <a:spAutoFit/>
          </a:bodyPr>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6000" y="4365104"/>
            <a:ext cx="5327837" cy="1008112"/>
          </a:xfrm>
        </p:spPr>
        <p:txBody>
          <a:bodyPr/>
          <a:lstStyle>
            <a:lvl1pPr marL="0" indent="0" algn="l">
              <a:spcBef>
                <a:spcPts val="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348611222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Sitaatti Kuvalla 2">
    <p:bg>
      <p:bgPr>
        <a:solidFill>
          <a:schemeClr val="tx2"/>
        </a:solidFill>
        <a:effectLst/>
      </p:bgPr>
    </p:bg>
    <p:spTree>
      <p:nvGrpSpPr>
        <p:cNvPr id="1" name=""/>
        <p:cNvGrpSpPr/>
        <p:nvPr/>
      </p:nvGrpSpPr>
      <p:grpSpPr>
        <a:xfrm>
          <a:off x="0" y="0"/>
          <a:ext cx="0" cy="0"/>
          <a:chOff x="0" y="0"/>
          <a:chExt cx="0" cy="0"/>
        </a:xfrm>
      </p:grpSpPr>
      <p:sp>
        <p:nvSpPr>
          <p:cNvPr id="2" name="Picture Placeholder 12">
            <a:extLst>
              <a:ext uri="{FF2B5EF4-FFF2-40B4-BE49-F238E27FC236}">
                <a16:creationId xmlns:a16="http://schemas.microsoft.com/office/drawing/2014/main" id="{4623C09F-3FCC-1888-1069-D8D811DF11FB}"/>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pPr marL="0" marR="0" lvl="0" indent="0" algn="l" defTabSz="914377"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3" name="Text Placeholder 2">
            <a:extLst>
              <a:ext uri="{FF2B5EF4-FFF2-40B4-BE49-F238E27FC236}">
                <a16:creationId xmlns:a16="http://schemas.microsoft.com/office/drawing/2014/main" id="{B29682F0-63E3-35DE-D7F2-6CCF56790E10}"/>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33">
                <a:noFill/>
              </a:defRPr>
            </a:lvl1pPr>
          </a:lstStyle>
          <a:p>
            <a:pPr lvl="0"/>
            <a:r>
              <a:rPr lang="fi-FI" noProof="0"/>
              <a:t>Muokkaa tekstin perustyylejä napsauttamalla</a:t>
            </a:r>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F81B42B6-0660-4B2E-8F83-C9BD3FEF7892}"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199457" y="1628800"/>
            <a:ext cx="5328592" cy="1231107"/>
          </a:xfrm>
        </p:spPr>
        <p:txBody>
          <a:bodyPr anchor="t" anchorCtr="0">
            <a:spAutoFit/>
          </a:bodyPr>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199456" y="4365104"/>
            <a:ext cx="5327837" cy="1008112"/>
          </a:xfrm>
        </p:spPr>
        <p:txBody>
          <a:bodyPr/>
          <a:lstStyle>
            <a:lvl1pPr marL="0" indent="0" algn="l">
              <a:spcBef>
                <a:spcPts val="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193287154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Kaksi sisältöä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9" y="1628775"/>
            <a:ext cx="5543996"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Content Placeholder 3">
            <a:extLst>
              <a:ext uri="{FF2B5EF4-FFF2-40B4-BE49-F238E27FC236}">
                <a16:creationId xmlns:a16="http://schemas.microsoft.com/office/drawing/2014/main" id="{AA31291B-F0CF-B694-1D67-1103E645FEAF}"/>
              </a:ext>
            </a:extLst>
          </p:cNvPr>
          <p:cNvSpPr>
            <a:spLocks noGrp="1"/>
          </p:cNvSpPr>
          <p:nvPr>
            <p:ph sz="half" idx="2"/>
          </p:nvPr>
        </p:nvSpPr>
        <p:spPr>
          <a:xfrm>
            <a:off x="6240016" y="1628775"/>
            <a:ext cx="5543997"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EB958439-7D8D-4199-B468-27E28379EC90}"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49828686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Vertailu ">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01AF6C-A8F2-8B1F-3829-5C11DD5BA4F8}"/>
              </a:ext>
            </a:extLst>
          </p:cNvPr>
          <p:cNvSpPr>
            <a:spLocks noGrp="1"/>
          </p:cNvSpPr>
          <p:nvPr>
            <p:ph type="body" idx="1"/>
          </p:nvPr>
        </p:nvSpPr>
        <p:spPr>
          <a:xfrm>
            <a:off x="407989" y="1628800"/>
            <a:ext cx="5543995" cy="576339"/>
          </a:xfrm>
        </p:spPr>
        <p:txBody>
          <a:bodyPr anchor="t" anchorCtr="0"/>
          <a:lstStyle>
            <a:lvl1pPr marL="0" indent="0">
              <a:spcBef>
                <a:spcPts val="0"/>
              </a:spcBef>
              <a:buNone/>
              <a:defRPr sz="2000" b="0">
                <a:solidFill>
                  <a:schemeClr val="accent1"/>
                </a:solid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i-FI" noProof="0"/>
              <a:t>Muokkaa tekstin perustyylejä napsauttamalla</a:t>
            </a:r>
          </a:p>
        </p:txBody>
      </p:sp>
      <p:sp>
        <p:nvSpPr>
          <p:cNvPr id="4" name="Content Placeholder 3">
            <a:extLst>
              <a:ext uri="{FF2B5EF4-FFF2-40B4-BE49-F238E27FC236}">
                <a16:creationId xmlns:a16="http://schemas.microsoft.com/office/drawing/2014/main" id="{A4E17F7F-1433-10E5-04D5-0E673FC18D37}"/>
              </a:ext>
            </a:extLst>
          </p:cNvPr>
          <p:cNvSpPr>
            <a:spLocks noGrp="1"/>
          </p:cNvSpPr>
          <p:nvPr>
            <p:ph sz="half" idx="2"/>
          </p:nvPr>
        </p:nvSpPr>
        <p:spPr>
          <a:xfrm>
            <a:off x="407989" y="2204864"/>
            <a:ext cx="5543995" cy="3887963"/>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Text Placeholder 4">
            <a:extLst>
              <a:ext uri="{FF2B5EF4-FFF2-40B4-BE49-F238E27FC236}">
                <a16:creationId xmlns:a16="http://schemas.microsoft.com/office/drawing/2014/main" id="{6668D6B2-8031-5CD8-60CC-0E7AF2B5E775}"/>
              </a:ext>
            </a:extLst>
          </p:cNvPr>
          <p:cNvSpPr>
            <a:spLocks noGrp="1"/>
          </p:cNvSpPr>
          <p:nvPr>
            <p:ph type="body" sz="quarter" idx="3"/>
          </p:nvPr>
        </p:nvSpPr>
        <p:spPr>
          <a:xfrm>
            <a:off x="6240016" y="1628800"/>
            <a:ext cx="5543997" cy="576339"/>
          </a:xfrm>
        </p:spPr>
        <p:txBody>
          <a:bodyPr anchor="t" anchorCtr="0"/>
          <a:lstStyle>
            <a:lvl1pPr marL="0" indent="0">
              <a:spcBef>
                <a:spcPts val="0"/>
              </a:spcBef>
              <a:buNone/>
              <a:defRPr sz="2000" b="0">
                <a:solidFill>
                  <a:schemeClr val="accent1"/>
                </a:solid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i-FI" noProof="0"/>
              <a:t>Muokkaa tekstin perustyylejä napsauttamalla</a:t>
            </a:r>
          </a:p>
        </p:txBody>
      </p:sp>
      <p:sp>
        <p:nvSpPr>
          <p:cNvPr id="6" name="Content Placeholder 5">
            <a:extLst>
              <a:ext uri="{FF2B5EF4-FFF2-40B4-BE49-F238E27FC236}">
                <a16:creationId xmlns:a16="http://schemas.microsoft.com/office/drawing/2014/main" id="{C91CFEB5-AAD0-D485-43A0-4E88546F6858}"/>
              </a:ext>
            </a:extLst>
          </p:cNvPr>
          <p:cNvSpPr>
            <a:spLocks noGrp="1"/>
          </p:cNvSpPr>
          <p:nvPr>
            <p:ph sz="quarter" idx="4"/>
          </p:nvPr>
        </p:nvSpPr>
        <p:spPr>
          <a:xfrm>
            <a:off x="6240016" y="2204864"/>
            <a:ext cx="5543997" cy="3887963"/>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a:extLst>
              <a:ext uri="{FF2B5EF4-FFF2-40B4-BE49-F238E27FC236}">
                <a16:creationId xmlns:a16="http://schemas.microsoft.com/office/drawing/2014/main" id="{1CE647C8-E6F3-DA33-CDFC-03278D1BE7CA}"/>
              </a:ext>
            </a:extLst>
          </p:cNvPr>
          <p:cNvSpPr>
            <a:spLocks noGrp="1"/>
          </p:cNvSpPr>
          <p:nvPr>
            <p:ph type="dt" sz="half" idx="10"/>
          </p:nvPr>
        </p:nvSpPr>
        <p:spPr/>
        <p:txBody>
          <a:bodyPr/>
          <a:lstStyle/>
          <a:p>
            <a:fld id="{0D06981B-EF10-4D55-BFE0-829CACFCF2F3}" type="datetime1">
              <a:rPr lang="fi-FI" noProof="0" smtClean="0"/>
              <a:t>8.4.2025</a:t>
            </a:fld>
            <a:endParaRPr lang="fi-FI" noProof="0"/>
          </a:p>
        </p:txBody>
      </p:sp>
      <p:sp>
        <p:nvSpPr>
          <p:cNvPr id="8" name="Footer Placeholder 7">
            <a:extLst>
              <a:ext uri="{FF2B5EF4-FFF2-40B4-BE49-F238E27FC236}">
                <a16:creationId xmlns:a16="http://schemas.microsoft.com/office/drawing/2014/main" id="{59B6C7C1-463A-8E2E-E815-A540C8B20C15}"/>
              </a:ext>
            </a:extLst>
          </p:cNvPr>
          <p:cNvSpPr>
            <a:spLocks noGrp="1"/>
          </p:cNvSpPr>
          <p:nvPr>
            <p:ph type="ftr" sz="quarter" idx="11"/>
          </p:nvPr>
        </p:nvSpPr>
        <p:spPr/>
        <p:txBody>
          <a:bodyPr/>
          <a:lstStyle/>
          <a:p>
            <a:r>
              <a:rPr lang="fi-FI" noProof="0"/>
              <a:t>© Rakennusteollisuus RT</a:t>
            </a:r>
          </a:p>
        </p:txBody>
      </p:sp>
      <p:sp>
        <p:nvSpPr>
          <p:cNvPr id="9" name="Slide Number Placeholder 8">
            <a:extLst>
              <a:ext uri="{FF2B5EF4-FFF2-40B4-BE49-F238E27FC236}">
                <a16:creationId xmlns:a16="http://schemas.microsoft.com/office/drawing/2014/main" id="{8CA7C553-4260-5B3C-9349-0A103FEFB0EF}"/>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0" name="Title 9">
            <a:extLst>
              <a:ext uri="{FF2B5EF4-FFF2-40B4-BE49-F238E27FC236}">
                <a16:creationId xmlns:a16="http://schemas.microsoft.com/office/drawing/2014/main" id="{9393B79B-E381-B636-A806-AF96793F7E32}"/>
              </a:ext>
            </a:extLst>
          </p:cNvPr>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390598227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Sisältö väliotsikolla">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01AF6C-A8F2-8B1F-3829-5C11DD5BA4F8}"/>
              </a:ext>
            </a:extLst>
          </p:cNvPr>
          <p:cNvSpPr>
            <a:spLocks noGrp="1"/>
          </p:cNvSpPr>
          <p:nvPr>
            <p:ph type="body" idx="1"/>
          </p:nvPr>
        </p:nvSpPr>
        <p:spPr>
          <a:xfrm>
            <a:off x="407990" y="1628800"/>
            <a:ext cx="11376023" cy="576339"/>
          </a:xfrm>
        </p:spPr>
        <p:txBody>
          <a:bodyPr anchor="t" anchorCtr="0"/>
          <a:lstStyle>
            <a:lvl1pPr marL="0" indent="0">
              <a:spcBef>
                <a:spcPts val="0"/>
              </a:spcBef>
              <a:buNone/>
              <a:defRPr sz="2000" b="0">
                <a:solidFill>
                  <a:schemeClr val="accent1"/>
                </a:solid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i-FI" noProof="0"/>
              <a:t>Muokkaa tekstin perustyylejä napsauttamalla</a:t>
            </a:r>
          </a:p>
        </p:txBody>
      </p:sp>
      <p:sp>
        <p:nvSpPr>
          <p:cNvPr id="4" name="Content Placeholder 3">
            <a:extLst>
              <a:ext uri="{FF2B5EF4-FFF2-40B4-BE49-F238E27FC236}">
                <a16:creationId xmlns:a16="http://schemas.microsoft.com/office/drawing/2014/main" id="{A4E17F7F-1433-10E5-04D5-0E673FC18D37}"/>
              </a:ext>
            </a:extLst>
          </p:cNvPr>
          <p:cNvSpPr>
            <a:spLocks noGrp="1"/>
          </p:cNvSpPr>
          <p:nvPr>
            <p:ph sz="half" idx="2"/>
          </p:nvPr>
        </p:nvSpPr>
        <p:spPr>
          <a:xfrm>
            <a:off x="407989" y="2204864"/>
            <a:ext cx="11376024" cy="3887963"/>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a:extLst>
              <a:ext uri="{FF2B5EF4-FFF2-40B4-BE49-F238E27FC236}">
                <a16:creationId xmlns:a16="http://schemas.microsoft.com/office/drawing/2014/main" id="{1CE647C8-E6F3-DA33-CDFC-03278D1BE7CA}"/>
              </a:ext>
            </a:extLst>
          </p:cNvPr>
          <p:cNvSpPr>
            <a:spLocks noGrp="1"/>
          </p:cNvSpPr>
          <p:nvPr>
            <p:ph type="dt" sz="half" idx="10"/>
          </p:nvPr>
        </p:nvSpPr>
        <p:spPr/>
        <p:txBody>
          <a:bodyPr/>
          <a:lstStyle/>
          <a:p>
            <a:fld id="{14702AF7-4AB5-4C7A-83DD-B1CF6FEE0268}" type="datetime1">
              <a:rPr lang="fi-FI" noProof="0" smtClean="0"/>
              <a:t>8.4.2025</a:t>
            </a:fld>
            <a:endParaRPr lang="fi-FI" noProof="0"/>
          </a:p>
        </p:txBody>
      </p:sp>
      <p:sp>
        <p:nvSpPr>
          <p:cNvPr id="8" name="Footer Placeholder 7">
            <a:extLst>
              <a:ext uri="{FF2B5EF4-FFF2-40B4-BE49-F238E27FC236}">
                <a16:creationId xmlns:a16="http://schemas.microsoft.com/office/drawing/2014/main" id="{59B6C7C1-463A-8E2E-E815-A540C8B20C15}"/>
              </a:ext>
            </a:extLst>
          </p:cNvPr>
          <p:cNvSpPr>
            <a:spLocks noGrp="1"/>
          </p:cNvSpPr>
          <p:nvPr>
            <p:ph type="ftr" sz="quarter" idx="11"/>
          </p:nvPr>
        </p:nvSpPr>
        <p:spPr/>
        <p:txBody>
          <a:bodyPr/>
          <a:lstStyle/>
          <a:p>
            <a:r>
              <a:rPr lang="fi-FI" noProof="0"/>
              <a:t>© Rakennusteollisuus RT</a:t>
            </a:r>
          </a:p>
        </p:txBody>
      </p:sp>
      <p:sp>
        <p:nvSpPr>
          <p:cNvPr id="9" name="Slide Number Placeholder 8">
            <a:extLst>
              <a:ext uri="{FF2B5EF4-FFF2-40B4-BE49-F238E27FC236}">
                <a16:creationId xmlns:a16="http://schemas.microsoft.com/office/drawing/2014/main" id="{8CA7C553-4260-5B3C-9349-0A103FEFB0EF}"/>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0" name="Title 9">
            <a:extLst>
              <a:ext uri="{FF2B5EF4-FFF2-40B4-BE49-F238E27FC236}">
                <a16:creationId xmlns:a16="http://schemas.microsoft.com/office/drawing/2014/main" id="{9393B79B-E381-B636-A806-AF96793F7E32}"/>
              </a:ext>
            </a:extLst>
          </p:cNvPr>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172425395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Kaksi sisältöä ja kuvio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72FD116C-5EF8-4838-9A5F-86AB544AA46C}"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Content Placeholder 2">
            <a:extLst>
              <a:ext uri="{FF2B5EF4-FFF2-40B4-BE49-F238E27FC236}">
                <a16:creationId xmlns:a16="http://schemas.microsoft.com/office/drawing/2014/main" id="{15D5B7C8-05AF-1853-86CF-BEC542D91229}"/>
              </a:ext>
            </a:extLst>
          </p:cNvPr>
          <p:cNvSpPr>
            <a:spLocks noGrp="1"/>
          </p:cNvSpPr>
          <p:nvPr>
            <p:ph idx="1"/>
          </p:nvPr>
        </p:nvSpPr>
        <p:spPr>
          <a:xfrm>
            <a:off x="407987" y="1628775"/>
            <a:ext cx="482391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8" name="Content Placeholder 2">
            <a:extLst>
              <a:ext uri="{FF2B5EF4-FFF2-40B4-BE49-F238E27FC236}">
                <a16:creationId xmlns:a16="http://schemas.microsoft.com/office/drawing/2014/main" id="{6C27518B-3CD7-DBFA-4079-53C0210547B4}"/>
              </a:ext>
            </a:extLst>
          </p:cNvPr>
          <p:cNvSpPr>
            <a:spLocks noGrp="1"/>
          </p:cNvSpPr>
          <p:nvPr>
            <p:ph idx="13"/>
          </p:nvPr>
        </p:nvSpPr>
        <p:spPr>
          <a:xfrm>
            <a:off x="5591944" y="1625600"/>
            <a:ext cx="482453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180739576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Sisältö kuvall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9" y="1628775"/>
            <a:ext cx="5111751"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C8A00D4C-F88F-4941-9FCB-5F82705CD513}"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hasCustomPrompt="1"/>
          </p:nvPr>
        </p:nvSpPr>
        <p:spPr>
          <a:xfrm>
            <a:off x="5808663" y="1628775"/>
            <a:ext cx="5975351" cy="4464051"/>
          </a:xfrm>
          <a:solidFill>
            <a:schemeClr val="tx2">
              <a:lumMod val="20000"/>
              <a:lumOff val="80000"/>
            </a:schemeClr>
          </a:solidFill>
        </p:spPr>
        <p:txBody>
          <a:bodyPr/>
          <a:lstStyle>
            <a:lvl1pPr marL="0" indent="0">
              <a:buFontTx/>
              <a:buNone/>
              <a:defRPr sz="1000"/>
            </a:lvl1pPr>
          </a:lstStyle>
          <a:p>
            <a:pPr marL="0" marR="0" lvl="0" indent="0" algn="l" defTabSz="914377" rtl="0" eaLnBrk="1" fontAlgn="auto" latinLnBrk="0" hangingPunct="1">
              <a:lnSpc>
                <a:spcPct val="100000"/>
              </a:lnSpc>
              <a:spcBef>
                <a:spcPts val="600"/>
              </a:spcBef>
              <a:spcAft>
                <a:spcPts val="0"/>
              </a:spcAft>
              <a:buClr>
                <a:schemeClr val="accent1"/>
              </a:buClr>
              <a:buSzTx/>
              <a:buFontTx/>
              <a:buNone/>
              <a:tabLst/>
              <a:defRPr/>
            </a:pPr>
            <a:r>
              <a:rPr lang="fi-FI" noProof="0"/>
              <a:t>Lisää kuva</a:t>
            </a:r>
          </a:p>
          <a:p>
            <a:endParaRPr lang="fi-FI" noProof="0"/>
          </a:p>
        </p:txBody>
      </p:sp>
    </p:spTree>
    <p:extLst>
      <p:ext uri="{BB962C8B-B14F-4D97-AF65-F5344CB8AC3E}">
        <p14:creationId xmlns:p14="http://schemas.microsoft.com/office/powerpoint/2010/main" val="3893506365"/>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Sisältö kuvalla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56CDCB92-693F-482D-94D4-0423B7BFD563}"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hasCustomPrompt="1"/>
          </p:nvPr>
        </p:nvSpPr>
        <p:spPr>
          <a:xfrm>
            <a:off x="5808663" y="1628775"/>
            <a:ext cx="5975351" cy="4464051"/>
          </a:xfrm>
          <a:solidFill>
            <a:schemeClr val="tx2">
              <a:lumMod val="20000"/>
              <a:lumOff val="80000"/>
            </a:schemeClr>
          </a:solidFill>
        </p:spPr>
        <p:txBody>
          <a:bodyPr/>
          <a:lstStyle>
            <a:lvl1pPr marL="0" indent="0">
              <a:buFontTx/>
              <a:buNone/>
              <a:defRPr sz="1000"/>
            </a:lvl1pPr>
          </a:lstStyle>
          <a:p>
            <a:pPr marL="0" marR="0" lvl="0" indent="0" algn="l" defTabSz="914377" rtl="0" eaLnBrk="1" fontAlgn="auto" latinLnBrk="0" hangingPunct="1">
              <a:lnSpc>
                <a:spcPct val="100000"/>
              </a:lnSpc>
              <a:spcBef>
                <a:spcPts val="600"/>
              </a:spcBef>
              <a:spcAft>
                <a:spcPts val="0"/>
              </a:spcAft>
              <a:buClr>
                <a:schemeClr val="accent1"/>
              </a:buClr>
              <a:buSzTx/>
              <a:buFontTx/>
              <a:buNone/>
              <a:tabLst/>
              <a:defRPr/>
            </a:pPr>
            <a:r>
              <a:rPr lang="fi-FI" noProof="0"/>
              <a:t>Lisää kuva</a:t>
            </a:r>
          </a:p>
          <a:p>
            <a:endParaRPr lang="fi-FI" noProof="0"/>
          </a:p>
        </p:txBody>
      </p:sp>
      <p:sp>
        <p:nvSpPr>
          <p:cNvPr id="4" name="Text Placeholder 2">
            <a:extLst>
              <a:ext uri="{FF2B5EF4-FFF2-40B4-BE49-F238E27FC236}">
                <a16:creationId xmlns:a16="http://schemas.microsoft.com/office/drawing/2014/main" id="{DB3349D6-A24C-7582-3528-FE72912682E3}"/>
              </a:ext>
            </a:extLst>
          </p:cNvPr>
          <p:cNvSpPr>
            <a:spLocks noGrp="1"/>
          </p:cNvSpPr>
          <p:nvPr>
            <p:ph type="body" idx="1"/>
          </p:nvPr>
        </p:nvSpPr>
        <p:spPr>
          <a:xfrm>
            <a:off x="407989" y="1628800"/>
            <a:ext cx="5111947" cy="576339"/>
          </a:xfrm>
        </p:spPr>
        <p:txBody>
          <a:bodyPr anchor="t" anchorCtr="0"/>
          <a:lstStyle>
            <a:lvl1pPr marL="0" indent="0">
              <a:spcBef>
                <a:spcPts val="0"/>
              </a:spcBef>
              <a:buNone/>
              <a:defRPr sz="2000" b="0">
                <a:solidFill>
                  <a:schemeClr val="accent1"/>
                </a:solid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i-FI" noProof="0"/>
              <a:t>Muokkaa tekstin perustyylejä napsauttamalla</a:t>
            </a:r>
          </a:p>
        </p:txBody>
      </p:sp>
      <p:sp>
        <p:nvSpPr>
          <p:cNvPr id="9" name="Content Placeholder 3">
            <a:extLst>
              <a:ext uri="{FF2B5EF4-FFF2-40B4-BE49-F238E27FC236}">
                <a16:creationId xmlns:a16="http://schemas.microsoft.com/office/drawing/2014/main" id="{478EB7E6-96D9-B941-05A5-DBD7E4BE8F98}"/>
              </a:ext>
            </a:extLst>
          </p:cNvPr>
          <p:cNvSpPr>
            <a:spLocks noGrp="1"/>
          </p:cNvSpPr>
          <p:nvPr>
            <p:ph sz="half" idx="2"/>
          </p:nvPr>
        </p:nvSpPr>
        <p:spPr>
          <a:xfrm>
            <a:off x="407989" y="2204864"/>
            <a:ext cx="5111947" cy="3887963"/>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1420763226"/>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Sisältö kuvalla 3">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9" y="2060575"/>
            <a:ext cx="5111751" cy="40322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90DC194D-D5C0-43D6-8FF6-15F316864382}"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5808663" y="333375"/>
            <a:ext cx="5975351" cy="5759451"/>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4" name="Title 3">
            <a:extLst>
              <a:ext uri="{FF2B5EF4-FFF2-40B4-BE49-F238E27FC236}">
                <a16:creationId xmlns:a16="http://schemas.microsoft.com/office/drawing/2014/main" id="{43673738-0205-57FC-6748-D7BD974C60C1}"/>
              </a:ext>
            </a:extLst>
          </p:cNvPr>
          <p:cNvSpPr>
            <a:spLocks noGrp="1"/>
          </p:cNvSpPr>
          <p:nvPr>
            <p:ph type="title"/>
          </p:nvPr>
        </p:nvSpPr>
        <p:spPr>
          <a:xfrm>
            <a:off x="407989" y="334801"/>
            <a:ext cx="5111948" cy="1436220"/>
          </a:xfrm>
        </p:spPr>
        <p:txBody>
          <a:bodyPr/>
          <a:lstStyle/>
          <a:p>
            <a:r>
              <a:rPr lang="fi-FI" noProof="0"/>
              <a:t>Muokkaa ots. perustyyl. napsautt.</a:t>
            </a:r>
          </a:p>
        </p:txBody>
      </p:sp>
    </p:spTree>
    <p:extLst>
      <p:ext uri="{BB962C8B-B14F-4D97-AF65-F5344CB8AC3E}">
        <p14:creationId xmlns:p14="http://schemas.microsoft.com/office/powerpoint/2010/main" val="4067732056"/>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Sisältö kuvalla 4">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407988" y="333375"/>
            <a:ext cx="5975351" cy="5759451"/>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6667502" y="333377"/>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6667502" y="2060575"/>
            <a:ext cx="5111751" cy="40322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D83B9B6C-9017-4B99-948C-A5B2C90664E6}"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091629597"/>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Sisältö kuvalla 5">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5808664" y="0"/>
            <a:ext cx="6383337" cy="685800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9" y="333377"/>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9" y="2060575"/>
            <a:ext cx="5111751" cy="40322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9E145C6A-E546-432C-A07C-A8B118D15AA1}"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4" name="Text Placeholder 2">
            <a:extLst>
              <a:ext uri="{FF2B5EF4-FFF2-40B4-BE49-F238E27FC236}">
                <a16:creationId xmlns:a16="http://schemas.microsoft.com/office/drawing/2014/main" id="{954C5033-1457-FB5E-5116-A846EFC9618B}"/>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33">
                <a:noFill/>
              </a:defRPr>
            </a:lvl1pPr>
          </a:lstStyle>
          <a:p>
            <a:pPr lvl="0"/>
            <a:r>
              <a:rPr lang="fi-FI"/>
              <a:t>Muokkaa tekstin perustyylejä napsauttamalla</a:t>
            </a:r>
          </a:p>
        </p:txBody>
      </p:sp>
    </p:spTree>
    <p:extLst>
      <p:ext uri="{BB962C8B-B14F-4D97-AF65-F5344CB8AC3E}">
        <p14:creationId xmlns:p14="http://schemas.microsoft.com/office/powerpoint/2010/main" val="84408607"/>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Sisältö kuvalla 6">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0" y="2"/>
            <a:ext cx="6383339" cy="6857999"/>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6667502" y="333377"/>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6667502" y="2060575"/>
            <a:ext cx="5111751" cy="40322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406CB3DB-32DD-48AA-BF71-F18615077D65}"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755592411"/>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Sisältö ja grafiikk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9" y="333377"/>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9" y="2060575"/>
            <a:ext cx="5111751" cy="40322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4CF130EE-6E6C-443B-A791-FC9C7DCB9DB3}"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517675643"/>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Sisältö j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9" y="333377"/>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9" y="2060575"/>
            <a:ext cx="5111751" cy="40322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45E4B641-01CB-4E4E-AC1F-26763285CA59}"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893202335"/>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Sisältö ja grafiikk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9" y="333377"/>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9" y="2060575"/>
            <a:ext cx="5111751" cy="40322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8A46DEC4-3FB8-44AC-BDA2-2F3FB6A814CB}"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726390708"/>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Otsikko ja kuva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7370513D-EBA7-4509-B3F4-D169836C91C1}"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407989" y="1628775"/>
            <a:ext cx="11376025" cy="4464051"/>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Tree>
    <p:extLst>
      <p:ext uri="{BB962C8B-B14F-4D97-AF65-F5344CB8AC3E}">
        <p14:creationId xmlns:p14="http://schemas.microsoft.com/office/powerpoint/2010/main" val="418737812"/>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Väliotsikko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6F4F2A28-91CF-4DAF-9C62-76FD9065E01E}"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1310139489"/>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Prosessi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9" y="1628775"/>
            <a:ext cx="3599780" cy="4464051"/>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Content Placeholder 3">
            <a:extLst>
              <a:ext uri="{FF2B5EF4-FFF2-40B4-BE49-F238E27FC236}">
                <a16:creationId xmlns:a16="http://schemas.microsoft.com/office/drawing/2014/main" id="{AA31291B-F0CF-B694-1D67-1103E645FEAF}"/>
              </a:ext>
            </a:extLst>
          </p:cNvPr>
          <p:cNvSpPr>
            <a:spLocks noGrp="1"/>
          </p:cNvSpPr>
          <p:nvPr>
            <p:ph sz="half" idx="2"/>
          </p:nvPr>
        </p:nvSpPr>
        <p:spPr>
          <a:xfrm>
            <a:off x="4295802" y="1628775"/>
            <a:ext cx="3600399" cy="4464051"/>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B7A0A3ED-138B-454C-A969-5502CF465F06}"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3" name="Content Placeholder 3">
            <a:extLst>
              <a:ext uri="{FF2B5EF4-FFF2-40B4-BE49-F238E27FC236}">
                <a16:creationId xmlns:a16="http://schemas.microsoft.com/office/drawing/2014/main" id="{D0365739-1DC8-C9DA-BDEC-DDC2A6395CCA}"/>
              </a:ext>
            </a:extLst>
          </p:cNvPr>
          <p:cNvSpPr>
            <a:spLocks noGrp="1"/>
          </p:cNvSpPr>
          <p:nvPr>
            <p:ph sz="half" idx="14"/>
          </p:nvPr>
        </p:nvSpPr>
        <p:spPr>
          <a:xfrm>
            <a:off x="8184232" y="1628775"/>
            <a:ext cx="3599781" cy="4464051"/>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15" name="Text Placeholder 2">
            <a:extLst>
              <a:ext uri="{FF2B5EF4-FFF2-40B4-BE49-F238E27FC236}">
                <a16:creationId xmlns:a16="http://schemas.microsoft.com/office/drawing/2014/main" id="{B9257046-7365-CE0F-5CEA-0410AC025699}"/>
              </a:ext>
            </a:extLst>
          </p:cNvPr>
          <p:cNvSpPr>
            <a:spLocks noGrp="1"/>
          </p:cNvSpPr>
          <p:nvPr>
            <p:ph type="body" idx="15"/>
          </p:nvPr>
        </p:nvSpPr>
        <p:spPr>
          <a:xfrm>
            <a:off x="623392" y="1844824"/>
            <a:ext cx="3168352" cy="576064"/>
          </a:xfrm>
        </p:spPr>
        <p:txBody>
          <a:bodyPr anchor="t" anchorCtr="0"/>
          <a:lstStyle>
            <a:lvl1pPr marL="0" indent="0">
              <a:spcBef>
                <a:spcPts val="0"/>
              </a:spcBef>
              <a:buNone/>
              <a:defRPr sz="1800" b="0">
                <a:solidFill>
                  <a:schemeClr val="accent1"/>
                </a:solid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i-FI" noProof="0"/>
              <a:t>Muokkaa tekstin perustyylejä napsauttamalla</a:t>
            </a:r>
          </a:p>
        </p:txBody>
      </p:sp>
      <p:sp>
        <p:nvSpPr>
          <p:cNvPr id="16" name="Text Placeholder 2">
            <a:extLst>
              <a:ext uri="{FF2B5EF4-FFF2-40B4-BE49-F238E27FC236}">
                <a16:creationId xmlns:a16="http://schemas.microsoft.com/office/drawing/2014/main" id="{97DCF637-F9C0-1D58-F7C4-84E8D83055D7}"/>
              </a:ext>
            </a:extLst>
          </p:cNvPr>
          <p:cNvSpPr>
            <a:spLocks noGrp="1"/>
          </p:cNvSpPr>
          <p:nvPr>
            <p:ph type="body" idx="16"/>
          </p:nvPr>
        </p:nvSpPr>
        <p:spPr>
          <a:xfrm>
            <a:off x="4511824" y="1844824"/>
            <a:ext cx="3168352" cy="576064"/>
          </a:xfrm>
        </p:spPr>
        <p:txBody>
          <a:bodyPr anchor="t" anchorCtr="0"/>
          <a:lstStyle>
            <a:lvl1pPr marL="0" indent="0">
              <a:spcBef>
                <a:spcPts val="0"/>
              </a:spcBef>
              <a:buNone/>
              <a:defRPr sz="1800" b="0">
                <a:solidFill>
                  <a:schemeClr val="accent1"/>
                </a:solid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i-FI" noProof="0"/>
              <a:t>Muokkaa tekstin perustyylejä napsauttamalla</a:t>
            </a:r>
          </a:p>
        </p:txBody>
      </p:sp>
      <p:sp>
        <p:nvSpPr>
          <p:cNvPr id="17" name="Text Placeholder 2">
            <a:extLst>
              <a:ext uri="{FF2B5EF4-FFF2-40B4-BE49-F238E27FC236}">
                <a16:creationId xmlns:a16="http://schemas.microsoft.com/office/drawing/2014/main" id="{9BC38343-06F5-5344-B173-DE8E4E537803}"/>
              </a:ext>
            </a:extLst>
          </p:cNvPr>
          <p:cNvSpPr>
            <a:spLocks noGrp="1"/>
          </p:cNvSpPr>
          <p:nvPr>
            <p:ph type="body" idx="17"/>
          </p:nvPr>
        </p:nvSpPr>
        <p:spPr>
          <a:xfrm>
            <a:off x="8400256" y="1844824"/>
            <a:ext cx="3168352" cy="576064"/>
          </a:xfrm>
        </p:spPr>
        <p:txBody>
          <a:bodyPr anchor="t" anchorCtr="0"/>
          <a:lstStyle>
            <a:lvl1pPr marL="0" indent="0">
              <a:spcBef>
                <a:spcPts val="0"/>
              </a:spcBef>
              <a:buNone/>
              <a:defRPr sz="1800" b="0">
                <a:solidFill>
                  <a:schemeClr val="accent1"/>
                </a:solid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i-FI" noProof="0"/>
              <a:t>Muokkaa tekstin perustyylejä napsauttamalla</a:t>
            </a:r>
          </a:p>
        </p:txBody>
      </p:sp>
    </p:spTree>
    <p:extLst>
      <p:ext uri="{BB962C8B-B14F-4D97-AF65-F5344CB8AC3E}">
        <p14:creationId xmlns:p14="http://schemas.microsoft.com/office/powerpoint/2010/main" val="31547726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Vain otsikko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72A682-F7DD-1E81-4AED-221522F4553B}"/>
              </a:ext>
            </a:extLst>
          </p:cNvPr>
          <p:cNvSpPr>
            <a:spLocks noGrp="1"/>
          </p:cNvSpPr>
          <p:nvPr>
            <p:ph type="title"/>
          </p:nvPr>
        </p:nvSpPr>
        <p:spPr/>
        <p:txBody>
          <a:bodyPr/>
          <a:lstStyle/>
          <a:p>
            <a:r>
              <a:rPr lang="fi-FI" noProof="0"/>
              <a:t>Muokkaa ots. perustyyl. napsautt.</a:t>
            </a:r>
          </a:p>
        </p:txBody>
      </p:sp>
      <p:sp>
        <p:nvSpPr>
          <p:cNvPr id="3" name="Date Placeholder 2">
            <a:extLst>
              <a:ext uri="{FF2B5EF4-FFF2-40B4-BE49-F238E27FC236}">
                <a16:creationId xmlns:a16="http://schemas.microsoft.com/office/drawing/2014/main" id="{8A5E549D-7DD7-D2EF-0EA6-2A1DA6A9086A}"/>
              </a:ext>
            </a:extLst>
          </p:cNvPr>
          <p:cNvSpPr>
            <a:spLocks noGrp="1"/>
          </p:cNvSpPr>
          <p:nvPr>
            <p:ph type="dt" sz="half" idx="10"/>
          </p:nvPr>
        </p:nvSpPr>
        <p:spPr/>
        <p:txBody>
          <a:bodyPr/>
          <a:lstStyle/>
          <a:p>
            <a:fld id="{314F6137-DDD1-4CD8-9EF1-C3EF014E9AF2}" type="datetime1">
              <a:rPr lang="fi-FI" noProof="0" smtClean="0"/>
              <a:t>8.4.2025</a:t>
            </a:fld>
            <a:endParaRPr lang="fi-FI" noProof="0"/>
          </a:p>
        </p:txBody>
      </p:sp>
      <p:sp>
        <p:nvSpPr>
          <p:cNvPr id="4" name="Footer Placeholder 3">
            <a:extLst>
              <a:ext uri="{FF2B5EF4-FFF2-40B4-BE49-F238E27FC236}">
                <a16:creationId xmlns:a16="http://schemas.microsoft.com/office/drawing/2014/main" id="{4FBFB582-D5BC-AD1E-1505-83B6D08046A1}"/>
              </a:ext>
            </a:extLst>
          </p:cNvPr>
          <p:cNvSpPr>
            <a:spLocks noGrp="1"/>
          </p:cNvSpPr>
          <p:nvPr>
            <p:ph type="ftr" sz="quarter" idx="11"/>
          </p:nvPr>
        </p:nvSpPr>
        <p:spPr/>
        <p:txBody>
          <a:bodyPr/>
          <a:lstStyle/>
          <a:p>
            <a:r>
              <a:rPr lang="fi-FI" noProof="0"/>
              <a:t>© Rakennusteollisuus RT</a:t>
            </a:r>
          </a:p>
        </p:txBody>
      </p:sp>
      <p:sp>
        <p:nvSpPr>
          <p:cNvPr id="5" name="Slide Number Placeholder 4">
            <a:extLst>
              <a:ext uri="{FF2B5EF4-FFF2-40B4-BE49-F238E27FC236}">
                <a16:creationId xmlns:a16="http://schemas.microsoft.com/office/drawing/2014/main" id="{E127422B-941A-877D-60C4-0B2A653E6B49}"/>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801412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Tyhjä ">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E2D486F-EB23-3F8A-8E15-DE5BADB78A46}"/>
              </a:ext>
            </a:extLst>
          </p:cNvPr>
          <p:cNvSpPr>
            <a:spLocks noGrp="1"/>
          </p:cNvSpPr>
          <p:nvPr>
            <p:ph type="dt" sz="half" idx="10"/>
          </p:nvPr>
        </p:nvSpPr>
        <p:spPr/>
        <p:txBody>
          <a:bodyPr/>
          <a:lstStyle/>
          <a:p>
            <a:fld id="{CF9C9408-919C-4DA3-8E3B-A040EEB6DBAA}" type="datetime1">
              <a:rPr lang="fi-FI" noProof="0" smtClean="0"/>
              <a:t>8.4.2025</a:t>
            </a:fld>
            <a:endParaRPr lang="fi-FI" noProof="0"/>
          </a:p>
        </p:txBody>
      </p:sp>
      <p:sp>
        <p:nvSpPr>
          <p:cNvPr id="3" name="Footer Placeholder 2">
            <a:extLst>
              <a:ext uri="{FF2B5EF4-FFF2-40B4-BE49-F238E27FC236}">
                <a16:creationId xmlns:a16="http://schemas.microsoft.com/office/drawing/2014/main" id="{F0124ADB-D299-4DCB-4345-9AEF4E461038}"/>
              </a:ext>
            </a:extLst>
          </p:cNvPr>
          <p:cNvSpPr>
            <a:spLocks noGrp="1"/>
          </p:cNvSpPr>
          <p:nvPr>
            <p:ph type="ftr" sz="quarter" idx="11"/>
          </p:nvPr>
        </p:nvSpPr>
        <p:spPr/>
        <p:txBody>
          <a:bodyPr/>
          <a:lstStyle/>
          <a:p>
            <a:r>
              <a:rPr lang="fi-FI" noProof="0"/>
              <a:t>© Rakennusteollisuus RT</a:t>
            </a:r>
          </a:p>
        </p:txBody>
      </p:sp>
      <p:sp>
        <p:nvSpPr>
          <p:cNvPr id="4" name="Slide Number Placeholder 3">
            <a:extLst>
              <a:ext uri="{FF2B5EF4-FFF2-40B4-BE49-F238E27FC236}">
                <a16:creationId xmlns:a16="http://schemas.microsoft.com/office/drawing/2014/main" id="{6E50F52B-64BF-55A1-2E40-332464A3D476}"/>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410771537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Kiitos ">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hasCustomPrompt="1"/>
          </p:nvPr>
        </p:nvSpPr>
        <p:spPr>
          <a:xfrm>
            <a:off x="1200151" y="2060577"/>
            <a:ext cx="9791700" cy="2592561"/>
          </a:xfrm>
        </p:spPr>
        <p:txBody>
          <a:bodyPr anchor="b" anchorCtr="0"/>
          <a:lstStyle>
            <a:lvl1pPr algn="l">
              <a:defRPr sz="8000">
                <a:solidFill>
                  <a:schemeClr val="bg1"/>
                </a:solidFill>
              </a:defRPr>
            </a:lvl1pPr>
          </a:lstStyle>
          <a:p>
            <a:r>
              <a:rPr lang="fi-FI" noProof="0"/>
              <a:t>Lisää kiitos viesti.</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785445A0-A084-4375-85B5-2AFB4CEE7DB7}"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9"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hasCustomPrompt="1"/>
          </p:nvPr>
        </p:nvSpPr>
        <p:spPr>
          <a:xfrm>
            <a:off x="1198589" y="4797152"/>
            <a:ext cx="9793263" cy="1296144"/>
          </a:xfrm>
        </p:spPr>
        <p:txBody>
          <a:bodyPr anchor="b" anchorCtr="0"/>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Yhteystiedot</a:t>
            </a:r>
          </a:p>
        </p:txBody>
      </p:sp>
    </p:spTree>
    <p:extLst>
      <p:ext uri="{BB962C8B-B14F-4D97-AF65-F5344CB8AC3E}">
        <p14:creationId xmlns:p14="http://schemas.microsoft.com/office/powerpoint/2010/main" val="343712970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Kiitos 2">
    <p:bg>
      <p:bgPr>
        <a:solidFill>
          <a:schemeClr val="accent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hasCustomPrompt="1"/>
          </p:nvPr>
        </p:nvSpPr>
        <p:spPr>
          <a:xfrm>
            <a:off x="1200151" y="2060577"/>
            <a:ext cx="9791700" cy="2592561"/>
          </a:xfrm>
        </p:spPr>
        <p:txBody>
          <a:bodyPr anchor="b" anchorCtr="0"/>
          <a:lstStyle>
            <a:lvl1pPr algn="l">
              <a:defRPr sz="8000">
                <a:solidFill>
                  <a:schemeClr val="bg1"/>
                </a:solidFill>
              </a:defRPr>
            </a:lvl1pPr>
          </a:lstStyle>
          <a:p>
            <a:r>
              <a:rPr lang="fi-FI" noProof="0"/>
              <a:t>Lisää kiitos viesti.</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56C1596E-6CD1-4E21-BE2A-B3E8CA8A5C52}"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9"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hasCustomPrompt="1"/>
          </p:nvPr>
        </p:nvSpPr>
        <p:spPr>
          <a:xfrm>
            <a:off x="1198589" y="4797152"/>
            <a:ext cx="9793263" cy="1296144"/>
          </a:xfrm>
        </p:spPr>
        <p:txBody>
          <a:bodyPr anchor="b" anchorCtr="0"/>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Yhteystiedot</a:t>
            </a:r>
          </a:p>
        </p:txBody>
      </p:sp>
    </p:spTree>
    <p:extLst>
      <p:ext uri="{BB962C8B-B14F-4D97-AF65-F5344CB8AC3E}">
        <p14:creationId xmlns:p14="http://schemas.microsoft.com/office/powerpoint/2010/main" val="304684514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Kiitos 3">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hasCustomPrompt="1"/>
          </p:nvPr>
        </p:nvSpPr>
        <p:spPr>
          <a:xfrm>
            <a:off x="1200151" y="2060577"/>
            <a:ext cx="9791700" cy="2592561"/>
          </a:xfrm>
        </p:spPr>
        <p:txBody>
          <a:bodyPr anchor="b" anchorCtr="0"/>
          <a:lstStyle>
            <a:lvl1pPr algn="l">
              <a:defRPr sz="8000">
                <a:solidFill>
                  <a:schemeClr val="bg1"/>
                </a:solidFill>
              </a:defRPr>
            </a:lvl1pPr>
          </a:lstStyle>
          <a:p>
            <a:r>
              <a:rPr lang="fi-FI" noProof="0"/>
              <a:t>Lisää kiitos viesti.</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BFC92F00-D706-48A8-A25C-CC316862DE6A}"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9"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hasCustomPrompt="1"/>
          </p:nvPr>
        </p:nvSpPr>
        <p:spPr>
          <a:xfrm>
            <a:off x="1198589" y="4797152"/>
            <a:ext cx="9793263" cy="1296144"/>
          </a:xfrm>
        </p:spPr>
        <p:txBody>
          <a:bodyPr anchor="b" anchorCtr="0"/>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Yhteystiedot</a:t>
            </a:r>
          </a:p>
        </p:txBody>
      </p:sp>
    </p:spTree>
    <p:extLst>
      <p:ext uri="{BB962C8B-B14F-4D97-AF65-F5344CB8AC3E}">
        <p14:creationId xmlns:p14="http://schemas.microsoft.com/office/powerpoint/2010/main" val="357877881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Log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74F9CBB7-0E63-4C2C-80AC-55CE9CBC73C2}"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3106375" y="2780928"/>
            <a:ext cx="5979251" cy="1296144"/>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p>
        </p:txBody>
      </p:sp>
    </p:spTree>
    <p:extLst>
      <p:ext uri="{BB962C8B-B14F-4D97-AF65-F5344CB8AC3E}">
        <p14:creationId xmlns:p14="http://schemas.microsoft.com/office/powerpoint/2010/main" val="412433994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1_Pelkistetty tekstikalvo">
    <p:spTree>
      <p:nvGrpSpPr>
        <p:cNvPr id="1" name=""/>
        <p:cNvGrpSpPr/>
        <p:nvPr/>
      </p:nvGrpSpPr>
      <p:grpSpPr>
        <a:xfrm>
          <a:off x="0" y="0"/>
          <a:ext cx="0" cy="0"/>
          <a:chOff x="0" y="0"/>
          <a:chExt cx="0" cy="0"/>
        </a:xfrm>
      </p:grpSpPr>
      <p:sp>
        <p:nvSpPr>
          <p:cNvPr id="2" name="Otsikko 1"/>
          <p:cNvSpPr>
            <a:spLocks noGrp="1"/>
          </p:cNvSpPr>
          <p:nvPr>
            <p:ph type="title"/>
          </p:nvPr>
        </p:nvSpPr>
        <p:spPr/>
        <p:txBody>
          <a:bodyPr/>
          <a:lstStyle/>
          <a:p>
            <a:r>
              <a:rPr lang="fi-FI"/>
              <a:t>Muokkaa ots. perustyyl. napsautt.</a:t>
            </a:r>
          </a:p>
        </p:txBody>
      </p:sp>
      <p:sp>
        <p:nvSpPr>
          <p:cNvPr id="6" name="Tekstin paikkamerkki 2">
            <a:extLst>
              <a:ext uri="{FF2B5EF4-FFF2-40B4-BE49-F238E27FC236}">
                <a16:creationId xmlns:a16="http://schemas.microsoft.com/office/drawing/2014/main" id="{2DFDF513-3D7B-48A1-8FE5-59FF89B78953}"/>
              </a:ext>
            </a:extLst>
          </p:cNvPr>
          <p:cNvSpPr>
            <a:spLocks noGrp="1"/>
          </p:cNvSpPr>
          <p:nvPr>
            <p:ph idx="1"/>
          </p:nvPr>
        </p:nvSpPr>
        <p:spPr>
          <a:xfrm>
            <a:off x="518400" y="1077903"/>
            <a:ext cx="11205299" cy="4872048"/>
          </a:xfrm>
          <a:prstGeom prst="rect">
            <a:avLst/>
          </a:prstGeom>
        </p:spPr>
        <p:txBody>
          <a:bodyPr vert="horz" lIns="91440" tIns="45720" rIns="91440" bIns="45720" rtlCol="0">
            <a:noAutofit/>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Tree>
    <p:extLst>
      <p:ext uri="{BB962C8B-B14F-4D97-AF65-F5344CB8AC3E}">
        <p14:creationId xmlns:p14="http://schemas.microsoft.com/office/powerpoint/2010/main" val="3306659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
  <p:cSld name="Otsikkodi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81D02BEA-9FBF-2E93-8C5E-E98D6A5937B9}"/>
              </a:ext>
            </a:extLst>
          </p:cNvPr>
          <p:cNvSpPr>
            <a:spLocks noGrp="1"/>
          </p:cNvSpPr>
          <p:nvPr>
            <p:ph type="ctrTitle"/>
          </p:nvPr>
        </p:nvSpPr>
        <p:spPr>
          <a:xfrm>
            <a:off x="1524000" y="1122363"/>
            <a:ext cx="9144000" cy="2387600"/>
          </a:xfrm>
        </p:spPr>
        <p:txBody>
          <a:bodyPr anchor="b"/>
          <a:lstStyle>
            <a:lvl1pPr algn="ctr">
              <a:defRPr sz="6000"/>
            </a:lvl1pPr>
          </a:lstStyle>
          <a:p>
            <a:r>
              <a:rPr lang="fi-FI"/>
              <a:t>Muokkaa ots. perustyyl. napsautt.</a:t>
            </a:r>
          </a:p>
        </p:txBody>
      </p:sp>
      <p:sp>
        <p:nvSpPr>
          <p:cNvPr id="3" name="Alaotsikko 2">
            <a:extLst>
              <a:ext uri="{FF2B5EF4-FFF2-40B4-BE49-F238E27FC236}">
                <a16:creationId xmlns:a16="http://schemas.microsoft.com/office/drawing/2014/main" id="{933CE29D-6A0D-90A1-1151-08D7549EFDA2}"/>
              </a:ext>
            </a:extLst>
          </p:cNvPr>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a:t>Muokkaa alaotsikon perustyyliä napsautt.</a:t>
            </a:r>
          </a:p>
        </p:txBody>
      </p:sp>
      <p:sp>
        <p:nvSpPr>
          <p:cNvPr id="4" name="Päivämäärän paikkamerkki 3">
            <a:extLst>
              <a:ext uri="{FF2B5EF4-FFF2-40B4-BE49-F238E27FC236}">
                <a16:creationId xmlns:a16="http://schemas.microsoft.com/office/drawing/2014/main" id="{52AA2AEB-63F4-A0B8-D2D8-AFAF7C7457A3}"/>
              </a:ext>
            </a:extLst>
          </p:cNvPr>
          <p:cNvSpPr>
            <a:spLocks noGrp="1"/>
          </p:cNvSpPr>
          <p:nvPr>
            <p:ph type="dt" sz="half" idx="10"/>
          </p:nvPr>
        </p:nvSpPr>
        <p:spPr/>
        <p:txBody>
          <a:bodyPr/>
          <a:lstStyle/>
          <a:p>
            <a:fld id="{799ECA0A-3D7D-4826-8550-73C6203AE7E3}" type="datetimeFigureOut">
              <a:rPr lang="fi-FI" smtClean="0"/>
              <a:t>8.4.2025</a:t>
            </a:fld>
            <a:endParaRPr lang="fi-FI"/>
          </a:p>
        </p:txBody>
      </p:sp>
      <p:sp>
        <p:nvSpPr>
          <p:cNvPr id="5" name="Alatunnisteen paikkamerkki 4">
            <a:extLst>
              <a:ext uri="{FF2B5EF4-FFF2-40B4-BE49-F238E27FC236}">
                <a16:creationId xmlns:a16="http://schemas.microsoft.com/office/drawing/2014/main" id="{F2EF879D-956D-7C13-B937-E3E382D7A45A}"/>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59F7CD95-3214-F026-5432-0CB08C46DC53}"/>
              </a:ext>
            </a:extLst>
          </p:cNvPr>
          <p:cNvSpPr>
            <a:spLocks noGrp="1"/>
          </p:cNvSpPr>
          <p:nvPr>
            <p:ph type="sldNum" sz="quarter" idx="12"/>
          </p:nvPr>
        </p:nvSpPr>
        <p:spPr/>
        <p:txBody>
          <a:bodyPr/>
          <a:lstStyle/>
          <a:p>
            <a:fld id="{DDC1DAA4-20FF-4F27-B7A3-11346BFE4342}" type="slidenum">
              <a:rPr lang="fi-FI" smtClean="0"/>
              <a:t>‹#›</a:t>
            </a:fld>
            <a:endParaRPr lang="fi-FI"/>
          </a:p>
        </p:txBody>
      </p:sp>
    </p:spTree>
    <p:extLst>
      <p:ext uri="{BB962C8B-B14F-4D97-AF65-F5344CB8AC3E}">
        <p14:creationId xmlns:p14="http://schemas.microsoft.com/office/powerpoint/2010/main" val="158568636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Otsikko ja sisältö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60DF93C1-96B7-43A4-88C3-A796BB2F869C}"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47802366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Väliotsikk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EDE5D6E3-D4BB-4C2D-8285-CE55EDAC7BD2}"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2914936991"/>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Kaksi sisältöä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1628775"/>
            <a:ext cx="554399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Content Placeholder 3">
            <a:extLst>
              <a:ext uri="{FF2B5EF4-FFF2-40B4-BE49-F238E27FC236}">
                <a16:creationId xmlns:a16="http://schemas.microsoft.com/office/drawing/2014/main" id="{AA31291B-F0CF-B694-1D67-1103E645FEAF}"/>
              </a:ext>
            </a:extLst>
          </p:cNvPr>
          <p:cNvSpPr>
            <a:spLocks noGrp="1"/>
          </p:cNvSpPr>
          <p:nvPr>
            <p:ph sz="half" idx="2"/>
          </p:nvPr>
        </p:nvSpPr>
        <p:spPr>
          <a:xfrm>
            <a:off x="6240015" y="1628775"/>
            <a:ext cx="554399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endParaRPr lang="fi-FI" noProof="0"/>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173181568"/>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Otsikko ja sisältö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endParaRPr lang="fi-FI" noProof="0"/>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65146369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userDrawn="1">
  <p:cSld name="Aloitusdia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12.6.2024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259475197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Aloitusdi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12.6.2024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207269326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preserve="1" userDrawn="1">
  <p:cSld name="Aloitusdi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12.6.2024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28861050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preserve="1" userDrawn="1">
  <p:cSld name="Aloitusdia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12.6.2024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420020016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userDrawn="1">
  <p:cSld name="Aloitusdia Kuvalla">
    <p:bg>
      <p:bgPr>
        <a:solidFill>
          <a:schemeClr val="tx2"/>
        </a:solidFill>
        <a:effectLst/>
      </p:bgPr>
    </p:bg>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39931121-A866-0128-FA48-AD9BBB412103}"/>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r>
              <a:rPr lang="en-GB" err="1"/>
              <a:t>Lisää</a:t>
            </a:r>
            <a:r>
              <a:rPr lang="en-GB"/>
              <a:t> </a:t>
            </a:r>
            <a:r>
              <a:rPr lang="en-GB" err="1"/>
              <a:t>kuva</a:t>
            </a:r>
            <a:endParaRPr lang="en-GB"/>
          </a:p>
        </p:txBody>
      </p:sp>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738664"/>
          </a:xfrm>
        </p:spPr>
        <p:txBody>
          <a:bodyPr anchor="t" anchorCtr="0">
            <a:spAutoFit/>
          </a:bodyPr>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12.6.2024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9" name="Text Placeholder 2">
            <a:extLst>
              <a:ext uri="{FF2B5EF4-FFF2-40B4-BE49-F238E27FC236}">
                <a16:creationId xmlns:a16="http://schemas.microsoft.com/office/drawing/2014/main" id="{50398102-3604-6A5F-7F35-09904E7C9F37}"/>
              </a:ext>
            </a:extLst>
          </p:cNvPr>
          <p:cNvSpPr>
            <a:spLocks noGrp="1"/>
          </p:cNvSpPr>
          <p:nvPr>
            <p:ph type="body" sz="quarter" idx="19"/>
          </p:nvPr>
        </p:nvSpPr>
        <p:spPr>
          <a:xfrm>
            <a:off x="407988" y="333375"/>
            <a:ext cx="2325600" cy="504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84925671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userDrawn="1">
  <p:cSld name="Aloitusdia Sininen">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12.6.2024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150825628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preserve="1" userDrawn="1">
  <p:cSld name="Aloitusdia Valkoine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accent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12.6.2024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accent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accent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accent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136932307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Otsikko ja sisältö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12.6.2024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0360772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Väliotsikko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05A1A527-6EF5-4468-9E5A-F96FFE392110}"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124029431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Otsikko ja sisältö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10008493"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12.6.2024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6755718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Otsikko ja sisältö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10008493"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12.6.2024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84322355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Otsikko ja sisältö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10008493"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12.6.2024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94006752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Kaksi sisältöä ja kuvio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482391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12.6.2024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Content Placeholder 2">
            <a:extLst>
              <a:ext uri="{FF2B5EF4-FFF2-40B4-BE49-F238E27FC236}">
                <a16:creationId xmlns:a16="http://schemas.microsoft.com/office/drawing/2014/main" id="{E6ED8460-F9B2-1E6C-652D-AA997ED935B1}"/>
              </a:ext>
            </a:extLst>
          </p:cNvPr>
          <p:cNvSpPr>
            <a:spLocks noGrp="1"/>
          </p:cNvSpPr>
          <p:nvPr>
            <p:ph idx="13"/>
          </p:nvPr>
        </p:nvSpPr>
        <p:spPr>
          <a:xfrm>
            <a:off x="5591944" y="1625600"/>
            <a:ext cx="482453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134826333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Kaksi sisältöä ja kuvi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12.6.2024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Content Placeholder 2">
            <a:extLst>
              <a:ext uri="{FF2B5EF4-FFF2-40B4-BE49-F238E27FC236}">
                <a16:creationId xmlns:a16="http://schemas.microsoft.com/office/drawing/2014/main" id="{A94252B3-EC17-3576-06D2-135934271A66}"/>
              </a:ext>
            </a:extLst>
          </p:cNvPr>
          <p:cNvSpPr>
            <a:spLocks noGrp="1"/>
          </p:cNvSpPr>
          <p:nvPr>
            <p:ph idx="1"/>
          </p:nvPr>
        </p:nvSpPr>
        <p:spPr>
          <a:xfrm>
            <a:off x="407987" y="1628775"/>
            <a:ext cx="482391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8" name="Content Placeholder 2">
            <a:extLst>
              <a:ext uri="{FF2B5EF4-FFF2-40B4-BE49-F238E27FC236}">
                <a16:creationId xmlns:a16="http://schemas.microsoft.com/office/drawing/2014/main" id="{E9616082-FCF3-0B4C-CCD3-8B4500C23EE4}"/>
              </a:ext>
            </a:extLst>
          </p:cNvPr>
          <p:cNvSpPr>
            <a:spLocks noGrp="1"/>
          </p:cNvSpPr>
          <p:nvPr>
            <p:ph idx="13"/>
          </p:nvPr>
        </p:nvSpPr>
        <p:spPr>
          <a:xfrm>
            <a:off x="5591944" y="1625600"/>
            <a:ext cx="482453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346039030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Kaksi sisältöä ja kuvio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12.6.2024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Content Placeholder 2">
            <a:extLst>
              <a:ext uri="{FF2B5EF4-FFF2-40B4-BE49-F238E27FC236}">
                <a16:creationId xmlns:a16="http://schemas.microsoft.com/office/drawing/2014/main" id="{15D5B7C8-05AF-1853-86CF-BEC542D91229}"/>
              </a:ext>
            </a:extLst>
          </p:cNvPr>
          <p:cNvSpPr>
            <a:spLocks noGrp="1"/>
          </p:cNvSpPr>
          <p:nvPr>
            <p:ph idx="1"/>
          </p:nvPr>
        </p:nvSpPr>
        <p:spPr>
          <a:xfrm>
            <a:off x="407987" y="1628775"/>
            <a:ext cx="482391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8" name="Content Placeholder 2">
            <a:extLst>
              <a:ext uri="{FF2B5EF4-FFF2-40B4-BE49-F238E27FC236}">
                <a16:creationId xmlns:a16="http://schemas.microsoft.com/office/drawing/2014/main" id="{6C27518B-3CD7-DBFA-4079-53C0210547B4}"/>
              </a:ext>
            </a:extLst>
          </p:cNvPr>
          <p:cNvSpPr>
            <a:spLocks noGrp="1"/>
          </p:cNvSpPr>
          <p:nvPr>
            <p:ph idx="13"/>
          </p:nvPr>
        </p:nvSpPr>
        <p:spPr>
          <a:xfrm>
            <a:off x="5591944" y="1625600"/>
            <a:ext cx="482453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1916138860"/>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Väliotsikko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283479432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Väliotsikk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38642613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preserve="1" userDrawn="1">
  <p:cSld name="Väliotsikko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382669575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Väliotsikko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fi-FI" noProof="0">
              <a:solidFill>
                <a:schemeClr val="tx1"/>
              </a:solidFill>
            </a:endParaRPr>
          </a:p>
        </p:txBody>
      </p:sp>
    </p:spTree>
    <p:extLst>
      <p:ext uri="{BB962C8B-B14F-4D97-AF65-F5344CB8AC3E}">
        <p14:creationId xmlns:p14="http://schemas.microsoft.com/office/powerpoint/2010/main" val="342772003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Väliotsikko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EBF89BAD-D414-4E24-B195-7CFCB4A39898}"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fi-FI" noProof="0">
              <a:solidFill>
                <a:schemeClr val="tx1"/>
              </a:solidFill>
            </a:endParaRPr>
          </a:p>
        </p:txBody>
      </p:sp>
    </p:spTree>
    <p:extLst>
      <p:ext uri="{BB962C8B-B14F-4D97-AF65-F5344CB8AC3E}">
        <p14:creationId xmlns:p14="http://schemas.microsoft.com/office/powerpoint/2010/main" val="194566898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Väliotsikko Kuvalla">
    <p:bg>
      <p:bgPr>
        <a:solidFill>
          <a:schemeClr val="tx2"/>
        </a:solidFill>
        <a:effectLst/>
      </p:bgPr>
    </p:bg>
    <p:spTree>
      <p:nvGrpSpPr>
        <p:cNvPr id="1" name=""/>
        <p:cNvGrpSpPr/>
        <p:nvPr/>
      </p:nvGrpSpPr>
      <p:grpSpPr>
        <a:xfrm>
          <a:off x="0" y="0"/>
          <a:ext cx="0" cy="0"/>
          <a:chOff x="0" y="0"/>
          <a:chExt cx="0" cy="0"/>
        </a:xfrm>
      </p:grpSpPr>
      <p:sp>
        <p:nvSpPr>
          <p:cNvPr id="10" name="Picture Placeholder 12">
            <a:extLst>
              <a:ext uri="{FF2B5EF4-FFF2-40B4-BE49-F238E27FC236}">
                <a16:creationId xmlns:a16="http://schemas.microsoft.com/office/drawing/2014/main" id="{B2B6860F-B462-3395-0D42-1D6C858E9F40}"/>
              </a:ext>
            </a:extLst>
          </p:cNvPr>
          <p:cNvSpPr>
            <a:spLocks noGrp="1"/>
          </p:cNvSpPr>
          <p:nvPr>
            <p:ph type="pic" sz="quarter" idx="20" hasCustomPrompt="1"/>
          </p:nvPr>
        </p:nvSpPr>
        <p:spPr>
          <a:xfrm>
            <a:off x="0" y="0"/>
            <a:ext cx="12192000" cy="6858000"/>
          </a:xfrm>
          <a:solidFill>
            <a:schemeClr val="tx2"/>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738664"/>
          </a:xfrm>
        </p:spPr>
        <p:txBody>
          <a:bodyPr anchor="t" anchorCtr="0">
            <a:spAutoFit/>
          </a:bodyPr>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Text Placeholder 2">
            <a:extLst>
              <a:ext uri="{FF2B5EF4-FFF2-40B4-BE49-F238E27FC236}">
                <a16:creationId xmlns:a16="http://schemas.microsoft.com/office/drawing/2014/main" id="{8920EF67-855D-61E4-6831-B4B8E192566A}"/>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72233617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Väliotsikko Vaalea Sininen">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984793038"/>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Väliotsikko Sininen">
    <p:bg>
      <p:bgPr>
        <a:solidFill>
          <a:schemeClr val="accent1"/>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1307471224"/>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Väliotsikko Oranssi">
    <p:bg>
      <p:bgPr>
        <a:solidFill>
          <a:schemeClr val="accent6"/>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2341347296"/>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Väliotsikko Valkoinen">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accent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351800203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preserve="1" userDrawn="1">
  <p:cSld name="Sitaatti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164867940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userDrawn="1">
  <p:cSld name="Sitaatti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1715816273"/>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preserve="1" userDrawn="1">
  <p:cSld name="Sitaatti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124028830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Sitaatti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199457"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199456"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76B15C77-C3E2-1396-58FE-ACF73DA2054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305028333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preserve="1" userDrawn="1">
  <p:cSld name="Sitaatti 5">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199457"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199456"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76B15C77-C3E2-1396-58FE-ACF73DA2054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24367809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Väliotsikko Kuvalla">
    <p:bg>
      <p:bgPr>
        <a:solidFill>
          <a:schemeClr val="tx2"/>
        </a:solidFill>
        <a:effectLst/>
      </p:bgPr>
    </p:bg>
    <p:spTree>
      <p:nvGrpSpPr>
        <p:cNvPr id="1" name=""/>
        <p:cNvGrpSpPr/>
        <p:nvPr/>
      </p:nvGrpSpPr>
      <p:grpSpPr>
        <a:xfrm>
          <a:off x="0" y="0"/>
          <a:ext cx="0" cy="0"/>
          <a:chOff x="0" y="0"/>
          <a:chExt cx="0" cy="0"/>
        </a:xfrm>
      </p:grpSpPr>
      <p:sp>
        <p:nvSpPr>
          <p:cNvPr id="10" name="Picture Placeholder 12">
            <a:extLst>
              <a:ext uri="{FF2B5EF4-FFF2-40B4-BE49-F238E27FC236}">
                <a16:creationId xmlns:a16="http://schemas.microsoft.com/office/drawing/2014/main" id="{B2B6860F-B462-3395-0D42-1D6C858E9F40}"/>
              </a:ext>
            </a:extLst>
          </p:cNvPr>
          <p:cNvSpPr>
            <a:spLocks noGrp="1"/>
          </p:cNvSpPr>
          <p:nvPr>
            <p:ph type="pic" sz="quarter" idx="20" hasCustomPrompt="1"/>
          </p:nvPr>
        </p:nvSpPr>
        <p:spPr>
          <a:xfrm>
            <a:off x="0" y="0"/>
            <a:ext cx="12192000" cy="6858000"/>
          </a:xfrm>
          <a:solidFill>
            <a:schemeClr val="tx2"/>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F9CCAF36-9FD4-44AB-9266-7472BDC5FEFE}"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738664"/>
          </a:xfrm>
        </p:spPr>
        <p:txBody>
          <a:bodyPr anchor="t" anchorCtr="0">
            <a:spAutoFit/>
          </a:bodyPr>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Text Placeholder 2">
            <a:extLst>
              <a:ext uri="{FF2B5EF4-FFF2-40B4-BE49-F238E27FC236}">
                <a16:creationId xmlns:a16="http://schemas.microsoft.com/office/drawing/2014/main" id="{8920EF67-855D-61E4-6831-B4B8E192566A}"/>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101324729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preserve="1" userDrawn="1">
  <p:cSld name="Sitaatti Kuvalla">
    <p:bg>
      <p:bgPr>
        <a:solidFill>
          <a:schemeClr val="tx2"/>
        </a:solidFill>
        <a:effectLst/>
      </p:bgPr>
    </p:bg>
    <p:spTree>
      <p:nvGrpSpPr>
        <p:cNvPr id="1" name=""/>
        <p:cNvGrpSpPr/>
        <p:nvPr/>
      </p:nvGrpSpPr>
      <p:grpSpPr>
        <a:xfrm>
          <a:off x="0" y="0"/>
          <a:ext cx="0" cy="0"/>
          <a:chOff x="0" y="0"/>
          <a:chExt cx="0" cy="0"/>
        </a:xfrm>
      </p:grpSpPr>
      <p:sp>
        <p:nvSpPr>
          <p:cNvPr id="2" name="Picture Placeholder 12">
            <a:extLst>
              <a:ext uri="{FF2B5EF4-FFF2-40B4-BE49-F238E27FC236}">
                <a16:creationId xmlns:a16="http://schemas.microsoft.com/office/drawing/2014/main" id="{24212E61-FA6C-4909-A64F-96957E89603E}"/>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3" name="Text Placeholder 2">
            <a:extLst>
              <a:ext uri="{FF2B5EF4-FFF2-40B4-BE49-F238E27FC236}">
                <a16:creationId xmlns:a16="http://schemas.microsoft.com/office/drawing/2014/main" id="{12A1CC72-92FB-3363-C5B8-9136608B0047}"/>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noProof="0"/>
              <a:t>Muokkaa tekstin perustyylejä napsauttamalla</a:t>
            </a:r>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1231106"/>
          </a:xfrm>
        </p:spPr>
        <p:txBody>
          <a:bodyPr anchor="t" anchorCtr="0">
            <a:spAutoFit/>
          </a:bodyPr>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165797051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Sitaatti Kuvalla 2">
    <p:bg>
      <p:bgPr>
        <a:solidFill>
          <a:schemeClr val="tx2"/>
        </a:solidFill>
        <a:effectLst/>
      </p:bgPr>
    </p:bg>
    <p:spTree>
      <p:nvGrpSpPr>
        <p:cNvPr id="1" name=""/>
        <p:cNvGrpSpPr/>
        <p:nvPr/>
      </p:nvGrpSpPr>
      <p:grpSpPr>
        <a:xfrm>
          <a:off x="0" y="0"/>
          <a:ext cx="0" cy="0"/>
          <a:chOff x="0" y="0"/>
          <a:chExt cx="0" cy="0"/>
        </a:xfrm>
      </p:grpSpPr>
      <p:sp>
        <p:nvSpPr>
          <p:cNvPr id="2" name="Picture Placeholder 12">
            <a:extLst>
              <a:ext uri="{FF2B5EF4-FFF2-40B4-BE49-F238E27FC236}">
                <a16:creationId xmlns:a16="http://schemas.microsoft.com/office/drawing/2014/main" id="{4623C09F-3FCC-1888-1069-D8D811DF11FB}"/>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3" name="Text Placeholder 2">
            <a:extLst>
              <a:ext uri="{FF2B5EF4-FFF2-40B4-BE49-F238E27FC236}">
                <a16:creationId xmlns:a16="http://schemas.microsoft.com/office/drawing/2014/main" id="{B29682F0-63E3-35DE-D7F2-6CCF56790E10}"/>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noProof="0"/>
              <a:t>Muokkaa tekstin perustyylejä napsauttamalla</a:t>
            </a:r>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199457" y="1628800"/>
            <a:ext cx="5328592" cy="1231106"/>
          </a:xfrm>
        </p:spPr>
        <p:txBody>
          <a:bodyPr anchor="t" anchorCtr="0">
            <a:spAutoFit/>
          </a:bodyPr>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199456"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244398813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Kaksi sisältöä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1628775"/>
            <a:ext cx="554399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Content Placeholder 3">
            <a:extLst>
              <a:ext uri="{FF2B5EF4-FFF2-40B4-BE49-F238E27FC236}">
                <a16:creationId xmlns:a16="http://schemas.microsoft.com/office/drawing/2014/main" id="{AA31291B-F0CF-B694-1D67-1103E645FEAF}"/>
              </a:ext>
            </a:extLst>
          </p:cNvPr>
          <p:cNvSpPr>
            <a:spLocks noGrp="1"/>
          </p:cNvSpPr>
          <p:nvPr>
            <p:ph sz="half" idx="2"/>
          </p:nvPr>
        </p:nvSpPr>
        <p:spPr>
          <a:xfrm>
            <a:off x="6240015" y="1628775"/>
            <a:ext cx="554399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23898709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Vertailu ">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01AF6C-A8F2-8B1F-3829-5C11DD5BA4F8}"/>
              </a:ext>
            </a:extLst>
          </p:cNvPr>
          <p:cNvSpPr>
            <a:spLocks noGrp="1"/>
          </p:cNvSpPr>
          <p:nvPr>
            <p:ph type="body" idx="1"/>
          </p:nvPr>
        </p:nvSpPr>
        <p:spPr>
          <a:xfrm>
            <a:off x="407990" y="1628800"/>
            <a:ext cx="5543994"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a:extLst>
              <a:ext uri="{FF2B5EF4-FFF2-40B4-BE49-F238E27FC236}">
                <a16:creationId xmlns:a16="http://schemas.microsoft.com/office/drawing/2014/main" id="{A4E17F7F-1433-10E5-04D5-0E673FC18D37}"/>
              </a:ext>
            </a:extLst>
          </p:cNvPr>
          <p:cNvSpPr>
            <a:spLocks noGrp="1"/>
          </p:cNvSpPr>
          <p:nvPr>
            <p:ph sz="half" idx="2"/>
          </p:nvPr>
        </p:nvSpPr>
        <p:spPr>
          <a:xfrm>
            <a:off x="407989" y="2204864"/>
            <a:ext cx="5543995"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Text Placeholder 4">
            <a:extLst>
              <a:ext uri="{FF2B5EF4-FFF2-40B4-BE49-F238E27FC236}">
                <a16:creationId xmlns:a16="http://schemas.microsoft.com/office/drawing/2014/main" id="{6668D6B2-8031-5CD8-60CC-0E7AF2B5E775}"/>
              </a:ext>
            </a:extLst>
          </p:cNvPr>
          <p:cNvSpPr>
            <a:spLocks noGrp="1"/>
          </p:cNvSpPr>
          <p:nvPr>
            <p:ph type="body" sz="quarter" idx="3"/>
          </p:nvPr>
        </p:nvSpPr>
        <p:spPr>
          <a:xfrm>
            <a:off x="6240015" y="1628800"/>
            <a:ext cx="5543997"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6" name="Content Placeholder 5">
            <a:extLst>
              <a:ext uri="{FF2B5EF4-FFF2-40B4-BE49-F238E27FC236}">
                <a16:creationId xmlns:a16="http://schemas.microsoft.com/office/drawing/2014/main" id="{C91CFEB5-AAD0-D485-43A0-4E88546F6858}"/>
              </a:ext>
            </a:extLst>
          </p:cNvPr>
          <p:cNvSpPr>
            <a:spLocks noGrp="1"/>
          </p:cNvSpPr>
          <p:nvPr>
            <p:ph sz="quarter" idx="4"/>
          </p:nvPr>
        </p:nvSpPr>
        <p:spPr>
          <a:xfrm>
            <a:off x="6240015" y="2204864"/>
            <a:ext cx="5543997"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a:extLst>
              <a:ext uri="{FF2B5EF4-FFF2-40B4-BE49-F238E27FC236}">
                <a16:creationId xmlns:a16="http://schemas.microsoft.com/office/drawing/2014/main" id="{1CE647C8-E6F3-DA33-CDFC-03278D1BE7CA}"/>
              </a:ext>
            </a:extLst>
          </p:cNvPr>
          <p:cNvSpPr>
            <a:spLocks noGrp="1"/>
          </p:cNvSpPr>
          <p:nvPr>
            <p:ph type="dt" sz="half" idx="10"/>
          </p:nvPr>
        </p:nvSpPr>
        <p:spPr/>
        <p:txBody>
          <a:bodyPr/>
          <a:lstStyle/>
          <a:p>
            <a:r>
              <a:rPr lang="fi-FI" noProof="0"/>
              <a:t>12.6.2024</a:t>
            </a:r>
          </a:p>
        </p:txBody>
      </p:sp>
      <p:sp>
        <p:nvSpPr>
          <p:cNvPr id="8" name="Footer Placeholder 7">
            <a:extLst>
              <a:ext uri="{FF2B5EF4-FFF2-40B4-BE49-F238E27FC236}">
                <a16:creationId xmlns:a16="http://schemas.microsoft.com/office/drawing/2014/main" id="{59B6C7C1-463A-8E2E-E815-A540C8B20C15}"/>
              </a:ext>
            </a:extLst>
          </p:cNvPr>
          <p:cNvSpPr>
            <a:spLocks noGrp="1"/>
          </p:cNvSpPr>
          <p:nvPr>
            <p:ph type="ftr" sz="quarter" idx="11"/>
          </p:nvPr>
        </p:nvSpPr>
        <p:spPr/>
        <p:txBody>
          <a:bodyPr/>
          <a:lstStyle/>
          <a:p>
            <a:r>
              <a:rPr lang="fi-FI" noProof="0"/>
              <a:t>© Rakennusteollisuus RT</a:t>
            </a:r>
          </a:p>
        </p:txBody>
      </p:sp>
      <p:sp>
        <p:nvSpPr>
          <p:cNvPr id="9" name="Slide Number Placeholder 8">
            <a:extLst>
              <a:ext uri="{FF2B5EF4-FFF2-40B4-BE49-F238E27FC236}">
                <a16:creationId xmlns:a16="http://schemas.microsoft.com/office/drawing/2014/main" id="{8CA7C553-4260-5B3C-9349-0A103FEFB0EF}"/>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0" name="Title 9">
            <a:extLst>
              <a:ext uri="{FF2B5EF4-FFF2-40B4-BE49-F238E27FC236}">
                <a16:creationId xmlns:a16="http://schemas.microsoft.com/office/drawing/2014/main" id="{9393B79B-E381-B636-A806-AF96793F7E32}"/>
              </a:ext>
            </a:extLst>
          </p:cNvPr>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139624286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Sisältö väliotsikolla">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01AF6C-A8F2-8B1F-3829-5C11DD5BA4F8}"/>
              </a:ext>
            </a:extLst>
          </p:cNvPr>
          <p:cNvSpPr>
            <a:spLocks noGrp="1"/>
          </p:cNvSpPr>
          <p:nvPr>
            <p:ph type="body" idx="1"/>
          </p:nvPr>
        </p:nvSpPr>
        <p:spPr>
          <a:xfrm>
            <a:off x="407990" y="1628800"/>
            <a:ext cx="11376022"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a:extLst>
              <a:ext uri="{FF2B5EF4-FFF2-40B4-BE49-F238E27FC236}">
                <a16:creationId xmlns:a16="http://schemas.microsoft.com/office/drawing/2014/main" id="{A4E17F7F-1433-10E5-04D5-0E673FC18D37}"/>
              </a:ext>
            </a:extLst>
          </p:cNvPr>
          <p:cNvSpPr>
            <a:spLocks noGrp="1"/>
          </p:cNvSpPr>
          <p:nvPr>
            <p:ph sz="half" idx="2"/>
          </p:nvPr>
        </p:nvSpPr>
        <p:spPr>
          <a:xfrm>
            <a:off x="407989" y="2204864"/>
            <a:ext cx="11376024"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a:extLst>
              <a:ext uri="{FF2B5EF4-FFF2-40B4-BE49-F238E27FC236}">
                <a16:creationId xmlns:a16="http://schemas.microsoft.com/office/drawing/2014/main" id="{1CE647C8-E6F3-DA33-CDFC-03278D1BE7CA}"/>
              </a:ext>
            </a:extLst>
          </p:cNvPr>
          <p:cNvSpPr>
            <a:spLocks noGrp="1"/>
          </p:cNvSpPr>
          <p:nvPr>
            <p:ph type="dt" sz="half" idx="10"/>
          </p:nvPr>
        </p:nvSpPr>
        <p:spPr/>
        <p:txBody>
          <a:bodyPr/>
          <a:lstStyle/>
          <a:p>
            <a:r>
              <a:rPr lang="fi-FI" noProof="0"/>
              <a:t>12.6.2024</a:t>
            </a:r>
          </a:p>
        </p:txBody>
      </p:sp>
      <p:sp>
        <p:nvSpPr>
          <p:cNvPr id="8" name="Footer Placeholder 7">
            <a:extLst>
              <a:ext uri="{FF2B5EF4-FFF2-40B4-BE49-F238E27FC236}">
                <a16:creationId xmlns:a16="http://schemas.microsoft.com/office/drawing/2014/main" id="{59B6C7C1-463A-8E2E-E815-A540C8B20C15}"/>
              </a:ext>
            </a:extLst>
          </p:cNvPr>
          <p:cNvSpPr>
            <a:spLocks noGrp="1"/>
          </p:cNvSpPr>
          <p:nvPr>
            <p:ph type="ftr" sz="quarter" idx="11"/>
          </p:nvPr>
        </p:nvSpPr>
        <p:spPr/>
        <p:txBody>
          <a:bodyPr/>
          <a:lstStyle/>
          <a:p>
            <a:r>
              <a:rPr lang="fi-FI" noProof="0"/>
              <a:t>© Rakennusteollisuus RT</a:t>
            </a:r>
          </a:p>
        </p:txBody>
      </p:sp>
      <p:sp>
        <p:nvSpPr>
          <p:cNvPr id="9" name="Slide Number Placeholder 8">
            <a:extLst>
              <a:ext uri="{FF2B5EF4-FFF2-40B4-BE49-F238E27FC236}">
                <a16:creationId xmlns:a16="http://schemas.microsoft.com/office/drawing/2014/main" id="{8CA7C553-4260-5B3C-9349-0A103FEFB0EF}"/>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0" name="Title 9">
            <a:extLst>
              <a:ext uri="{FF2B5EF4-FFF2-40B4-BE49-F238E27FC236}">
                <a16:creationId xmlns:a16="http://schemas.microsoft.com/office/drawing/2014/main" id="{9393B79B-E381-B636-A806-AF96793F7E32}"/>
              </a:ext>
            </a:extLst>
          </p:cNvPr>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40275172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Sisältö kuvall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1628775"/>
            <a:ext cx="5111750"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hasCustomPrompt="1"/>
          </p:nvPr>
        </p:nvSpPr>
        <p:spPr>
          <a:xfrm>
            <a:off x="5808663" y="1628775"/>
            <a:ext cx="5975350" cy="4464050"/>
          </a:xfrm>
          <a:solidFill>
            <a:schemeClr val="tx2">
              <a:lumMod val="20000"/>
              <a:lumOff val="80000"/>
            </a:schemeClr>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fi-FI" noProof="0"/>
              <a:t>Lisää kuva</a:t>
            </a:r>
          </a:p>
          <a:p>
            <a:endParaRPr lang="fi-FI" noProof="0"/>
          </a:p>
        </p:txBody>
      </p:sp>
    </p:spTree>
    <p:extLst>
      <p:ext uri="{BB962C8B-B14F-4D97-AF65-F5344CB8AC3E}">
        <p14:creationId xmlns:p14="http://schemas.microsoft.com/office/powerpoint/2010/main" val="1347271768"/>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Sisältö kuvalla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hasCustomPrompt="1"/>
          </p:nvPr>
        </p:nvSpPr>
        <p:spPr>
          <a:xfrm>
            <a:off x="5808663" y="1628775"/>
            <a:ext cx="5975350" cy="4464050"/>
          </a:xfrm>
          <a:solidFill>
            <a:schemeClr val="tx2">
              <a:lumMod val="20000"/>
              <a:lumOff val="80000"/>
            </a:schemeClr>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fi-FI" noProof="0"/>
              <a:t>Lisää kuva</a:t>
            </a:r>
          </a:p>
          <a:p>
            <a:endParaRPr lang="fi-FI" noProof="0"/>
          </a:p>
        </p:txBody>
      </p:sp>
      <p:sp>
        <p:nvSpPr>
          <p:cNvPr id="4" name="Text Placeholder 2">
            <a:extLst>
              <a:ext uri="{FF2B5EF4-FFF2-40B4-BE49-F238E27FC236}">
                <a16:creationId xmlns:a16="http://schemas.microsoft.com/office/drawing/2014/main" id="{DB3349D6-A24C-7582-3528-FE72912682E3}"/>
              </a:ext>
            </a:extLst>
          </p:cNvPr>
          <p:cNvSpPr>
            <a:spLocks noGrp="1"/>
          </p:cNvSpPr>
          <p:nvPr>
            <p:ph type="body" idx="1"/>
          </p:nvPr>
        </p:nvSpPr>
        <p:spPr>
          <a:xfrm>
            <a:off x="407990" y="1628800"/>
            <a:ext cx="5111946"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9" name="Content Placeholder 3">
            <a:extLst>
              <a:ext uri="{FF2B5EF4-FFF2-40B4-BE49-F238E27FC236}">
                <a16:creationId xmlns:a16="http://schemas.microsoft.com/office/drawing/2014/main" id="{478EB7E6-96D9-B941-05A5-DBD7E4BE8F98}"/>
              </a:ext>
            </a:extLst>
          </p:cNvPr>
          <p:cNvSpPr>
            <a:spLocks noGrp="1"/>
          </p:cNvSpPr>
          <p:nvPr>
            <p:ph sz="half" idx="2"/>
          </p:nvPr>
        </p:nvSpPr>
        <p:spPr>
          <a:xfrm>
            <a:off x="407989" y="2204864"/>
            <a:ext cx="5111947"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3017609989"/>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Sisältö kuvalla 3">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5808663" y="333375"/>
            <a:ext cx="5975350" cy="575945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4" name="Title 3">
            <a:extLst>
              <a:ext uri="{FF2B5EF4-FFF2-40B4-BE49-F238E27FC236}">
                <a16:creationId xmlns:a16="http://schemas.microsoft.com/office/drawing/2014/main" id="{43673738-0205-57FC-6748-D7BD974C60C1}"/>
              </a:ext>
            </a:extLst>
          </p:cNvPr>
          <p:cNvSpPr>
            <a:spLocks noGrp="1"/>
          </p:cNvSpPr>
          <p:nvPr>
            <p:ph type="title"/>
          </p:nvPr>
        </p:nvSpPr>
        <p:spPr>
          <a:xfrm>
            <a:off x="407988" y="334800"/>
            <a:ext cx="5111948" cy="1436220"/>
          </a:xfrm>
        </p:spPr>
        <p:txBody>
          <a:bodyPr/>
          <a:lstStyle/>
          <a:p>
            <a:r>
              <a:rPr lang="fi-FI" noProof="0"/>
              <a:t>Muokkaa ots. perustyyl. napsautt.</a:t>
            </a:r>
          </a:p>
        </p:txBody>
      </p:sp>
    </p:spTree>
    <p:extLst>
      <p:ext uri="{BB962C8B-B14F-4D97-AF65-F5344CB8AC3E}">
        <p14:creationId xmlns:p14="http://schemas.microsoft.com/office/powerpoint/2010/main" val="939776443"/>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Sisältö kuvalla 4">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407988" y="333375"/>
            <a:ext cx="5975350" cy="575945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6667501"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6667501"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140590233"/>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preserve="1" userDrawn="1">
  <p:cSld name="Sisältö kuvalla 5">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5808662" y="0"/>
            <a:ext cx="6383337" cy="685800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8"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4" name="Text Placeholder 2">
            <a:extLst>
              <a:ext uri="{FF2B5EF4-FFF2-40B4-BE49-F238E27FC236}">
                <a16:creationId xmlns:a16="http://schemas.microsoft.com/office/drawing/2014/main" id="{954C5033-1457-FB5E-5116-A846EFC9618B}"/>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2908181984"/>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Aloitusdi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23147014-61DF-4F1C-895F-1CED0D384E1B}"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117056309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Väliotsikko Vaalea Sininen">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7648B93C-268E-4D94-8C5C-A1E3B3F50EAA}"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3082298648"/>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Sisältö kuvalla 6">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0" y="0"/>
            <a:ext cx="6383338" cy="6857999"/>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6667501"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6667501"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145506765"/>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Sisältö ja grafiikk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8"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039899955"/>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Sisältö j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8"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845583487"/>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Sisältö ja grafiikk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8"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327028587"/>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Otsikko ja kuva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407988" y="1628775"/>
            <a:ext cx="11376025" cy="446405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Tree>
    <p:extLst>
      <p:ext uri="{BB962C8B-B14F-4D97-AF65-F5344CB8AC3E}">
        <p14:creationId xmlns:p14="http://schemas.microsoft.com/office/powerpoint/2010/main" val="3312541587"/>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Prosessi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1628775"/>
            <a:ext cx="3599780" cy="4464050"/>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Content Placeholder 3">
            <a:extLst>
              <a:ext uri="{FF2B5EF4-FFF2-40B4-BE49-F238E27FC236}">
                <a16:creationId xmlns:a16="http://schemas.microsoft.com/office/drawing/2014/main" id="{AA31291B-F0CF-B694-1D67-1103E645FEAF}"/>
              </a:ext>
            </a:extLst>
          </p:cNvPr>
          <p:cNvSpPr>
            <a:spLocks noGrp="1"/>
          </p:cNvSpPr>
          <p:nvPr>
            <p:ph sz="half" idx="2"/>
          </p:nvPr>
        </p:nvSpPr>
        <p:spPr>
          <a:xfrm>
            <a:off x="4295802" y="1628775"/>
            <a:ext cx="3600398" cy="4464050"/>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3" name="Content Placeholder 3">
            <a:extLst>
              <a:ext uri="{FF2B5EF4-FFF2-40B4-BE49-F238E27FC236}">
                <a16:creationId xmlns:a16="http://schemas.microsoft.com/office/drawing/2014/main" id="{D0365739-1DC8-C9DA-BDEC-DDC2A6395CCA}"/>
              </a:ext>
            </a:extLst>
          </p:cNvPr>
          <p:cNvSpPr>
            <a:spLocks noGrp="1"/>
          </p:cNvSpPr>
          <p:nvPr>
            <p:ph sz="half" idx="14"/>
          </p:nvPr>
        </p:nvSpPr>
        <p:spPr>
          <a:xfrm>
            <a:off x="8184232" y="1628775"/>
            <a:ext cx="3599781" cy="4464050"/>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15" name="Text Placeholder 2">
            <a:extLst>
              <a:ext uri="{FF2B5EF4-FFF2-40B4-BE49-F238E27FC236}">
                <a16:creationId xmlns:a16="http://schemas.microsoft.com/office/drawing/2014/main" id="{B9257046-7365-CE0F-5CEA-0410AC025699}"/>
              </a:ext>
            </a:extLst>
          </p:cNvPr>
          <p:cNvSpPr>
            <a:spLocks noGrp="1"/>
          </p:cNvSpPr>
          <p:nvPr>
            <p:ph type="body" idx="15"/>
          </p:nvPr>
        </p:nvSpPr>
        <p:spPr>
          <a:xfrm>
            <a:off x="623392" y="1844824"/>
            <a:ext cx="3168352" cy="576064"/>
          </a:xfrm>
        </p:spPr>
        <p:txBody>
          <a:bodyPr anchor="t" anchorCtr="0"/>
          <a:lstStyle>
            <a:lvl1pPr marL="0" indent="0">
              <a:spcBef>
                <a:spcPts val="0"/>
              </a:spcBef>
              <a:buNone/>
              <a:defRPr sz="18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16" name="Text Placeholder 2">
            <a:extLst>
              <a:ext uri="{FF2B5EF4-FFF2-40B4-BE49-F238E27FC236}">
                <a16:creationId xmlns:a16="http://schemas.microsoft.com/office/drawing/2014/main" id="{97DCF637-F9C0-1D58-F7C4-84E8D83055D7}"/>
              </a:ext>
            </a:extLst>
          </p:cNvPr>
          <p:cNvSpPr>
            <a:spLocks noGrp="1"/>
          </p:cNvSpPr>
          <p:nvPr>
            <p:ph type="body" idx="16"/>
          </p:nvPr>
        </p:nvSpPr>
        <p:spPr>
          <a:xfrm>
            <a:off x="4511824" y="1844824"/>
            <a:ext cx="3168352" cy="576064"/>
          </a:xfrm>
        </p:spPr>
        <p:txBody>
          <a:bodyPr anchor="t" anchorCtr="0"/>
          <a:lstStyle>
            <a:lvl1pPr marL="0" indent="0">
              <a:spcBef>
                <a:spcPts val="0"/>
              </a:spcBef>
              <a:buNone/>
              <a:defRPr sz="18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17" name="Text Placeholder 2">
            <a:extLst>
              <a:ext uri="{FF2B5EF4-FFF2-40B4-BE49-F238E27FC236}">
                <a16:creationId xmlns:a16="http://schemas.microsoft.com/office/drawing/2014/main" id="{9BC38343-06F5-5344-B173-DE8E4E537803}"/>
              </a:ext>
            </a:extLst>
          </p:cNvPr>
          <p:cNvSpPr>
            <a:spLocks noGrp="1"/>
          </p:cNvSpPr>
          <p:nvPr>
            <p:ph type="body" idx="17"/>
          </p:nvPr>
        </p:nvSpPr>
        <p:spPr>
          <a:xfrm>
            <a:off x="8400256" y="1844824"/>
            <a:ext cx="3168352" cy="576064"/>
          </a:xfrm>
        </p:spPr>
        <p:txBody>
          <a:bodyPr anchor="t" anchorCtr="0"/>
          <a:lstStyle>
            <a:lvl1pPr marL="0" indent="0">
              <a:spcBef>
                <a:spcPts val="0"/>
              </a:spcBef>
              <a:buNone/>
              <a:defRPr sz="18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Tree>
    <p:extLst>
      <p:ext uri="{BB962C8B-B14F-4D97-AF65-F5344CB8AC3E}">
        <p14:creationId xmlns:p14="http://schemas.microsoft.com/office/powerpoint/2010/main" val="2466452250"/>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Vain otsikko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72A682-F7DD-1E81-4AED-221522F4553B}"/>
              </a:ext>
            </a:extLst>
          </p:cNvPr>
          <p:cNvSpPr>
            <a:spLocks noGrp="1"/>
          </p:cNvSpPr>
          <p:nvPr>
            <p:ph type="title"/>
          </p:nvPr>
        </p:nvSpPr>
        <p:spPr/>
        <p:txBody>
          <a:bodyPr/>
          <a:lstStyle/>
          <a:p>
            <a:r>
              <a:rPr lang="fi-FI" noProof="0"/>
              <a:t>Muokkaa ots. perustyyl. napsautt.</a:t>
            </a:r>
          </a:p>
        </p:txBody>
      </p:sp>
      <p:sp>
        <p:nvSpPr>
          <p:cNvPr id="3" name="Date Placeholder 2">
            <a:extLst>
              <a:ext uri="{FF2B5EF4-FFF2-40B4-BE49-F238E27FC236}">
                <a16:creationId xmlns:a16="http://schemas.microsoft.com/office/drawing/2014/main" id="{8A5E549D-7DD7-D2EF-0EA6-2A1DA6A9086A}"/>
              </a:ext>
            </a:extLst>
          </p:cNvPr>
          <p:cNvSpPr>
            <a:spLocks noGrp="1"/>
          </p:cNvSpPr>
          <p:nvPr>
            <p:ph type="dt" sz="half" idx="10"/>
          </p:nvPr>
        </p:nvSpPr>
        <p:spPr/>
        <p:txBody>
          <a:bodyPr/>
          <a:lstStyle/>
          <a:p>
            <a:r>
              <a:rPr lang="fi-FI" noProof="0"/>
              <a:t>12.6.2024</a:t>
            </a:r>
          </a:p>
        </p:txBody>
      </p:sp>
      <p:sp>
        <p:nvSpPr>
          <p:cNvPr id="4" name="Footer Placeholder 3">
            <a:extLst>
              <a:ext uri="{FF2B5EF4-FFF2-40B4-BE49-F238E27FC236}">
                <a16:creationId xmlns:a16="http://schemas.microsoft.com/office/drawing/2014/main" id="{4FBFB582-D5BC-AD1E-1505-83B6D08046A1}"/>
              </a:ext>
            </a:extLst>
          </p:cNvPr>
          <p:cNvSpPr>
            <a:spLocks noGrp="1"/>
          </p:cNvSpPr>
          <p:nvPr>
            <p:ph type="ftr" sz="quarter" idx="11"/>
          </p:nvPr>
        </p:nvSpPr>
        <p:spPr/>
        <p:txBody>
          <a:bodyPr/>
          <a:lstStyle/>
          <a:p>
            <a:r>
              <a:rPr lang="fi-FI" noProof="0"/>
              <a:t>© Rakennusteollisuus RT</a:t>
            </a:r>
          </a:p>
        </p:txBody>
      </p:sp>
      <p:sp>
        <p:nvSpPr>
          <p:cNvPr id="5" name="Slide Number Placeholder 4">
            <a:extLst>
              <a:ext uri="{FF2B5EF4-FFF2-40B4-BE49-F238E27FC236}">
                <a16:creationId xmlns:a16="http://schemas.microsoft.com/office/drawing/2014/main" id="{E127422B-941A-877D-60C4-0B2A653E6B49}"/>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0803021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Tyhjä ">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E2D486F-EB23-3F8A-8E15-DE5BADB78A46}"/>
              </a:ext>
            </a:extLst>
          </p:cNvPr>
          <p:cNvSpPr>
            <a:spLocks noGrp="1"/>
          </p:cNvSpPr>
          <p:nvPr>
            <p:ph type="dt" sz="half" idx="10"/>
          </p:nvPr>
        </p:nvSpPr>
        <p:spPr/>
        <p:txBody>
          <a:bodyPr/>
          <a:lstStyle/>
          <a:p>
            <a:r>
              <a:rPr lang="fi-FI" noProof="0"/>
              <a:t>12.6.2024</a:t>
            </a:r>
          </a:p>
        </p:txBody>
      </p:sp>
      <p:sp>
        <p:nvSpPr>
          <p:cNvPr id="3" name="Footer Placeholder 2">
            <a:extLst>
              <a:ext uri="{FF2B5EF4-FFF2-40B4-BE49-F238E27FC236}">
                <a16:creationId xmlns:a16="http://schemas.microsoft.com/office/drawing/2014/main" id="{F0124ADB-D299-4DCB-4345-9AEF4E461038}"/>
              </a:ext>
            </a:extLst>
          </p:cNvPr>
          <p:cNvSpPr>
            <a:spLocks noGrp="1"/>
          </p:cNvSpPr>
          <p:nvPr>
            <p:ph type="ftr" sz="quarter" idx="11"/>
          </p:nvPr>
        </p:nvSpPr>
        <p:spPr/>
        <p:txBody>
          <a:bodyPr/>
          <a:lstStyle/>
          <a:p>
            <a:r>
              <a:rPr lang="fi-FI" noProof="0"/>
              <a:t>© Rakennusteollisuus RT</a:t>
            </a:r>
          </a:p>
        </p:txBody>
      </p:sp>
      <p:sp>
        <p:nvSpPr>
          <p:cNvPr id="4" name="Slide Number Placeholder 3">
            <a:extLst>
              <a:ext uri="{FF2B5EF4-FFF2-40B4-BE49-F238E27FC236}">
                <a16:creationId xmlns:a16="http://schemas.microsoft.com/office/drawing/2014/main" id="{6E50F52B-64BF-55A1-2E40-332464A3D476}"/>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43660464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preserve="1" userDrawn="1">
  <p:cSld name="Kiitos ">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hasCustomPrompt="1"/>
          </p:nvPr>
        </p:nvSpPr>
        <p:spPr>
          <a:xfrm>
            <a:off x="1200150" y="2060575"/>
            <a:ext cx="9791700" cy="2592561"/>
          </a:xfrm>
        </p:spPr>
        <p:txBody>
          <a:bodyPr anchor="b" anchorCtr="0"/>
          <a:lstStyle>
            <a:lvl1pPr algn="l">
              <a:defRPr sz="8000">
                <a:solidFill>
                  <a:schemeClr val="bg1"/>
                </a:solidFill>
              </a:defRPr>
            </a:lvl1pPr>
          </a:lstStyle>
          <a:p>
            <a:r>
              <a:rPr lang="fi-FI" noProof="0"/>
              <a:t>Lisää kiitos viesti.</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12.6.2024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hasCustomPrompt="1"/>
          </p:nvPr>
        </p:nvSpPr>
        <p:spPr>
          <a:xfrm>
            <a:off x="1198587" y="4797152"/>
            <a:ext cx="9793263" cy="1296144"/>
          </a:xfrm>
        </p:spPr>
        <p:txBody>
          <a:bodyPr anchor="b" anchorCtr="0"/>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Yhteystiedot</a:t>
            </a:r>
          </a:p>
        </p:txBody>
      </p:sp>
    </p:spTree>
    <p:extLst>
      <p:ext uri="{BB962C8B-B14F-4D97-AF65-F5344CB8AC3E}">
        <p14:creationId xmlns:p14="http://schemas.microsoft.com/office/powerpoint/2010/main" val="13084913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preserve="1" userDrawn="1">
  <p:cSld name="Kiitos 2">
    <p:bg>
      <p:bgPr>
        <a:solidFill>
          <a:schemeClr val="accent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hasCustomPrompt="1"/>
          </p:nvPr>
        </p:nvSpPr>
        <p:spPr>
          <a:xfrm>
            <a:off x="1200150" y="2060575"/>
            <a:ext cx="9791700" cy="2592561"/>
          </a:xfrm>
        </p:spPr>
        <p:txBody>
          <a:bodyPr anchor="b" anchorCtr="0"/>
          <a:lstStyle>
            <a:lvl1pPr algn="l">
              <a:defRPr sz="8000">
                <a:solidFill>
                  <a:schemeClr val="bg1"/>
                </a:solidFill>
              </a:defRPr>
            </a:lvl1pPr>
          </a:lstStyle>
          <a:p>
            <a:r>
              <a:rPr lang="fi-FI" noProof="0"/>
              <a:t>Lisää kiitos viesti.</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12.6.2024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hasCustomPrompt="1"/>
          </p:nvPr>
        </p:nvSpPr>
        <p:spPr>
          <a:xfrm>
            <a:off x="1198587" y="4797152"/>
            <a:ext cx="9793263" cy="1296144"/>
          </a:xfrm>
        </p:spPr>
        <p:txBody>
          <a:bodyPr anchor="b" anchorCtr="0"/>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Yhteystiedot</a:t>
            </a:r>
          </a:p>
        </p:txBody>
      </p:sp>
    </p:spTree>
    <p:extLst>
      <p:ext uri="{BB962C8B-B14F-4D97-AF65-F5344CB8AC3E}">
        <p14:creationId xmlns:p14="http://schemas.microsoft.com/office/powerpoint/2010/main" val="56959413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Väliotsikko Sininen">
    <p:bg>
      <p:bgPr>
        <a:solidFill>
          <a:schemeClr val="accent1"/>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7648B93C-268E-4D94-8C5C-A1E3B3F50EAA}"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47022349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preserve="1" userDrawn="1">
  <p:cSld name="Kiitos 3">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hasCustomPrompt="1"/>
          </p:nvPr>
        </p:nvSpPr>
        <p:spPr>
          <a:xfrm>
            <a:off x="1200150" y="2060575"/>
            <a:ext cx="9791700" cy="2592561"/>
          </a:xfrm>
        </p:spPr>
        <p:txBody>
          <a:bodyPr anchor="b" anchorCtr="0"/>
          <a:lstStyle>
            <a:lvl1pPr algn="l">
              <a:defRPr sz="8000">
                <a:solidFill>
                  <a:schemeClr val="bg1"/>
                </a:solidFill>
              </a:defRPr>
            </a:lvl1pPr>
          </a:lstStyle>
          <a:p>
            <a:r>
              <a:rPr lang="fi-FI" noProof="0"/>
              <a:t>Lisää kiitos viesti.</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12.6.2024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hasCustomPrompt="1"/>
          </p:nvPr>
        </p:nvSpPr>
        <p:spPr>
          <a:xfrm>
            <a:off x="1198587" y="4797152"/>
            <a:ext cx="9793263" cy="1296144"/>
          </a:xfrm>
        </p:spPr>
        <p:txBody>
          <a:bodyPr anchor="b" anchorCtr="0"/>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Yhteystiedot</a:t>
            </a:r>
          </a:p>
        </p:txBody>
      </p:sp>
    </p:spTree>
    <p:extLst>
      <p:ext uri="{BB962C8B-B14F-4D97-AF65-F5344CB8AC3E}">
        <p14:creationId xmlns:p14="http://schemas.microsoft.com/office/powerpoint/2010/main" val="346323476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preserve="1" userDrawn="1">
  <p:cSld name="Log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12.6.2024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3106375" y="2780928"/>
            <a:ext cx="5979250" cy="1296144"/>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Tree>
    <p:extLst>
      <p:ext uri="{BB962C8B-B14F-4D97-AF65-F5344CB8AC3E}">
        <p14:creationId xmlns:p14="http://schemas.microsoft.com/office/powerpoint/2010/main" val="92398074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Väliotsikko Oranssi">
    <p:bg>
      <p:bgPr>
        <a:solidFill>
          <a:schemeClr val="accent6"/>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580804E8-5B34-45CB-A5DE-1762D060DD8B}"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408486170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Väliotsikko Valkoinen">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p>
            <a:fld id="{20E84FB6-0946-4415-AB3F-754DC2E93EC5}"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accent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296481215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Sitaatti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114EF9D8-89A7-4714-ADF5-96785C224333}"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163873322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Sitaatti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013C859B-4452-4541-86C4-56E6D0CC396B}"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98937215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Sitaatti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229AC637-90F0-42B3-A375-C743842F7D20}"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6099300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Sitaatti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45E27D3B-DC67-47F5-AD74-7A5DBBA869BB}"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199457"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199456"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76B15C77-C3E2-1396-58FE-ACF73DA2054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87887366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Sitaatti 5">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8274554E-336C-4FA4-A7C6-1D1BE1709BF6}"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199457"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199456"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76B15C77-C3E2-1396-58FE-ACF73DA2054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265137653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Sitaatti Kuvalla">
    <p:bg>
      <p:bgPr>
        <a:solidFill>
          <a:schemeClr val="tx2"/>
        </a:solidFill>
        <a:effectLst/>
      </p:bgPr>
    </p:bg>
    <p:spTree>
      <p:nvGrpSpPr>
        <p:cNvPr id="1" name=""/>
        <p:cNvGrpSpPr/>
        <p:nvPr/>
      </p:nvGrpSpPr>
      <p:grpSpPr>
        <a:xfrm>
          <a:off x="0" y="0"/>
          <a:ext cx="0" cy="0"/>
          <a:chOff x="0" y="0"/>
          <a:chExt cx="0" cy="0"/>
        </a:xfrm>
      </p:grpSpPr>
      <p:sp>
        <p:nvSpPr>
          <p:cNvPr id="2" name="Picture Placeholder 12">
            <a:extLst>
              <a:ext uri="{FF2B5EF4-FFF2-40B4-BE49-F238E27FC236}">
                <a16:creationId xmlns:a16="http://schemas.microsoft.com/office/drawing/2014/main" id="{24212E61-FA6C-4909-A64F-96957E89603E}"/>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3" name="Text Placeholder 2">
            <a:extLst>
              <a:ext uri="{FF2B5EF4-FFF2-40B4-BE49-F238E27FC236}">
                <a16:creationId xmlns:a16="http://schemas.microsoft.com/office/drawing/2014/main" id="{12A1CC72-92FB-3363-C5B8-9136608B0047}"/>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noProof="0"/>
              <a:t>Muokkaa tekstin perustyylejä napsauttamalla</a:t>
            </a:r>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4BC8E437-721B-421E-9B40-4BBC9DC6B378}"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1231106"/>
          </a:xfrm>
        </p:spPr>
        <p:txBody>
          <a:bodyPr anchor="t" anchorCtr="0">
            <a:spAutoFit/>
          </a:bodyPr>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8775027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Aloitusdi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C4813EA7-99B3-4755-8B70-7621FADBE3A1}"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137054350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Sitaatti Kuvalla 2">
    <p:bg>
      <p:bgPr>
        <a:solidFill>
          <a:schemeClr val="tx2"/>
        </a:solidFill>
        <a:effectLst/>
      </p:bgPr>
    </p:bg>
    <p:spTree>
      <p:nvGrpSpPr>
        <p:cNvPr id="1" name=""/>
        <p:cNvGrpSpPr/>
        <p:nvPr/>
      </p:nvGrpSpPr>
      <p:grpSpPr>
        <a:xfrm>
          <a:off x="0" y="0"/>
          <a:ext cx="0" cy="0"/>
          <a:chOff x="0" y="0"/>
          <a:chExt cx="0" cy="0"/>
        </a:xfrm>
      </p:grpSpPr>
      <p:sp>
        <p:nvSpPr>
          <p:cNvPr id="2" name="Picture Placeholder 12">
            <a:extLst>
              <a:ext uri="{FF2B5EF4-FFF2-40B4-BE49-F238E27FC236}">
                <a16:creationId xmlns:a16="http://schemas.microsoft.com/office/drawing/2014/main" id="{4623C09F-3FCC-1888-1069-D8D811DF11FB}"/>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3" name="Text Placeholder 2">
            <a:extLst>
              <a:ext uri="{FF2B5EF4-FFF2-40B4-BE49-F238E27FC236}">
                <a16:creationId xmlns:a16="http://schemas.microsoft.com/office/drawing/2014/main" id="{B29682F0-63E3-35DE-D7F2-6CCF56790E10}"/>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noProof="0"/>
              <a:t>Muokkaa tekstin perustyylejä napsauttamalla</a:t>
            </a:r>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F81B42B6-0660-4B2E-8F83-C9BD3FEF7892}"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199457" y="1628800"/>
            <a:ext cx="5328592" cy="1231106"/>
          </a:xfrm>
        </p:spPr>
        <p:txBody>
          <a:bodyPr anchor="t" anchorCtr="0">
            <a:spAutoFit/>
          </a:bodyPr>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199456"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80049880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Kaksi sisältöä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1628775"/>
            <a:ext cx="554399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Content Placeholder 3">
            <a:extLst>
              <a:ext uri="{FF2B5EF4-FFF2-40B4-BE49-F238E27FC236}">
                <a16:creationId xmlns:a16="http://schemas.microsoft.com/office/drawing/2014/main" id="{AA31291B-F0CF-B694-1D67-1103E645FEAF}"/>
              </a:ext>
            </a:extLst>
          </p:cNvPr>
          <p:cNvSpPr>
            <a:spLocks noGrp="1"/>
          </p:cNvSpPr>
          <p:nvPr>
            <p:ph sz="half" idx="2"/>
          </p:nvPr>
        </p:nvSpPr>
        <p:spPr>
          <a:xfrm>
            <a:off x="6240015" y="1628775"/>
            <a:ext cx="554399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EB958439-7D8D-4199-B468-27E28379EC90}"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85767208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Vertailu ">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01AF6C-A8F2-8B1F-3829-5C11DD5BA4F8}"/>
              </a:ext>
            </a:extLst>
          </p:cNvPr>
          <p:cNvSpPr>
            <a:spLocks noGrp="1"/>
          </p:cNvSpPr>
          <p:nvPr>
            <p:ph type="body" idx="1"/>
          </p:nvPr>
        </p:nvSpPr>
        <p:spPr>
          <a:xfrm>
            <a:off x="407990" y="1628800"/>
            <a:ext cx="5543994"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a:extLst>
              <a:ext uri="{FF2B5EF4-FFF2-40B4-BE49-F238E27FC236}">
                <a16:creationId xmlns:a16="http://schemas.microsoft.com/office/drawing/2014/main" id="{A4E17F7F-1433-10E5-04D5-0E673FC18D37}"/>
              </a:ext>
            </a:extLst>
          </p:cNvPr>
          <p:cNvSpPr>
            <a:spLocks noGrp="1"/>
          </p:cNvSpPr>
          <p:nvPr>
            <p:ph sz="half" idx="2"/>
          </p:nvPr>
        </p:nvSpPr>
        <p:spPr>
          <a:xfrm>
            <a:off x="407989" y="2204864"/>
            <a:ext cx="5543995"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Text Placeholder 4">
            <a:extLst>
              <a:ext uri="{FF2B5EF4-FFF2-40B4-BE49-F238E27FC236}">
                <a16:creationId xmlns:a16="http://schemas.microsoft.com/office/drawing/2014/main" id="{6668D6B2-8031-5CD8-60CC-0E7AF2B5E775}"/>
              </a:ext>
            </a:extLst>
          </p:cNvPr>
          <p:cNvSpPr>
            <a:spLocks noGrp="1"/>
          </p:cNvSpPr>
          <p:nvPr>
            <p:ph type="body" sz="quarter" idx="3"/>
          </p:nvPr>
        </p:nvSpPr>
        <p:spPr>
          <a:xfrm>
            <a:off x="6240015" y="1628800"/>
            <a:ext cx="5543997"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6" name="Content Placeholder 5">
            <a:extLst>
              <a:ext uri="{FF2B5EF4-FFF2-40B4-BE49-F238E27FC236}">
                <a16:creationId xmlns:a16="http://schemas.microsoft.com/office/drawing/2014/main" id="{C91CFEB5-AAD0-D485-43A0-4E88546F6858}"/>
              </a:ext>
            </a:extLst>
          </p:cNvPr>
          <p:cNvSpPr>
            <a:spLocks noGrp="1"/>
          </p:cNvSpPr>
          <p:nvPr>
            <p:ph sz="quarter" idx="4"/>
          </p:nvPr>
        </p:nvSpPr>
        <p:spPr>
          <a:xfrm>
            <a:off x="6240015" y="2204864"/>
            <a:ext cx="5543997"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a:extLst>
              <a:ext uri="{FF2B5EF4-FFF2-40B4-BE49-F238E27FC236}">
                <a16:creationId xmlns:a16="http://schemas.microsoft.com/office/drawing/2014/main" id="{1CE647C8-E6F3-DA33-CDFC-03278D1BE7CA}"/>
              </a:ext>
            </a:extLst>
          </p:cNvPr>
          <p:cNvSpPr>
            <a:spLocks noGrp="1"/>
          </p:cNvSpPr>
          <p:nvPr>
            <p:ph type="dt" sz="half" idx="10"/>
          </p:nvPr>
        </p:nvSpPr>
        <p:spPr/>
        <p:txBody>
          <a:bodyPr/>
          <a:lstStyle/>
          <a:p>
            <a:fld id="{0D06981B-EF10-4D55-BFE0-829CACFCF2F3}" type="datetime1">
              <a:rPr lang="fi-FI" noProof="0" smtClean="0"/>
              <a:t>8.4.2025</a:t>
            </a:fld>
            <a:endParaRPr lang="fi-FI" noProof="0"/>
          </a:p>
        </p:txBody>
      </p:sp>
      <p:sp>
        <p:nvSpPr>
          <p:cNvPr id="8" name="Footer Placeholder 7">
            <a:extLst>
              <a:ext uri="{FF2B5EF4-FFF2-40B4-BE49-F238E27FC236}">
                <a16:creationId xmlns:a16="http://schemas.microsoft.com/office/drawing/2014/main" id="{59B6C7C1-463A-8E2E-E815-A540C8B20C15}"/>
              </a:ext>
            </a:extLst>
          </p:cNvPr>
          <p:cNvSpPr>
            <a:spLocks noGrp="1"/>
          </p:cNvSpPr>
          <p:nvPr>
            <p:ph type="ftr" sz="quarter" idx="11"/>
          </p:nvPr>
        </p:nvSpPr>
        <p:spPr/>
        <p:txBody>
          <a:bodyPr/>
          <a:lstStyle/>
          <a:p>
            <a:r>
              <a:rPr lang="fi-FI" noProof="0"/>
              <a:t>© Rakennusteollisuus RT</a:t>
            </a:r>
          </a:p>
        </p:txBody>
      </p:sp>
      <p:sp>
        <p:nvSpPr>
          <p:cNvPr id="9" name="Slide Number Placeholder 8">
            <a:extLst>
              <a:ext uri="{FF2B5EF4-FFF2-40B4-BE49-F238E27FC236}">
                <a16:creationId xmlns:a16="http://schemas.microsoft.com/office/drawing/2014/main" id="{8CA7C553-4260-5B3C-9349-0A103FEFB0EF}"/>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0" name="Title 9">
            <a:extLst>
              <a:ext uri="{FF2B5EF4-FFF2-40B4-BE49-F238E27FC236}">
                <a16:creationId xmlns:a16="http://schemas.microsoft.com/office/drawing/2014/main" id="{9393B79B-E381-B636-A806-AF96793F7E32}"/>
              </a:ext>
            </a:extLst>
          </p:cNvPr>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202489238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Sisältö väliotsikolla">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01AF6C-A8F2-8B1F-3829-5C11DD5BA4F8}"/>
              </a:ext>
            </a:extLst>
          </p:cNvPr>
          <p:cNvSpPr>
            <a:spLocks noGrp="1"/>
          </p:cNvSpPr>
          <p:nvPr>
            <p:ph type="body" idx="1"/>
          </p:nvPr>
        </p:nvSpPr>
        <p:spPr>
          <a:xfrm>
            <a:off x="407990" y="1628800"/>
            <a:ext cx="11376022"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a:extLst>
              <a:ext uri="{FF2B5EF4-FFF2-40B4-BE49-F238E27FC236}">
                <a16:creationId xmlns:a16="http://schemas.microsoft.com/office/drawing/2014/main" id="{A4E17F7F-1433-10E5-04D5-0E673FC18D37}"/>
              </a:ext>
            </a:extLst>
          </p:cNvPr>
          <p:cNvSpPr>
            <a:spLocks noGrp="1"/>
          </p:cNvSpPr>
          <p:nvPr>
            <p:ph sz="half" idx="2"/>
          </p:nvPr>
        </p:nvSpPr>
        <p:spPr>
          <a:xfrm>
            <a:off x="407989" y="2204864"/>
            <a:ext cx="11376024"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a:extLst>
              <a:ext uri="{FF2B5EF4-FFF2-40B4-BE49-F238E27FC236}">
                <a16:creationId xmlns:a16="http://schemas.microsoft.com/office/drawing/2014/main" id="{1CE647C8-E6F3-DA33-CDFC-03278D1BE7CA}"/>
              </a:ext>
            </a:extLst>
          </p:cNvPr>
          <p:cNvSpPr>
            <a:spLocks noGrp="1"/>
          </p:cNvSpPr>
          <p:nvPr>
            <p:ph type="dt" sz="half" idx="10"/>
          </p:nvPr>
        </p:nvSpPr>
        <p:spPr/>
        <p:txBody>
          <a:bodyPr/>
          <a:lstStyle/>
          <a:p>
            <a:fld id="{14702AF7-4AB5-4C7A-83DD-B1CF6FEE0268}" type="datetime1">
              <a:rPr lang="fi-FI" noProof="0" smtClean="0"/>
              <a:t>8.4.2025</a:t>
            </a:fld>
            <a:endParaRPr lang="fi-FI" noProof="0"/>
          </a:p>
        </p:txBody>
      </p:sp>
      <p:sp>
        <p:nvSpPr>
          <p:cNvPr id="8" name="Footer Placeholder 7">
            <a:extLst>
              <a:ext uri="{FF2B5EF4-FFF2-40B4-BE49-F238E27FC236}">
                <a16:creationId xmlns:a16="http://schemas.microsoft.com/office/drawing/2014/main" id="{59B6C7C1-463A-8E2E-E815-A540C8B20C15}"/>
              </a:ext>
            </a:extLst>
          </p:cNvPr>
          <p:cNvSpPr>
            <a:spLocks noGrp="1"/>
          </p:cNvSpPr>
          <p:nvPr>
            <p:ph type="ftr" sz="quarter" idx="11"/>
          </p:nvPr>
        </p:nvSpPr>
        <p:spPr/>
        <p:txBody>
          <a:bodyPr/>
          <a:lstStyle/>
          <a:p>
            <a:r>
              <a:rPr lang="fi-FI" noProof="0"/>
              <a:t>© Rakennusteollisuus RT</a:t>
            </a:r>
          </a:p>
        </p:txBody>
      </p:sp>
      <p:sp>
        <p:nvSpPr>
          <p:cNvPr id="9" name="Slide Number Placeholder 8">
            <a:extLst>
              <a:ext uri="{FF2B5EF4-FFF2-40B4-BE49-F238E27FC236}">
                <a16:creationId xmlns:a16="http://schemas.microsoft.com/office/drawing/2014/main" id="{8CA7C553-4260-5B3C-9349-0A103FEFB0EF}"/>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0" name="Title 9">
            <a:extLst>
              <a:ext uri="{FF2B5EF4-FFF2-40B4-BE49-F238E27FC236}">
                <a16:creationId xmlns:a16="http://schemas.microsoft.com/office/drawing/2014/main" id="{9393B79B-E381-B636-A806-AF96793F7E32}"/>
              </a:ext>
            </a:extLst>
          </p:cNvPr>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206495679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Sisältö kuvall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1628775"/>
            <a:ext cx="5111750"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C8A00D4C-F88F-4941-9FCB-5F82705CD513}"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hasCustomPrompt="1"/>
          </p:nvPr>
        </p:nvSpPr>
        <p:spPr>
          <a:xfrm>
            <a:off x="5808663" y="1628775"/>
            <a:ext cx="5975350" cy="4464050"/>
          </a:xfrm>
          <a:solidFill>
            <a:schemeClr val="tx2">
              <a:lumMod val="20000"/>
              <a:lumOff val="80000"/>
            </a:schemeClr>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fi-FI" noProof="0"/>
              <a:t>Lisää kuva</a:t>
            </a:r>
          </a:p>
          <a:p>
            <a:endParaRPr lang="fi-FI" noProof="0"/>
          </a:p>
        </p:txBody>
      </p:sp>
    </p:spTree>
    <p:extLst>
      <p:ext uri="{BB962C8B-B14F-4D97-AF65-F5344CB8AC3E}">
        <p14:creationId xmlns:p14="http://schemas.microsoft.com/office/powerpoint/2010/main" val="2491373497"/>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Sisältö kuvalla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56CDCB92-693F-482D-94D4-0423B7BFD563}"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hasCustomPrompt="1"/>
          </p:nvPr>
        </p:nvSpPr>
        <p:spPr>
          <a:xfrm>
            <a:off x="5808663" y="1628775"/>
            <a:ext cx="5975350" cy="4464050"/>
          </a:xfrm>
          <a:solidFill>
            <a:schemeClr val="tx2">
              <a:lumMod val="20000"/>
              <a:lumOff val="80000"/>
            </a:schemeClr>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fi-FI" noProof="0"/>
              <a:t>Lisää kuva</a:t>
            </a:r>
          </a:p>
          <a:p>
            <a:endParaRPr lang="fi-FI" noProof="0"/>
          </a:p>
        </p:txBody>
      </p:sp>
      <p:sp>
        <p:nvSpPr>
          <p:cNvPr id="4" name="Text Placeholder 2">
            <a:extLst>
              <a:ext uri="{FF2B5EF4-FFF2-40B4-BE49-F238E27FC236}">
                <a16:creationId xmlns:a16="http://schemas.microsoft.com/office/drawing/2014/main" id="{DB3349D6-A24C-7582-3528-FE72912682E3}"/>
              </a:ext>
            </a:extLst>
          </p:cNvPr>
          <p:cNvSpPr>
            <a:spLocks noGrp="1"/>
          </p:cNvSpPr>
          <p:nvPr>
            <p:ph type="body" idx="1"/>
          </p:nvPr>
        </p:nvSpPr>
        <p:spPr>
          <a:xfrm>
            <a:off x="407990" y="1628800"/>
            <a:ext cx="5111946"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9" name="Content Placeholder 3">
            <a:extLst>
              <a:ext uri="{FF2B5EF4-FFF2-40B4-BE49-F238E27FC236}">
                <a16:creationId xmlns:a16="http://schemas.microsoft.com/office/drawing/2014/main" id="{478EB7E6-96D9-B941-05A5-DBD7E4BE8F98}"/>
              </a:ext>
            </a:extLst>
          </p:cNvPr>
          <p:cNvSpPr>
            <a:spLocks noGrp="1"/>
          </p:cNvSpPr>
          <p:nvPr>
            <p:ph sz="half" idx="2"/>
          </p:nvPr>
        </p:nvSpPr>
        <p:spPr>
          <a:xfrm>
            <a:off x="407989" y="2204864"/>
            <a:ext cx="5111947"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3545462780"/>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Sisältö kuvalla 3">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90DC194D-D5C0-43D6-8FF6-15F316864382}"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5808663" y="333375"/>
            <a:ext cx="5975350" cy="575945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4" name="Title 3">
            <a:extLst>
              <a:ext uri="{FF2B5EF4-FFF2-40B4-BE49-F238E27FC236}">
                <a16:creationId xmlns:a16="http://schemas.microsoft.com/office/drawing/2014/main" id="{43673738-0205-57FC-6748-D7BD974C60C1}"/>
              </a:ext>
            </a:extLst>
          </p:cNvPr>
          <p:cNvSpPr>
            <a:spLocks noGrp="1"/>
          </p:cNvSpPr>
          <p:nvPr>
            <p:ph type="title"/>
          </p:nvPr>
        </p:nvSpPr>
        <p:spPr>
          <a:xfrm>
            <a:off x="407988" y="334800"/>
            <a:ext cx="5111948" cy="1436220"/>
          </a:xfrm>
        </p:spPr>
        <p:txBody>
          <a:bodyPr/>
          <a:lstStyle/>
          <a:p>
            <a:r>
              <a:rPr lang="fi-FI" noProof="0"/>
              <a:t>Muokkaa ots. perustyyl. napsautt.</a:t>
            </a:r>
          </a:p>
        </p:txBody>
      </p:sp>
    </p:spTree>
    <p:extLst>
      <p:ext uri="{BB962C8B-B14F-4D97-AF65-F5344CB8AC3E}">
        <p14:creationId xmlns:p14="http://schemas.microsoft.com/office/powerpoint/2010/main" val="661312504"/>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Sisältö kuvalla 4">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407988" y="333375"/>
            <a:ext cx="5975350" cy="575945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6667501"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6667501"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D83B9B6C-9017-4B99-948C-A5B2C90664E6}"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274980082"/>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Sisältö kuvalla 5">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5808662" y="0"/>
            <a:ext cx="6383337" cy="685800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8"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9E145C6A-E546-432C-A07C-A8B118D15AA1}"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4" name="Text Placeholder 2">
            <a:extLst>
              <a:ext uri="{FF2B5EF4-FFF2-40B4-BE49-F238E27FC236}">
                <a16:creationId xmlns:a16="http://schemas.microsoft.com/office/drawing/2014/main" id="{954C5033-1457-FB5E-5116-A846EFC9618B}"/>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3900545996"/>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isältö kuvalla 6">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0" y="0"/>
            <a:ext cx="6383338" cy="6857999"/>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6667501"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6667501"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406CB3DB-32DD-48AA-BF71-F18615077D65}"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499240159"/>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Aloitusdia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DB0566A4-EAD3-4EC6-9545-657FEA62384F}"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67740807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isältö ja grafiikk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8"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4CF130EE-6E6C-443B-A791-FC9C7DCB9DB3}"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090374310"/>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isältö j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8"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45E4B641-01CB-4E4E-AC1F-26763285CA59}"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172829019"/>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isältö ja grafiikk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8"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8A46DEC4-3FB8-44AC-BDA2-2F3FB6A814CB}"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938442001"/>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Otsikko ja kuva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7370513D-EBA7-4509-B3F4-D169836C91C1}"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407988" y="1628775"/>
            <a:ext cx="11376025" cy="446405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Tree>
    <p:extLst>
      <p:ext uri="{BB962C8B-B14F-4D97-AF65-F5344CB8AC3E}">
        <p14:creationId xmlns:p14="http://schemas.microsoft.com/office/powerpoint/2010/main" val="1993626928"/>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Prosessi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1628775"/>
            <a:ext cx="3599780" cy="4464050"/>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Content Placeholder 3">
            <a:extLst>
              <a:ext uri="{FF2B5EF4-FFF2-40B4-BE49-F238E27FC236}">
                <a16:creationId xmlns:a16="http://schemas.microsoft.com/office/drawing/2014/main" id="{AA31291B-F0CF-B694-1D67-1103E645FEAF}"/>
              </a:ext>
            </a:extLst>
          </p:cNvPr>
          <p:cNvSpPr>
            <a:spLocks noGrp="1"/>
          </p:cNvSpPr>
          <p:nvPr>
            <p:ph sz="half" idx="2"/>
          </p:nvPr>
        </p:nvSpPr>
        <p:spPr>
          <a:xfrm>
            <a:off x="4295802" y="1628775"/>
            <a:ext cx="3600398" cy="4464050"/>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B7A0A3ED-138B-454C-A969-5502CF465F06}"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3" name="Content Placeholder 3">
            <a:extLst>
              <a:ext uri="{FF2B5EF4-FFF2-40B4-BE49-F238E27FC236}">
                <a16:creationId xmlns:a16="http://schemas.microsoft.com/office/drawing/2014/main" id="{D0365739-1DC8-C9DA-BDEC-DDC2A6395CCA}"/>
              </a:ext>
            </a:extLst>
          </p:cNvPr>
          <p:cNvSpPr>
            <a:spLocks noGrp="1"/>
          </p:cNvSpPr>
          <p:nvPr>
            <p:ph sz="half" idx="14"/>
          </p:nvPr>
        </p:nvSpPr>
        <p:spPr>
          <a:xfrm>
            <a:off x="8184232" y="1628775"/>
            <a:ext cx="3599781" cy="4464050"/>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15" name="Text Placeholder 2">
            <a:extLst>
              <a:ext uri="{FF2B5EF4-FFF2-40B4-BE49-F238E27FC236}">
                <a16:creationId xmlns:a16="http://schemas.microsoft.com/office/drawing/2014/main" id="{B9257046-7365-CE0F-5CEA-0410AC025699}"/>
              </a:ext>
            </a:extLst>
          </p:cNvPr>
          <p:cNvSpPr>
            <a:spLocks noGrp="1"/>
          </p:cNvSpPr>
          <p:nvPr>
            <p:ph type="body" idx="15"/>
          </p:nvPr>
        </p:nvSpPr>
        <p:spPr>
          <a:xfrm>
            <a:off x="623392" y="1844824"/>
            <a:ext cx="3168352" cy="576064"/>
          </a:xfrm>
        </p:spPr>
        <p:txBody>
          <a:bodyPr anchor="t" anchorCtr="0"/>
          <a:lstStyle>
            <a:lvl1pPr marL="0" indent="0">
              <a:spcBef>
                <a:spcPts val="0"/>
              </a:spcBef>
              <a:buNone/>
              <a:defRPr sz="18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16" name="Text Placeholder 2">
            <a:extLst>
              <a:ext uri="{FF2B5EF4-FFF2-40B4-BE49-F238E27FC236}">
                <a16:creationId xmlns:a16="http://schemas.microsoft.com/office/drawing/2014/main" id="{97DCF637-F9C0-1D58-F7C4-84E8D83055D7}"/>
              </a:ext>
            </a:extLst>
          </p:cNvPr>
          <p:cNvSpPr>
            <a:spLocks noGrp="1"/>
          </p:cNvSpPr>
          <p:nvPr>
            <p:ph type="body" idx="16"/>
          </p:nvPr>
        </p:nvSpPr>
        <p:spPr>
          <a:xfrm>
            <a:off x="4511824" y="1844824"/>
            <a:ext cx="3168352" cy="576064"/>
          </a:xfrm>
        </p:spPr>
        <p:txBody>
          <a:bodyPr anchor="t" anchorCtr="0"/>
          <a:lstStyle>
            <a:lvl1pPr marL="0" indent="0">
              <a:spcBef>
                <a:spcPts val="0"/>
              </a:spcBef>
              <a:buNone/>
              <a:defRPr sz="18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17" name="Text Placeholder 2">
            <a:extLst>
              <a:ext uri="{FF2B5EF4-FFF2-40B4-BE49-F238E27FC236}">
                <a16:creationId xmlns:a16="http://schemas.microsoft.com/office/drawing/2014/main" id="{9BC38343-06F5-5344-B173-DE8E4E537803}"/>
              </a:ext>
            </a:extLst>
          </p:cNvPr>
          <p:cNvSpPr>
            <a:spLocks noGrp="1"/>
          </p:cNvSpPr>
          <p:nvPr>
            <p:ph type="body" idx="17"/>
          </p:nvPr>
        </p:nvSpPr>
        <p:spPr>
          <a:xfrm>
            <a:off x="8400256" y="1844824"/>
            <a:ext cx="3168352" cy="576064"/>
          </a:xfrm>
        </p:spPr>
        <p:txBody>
          <a:bodyPr anchor="t" anchorCtr="0"/>
          <a:lstStyle>
            <a:lvl1pPr marL="0" indent="0">
              <a:spcBef>
                <a:spcPts val="0"/>
              </a:spcBef>
              <a:buNone/>
              <a:defRPr sz="18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Tree>
    <p:extLst>
      <p:ext uri="{BB962C8B-B14F-4D97-AF65-F5344CB8AC3E}">
        <p14:creationId xmlns:p14="http://schemas.microsoft.com/office/powerpoint/2010/main" val="216524249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Vain otsikko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72A682-F7DD-1E81-4AED-221522F4553B}"/>
              </a:ext>
            </a:extLst>
          </p:cNvPr>
          <p:cNvSpPr>
            <a:spLocks noGrp="1"/>
          </p:cNvSpPr>
          <p:nvPr>
            <p:ph type="title"/>
          </p:nvPr>
        </p:nvSpPr>
        <p:spPr/>
        <p:txBody>
          <a:bodyPr/>
          <a:lstStyle/>
          <a:p>
            <a:r>
              <a:rPr lang="fi-FI" noProof="0"/>
              <a:t>Muokkaa ots. perustyyl. napsautt.</a:t>
            </a:r>
          </a:p>
        </p:txBody>
      </p:sp>
      <p:sp>
        <p:nvSpPr>
          <p:cNvPr id="3" name="Date Placeholder 2">
            <a:extLst>
              <a:ext uri="{FF2B5EF4-FFF2-40B4-BE49-F238E27FC236}">
                <a16:creationId xmlns:a16="http://schemas.microsoft.com/office/drawing/2014/main" id="{8A5E549D-7DD7-D2EF-0EA6-2A1DA6A9086A}"/>
              </a:ext>
            </a:extLst>
          </p:cNvPr>
          <p:cNvSpPr>
            <a:spLocks noGrp="1"/>
          </p:cNvSpPr>
          <p:nvPr>
            <p:ph type="dt" sz="half" idx="10"/>
          </p:nvPr>
        </p:nvSpPr>
        <p:spPr/>
        <p:txBody>
          <a:bodyPr/>
          <a:lstStyle/>
          <a:p>
            <a:fld id="{314F6137-DDD1-4CD8-9EF1-C3EF014E9AF2}" type="datetime1">
              <a:rPr lang="fi-FI" noProof="0" smtClean="0"/>
              <a:t>8.4.2025</a:t>
            </a:fld>
            <a:endParaRPr lang="fi-FI" noProof="0"/>
          </a:p>
        </p:txBody>
      </p:sp>
      <p:sp>
        <p:nvSpPr>
          <p:cNvPr id="4" name="Footer Placeholder 3">
            <a:extLst>
              <a:ext uri="{FF2B5EF4-FFF2-40B4-BE49-F238E27FC236}">
                <a16:creationId xmlns:a16="http://schemas.microsoft.com/office/drawing/2014/main" id="{4FBFB582-D5BC-AD1E-1505-83B6D08046A1}"/>
              </a:ext>
            </a:extLst>
          </p:cNvPr>
          <p:cNvSpPr>
            <a:spLocks noGrp="1"/>
          </p:cNvSpPr>
          <p:nvPr>
            <p:ph type="ftr" sz="quarter" idx="11"/>
          </p:nvPr>
        </p:nvSpPr>
        <p:spPr/>
        <p:txBody>
          <a:bodyPr/>
          <a:lstStyle/>
          <a:p>
            <a:r>
              <a:rPr lang="fi-FI" noProof="0"/>
              <a:t>© Rakennusteollisuus RT</a:t>
            </a:r>
          </a:p>
        </p:txBody>
      </p:sp>
      <p:sp>
        <p:nvSpPr>
          <p:cNvPr id="5" name="Slide Number Placeholder 4">
            <a:extLst>
              <a:ext uri="{FF2B5EF4-FFF2-40B4-BE49-F238E27FC236}">
                <a16:creationId xmlns:a16="http://schemas.microsoft.com/office/drawing/2014/main" id="{E127422B-941A-877D-60C4-0B2A653E6B49}"/>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76919906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reserve="1">
  <p:cSld name="Tyhjä ">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E2D486F-EB23-3F8A-8E15-DE5BADB78A46}"/>
              </a:ext>
            </a:extLst>
          </p:cNvPr>
          <p:cNvSpPr>
            <a:spLocks noGrp="1"/>
          </p:cNvSpPr>
          <p:nvPr>
            <p:ph type="dt" sz="half" idx="10"/>
          </p:nvPr>
        </p:nvSpPr>
        <p:spPr/>
        <p:txBody>
          <a:bodyPr/>
          <a:lstStyle/>
          <a:p>
            <a:fld id="{CF9C9408-919C-4DA3-8E3B-A040EEB6DBAA}" type="datetime1">
              <a:rPr lang="fi-FI" noProof="0" smtClean="0"/>
              <a:t>8.4.2025</a:t>
            </a:fld>
            <a:endParaRPr lang="fi-FI" noProof="0"/>
          </a:p>
        </p:txBody>
      </p:sp>
      <p:sp>
        <p:nvSpPr>
          <p:cNvPr id="3" name="Footer Placeholder 2">
            <a:extLst>
              <a:ext uri="{FF2B5EF4-FFF2-40B4-BE49-F238E27FC236}">
                <a16:creationId xmlns:a16="http://schemas.microsoft.com/office/drawing/2014/main" id="{F0124ADB-D299-4DCB-4345-9AEF4E461038}"/>
              </a:ext>
            </a:extLst>
          </p:cNvPr>
          <p:cNvSpPr>
            <a:spLocks noGrp="1"/>
          </p:cNvSpPr>
          <p:nvPr>
            <p:ph type="ftr" sz="quarter" idx="11"/>
          </p:nvPr>
        </p:nvSpPr>
        <p:spPr/>
        <p:txBody>
          <a:bodyPr/>
          <a:lstStyle/>
          <a:p>
            <a:r>
              <a:rPr lang="fi-FI" noProof="0"/>
              <a:t>© Rakennusteollisuus RT</a:t>
            </a:r>
          </a:p>
        </p:txBody>
      </p:sp>
      <p:sp>
        <p:nvSpPr>
          <p:cNvPr id="4" name="Slide Number Placeholder 3">
            <a:extLst>
              <a:ext uri="{FF2B5EF4-FFF2-40B4-BE49-F238E27FC236}">
                <a16:creationId xmlns:a16="http://schemas.microsoft.com/office/drawing/2014/main" id="{6E50F52B-64BF-55A1-2E40-332464A3D476}"/>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30272941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Kiitos ">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hasCustomPrompt="1"/>
          </p:nvPr>
        </p:nvSpPr>
        <p:spPr>
          <a:xfrm>
            <a:off x="1200150" y="2060575"/>
            <a:ext cx="9791700" cy="2592561"/>
          </a:xfrm>
        </p:spPr>
        <p:txBody>
          <a:bodyPr anchor="b" anchorCtr="0"/>
          <a:lstStyle>
            <a:lvl1pPr algn="l">
              <a:defRPr sz="8000">
                <a:solidFill>
                  <a:schemeClr val="bg1"/>
                </a:solidFill>
              </a:defRPr>
            </a:lvl1pPr>
          </a:lstStyle>
          <a:p>
            <a:r>
              <a:rPr lang="fi-FI" noProof="0"/>
              <a:t>Lisää kiitos viesti.</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785445A0-A084-4375-85B5-2AFB4CEE7DB7}"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hasCustomPrompt="1"/>
          </p:nvPr>
        </p:nvSpPr>
        <p:spPr>
          <a:xfrm>
            <a:off x="1198587" y="4797152"/>
            <a:ext cx="9793263" cy="1296144"/>
          </a:xfrm>
        </p:spPr>
        <p:txBody>
          <a:bodyPr anchor="b" anchorCtr="0"/>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Yhteystiedot</a:t>
            </a:r>
          </a:p>
        </p:txBody>
      </p:sp>
    </p:spTree>
    <p:extLst>
      <p:ext uri="{BB962C8B-B14F-4D97-AF65-F5344CB8AC3E}">
        <p14:creationId xmlns:p14="http://schemas.microsoft.com/office/powerpoint/2010/main" val="153649489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Kiitos 2">
    <p:bg>
      <p:bgPr>
        <a:solidFill>
          <a:schemeClr val="accent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hasCustomPrompt="1"/>
          </p:nvPr>
        </p:nvSpPr>
        <p:spPr>
          <a:xfrm>
            <a:off x="1200150" y="2060575"/>
            <a:ext cx="9791700" cy="2592561"/>
          </a:xfrm>
        </p:spPr>
        <p:txBody>
          <a:bodyPr anchor="b" anchorCtr="0"/>
          <a:lstStyle>
            <a:lvl1pPr algn="l">
              <a:defRPr sz="8000">
                <a:solidFill>
                  <a:schemeClr val="bg1"/>
                </a:solidFill>
              </a:defRPr>
            </a:lvl1pPr>
          </a:lstStyle>
          <a:p>
            <a:r>
              <a:rPr lang="fi-FI" noProof="0"/>
              <a:t>Lisää kiitos viesti.</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56C1596E-6CD1-4E21-BE2A-B3E8CA8A5C52}"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hasCustomPrompt="1"/>
          </p:nvPr>
        </p:nvSpPr>
        <p:spPr>
          <a:xfrm>
            <a:off x="1198587" y="4797152"/>
            <a:ext cx="9793263" cy="1296144"/>
          </a:xfrm>
        </p:spPr>
        <p:txBody>
          <a:bodyPr anchor="b" anchorCtr="0"/>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Yhteystiedot</a:t>
            </a:r>
          </a:p>
        </p:txBody>
      </p:sp>
    </p:spTree>
    <p:extLst>
      <p:ext uri="{BB962C8B-B14F-4D97-AF65-F5344CB8AC3E}">
        <p14:creationId xmlns:p14="http://schemas.microsoft.com/office/powerpoint/2010/main" val="130994600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Kiitos 3">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hasCustomPrompt="1"/>
          </p:nvPr>
        </p:nvSpPr>
        <p:spPr>
          <a:xfrm>
            <a:off x="1200150" y="2060575"/>
            <a:ext cx="9791700" cy="2592561"/>
          </a:xfrm>
        </p:spPr>
        <p:txBody>
          <a:bodyPr anchor="b" anchorCtr="0"/>
          <a:lstStyle>
            <a:lvl1pPr algn="l">
              <a:defRPr sz="8000">
                <a:solidFill>
                  <a:schemeClr val="bg1"/>
                </a:solidFill>
              </a:defRPr>
            </a:lvl1pPr>
          </a:lstStyle>
          <a:p>
            <a:r>
              <a:rPr lang="fi-FI" noProof="0"/>
              <a:t>Lisää kiitos viesti.</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BFC92F00-D706-48A8-A25C-CC316862DE6A}"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hasCustomPrompt="1"/>
          </p:nvPr>
        </p:nvSpPr>
        <p:spPr>
          <a:xfrm>
            <a:off x="1198587" y="4797152"/>
            <a:ext cx="9793263" cy="1296144"/>
          </a:xfrm>
        </p:spPr>
        <p:txBody>
          <a:bodyPr anchor="b" anchorCtr="0"/>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Yhteystiedot</a:t>
            </a:r>
          </a:p>
        </p:txBody>
      </p:sp>
    </p:spTree>
    <p:extLst>
      <p:ext uri="{BB962C8B-B14F-4D97-AF65-F5344CB8AC3E}">
        <p14:creationId xmlns:p14="http://schemas.microsoft.com/office/powerpoint/2010/main" val="99977020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Aloitusdia Kuvalla">
    <p:bg>
      <p:bgPr>
        <a:solidFill>
          <a:schemeClr val="tx2"/>
        </a:solidFill>
        <a:effectLst/>
      </p:bgPr>
    </p:bg>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39931121-A866-0128-FA48-AD9BBB412103}"/>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r>
              <a:rPr lang="en-GB" err="1"/>
              <a:t>Lisää</a:t>
            </a:r>
            <a:r>
              <a:rPr lang="en-GB"/>
              <a:t> </a:t>
            </a:r>
            <a:r>
              <a:rPr lang="en-GB" err="1"/>
              <a:t>kuva</a:t>
            </a:r>
            <a:endParaRPr lang="en-GB"/>
          </a:p>
        </p:txBody>
      </p:sp>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738664"/>
          </a:xfrm>
        </p:spPr>
        <p:txBody>
          <a:bodyPr anchor="t" anchorCtr="0">
            <a:spAutoFit/>
          </a:bodyPr>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BB1996E0-FD76-4EFB-9031-82134C43F092}"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9" name="Text Placeholder 2">
            <a:extLst>
              <a:ext uri="{FF2B5EF4-FFF2-40B4-BE49-F238E27FC236}">
                <a16:creationId xmlns:a16="http://schemas.microsoft.com/office/drawing/2014/main" id="{50398102-3604-6A5F-7F35-09904E7C9F37}"/>
              </a:ext>
            </a:extLst>
          </p:cNvPr>
          <p:cNvSpPr>
            <a:spLocks noGrp="1"/>
          </p:cNvSpPr>
          <p:nvPr>
            <p:ph type="body" sz="quarter" idx="19"/>
          </p:nvPr>
        </p:nvSpPr>
        <p:spPr>
          <a:xfrm>
            <a:off x="407988" y="333375"/>
            <a:ext cx="2325600" cy="504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186647152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Log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74F9CBB7-0E63-4C2C-80AC-55CE9CBC73C2}"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3106375" y="2780928"/>
            <a:ext cx="5979250" cy="1296144"/>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Tree>
    <p:extLst>
      <p:ext uri="{BB962C8B-B14F-4D97-AF65-F5344CB8AC3E}">
        <p14:creationId xmlns:p14="http://schemas.microsoft.com/office/powerpoint/2010/main" val="57774463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E079B6-AE3E-05A9-218A-D94E84C1A227}"/>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8CAF8BD0-09D5-479B-6372-42A3AC03AA6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a:p>
        </p:txBody>
      </p:sp>
      <p:sp>
        <p:nvSpPr>
          <p:cNvPr id="4" name="Date Placeholder 3">
            <a:extLst>
              <a:ext uri="{FF2B5EF4-FFF2-40B4-BE49-F238E27FC236}">
                <a16:creationId xmlns:a16="http://schemas.microsoft.com/office/drawing/2014/main" id="{60590139-C538-43D0-ABB8-7964DF72D635}"/>
              </a:ext>
            </a:extLst>
          </p:cNvPr>
          <p:cNvSpPr>
            <a:spLocks noGrp="1"/>
          </p:cNvSpPr>
          <p:nvPr>
            <p:ph type="dt" sz="half" idx="10"/>
          </p:nvPr>
        </p:nvSpPr>
        <p:spPr/>
        <p:txBody>
          <a:bodyPr/>
          <a:lstStyle/>
          <a:p>
            <a:endParaRPr lang="fi-FI"/>
          </a:p>
        </p:txBody>
      </p:sp>
      <p:sp>
        <p:nvSpPr>
          <p:cNvPr id="5" name="Footer Placeholder 4">
            <a:extLst>
              <a:ext uri="{FF2B5EF4-FFF2-40B4-BE49-F238E27FC236}">
                <a16:creationId xmlns:a16="http://schemas.microsoft.com/office/drawing/2014/main" id="{3ECC2619-22E9-85D7-5781-5436A53351CE}"/>
              </a:ext>
            </a:extLst>
          </p:cNvPr>
          <p:cNvSpPr>
            <a:spLocks noGrp="1"/>
          </p:cNvSpPr>
          <p:nvPr>
            <p:ph type="ftr" sz="quarter" idx="11"/>
          </p:nvPr>
        </p:nvSpPr>
        <p:spPr/>
        <p:txBody>
          <a:bodyPr/>
          <a:lstStyle/>
          <a:p>
            <a:endParaRPr lang="fi-FI"/>
          </a:p>
        </p:txBody>
      </p:sp>
      <p:sp>
        <p:nvSpPr>
          <p:cNvPr id="6" name="Slide Number Placeholder 5">
            <a:extLst>
              <a:ext uri="{FF2B5EF4-FFF2-40B4-BE49-F238E27FC236}">
                <a16:creationId xmlns:a16="http://schemas.microsoft.com/office/drawing/2014/main" id="{05FA69EC-D009-B343-5F29-20CE94124D7F}"/>
              </a:ext>
            </a:extLst>
          </p:cNvPr>
          <p:cNvSpPr>
            <a:spLocks noGrp="1"/>
          </p:cNvSpPr>
          <p:nvPr>
            <p:ph type="sldNum" sz="quarter" idx="12"/>
          </p:nvPr>
        </p:nvSpPr>
        <p:spPr/>
        <p:txBody>
          <a:bodyPr/>
          <a:lstStyle/>
          <a:p>
            <a:fld id="{0B3C9EF6-F8D7-462E-9C22-1E12FD066AD2}" type="slidenum">
              <a:rPr lang="fi-FI" smtClean="0"/>
              <a:t>‹#›</a:t>
            </a:fld>
            <a:endParaRPr lang="fi-FI"/>
          </a:p>
        </p:txBody>
      </p:sp>
    </p:spTree>
    <p:extLst>
      <p:ext uri="{BB962C8B-B14F-4D97-AF65-F5344CB8AC3E}">
        <p14:creationId xmlns:p14="http://schemas.microsoft.com/office/powerpoint/2010/main" val="168917552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1_Pelkistetty tekstikalvo">
    <p:spTree>
      <p:nvGrpSpPr>
        <p:cNvPr id="1" name=""/>
        <p:cNvGrpSpPr/>
        <p:nvPr/>
      </p:nvGrpSpPr>
      <p:grpSpPr>
        <a:xfrm>
          <a:off x="0" y="0"/>
          <a:ext cx="0" cy="0"/>
          <a:chOff x="0" y="0"/>
          <a:chExt cx="0" cy="0"/>
        </a:xfrm>
      </p:grpSpPr>
      <p:sp>
        <p:nvSpPr>
          <p:cNvPr id="2" name="Otsikko 1"/>
          <p:cNvSpPr>
            <a:spLocks noGrp="1"/>
          </p:cNvSpPr>
          <p:nvPr>
            <p:ph type="title"/>
          </p:nvPr>
        </p:nvSpPr>
        <p:spPr/>
        <p:txBody>
          <a:bodyPr/>
          <a:lstStyle/>
          <a:p>
            <a:r>
              <a:rPr lang="fi-FI"/>
              <a:t>Muokkaa ots. perustyyl. napsautt.</a:t>
            </a:r>
          </a:p>
        </p:txBody>
      </p:sp>
      <p:sp>
        <p:nvSpPr>
          <p:cNvPr id="6" name="Tekstin paikkamerkki 2">
            <a:extLst>
              <a:ext uri="{FF2B5EF4-FFF2-40B4-BE49-F238E27FC236}">
                <a16:creationId xmlns:a16="http://schemas.microsoft.com/office/drawing/2014/main" id="{2DFDF513-3D7B-48A1-8FE5-59FF89B78953}"/>
              </a:ext>
            </a:extLst>
          </p:cNvPr>
          <p:cNvSpPr>
            <a:spLocks noGrp="1"/>
          </p:cNvSpPr>
          <p:nvPr>
            <p:ph idx="1"/>
          </p:nvPr>
        </p:nvSpPr>
        <p:spPr>
          <a:xfrm>
            <a:off x="518400" y="1077902"/>
            <a:ext cx="11205298" cy="4872048"/>
          </a:xfrm>
          <a:prstGeom prst="rect">
            <a:avLst/>
          </a:prstGeom>
        </p:spPr>
        <p:txBody>
          <a:bodyPr vert="horz" lIns="91440" tIns="45720" rIns="91440" bIns="45720" rtlCol="0">
            <a:noAutofit/>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Tree>
    <p:extLst>
      <p:ext uri="{BB962C8B-B14F-4D97-AF65-F5344CB8AC3E}">
        <p14:creationId xmlns:p14="http://schemas.microsoft.com/office/powerpoint/2010/main" val="377652144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p:cSld name="Otsikkodi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85261E88-A10F-335C-34E5-1ED5A9FD64BF}"/>
              </a:ext>
            </a:extLst>
          </p:cNvPr>
          <p:cNvSpPr>
            <a:spLocks noGrp="1"/>
          </p:cNvSpPr>
          <p:nvPr>
            <p:ph type="ctrTitle"/>
          </p:nvPr>
        </p:nvSpPr>
        <p:spPr>
          <a:xfrm>
            <a:off x="1524000" y="1122363"/>
            <a:ext cx="9144000" cy="2387600"/>
          </a:xfrm>
        </p:spPr>
        <p:txBody>
          <a:bodyPr anchor="b"/>
          <a:lstStyle>
            <a:lvl1pPr algn="ctr">
              <a:defRPr sz="6000"/>
            </a:lvl1pPr>
          </a:lstStyle>
          <a:p>
            <a:r>
              <a:rPr lang="fi-FI"/>
              <a:t>Muokkaa ots. perustyyl. napsautt.</a:t>
            </a:r>
          </a:p>
        </p:txBody>
      </p:sp>
      <p:sp>
        <p:nvSpPr>
          <p:cNvPr id="3" name="Alaotsikko 2">
            <a:extLst>
              <a:ext uri="{FF2B5EF4-FFF2-40B4-BE49-F238E27FC236}">
                <a16:creationId xmlns:a16="http://schemas.microsoft.com/office/drawing/2014/main" id="{8A80AC26-7EB6-982E-51B4-7E8F69CB566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a:t>Muokkaa alaotsikon perustyyliä napsautt.</a:t>
            </a:r>
          </a:p>
        </p:txBody>
      </p:sp>
      <p:sp>
        <p:nvSpPr>
          <p:cNvPr id="4" name="Päivämäärän paikkamerkki 3">
            <a:extLst>
              <a:ext uri="{FF2B5EF4-FFF2-40B4-BE49-F238E27FC236}">
                <a16:creationId xmlns:a16="http://schemas.microsoft.com/office/drawing/2014/main" id="{3C591826-8ED4-2EB2-78AD-6D4B598F47EF}"/>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5" name="Alatunnisteen paikkamerkki 4">
            <a:extLst>
              <a:ext uri="{FF2B5EF4-FFF2-40B4-BE49-F238E27FC236}">
                <a16:creationId xmlns:a16="http://schemas.microsoft.com/office/drawing/2014/main" id="{BC85BB95-A758-D845-8290-4EF2ECC17ABF}"/>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4B802C1A-7166-9871-44C5-3F4F6710D55C}"/>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389601163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cSld name="Vain otsikko">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3F539AAC-4EBF-BB99-3C9B-BF951677BC49}"/>
              </a:ext>
            </a:extLst>
          </p:cNvPr>
          <p:cNvSpPr>
            <a:spLocks noGrp="1"/>
          </p:cNvSpPr>
          <p:nvPr>
            <p:ph type="title"/>
          </p:nvPr>
        </p:nvSpPr>
        <p:spPr/>
        <p:txBody>
          <a:bodyPr/>
          <a:lstStyle/>
          <a:p>
            <a:r>
              <a:rPr lang="fi-FI"/>
              <a:t>Muokkaa ots. perustyyl. napsautt.</a:t>
            </a:r>
          </a:p>
        </p:txBody>
      </p:sp>
      <p:sp>
        <p:nvSpPr>
          <p:cNvPr id="3" name="Päivämäärän paikkamerkki 2">
            <a:extLst>
              <a:ext uri="{FF2B5EF4-FFF2-40B4-BE49-F238E27FC236}">
                <a16:creationId xmlns:a16="http://schemas.microsoft.com/office/drawing/2014/main" id="{D3C84B75-185D-1062-1781-9010A0630CB3}"/>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4" name="Alatunnisteen paikkamerkki 3">
            <a:extLst>
              <a:ext uri="{FF2B5EF4-FFF2-40B4-BE49-F238E27FC236}">
                <a16:creationId xmlns:a16="http://schemas.microsoft.com/office/drawing/2014/main" id="{74588F79-5578-1814-2D0D-40A37544CC20}"/>
              </a:ext>
            </a:extLst>
          </p:cNvPr>
          <p:cNvSpPr>
            <a:spLocks noGrp="1"/>
          </p:cNvSpPr>
          <p:nvPr>
            <p:ph type="ftr" sz="quarter" idx="11"/>
          </p:nvPr>
        </p:nvSpPr>
        <p:spPr/>
        <p:txBody>
          <a:bodyPr/>
          <a:lstStyle/>
          <a:p>
            <a:endParaRPr lang="fi-FI"/>
          </a:p>
        </p:txBody>
      </p:sp>
      <p:sp>
        <p:nvSpPr>
          <p:cNvPr id="5" name="Dian numeron paikkamerkki 4">
            <a:extLst>
              <a:ext uri="{FF2B5EF4-FFF2-40B4-BE49-F238E27FC236}">
                <a16:creationId xmlns:a16="http://schemas.microsoft.com/office/drawing/2014/main" id="{CAB003B0-0EF8-0F01-03D0-AE6FE78E6D78}"/>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338360320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Aloitusdia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20.11.2024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317137768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Aloitusdi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20.11.2024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372146160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Aloitusdi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20.11.2024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2620585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Aloitusdia Kuvalla">
    <p:bg>
      <p:bgPr>
        <a:solidFill>
          <a:schemeClr val="tx2"/>
        </a:solidFill>
        <a:effectLst/>
      </p:bgPr>
    </p:bg>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39931121-A866-0128-FA48-AD9BBB412103}"/>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r>
              <a:rPr lang="en-GB" err="1"/>
              <a:t>Lisää</a:t>
            </a:r>
            <a:r>
              <a:rPr lang="en-GB"/>
              <a:t> </a:t>
            </a:r>
            <a:r>
              <a:rPr lang="en-GB" err="1"/>
              <a:t>kuva</a:t>
            </a:r>
            <a:endParaRPr lang="en-GB"/>
          </a:p>
        </p:txBody>
      </p:sp>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738664"/>
          </a:xfrm>
        </p:spPr>
        <p:txBody>
          <a:bodyPr anchor="t" anchorCtr="0">
            <a:spAutoFit/>
          </a:bodyPr>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20.11.2024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9" name="Text Placeholder 2">
            <a:extLst>
              <a:ext uri="{FF2B5EF4-FFF2-40B4-BE49-F238E27FC236}">
                <a16:creationId xmlns:a16="http://schemas.microsoft.com/office/drawing/2014/main" id="{50398102-3604-6A5F-7F35-09904E7C9F37}"/>
              </a:ext>
            </a:extLst>
          </p:cNvPr>
          <p:cNvSpPr>
            <a:spLocks noGrp="1"/>
          </p:cNvSpPr>
          <p:nvPr>
            <p:ph type="body" sz="quarter" idx="19"/>
          </p:nvPr>
        </p:nvSpPr>
        <p:spPr>
          <a:xfrm>
            <a:off x="407988" y="333375"/>
            <a:ext cx="2325600" cy="504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261403464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Otsikko ja sisältö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20.11.2024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24125308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Aloitusdia Sininen">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53B10FEF-2EFD-4F38-B25A-28C2D5F87858}"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323731164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Otsikko ja sisältö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10008493"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20.11.2024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52456971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Otsikko ja sisältö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10008493"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20.11.2024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14070649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Kaksi sisältöä ja kuvio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482391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20.11.2024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Content Placeholder 2">
            <a:extLst>
              <a:ext uri="{FF2B5EF4-FFF2-40B4-BE49-F238E27FC236}">
                <a16:creationId xmlns:a16="http://schemas.microsoft.com/office/drawing/2014/main" id="{E6ED8460-F9B2-1E6C-652D-AA997ED935B1}"/>
              </a:ext>
            </a:extLst>
          </p:cNvPr>
          <p:cNvSpPr>
            <a:spLocks noGrp="1"/>
          </p:cNvSpPr>
          <p:nvPr>
            <p:ph idx="13"/>
          </p:nvPr>
        </p:nvSpPr>
        <p:spPr>
          <a:xfrm>
            <a:off x="5591944" y="1625600"/>
            <a:ext cx="482453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363775538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Kaksi sisältöä ja kuvi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20.11.2024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Content Placeholder 2">
            <a:extLst>
              <a:ext uri="{FF2B5EF4-FFF2-40B4-BE49-F238E27FC236}">
                <a16:creationId xmlns:a16="http://schemas.microsoft.com/office/drawing/2014/main" id="{15D5B7C8-05AF-1853-86CF-BEC542D91229}"/>
              </a:ext>
            </a:extLst>
          </p:cNvPr>
          <p:cNvSpPr>
            <a:spLocks noGrp="1"/>
          </p:cNvSpPr>
          <p:nvPr>
            <p:ph idx="1"/>
          </p:nvPr>
        </p:nvSpPr>
        <p:spPr>
          <a:xfrm>
            <a:off x="407987" y="1628775"/>
            <a:ext cx="482391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8" name="Content Placeholder 2">
            <a:extLst>
              <a:ext uri="{FF2B5EF4-FFF2-40B4-BE49-F238E27FC236}">
                <a16:creationId xmlns:a16="http://schemas.microsoft.com/office/drawing/2014/main" id="{6C27518B-3CD7-DBFA-4079-53C0210547B4}"/>
              </a:ext>
            </a:extLst>
          </p:cNvPr>
          <p:cNvSpPr>
            <a:spLocks noGrp="1"/>
          </p:cNvSpPr>
          <p:nvPr>
            <p:ph idx="13"/>
          </p:nvPr>
        </p:nvSpPr>
        <p:spPr>
          <a:xfrm>
            <a:off x="5591944" y="1625600"/>
            <a:ext cx="482453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129663233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userDrawn="1">
  <p:cSld name="Väliotsikko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198486078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Väliotsikk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25510197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userDrawn="1">
  <p:cSld name="Väliotsikko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fi-FI" noProof="0">
              <a:solidFill>
                <a:schemeClr val="tx1"/>
              </a:solidFill>
            </a:endParaRPr>
          </a:p>
        </p:txBody>
      </p:sp>
    </p:spTree>
    <p:extLst>
      <p:ext uri="{BB962C8B-B14F-4D97-AF65-F5344CB8AC3E}">
        <p14:creationId xmlns:p14="http://schemas.microsoft.com/office/powerpoint/2010/main" val="182742297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userDrawn="1">
  <p:cSld name="Väliotsikko Kuvalla">
    <p:bg>
      <p:bgPr>
        <a:solidFill>
          <a:schemeClr val="tx2"/>
        </a:solidFill>
        <a:effectLst/>
      </p:bgPr>
    </p:bg>
    <p:spTree>
      <p:nvGrpSpPr>
        <p:cNvPr id="1" name=""/>
        <p:cNvGrpSpPr/>
        <p:nvPr/>
      </p:nvGrpSpPr>
      <p:grpSpPr>
        <a:xfrm>
          <a:off x="0" y="0"/>
          <a:ext cx="0" cy="0"/>
          <a:chOff x="0" y="0"/>
          <a:chExt cx="0" cy="0"/>
        </a:xfrm>
      </p:grpSpPr>
      <p:sp>
        <p:nvSpPr>
          <p:cNvPr id="10" name="Picture Placeholder 12">
            <a:extLst>
              <a:ext uri="{FF2B5EF4-FFF2-40B4-BE49-F238E27FC236}">
                <a16:creationId xmlns:a16="http://schemas.microsoft.com/office/drawing/2014/main" id="{B2B6860F-B462-3395-0D42-1D6C858E9F40}"/>
              </a:ext>
            </a:extLst>
          </p:cNvPr>
          <p:cNvSpPr>
            <a:spLocks noGrp="1"/>
          </p:cNvSpPr>
          <p:nvPr>
            <p:ph type="pic" sz="quarter" idx="20" hasCustomPrompt="1"/>
          </p:nvPr>
        </p:nvSpPr>
        <p:spPr>
          <a:xfrm>
            <a:off x="0" y="0"/>
            <a:ext cx="12192000" cy="6858000"/>
          </a:xfrm>
          <a:solidFill>
            <a:schemeClr val="tx2"/>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738664"/>
          </a:xfrm>
        </p:spPr>
        <p:txBody>
          <a:bodyPr anchor="t" anchorCtr="0">
            <a:spAutoFit/>
          </a:bodyPr>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Text Placeholder 2">
            <a:extLst>
              <a:ext uri="{FF2B5EF4-FFF2-40B4-BE49-F238E27FC236}">
                <a16:creationId xmlns:a16="http://schemas.microsoft.com/office/drawing/2014/main" id="{8920EF67-855D-61E4-6831-B4B8E192566A}"/>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372950590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preserve="1" userDrawn="1">
  <p:cSld name="Väliotsikko Vaalea Sininen">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224919344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userDrawn="1">
  <p:cSld name="Väliotsikko Sininen">
    <p:bg>
      <p:bgPr>
        <a:solidFill>
          <a:schemeClr val="accent1"/>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50108298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Aloitusdia Valkoine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accent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3F64C60D-5BDD-457A-B2B8-8A4E7FBA1CD7}"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accent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accent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accent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217846515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Väliotsikko Valkoinen">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accent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39066383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userDrawn="1">
  <p:cSld name="Sitaatti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30912625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userDrawn="1">
  <p:cSld name="Sitaatti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348393811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Sitaatti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154855081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Sitaatti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199457"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199456"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76B15C77-C3E2-1396-58FE-ACF73DA2054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96829086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Sitaatti Kuvalla">
    <p:bg>
      <p:bgPr>
        <a:solidFill>
          <a:schemeClr val="tx2"/>
        </a:solidFill>
        <a:effectLst/>
      </p:bgPr>
    </p:bg>
    <p:spTree>
      <p:nvGrpSpPr>
        <p:cNvPr id="1" name=""/>
        <p:cNvGrpSpPr/>
        <p:nvPr/>
      </p:nvGrpSpPr>
      <p:grpSpPr>
        <a:xfrm>
          <a:off x="0" y="0"/>
          <a:ext cx="0" cy="0"/>
          <a:chOff x="0" y="0"/>
          <a:chExt cx="0" cy="0"/>
        </a:xfrm>
      </p:grpSpPr>
      <p:sp>
        <p:nvSpPr>
          <p:cNvPr id="2" name="Picture Placeholder 12">
            <a:extLst>
              <a:ext uri="{FF2B5EF4-FFF2-40B4-BE49-F238E27FC236}">
                <a16:creationId xmlns:a16="http://schemas.microsoft.com/office/drawing/2014/main" id="{24212E61-FA6C-4909-A64F-96957E89603E}"/>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3" name="Text Placeholder 2">
            <a:extLst>
              <a:ext uri="{FF2B5EF4-FFF2-40B4-BE49-F238E27FC236}">
                <a16:creationId xmlns:a16="http://schemas.microsoft.com/office/drawing/2014/main" id="{12A1CC72-92FB-3363-C5B8-9136608B0047}"/>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noProof="0"/>
              <a:t>Muokkaa tekstin perustyylejä napsauttamalla</a:t>
            </a:r>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1231106"/>
          </a:xfrm>
        </p:spPr>
        <p:txBody>
          <a:bodyPr anchor="t" anchorCtr="0">
            <a:spAutoFit/>
          </a:bodyPr>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333258589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Sitaatti Kuvalla 2">
    <p:bg>
      <p:bgPr>
        <a:solidFill>
          <a:schemeClr val="tx2"/>
        </a:solidFill>
        <a:effectLst/>
      </p:bgPr>
    </p:bg>
    <p:spTree>
      <p:nvGrpSpPr>
        <p:cNvPr id="1" name=""/>
        <p:cNvGrpSpPr/>
        <p:nvPr/>
      </p:nvGrpSpPr>
      <p:grpSpPr>
        <a:xfrm>
          <a:off x="0" y="0"/>
          <a:ext cx="0" cy="0"/>
          <a:chOff x="0" y="0"/>
          <a:chExt cx="0" cy="0"/>
        </a:xfrm>
      </p:grpSpPr>
      <p:sp>
        <p:nvSpPr>
          <p:cNvPr id="2" name="Picture Placeholder 12">
            <a:extLst>
              <a:ext uri="{FF2B5EF4-FFF2-40B4-BE49-F238E27FC236}">
                <a16:creationId xmlns:a16="http://schemas.microsoft.com/office/drawing/2014/main" id="{4623C09F-3FCC-1888-1069-D8D811DF11FB}"/>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3" name="Text Placeholder 2">
            <a:extLst>
              <a:ext uri="{FF2B5EF4-FFF2-40B4-BE49-F238E27FC236}">
                <a16:creationId xmlns:a16="http://schemas.microsoft.com/office/drawing/2014/main" id="{B29682F0-63E3-35DE-D7F2-6CCF56790E10}"/>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noProof="0"/>
              <a:t>Muokkaa tekstin perustyylejä napsauttamalla</a:t>
            </a:r>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199457" y="1628800"/>
            <a:ext cx="5328592" cy="1231106"/>
          </a:xfrm>
        </p:spPr>
        <p:txBody>
          <a:bodyPr anchor="t" anchorCtr="0">
            <a:spAutoFit/>
          </a:bodyPr>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199456"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118836628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Kaksi sisältöä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1628775"/>
            <a:ext cx="554399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Content Placeholder 3">
            <a:extLst>
              <a:ext uri="{FF2B5EF4-FFF2-40B4-BE49-F238E27FC236}">
                <a16:creationId xmlns:a16="http://schemas.microsoft.com/office/drawing/2014/main" id="{AA31291B-F0CF-B694-1D67-1103E645FEAF}"/>
              </a:ext>
            </a:extLst>
          </p:cNvPr>
          <p:cNvSpPr>
            <a:spLocks noGrp="1"/>
          </p:cNvSpPr>
          <p:nvPr>
            <p:ph sz="half" idx="2"/>
          </p:nvPr>
        </p:nvSpPr>
        <p:spPr>
          <a:xfrm>
            <a:off x="6240015" y="1628775"/>
            <a:ext cx="554399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20.11.2024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50286199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Vertailu ">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01AF6C-A8F2-8B1F-3829-5C11DD5BA4F8}"/>
              </a:ext>
            </a:extLst>
          </p:cNvPr>
          <p:cNvSpPr>
            <a:spLocks noGrp="1"/>
          </p:cNvSpPr>
          <p:nvPr>
            <p:ph type="body" idx="1"/>
          </p:nvPr>
        </p:nvSpPr>
        <p:spPr>
          <a:xfrm>
            <a:off x="407990" y="1628800"/>
            <a:ext cx="5543994"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a:extLst>
              <a:ext uri="{FF2B5EF4-FFF2-40B4-BE49-F238E27FC236}">
                <a16:creationId xmlns:a16="http://schemas.microsoft.com/office/drawing/2014/main" id="{A4E17F7F-1433-10E5-04D5-0E673FC18D37}"/>
              </a:ext>
            </a:extLst>
          </p:cNvPr>
          <p:cNvSpPr>
            <a:spLocks noGrp="1"/>
          </p:cNvSpPr>
          <p:nvPr>
            <p:ph sz="half" idx="2"/>
          </p:nvPr>
        </p:nvSpPr>
        <p:spPr>
          <a:xfrm>
            <a:off x="407989" y="2204864"/>
            <a:ext cx="5543995"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Text Placeholder 4">
            <a:extLst>
              <a:ext uri="{FF2B5EF4-FFF2-40B4-BE49-F238E27FC236}">
                <a16:creationId xmlns:a16="http://schemas.microsoft.com/office/drawing/2014/main" id="{6668D6B2-8031-5CD8-60CC-0E7AF2B5E775}"/>
              </a:ext>
            </a:extLst>
          </p:cNvPr>
          <p:cNvSpPr>
            <a:spLocks noGrp="1"/>
          </p:cNvSpPr>
          <p:nvPr>
            <p:ph type="body" sz="quarter" idx="3"/>
          </p:nvPr>
        </p:nvSpPr>
        <p:spPr>
          <a:xfrm>
            <a:off x="6240015" y="1628800"/>
            <a:ext cx="5543997"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6" name="Content Placeholder 5">
            <a:extLst>
              <a:ext uri="{FF2B5EF4-FFF2-40B4-BE49-F238E27FC236}">
                <a16:creationId xmlns:a16="http://schemas.microsoft.com/office/drawing/2014/main" id="{C91CFEB5-AAD0-D485-43A0-4E88546F6858}"/>
              </a:ext>
            </a:extLst>
          </p:cNvPr>
          <p:cNvSpPr>
            <a:spLocks noGrp="1"/>
          </p:cNvSpPr>
          <p:nvPr>
            <p:ph sz="quarter" idx="4"/>
          </p:nvPr>
        </p:nvSpPr>
        <p:spPr>
          <a:xfrm>
            <a:off x="6240015" y="2204864"/>
            <a:ext cx="5543997"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a:extLst>
              <a:ext uri="{FF2B5EF4-FFF2-40B4-BE49-F238E27FC236}">
                <a16:creationId xmlns:a16="http://schemas.microsoft.com/office/drawing/2014/main" id="{1CE647C8-E6F3-DA33-CDFC-03278D1BE7CA}"/>
              </a:ext>
            </a:extLst>
          </p:cNvPr>
          <p:cNvSpPr>
            <a:spLocks noGrp="1"/>
          </p:cNvSpPr>
          <p:nvPr>
            <p:ph type="dt" sz="half" idx="10"/>
          </p:nvPr>
        </p:nvSpPr>
        <p:spPr/>
        <p:txBody>
          <a:bodyPr/>
          <a:lstStyle/>
          <a:p>
            <a:r>
              <a:rPr lang="fi-FI" noProof="0"/>
              <a:t>20.11.2024</a:t>
            </a:r>
          </a:p>
        </p:txBody>
      </p:sp>
      <p:sp>
        <p:nvSpPr>
          <p:cNvPr id="8" name="Footer Placeholder 7">
            <a:extLst>
              <a:ext uri="{FF2B5EF4-FFF2-40B4-BE49-F238E27FC236}">
                <a16:creationId xmlns:a16="http://schemas.microsoft.com/office/drawing/2014/main" id="{59B6C7C1-463A-8E2E-E815-A540C8B20C15}"/>
              </a:ext>
            </a:extLst>
          </p:cNvPr>
          <p:cNvSpPr>
            <a:spLocks noGrp="1"/>
          </p:cNvSpPr>
          <p:nvPr>
            <p:ph type="ftr" sz="quarter" idx="11"/>
          </p:nvPr>
        </p:nvSpPr>
        <p:spPr/>
        <p:txBody>
          <a:bodyPr/>
          <a:lstStyle/>
          <a:p>
            <a:r>
              <a:rPr lang="fi-FI" noProof="0"/>
              <a:t>© Rakennusteollisuus RT</a:t>
            </a:r>
          </a:p>
        </p:txBody>
      </p:sp>
      <p:sp>
        <p:nvSpPr>
          <p:cNvPr id="9" name="Slide Number Placeholder 8">
            <a:extLst>
              <a:ext uri="{FF2B5EF4-FFF2-40B4-BE49-F238E27FC236}">
                <a16:creationId xmlns:a16="http://schemas.microsoft.com/office/drawing/2014/main" id="{8CA7C553-4260-5B3C-9349-0A103FEFB0EF}"/>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0" name="Title 9">
            <a:extLst>
              <a:ext uri="{FF2B5EF4-FFF2-40B4-BE49-F238E27FC236}">
                <a16:creationId xmlns:a16="http://schemas.microsoft.com/office/drawing/2014/main" id="{9393B79B-E381-B636-A806-AF96793F7E32}"/>
              </a:ext>
            </a:extLst>
          </p:cNvPr>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188228292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Sisältö väliotsikolla">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01AF6C-A8F2-8B1F-3829-5C11DD5BA4F8}"/>
              </a:ext>
            </a:extLst>
          </p:cNvPr>
          <p:cNvSpPr>
            <a:spLocks noGrp="1"/>
          </p:cNvSpPr>
          <p:nvPr>
            <p:ph type="body" idx="1"/>
          </p:nvPr>
        </p:nvSpPr>
        <p:spPr>
          <a:xfrm>
            <a:off x="407990" y="1628800"/>
            <a:ext cx="11376022"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a:extLst>
              <a:ext uri="{FF2B5EF4-FFF2-40B4-BE49-F238E27FC236}">
                <a16:creationId xmlns:a16="http://schemas.microsoft.com/office/drawing/2014/main" id="{A4E17F7F-1433-10E5-04D5-0E673FC18D37}"/>
              </a:ext>
            </a:extLst>
          </p:cNvPr>
          <p:cNvSpPr>
            <a:spLocks noGrp="1"/>
          </p:cNvSpPr>
          <p:nvPr>
            <p:ph sz="half" idx="2"/>
          </p:nvPr>
        </p:nvSpPr>
        <p:spPr>
          <a:xfrm>
            <a:off x="407989" y="2204864"/>
            <a:ext cx="11376024"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a:extLst>
              <a:ext uri="{FF2B5EF4-FFF2-40B4-BE49-F238E27FC236}">
                <a16:creationId xmlns:a16="http://schemas.microsoft.com/office/drawing/2014/main" id="{1CE647C8-E6F3-DA33-CDFC-03278D1BE7CA}"/>
              </a:ext>
            </a:extLst>
          </p:cNvPr>
          <p:cNvSpPr>
            <a:spLocks noGrp="1"/>
          </p:cNvSpPr>
          <p:nvPr>
            <p:ph type="dt" sz="half" idx="10"/>
          </p:nvPr>
        </p:nvSpPr>
        <p:spPr/>
        <p:txBody>
          <a:bodyPr/>
          <a:lstStyle/>
          <a:p>
            <a:r>
              <a:rPr lang="fi-FI" noProof="0"/>
              <a:t>20.11.2024</a:t>
            </a:r>
          </a:p>
        </p:txBody>
      </p:sp>
      <p:sp>
        <p:nvSpPr>
          <p:cNvPr id="8" name="Footer Placeholder 7">
            <a:extLst>
              <a:ext uri="{FF2B5EF4-FFF2-40B4-BE49-F238E27FC236}">
                <a16:creationId xmlns:a16="http://schemas.microsoft.com/office/drawing/2014/main" id="{59B6C7C1-463A-8E2E-E815-A540C8B20C15}"/>
              </a:ext>
            </a:extLst>
          </p:cNvPr>
          <p:cNvSpPr>
            <a:spLocks noGrp="1"/>
          </p:cNvSpPr>
          <p:nvPr>
            <p:ph type="ftr" sz="quarter" idx="11"/>
          </p:nvPr>
        </p:nvSpPr>
        <p:spPr/>
        <p:txBody>
          <a:bodyPr/>
          <a:lstStyle/>
          <a:p>
            <a:r>
              <a:rPr lang="fi-FI" noProof="0"/>
              <a:t>© Rakennusteollisuus RT</a:t>
            </a:r>
          </a:p>
        </p:txBody>
      </p:sp>
      <p:sp>
        <p:nvSpPr>
          <p:cNvPr id="9" name="Slide Number Placeholder 8">
            <a:extLst>
              <a:ext uri="{FF2B5EF4-FFF2-40B4-BE49-F238E27FC236}">
                <a16:creationId xmlns:a16="http://schemas.microsoft.com/office/drawing/2014/main" id="{8CA7C553-4260-5B3C-9349-0A103FEFB0EF}"/>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0" name="Title 9">
            <a:extLst>
              <a:ext uri="{FF2B5EF4-FFF2-40B4-BE49-F238E27FC236}">
                <a16:creationId xmlns:a16="http://schemas.microsoft.com/office/drawing/2014/main" id="{9393B79B-E381-B636-A806-AF96793F7E32}"/>
              </a:ext>
            </a:extLst>
          </p:cNvPr>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343371386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Otsikko ja sisältö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60DF93C1-96B7-43A4-88C3-A796BB2F869C}"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6555500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Sisältö kuvall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1628775"/>
            <a:ext cx="5111750"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20.11.2024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hasCustomPrompt="1"/>
          </p:nvPr>
        </p:nvSpPr>
        <p:spPr>
          <a:xfrm>
            <a:off x="5808663" y="1628775"/>
            <a:ext cx="5975350" cy="4464050"/>
          </a:xfrm>
          <a:solidFill>
            <a:schemeClr val="tx2">
              <a:lumMod val="20000"/>
              <a:lumOff val="80000"/>
            </a:schemeClr>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fi-FI" noProof="0"/>
              <a:t>Lisää kuva</a:t>
            </a:r>
          </a:p>
          <a:p>
            <a:endParaRPr lang="fi-FI" noProof="0"/>
          </a:p>
        </p:txBody>
      </p:sp>
    </p:spTree>
    <p:extLst>
      <p:ext uri="{BB962C8B-B14F-4D97-AF65-F5344CB8AC3E}">
        <p14:creationId xmlns:p14="http://schemas.microsoft.com/office/powerpoint/2010/main" val="684845855"/>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Sisältö kuvalla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20.11.2024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hasCustomPrompt="1"/>
          </p:nvPr>
        </p:nvSpPr>
        <p:spPr>
          <a:xfrm>
            <a:off x="5808663" y="1628775"/>
            <a:ext cx="5975350" cy="4464050"/>
          </a:xfrm>
          <a:solidFill>
            <a:schemeClr val="tx2">
              <a:lumMod val="20000"/>
              <a:lumOff val="80000"/>
            </a:schemeClr>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fi-FI" noProof="0"/>
              <a:t>Lisää kuva</a:t>
            </a:r>
          </a:p>
          <a:p>
            <a:endParaRPr lang="fi-FI" noProof="0"/>
          </a:p>
        </p:txBody>
      </p:sp>
      <p:sp>
        <p:nvSpPr>
          <p:cNvPr id="4" name="Text Placeholder 2">
            <a:extLst>
              <a:ext uri="{FF2B5EF4-FFF2-40B4-BE49-F238E27FC236}">
                <a16:creationId xmlns:a16="http://schemas.microsoft.com/office/drawing/2014/main" id="{DB3349D6-A24C-7582-3528-FE72912682E3}"/>
              </a:ext>
            </a:extLst>
          </p:cNvPr>
          <p:cNvSpPr>
            <a:spLocks noGrp="1"/>
          </p:cNvSpPr>
          <p:nvPr>
            <p:ph type="body" idx="1"/>
          </p:nvPr>
        </p:nvSpPr>
        <p:spPr>
          <a:xfrm>
            <a:off x="407990" y="1628800"/>
            <a:ext cx="5111946"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9" name="Content Placeholder 3">
            <a:extLst>
              <a:ext uri="{FF2B5EF4-FFF2-40B4-BE49-F238E27FC236}">
                <a16:creationId xmlns:a16="http://schemas.microsoft.com/office/drawing/2014/main" id="{478EB7E6-96D9-B941-05A5-DBD7E4BE8F98}"/>
              </a:ext>
            </a:extLst>
          </p:cNvPr>
          <p:cNvSpPr>
            <a:spLocks noGrp="1"/>
          </p:cNvSpPr>
          <p:nvPr>
            <p:ph sz="half" idx="2"/>
          </p:nvPr>
        </p:nvSpPr>
        <p:spPr>
          <a:xfrm>
            <a:off x="407989" y="2204864"/>
            <a:ext cx="5111947"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299710210"/>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isältö kuvalla 3">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20.11.2024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5808663" y="333375"/>
            <a:ext cx="5975350" cy="575945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4" name="Title 3">
            <a:extLst>
              <a:ext uri="{FF2B5EF4-FFF2-40B4-BE49-F238E27FC236}">
                <a16:creationId xmlns:a16="http://schemas.microsoft.com/office/drawing/2014/main" id="{43673738-0205-57FC-6748-D7BD974C60C1}"/>
              </a:ext>
            </a:extLst>
          </p:cNvPr>
          <p:cNvSpPr>
            <a:spLocks noGrp="1"/>
          </p:cNvSpPr>
          <p:nvPr>
            <p:ph type="title"/>
          </p:nvPr>
        </p:nvSpPr>
        <p:spPr>
          <a:xfrm>
            <a:off x="407988" y="334800"/>
            <a:ext cx="5111948" cy="1436220"/>
          </a:xfrm>
        </p:spPr>
        <p:txBody>
          <a:bodyPr/>
          <a:lstStyle/>
          <a:p>
            <a:r>
              <a:rPr lang="fi-FI" noProof="0"/>
              <a:t>Muokkaa ots. perustyyl. napsautt.</a:t>
            </a:r>
          </a:p>
        </p:txBody>
      </p:sp>
    </p:spTree>
    <p:extLst>
      <p:ext uri="{BB962C8B-B14F-4D97-AF65-F5344CB8AC3E}">
        <p14:creationId xmlns:p14="http://schemas.microsoft.com/office/powerpoint/2010/main" val="2860407893"/>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Sisältö kuvalla 4">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407988" y="333375"/>
            <a:ext cx="5975350" cy="575945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6667501"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6667501"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20.11.2024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999304162"/>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Sisältö kuvalla 5">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5808662" y="0"/>
            <a:ext cx="6383337" cy="685800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8"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20.11.2024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4" name="Text Placeholder 2">
            <a:extLst>
              <a:ext uri="{FF2B5EF4-FFF2-40B4-BE49-F238E27FC236}">
                <a16:creationId xmlns:a16="http://schemas.microsoft.com/office/drawing/2014/main" id="{954C5033-1457-FB5E-5116-A846EFC9618B}"/>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437870473"/>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Sisältö kuvalla 6">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0" y="0"/>
            <a:ext cx="6383338" cy="6857999"/>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6667501"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6667501"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20.11.2024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156159527"/>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Sisältö ja grafiikk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8"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20.11.2024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748168196"/>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Sisältö j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8"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20.11.2024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558805618"/>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Otsikko ja kuva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20.11.2024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407988" y="1628775"/>
            <a:ext cx="11376025" cy="446405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Tree>
    <p:extLst>
      <p:ext uri="{BB962C8B-B14F-4D97-AF65-F5344CB8AC3E}">
        <p14:creationId xmlns:p14="http://schemas.microsoft.com/office/powerpoint/2010/main" val="2335661545"/>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Prosessi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1628775"/>
            <a:ext cx="3599780" cy="4464050"/>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Content Placeholder 3">
            <a:extLst>
              <a:ext uri="{FF2B5EF4-FFF2-40B4-BE49-F238E27FC236}">
                <a16:creationId xmlns:a16="http://schemas.microsoft.com/office/drawing/2014/main" id="{AA31291B-F0CF-B694-1D67-1103E645FEAF}"/>
              </a:ext>
            </a:extLst>
          </p:cNvPr>
          <p:cNvSpPr>
            <a:spLocks noGrp="1"/>
          </p:cNvSpPr>
          <p:nvPr>
            <p:ph sz="half" idx="2"/>
          </p:nvPr>
        </p:nvSpPr>
        <p:spPr>
          <a:xfrm>
            <a:off x="4295802" y="1628775"/>
            <a:ext cx="3600398" cy="4464050"/>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20.11.2024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3" name="Content Placeholder 3">
            <a:extLst>
              <a:ext uri="{FF2B5EF4-FFF2-40B4-BE49-F238E27FC236}">
                <a16:creationId xmlns:a16="http://schemas.microsoft.com/office/drawing/2014/main" id="{D0365739-1DC8-C9DA-BDEC-DDC2A6395CCA}"/>
              </a:ext>
            </a:extLst>
          </p:cNvPr>
          <p:cNvSpPr>
            <a:spLocks noGrp="1"/>
          </p:cNvSpPr>
          <p:nvPr>
            <p:ph sz="half" idx="14"/>
          </p:nvPr>
        </p:nvSpPr>
        <p:spPr>
          <a:xfrm>
            <a:off x="8184232" y="1628775"/>
            <a:ext cx="3599781" cy="4464050"/>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15" name="Text Placeholder 2">
            <a:extLst>
              <a:ext uri="{FF2B5EF4-FFF2-40B4-BE49-F238E27FC236}">
                <a16:creationId xmlns:a16="http://schemas.microsoft.com/office/drawing/2014/main" id="{B9257046-7365-CE0F-5CEA-0410AC025699}"/>
              </a:ext>
            </a:extLst>
          </p:cNvPr>
          <p:cNvSpPr>
            <a:spLocks noGrp="1"/>
          </p:cNvSpPr>
          <p:nvPr>
            <p:ph type="body" idx="15"/>
          </p:nvPr>
        </p:nvSpPr>
        <p:spPr>
          <a:xfrm>
            <a:off x="623392" y="1844824"/>
            <a:ext cx="3168352" cy="576064"/>
          </a:xfrm>
        </p:spPr>
        <p:txBody>
          <a:bodyPr anchor="t" anchorCtr="0"/>
          <a:lstStyle>
            <a:lvl1pPr marL="0" indent="0">
              <a:spcBef>
                <a:spcPts val="0"/>
              </a:spcBef>
              <a:buNone/>
              <a:defRPr sz="18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16" name="Text Placeholder 2">
            <a:extLst>
              <a:ext uri="{FF2B5EF4-FFF2-40B4-BE49-F238E27FC236}">
                <a16:creationId xmlns:a16="http://schemas.microsoft.com/office/drawing/2014/main" id="{97DCF637-F9C0-1D58-F7C4-84E8D83055D7}"/>
              </a:ext>
            </a:extLst>
          </p:cNvPr>
          <p:cNvSpPr>
            <a:spLocks noGrp="1"/>
          </p:cNvSpPr>
          <p:nvPr>
            <p:ph type="body" idx="16"/>
          </p:nvPr>
        </p:nvSpPr>
        <p:spPr>
          <a:xfrm>
            <a:off x="4511824" y="1844824"/>
            <a:ext cx="3168352" cy="576064"/>
          </a:xfrm>
        </p:spPr>
        <p:txBody>
          <a:bodyPr anchor="t" anchorCtr="0"/>
          <a:lstStyle>
            <a:lvl1pPr marL="0" indent="0">
              <a:spcBef>
                <a:spcPts val="0"/>
              </a:spcBef>
              <a:buNone/>
              <a:defRPr sz="18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17" name="Text Placeholder 2">
            <a:extLst>
              <a:ext uri="{FF2B5EF4-FFF2-40B4-BE49-F238E27FC236}">
                <a16:creationId xmlns:a16="http://schemas.microsoft.com/office/drawing/2014/main" id="{9BC38343-06F5-5344-B173-DE8E4E537803}"/>
              </a:ext>
            </a:extLst>
          </p:cNvPr>
          <p:cNvSpPr>
            <a:spLocks noGrp="1"/>
          </p:cNvSpPr>
          <p:nvPr>
            <p:ph type="body" idx="17"/>
          </p:nvPr>
        </p:nvSpPr>
        <p:spPr>
          <a:xfrm>
            <a:off x="8400256" y="1844824"/>
            <a:ext cx="3168352" cy="576064"/>
          </a:xfrm>
        </p:spPr>
        <p:txBody>
          <a:bodyPr anchor="t" anchorCtr="0"/>
          <a:lstStyle>
            <a:lvl1pPr marL="0" indent="0">
              <a:spcBef>
                <a:spcPts val="0"/>
              </a:spcBef>
              <a:buNone/>
              <a:defRPr sz="18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Tree>
    <p:extLst>
      <p:ext uri="{BB962C8B-B14F-4D97-AF65-F5344CB8AC3E}">
        <p14:creationId xmlns:p14="http://schemas.microsoft.com/office/powerpoint/2010/main" val="320740336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Otsikko ja sisältö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10008493"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505ECB2C-3B26-4642-A08B-D91DA94758CC}"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5133030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Vain otsikko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72A682-F7DD-1E81-4AED-221522F4553B}"/>
              </a:ext>
            </a:extLst>
          </p:cNvPr>
          <p:cNvSpPr>
            <a:spLocks noGrp="1"/>
          </p:cNvSpPr>
          <p:nvPr>
            <p:ph type="title"/>
          </p:nvPr>
        </p:nvSpPr>
        <p:spPr/>
        <p:txBody>
          <a:bodyPr/>
          <a:lstStyle/>
          <a:p>
            <a:r>
              <a:rPr lang="fi-FI" noProof="0"/>
              <a:t>Muokkaa ots. perustyyl. napsautt.</a:t>
            </a:r>
          </a:p>
        </p:txBody>
      </p:sp>
      <p:sp>
        <p:nvSpPr>
          <p:cNvPr id="3" name="Date Placeholder 2">
            <a:extLst>
              <a:ext uri="{FF2B5EF4-FFF2-40B4-BE49-F238E27FC236}">
                <a16:creationId xmlns:a16="http://schemas.microsoft.com/office/drawing/2014/main" id="{8A5E549D-7DD7-D2EF-0EA6-2A1DA6A9086A}"/>
              </a:ext>
            </a:extLst>
          </p:cNvPr>
          <p:cNvSpPr>
            <a:spLocks noGrp="1"/>
          </p:cNvSpPr>
          <p:nvPr>
            <p:ph type="dt" sz="half" idx="10"/>
          </p:nvPr>
        </p:nvSpPr>
        <p:spPr/>
        <p:txBody>
          <a:bodyPr/>
          <a:lstStyle/>
          <a:p>
            <a:r>
              <a:rPr lang="fi-FI" noProof="0"/>
              <a:t>20.11.2024</a:t>
            </a:r>
          </a:p>
        </p:txBody>
      </p:sp>
      <p:sp>
        <p:nvSpPr>
          <p:cNvPr id="4" name="Footer Placeholder 3">
            <a:extLst>
              <a:ext uri="{FF2B5EF4-FFF2-40B4-BE49-F238E27FC236}">
                <a16:creationId xmlns:a16="http://schemas.microsoft.com/office/drawing/2014/main" id="{4FBFB582-D5BC-AD1E-1505-83B6D08046A1}"/>
              </a:ext>
            </a:extLst>
          </p:cNvPr>
          <p:cNvSpPr>
            <a:spLocks noGrp="1"/>
          </p:cNvSpPr>
          <p:nvPr>
            <p:ph type="ftr" sz="quarter" idx="11"/>
          </p:nvPr>
        </p:nvSpPr>
        <p:spPr/>
        <p:txBody>
          <a:bodyPr/>
          <a:lstStyle/>
          <a:p>
            <a:r>
              <a:rPr lang="fi-FI" noProof="0"/>
              <a:t>© Rakennusteollisuus RT</a:t>
            </a:r>
          </a:p>
        </p:txBody>
      </p:sp>
      <p:sp>
        <p:nvSpPr>
          <p:cNvPr id="5" name="Slide Number Placeholder 4">
            <a:extLst>
              <a:ext uri="{FF2B5EF4-FFF2-40B4-BE49-F238E27FC236}">
                <a16:creationId xmlns:a16="http://schemas.microsoft.com/office/drawing/2014/main" id="{E127422B-941A-877D-60C4-0B2A653E6B49}"/>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03190879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Tyhjä ">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E2D486F-EB23-3F8A-8E15-DE5BADB78A46}"/>
              </a:ext>
            </a:extLst>
          </p:cNvPr>
          <p:cNvSpPr>
            <a:spLocks noGrp="1"/>
          </p:cNvSpPr>
          <p:nvPr>
            <p:ph type="dt" sz="half" idx="10"/>
          </p:nvPr>
        </p:nvSpPr>
        <p:spPr/>
        <p:txBody>
          <a:bodyPr/>
          <a:lstStyle/>
          <a:p>
            <a:r>
              <a:rPr lang="fi-FI" noProof="0"/>
              <a:t>20.11.2024</a:t>
            </a:r>
          </a:p>
        </p:txBody>
      </p:sp>
      <p:sp>
        <p:nvSpPr>
          <p:cNvPr id="3" name="Footer Placeholder 2">
            <a:extLst>
              <a:ext uri="{FF2B5EF4-FFF2-40B4-BE49-F238E27FC236}">
                <a16:creationId xmlns:a16="http://schemas.microsoft.com/office/drawing/2014/main" id="{F0124ADB-D299-4DCB-4345-9AEF4E461038}"/>
              </a:ext>
            </a:extLst>
          </p:cNvPr>
          <p:cNvSpPr>
            <a:spLocks noGrp="1"/>
          </p:cNvSpPr>
          <p:nvPr>
            <p:ph type="ftr" sz="quarter" idx="11"/>
          </p:nvPr>
        </p:nvSpPr>
        <p:spPr/>
        <p:txBody>
          <a:bodyPr/>
          <a:lstStyle/>
          <a:p>
            <a:r>
              <a:rPr lang="fi-FI" noProof="0"/>
              <a:t>© Rakennusteollisuus RT</a:t>
            </a:r>
          </a:p>
        </p:txBody>
      </p:sp>
      <p:sp>
        <p:nvSpPr>
          <p:cNvPr id="4" name="Slide Number Placeholder 3">
            <a:extLst>
              <a:ext uri="{FF2B5EF4-FFF2-40B4-BE49-F238E27FC236}">
                <a16:creationId xmlns:a16="http://schemas.microsoft.com/office/drawing/2014/main" id="{6E50F52B-64BF-55A1-2E40-332464A3D476}"/>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008359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Kiitos ">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hasCustomPrompt="1"/>
          </p:nvPr>
        </p:nvSpPr>
        <p:spPr>
          <a:xfrm>
            <a:off x="1200150" y="2060575"/>
            <a:ext cx="9791700" cy="2592561"/>
          </a:xfrm>
        </p:spPr>
        <p:txBody>
          <a:bodyPr anchor="b" anchorCtr="0"/>
          <a:lstStyle>
            <a:lvl1pPr algn="l">
              <a:defRPr sz="8000">
                <a:solidFill>
                  <a:schemeClr val="bg1"/>
                </a:solidFill>
              </a:defRPr>
            </a:lvl1pPr>
          </a:lstStyle>
          <a:p>
            <a:r>
              <a:rPr lang="fi-FI" noProof="0"/>
              <a:t>Lisää kiitos viesti.</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20.11.2024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hasCustomPrompt="1"/>
          </p:nvPr>
        </p:nvSpPr>
        <p:spPr>
          <a:xfrm>
            <a:off x="1198587" y="4797152"/>
            <a:ext cx="9793263" cy="1296144"/>
          </a:xfrm>
        </p:spPr>
        <p:txBody>
          <a:bodyPr anchor="b" anchorCtr="0"/>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Yhteystiedot</a:t>
            </a:r>
          </a:p>
        </p:txBody>
      </p:sp>
    </p:spTree>
    <p:extLst>
      <p:ext uri="{BB962C8B-B14F-4D97-AF65-F5344CB8AC3E}">
        <p14:creationId xmlns:p14="http://schemas.microsoft.com/office/powerpoint/2010/main" val="380346651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Log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20.11.2024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3106375" y="2780928"/>
            <a:ext cx="5979250" cy="1296144"/>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Tree>
    <p:extLst>
      <p:ext uri="{BB962C8B-B14F-4D97-AF65-F5344CB8AC3E}">
        <p14:creationId xmlns:p14="http://schemas.microsoft.com/office/powerpoint/2010/main" val="200160406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cSld name="Otsikkodi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5A8A955-4163-967A-1187-5697D95D937D}"/>
              </a:ext>
            </a:extLst>
          </p:cNvPr>
          <p:cNvSpPr>
            <a:spLocks noGrp="1"/>
          </p:cNvSpPr>
          <p:nvPr>
            <p:ph type="ctrTitle"/>
          </p:nvPr>
        </p:nvSpPr>
        <p:spPr>
          <a:xfrm>
            <a:off x="1524000" y="1122363"/>
            <a:ext cx="9144000" cy="2387600"/>
          </a:xfrm>
        </p:spPr>
        <p:txBody>
          <a:bodyPr anchor="b"/>
          <a:lstStyle>
            <a:lvl1pPr algn="ctr">
              <a:defRPr sz="6000"/>
            </a:lvl1pPr>
          </a:lstStyle>
          <a:p>
            <a:r>
              <a:rPr lang="fi-FI"/>
              <a:t>Muokkaa ots. perustyyl. napsautt.</a:t>
            </a:r>
          </a:p>
        </p:txBody>
      </p:sp>
      <p:sp>
        <p:nvSpPr>
          <p:cNvPr id="3" name="Alaotsikko 2">
            <a:extLst>
              <a:ext uri="{FF2B5EF4-FFF2-40B4-BE49-F238E27FC236}">
                <a16:creationId xmlns:a16="http://schemas.microsoft.com/office/drawing/2014/main" id="{621C310E-51B4-F12E-21ED-7BC083CAE15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a:t>Muokkaa alaotsikon perustyyliä napsautt.</a:t>
            </a:r>
          </a:p>
        </p:txBody>
      </p:sp>
      <p:sp>
        <p:nvSpPr>
          <p:cNvPr id="4" name="Päivämäärän paikkamerkki 3">
            <a:extLst>
              <a:ext uri="{FF2B5EF4-FFF2-40B4-BE49-F238E27FC236}">
                <a16:creationId xmlns:a16="http://schemas.microsoft.com/office/drawing/2014/main" id="{8256D4C6-8940-EC05-B8D3-427C879D9EE2}"/>
              </a:ext>
            </a:extLst>
          </p:cNvPr>
          <p:cNvSpPr>
            <a:spLocks noGrp="1"/>
          </p:cNvSpPr>
          <p:nvPr>
            <p:ph type="dt" sz="half" idx="10"/>
          </p:nvPr>
        </p:nvSpPr>
        <p:spPr/>
        <p:txBody>
          <a:bodyPr/>
          <a:lstStyle/>
          <a:p>
            <a:fld id="{361E8E84-C518-40B6-87BA-FF9AB98A6E3D}" type="datetimeFigureOut">
              <a:rPr lang="fi-FI" smtClean="0"/>
              <a:t>8.4.2025</a:t>
            </a:fld>
            <a:endParaRPr lang="fi-FI"/>
          </a:p>
        </p:txBody>
      </p:sp>
      <p:sp>
        <p:nvSpPr>
          <p:cNvPr id="5" name="Alatunnisteen paikkamerkki 4">
            <a:extLst>
              <a:ext uri="{FF2B5EF4-FFF2-40B4-BE49-F238E27FC236}">
                <a16:creationId xmlns:a16="http://schemas.microsoft.com/office/drawing/2014/main" id="{99B1C36D-7298-B41C-9CF6-1E4801DDF7E3}"/>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36CF5650-4371-0CE6-726B-61C9742C1E24}"/>
              </a:ext>
            </a:extLst>
          </p:cNvPr>
          <p:cNvSpPr>
            <a:spLocks noGrp="1"/>
          </p:cNvSpPr>
          <p:nvPr>
            <p:ph type="sldNum" sz="quarter" idx="12"/>
          </p:nvPr>
        </p:nvSpPr>
        <p:spPr/>
        <p:txBody>
          <a:bodyPr/>
          <a:lstStyle/>
          <a:p>
            <a:fld id="{235CA1E9-B178-464A-A842-C77D7DB1233D}" type="slidenum">
              <a:rPr lang="fi-FI" smtClean="0"/>
              <a:t>‹#›</a:t>
            </a:fld>
            <a:endParaRPr lang="fi-FI"/>
          </a:p>
        </p:txBody>
      </p:sp>
    </p:spTree>
    <p:extLst>
      <p:ext uri="{BB962C8B-B14F-4D97-AF65-F5344CB8AC3E}">
        <p14:creationId xmlns:p14="http://schemas.microsoft.com/office/powerpoint/2010/main" val="88945180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Otsikkodi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85261E88-A10F-335C-34E5-1ED5A9FD64BF}"/>
              </a:ext>
            </a:extLst>
          </p:cNvPr>
          <p:cNvSpPr>
            <a:spLocks noGrp="1"/>
          </p:cNvSpPr>
          <p:nvPr>
            <p:ph type="ctrTitle"/>
          </p:nvPr>
        </p:nvSpPr>
        <p:spPr>
          <a:xfrm>
            <a:off x="1524000" y="1122363"/>
            <a:ext cx="9144000" cy="2387600"/>
          </a:xfrm>
        </p:spPr>
        <p:txBody>
          <a:bodyPr anchor="b"/>
          <a:lstStyle>
            <a:lvl1pPr algn="ctr">
              <a:defRPr sz="6000"/>
            </a:lvl1pPr>
          </a:lstStyle>
          <a:p>
            <a:r>
              <a:rPr lang="fi-FI"/>
              <a:t>Muokkaa ots. perustyyl. napsautt.</a:t>
            </a:r>
          </a:p>
        </p:txBody>
      </p:sp>
      <p:sp>
        <p:nvSpPr>
          <p:cNvPr id="3" name="Alaotsikko 2">
            <a:extLst>
              <a:ext uri="{FF2B5EF4-FFF2-40B4-BE49-F238E27FC236}">
                <a16:creationId xmlns:a16="http://schemas.microsoft.com/office/drawing/2014/main" id="{8A80AC26-7EB6-982E-51B4-7E8F69CB566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a:t>Muokkaa alaotsikon perustyyliä napsautt.</a:t>
            </a:r>
          </a:p>
        </p:txBody>
      </p:sp>
      <p:sp>
        <p:nvSpPr>
          <p:cNvPr id="4" name="Päivämäärän paikkamerkki 3">
            <a:extLst>
              <a:ext uri="{FF2B5EF4-FFF2-40B4-BE49-F238E27FC236}">
                <a16:creationId xmlns:a16="http://schemas.microsoft.com/office/drawing/2014/main" id="{3C591826-8ED4-2EB2-78AD-6D4B598F47EF}"/>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5" name="Alatunnisteen paikkamerkki 4">
            <a:extLst>
              <a:ext uri="{FF2B5EF4-FFF2-40B4-BE49-F238E27FC236}">
                <a16:creationId xmlns:a16="http://schemas.microsoft.com/office/drawing/2014/main" id="{BC85BB95-A758-D845-8290-4EF2ECC17ABF}"/>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4B802C1A-7166-9871-44C5-3F4F6710D55C}"/>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144283167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Otsikko ja sisältö">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3B72EC65-54C3-229E-BC2F-8D0E3D951ACF}"/>
              </a:ext>
            </a:extLst>
          </p:cNvPr>
          <p:cNvSpPr>
            <a:spLocks noGrp="1"/>
          </p:cNvSpPr>
          <p:nvPr>
            <p:ph type="title"/>
          </p:nvPr>
        </p:nvSpPr>
        <p:spPr/>
        <p:txBody>
          <a:bodyPr/>
          <a:lstStyle/>
          <a:p>
            <a:r>
              <a:rPr lang="fi-FI"/>
              <a:t>Muokkaa ots. perustyyl. napsautt.</a:t>
            </a:r>
          </a:p>
        </p:txBody>
      </p:sp>
      <p:sp>
        <p:nvSpPr>
          <p:cNvPr id="3" name="Sisällön paikkamerkki 2">
            <a:extLst>
              <a:ext uri="{FF2B5EF4-FFF2-40B4-BE49-F238E27FC236}">
                <a16:creationId xmlns:a16="http://schemas.microsoft.com/office/drawing/2014/main" id="{D3E8CF7A-91B5-D8DF-FE6C-ADD3C8F12503}"/>
              </a:ext>
            </a:extLst>
          </p:cNvPr>
          <p:cNvSpPr>
            <a:spLocks noGrp="1"/>
          </p:cNvSpPr>
          <p:nvPr>
            <p:ph idx="1"/>
          </p:nvPr>
        </p:nvSpPr>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3D6502B1-8FFA-167C-1842-71A2C63A66D0}"/>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5" name="Alatunnisteen paikkamerkki 4">
            <a:extLst>
              <a:ext uri="{FF2B5EF4-FFF2-40B4-BE49-F238E27FC236}">
                <a16:creationId xmlns:a16="http://schemas.microsoft.com/office/drawing/2014/main" id="{F80C8FBA-E41A-7393-4EE1-DFD269D150C8}"/>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16ED87E2-16BD-953A-022A-03AC7E962E73}"/>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267912827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Osan ylätunniste">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38AB31CC-D26A-C517-6ABC-64D89714CC73}"/>
              </a:ext>
            </a:extLst>
          </p:cNvPr>
          <p:cNvSpPr>
            <a:spLocks noGrp="1"/>
          </p:cNvSpPr>
          <p:nvPr>
            <p:ph type="title"/>
          </p:nvPr>
        </p:nvSpPr>
        <p:spPr>
          <a:xfrm>
            <a:off x="831850" y="1709738"/>
            <a:ext cx="10515600" cy="2852737"/>
          </a:xfrm>
        </p:spPr>
        <p:txBody>
          <a:bodyPr anchor="b"/>
          <a:lstStyle>
            <a:lvl1pPr>
              <a:defRPr sz="6000"/>
            </a:lvl1pPr>
          </a:lstStyle>
          <a:p>
            <a:r>
              <a:rPr lang="fi-FI"/>
              <a:t>Muokkaa ots. perustyyl. napsautt.</a:t>
            </a:r>
          </a:p>
        </p:txBody>
      </p:sp>
      <p:sp>
        <p:nvSpPr>
          <p:cNvPr id="3" name="Tekstin paikkamerkki 2">
            <a:extLst>
              <a:ext uri="{FF2B5EF4-FFF2-40B4-BE49-F238E27FC236}">
                <a16:creationId xmlns:a16="http://schemas.microsoft.com/office/drawing/2014/main" id="{131EE88C-038B-B87E-D6C2-19C3E644B5C1}"/>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a:t>Muokkaa tekstin perustyylejä napsauttamalla</a:t>
            </a:r>
          </a:p>
        </p:txBody>
      </p:sp>
      <p:sp>
        <p:nvSpPr>
          <p:cNvPr id="4" name="Päivämäärän paikkamerkki 3">
            <a:extLst>
              <a:ext uri="{FF2B5EF4-FFF2-40B4-BE49-F238E27FC236}">
                <a16:creationId xmlns:a16="http://schemas.microsoft.com/office/drawing/2014/main" id="{9039BAC4-2F3A-10D9-0D85-727C5ED8E640}"/>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5" name="Alatunnisteen paikkamerkki 4">
            <a:extLst>
              <a:ext uri="{FF2B5EF4-FFF2-40B4-BE49-F238E27FC236}">
                <a16:creationId xmlns:a16="http://schemas.microsoft.com/office/drawing/2014/main" id="{CD3300A4-AC27-271A-6383-BDE49E43276D}"/>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0DA79C71-4B47-0DDE-2A31-3C8295D02565}"/>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23751265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Kaksi sisältökohdett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FCF45BA1-7CDB-A1B5-A340-11A54C2199FA}"/>
              </a:ext>
            </a:extLst>
          </p:cNvPr>
          <p:cNvSpPr>
            <a:spLocks noGrp="1"/>
          </p:cNvSpPr>
          <p:nvPr>
            <p:ph type="title"/>
          </p:nvPr>
        </p:nvSpPr>
        <p:spPr/>
        <p:txBody>
          <a:bodyPr/>
          <a:lstStyle/>
          <a:p>
            <a:r>
              <a:rPr lang="fi-FI"/>
              <a:t>Muokkaa ots. perustyyl. napsautt.</a:t>
            </a:r>
          </a:p>
        </p:txBody>
      </p:sp>
      <p:sp>
        <p:nvSpPr>
          <p:cNvPr id="3" name="Sisällön paikkamerkki 2">
            <a:extLst>
              <a:ext uri="{FF2B5EF4-FFF2-40B4-BE49-F238E27FC236}">
                <a16:creationId xmlns:a16="http://schemas.microsoft.com/office/drawing/2014/main" id="{9A240DFA-CD46-7F29-45CC-14A9CE1D03D8}"/>
              </a:ext>
            </a:extLst>
          </p:cNvPr>
          <p:cNvSpPr>
            <a:spLocks noGrp="1"/>
          </p:cNvSpPr>
          <p:nvPr>
            <p:ph sz="half" idx="1"/>
          </p:nvPr>
        </p:nvSpPr>
        <p:spPr>
          <a:xfrm>
            <a:off x="838200" y="1825625"/>
            <a:ext cx="5181600" cy="4351338"/>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Sisällön paikkamerkki 3">
            <a:extLst>
              <a:ext uri="{FF2B5EF4-FFF2-40B4-BE49-F238E27FC236}">
                <a16:creationId xmlns:a16="http://schemas.microsoft.com/office/drawing/2014/main" id="{BB71E51D-1618-1EE7-E2AA-C21D942CA748}"/>
              </a:ext>
            </a:extLst>
          </p:cNvPr>
          <p:cNvSpPr>
            <a:spLocks noGrp="1"/>
          </p:cNvSpPr>
          <p:nvPr>
            <p:ph sz="half" idx="2"/>
          </p:nvPr>
        </p:nvSpPr>
        <p:spPr>
          <a:xfrm>
            <a:off x="6172200" y="1825625"/>
            <a:ext cx="5181600" cy="4351338"/>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5" name="Päivämäärän paikkamerkki 4">
            <a:extLst>
              <a:ext uri="{FF2B5EF4-FFF2-40B4-BE49-F238E27FC236}">
                <a16:creationId xmlns:a16="http://schemas.microsoft.com/office/drawing/2014/main" id="{74D72EE9-D5B5-E79A-A83D-C8D0E1F02C29}"/>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6" name="Alatunnisteen paikkamerkki 5">
            <a:extLst>
              <a:ext uri="{FF2B5EF4-FFF2-40B4-BE49-F238E27FC236}">
                <a16:creationId xmlns:a16="http://schemas.microsoft.com/office/drawing/2014/main" id="{AD3FF383-72C5-4B76-51B9-CD237FEF0DBC}"/>
              </a:ext>
            </a:extLst>
          </p:cNvPr>
          <p:cNvSpPr>
            <a:spLocks noGrp="1"/>
          </p:cNvSpPr>
          <p:nvPr>
            <p:ph type="ftr" sz="quarter" idx="11"/>
          </p:nvPr>
        </p:nvSpPr>
        <p:spPr/>
        <p:txBody>
          <a:bodyPr/>
          <a:lstStyle/>
          <a:p>
            <a:endParaRPr lang="fi-FI"/>
          </a:p>
        </p:txBody>
      </p:sp>
      <p:sp>
        <p:nvSpPr>
          <p:cNvPr id="7" name="Dian numeron paikkamerkki 6">
            <a:extLst>
              <a:ext uri="{FF2B5EF4-FFF2-40B4-BE49-F238E27FC236}">
                <a16:creationId xmlns:a16="http://schemas.microsoft.com/office/drawing/2014/main" id="{EA29A269-A169-2619-50FC-EC39849D8407}"/>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1727844583"/>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Vertailu">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89118607-2E5E-2CED-6825-848074E650B9}"/>
              </a:ext>
            </a:extLst>
          </p:cNvPr>
          <p:cNvSpPr>
            <a:spLocks noGrp="1"/>
          </p:cNvSpPr>
          <p:nvPr>
            <p:ph type="title"/>
          </p:nvPr>
        </p:nvSpPr>
        <p:spPr>
          <a:xfrm>
            <a:off x="839788" y="365125"/>
            <a:ext cx="10515600" cy="1325563"/>
          </a:xfrm>
        </p:spPr>
        <p:txBody>
          <a:bodyPr/>
          <a:lstStyle/>
          <a:p>
            <a:r>
              <a:rPr lang="fi-FI"/>
              <a:t>Muokkaa ots. perustyyl. napsautt.</a:t>
            </a:r>
          </a:p>
        </p:txBody>
      </p:sp>
      <p:sp>
        <p:nvSpPr>
          <p:cNvPr id="3" name="Tekstin paikkamerkki 2">
            <a:extLst>
              <a:ext uri="{FF2B5EF4-FFF2-40B4-BE49-F238E27FC236}">
                <a16:creationId xmlns:a16="http://schemas.microsoft.com/office/drawing/2014/main" id="{781B5362-E91B-EAAC-A729-8979ABC8316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4" name="Sisällön paikkamerkki 3">
            <a:extLst>
              <a:ext uri="{FF2B5EF4-FFF2-40B4-BE49-F238E27FC236}">
                <a16:creationId xmlns:a16="http://schemas.microsoft.com/office/drawing/2014/main" id="{99E59768-8F35-4DC0-3CC4-8859B62D82A7}"/>
              </a:ext>
            </a:extLst>
          </p:cNvPr>
          <p:cNvSpPr>
            <a:spLocks noGrp="1"/>
          </p:cNvSpPr>
          <p:nvPr>
            <p:ph sz="half" idx="2"/>
          </p:nvPr>
        </p:nvSpPr>
        <p:spPr>
          <a:xfrm>
            <a:off x="839788" y="2505075"/>
            <a:ext cx="5157787" cy="3684588"/>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5" name="Tekstin paikkamerkki 4">
            <a:extLst>
              <a:ext uri="{FF2B5EF4-FFF2-40B4-BE49-F238E27FC236}">
                <a16:creationId xmlns:a16="http://schemas.microsoft.com/office/drawing/2014/main" id="{0941B2F7-ED14-E22C-BDDF-6474FACEA40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6" name="Sisällön paikkamerkki 5">
            <a:extLst>
              <a:ext uri="{FF2B5EF4-FFF2-40B4-BE49-F238E27FC236}">
                <a16:creationId xmlns:a16="http://schemas.microsoft.com/office/drawing/2014/main" id="{C4E6FF6B-7F40-DA5B-1711-B6D9B5BF2FCC}"/>
              </a:ext>
            </a:extLst>
          </p:cNvPr>
          <p:cNvSpPr>
            <a:spLocks noGrp="1"/>
          </p:cNvSpPr>
          <p:nvPr>
            <p:ph sz="quarter" idx="4"/>
          </p:nvPr>
        </p:nvSpPr>
        <p:spPr>
          <a:xfrm>
            <a:off x="6172200" y="2505075"/>
            <a:ext cx="5183188" cy="3684588"/>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7" name="Päivämäärän paikkamerkki 6">
            <a:extLst>
              <a:ext uri="{FF2B5EF4-FFF2-40B4-BE49-F238E27FC236}">
                <a16:creationId xmlns:a16="http://schemas.microsoft.com/office/drawing/2014/main" id="{A717931C-E59A-BDD1-A2A5-7E86B91D2228}"/>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8" name="Alatunnisteen paikkamerkki 7">
            <a:extLst>
              <a:ext uri="{FF2B5EF4-FFF2-40B4-BE49-F238E27FC236}">
                <a16:creationId xmlns:a16="http://schemas.microsoft.com/office/drawing/2014/main" id="{3270D289-1B9A-2FC2-C2EF-8224896E56AA}"/>
              </a:ext>
            </a:extLst>
          </p:cNvPr>
          <p:cNvSpPr>
            <a:spLocks noGrp="1"/>
          </p:cNvSpPr>
          <p:nvPr>
            <p:ph type="ftr" sz="quarter" idx="11"/>
          </p:nvPr>
        </p:nvSpPr>
        <p:spPr/>
        <p:txBody>
          <a:bodyPr/>
          <a:lstStyle/>
          <a:p>
            <a:endParaRPr lang="fi-FI"/>
          </a:p>
        </p:txBody>
      </p:sp>
      <p:sp>
        <p:nvSpPr>
          <p:cNvPr id="9" name="Dian numeron paikkamerkki 8">
            <a:extLst>
              <a:ext uri="{FF2B5EF4-FFF2-40B4-BE49-F238E27FC236}">
                <a16:creationId xmlns:a16="http://schemas.microsoft.com/office/drawing/2014/main" id="{0AE76C41-60FE-FAE3-5597-1CBF3985A958}"/>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2321435613"/>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image" Target="../media/image1.png"/><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slideLayout" Target="../slideLayouts/slideLayout67.xml"/><Relationship Id="rId18" Type="http://schemas.openxmlformats.org/officeDocument/2006/relationships/slideLayout" Target="../slideLayouts/slideLayout72.xml"/><Relationship Id="rId26" Type="http://schemas.openxmlformats.org/officeDocument/2006/relationships/slideLayout" Target="../slideLayouts/slideLayout80.xml"/><Relationship Id="rId39" Type="http://schemas.openxmlformats.org/officeDocument/2006/relationships/slideLayout" Target="../slideLayouts/slideLayout93.xml"/><Relationship Id="rId3" Type="http://schemas.openxmlformats.org/officeDocument/2006/relationships/slideLayout" Target="../slideLayouts/slideLayout57.xml"/><Relationship Id="rId21" Type="http://schemas.openxmlformats.org/officeDocument/2006/relationships/slideLayout" Target="../slideLayouts/slideLayout75.xml"/><Relationship Id="rId34" Type="http://schemas.openxmlformats.org/officeDocument/2006/relationships/slideLayout" Target="../slideLayouts/slideLayout88.xml"/><Relationship Id="rId42" Type="http://schemas.openxmlformats.org/officeDocument/2006/relationships/image" Target="../media/image1.png"/><Relationship Id="rId7" Type="http://schemas.openxmlformats.org/officeDocument/2006/relationships/slideLayout" Target="../slideLayouts/slideLayout61.xml"/><Relationship Id="rId12" Type="http://schemas.openxmlformats.org/officeDocument/2006/relationships/slideLayout" Target="../slideLayouts/slideLayout66.xml"/><Relationship Id="rId17" Type="http://schemas.openxmlformats.org/officeDocument/2006/relationships/slideLayout" Target="../slideLayouts/slideLayout71.xml"/><Relationship Id="rId25" Type="http://schemas.openxmlformats.org/officeDocument/2006/relationships/slideLayout" Target="../slideLayouts/slideLayout79.xml"/><Relationship Id="rId33" Type="http://schemas.openxmlformats.org/officeDocument/2006/relationships/slideLayout" Target="../slideLayouts/slideLayout87.xml"/><Relationship Id="rId38" Type="http://schemas.openxmlformats.org/officeDocument/2006/relationships/slideLayout" Target="../slideLayouts/slideLayout92.xml"/><Relationship Id="rId2" Type="http://schemas.openxmlformats.org/officeDocument/2006/relationships/slideLayout" Target="../slideLayouts/slideLayout56.xml"/><Relationship Id="rId16" Type="http://schemas.openxmlformats.org/officeDocument/2006/relationships/slideLayout" Target="../slideLayouts/slideLayout70.xml"/><Relationship Id="rId20" Type="http://schemas.openxmlformats.org/officeDocument/2006/relationships/slideLayout" Target="../slideLayouts/slideLayout74.xml"/><Relationship Id="rId29" Type="http://schemas.openxmlformats.org/officeDocument/2006/relationships/slideLayout" Target="../slideLayouts/slideLayout83.xml"/><Relationship Id="rId41" Type="http://schemas.openxmlformats.org/officeDocument/2006/relationships/theme" Target="../theme/theme2.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24" Type="http://schemas.openxmlformats.org/officeDocument/2006/relationships/slideLayout" Target="../slideLayouts/slideLayout78.xml"/><Relationship Id="rId32" Type="http://schemas.openxmlformats.org/officeDocument/2006/relationships/slideLayout" Target="../slideLayouts/slideLayout86.xml"/><Relationship Id="rId37" Type="http://schemas.openxmlformats.org/officeDocument/2006/relationships/slideLayout" Target="../slideLayouts/slideLayout91.xml"/><Relationship Id="rId40" Type="http://schemas.openxmlformats.org/officeDocument/2006/relationships/slideLayout" Target="../slideLayouts/slideLayout94.xml"/><Relationship Id="rId5" Type="http://schemas.openxmlformats.org/officeDocument/2006/relationships/slideLayout" Target="../slideLayouts/slideLayout59.xml"/><Relationship Id="rId15" Type="http://schemas.openxmlformats.org/officeDocument/2006/relationships/slideLayout" Target="../slideLayouts/slideLayout69.xml"/><Relationship Id="rId23" Type="http://schemas.openxmlformats.org/officeDocument/2006/relationships/slideLayout" Target="../slideLayouts/slideLayout77.xml"/><Relationship Id="rId28" Type="http://schemas.openxmlformats.org/officeDocument/2006/relationships/slideLayout" Target="../slideLayouts/slideLayout82.xml"/><Relationship Id="rId36" Type="http://schemas.openxmlformats.org/officeDocument/2006/relationships/slideLayout" Target="../slideLayouts/slideLayout90.xml"/><Relationship Id="rId10" Type="http://schemas.openxmlformats.org/officeDocument/2006/relationships/slideLayout" Target="../slideLayouts/slideLayout64.xml"/><Relationship Id="rId19" Type="http://schemas.openxmlformats.org/officeDocument/2006/relationships/slideLayout" Target="../slideLayouts/slideLayout73.xml"/><Relationship Id="rId31" Type="http://schemas.openxmlformats.org/officeDocument/2006/relationships/slideLayout" Target="../slideLayouts/slideLayout85.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4" Type="http://schemas.openxmlformats.org/officeDocument/2006/relationships/slideLayout" Target="../slideLayouts/slideLayout68.xml"/><Relationship Id="rId22" Type="http://schemas.openxmlformats.org/officeDocument/2006/relationships/slideLayout" Target="../slideLayouts/slideLayout76.xml"/><Relationship Id="rId27" Type="http://schemas.openxmlformats.org/officeDocument/2006/relationships/slideLayout" Target="../slideLayouts/slideLayout81.xml"/><Relationship Id="rId30" Type="http://schemas.openxmlformats.org/officeDocument/2006/relationships/slideLayout" Target="../slideLayouts/slideLayout84.xml"/><Relationship Id="rId35" Type="http://schemas.openxmlformats.org/officeDocument/2006/relationships/slideLayout" Target="../slideLayouts/slideLayout8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theme" Target="../theme/theme3.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19.xml"/><Relationship Id="rId18" Type="http://schemas.openxmlformats.org/officeDocument/2006/relationships/slideLayout" Target="../slideLayouts/slideLayout124.xml"/><Relationship Id="rId26" Type="http://schemas.openxmlformats.org/officeDocument/2006/relationships/slideLayout" Target="../slideLayouts/slideLayout132.xml"/><Relationship Id="rId39" Type="http://schemas.openxmlformats.org/officeDocument/2006/relationships/slideLayout" Target="../slideLayouts/slideLayout145.xml"/><Relationship Id="rId3" Type="http://schemas.openxmlformats.org/officeDocument/2006/relationships/slideLayout" Target="../slideLayouts/slideLayout109.xml"/><Relationship Id="rId21" Type="http://schemas.openxmlformats.org/officeDocument/2006/relationships/slideLayout" Target="../slideLayouts/slideLayout127.xml"/><Relationship Id="rId34" Type="http://schemas.openxmlformats.org/officeDocument/2006/relationships/slideLayout" Target="../slideLayouts/slideLayout140.xml"/><Relationship Id="rId42" Type="http://schemas.openxmlformats.org/officeDocument/2006/relationships/slideLayout" Target="../slideLayouts/slideLayout148.xml"/><Relationship Id="rId47" Type="http://schemas.openxmlformats.org/officeDocument/2006/relationships/slideLayout" Target="../slideLayouts/slideLayout153.xml"/><Relationship Id="rId50" Type="http://schemas.openxmlformats.org/officeDocument/2006/relationships/slideLayout" Target="../slideLayouts/slideLayout156.xml"/><Relationship Id="rId7" Type="http://schemas.openxmlformats.org/officeDocument/2006/relationships/slideLayout" Target="../slideLayouts/slideLayout113.xml"/><Relationship Id="rId12" Type="http://schemas.openxmlformats.org/officeDocument/2006/relationships/slideLayout" Target="../slideLayouts/slideLayout118.xml"/><Relationship Id="rId17" Type="http://schemas.openxmlformats.org/officeDocument/2006/relationships/slideLayout" Target="../slideLayouts/slideLayout123.xml"/><Relationship Id="rId25" Type="http://schemas.openxmlformats.org/officeDocument/2006/relationships/slideLayout" Target="../slideLayouts/slideLayout131.xml"/><Relationship Id="rId33" Type="http://schemas.openxmlformats.org/officeDocument/2006/relationships/slideLayout" Target="../slideLayouts/slideLayout139.xml"/><Relationship Id="rId38" Type="http://schemas.openxmlformats.org/officeDocument/2006/relationships/slideLayout" Target="../slideLayouts/slideLayout144.xml"/><Relationship Id="rId46" Type="http://schemas.openxmlformats.org/officeDocument/2006/relationships/slideLayout" Target="../slideLayouts/slideLayout152.xml"/><Relationship Id="rId2" Type="http://schemas.openxmlformats.org/officeDocument/2006/relationships/slideLayout" Target="../slideLayouts/slideLayout108.xml"/><Relationship Id="rId16" Type="http://schemas.openxmlformats.org/officeDocument/2006/relationships/slideLayout" Target="../slideLayouts/slideLayout122.xml"/><Relationship Id="rId20" Type="http://schemas.openxmlformats.org/officeDocument/2006/relationships/slideLayout" Target="../slideLayouts/slideLayout126.xml"/><Relationship Id="rId29" Type="http://schemas.openxmlformats.org/officeDocument/2006/relationships/slideLayout" Target="../slideLayouts/slideLayout135.xml"/><Relationship Id="rId41" Type="http://schemas.openxmlformats.org/officeDocument/2006/relationships/slideLayout" Target="../slideLayouts/slideLayout147.xml"/><Relationship Id="rId54" Type="http://schemas.openxmlformats.org/officeDocument/2006/relationships/image" Target="../media/image1.png"/><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24" Type="http://schemas.openxmlformats.org/officeDocument/2006/relationships/slideLayout" Target="../slideLayouts/slideLayout130.xml"/><Relationship Id="rId32" Type="http://schemas.openxmlformats.org/officeDocument/2006/relationships/slideLayout" Target="../slideLayouts/slideLayout138.xml"/><Relationship Id="rId37" Type="http://schemas.openxmlformats.org/officeDocument/2006/relationships/slideLayout" Target="../slideLayouts/slideLayout143.xml"/><Relationship Id="rId40" Type="http://schemas.openxmlformats.org/officeDocument/2006/relationships/slideLayout" Target="../slideLayouts/slideLayout146.xml"/><Relationship Id="rId45" Type="http://schemas.openxmlformats.org/officeDocument/2006/relationships/slideLayout" Target="../slideLayouts/slideLayout151.xml"/><Relationship Id="rId53" Type="http://schemas.openxmlformats.org/officeDocument/2006/relationships/theme" Target="../theme/theme4.xml"/><Relationship Id="rId5" Type="http://schemas.openxmlformats.org/officeDocument/2006/relationships/slideLayout" Target="../slideLayouts/slideLayout111.xml"/><Relationship Id="rId15" Type="http://schemas.openxmlformats.org/officeDocument/2006/relationships/slideLayout" Target="../slideLayouts/slideLayout121.xml"/><Relationship Id="rId23" Type="http://schemas.openxmlformats.org/officeDocument/2006/relationships/slideLayout" Target="../slideLayouts/slideLayout129.xml"/><Relationship Id="rId28" Type="http://schemas.openxmlformats.org/officeDocument/2006/relationships/slideLayout" Target="../slideLayouts/slideLayout134.xml"/><Relationship Id="rId36" Type="http://schemas.openxmlformats.org/officeDocument/2006/relationships/slideLayout" Target="../slideLayouts/slideLayout142.xml"/><Relationship Id="rId49" Type="http://schemas.openxmlformats.org/officeDocument/2006/relationships/slideLayout" Target="../slideLayouts/slideLayout155.xml"/><Relationship Id="rId10" Type="http://schemas.openxmlformats.org/officeDocument/2006/relationships/slideLayout" Target="../slideLayouts/slideLayout116.xml"/><Relationship Id="rId19" Type="http://schemas.openxmlformats.org/officeDocument/2006/relationships/slideLayout" Target="../slideLayouts/slideLayout125.xml"/><Relationship Id="rId31" Type="http://schemas.openxmlformats.org/officeDocument/2006/relationships/slideLayout" Target="../slideLayouts/slideLayout137.xml"/><Relationship Id="rId44" Type="http://schemas.openxmlformats.org/officeDocument/2006/relationships/slideLayout" Target="../slideLayouts/slideLayout150.xml"/><Relationship Id="rId52" Type="http://schemas.openxmlformats.org/officeDocument/2006/relationships/slideLayout" Target="../slideLayouts/slideLayout158.xml"/><Relationship Id="rId4" Type="http://schemas.openxmlformats.org/officeDocument/2006/relationships/slideLayout" Target="../slideLayouts/slideLayout110.xml"/><Relationship Id="rId9" Type="http://schemas.openxmlformats.org/officeDocument/2006/relationships/slideLayout" Target="../slideLayouts/slideLayout115.xml"/><Relationship Id="rId14" Type="http://schemas.openxmlformats.org/officeDocument/2006/relationships/slideLayout" Target="../slideLayouts/slideLayout120.xml"/><Relationship Id="rId22" Type="http://schemas.openxmlformats.org/officeDocument/2006/relationships/slideLayout" Target="../slideLayouts/slideLayout128.xml"/><Relationship Id="rId27" Type="http://schemas.openxmlformats.org/officeDocument/2006/relationships/slideLayout" Target="../slideLayouts/slideLayout133.xml"/><Relationship Id="rId30" Type="http://schemas.openxmlformats.org/officeDocument/2006/relationships/slideLayout" Target="../slideLayouts/slideLayout136.xml"/><Relationship Id="rId35" Type="http://schemas.openxmlformats.org/officeDocument/2006/relationships/slideLayout" Target="../slideLayouts/slideLayout141.xml"/><Relationship Id="rId43" Type="http://schemas.openxmlformats.org/officeDocument/2006/relationships/slideLayout" Target="../slideLayouts/slideLayout149.xml"/><Relationship Id="rId48" Type="http://schemas.openxmlformats.org/officeDocument/2006/relationships/slideLayout" Target="../slideLayouts/slideLayout154.xml"/><Relationship Id="rId8" Type="http://schemas.openxmlformats.org/officeDocument/2006/relationships/slideLayout" Target="../slideLayouts/slideLayout114.xml"/><Relationship Id="rId51" Type="http://schemas.openxmlformats.org/officeDocument/2006/relationships/slideLayout" Target="../slideLayouts/slideLayout157.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159.xml"/></Relationships>
</file>

<file path=ppt/slideMasters/_rels/slideMaster6.xml.rels><?xml version="1.0" encoding="UTF-8" standalone="yes"?>
<Relationships xmlns="http://schemas.openxmlformats.org/package/2006/relationships"><Relationship Id="rId3" Type="http://schemas.openxmlformats.org/officeDocument/2006/relationships/theme" Target="../theme/theme6.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4" Type="http://schemas.openxmlformats.org/officeDocument/2006/relationships/image" Target="../media/image1.png"/></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174.xml"/><Relationship Id="rId18" Type="http://schemas.openxmlformats.org/officeDocument/2006/relationships/slideLayout" Target="../slideLayouts/slideLayout179.xml"/><Relationship Id="rId26" Type="http://schemas.openxmlformats.org/officeDocument/2006/relationships/slideLayout" Target="../slideLayouts/slideLayout187.xml"/><Relationship Id="rId39" Type="http://schemas.openxmlformats.org/officeDocument/2006/relationships/slideLayout" Target="../slideLayouts/slideLayout200.xml"/><Relationship Id="rId3" Type="http://schemas.openxmlformats.org/officeDocument/2006/relationships/slideLayout" Target="../slideLayouts/slideLayout164.xml"/><Relationship Id="rId21" Type="http://schemas.openxmlformats.org/officeDocument/2006/relationships/slideLayout" Target="../slideLayouts/slideLayout182.xml"/><Relationship Id="rId34" Type="http://schemas.openxmlformats.org/officeDocument/2006/relationships/slideLayout" Target="../slideLayouts/slideLayout195.xml"/><Relationship Id="rId42" Type="http://schemas.openxmlformats.org/officeDocument/2006/relationships/slideLayout" Target="../slideLayouts/slideLayout203.xml"/><Relationship Id="rId47" Type="http://schemas.openxmlformats.org/officeDocument/2006/relationships/slideLayout" Target="../slideLayouts/slideLayout208.xml"/><Relationship Id="rId50" Type="http://schemas.openxmlformats.org/officeDocument/2006/relationships/slideLayout" Target="../slideLayouts/slideLayout211.xml"/><Relationship Id="rId7" Type="http://schemas.openxmlformats.org/officeDocument/2006/relationships/slideLayout" Target="../slideLayouts/slideLayout168.xml"/><Relationship Id="rId12" Type="http://schemas.openxmlformats.org/officeDocument/2006/relationships/slideLayout" Target="../slideLayouts/slideLayout173.xml"/><Relationship Id="rId17" Type="http://schemas.openxmlformats.org/officeDocument/2006/relationships/slideLayout" Target="../slideLayouts/slideLayout178.xml"/><Relationship Id="rId25" Type="http://schemas.openxmlformats.org/officeDocument/2006/relationships/slideLayout" Target="../slideLayouts/slideLayout186.xml"/><Relationship Id="rId33" Type="http://schemas.openxmlformats.org/officeDocument/2006/relationships/slideLayout" Target="../slideLayouts/slideLayout194.xml"/><Relationship Id="rId38" Type="http://schemas.openxmlformats.org/officeDocument/2006/relationships/slideLayout" Target="../slideLayouts/slideLayout199.xml"/><Relationship Id="rId46" Type="http://schemas.openxmlformats.org/officeDocument/2006/relationships/slideLayout" Target="../slideLayouts/slideLayout207.xml"/><Relationship Id="rId2" Type="http://schemas.openxmlformats.org/officeDocument/2006/relationships/slideLayout" Target="../slideLayouts/slideLayout163.xml"/><Relationship Id="rId16" Type="http://schemas.openxmlformats.org/officeDocument/2006/relationships/slideLayout" Target="../slideLayouts/slideLayout177.xml"/><Relationship Id="rId20" Type="http://schemas.openxmlformats.org/officeDocument/2006/relationships/slideLayout" Target="../slideLayouts/slideLayout181.xml"/><Relationship Id="rId29" Type="http://schemas.openxmlformats.org/officeDocument/2006/relationships/slideLayout" Target="../slideLayouts/slideLayout190.xml"/><Relationship Id="rId41" Type="http://schemas.openxmlformats.org/officeDocument/2006/relationships/slideLayout" Target="../slideLayouts/slideLayout202.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24" Type="http://schemas.openxmlformats.org/officeDocument/2006/relationships/slideLayout" Target="../slideLayouts/slideLayout185.xml"/><Relationship Id="rId32" Type="http://schemas.openxmlformats.org/officeDocument/2006/relationships/slideLayout" Target="../slideLayouts/slideLayout193.xml"/><Relationship Id="rId37" Type="http://schemas.openxmlformats.org/officeDocument/2006/relationships/slideLayout" Target="../slideLayouts/slideLayout198.xml"/><Relationship Id="rId40" Type="http://schemas.openxmlformats.org/officeDocument/2006/relationships/slideLayout" Target="../slideLayouts/slideLayout201.xml"/><Relationship Id="rId45" Type="http://schemas.openxmlformats.org/officeDocument/2006/relationships/slideLayout" Target="../slideLayouts/slideLayout206.xml"/><Relationship Id="rId5" Type="http://schemas.openxmlformats.org/officeDocument/2006/relationships/slideLayout" Target="../slideLayouts/slideLayout166.xml"/><Relationship Id="rId15" Type="http://schemas.openxmlformats.org/officeDocument/2006/relationships/slideLayout" Target="../slideLayouts/slideLayout176.xml"/><Relationship Id="rId23" Type="http://schemas.openxmlformats.org/officeDocument/2006/relationships/slideLayout" Target="../slideLayouts/slideLayout184.xml"/><Relationship Id="rId28" Type="http://schemas.openxmlformats.org/officeDocument/2006/relationships/slideLayout" Target="../slideLayouts/slideLayout189.xml"/><Relationship Id="rId36" Type="http://schemas.openxmlformats.org/officeDocument/2006/relationships/slideLayout" Target="../slideLayouts/slideLayout197.xml"/><Relationship Id="rId49" Type="http://schemas.openxmlformats.org/officeDocument/2006/relationships/slideLayout" Target="../slideLayouts/slideLayout210.xml"/><Relationship Id="rId10" Type="http://schemas.openxmlformats.org/officeDocument/2006/relationships/slideLayout" Target="../slideLayouts/slideLayout171.xml"/><Relationship Id="rId19" Type="http://schemas.openxmlformats.org/officeDocument/2006/relationships/slideLayout" Target="../slideLayouts/slideLayout180.xml"/><Relationship Id="rId31" Type="http://schemas.openxmlformats.org/officeDocument/2006/relationships/slideLayout" Target="../slideLayouts/slideLayout192.xml"/><Relationship Id="rId44" Type="http://schemas.openxmlformats.org/officeDocument/2006/relationships/slideLayout" Target="../slideLayouts/slideLayout205.xml"/><Relationship Id="rId52" Type="http://schemas.openxmlformats.org/officeDocument/2006/relationships/image" Target="../media/image1.png"/><Relationship Id="rId4" Type="http://schemas.openxmlformats.org/officeDocument/2006/relationships/slideLayout" Target="../slideLayouts/slideLayout165.xml"/><Relationship Id="rId9" Type="http://schemas.openxmlformats.org/officeDocument/2006/relationships/slideLayout" Target="../slideLayouts/slideLayout170.xml"/><Relationship Id="rId14" Type="http://schemas.openxmlformats.org/officeDocument/2006/relationships/slideLayout" Target="../slideLayouts/slideLayout175.xml"/><Relationship Id="rId22" Type="http://schemas.openxmlformats.org/officeDocument/2006/relationships/slideLayout" Target="../slideLayouts/slideLayout183.xml"/><Relationship Id="rId27" Type="http://schemas.openxmlformats.org/officeDocument/2006/relationships/slideLayout" Target="../slideLayouts/slideLayout188.xml"/><Relationship Id="rId30" Type="http://schemas.openxmlformats.org/officeDocument/2006/relationships/slideLayout" Target="../slideLayouts/slideLayout191.xml"/><Relationship Id="rId35" Type="http://schemas.openxmlformats.org/officeDocument/2006/relationships/slideLayout" Target="../slideLayouts/slideLayout196.xml"/><Relationship Id="rId43" Type="http://schemas.openxmlformats.org/officeDocument/2006/relationships/slideLayout" Target="../slideLayouts/slideLayout204.xml"/><Relationship Id="rId48" Type="http://schemas.openxmlformats.org/officeDocument/2006/relationships/slideLayout" Target="../slideLayouts/slideLayout209.xml"/><Relationship Id="rId8" Type="http://schemas.openxmlformats.org/officeDocument/2006/relationships/slideLayout" Target="../slideLayouts/slideLayout169.xml"/><Relationship Id="rId51" Type="http://schemas.openxmlformats.org/officeDocument/2006/relationships/theme" Target="../theme/theme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03F606E-928C-A1F9-8031-179CA03A355F}"/>
              </a:ext>
            </a:extLst>
          </p:cNvPr>
          <p:cNvSpPr>
            <a:spLocks noGrp="1"/>
          </p:cNvSpPr>
          <p:nvPr>
            <p:ph type="title"/>
          </p:nvPr>
        </p:nvSpPr>
        <p:spPr>
          <a:xfrm>
            <a:off x="407988" y="333376"/>
            <a:ext cx="11376026" cy="1010862"/>
          </a:xfrm>
          <a:prstGeom prst="rect">
            <a:avLst/>
          </a:prstGeom>
        </p:spPr>
        <p:txBody>
          <a:bodyPr vert="horz" wrap="square" lIns="0" tIns="0" rIns="0" bIns="0" rtlCol="0" anchor="t" anchorCtr="0">
            <a:noAutofit/>
          </a:bodyPr>
          <a:lstStyle/>
          <a:p>
            <a:r>
              <a:rPr lang="fi-FI" noProof="0"/>
              <a:t>Muokkaa ots. perustyyl. napsautt.</a:t>
            </a:r>
          </a:p>
        </p:txBody>
      </p:sp>
      <p:sp>
        <p:nvSpPr>
          <p:cNvPr id="3" name="Text Placeholder 2">
            <a:extLst>
              <a:ext uri="{FF2B5EF4-FFF2-40B4-BE49-F238E27FC236}">
                <a16:creationId xmlns:a16="http://schemas.microsoft.com/office/drawing/2014/main" id="{0924343F-94E2-0032-C904-C75E566C8FC6}"/>
              </a:ext>
            </a:extLst>
          </p:cNvPr>
          <p:cNvSpPr>
            <a:spLocks noGrp="1"/>
          </p:cNvSpPr>
          <p:nvPr>
            <p:ph type="body" idx="1"/>
          </p:nvPr>
        </p:nvSpPr>
        <p:spPr>
          <a:xfrm>
            <a:off x="407987" y="1628776"/>
            <a:ext cx="11376025" cy="4464050"/>
          </a:xfrm>
          <a:prstGeom prst="rect">
            <a:avLst/>
          </a:prstGeom>
        </p:spPr>
        <p:txBody>
          <a:bodyPr vert="horz" wrap="square" lIns="0" tIns="0" rIns="0" bIns="0" rtlCol="0" anchor="t" anchorCtr="0">
            <a:noAutofit/>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2ECF1F63-EAB0-D155-D368-DB83454D33CA}"/>
              </a:ext>
            </a:extLst>
          </p:cNvPr>
          <p:cNvSpPr>
            <a:spLocks noGrp="1"/>
          </p:cNvSpPr>
          <p:nvPr>
            <p:ph type="dt" sz="half" idx="2"/>
          </p:nvPr>
        </p:nvSpPr>
        <p:spPr>
          <a:xfrm>
            <a:off x="839416" y="6381328"/>
            <a:ext cx="1224136" cy="143298"/>
          </a:xfrm>
          <a:prstGeom prst="rect">
            <a:avLst/>
          </a:prstGeom>
        </p:spPr>
        <p:txBody>
          <a:bodyPr vert="horz" wrap="square" lIns="0" tIns="0" rIns="0" bIns="0" rtlCol="0" anchor="ctr" anchorCtr="0">
            <a:noAutofit/>
          </a:bodyPr>
          <a:lstStyle>
            <a:lvl1pPr algn="l">
              <a:defRPr sz="900">
                <a:solidFill>
                  <a:schemeClr val="accent1"/>
                </a:solidFill>
              </a:defRPr>
            </a:lvl1pPr>
          </a:lstStyle>
          <a:p>
            <a:fld id="{5C6F4B18-CB97-43DC-B5BF-9C12B500CD96}" type="datetime1">
              <a:rPr lang="fi-FI" noProof="0" smtClean="0"/>
              <a:t>8.4.2025</a:t>
            </a:fld>
            <a:endParaRPr lang="fi-FI" noProof="0"/>
          </a:p>
        </p:txBody>
      </p:sp>
      <p:sp>
        <p:nvSpPr>
          <p:cNvPr id="5" name="Footer Placeholder 4">
            <a:extLst>
              <a:ext uri="{FF2B5EF4-FFF2-40B4-BE49-F238E27FC236}">
                <a16:creationId xmlns:a16="http://schemas.microsoft.com/office/drawing/2014/main" id="{631D72B2-0BA5-C3BE-860A-FF93393EC16E}"/>
              </a:ext>
            </a:extLst>
          </p:cNvPr>
          <p:cNvSpPr>
            <a:spLocks noGrp="1"/>
          </p:cNvSpPr>
          <p:nvPr>
            <p:ph type="ftr" sz="quarter" idx="3"/>
          </p:nvPr>
        </p:nvSpPr>
        <p:spPr>
          <a:xfrm>
            <a:off x="2063552" y="6381328"/>
            <a:ext cx="8928992" cy="143296"/>
          </a:xfrm>
          <a:prstGeom prst="rect">
            <a:avLst/>
          </a:prstGeom>
        </p:spPr>
        <p:txBody>
          <a:bodyPr vert="horz" wrap="square" lIns="0" tIns="0" rIns="0" bIns="0" rtlCol="0" anchor="ctr" anchorCtr="0">
            <a:noAutofit/>
          </a:bodyPr>
          <a:lstStyle>
            <a:lvl1pPr algn="l">
              <a:defRPr sz="900">
                <a:solidFill>
                  <a:schemeClr val="accent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C5D84F36-1B4E-8A5C-9166-BF2B0030F35F}"/>
              </a:ext>
            </a:extLst>
          </p:cNvPr>
          <p:cNvSpPr>
            <a:spLocks noGrp="1"/>
          </p:cNvSpPr>
          <p:nvPr>
            <p:ph type="sldNum" sz="quarter" idx="4"/>
          </p:nvPr>
        </p:nvSpPr>
        <p:spPr>
          <a:xfrm>
            <a:off x="407988" y="6381328"/>
            <a:ext cx="431428" cy="143298"/>
          </a:xfrm>
          <a:prstGeom prst="rect">
            <a:avLst/>
          </a:prstGeom>
        </p:spPr>
        <p:txBody>
          <a:bodyPr vert="horz" wrap="square" lIns="0" tIns="0" rIns="0" bIns="0" rtlCol="0" anchor="ctr" anchorCtr="0">
            <a:noAutofit/>
          </a:bodyPr>
          <a:lstStyle>
            <a:lvl1pPr algn="l">
              <a:defRPr sz="900">
                <a:solidFill>
                  <a:schemeClr val="accent1"/>
                </a:solidFill>
                <a:latin typeface="+mj-lt"/>
              </a:defRPr>
            </a:lvl1pPr>
          </a:lstStyle>
          <a:p>
            <a:fld id="{DFD61EF7-2460-4EE9-A031-27FEBC4F9A95}" type="slidenum">
              <a:rPr lang="fi-FI" noProof="0" smtClean="0"/>
              <a:pPr/>
              <a:t>‹#›</a:t>
            </a:fld>
            <a:endParaRPr lang="fi-FI" noProof="0"/>
          </a:p>
        </p:txBody>
      </p:sp>
      <p:sp>
        <p:nvSpPr>
          <p:cNvPr id="16" name="Freeform 9">
            <a:extLst>
              <a:ext uri="{FF2B5EF4-FFF2-40B4-BE49-F238E27FC236}">
                <a16:creationId xmlns:a16="http://schemas.microsoft.com/office/drawing/2014/main" id="{45D2EBA9-1BB0-2806-BE95-22E9D2E52F24}"/>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accent1"/>
          </a:solidFill>
          <a:ln>
            <a:noFill/>
          </a:ln>
        </p:spPr>
        <p:txBody>
          <a:bodyPr vert="horz" wrap="square" lIns="0" tIns="0" rIns="0" bIns="0" numCol="1" anchor="t" anchorCtr="0" compatLnSpc="1">
            <a:prstTxWarp prst="textNoShape">
              <a:avLst/>
            </a:prstTxWarp>
            <a:noAutofit/>
          </a:bodyPr>
          <a:lstStyle/>
          <a:p>
            <a:endParaRPr lang="fi-FI" noProof="0">
              <a:solidFill>
                <a:schemeClr val="tx1"/>
              </a:solidFill>
            </a:endParaRPr>
          </a:p>
        </p:txBody>
      </p:sp>
      <p:sp>
        <p:nvSpPr>
          <p:cNvPr id="23" name="(c)" hidden="1">
            <a:extLst>
              <a:ext uri="{FF2B5EF4-FFF2-40B4-BE49-F238E27FC236}">
                <a16:creationId xmlns:a16="http://schemas.microsoft.com/office/drawing/2014/main" id="{BE74CF64-92D2-11A4-5F0E-9DB01C5D9C18}"/>
              </a:ext>
            </a:extLst>
          </p:cNvPr>
          <p:cNvSpPr txBox="1">
            <a:spLocks noGrp="1" noRot="1" noMove="1" noResize="1" noEditPoints="1" noAdjustHandles="1" noChangeArrowheads="1" noChangeShapeType="1"/>
          </p:cNvSpPr>
          <p:nvPr userDrawn="1"/>
        </p:nvSpPr>
        <p:spPr>
          <a:xfrm>
            <a:off x="12020180" y="6891795"/>
            <a:ext cx="165110" cy="30778"/>
          </a:xfrm>
          <a:prstGeom prst="rect">
            <a:avLst/>
          </a:prstGeom>
          <a:noFill/>
        </p:spPr>
        <p:txBody>
          <a:bodyPr wrap="none" lIns="0" tIns="0" rIns="0" bIns="0" rtlCol="0">
            <a:spAutoFit/>
          </a:bodyPr>
          <a:lstStyle/>
          <a:p>
            <a:pPr algn="r"/>
            <a:r>
              <a:rPr lang="fi-FI" sz="200">
                <a:solidFill>
                  <a:schemeClr val="bg1"/>
                </a:solidFill>
                <a:latin typeface="+mn-lt"/>
              </a:rPr>
              <a:t>©grow. for</a:t>
            </a:r>
            <a:r>
              <a:rPr lang="fi-FI" sz="200" baseline="0">
                <a:solidFill>
                  <a:schemeClr val="bg1"/>
                </a:solidFill>
                <a:latin typeface="+mn-lt"/>
              </a:rPr>
              <a:t> RT</a:t>
            </a:r>
            <a:endParaRPr lang="en-GB" sz="200" err="1">
              <a:solidFill>
                <a:schemeClr val="bg1"/>
              </a:solidFill>
              <a:latin typeface="+mn-lt"/>
            </a:endParaRPr>
          </a:p>
        </p:txBody>
      </p:sp>
      <p:pic>
        <p:nvPicPr>
          <p:cNvPr id="24" name="(logo)" descr="Z:\GRW (grow)\logot\copyright_grow.png" hidden="1">
            <a:extLst>
              <a:ext uri="{FF2B5EF4-FFF2-40B4-BE49-F238E27FC236}">
                <a16:creationId xmlns:a16="http://schemas.microsoft.com/office/drawing/2014/main" id="{FAEA7254-AEB8-7FA6-6B13-3AB5DF3FA765}"/>
              </a:ext>
            </a:extLst>
          </p:cNvPr>
          <p:cNvPicPr>
            <a:picLocks noGrp="1" noRot="1" noChangeAspect="1" noMove="1" noResize="1" noEditPoints="1" noAdjustHandles="1" noChangeArrowheads="1" noChangeShapeType="1" noCrop="1"/>
          </p:cNvPicPr>
          <p:nvPr userDrawn="1"/>
        </p:nvPicPr>
        <p:blipFill>
          <a:blip r:embed="rId56" cstate="print">
            <a:extLst>
              <a:ext uri="{28A0092B-C50C-407E-A947-70E740481C1C}">
                <a14:useLocalDpi xmlns:a14="http://schemas.microsoft.com/office/drawing/2010/main" val="0"/>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0444036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 id="2147483692" r:id="rId32"/>
    <p:sldLayoutId id="2147483693" r:id="rId33"/>
    <p:sldLayoutId id="2147483694" r:id="rId34"/>
    <p:sldLayoutId id="2147483695" r:id="rId35"/>
    <p:sldLayoutId id="2147483696" r:id="rId36"/>
    <p:sldLayoutId id="2147483697" r:id="rId37"/>
    <p:sldLayoutId id="2147483698" r:id="rId38"/>
    <p:sldLayoutId id="2147483699" r:id="rId39"/>
    <p:sldLayoutId id="2147483700" r:id="rId40"/>
    <p:sldLayoutId id="2147483701" r:id="rId41"/>
    <p:sldLayoutId id="2147483702" r:id="rId42"/>
    <p:sldLayoutId id="2147483703" r:id="rId43"/>
    <p:sldLayoutId id="2147483704" r:id="rId44"/>
    <p:sldLayoutId id="2147483705" r:id="rId45"/>
    <p:sldLayoutId id="2147483706" r:id="rId46"/>
    <p:sldLayoutId id="2147483707" r:id="rId47"/>
    <p:sldLayoutId id="2147483708" r:id="rId48"/>
    <p:sldLayoutId id="2147483709" r:id="rId49"/>
    <p:sldLayoutId id="2147483710" r:id="rId50"/>
    <p:sldLayoutId id="2147483711" r:id="rId51"/>
    <p:sldLayoutId id="2147483712" r:id="rId52"/>
    <p:sldLayoutId id="2147483713" r:id="rId53"/>
    <p:sldLayoutId id="2147483714" r:id="rId54"/>
  </p:sldLayoutIdLst>
  <p:hf hdr="0"/>
  <p:txStyles>
    <p:title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p:titleStyle>
    <p:bodyStyle>
      <a:lvl1pPr marL="266700" indent="-266700" algn="l" defTabSz="914400" rtl="0" eaLnBrk="1" latinLnBrk="0" hangingPunct="1">
        <a:lnSpc>
          <a:spcPct val="100000"/>
        </a:lnSpc>
        <a:spcBef>
          <a:spcPts val="6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28650" indent="-266700" algn="l" defTabSz="914400" rtl="0" eaLnBrk="1" latinLnBrk="0" hangingPunct="1">
        <a:lnSpc>
          <a:spcPct val="10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990600" indent="-276225" algn="l" defTabSz="914400" rtl="0" eaLnBrk="1" latinLnBrk="0" hangingPunct="1">
        <a:lnSpc>
          <a:spcPct val="100000"/>
        </a:lnSpc>
        <a:spcBef>
          <a:spcPts val="6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34302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170497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066925"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41935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78130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143250"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257">
          <p15:clr>
            <a:srgbClr val="F26B43"/>
          </p15:clr>
        </p15:guide>
        <p15:guide id="4" pos="7423">
          <p15:clr>
            <a:srgbClr val="F26B43"/>
          </p15:clr>
        </p15:guide>
        <p15:guide id="5" orient="horz" pos="1026">
          <p15:clr>
            <a:srgbClr val="F26B43"/>
          </p15:clr>
        </p15:guide>
        <p15:guide id="6" orient="horz" pos="845">
          <p15:clr>
            <a:srgbClr val="F26B43"/>
          </p15:clr>
        </p15:guide>
        <p15:guide id="8" orient="horz" pos="3838">
          <p15:clr>
            <a:srgbClr val="F26B43"/>
          </p15:clr>
        </p15:guide>
        <p15:guide id="10" orient="horz" pos="21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03F606E-928C-A1F9-8031-179CA03A355F}"/>
              </a:ext>
            </a:extLst>
          </p:cNvPr>
          <p:cNvSpPr>
            <a:spLocks noGrp="1"/>
          </p:cNvSpPr>
          <p:nvPr>
            <p:ph type="title"/>
          </p:nvPr>
        </p:nvSpPr>
        <p:spPr>
          <a:xfrm>
            <a:off x="407988" y="333376"/>
            <a:ext cx="11376026" cy="1010862"/>
          </a:xfrm>
          <a:prstGeom prst="rect">
            <a:avLst/>
          </a:prstGeom>
        </p:spPr>
        <p:txBody>
          <a:bodyPr vert="horz" wrap="square" lIns="0" tIns="0" rIns="0" bIns="0" rtlCol="0" anchor="t" anchorCtr="0">
            <a:noAutofit/>
          </a:bodyPr>
          <a:lstStyle/>
          <a:p>
            <a:r>
              <a:rPr lang="fi-FI" noProof="0"/>
              <a:t>Muokkaa ots. perustyyl. napsautt.</a:t>
            </a:r>
          </a:p>
        </p:txBody>
      </p:sp>
      <p:sp>
        <p:nvSpPr>
          <p:cNvPr id="3" name="Text Placeholder 2">
            <a:extLst>
              <a:ext uri="{FF2B5EF4-FFF2-40B4-BE49-F238E27FC236}">
                <a16:creationId xmlns:a16="http://schemas.microsoft.com/office/drawing/2014/main" id="{0924343F-94E2-0032-C904-C75E566C8FC6}"/>
              </a:ext>
            </a:extLst>
          </p:cNvPr>
          <p:cNvSpPr>
            <a:spLocks noGrp="1"/>
          </p:cNvSpPr>
          <p:nvPr>
            <p:ph type="body" idx="1"/>
          </p:nvPr>
        </p:nvSpPr>
        <p:spPr>
          <a:xfrm>
            <a:off x="407987" y="1628776"/>
            <a:ext cx="11376025" cy="4464050"/>
          </a:xfrm>
          <a:prstGeom prst="rect">
            <a:avLst/>
          </a:prstGeom>
        </p:spPr>
        <p:txBody>
          <a:bodyPr vert="horz" wrap="square" lIns="0" tIns="0" rIns="0" bIns="0" rtlCol="0" anchor="t" anchorCtr="0">
            <a:noAutofit/>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2ECF1F63-EAB0-D155-D368-DB83454D33CA}"/>
              </a:ext>
            </a:extLst>
          </p:cNvPr>
          <p:cNvSpPr>
            <a:spLocks noGrp="1"/>
          </p:cNvSpPr>
          <p:nvPr>
            <p:ph type="dt" sz="half" idx="2"/>
          </p:nvPr>
        </p:nvSpPr>
        <p:spPr>
          <a:xfrm>
            <a:off x="839416" y="6381328"/>
            <a:ext cx="1224136" cy="143298"/>
          </a:xfrm>
          <a:prstGeom prst="rect">
            <a:avLst/>
          </a:prstGeom>
        </p:spPr>
        <p:txBody>
          <a:bodyPr vert="horz" wrap="square" lIns="0" tIns="0" rIns="0" bIns="0" rtlCol="0" anchor="ctr" anchorCtr="0">
            <a:noAutofit/>
          </a:bodyPr>
          <a:lstStyle>
            <a:lvl1pPr algn="l">
              <a:defRPr sz="900">
                <a:solidFill>
                  <a:schemeClr val="accent1"/>
                </a:solidFill>
              </a:defRPr>
            </a:lvl1pPr>
          </a:lstStyle>
          <a:p>
            <a:r>
              <a:rPr lang="fi-FI" noProof="0"/>
              <a:t>20.11.2024</a:t>
            </a:r>
          </a:p>
        </p:txBody>
      </p:sp>
      <p:sp>
        <p:nvSpPr>
          <p:cNvPr id="5" name="Footer Placeholder 4">
            <a:extLst>
              <a:ext uri="{FF2B5EF4-FFF2-40B4-BE49-F238E27FC236}">
                <a16:creationId xmlns:a16="http://schemas.microsoft.com/office/drawing/2014/main" id="{631D72B2-0BA5-C3BE-860A-FF93393EC16E}"/>
              </a:ext>
            </a:extLst>
          </p:cNvPr>
          <p:cNvSpPr>
            <a:spLocks noGrp="1"/>
          </p:cNvSpPr>
          <p:nvPr>
            <p:ph type="ftr" sz="quarter" idx="3"/>
          </p:nvPr>
        </p:nvSpPr>
        <p:spPr>
          <a:xfrm>
            <a:off x="2063552" y="6381328"/>
            <a:ext cx="8928992" cy="143296"/>
          </a:xfrm>
          <a:prstGeom prst="rect">
            <a:avLst/>
          </a:prstGeom>
        </p:spPr>
        <p:txBody>
          <a:bodyPr vert="horz" wrap="square" lIns="0" tIns="0" rIns="0" bIns="0" rtlCol="0" anchor="ctr" anchorCtr="0">
            <a:noAutofit/>
          </a:bodyPr>
          <a:lstStyle>
            <a:lvl1pPr algn="l">
              <a:defRPr sz="900">
                <a:solidFill>
                  <a:schemeClr val="accent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C5D84F36-1B4E-8A5C-9166-BF2B0030F35F}"/>
              </a:ext>
            </a:extLst>
          </p:cNvPr>
          <p:cNvSpPr>
            <a:spLocks noGrp="1"/>
          </p:cNvSpPr>
          <p:nvPr>
            <p:ph type="sldNum" sz="quarter" idx="4"/>
          </p:nvPr>
        </p:nvSpPr>
        <p:spPr>
          <a:xfrm>
            <a:off x="407988" y="6381328"/>
            <a:ext cx="431428" cy="143298"/>
          </a:xfrm>
          <a:prstGeom prst="rect">
            <a:avLst/>
          </a:prstGeom>
        </p:spPr>
        <p:txBody>
          <a:bodyPr vert="horz" wrap="square" lIns="0" tIns="0" rIns="0" bIns="0" rtlCol="0" anchor="ctr" anchorCtr="0">
            <a:noAutofit/>
          </a:bodyPr>
          <a:lstStyle>
            <a:lvl1pPr algn="l">
              <a:defRPr sz="900">
                <a:solidFill>
                  <a:schemeClr val="accent1"/>
                </a:solidFill>
                <a:latin typeface="+mj-lt"/>
              </a:defRPr>
            </a:lvl1pPr>
          </a:lstStyle>
          <a:p>
            <a:fld id="{DFD61EF7-2460-4EE9-A031-27FEBC4F9A95}" type="slidenum">
              <a:rPr lang="fi-FI" noProof="0" smtClean="0"/>
              <a:pPr/>
              <a:t>‹#›</a:t>
            </a:fld>
            <a:endParaRPr lang="fi-FI" noProof="0"/>
          </a:p>
        </p:txBody>
      </p:sp>
      <p:sp>
        <p:nvSpPr>
          <p:cNvPr id="16" name="Freeform 9">
            <a:extLst>
              <a:ext uri="{FF2B5EF4-FFF2-40B4-BE49-F238E27FC236}">
                <a16:creationId xmlns:a16="http://schemas.microsoft.com/office/drawing/2014/main" id="{45D2EBA9-1BB0-2806-BE95-22E9D2E52F24}"/>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accent1"/>
          </a:solidFill>
          <a:ln>
            <a:noFill/>
          </a:ln>
        </p:spPr>
        <p:txBody>
          <a:bodyPr vert="horz" wrap="square" lIns="0" tIns="0" rIns="0" bIns="0" numCol="1" anchor="t" anchorCtr="0" compatLnSpc="1">
            <a:prstTxWarp prst="textNoShape">
              <a:avLst/>
            </a:prstTxWarp>
            <a:noAutofit/>
          </a:bodyPr>
          <a:lstStyle/>
          <a:p>
            <a:endParaRPr lang="fi-FI" noProof="0">
              <a:solidFill>
                <a:schemeClr val="tx1"/>
              </a:solidFill>
            </a:endParaRPr>
          </a:p>
        </p:txBody>
      </p:sp>
      <p:sp>
        <p:nvSpPr>
          <p:cNvPr id="23" name="(c)" hidden="1">
            <a:extLst>
              <a:ext uri="{FF2B5EF4-FFF2-40B4-BE49-F238E27FC236}">
                <a16:creationId xmlns:a16="http://schemas.microsoft.com/office/drawing/2014/main" id="{BE74CF64-92D2-11A4-5F0E-9DB01C5D9C18}"/>
              </a:ext>
            </a:extLst>
          </p:cNvPr>
          <p:cNvSpPr txBox="1">
            <a:spLocks noGrp="1" noRot="1" noMove="1" noResize="1" noEditPoints="1" noAdjustHandles="1" noChangeArrowheads="1" noChangeShapeType="1"/>
          </p:cNvSpPr>
          <p:nvPr userDrawn="1"/>
        </p:nvSpPr>
        <p:spPr>
          <a:xfrm>
            <a:off x="12020180" y="6891795"/>
            <a:ext cx="165110" cy="30778"/>
          </a:xfrm>
          <a:prstGeom prst="rect">
            <a:avLst/>
          </a:prstGeom>
          <a:noFill/>
        </p:spPr>
        <p:txBody>
          <a:bodyPr wrap="none" lIns="0" tIns="0" rIns="0" bIns="0" rtlCol="0">
            <a:spAutoFit/>
          </a:bodyPr>
          <a:lstStyle/>
          <a:p>
            <a:pPr algn="r"/>
            <a:r>
              <a:rPr lang="fi-FI" sz="200">
                <a:solidFill>
                  <a:schemeClr val="bg1"/>
                </a:solidFill>
                <a:latin typeface="+mn-lt"/>
              </a:rPr>
              <a:t>©grow. for</a:t>
            </a:r>
            <a:r>
              <a:rPr lang="fi-FI" sz="200" baseline="0">
                <a:solidFill>
                  <a:schemeClr val="bg1"/>
                </a:solidFill>
                <a:latin typeface="+mn-lt"/>
              </a:rPr>
              <a:t> RT</a:t>
            </a:r>
            <a:endParaRPr lang="en-GB" sz="200" err="1">
              <a:solidFill>
                <a:schemeClr val="bg1"/>
              </a:solidFill>
              <a:latin typeface="+mn-lt"/>
            </a:endParaRPr>
          </a:p>
        </p:txBody>
      </p:sp>
      <p:pic>
        <p:nvPicPr>
          <p:cNvPr id="24" name="(logo)" descr="Z:\GRW (grow)\logot\copyright_grow.png" hidden="1">
            <a:extLst>
              <a:ext uri="{FF2B5EF4-FFF2-40B4-BE49-F238E27FC236}">
                <a16:creationId xmlns:a16="http://schemas.microsoft.com/office/drawing/2014/main" id="{FAEA7254-AEB8-7FA6-6B13-3AB5DF3FA765}"/>
              </a:ext>
            </a:extLst>
          </p:cNvPr>
          <p:cNvPicPr>
            <a:picLocks noGrp="1" noRot="1" noChangeAspect="1" noMove="1" noResize="1" noEditPoints="1" noAdjustHandles="1" noChangeArrowheads="1" noChangeShapeType="1" noCrop="1"/>
          </p:cNvPicPr>
          <p:nvPr userDrawn="1"/>
        </p:nvPicPr>
        <p:blipFill>
          <a:blip r:embed="rId42" cstate="print">
            <a:extLst>
              <a:ext uri="{28A0092B-C50C-407E-A947-70E740481C1C}">
                <a14:useLocalDpi xmlns:a14="http://schemas.microsoft.com/office/drawing/2010/main" val="0"/>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97202523"/>
      </p:ext>
    </p:extLst>
  </p:cSld>
  <p:clrMap bg1="lt1" tx1="dk1" bg2="lt2" tx2="dk2" accent1="accent1" accent2="accent2" accent3="accent3" accent4="accent4" accent5="accent5" accent6="accent6" hlink="hlink" folHlink="folHlink"/>
  <p:sldLayoutIdLst>
    <p:sldLayoutId id="2147483716" r:id="rId1"/>
    <p:sldLayoutId id="2147483717" r:id="rId2"/>
    <p:sldLayoutId id="2147483718" r:id="rId3"/>
    <p:sldLayoutId id="2147483719" r:id="rId4"/>
    <p:sldLayoutId id="2147483720" r:id="rId5"/>
    <p:sldLayoutId id="2147483721" r:id="rId6"/>
    <p:sldLayoutId id="2147483722" r:id="rId7"/>
    <p:sldLayoutId id="2147483723" r:id="rId8"/>
    <p:sldLayoutId id="2147483724" r:id="rId9"/>
    <p:sldLayoutId id="2147483725" r:id="rId10"/>
    <p:sldLayoutId id="2147483726" r:id="rId11"/>
    <p:sldLayoutId id="2147483727" r:id="rId12"/>
    <p:sldLayoutId id="2147483728" r:id="rId13"/>
    <p:sldLayoutId id="2147483729" r:id="rId14"/>
    <p:sldLayoutId id="2147483730" r:id="rId15"/>
    <p:sldLayoutId id="2147483731" r:id="rId16"/>
    <p:sldLayoutId id="2147483732" r:id="rId17"/>
    <p:sldLayoutId id="2147483733" r:id="rId18"/>
    <p:sldLayoutId id="2147483734" r:id="rId19"/>
    <p:sldLayoutId id="2147483735" r:id="rId20"/>
    <p:sldLayoutId id="2147483736" r:id="rId21"/>
    <p:sldLayoutId id="2147483737" r:id="rId22"/>
    <p:sldLayoutId id="2147483738" r:id="rId23"/>
    <p:sldLayoutId id="2147483739" r:id="rId24"/>
    <p:sldLayoutId id="2147483740" r:id="rId25"/>
    <p:sldLayoutId id="2147483741" r:id="rId26"/>
    <p:sldLayoutId id="2147483742" r:id="rId27"/>
    <p:sldLayoutId id="2147483743" r:id="rId28"/>
    <p:sldLayoutId id="2147483744" r:id="rId29"/>
    <p:sldLayoutId id="2147483745" r:id="rId30"/>
    <p:sldLayoutId id="2147483746" r:id="rId31"/>
    <p:sldLayoutId id="2147483747" r:id="rId32"/>
    <p:sldLayoutId id="2147483748" r:id="rId33"/>
    <p:sldLayoutId id="2147483749" r:id="rId34"/>
    <p:sldLayoutId id="2147483750" r:id="rId35"/>
    <p:sldLayoutId id="2147483751" r:id="rId36"/>
    <p:sldLayoutId id="2147483752" r:id="rId37"/>
    <p:sldLayoutId id="2147483753" r:id="rId38"/>
    <p:sldLayoutId id="2147483754" r:id="rId39"/>
    <p:sldLayoutId id="2147483755" r:id="rId40"/>
  </p:sldLayoutIdLst>
  <p:hf hdr="0"/>
  <p:txStyles>
    <p:title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p:titleStyle>
    <p:bodyStyle>
      <a:lvl1pPr marL="266700" indent="-266700" algn="l" defTabSz="914400" rtl="0" eaLnBrk="1" latinLnBrk="0" hangingPunct="1">
        <a:lnSpc>
          <a:spcPct val="100000"/>
        </a:lnSpc>
        <a:spcBef>
          <a:spcPts val="6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28650" indent="-266700" algn="l" defTabSz="914400" rtl="0" eaLnBrk="1" latinLnBrk="0" hangingPunct="1">
        <a:lnSpc>
          <a:spcPct val="10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990600" indent="-276225" algn="l" defTabSz="914400" rtl="0" eaLnBrk="1" latinLnBrk="0" hangingPunct="1">
        <a:lnSpc>
          <a:spcPct val="100000"/>
        </a:lnSpc>
        <a:spcBef>
          <a:spcPts val="6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34302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170497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066925"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41935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78130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143250"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257">
          <p15:clr>
            <a:srgbClr val="F26B43"/>
          </p15:clr>
        </p15:guide>
        <p15:guide id="4" pos="7423">
          <p15:clr>
            <a:srgbClr val="F26B43"/>
          </p15:clr>
        </p15:guide>
        <p15:guide id="5" orient="horz" pos="1026">
          <p15:clr>
            <a:srgbClr val="F26B43"/>
          </p15:clr>
        </p15:guide>
        <p15:guide id="6" orient="horz" pos="845">
          <p15:clr>
            <a:srgbClr val="F26B43"/>
          </p15:clr>
        </p15:guide>
        <p15:guide id="8" orient="horz" pos="3838">
          <p15:clr>
            <a:srgbClr val="F26B43"/>
          </p15:clr>
        </p15:guide>
        <p15:guide id="10" orient="horz" pos="21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Otsikon paikkamerkki 1">
            <a:extLst>
              <a:ext uri="{FF2B5EF4-FFF2-40B4-BE49-F238E27FC236}">
                <a16:creationId xmlns:a16="http://schemas.microsoft.com/office/drawing/2014/main" id="{B5F69683-A238-162E-430A-FF2F84DF70A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fi-FI"/>
              <a:t>Muokkaa ots. perustyyl. napsautt.</a:t>
            </a:r>
          </a:p>
        </p:txBody>
      </p:sp>
      <p:sp>
        <p:nvSpPr>
          <p:cNvPr id="3" name="Tekstin paikkamerkki 2">
            <a:extLst>
              <a:ext uri="{FF2B5EF4-FFF2-40B4-BE49-F238E27FC236}">
                <a16:creationId xmlns:a16="http://schemas.microsoft.com/office/drawing/2014/main" id="{F5BDB9F7-90E4-60F2-46DD-C4C7A3D7544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0B259EB5-AE56-9253-7384-65CF29BE9DCB}"/>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5A3F33EA-5BD9-4748-9A42-5C85C5C534EC}" type="datetimeFigureOut">
              <a:rPr lang="fi-FI" smtClean="0"/>
              <a:t>8.4.2025</a:t>
            </a:fld>
            <a:endParaRPr lang="fi-FI"/>
          </a:p>
        </p:txBody>
      </p:sp>
      <p:sp>
        <p:nvSpPr>
          <p:cNvPr id="5" name="Alatunnisteen paikkamerkki 4">
            <a:extLst>
              <a:ext uri="{FF2B5EF4-FFF2-40B4-BE49-F238E27FC236}">
                <a16:creationId xmlns:a16="http://schemas.microsoft.com/office/drawing/2014/main" id="{5CB4C2C4-D66B-61BE-E5AA-C41A77AB8AA4}"/>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fi-FI"/>
          </a:p>
        </p:txBody>
      </p:sp>
      <p:sp>
        <p:nvSpPr>
          <p:cNvPr id="6" name="Dian numeron paikkamerkki 5">
            <a:extLst>
              <a:ext uri="{FF2B5EF4-FFF2-40B4-BE49-F238E27FC236}">
                <a16:creationId xmlns:a16="http://schemas.microsoft.com/office/drawing/2014/main" id="{506080F0-3136-FA9B-AA37-DD4F5036CAD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A29D7C32-8BFC-4D11-A5F6-EBA353AED827}" type="slidenum">
              <a:rPr lang="fi-FI" smtClean="0"/>
              <a:t>‹#›</a:t>
            </a:fld>
            <a:endParaRPr lang="fi-FI"/>
          </a:p>
        </p:txBody>
      </p:sp>
    </p:spTree>
    <p:extLst>
      <p:ext uri="{BB962C8B-B14F-4D97-AF65-F5344CB8AC3E}">
        <p14:creationId xmlns:p14="http://schemas.microsoft.com/office/powerpoint/2010/main" val="2928987890"/>
      </p:ext>
    </p:extLst>
  </p:cSld>
  <p:clrMap bg1="lt1" tx1="dk1" bg2="lt2" tx2="dk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 id="2147483767" r:id="rId11"/>
    <p:sldLayoutId id="2147483768"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03F606E-928C-A1F9-8031-179CA03A355F}"/>
              </a:ext>
            </a:extLst>
          </p:cNvPr>
          <p:cNvSpPr>
            <a:spLocks noGrp="1"/>
          </p:cNvSpPr>
          <p:nvPr>
            <p:ph type="title"/>
          </p:nvPr>
        </p:nvSpPr>
        <p:spPr>
          <a:xfrm>
            <a:off x="407988" y="333377"/>
            <a:ext cx="11376027" cy="1010863"/>
          </a:xfrm>
          <a:prstGeom prst="rect">
            <a:avLst/>
          </a:prstGeom>
        </p:spPr>
        <p:txBody>
          <a:bodyPr vert="horz" wrap="square" lIns="0" tIns="0" rIns="0" bIns="0" rtlCol="0" anchor="t" anchorCtr="0">
            <a:noAutofit/>
          </a:bodyPr>
          <a:lstStyle/>
          <a:p>
            <a:r>
              <a:rPr lang="fi-FI" noProof="0"/>
              <a:t>Muokkaa ots. perustyyl. napsautt.</a:t>
            </a:r>
          </a:p>
        </p:txBody>
      </p:sp>
      <p:sp>
        <p:nvSpPr>
          <p:cNvPr id="3" name="Text Placeholder 2">
            <a:extLst>
              <a:ext uri="{FF2B5EF4-FFF2-40B4-BE49-F238E27FC236}">
                <a16:creationId xmlns:a16="http://schemas.microsoft.com/office/drawing/2014/main" id="{0924343F-94E2-0032-C904-C75E566C8FC6}"/>
              </a:ext>
            </a:extLst>
          </p:cNvPr>
          <p:cNvSpPr>
            <a:spLocks noGrp="1"/>
          </p:cNvSpPr>
          <p:nvPr>
            <p:ph type="body" idx="1"/>
          </p:nvPr>
        </p:nvSpPr>
        <p:spPr>
          <a:xfrm>
            <a:off x="407989" y="1628776"/>
            <a:ext cx="11376025" cy="4464051"/>
          </a:xfrm>
          <a:prstGeom prst="rect">
            <a:avLst/>
          </a:prstGeom>
        </p:spPr>
        <p:txBody>
          <a:bodyPr vert="horz" wrap="square" lIns="0" tIns="0" rIns="0" bIns="0" rtlCol="0" anchor="t" anchorCtr="0">
            <a:noAutofit/>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2ECF1F63-EAB0-D155-D368-DB83454D33CA}"/>
              </a:ext>
            </a:extLst>
          </p:cNvPr>
          <p:cNvSpPr>
            <a:spLocks noGrp="1"/>
          </p:cNvSpPr>
          <p:nvPr>
            <p:ph type="dt" sz="half" idx="2"/>
          </p:nvPr>
        </p:nvSpPr>
        <p:spPr>
          <a:xfrm>
            <a:off x="839416" y="6381328"/>
            <a:ext cx="1224136" cy="143299"/>
          </a:xfrm>
          <a:prstGeom prst="rect">
            <a:avLst/>
          </a:prstGeom>
        </p:spPr>
        <p:txBody>
          <a:bodyPr vert="horz" wrap="square" lIns="0" tIns="0" rIns="0" bIns="0" rtlCol="0" anchor="ctr" anchorCtr="0">
            <a:noAutofit/>
          </a:bodyPr>
          <a:lstStyle>
            <a:lvl1pPr algn="l">
              <a:defRPr sz="900">
                <a:solidFill>
                  <a:schemeClr val="accent1"/>
                </a:solidFill>
              </a:defRPr>
            </a:lvl1pPr>
          </a:lstStyle>
          <a:p>
            <a:fld id="{5C6F4B18-CB97-43DC-B5BF-9C12B500CD96}" type="datetime1">
              <a:rPr lang="fi-FI" noProof="0" smtClean="0"/>
              <a:t>8.4.2025</a:t>
            </a:fld>
            <a:endParaRPr lang="fi-FI" noProof="0"/>
          </a:p>
        </p:txBody>
      </p:sp>
      <p:sp>
        <p:nvSpPr>
          <p:cNvPr id="5" name="Footer Placeholder 4">
            <a:extLst>
              <a:ext uri="{FF2B5EF4-FFF2-40B4-BE49-F238E27FC236}">
                <a16:creationId xmlns:a16="http://schemas.microsoft.com/office/drawing/2014/main" id="{631D72B2-0BA5-C3BE-860A-FF93393EC16E}"/>
              </a:ext>
            </a:extLst>
          </p:cNvPr>
          <p:cNvSpPr>
            <a:spLocks noGrp="1"/>
          </p:cNvSpPr>
          <p:nvPr>
            <p:ph type="ftr" sz="quarter" idx="3"/>
          </p:nvPr>
        </p:nvSpPr>
        <p:spPr>
          <a:xfrm>
            <a:off x="2063552" y="6381328"/>
            <a:ext cx="8928992" cy="143296"/>
          </a:xfrm>
          <a:prstGeom prst="rect">
            <a:avLst/>
          </a:prstGeom>
        </p:spPr>
        <p:txBody>
          <a:bodyPr vert="horz" wrap="square" lIns="0" tIns="0" rIns="0" bIns="0" rtlCol="0" anchor="ctr" anchorCtr="0">
            <a:noAutofit/>
          </a:bodyPr>
          <a:lstStyle>
            <a:lvl1pPr algn="l">
              <a:defRPr sz="900">
                <a:solidFill>
                  <a:schemeClr val="accent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C5D84F36-1B4E-8A5C-9166-BF2B0030F35F}"/>
              </a:ext>
            </a:extLst>
          </p:cNvPr>
          <p:cNvSpPr>
            <a:spLocks noGrp="1"/>
          </p:cNvSpPr>
          <p:nvPr>
            <p:ph type="sldNum" sz="quarter" idx="4"/>
          </p:nvPr>
        </p:nvSpPr>
        <p:spPr>
          <a:xfrm>
            <a:off x="407989" y="6381328"/>
            <a:ext cx="431428" cy="143299"/>
          </a:xfrm>
          <a:prstGeom prst="rect">
            <a:avLst/>
          </a:prstGeom>
        </p:spPr>
        <p:txBody>
          <a:bodyPr vert="horz" wrap="square" lIns="0" tIns="0" rIns="0" bIns="0" rtlCol="0" anchor="ctr" anchorCtr="0">
            <a:noAutofit/>
          </a:bodyPr>
          <a:lstStyle>
            <a:lvl1pPr algn="l">
              <a:defRPr sz="900">
                <a:solidFill>
                  <a:schemeClr val="accent1"/>
                </a:solidFill>
                <a:latin typeface="+mj-lt"/>
              </a:defRPr>
            </a:lvl1pPr>
          </a:lstStyle>
          <a:p>
            <a:fld id="{DFD61EF7-2460-4EE9-A031-27FEBC4F9A95}" type="slidenum">
              <a:rPr lang="fi-FI" noProof="0" smtClean="0"/>
              <a:pPr/>
              <a:t>‹#›</a:t>
            </a:fld>
            <a:endParaRPr lang="fi-FI" noProof="0"/>
          </a:p>
        </p:txBody>
      </p:sp>
      <p:sp>
        <p:nvSpPr>
          <p:cNvPr id="16" name="Freeform 9">
            <a:extLst>
              <a:ext uri="{FF2B5EF4-FFF2-40B4-BE49-F238E27FC236}">
                <a16:creationId xmlns:a16="http://schemas.microsoft.com/office/drawing/2014/main" id="{45D2EBA9-1BB0-2806-BE95-22E9D2E52F24}"/>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accent1"/>
          </a:solidFill>
          <a:ln>
            <a:noFill/>
          </a:ln>
        </p:spPr>
        <p:txBody>
          <a:bodyPr vert="horz" wrap="square" lIns="0" tIns="0" rIns="0" bIns="0" numCol="1" anchor="t" anchorCtr="0" compatLnSpc="1">
            <a:prstTxWarp prst="textNoShape">
              <a:avLst/>
            </a:prstTxWarp>
            <a:noAutofit/>
          </a:bodyPr>
          <a:lstStyle/>
          <a:p>
            <a:endParaRPr lang="fi-FI" sz="1351" noProof="0">
              <a:solidFill>
                <a:schemeClr val="tx1"/>
              </a:solidFill>
            </a:endParaRPr>
          </a:p>
        </p:txBody>
      </p:sp>
      <p:sp>
        <p:nvSpPr>
          <p:cNvPr id="23" name="(c)" hidden="1">
            <a:extLst>
              <a:ext uri="{FF2B5EF4-FFF2-40B4-BE49-F238E27FC236}">
                <a16:creationId xmlns:a16="http://schemas.microsoft.com/office/drawing/2014/main" id="{BE74CF64-92D2-11A4-5F0E-9DB01C5D9C18}"/>
              </a:ext>
            </a:extLst>
          </p:cNvPr>
          <p:cNvSpPr txBox="1">
            <a:spLocks noGrp="1" noRot="1" noMove="1" noResize="1" noEditPoints="1" noAdjustHandles="1" noChangeArrowheads="1" noChangeShapeType="1"/>
          </p:cNvSpPr>
          <p:nvPr userDrawn="1"/>
        </p:nvSpPr>
        <p:spPr>
          <a:xfrm>
            <a:off x="12020182" y="6891796"/>
            <a:ext cx="165109" cy="30778"/>
          </a:xfrm>
          <a:prstGeom prst="rect">
            <a:avLst/>
          </a:prstGeom>
          <a:noFill/>
        </p:spPr>
        <p:txBody>
          <a:bodyPr wrap="none" lIns="0" tIns="0" rIns="0" bIns="0" rtlCol="0">
            <a:spAutoFit/>
          </a:bodyPr>
          <a:lstStyle/>
          <a:p>
            <a:pPr algn="r"/>
            <a:r>
              <a:rPr lang="fi-FI" sz="200">
                <a:solidFill>
                  <a:schemeClr val="bg1"/>
                </a:solidFill>
                <a:latin typeface="+mn-lt"/>
              </a:rPr>
              <a:t>©grow. for</a:t>
            </a:r>
            <a:r>
              <a:rPr lang="fi-FI" sz="200" baseline="0">
                <a:solidFill>
                  <a:schemeClr val="bg1"/>
                </a:solidFill>
                <a:latin typeface="+mn-lt"/>
              </a:rPr>
              <a:t> RT</a:t>
            </a:r>
            <a:endParaRPr lang="en-GB" sz="200" err="1">
              <a:solidFill>
                <a:schemeClr val="bg1"/>
              </a:solidFill>
              <a:latin typeface="+mn-lt"/>
            </a:endParaRPr>
          </a:p>
        </p:txBody>
      </p:sp>
      <p:pic>
        <p:nvPicPr>
          <p:cNvPr id="24" name="(logo)" descr="Z:\GRW (grow)\logot\copyright_grow.png" hidden="1">
            <a:extLst>
              <a:ext uri="{FF2B5EF4-FFF2-40B4-BE49-F238E27FC236}">
                <a16:creationId xmlns:a16="http://schemas.microsoft.com/office/drawing/2014/main" id="{FAEA7254-AEB8-7FA6-6B13-3AB5DF3FA765}"/>
              </a:ext>
            </a:extLst>
          </p:cNvPr>
          <p:cNvPicPr>
            <a:picLocks noGrp="1" noRot="1" noChangeAspect="1" noMove="1" noResize="1" noEditPoints="1" noAdjustHandles="1" noChangeArrowheads="1" noChangeShapeType="1" noCrop="1"/>
          </p:cNvPicPr>
          <p:nvPr userDrawn="1"/>
        </p:nvPicPr>
        <p:blipFill>
          <a:blip r:embed="rId54" cstate="print">
            <a:extLst>
              <a:ext uri="{28A0092B-C50C-407E-A947-70E740481C1C}">
                <a14:useLocalDpi xmlns:a14="http://schemas.microsoft.com/office/drawing/2010/main" val="0"/>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47550042"/>
      </p:ext>
    </p:extLst>
  </p:cSld>
  <p:clrMap bg1="lt1" tx1="dk1" bg2="lt2" tx2="dk2" accent1="accent1" accent2="accent2" accent3="accent3" accent4="accent4" accent5="accent5" accent6="accent6" hlink="hlink" folHlink="folHlink"/>
  <p:sldLayoutIdLst>
    <p:sldLayoutId id="2147483770" r:id="rId1"/>
    <p:sldLayoutId id="2147483771" r:id="rId2"/>
    <p:sldLayoutId id="2147483772" r:id="rId3"/>
    <p:sldLayoutId id="2147483773" r:id="rId4"/>
    <p:sldLayoutId id="2147483774" r:id="rId5"/>
    <p:sldLayoutId id="2147483775" r:id="rId6"/>
    <p:sldLayoutId id="2147483776" r:id="rId7"/>
    <p:sldLayoutId id="2147483777" r:id="rId8"/>
    <p:sldLayoutId id="2147483778" r:id="rId9"/>
    <p:sldLayoutId id="2147483779" r:id="rId10"/>
    <p:sldLayoutId id="2147483780" r:id="rId11"/>
    <p:sldLayoutId id="2147483781" r:id="rId12"/>
    <p:sldLayoutId id="2147483782" r:id="rId13"/>
    <p:sldLayoutId id="2147483783" r:id="rId14"/>
    <p:sldLayoutId id="2147483784" r:id="rId15"/>
    <p:sldLayoutId id="2147483785" r:id="rId16"/>
    <p:sldLayoutId id="2147483786" r:id="rId17"/>
    <p:sldLayoutId id="2147483787" r:id="rId18"/>
    <p:sldLayoutId id="2147483788" r:id="rId19"/>
    <p:sldLayoutId id="2147483789" r:id="rId20"/>
    <p:sldLayoutId id="2147483790" r:id="rId21"/>
    <p:sldLayoutId id="2147483791" r:id="rId22"/>
    <p:sldLayoutId id="2147483792" r:id="rId23"/>
    <p:sldLayoutId id="2147483793" r:id="rId24"/>
    <p:sldLayoutId id="2147483794" r:id="rId25"/>
    <p:sldLayoutId id="2147483795" r:id="rId26"/>
    <p:sldLayoutId id="2147483796" r:id="rId27"/>
    <p:sldLayoutId id="2147483797" r:id="rId28"/>
    <p:sldLayoutId id="2147483798" r:id="rId29"/>
    <p:sldLayoutId id="2147483799" r:id="rId30"/>
    <p:sldLayoutId id="2147483800" r:id="rId31"/>
    <p:sldLayoutId id="2147483801" r:id="rId32"/>
    <p:sldLayoutId id="2147483802" r:id="rId33"/>
    <p:sldLayoutId id="2147483803" r:id="rId34"/>
    <p:sldLayoutId id="2147483804" r:id="rId35"/>
    <p:sldLayoutId id="2147483805" r:id="rId36"/>
    <p:sldLayoutId id="2147483806" r:id="rId37"/>
    <p:sldLayoutId id="2147483807" r:id="rId38"/>
    <p:sldLayoutId id="2147483808" r:id="rId39"/>
    <p:sldLayoutId id="2147483809" r:id="rId40"/>
    <p:sldLayoutId id="2147483810" r:id="rId41"/>
    <p:sldLayoutId id="2147483811" r:id="rId42"/>
    <p:sldLayoutId id="2147483812" r:id="rId43"/>
    <p:sldLayoutId id="2147483813" r:id="rId44"/>
    <p:sldLayoutId id="2147483814" r:id="rId45"/>
    <p:sldLayoutId id="2147483815" r:id="rId46"/>
    <p:sldLayoutId id="2147483816" r:id="rId47"/>
    <p:sldLayoutId id="2147483817" r:id="rId48"/>
    <p:sldLayoutId id="2147483818" r:id="rId49"/>
    <p:sldLayoutId id="2147483819" r:id="rId50"/>
    <p:sldLayoutId id="2147483820" r:id="rId51"/>
    <p:sldLayoutId id="2147483821" r:id="rId52"/>
  </p:sldLayoutIdLst>
  <p:hf hdr="0"/>
  <p:txStyles>
    <p:titleStyle>
      <a:lvl1pPr algn="l" defTabSz="914377" rtl="0" eaLnBrk="1" latinLnBrk="0" hangingPunct="1">
        <a:lnSpc>
          <a:spcPct val="100000"/>
        </a:lnSpc>
        <a:spcBef>
          <a:spcPct val="0"/>
        </a:spcBef>
        <a:buNone/>
        <a:defRPr sz="3000" kern="1200">
          <a:solidFill>
            <a:schemeClr val="accent1"/>
          </a:solidFill>
          <a:latin typeface="+mj-lt"/>
          <a:ea typeface="+mj-ea"/>
          <a:cs typeface="+mj-cs"/>
        </a:defRPr>
      </a:lvl1pPr>
    </p:titleStyle>
    <p:bodyStyle>
      <a:lvl1pPr marL="266693" indent="-266693" algn="l" defTabSz="914377" rtl="0" eaLnBrk="1" latinLnBrk="0" hangingPunct="1">
        <a:lnSpc>
          <a:spcPct val="100000"/>
        </a:lnSpc>
        <a:spcBef>
          <a:spcPts val="6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28635" indent="-266693" algn="l" defTabSz="914377" rtl="0" eaLnBrk="1" latinLnBrk="0" hangingPunct="1">
        <a:lnSpc>
          <a:spcPct val="10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990575" indent="-276218" algn="l" defTabSz="914377" rtl="0" eaLnBrk="1" latinLnBrk="0" hangingPunct="1">
        <a:lnSpc>
          <a:spcPct val="100000"/>
        </a:lnSpc>
        <a:spcBef>
          <a:spcPts val="6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342992"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1704932"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066874" indent="-276218"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419290"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781230"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143172" indent="-276218"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9pPr>
    </p:bodyStyle>
    <p:otherStyle>
      <a:defPPr>
        <a:defRPr lang="fi-FI"/>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257">
          <p15:clr>
            <a:srgbClr val="F26B43"/>
          </p15:clr>
        </p15:guide>
        <p15:guide id="4" pos="7423">
          <p15:clr>
            <a:srgbClr val="F26B43"/>
          </p15:clr>
        </p15:guide>
        <p15:guide id="5" orient="horz" pos="1026">
          <p15:clr>
            <a:srgbClr val="F26B43"/>
          </p15:clr>
        </p15:guide>
        <p15:guide id="6" orient="horz" pos="845">
          <p15:clr>
            <a:srgbClr val="F26B43"/>
          </p15:clr>
        </p15:guide>
        <p15:guide id="8" orient="horz" pos="3838">
          <p15:clr>
            <a:srgbClr val="F26B43"/>
          </p15:clr>
        </p15:guide>
        <p15:guide id="10" orient="horz" pos="21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7CC6EA7-1895-D8AC-D839-9BF4711726C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fi-FI"/>
          </a:p>
        </p:txBody>
      </p:sp>
      <p:sp>
        <p:nvSpPr>
          <p:cNvPr id="3" name="Text Placeholder 2">
            <a:extLst>
              <a:ext uri="{FF2B5EF4-FFF2-40B4-BE49-F238E27FC236}">
                <a16:creationId xmlns:a16="http://schemas.microsoft.com/office/drawing/2014/main" id="{C502FEFE-95AA-B62B-DB90-57C17F03FCD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a:p>
        </p:txBody>
      </p:sp>
      <p:sp>
        <p:nvSpPr>
          <p:cNvPr id="4" name="Date Placeholder 3">
            <a:extLst>
              <a:ext uri="{FF2B5EF4-FFF2-40B4-BE49-F238E27FC236}">
                <a16:creationId xmlns:a16="http://schemas.microsoft.com/office/drawing/2014/main" id="{04FEEA65-5BF6-DA94-80F9-184A0886F8EB}"/>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C1279FCC-B9BE-41CF-8B6E-905540E74F55}" type="datetimeFigureOut">
              <a:rPr lang="fi-FI" smtClean="0"/>
              <a:t>8.4.2025</a:t>
            </a:fld>
            <a:endParaRPr lang="fi-FI"/>
          </a:p>
        </p:txBody>
      </p:sp>
      <p:sp>
        <p:nvSpPr>
          <p:cNvPr id="5" name="Footer Placeholder 4">
            <a:extLst>
              <a:ext uri="{FF2B5EF4-FFF2-40B4-BE49-F238E27FC236}">
                <a16:creationId xmlns:a16="http://schemas.microsoft.com/office/drawing/2014/main" id="{FA75F81F-5B44-6AEB-D7C7-8787C2ECA8E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fi-FI"/>
          </a:p>
        </p:txBody>
      </p:sp>
      <p:sp>
        <p:nvSpPr>
          <p:cNvPr id="6" name="Slide Number Placeholder 5">
            <a:extLst>
              <a:ext uri="{FF2B5EF4-FFF2-40B4-BE49-F238E27FC236}">
                <a16:creationId xmlns:a16="http://schemas.microsoft.com/office/drawing/2014/main" id="{A63DB5D2-D969-1550-FAA0-250882F3C87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7B8045C8-68AB-4BC8-936C-C5C8BA38AE12}" type="slidenum">
              <a:rPr lang="fi-FI" smtClean="0"/>
              <a:t>‹#›</a:t>
            </a:fld>
            <a:endParaRPr lang="fi-FI"/>
          </a:p>
        </p:txBody>
      </p:sp>
    </p:spTree>
    <p:extLst>
      <p:ext uri="{BB962C8B-B14F-4D97-AF65-F5344CB8AC3E}">
        <p14:creationId xmlns:p14="http://schemas.microsoft.com/office/powerpoint/2010/main" val="269948243"/>
      </p:ext>
    </p:extLst>
  </p:cSld>
  <p:clrMap bg1="lt1" tx1="dk1" bg2="lt2" tx2="dk2" accent1="accent1" accent2="accent2" accent3="accent3" accent4="accent4" accent5="accent5" accent6="accent6" hlink="hlink" folHlink="folHlink"/>
  <p:sldLayoutIdLst>
    <p:sldLayoutId id="2147483823"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03F606E-928C-A1F9-8031-179CA03A355F}"/>
              </a:ext>
            </a:extLst>
          </p:cNvPr>
          <p:cNvSpPr>
            <a:spLocks noGrp="1"/>
          </p:cNvSpPr>
          <p:nvPr>
            <p:ph type="title"/>
          </p:nvPr>
        </p:nvSpPr>
        <p:spPr>
          <a:xfrm>
            <a:off x="407988" y="333376"/>
            <a:ext cx="11376026" cy="1010862"/>
          </a:xfrm>
          <a:prstGeom prst="rect">
            <a:avLst/>
          </a:prstGeom>
        </p:spPr>
        <p:txBody>
          <a:bodyPr vert="horz" wrap="square" lIns="0" tIns="0" rIns="0" bIns="0" rtlCol="0" anchor="t" anchorCtr="0">
            <a:noAutofit/>
          </a:bodyPr>
          <a:lstStyle/>
          <a:p>
            <a:r>
              <a:rPr lang="fi-FI" noProof="0"/>
              <a:t>Muokkaa ots. perustyyl. napsautt.</a:t>
            </a:r>
          </a:p>
        </p:txBody>
      </p:sp>
      <p:sp>
        <p:nvSpPr>
          <p:cNvPr id="3" name="Text Placeholder 2">
            <a:extLst>
              <a:ext uri="{FF2B5EF4-FFF2-40B4-BE49-F238E27FC236}">
                <a16:creationId xmlns:a16="http://schemas.microsoft.com/office/drawing/2014/main" id="{0924343F-94E2-0032-C904-C75E566C8FC6}"/>
              </a:ext>
            </a:extLst>
          </p:cNvPr>
          <p:cNvSpPr>
            <a:spLocks noGrp="1"/>
          </p:cNvSpPr>
          <p:nvPr>
            <p:ph type="body" idx="1"/>
          </p:nvPr>
        </p:nvSpPr>
        <p:spPr>
          <a:xfrm>
            <a:off x="407987" y="1628776"/>
            <a:ext cx="11376025" cy="4464050"/>
          </a:xfrm>
          <a:prstGeom prst="rect">
            <a:avLst/>
          </a:prstGeom>
        </p:spPr>
        <p:txBody>
          <a:bodyPr vert="horz" wrap="square" lIns="0" tIns="0" rIns="0" bIns="0" rtlCol="0" anchor="t" anchorCtr="0">
            <a:noAutofit/>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2ECF1F63-EAB0-D155-D368-DB83454D33CA}"/>
              </a:ext>
            </a:extLst>
          </p:cNvPr>
          <p:cNvSpPr>
            <a:spLocks noGrp="1"/>
          </p:cNvSpPr>
          <p:nvPr>
            <p:ph type="dt" sz="half" idx="2"/>
          </p:nvPr>
        </p:nvSpPr>
        <p:spPr>
          <a:xfrm>
            <a:off x="839416" y="6381328"/>
            <a:ext cx="1224136" cy="143298"/>
          </a:xfrm>
          <a:prstGeom prst="rect">
            <a:avLst/>
          </a:prstGeom>
        </p:spPr>
        <p:txBody>
          <a:bodyPr vert="horz" wrap="square" lIns="0" tIns="0" rIns="0" bIns="0" rtlCol="0" anchor="ctr" anchorCtr="0">
            <a:noAutofit/>
          </a:bodyPr>
          <a:lstStyle>
            <a:lvl1pPr algn="l">
              <a:defRPr sz="900">
                <a:solidFill>
                  <a:schemeClr val="accent1"/>
                </a:solidFill>
              </a:defRPr>
            </a:lvl1pPr>
          </a:lstStyle>
          <a:p>
            <a:endParaRPr lang="fi-FI" noProof="0"/>
          </a:p>
        </p:txBody>
      </p:sp>
      <p:sp>
        <p:nvSpPr>
          <p:cNvPr id="5" name="Footer Placeholder 4">
            <a:extLst>
              <a:ext uri="{FF2B5EF4-FFF2-40B4-BE49-F238E27FC236}">
                <a16:creationId xmlns:a16="http://schemas.microsoft.com/office/drawing/2014/main" id="{631D72B2-0BA5-C3BE-860A-FF93393EC16E}"/>
              </a:ext>
            </a:extLst>
          </p:cNvPr>
          <p:cNvSpPr>
            <a:spLocks noGrp="1"/>
          </p:cNvSpPr>
          <p:nvPr>
            <p:ph type="ftr" sz="quarter" idx="3"/>
          </p:nvPr>
        </p:nvSpPr>
        <p:spPr>
          <a:xfrm>
            <a:off x="2063552" y="6381328"/>
            <a:ext cx="8928992" cy="143296"/>
          </a:xfrm>
          <a:prstGeom prst="rect">
            <a:avLst/>
          </a:prstGeom>
        </p:spPr>
        <p:txBody>
          <a:bodyPr vert="horz" wrap="square" lIns="0" tIns="0" rIns="0" bIns="0" rtlCol="0" anchor="ctr" anchorCtr="0">
            <a:noAutofit/>
          </a:bodyPr>
          <a:lstStyle>
            <a:lvl1pPr algn="l">
              <a:defRPr sz="900">
                <a:solidFill>
                  <a:schemeClr val="accent1"/>
                </a:solidFill>
              </a:defRPr>
            </a:lvl1pPr>
          </a:lstStyle>
          <a:p>
            <a:endParaRPr lang="fi-FI" noProof="0"/>
          </a:p>
        </p:txBody>
      </p:sp>
      <p:sp>
        <p:nvSpPr>
          <p:cNvPr id="6" name="Slide Number Placeholder 5">
            <a:extLst>
              <a:ext uri="{FF2B5EF4-FFF2-40B4-BE49-F238E27FC236}">
                <a16:creationId xmlns:a16="http://schemas.microsoft.com/office/drawing/2014/main" id="{C5D84F36-1B4E-8A5C-9166-BF2B0030F35F}"/>
              </a:ext>
            </a:extLst>
          </p:cNvPr>
          <p:cNvSpPr>
            <a:spLocks noGrp="1"/>
          </p:cNvSpPr>
          <p:nvPr>
            <p:ph type="sldNum" sz="quarter" idx="4"/>
          </p:nvPr>
        </p:nvSpPr>
        <p:spPr>
          <a:xfrm>
            <a:off x="407988" y="6381328"/>
            <a:ext cx="431428" cy="143298"/>
          </a:xfrm>
          <a:prstGeom prst="rect">
            <a:avLst/>
          </a:prstGeom>
        </p:spPr>
        <p:txBody>
          <a:bodyPr vert="horz" wrap="square" lIns="0" tIns="0" rIns="0" bIns="0" rtlCol="0" anchor="ctr" anchorCtr="0">
            <a:noAutofit/>
          </a:bodyPr>
          <a:lstStyle>
            <a:lvl1pPr algn="l">
              <a:defRPr sz="900">
                <a:solidFill>
                  <a:schemeClr val="accent1"/>
                </a:solidFill>
                <a:latin typeface="+mj-lt"/>
              </a:defRPr>
            </a:lvl1pPr>
          </a:lstStyle>
          <a:p>
            <a:fld id="{DFD61EF7-2460-4EE9-A031-27FEBC4F9A95}" type="slidenum">
              <a:rPr lang="fi-FI" noProof="0" smtClean="0"/>
              <a:pPr/>
              <a:t>‹#›</a:t>
            </a:fld>
            <a:endParaRPr lang="fi-FI" noProof="0"/>
          </a:p>
        </p:txBody>
      </p:sp>
      <p:sp>
        <p:nvSpPr>
          <p:cNvPr id="16" name="Freeform 9">
            <a:extLst>
              <a:ext uri="{FF2B5EF4-FFF2-40B4-BE49-F238E27FC236}">
                <a16:creationId xmlns:a16="http://schemas.microsoft.com/office/drawing/2014/main" id="{45D2EBA9-1BB0-2806-BE95-22E9D2E52F24}"/>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accent1"/>
          </a:solidFill>
          <a:ln>
            <a:noFill/>
          </a:ln>
        </p:spPr>
        <p:txBody>
          <a:bodyPr vert="horz" wrap="square" lIns="0" tIns="0" rIns="0" bIns="0" numCol="1" anchor="t" anchorCtr="0" compatLnSpc="1">
            <a:prstTxWarp prst="textNoShape">
              <a:avLst/>
            </a:prstTxWarp>
            <a:noAutofit/>
          </a:bodyPr>
          <a:lstStyle/>
          <a:p>
            <a:endParaRPr lang="fi-FI" noProof="0">
              <a:solidFill>
                <a:schemeClr val="tx1"/>
              </a:solidFill>
            </a:endParaRPr>
          </a:p>
        </p:txBody>
      </p:sp>
      <p:sp>
        <p:nvSpPr>
          <p:cNvPr id="23" name="(c)" hidden="1">
            <a:extLst>
              <a:ext uri="{FF2B5EF4-FFF2-40B4-BE49-F238E27FC236}">
                <a16:creationId xmlns:a16="http://schemas.microsoft.com/office/drawing/2014/main" id="{BE74CF64-92D2-11A4-5F0E-9DB01C5D9C18}"/>
              </a:ext>
            </a:extLst>
          </p:cNvPr>
          <p:cNvSpPr txBox="1">
            <a:spLocks noGrp="1" noRot="1" noMove="1" noResize="1" noEditPoints="1" noAdjustHandles="1" noChangeArrowheads="1" noChangeShapeType="1"/>
          </p:cNvSpPr>
          <p:nvPr userDrawn="1"/>
        </p:nvSpPr>
        <p:spPr>
          <a:xfrm>
            <a:off x="12020180" y="6891795"/>
            <a:ext cx="165110" cy="30778"/>
          </a:xfrm>
          <a:prstGeom prst="rect">
            <a:avLst/>
          </a:prstGeom>
          <a:noFill/>
        </p:spPr>
        <p:txBody>
          <a:bodyPr wrap="none" lIns="0" tIns="0" rIns="0" bIns="0" rtlCol="0">
            <a:spAutoFit/>
          </a:bodyPr>
          <a:lstStyle/>
          <a:p>
            <a:pPr algn="r"/>
            <a:r>
              <a:rPr lang="fi-FI" sz="200">
                <a:solidFill>
                  <a:schemeClr val="bg1"/>
                </a:solidFill>
                <a:latin typeface="+mn-lt"/>
              </a:rPr>
              <a:t>©grow. for</a:t>
            </a:r>
            <a:r>
              <a:rPr lang="fi-FI" sz="200" baseline="0">
                <a:solidFill>
                  <a:schemeClr val="bg1"/>
                </a:solidFill>
                <a:latin typeface="+mn-lt"/>
              </a:rPr>
              <a:t> RT</a:t>
            </a:r>
            <a:endParaRPr lang="en-GB" sz="200" err="1">
              <a:solidFill>
                <a:schemeClr val="bg1"/>
              </a:solidFill>
              <a:latin typeface="+mn-lt"/>
            </a:endParaRPr>
          </a:p>
        </p:txBody>
      </p:sp>
      <p:pic>
        <p:nvPicPr>
          <p:cNvPr id="24" name="(logo)" descr="Z:\GRW (grow)\logot\copyright_grow.png" hidden="1">
            <a:extLst>
              <a:ext uri="{FF2B5EF4-FFF2-40B4-BE49-F238E27FC236}">
                <a16:creationId xmlns:a16="http://schemas.microsoft.com/office/drawing/2014/main" id="{FAEA7254-AEB8-7FA6-6B13-3AB5DF3FA765}"/>
              </a:ext>
            </a:extLst>
          </p:cNvPr>
          <p:cNvPicPr>
            <a:picLocks noGrp="1" noRot="1" noChangeAspect="1" noMove="1" noResize="1" noEditPoints="1" noAdjustHandles="1" noChangeArrowheads="1" noChangeShapeType="1" noCrop="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51454183"/>
      </p:ext>
    </p:extLst>
  </p:cSld>
  <p:clrMap bg1="lt1" tx1="dk1" bg2="lt2" tx2="dk2" accent1="accent1" accent2="accent2" accent3="accent3" accent4="accent4" accent5="accent5" accent6="accent6" hlink="hlink" folHlink="folHlink"/>
  <p:sldLayoutIdLst>
    <p:sldLayoutId id="2147483825" r:id="rId1"/>
    <p:sldLayoutId id="2147483826" r:id="rId2"/>
  </p:sldLayoutIdLst>
  <p:hf hdr="0" ftr="0" dt="0"/>
  <p:txStyles>
    <p:title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p:titleStyle>
    <p:bodyStyle>
      <a:lvl1pPr marL="266700" indent="-266700" algn="l" defTabSz="914400" rtl="0" eaLnBrk="1" latinLnBrk="0" hangingPunct="1">
        <a:lnSpc>
          <a:spcPct val="100000"/>
        </a:lnSpc>
        <a:spcBef>
          <a:spcPts val="6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28650" indent="-266700" algn="l" defTabSz="914400" rtl="0" eaLnBrk="1" latinLnBrk="0" hangingPunct="1">
        <a:lnSpc>
          <a:spcPct val="10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990600" indent="-276225" algn="l" defTabSz="914400" rtl="0" eaLnBrk="1" latinLnBrk="0" hangingPunct="1">
        <a:lnSpc>
          <a:spcPct val="100000"/>
        </a:lnSpc>
        <a:spcBef>
          <a:spcPts val="6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34302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170497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066925"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41935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78130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143250"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257">
          <p15:clr>
            <a:srgbClr val="F26B43"/>
          </p15:clr>
        </p15:guide>
        <p15:guide id="4" pos="7423">
          <p15:clr>
            <a:srgbClr val="F26B43"/>
          </p15:clr>
        </p15:guide>
        <p15:guide id="5" orient="horz" pos="1026">
          <p15:clr>
            <a:srgbClr val="F26B43"/>
          </p15:clr>
        </p15:guide>
        <p15:guide id="6" orient="horz" pos="845">
          <p15:clr>
            <a:srgbClr val="F26B43"/>
          </p15:clr>
        </p15:guide>
        <p15:guide id="8" orient="horz" pos="3838">
          <p15:clr>
            <a:srgbClr val="F26B43"/>
          </p15:clr>
        </p15:guide>
        <p15:guide id="10" orient="horz" pos="210">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03F606E-928C-A1F9-8031-179CA03A355F}"/>
              </a:ext>
            </a:extLst>
          </p:cNvPr>
          <p:cNvSpPr>
            <a:spLocks noGrp="1"/>
          </p:cNvSpPr>
          <p:nvPr>
            <p:ph type="title"/>
          </p:nvPr>
        </p:nvSpPr>
        <p:spPr>
          <a:xfrm>
            <a:off x="407988" y="333376"/>
            <a:ext cx="11376026" cy="1010862"/>
          </a:xfrm>
          <a:prstGeom prst="rect">
            <a:avLst/>
          </a:prstGeom>
        </p:spPr>
        <p:txBody>
          <a:bodyPr vert="horz" wrap="square" lIns="0" tIns="0" rIns="0" bIns="0" rtlCol="0" anchor="t" anchorCtr="0">
            <a:noAutofit/>
          </a:bodyPr>
          <a:lstStyle/>
          <a:p>
            <a:r>
              <a:rPr lang="fi-FI" noProof="0"/>
              <a:t>Muokkaa ots. perustyyl. napsautt.</a:t>
            </a:r>
          </a:p>
        </p:txBody>
      </p:sp>
      <p:sp>
        <p:nvSpPr>
          <p:cNvPr id="3" name="Text Placeholder 2">
            <a:extLst>
              <a:ext uri="{FF2B5EF4-FFF2-40B4-BE49-F238E27FC236}">
                <a16:creationId xmlns:a16="http://schemas.microsoft.com/office/drawing/2014/main" id="{0924343F-94E2-0032-C904-C75E566C8FC6}"/>
              </a:ext>
            </a:extLst>
          </p:cNvPr>
          <p:cNvSpPr>
            <a:spLocks noGrp="1"/>
          </p:cNvSpPr>
          <p:nvPr>
            <p:ph type="body" idx="1"/>
          </p:nvPr>
        </p:nvSpPr>
        <p:spPr>
          <a:xfrm>
            <a:off x="407987" y="1628776"/>
            <a:ext cx="11376025" cy="4464050"/>
          </a:xfrm>
          <a:prstGeom prst="rect">
            <a:avLst/>
          </a:prstGeom>
        </p:spPr>
        <p:txBody>
          <a:bodyPr vert="horz" wrap="square" lIns="0" tIns="0" rIns="0" bIns="0" rtlCol="0" anchor="t" anchorCtr="0">
            <a:noAutofit/>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2ECF1F63-EAB0-D155-D368-DB83454D33CA}"/>
              </a:ext>
            </a:extLst>
          </p:cNvPr>
          <p:cNvSpPr>
            <a:spLocks noGrp="1"/>
          </p:cNvSpPr>
          <p:nvPr>
            <p:ph type="dt" sz="half" idx="2"/>
          </p:nvPr>
        </p:nvSpPr>
        <p:spPr>
          <a:xfrm>
            <a:off x="839416" y="6381328"/>
            <a:ext cx="1224136" cy="143298"/>
          </a:xfrm>
          <a:prstGeom prst="rect">
            <a:avLst/>
          </a:prstGeom>
        </p:spPr>
        <p:txBody>
          <a:bodyPr vert="horz" wrap="square" lIns="0" tIns="0" rIns="0" bIns="0" rtlCol="0" anchor="ctr" anchorCtr="0">
            <a:noAutofit/>
          </a:bodyPr>
          <a:lstStyle>
            <a:lvl1pPr algn="l">
              <a:defRPr sz="900">
                <a:solidFill>
                  <a:schemeClr val="accent1"/>
                </a:solidFill>
              </a:defRPr>
            </a:lvl1pPr>
          </a:lstStyle>
          <a:p>
            <a:r>
              <a:rPr lang="fi-FI" noProof="0"/>
              <a:t>12.6.2024</a:t>
            </a:r>
          </a:p>
        </p:txBody>
      </p:sp>
      <p:sp>
        <p:nvSpPr>
          <p:cNvPr id="5" name="Footer Placeholder 4">
            <a:extLst>
              <a:ext uri="{FF2B5EF4-FFF2-40B4-BE49-F238E27FC236}">
                <a16:creationId xmlns:a16="http://schemas.microsoft.com/office/drawing/2014/main" id="{631D72B2-0BA5-C3BE-860A-FF93393EC16E}"/>
              </a:ext>
            </a:extLst>
          </p:cNvPr>
          <p:cNvSpPr>
            <a:spLocks noGrp="1"/>
          </p:cNvSpPr>
          <p:nvPr>
            <p:ph type="ftr" sz="quarter" idx="3"/>
          </p:nvPr>
        </p:nvSpPr>
        <p:spPr>
          <a:xfrm>
            <a:off x="2063552" y="6381328"/>
            <a:ext cx="8928992" cy="143296"/>
          </a:xfrm>
          <a:prstGeom prst="rect">
            <a:avLst/>
          </a:prstGeom>
        </p:spPr>
        <p:txBody>
          <a:bodyPr vert="horz" wrap="square" lIns="0" tIns="0" rIns="0" bIns="0" rtlCol="0" anchor="ctr" anchorCtr="0">
            <a:noAutofit/>
          </a:bodyPr>
          <a:lstStyle>
            <a:lvl1pPr algn="l">
              <a:defRPr sz="900">
                <a:solidFill>
                  <a:schemeClr val="accent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C5D84F36-1B4E-8A5C-9166-BF2B0030F35F}"/>
              </a:ext>
            </a:extLst>
          </p:cNvPr>
          <p:cNvSpPr>
            <a:spLocks noGrp="1"/>
          </p:cNvSpPr>
          <p:nvPr>
            <p:ph type="sldNum" sz="quarter" idx="4"/>
          </p:nvPr>
        </p:nvSpPr>
        <p:spPr>
          <a:xfrm>
            <a:off x="407988" y="6381328"/>
            <a:ext cx="431428" cy="143298"/>
          </a:xfrm>
          <a:prstGeom prst="rect">
            <a:avLst/>
          </a:prstGeom>
        </p:spPr>
        <p:txBody>
          <a:bodyPr vert="horz" wrap="square" lIns="0" tIns="0" rIns="0" bIns="0" rtlCol="0" anchor="ctr" anchorCtr="0">
            <a:noAutofit/>
          </a:bodyPr>
          <a:lstStyle>
            <a:lvl1pPr algn="l">
              <a:defRPr sz="900">
                <a:solidFill>
                  <a:schemeClr val="accent1"/>
                </a:solidFill>
                <a:latin typeface="+mj-lt"/>
              </a:defRPr>
            </a:lvl1pPr>
          </a:lstStyle>
          <a:p>
            <a:fld id="{DFD61EF7-2460-4EE9-A031-27FEBC4F9A95}" type="slidenum">
              <a:rPr lang="fi-FI" noProof="0" smtClean="0"/>
              <a:pPr/>
              <a:t>‹#›</a:t>
            </a:fld>
            <a:endParaRPr lang="fi-FI" noProof="0"/>
          </a:p>
        </p:txBody>
      </p:sp>
      <p:sp>
        <p:nvSpPr>
          <p:cNvPr id="16" name="Freeform 9">
            <a:extLst>
              <a:ext uri="{FF2B5EF4-FFF2-40B4-BE49-F238E27FC236}">
                <a16:creationId xmlns:a16="http://schemas.microsoft.com/office/drawing/2014/main" id="{45D2EBA9-1BB0-2806-BE95-22E9D2E52F24}"/>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accent1"/>
          </a:solidFill>
          <a:ln>
            <a:noFill/>
          </a:ln>
        </p:spPr>
        <p:txBody>
          <a:bodyPr vert="horz" wrap="square" lIns="0" tIns="0" rIns="0" bIns="0" numCol="1" anchor="t" anchorCtr="0" compatLnSpc="1">
            <a:prstTxWarp prst="textNoShape">
              <a:avLst/>
            </a:prstTxWarp>
            <a:noAutofit/>
          </a:bodyPr>
          <a:lstStyle/>
          <a:p>
            <a:endParaRPr lang="fi-FI" noProof="0">
              <a:solidFill>
                <a:schemeClr val="tx1"/>
              </a:solidFill>
            </a:endParaRPr>
          </a:p>
        </p:txBody>
      </p:sp>
      <p:sp>
        <p:nvSpPr>
          <p:cNvPr id="23" name="(c)" hidden="1">
            <a:extLst>
              <a:ext uri="{FF2B5EF4-FFF2-40B4-BE49-F238E27FC236}">
                <a16:creationId xmlns:a16="http://schemas.microsoft.com/office/drawing/2014/main" id="{BE74CF64-92D2-11A4-5F0E-9DB01C5D9C18}"/>
              </a:ext>
            </a:extLst>
          </p:cNvPr>
          <p:cNvSpPr txBox="1">
            <a:spLocks noGrp="1" noRot="1" noMove="1" noResize="1" noEditPoints="1" noAdjustHandles="1" noChangeArrowheads="1" noChangeShapeType="1"/>
          </p:cNvSpPr>
          <p:nvPr userDrawn="1"/>
        </p:nvSpPr>
        <p:spPr>
          <a:xfrm>
            <a:off x="12020180" y="6891795"/>
            <a:ext cx="165110" cy="30778"/>
          </a:xfrm>
          <a:prstGeom prst="rect">
            <a:avLst/>
          </a:prstGeom>
          <a:noFill/>
        </p:spPr>
        <p:txBody>
          <a:bodyPr wrap="none" lIns="0" tIns="0" rIns="0" bIns="0" rtlCol="0">
            <a:spAutoFit/>
          </a:bodyPr>
          <a:lstStyle/>
          <a:p>
            <a:pPr algn="r"/>
            <a:r>
              <a:rPr lang="fi-FI" sz="200">
                <a:solidFill>
                  <a:schemeClr val="bg1"/>
                </a:solidFill>
                <a:latin typeface="+mn-lt"/>
              </a:rPr>
              <a:t>©grow. for</a:t>
            </a:r>
            <a:r>
              <a:rPr lang="fi-FI" sz="200" baseline="0">
                <a:solidFill>
                  <a:schemeClr val="bg1"/>
                </a:solidFill>
                <a:latin typeface="+mn-lt"/>
              </a:rPr>
              <a:t> RT</a:t>
            </a:r>
            <a:endParaRPr lang="en-GB" sz="200" err="1">
              <a:solidFill>
                <a:schemeClr val="bg1"/>
              </a:solidFill>
              <a:latin typeface="+mn-lt"/>
            </a:endParaRPr>
          </a:p>
        </p:txBody>
      </p:sp>
      <p:pic>
        <p:nvPicPr>
          <p:cNvPr id="24" name="(logo)" descr="Z:\GRW (grow)\logot\copyright_grow.png" hidden="1">
            <a:extLst>
              <a:ext uri="{FF2B5EF4-FFF2-40B4-BE49-F238E27FC236}">
                <a16:creationId xmlns:a16="http://schemas.microsoft.com/office/drawing/2014/main" id="{FAEA7254-AEB8-7FA6-6B13-3AB5DF3FA765}"/>
              </a:ext>
            </a:extLst>
          </p:cNvPr>
          <p:cNvPicPr>
            <a:picLocks noGrp="1" noRot="1" noChangeAspect="1" noMove="1" noResize="1" noEditPoints="1" noAdjustHandles="1" noChangeArrowheads="1" noChangeShapeType="1" noCrop="1"/>
          </p:cNvPicPr>
          <p:nvPr userDrawn="1"/>
        </p:nvPicPr>
        <p:blipFill>
          <a:blip r:embed="rId52" cstate="print">
            <a:extLst>
              <a:ext uri="{28A0092B-C50C-407E-A947-70E740481C1C}">
                <a14:useLocalDpi xmlns:a14="http://schemas.microsoft.com/office/drawing/2010/main" val="0"/>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3957606"/>
      </p:ext>
    </p:extLst>
  </p:cSld>
  <p:clrMap bg1="lt1" tx1="dk1" bg2="lt2" tx2="dk2" accent1="accent1" accent2="accent2" accent3="accent3" accent4="accent4" accent5="accent5" accent6="accent6" hlink="hlink" folHlink="folHlink"/>
  <p:sldLayoutIdLst>
    <p:sldLayoutId id="2147483828" r:id="rId1"/>
    <p:sldLayoutId id="2147483829" r:id="rId2"/>
    <p:sldLayoutId id="2147483830" r:id="rId3"/>
    <p:sldLayoutId id="2147483831" r:id="rId4"/>
    <p:sldLayoutId id="2147483832" r:id="rId5"/>
    <p:sldLayoutId id="2147483833" r:id="rId6"/>
    <p:sldLayoutId id="2147483834" r:id="rId7"/>
    <p:sldLayoutId id="2147483835" r:id="rId8"/>
    <p:sldLayoutId id="2147483836" r:id="rId9"/>
    <p:sldLayoutId id="2147483837" r:id="rId10"/>
    <p:sldLayoutId id="2147483838" r:id="rId11"/>
    <p:sldLayoutId id="2147483839" r:id="rId12"/>
    <p:sldLayoutId id="2147483840" r:id="rId13"/>
    <p:sldLayoutId id="2147483841" r:id="rId14"/>
    <p:sldLayoutId id="2147483842" r:id="rId15"/>
    <p:sldLayoutId id="2147483843" r:id="rId16"/>
    <p:sldLayoutId id="2147483844" r:id="rId17"/>
    <p:sldLayoutId id="2147483845" r:id="rId18"/>
    <p:sldLayoutId id="2147483846" r:id="rId19"/>
    <p:sldLayoutId id="2147483847" r:id="rId20"/>
    <p:sldLayoutId id="2147483848" r:id="rId21"/>
    <p:sldLayoutId id="2147483849" r:id="rId22"/>
    <p:sldLayoutId id="2147483850" r:id="rId23"/>
    <p:sldLayoutId id="2147483851" r:id="rId24"/>
    <p:sldLayoutId id="2147483852" r:id="rId25"/>
    <p:sldLayoutId id="2147483853" r:id="rId26"/>
    <p:sldLayoutId id="2147483854" r:id="rId27"/>
    <p:sldLayoutId id="2147483855" r:id="rId28"/>
    <p:sldLayoutId id="2147483856" r:id="rId29"/>
    <p:sldLayoutId id="2147483857" r:id="rId30"/>
    <p:sldLayoutId id="2147483858" r:id="rId31"/>
    <p:sldLayoutId id="2147483859" r:id="rId32"/>
    <p:sldLayoutId id="2147483860" r:id="rId33"/>
    <p:sldLayoutId id="2147483861" r:id="rId34"/>
    <p:sldLayoutId id="2147483862" r:id="rId35"/>
    <p:sldLayoutId id="2147483863" r:id="rId36"/>
    <p:sldLayoutId id="2147483864" r:id="rId37"/>
    <p:sldLayoutId id="2147483865" r:id="rId38"/>
    <p:sldLayoutId id="2147483866" r:id="rId39"/>
    <p:sldLayoutId id="2147483867" r:id="rId40"/>
    <p:sldLayoutId id="2147483868" r:id="rId41"/>
    <p:sldLayoutId id="2147483869" r:id="rId42"/>
    <p:sldLayoutId id="2147483870" r:id="rId43"/>
    <p:sldLayoutId id="2147483871" r:id="rId44"/>
    <p:sldLayoutId id="2147483872" r:id="rId45"/>
    <p:sldLayoutId id="2147483873" r:id="rId46"/>
    <p:sldLayoutId id="2147483874" r:id="rId47"/>
    <p:sldLayoutId id="2147483875" r:id="rId48"/>
    <p:sldLayoutId id="2147483876" r:id="rId49"/>
    <p:sldLayoutId id="2147483877" r:id="rId50"/>
  </p:sldLayoutIdLst>
  <p:hf hdr="0"/>
  <p:txStyles>
    <p:title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p:titleStyle>
    <p:bodyStyle>
      <a:lvl1pPr marL="266700" indent="-266700" algn="l" defTabSz="914400" rtl="0" eaLnBrk="1" latinLnBrk="0" hangingPunct="1">
        <a:lnSpc>
          <a:spcPct val="100000"/>
        </a:lnSpc>
        <a:spcBef>
          <a:spcPts val="6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28650" indent="-266700" algn="l" defTabSz="914400" rtl="0" eaLnBrk="1" latinLnBrk="0" hangingPunct="1">
        <a:lnSpc>
          <a:spcPct val="10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990600" indent="-276225" algn="l" defTabSz="914400" rtl="0" eaLnBrk="1" latinLnBrk="0" hangingPunct="1">
        <a:lnSpc>
          <a:spcPct val="100000"/>
        </a:lnSpc>
        <a:spcBef>
          <a:spcPts val="6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34302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170497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066925"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41935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78130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143250"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257">
          <p15:clr>
            <a:srgbClr val="F26B43"/>
          </p15:clr>
        </p15:guide>
        <p15:guide id="4" pos="7423">
          <p15:clr>
            <a:srgbClr val="F26B43"/>
          </p15:clr>
        </p15:guide>
        <p15:guide id="5" orient="horz" pos="1026">
          <p15:clr>
            <a:srgbClr val="F26B43"/>
          </p15:clr>
        </p15:guide>
        <p15:guide id="6" orient="horz" pos="845">
          <p15:clr>
            <a:srgbClr val="F26B43"/>
          </p15:clr>
        </p15:guide>
        <p15:guide id="8" orient="horz" pos="3838">
          <p15:clr>
            <a:srgbClr val="F26B43"/>
          </p15:clr>
        </p15:guide>
        <p15:guide id="10" orient="horz" pos="210">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28.svg"/><Relationship Id="rId2" Type="http://schemas.openxmlformats.org/officeDocument/2006/relationships/notesSlide" Target="../notesSlides/notesSlide1.xml"/><Relationship Id="rId1" Type="http://schemas.openxmlformats.org/officeDocument/2006/relationships/slideLayout" Target="../slideLayouts/slideLayout6.xml"/><Relationship Id="rId6" Type="http://schemas.openxmlformats.org/officeDocument/2006/relationships/image" Target="../media/image27.png"/><Relationship Id="rId5" Type="http://schemas.openxmlformats.org/officeDocument/2006/relationships/image" Target="../media/image26.svg"/><Relationship Id="rId4" Type="http://schemas.openxmlformats.org/officeDocument/2006/relationships/image" Target="../media/image25.png"/></Relationships>
</file>

<file path=ppt/slides/_rels/slide10.xml.rels><?xml version="1.0" encoding="UTF-8" standalone="yes"?>
<Relationships xmlns="http://schemas.openxmlformats.org/package/2006/relationships"><Relationship Id="rId8" Type="http://schemas.openxmlformats.org/officeDocument/2006/relationships/image" Target="../media/image93.svg"/><Relationship Id="rId13" Type="http://schemas.openxmlformats.org/officeDocument/2006/relationships/image" Target="../media/image83.png"/><Relationship Id="rId3" Type="http://schemas.openxmlformats.org/officeDocument/2006/relationships/image" Target="../media/image88.png"/><Relationship Id="rId7" Type="http://schemas.openxmlformats.org/officeDocument/2006/relationships/image" Target="../media/image92.png"/><Relationship Id="rId12" Type="http://schemas.openxmlformats.org/officeDocument/2006/relationships/image" Target="../media/image82.svg"/><Relationship Id="rId2" Type="http://schemas.openxmlformats.org/officeDocument/2006/relationships/notesSlide" Target="../notesSlides/notesSlide5.xml"/><Relationship Id="rId16" Type="http://schemas.openxmlformats.org/officeDocument/2006/relationships/image" Target="../media/image80.svg"/><Relationship Id="rId1" Type="http://schemas.openxmlformats.org/officeDocument/2006/relationships/slideLayout" Target="../slideLayouts/slideLayout8.xml"/><Relationship Id="rId6" Type="http://schemas.openxmlformats.org/officeDocument/2006/relationships/image" Target="../media/image91.svg"/><Relationship Id="rId11" Type="http://schemas.openxmlformats.org/officeDocument/2006/relationships/image" Target="../media/image81.png"/><Relationship Id="rId5" Type="http://schemas.openxmlformats.org/officeDocument/2006/relationships/image" Target="../media/image90.png"/><Relationship Id="rId15" Type="http://schemas.openxmlformats.org/officeDocument/2006/relationships/image" Target="../media/image79.png"/><Relationship Id="rId10" Type="http://schemas.openxmlformats.org/officeDocument/2006/relationships/image" Target="../media/image76.svg"/><Relationship Id="rId4" Type="http://schemas.openxmlformats.org/officeDocument/2006/relationships/image" Target="../media/image89.svg"/><Relationship Id="rId9" Type="http://schemas.openxmlformats.org/officeDocument/2006/relationships/image" Target="../media/image75.png"/><Relationship Id="rId14" Type="http://schemas.openxmlformats.org/officeDocument/2006/relationships/image" Target="../media/image84.sv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1.xml"/></Relationships>
</file>

<file path=ppt/slides/_rels/slide1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13" Type="http://schemas.openxmlformats.org/officeDocument/2006/relationships/image" Target="../media/image96.png"/><Relationship Id="rId18" Type="http://schemas.openxmlformats.org/officeDocument/2006/relationships/image" Target="../media/image101.svg"/><Relationship Id="rId26" Type="http://schemas.openxmlformats.org/officeDocument/2006/relationships/image" Target="../media/image109.svg"/><Relationship Id="rId39" Type="http://schemas.openxmlformats.org/officeDocument/2006/relationships/image" Target="../media/image122.png"/><Relationship Id="rId21" Type="http://schemas.openxmlformats.org/officeDocument/2006/relationships/image" Target="../media/image104.png"/><Relationship Id="rId34" Type="http://schemas.openxmlformats.org/officeDocument/2006/relationships/image" Target="../media/image117.svg"/><Relationship Id="rId42" Type="http://schemas.openxmlformats.org/officeDocument/2006/relationships/image" Target="../media/image125.svg"/><Relationship Id="rId47" Type="http://schemas.openxmlformats.org/officeDocument/2006/relationships/image" Target="../media/image58.png"/><Relationship Id="rId50" Type="http://schemas.openxmlformats.org/officeDocument/2006/relationships/image" Target="../media/image127.svg"/><Relationship Id="rId55" Type="http://schemas.openxmlformats.org/officeDocument/2006/relationships/image" Target="../media/image45.svg"/><Relationship Id="rId7" Type="http://schemas.openxmlformats.org/officeDocument/2006/relationships/image" Target="../media/image33.png"/><Relationship Id="rId12" Type="http://schemas.openxmlformats.org/officeDocument/2006/relationships/image" Target="../media/image95.svg"/><Relationship Id="rId17" Type="http://schemas.openxmlformats.org/officeDocument/2006/relationships/image" Target="../media/image100.png"/><Relationship Id="rId25" Type="http://schemas.openxmlformats.org/officeDocument/2006/relationships/image" Target="../media/image108.png"/><Relationship Id="rId33" Type="http://schemas.openxmlformats.org/officeDocument/2006/relationships/image" Target="../media/image116.png"/><Relationship Id="rId38" Type="http://schemas.openxmlformats.org/officeDocument/2006/relationships/image" Target="../media/image121.svg"/><Relationship Id="rId46" Type="http://schemas.openxmlformats.org/officeDocument/2006/relationships/image" Target="../media/image57.svg"/><Relationship Id="rId2" Type="http://schemas.openxmlformats.org/officeDocument/2006/relationships/notesSlide" Target="../notesSlides/notesSlide7.xml"/><Relationship Id="rId16" Type="http://schemas.openxmlformats.org/officeDocument/2006/relationships/image" Target="../media/image99.svg"/><Relationship Id="rId20" Type="http://schemas.openxmlformats.org/officeDocument/2006/relationships/image" Target="../media/image103.svg"/><Relationship Id="rId29" Type="http://schemas.openxmlformats.org/officeDocument/2006/relationships/image" Target="../media/image112.png"/><Relationship Id="rId41" Type="http://schemas.openxmlformats.org/officeDocument/2006/relationships/image" Target="../media/image124.png"/><Relationship Id="rId54" Type="http://schemas.openxmlformats.org/officeDocument/2006/relationships/image" Target="../media/image44.svg"/><Relationship Id="rId1" Type="http://schemas.openxmlformats.org/officeDocument/2006/relationships/slideLayout" Target="../slideLayouts/slideLayout101.xml"/><Relationship Id="rId6" Type="http://schemas.openxmlformats.org/officeDocument/2006/relationships/image" Target="../media/image32.svg"/><Relationship Id="rId11" Type="http://schemas.openxmlformats.org/officeDocument/2006/relationships/image" Target="../media/image94.png"/><Relationship Id="rId24" Type="http://schemas.openxmlformats.org/officeDocument/2006/relationships/image" Target="../media/image107.svg"/><Relationship Id="rId32" Type="http://schemas.openxmlformats.org/officeDocument/2006/relationships/image" Target="../media/image115.svg"/><Relationship Id="rId37" Type="http://schemas.openxmlformats.org/officeDocument/2006/relationships/image" Target="../media/image120.png"/><Relationship Id="rId40" Type="http://schemas.openxmlformats.org/officeDocument/2006/relationships/image" Target="../media/image123.svg"/><Relationship Id="rId45" Type="http://schemas.openxmlformats.org/officeDocument/2006/relationships/image" Target="../media/image56.png"/><Relationship Id="rId53" Type="http://schemas.openxmlformats.org/officeDocument/2006/relationships/image" Target="../media/image43.png"/><Relationship Id="rId5" Type="http://schemas.openxmlformats.org/officeDocument/2006/relationships/image" Target="../media/image31.png"/><Relationship Id="rId15" Type="http://schemas.openxmlformats.org/officeDocument/2006/relationships/image" Target="../media/image98.png"/><Relationship Id="rId23" Type="http://schemas.openxmlformats.org/officeDocument/2006/relationships/image" Target="../media/image106.png"/><Relationship Id="rId28" Type="http://schemas.openxmlformats.org/officeDocument/2006/relationships/image" Target="../media/image111.svg"/><Relationship Id="rId36" Type="http://schemas.openxmlformats.org/officeDocument/2006/relationships/image" Target="../media/image119.svg"/><Relationship Id="rId49" Type="http://schemas.openxmlformats.org/officeDocument/2006/relationships/image" Target="../media/image126.png"/><Relationship Id="rId10" Type="http://schemas.openxmlformats.org/officeDocument/2006/relationships/image" Target="../media/image36.svg"/><Relationship Id="rId19" Type="http://schemas.openxmlformats.org/officeDocument/2006/relationships/image" Target="../media/image102.png"/><Relationship Id="rId31" Type="http://schemas.openxmlformats.org/officeDocument/2006/relationships/image" Target="../media/image114.png"/><Relationship Id="rId44" Type="http://schemas.openxmlformats.org/officeDocument/2006/relationships/image" Target="../media/image55.svg"/><Relationship Id="rId52" Type="http://schemas.openxmlformats.org/officeDocument/2006/relationships/image" Target="../media/image42.svg"/><Relationship Id="rId4" Type="http://schemas.openxmlformats.org/officeDocument/2006/relationships/image" Target="../media/image30.svg"/><Relationship Id="rId9" Type="http://schemas.openxmlformats.org/officeDocument/2006/relationships/image" Target="../media/image35.png"/><Relationship Id="rId14" Type="http://schemas.openxmlformats.org/officeDocument/2006/relationships/image" Target="../media/image97.svg"/><Relationship Id="rId22" Type="http://schemas.openxmlformats.org/officeDocument/2006/relationships/image" Target="../media/image105.svg"/><Relationship Id="rId27" Type="http://schemas.openxmlformats.org/officeDocument/2006/relationships/image" Target="../media/image110.png"/><Relationship Id="rId30" Type="http://schemas.openxmlformats.org/officeDocument/2006/relationships/image" Target="../media/image113.svg"/><Relationship Id="rId35" Type="http://schemas.openxmlformats.org/officeDocument/2006/relationships/image" Target="../media/image118.png"/><Relationship Id="rId43" Type="http://schemas.openxmlformats.org/officeDocument/2006/relationships/image" Target="../media/image54.png"/><Relationship Id="rId48" Type="http://schemas.openxmlformats.org/officeDocument/2006/relationships/image" Target="../media/image59.svg"/><Relationship Id="rId8" Type="http://schemas.openxmlformats.org/officeDocument/2006/relationships/image" Target="../media/image34.svg"/><Relationship Id="rId51" Type="http://schemas.openxmlformats.org/officeDocument/2006/relationships/image" Target="../media/image41.png"/><Relationship Id="rId3" Type="http://schemas.openxmlformats.org/officeDocument/2006/relationships/image" Target="../media/image29.png"/></Relationships>
</file>

<file path=ppt/slides/_rels/slide14.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8.xml"/><Relationship Id="rId1" Type="http://schemas.openxmlformats.org/officeDocument/2006/relationships/slideLayout" Target="../slideLayouts/slideLayout3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8" Type="http://schemas.openxmlformats.org/officeDocument/2006/relationships/image" Target="../media/image134.png"/><Relationship Id="rId13" Type="http://schemas.openxmlformats.org/officeDocument/2006/relationships/image" Target="../media/image139.png"/><Relationship Id="rId18" Type="http://schemas.openxmlformats.org/officeDocument/2006/relationships/image" Target="../media/image144.png"/><Relationship Id="rId3" Type="http://schemas.openxmlformats.org/officeDocument/2006/relationships/image" Target="../media/image129.png"/><Relationship Id="rId21" Type="http://schemas.openxmlformats.org/officeDocument/2006/relationships/image" Target="../media/image147.png"/><Relationship Id="rId7" Type="http://schemas.openxmlformats.org/officeDocument/2006/relationships/image" Target="../media/image133.png"/><Relationship Id="rId12" Type="http://schemas.openxmlformats.org/officeDocument/2006/relationships/image" Target="../media/image138.png"/><Relationship Id="rId17" Type="http://schemas.openxmlformats.org/officeDocument/2006/relationships/image" Target="../media/image143.png"/><Relationship Id="rId2" Type="http://schemas.openxmlformats.org/officeDocument/2006/relationships/notesSlide" Target="../notesSlides/notesSlide10.xml"/><Relationship Id="rId16" Type="http://schemas.openxmlformats.org/officeDocument/2006/relationships/image" Target="../media/image142.png"/><Relationship Id="rId20" Type="http://schemas.openxmlformats.org/officeDocument/2006/relationships/image" Target="../media/image146.png"/><Relationship Id="rId1" Type="http://schemas.openxmlformats.org/officeDocument/2006/relationships/slideLayout" Target="../slideLayouts/slideLayout8.xml"/><Relationship Id="rId6" Type="http://schemas.openxmlformats.org/officeDocument/2006/relationships/image" Target="../media/image132.png"/><Relationship Id="rId11" Type="http://schemas.openxmlformats.org/officeDocument/2006/relationships/image" Target="../media/image137.png"/><Relationship Id="rId5" Type="http://schemas.openxmlformats.org/officeDocument/2006/relationships/image" Target="../media/image131.png"/><Relationship Id="rId15" Type="http://schemas.openxmlformats.org/officeDocument/2006/relationships/image" Target="../media/image141.png"/><Relationship Id="rId10" Type="http://schemas.openxmlformats.org/officeDocument/2006/relationships/image" Target="../media/image136.png"/><Relationship Id="rId19" Type="http://schemas.openxmlformats.org/officeDocument/2006/relationships/image" Target="../media/image145.png"/><Relationship Id="rId4" Type="http://schemas.openxmlformats.org/officeDocument/2006/relationships/image" Target="../media/image130.jpeg"/><Relationship Id="rId9" Type="http://schemas.openxmlformats.org/officeDocument/2006/relationships/image" Target="../media/image135.png"/><Relationship Id="rId14" Type="http://schemas.openxmlformats.org/officeDocument/2006/relationships/image" Target="../media/image140.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1.xml"/></Relationships>
</file>

<file path=ppt/slides/_rels/slide19.xml.rels><?xml version="1.0" encoding="UTF-8" standalone="yes"?>
<Relationships xmlns="http://schemas.openxmlformats.org/package/2006/relationships"><Relationship Id="rId8" Type="http://schemas.openxmlformats.org/officeDocument/2006/relationships/image" Target="../media/image65.svg"/><Relationship Id="rId13" Type="http://schemas.openxmlformats.org/officeDocument/2006/relationships/image" Target="../media/image154.svg"/><Relationship Id="rId18" Type="http://schemas.openxmlformats.org/officeDocument/2006/relationships/image" Target="../media/image159.png"/><Relationship Id="rId26" Type="http://schemas.openxmlformats.org/officeDocument/2006/relationships/image" Target="../media/image166.png"/><Relationship Id="rId3" Type="http://schemas.openxmlformats.org/officeDocument/2006/relationships/image" Target="../media/image100.png"/><Relationship Id="rId21" Type="http://schemas.openxmlformats.org/officeDocument/2006/relationships/image" Target="../media/image162.png"/><Relationship Id="rId7" Type="http://schemas.openxmlformats.org/officeDocument/2006/relationships/image" Target="../media/image64.png"/><Relationship Id="rId12" Type="http://schemas.openxmlformats.org/officeDocument/2006/relationships/image" Target="../media/image153.png"/><Relationship Id="rId17" Type="http://schemas.openxmlformats.org/officeDocument/2006/relationships/image" Target="../media/image158.svg"/><Relationship Id="rId25" Type="http://schemas.microsoft.com/office/2007/relationships/hdphoto" Target="../media/hdphoto1.wdp"/><Relationship Id="rId33" Type="http://schemas.openxmlformats.org/officeDocument/2006/relationships/image" Target="../media/image170.svg"/><Relationship Id="rId2" Type="http://schemas.openxmlformats.org/officeDocument/2006/relationships/image" Target="../media/image148.png"/><Relationship Id="rId16" Type="http://schemas.openxmlformats.org/officeDocument/2006/relationships/image" Target="../media/image157.png"/><Relationship Id="rId20" Type="http://schemas.openxmlformats.org/officeDocument/2006/relationships/image" Target="../media/image161.png"/><Relationship Id="rId29" Type="http://schemas.openxmlformats.org/officeDocument/2006/relationships/image" Target="../media/image105.svg"/><Relationship Id="rId1" Type="http://schemas.openxmlformats.org/officeDocument/2006/relationships/slideLayout" Target="../slideLayouts/slideLayout140.xml"/><Relationship Id="rId6" Type="http://schemas.openxmlformats.org/officeDocument/2006/relationships/image" Target="../media/image150.svg"/><Relationship Id="rId11" Type="http://schemas.openxmlformats.org/officeDocument/2006/relationships/image" Target="../media/image152.svg"/><Relationship Id="rId24" Type="http://schemas.openxmlformats.org/officeDocument/2006/relationships/image" Target="../media/image165.png"/><Relationship Id="rId32" Type="http://schemas.openxmlformats.org/officeDocument/2006/relationships/image" Target="../media/image126.png"/><Relationship Id="rId5" Type="http://schemas.openxmlformats.org/officeDocument/2006/relationships/image" Target="../media/image149.png"/><Relationship Id="rId15" Type="http://schemas.openxmlformats.org/officeDocument/2006/relationships/image" Target="../media/image156.svg"/><Relationship Id="rId23" Type="http://schemas.openxmlformats.org/officeDocument/2006/relationships/image" Target="../media/image164.png"/><Relationship Id="rId28" Type="http://schemas.openxmlformats.org/officeDocument/2006/relationships/image" Target="../media/image104.png"/><Relationship Id="rId10" Type="http://schemas.openxmlformats.org/officeDocument/2006/relationships/image" Target="../media/image66.png"/><Relationship Id="rId19" Type="http://schemas.openxmlformats.org/officeDocument/2006/relationships/image" Target="../media/image160.svg"/><Relationship Id="rId31" Type="http://schemas.openxmlformats.org/officeDocument/2006/relationships/image" Target="../media/image169.svg"/><Relationship Id="rId4" Type="http://schemas.openxmlformats.org/officeDocument/2006/relationships/image" Target="../media/image101.svg"/><Relationship Id="rId9" Type="http://schemas.openxmlformats.org/officeDocument/2006/relationships/image" Target="../media/image151.png"/><Relationship Id="rId14" Type="http://schemas.openxmlformats.org/officeDocument/2006/relationships/image" Target="../media/image155.png"/><Relationship Id="rId22" Type="http://schemas.openxmlformats.org/officeDocument/2006/relationships/image" Target="../media/image163.svg"/><Relationship Id="rId27" Type="http://schemas.openxmlformats.org/officeDocument/2006/relationships/image" Target="../media/image167.svg"/><Relationship Id="rId30" Type="http://schemas.openxmlformats.org/officeDocument/2006/relationships/image" Target="../media/image168.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0.xml.rels><?xml version="1.0" encoding="UTF-8" standalone="yes"?>
<Relationships xmlns="http://schemas.openxmlformats.org/package/2006/relationships"><Relationship Id="rId8" Type="http://schemas.openxmlformats.org/officeDocument/2006/relationships/image" Target="../media/image64.png"/><Relationship Id="rId13" Type="http://schemas.openxmlformats.org/officeDocument/2006/relationships/image" Target="../media/image153.png"/><Relationship Id="rId18" Type="http://schemas.openxmlformats.org/officeDocument/2006/relationships/image" Target="../media/image158.svg"/><Relationship Id="rId26" Type="http://schemas.microsoft.com/office/2007/relationships/hdphoto" Target="../media/hdphoto1.wdp"/><Relationship Id="rId3" Type="http://schemas.openxmlformats.org/officeDocument/2006/relationships/image" Target="../media/image148.png"/><Relationship Id="rId21" Type="http://schemas.openxmlformats.org/officeDocument/2006/relationships/image" Target="../media/image161.png"/><Relationship Id="rId34" Type="http://schemas.openxmlformats.org/officeDocument/2006/relationships/image" Target="../media/image170.svg"/><Relationship Id="rId7" Type="http://schemas.openxmlformats.org/officeDocument/2006/relationships/image" Target="../media/image150.svg"/><Relationship Id="rId12" Type="http://schemas.openxmlformats.org/officeDocument/2006/relationships/image" Target="../media/image152.svg"/><Relationship Id="rId17" Type="http://schemas.openxmlformats.org/officeDocument/2006/relationships/image" Target="../media/image157.png"/><Relationship Id="rId25" Type="http://schemas.openxmlformats.org/officeDocument/2006/relationships/image" Target="../media/image165.png"/><Relationship Id="rId33" Type="http://schemas.openxmlformats.org/officeDocument/2006/relationships/image" Target="../media/image126.png"/><Relationship Id="rId2" Type="http://schemas.openxmlformats.org/officeDocument/2006/relationships/notesSlide" Target="../notesSlides/notesSlide12.xml"/><Relationship Id="rId16" Type="http://schemas.openxmlformats.org/officeDocument/2006/relationships/image" Target="../media/image156.svg"/><Relationship Id="rId20" Type="http://schemas.openxmlformats.org/officeDocument/2006/relationships/image" Target="../media/image160.svg"/><Relationship Id="rId29" Type="http://schemas.openxmlformats.org/officeDocument/2006/relationships/image" Target="../media/image104.png"/><Relationship Id="rId1" Type="http://schemas.openxmlformats.org/officeDocument/2006/relationships/slideLayout" Target="../slideLayouts/slideLayout8.xml"/><Relationship Id="rId6" Type="http://schemas.openxmlformats.org/officeDocument/2006/relationships/image" Target="../media/image149.png"/><Relationship Id="rId11" Type="http://schemas.openxmlformats.org/officeDocument/2006/relationships/image" Target="../media/image66.png"/><Relationship Id="rId24" Type="http://schemas.openxmlformats.org/officeDocument/2006/relationships/image" Target="../media/image164.png"/><Relationship Id="rId32" Type="http://schemas.openxmlformats.org/officeDocument/2006/relationships/image" Target="../media/image169.svg"/><Relationship Id="rId5" Type="http://schemas.openxmlformats.org/officeDocument/2006/relationships/image" Target="../media/image101.svg"/><Relationship Id="rId15" Type="http://schemas.openxmlformats.org/officeDocument/2006/relationships/image" Target="../media/image155.png"/><Relationship Id="rId23" Type="http://schemas.openxmlformats.org/officeDocument/2006/relationships/image" Target="../media/image163.svg"/><Relationship Id="rId28" Type="http://schemas.openxmlformats.org/officeDocument/2006/relationships/image" Target="../media/image167.svg"/><Relationship Id="rId10" Type="http://schemas.openxmlformats.org/officeDocument/2006/relationships/image" Target="../media/image151.png"/><Relationship Id="rId19" Type="http://schemas.openxmlformats.org/officeDocument/2006/relationships/image" Target="../media/image159.png"/><Relationship Id="rId31" Type="http://schemas.openxmlformats.org/officeDocument/2006/relationships/image" Target="../media/image168.png"/><Relationship Id="rId4" Type="http://schemas.openxmlformats.org/officeDocument/2006/relationships/image" Target="../media/image100.png"/><Relationship Id="rId9" Type="http://schemas.openxmlformats.org/officeDocument/2006/relationships/image" Target="../media/image65.svg"/><Relationship Id="rId14" Type="http://schemas.openxmlformats.org/officeDocument/2006/relationships/image" Target="../media/image154.svg"/><Relationship Id="rId22" Type="http://schemas.openxmlformats.org/officeDocument/2006/relationships/image" Target="../media/image162.png"/><Relationship Id="rId27" Type="http://schemas.openxmlformats.org/officeDocument/2006/relationships/image" Target="../media/image166.png"/><Relationship Id="rId30" Type="http://schemas.openxmlformats.org/officeDocument/2006/relationships/image" Target="../media/image105.svg"/></Relationships>
</file>

<file path=ppt/slides/_rels/slide21.xml.rels><?xml version="1.0" encoding="UTF-8" standalone="yes"?>
<Relationships xmlns="http://schemas.openxmlformats.org/package/2006/relationships"><Relationship Id="rId8" Type="http://schemas.openxmlformats.org/officeDocument/2006/relationships/image" Target="../media/image174.png"/><Relationship Id="rId13" Type="http://schemas.openxmlformats.org/officeDocument/2006/relationships/image" Target="../media/image104.png"/><Relationship Id="rId18" Type="http://schemas.openxmlformats.org/officeDocument/2006/relationships/image" Target="../media/image180.svg"/><Relationship Id="rId26" Type="http://schemas.openxmlformats.org/officeDocument/2006/relationships/image" Target="../media/image164.png"/><Relationship Id="rId39" Type="http://schemas.openxmlformats.org/officeDocument/2006/relationships/image" Target="../media/image188.svg"/><Relationship Id="rId3" Type="http://schemas.openxmlformats.org/officeDocument/2006/relationships/image" Target="../media/image168.png"/><Relationship Id="rId21" Type="http://schemas.openxmlformats.org/officeDocument/2006/relationships/image" Target="../media/image183.png"/><Relationship Id="rId34" Type="http://schemas.openxmlformats.org/officeDocument/2006/relationships/image" Target="../media/image163.svg"/><Relationship Id="rId42" Type="http://schemas.openxmlformats.org/officeDocument/2006/relationships/image" Target="../media/image161.png"/><Relationship Id="rId7" Type="http://schemas.openxmlformats.org/officeDocument/2006/relationships/image" Target="../media/image173.png"/><Relationship Id="rId12" Type="http://schemas.openxmlformats.org/officeDocument/2006/relationships/image" Target="../media/image103.svg"/><Relationship Id="rId17" Type="http://schemas.openxmlformats.org/officeDocument/2006/relationships/image" Target="../media/image179.png"/><Relationship Id="rId25" Type="http://schemas.openxmlformats.org/officeDocument/2006/relationships/image" Target="../media/image186.svg"/><Relationship Id="rId33" Type="http://schemas.openxmlformats.org/officeDocument/2006/relationships/image" Target="../media/image162.png"/><Relationship Id="rId38" Type="http://schemas.openxmlformats.org/officeDocument/2006/relationships/image" Target="../media/image187.png"/><Relationship Id="rId2" Type="http://schemas.openxmlformats.org/officeDocument/2006/relationships/notesSlide" Target="../notesSlides/notesSlide13.xml"/><Relationship Id="rId16" Type="http://schemas.openxmlformats.org/officeDocument/2006/relationships/image" Target="../media/image178.svg"/><Relationship Id="rId20" Type="http://schemas.openxmlformats.org/officeDocument/2006/relationships/image" Target="../media/image182.png"/><Relationship Id="rId29" Type="http://schemas.openxmlformats.org/officeDocument/2006/relationships/image" Target="../media/image27.png"/><Relationship Id="rId41" Type="http://schemas.openxmlformats.org/officeDocument/2006/relationships/image" Target="../media/image190.svg"/><Relationship Id="rId1" Type="http://schemas.openxmlformats.org/officeDocument/2006/relationships/slideLayout" Target="../slideLayouts/slideLayout8.xml"/><Relationship Id="rId6" Type="http://schemas.openxmlformats.org/officeDocument/2006/relationships/image" Target="../media/image172.svg"/><Relationship Id="rId11" Type="http://schemas.openxmlformats.org/officeDocument/2006/relationships/image" Target="../media/image102.png"/><Relationship Id="rId24" Type="http://schemas.openxmlformats.org/officeDocument/2006/relationships/image" Target="../media/image185.png"/><Relationship Id="rId32" Type="http://schemas.microsoft.com/office/2007/relationships/hdphoto" Target="../media/hdphoto1.wdp"/><Relationship Id="rId37" Type="http://schemas.openxmlformats.org/officeDocument/2006/relationships/image" Target="../media/image167.svg"/><Relationship Id="rId40" Type="http://schemas.openxmlformats.org/officeDocument/2006/relationships/image" Target="../media/image189.png"/><Relationship Id="rId5" Type="http://schemas.openxmlformats.org/officeDocument/2006/relationships/image" Target="../media/image171.png"/><Relationship Id="rId15" Type="http://schemas.openxmlformats.org/officeDocument/2006/relationships/image" Target="../media/image177.png"/><Relationship Id="rId23" Type="http://schemas.openxmlformats.org/officeDocument/2006/relationships/image" Target="../media/image148.png"/><Relationship Id="rId28" Type="http://schemas.openxmlformats.org/officeDocument/2006/relationships/image" Target="../media/image26.svg"/><Relationship Id="rId36" Type="http://schemas.openxmlformats.org/officeDocument/2006/relationships/image" Target="../media/image166.png"/><Relationship Id="rId10" Type="http://schemas.openxmlformats.org/officeDocument/2006/relationships/image" Target="../media/image176.svg"/><Relationship Id="rId19" Type="http://schemas.openxmlformats.org/officeDocument/2006/relationships/image" Target="../media/image181.png"/><Relationship Id="rId31" Type="http://schemas.openxmlformats.org/officeDocument/2006/relationships/image" Target="../media/image165.png"/><Relationship Id="rId4" Type="http://schemas.openxmlformats.org/officeDocument/2006/relationships/image" Target="../media/image169.svg"/><Relationship Id="rId9" Type="http://schemas.openxmlformats.org/officeDocument/2006/relationships/image" Target="../media/image175.png"/><Relationship Id="rId14" Type="http://schemas.openxmlformats.org/officeDocument/2006/relationships/image" Target="../media/image105.svg"/><Relationship Id="rId22" Type="http://schemas.openxmlformats.org/officeDocument/2006/relationships/image" Target="../media/image184.svg"/><Relationship Id="rId27" Type="http://schemas.openxmlformats.org/officeDocument/2006/relationships/image" Target="../media/image25.png"/><Relationship Id="rId30" Type="http://schemas.openxmlformats.org/officeDocument/2006/relationships/image" Target="../media/image28.svg"/><Relationship Id="rId35" Type="http://schemas.openxmlformats.org/officeDocument/2006/relationships/image" Target="../media/image151.png"/></Relationships>
</file>

<file path=ppt/slides/_rels/slide22.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14.xml"/><Relationship Id="rId1" Type="http://schemas.openxmlformats.org/officeDocument/2006/relationships/slideLayout" Target="../slideLayouts/slideLayout51.xml"/><Relationship Id="rId6" Type="http://schemas.openxmlformats.org/officeDocument/2006/relationships/image" Target="../media/image194.svg"/><Relationship Id="rId5" Type="http://schemas.openxmlformats.org/officeDocument/2006/relationships/image" Target="../media/image193.png"/><Relationship Id="rId4" Type="http://schemas.openxmlformats.org/officeDocument/2006/relationships/image" Target="../media/image192.sv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0.xml"/></Relationships>
</file>

<file path=ppt/slides/_rels/slide24.xml.rels><?xml version="1.0" encoding="UTF-8" standalone="yes"?>
<Relationships xmlns="http://schemas.openxmlformats.org/package/2006/relationships"><Relationship Id="rId8" Type="http://schemas.openxmlformats.org/officeDocument/2006/relationships/image" Target="../media/image175.png"/><Relationship Id="rId13" Type="http://schemas.openxmlformats.org/officeDocument/2006/relationships/image" Target="../media/image164.png"/><Relationship Id="rId18" Type="http://schemas.openxmlformats.org/officeDocument/2006/relationships/image" Target="../media/image202.svg"/><Relationship Id="rId3" Type="http://schemas.openxmlformats.org/officeDocument/2006/relationships/image" Target="../media/image162.png"/><Relationship Id="rId7" Type="http://schemas.openxmlformats.org/officeDocument/2006/relationships/image" Target="../media/image196.svg"/><Relationship Id="rId12" Type="http://schemas.openxmlformats.org/officeDocument/2006/relationships/image" Target="../media/image197.png"/><Relationship Id="rId17" Type="http://schemas.openxmlformats.org/officeDocument/2006/relationships/image" Target="../media/image201.svg"/><Relationship Id="rId2" Type="http://schemas.openxmlformats.org/officeDocument/2006/relationships/notesSlide" Target="../notesSlides/notesSlide16.xml"/><Relationship Id="rId16" Type="http://schemas.openxmlformats.org/officeDocument/2006/relationships/image" Target="../media/image200.png"/><Relationship Id="rId20" Type="http://schemas.openxmlformats.org/officeDocument/2006/relationships/image" Target="../media/image204.png"/><Relationship Id="rId1" Type="http://schemas.openxmlformats.org/officeDocument/2006/relationships/slideLayout" Target="../slideLayouts/slideLayout159.xml"/><Relationship Id="rId6" Type="http://schemas.openxmlformats.org/officeDocument/2006/relationships/image" Target="../media/image195.png"/><Relationship Id="rId11" Type="http://schemas.openxmlformats.org/officeDocument/2006/relationships/image" Target="../media/image105.svg"/><Relationship Id="rId5" Type="http://schemas.openxmlformats.org/officeDocument/2006/relationships/image" Target="../media/image161.png"/><Relationship Id="rId15" Type="http://schemas.openxmlformats.org/officeDocument/2006/relationships/image" Target="../media/image199.svg"/><Relationship Id="rId10" Type="http://schemas.openxmlformats.org/officeDocument/2006/relationships/image" Target="../media/image104.png"/><Relationship Id="rId19" Type="http://schemas.openxmlformats.org/officeDocument/2006/relationships/image" Target="../media/image203.png"/><Relationship Id="rId4" Type="http://schemas.openxmlformats.org/officeDocument/2006/relationships/image" Target="../media/image163.svg"/><Relationship Id="rId9" Type="http://schemas.openxmlformats.org/officeDocument/2006/relationships/image" Target="../media/image176.svg"/><Relationship Id="rId14" Type="http://schemas.openxmlformats.org/officeDocument/2006/relationships/image" Target="../media/image198.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17.xml"/><Relationship Id="rId1" Type="http://schemas.openxmlformats.org/officeDocument/2006/relationships/slideLayout" Target="../slideLayouts/slideLayout8.xml"/><Relationship Id="rId4" Type="http://schemas.openxmlformats.org/officeDocument/2006/relationships/image" Target="../media/image206.svg"/></Relationships>
</file>

<file path=ppt/slides/_rels/slide27.xml.rels><?xml version="1.0" encoding="UTF-8" standalone="yes"?>
<Relationships xmlns="http://schemas.openxmlformats.org/package/2006/relationships"><Relationship Id="rId8" Type="http://schemas.openxmlformats.org/officeDocument/2006/relationships/image" Target="../media/image28.svg"/><Relationship Id="rId3" Type="http://schemas.openxmlformats.org/officeDocument/2006/relationships/image" Target="../media/image208.png"/><Relationship Id="rId7" Type="http://schemas.openxmlformats.org/officeDocument/2006/relationships/image" Target="../media/image27.png"/><Relationship Id="rId2" Type="http://schemas.openxmlformats.org/officeDocument/2006/relationships/image" Target="../media/image207.png"/><Relationship Id="rId1" Type="http://schemas.openxmlformats.org/officeDocument/2006/relationships/slideLayout" Target="../slideLayouts/slideLayout8.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209.svg"/></Relationships>
</file>

<file path=ppt/slides/_rels/slide28.xml.rels><?xml version="1.0" encoding="UTF-8" standalone="yes"?>
<Relationships xmlns="http://schemas.openxmlformats.org/package/2006/relationships"><Relationship Id="rId3" Type="http://schemas.microsoft.com/office/2018/10/relationships/comments" Target="../comments/modernComment_7FFE5448_E0E9047B.xml"/><Relationship Id="rId2" Type="http://schemas.openxmlformats.org/officeDocument/2006/relationships/notesSlide" Target="../notesSlides/notesSlide18.xml"/><Relationship Id="rId1" Type="http://schemas.openxmlformats.org/officeDocument/2006/relationships/slideLayout" Target="../slideLayouts/slideLayout8.xml"/><Relationship Id="rId5" Type="http://schemas.openxmlformats.org/officeDocument/2006/relationships/image" Target="../media/image210.png"/><Relationship Id="rId4" Type="http://schemas.openxmlformats.org/officeDocument/2006/relationships/image" Target="../media/image203.png"/></Relationships>
</file>

<file path=ppt/slides/_rels/slide29.xml.rels><?xml version="1.0" encoding="UTF-8" standalone="yes"?>
<Relationships xmlns="http://schemas.openxmlformats.org/package/2006/relationships"><Relationship Id="rId8" Type="http://schemas.openxmlformats.org/officeDocument/2006/relationships/image" Target="../media/image148.png"/><Relationship Id="rId13" Type="http://schemas.openxmlformats.org/officeDocument/2006/relationships/image" Target="../media/image28.svg"/><Relationship Id="rId3" Type="http://schemas.openxmlformats.org/officeDocument/2006/relationships/image" Target="../media/image212.jpeg"/><Relationship Id="rId7" Type="http://schemas.openxmlformats.org/officeDocument/2006/relationships/image" Target="../media/image215.svg"/><Relationship Id="rId12" Type="http://schemas.openxmlformats.org/officeDocument/2006/relationships/image" Target="../media/image27.png"/><Relationship Id="rId2" Type="http://schemas.openxmlformats.org/officeDocument/2006/relationships/image" Target="../media/image211.png"/><Relationship Id="rId1" Type="http://schemas.openxmlformats.org/officeDocument/2006/relationships/slideLayout" Target="../slideLayouts/slideLayout8.xml"/><Relationship Id="rId6" Type="http://schemas.openxmlformats.org/officeDocument/2006/relationships/image" Target="../media/image214.png"/><Relationship Id="rId11" Type="http://schemas.openxmlformats.org/officeDocument/2006/relationships/image" Target="../media/image26.svg"/><Relationship Id="rId5" Type="http://schemas.openxmlformats.org/officeDocument/2006/relationships/image" Target="../media/image138.png"/><Relationship Id="rId10" Type="http://schemas.openxmlformats.org/officeDocument/2006/relationships/image" Target="../media/image25.png"/><Relationship Id="rId4" Type="http://schemas.openxmlformats.org/officeDocument/2006/relationships/image" Target="../media/image213.jpeg"/><Relationship Id="rId9" Type="http://schemas.openxmlformats.org/officeDocument/2006/relationships/image" Target="../media/image216.jpeg"/></Relationships>
</file>

<file path=ppt/slides/_rels/slide3.xml.rels><?xml version="1.0" encoding="UTF-8" standalone="yes"?>
<Relationships xmlns="http://schemas.openxmlformats.org/package/2006/relationships"><Relationship Id="rId8" Type="http://schemas.openxmlformats.org/officeDocument/2006/relationships/image" Target="../media/image34.svg"/><Relationship Id="rId13" Type="http://schemas.openxmlformats.org/officeDocument/2006/relationships/image" Target="../media/image39.png"/><Relationship Id="rId18" Type="http://schemas.openxmlformats.org/officeDocument/2006/relationships/image" Target="../media/image44.svg"/><Relationship Id="rId26" Type="http://schemas.openxmlformats.org/officeDocument/2006/relationships/image" Target="../media/image52.png"/><Relationship Id="rId3" Type="http://schemas.openxmlformats.org/officeDocument/2006/relationships/image" Target="../media/image29.png"/><Relationship Id="rId21" Type="http://schemas.openxmlformats.org/officeDocument/2006/relationships/image" Target="../media/image47.svg"/><Relationship Id="rId7" Type="http://schemas.openxmlformats.org/officeDocument/2006/relationships/image" Target="../media/image33.png"/><Relationship Id="rId12" Type="http://schemas.openxmlformats.org/officeDocument/2006/relationships/image" Target="../media/image38.svg"/><Relationship Id="rId17" Type="http://schemas.openxmlformats.org/officeDocument/2006/relationships/image" Target="../media/image43.png"/><Relationship Id="rId25" Type="http://schemas.openxmlformats.org/officeDocument/2006/relationships/image" Target="../media/image51.svg"/><Relationship Id="rId33" Type="http://schemas.openxmlformats.org/officeDocument/2006/relationships/image" Target="../media/image59.svg"/><Relationship Id="rId2" Type="http://schemas.openxmlformats.org/officeDocument/2006/relationships/notesSlide" Target="../notesSlides/notesSlide2.xml"/><Relationship Id="rId16" Type="http://schemas.openxmlformats.org/officeDocument/2006/relationships/image" Target="../media/image42.svg"/><Relationship Id="rId20" Type="http://schemas.openxmlformats.org/officeDocument/2006/relationships/image" Target="../media/image46.png"/><Relationship Id="rId29" Type="http://schemas.openxmlformats.org/officeDocument/2006/relationships/image" Target="../media/image55.svg"/><Relationship Id="rId1" Type="http://schemas.openxmlformats.org/officeDocument/2006/relationships/slideLayout" Target="../slideLayouts/slideLayout59.xml"/><Relationship Id="rId6" Type="http://schemas.openxmlformats.org/officeDocument/2006/relationships/image" Target="../media/image32.svg"/><Relationship Id="rId11" Type="http://schemas.openxmlformats.org/officeDocument/2006/relationships/image" Target="../media/image37.png"/><Relationship Id="rId24" Type="http://schemas.openxmlformats.org/officeDocument/2006/relationships/image" Target="../media/image50.png"/><Relationship Id="rId32" Type="http://schemas.openxmlformats.org/officeDocument/2006/relationships/image" Target="../media/image58.png"/><Relationship Id="rId5" Type="http://schemas.openxmlformats.org/officeDocument/2006/relationships/image" Target="../media/image31.png"/><Relationship Id="rId15" Type="http://schemas.openxmlformats.org/officeDocument/2006/relationships/image" Target="../media/image41.png"/><Relationship Id="rId23" Type="http://schemas.openxmlformats.org/officeDocument/2006/relationships/image" Target="../media/image49.svg"/><Relationship Id="rId28" Type="http://schemas.openxmlformats.org/officeDocument/2006/relationships/image" Target="../media/image54.png"/><Relationship Id="rId10" Type="http://schemas.openxmlformats.org/officeDocument/2006/relationships/image" Target="../media/image36.svg"/><Relationship Id="rId19" Type="http://schemas.openxmlformats.org/officeDocument/2006/relationships/image" Target="../media/image45.svg"/><Relationship Id="rId31" Type="http://schemas.openxmlformats.org/officeDocument/2006/relationships/image" Target="../media/image57.svg"/><Relationship Id="rId4" Type="http://schemas.openxmlformats.org/officeDocument/2006/relationships/image" Target="../media/image30.svg"/><Relationship Id="rId9" Type="http://schemas.openxmlformats.org/officeDocument/2006/relationships/image" Target="../media/image35.png"/><Relationship Id="rId14" Type="http://schemas.openxmlformats.org/officeDocument/2006/relationships/image" Target="../media/image40.svg"/><Relationship Id="rId22" Type="http://schemas.openxmlformats.org/officeDocument/2006/relationships/image" Target="../media/image48.png"/><Relationship Id="rId27" Type="http://schemas.openxmlformats.org/officeDocument/2006/relationships/image" Target="../media/image53.svg"/><Relationship Id="rId30" Type="http://schemas.openxmlformats.org/officeDocument/2006/relationships/image" Target="../media/image56.png"/></Relationships>
</file>

<file path=ppt/slides/_rels/slide30.xml.rels><?xml version="1.0" encoding="UTF-8" standalone="yes"?>
<Relationships xmlns="http://schemas.openxmlformats.org/package/2006/relationships"><Relationship Id="rId3" Type="http://schemas.openxmlformats.org/officeDocument/2006/relationships/image" Target="../media/image163.svg"/><Relationship Id="rId7" Type="http://schemas.openxmlformats.org/officeDocument/2006/relationships/image" Target="../media/image28.svg"/><Relationship Id="rId2" Type="http://schemas.openxmlformats.org/officeDocument/2006/relationships/image" Target="../media/image162.png"/><Relationship Id="rId1" Type="http://schemas.openxmlformats.org/officeDocument/2006/relationships/slideLayout" Target="../slideLayouts/slideLayout8.xml"/><Relationship Id="rId6" Type="http://schemas.openxmlformats.org/officeDocument/2006/relationships/image" Target="../media/image27.png"/><Relationship Id="rId5" Type="http://schemas.openxmlformats.org/officeDocument/2006/relationships/image" Target="../media/image26.svg"/><Relationship Id="rId4" Type="http://schemas.openxmlformats.org/officeDocument/2006/relationships/image" Target="../media/image25.png"/></Relationships>
</file>

<file path=ppt/slides/_rels/slide31.xml.rels><?xml version="1.0" encoding="UTF-8" standalone="yes"?>
<Relationships xmlns="http://schemas.openxmlformats.org/package/2006/relationships"><Relationship Id="rId8" Type="http://schemas.openxmlformats.org/officeDocument/2006/relationships/image" Target="../media/image222.svg"/><Relationship Id="rId3" Type="http://schemas.openxmlformats.org/officeDocument/2006/relationships/image" Target="../media/image217.png"/><Relationship Id="rId7" Type="http://schemas.openxmlformats.org/officeDocument/2006/relationships/image" Target="../media/image221.png"/><Relationship Id="rId12" Type="http://schemas.openxmlformats.org/officeDocument/2006/relationships/image" Target="../media/image226.svg"/><Relationship Id="rId2" Type="http://schemas.openxmlformats.org/officeDocument/2006/relationships/notesSlide" Target="../notesSlides/notesSlide19.xml"/><Relationship Id="rId1" Type="http://schemas.openxmlformats.org/officeDocument/2006/relationships/slideLayout" Target="../slideLayouts/slideLayout101.xml"/><Relationship Id="rId6" Type="http://schemas.openxmlformats.org/officeDocument/2006/relationships/image" Target="../media/image220.svg"/><Relationship Id="rId11" Type="http://schemas.openxmlformats.org/officeDocument/2006/relationships/image" Target="../media/image225.png"/><Relationship Id="rId5" Type="http://schemas.openxmlformats.org/officeDocument/2006/relationships/image" Target="../media/image219.png"/><Relationship Id="rId10" Type="http://schemas.openxmlformats.org/officeDocument/2006/relationships/image" Target="../media/image224.svg"/><Relationship Id="rId4" Type="http://schemas.openxmlformats.org/officeDocument/2006/relationships/image" Target="../media/image218.svg"/><Relationship Id="rId9" Type="http://schemas.openxmlformats.org/officeDocument/2006/relationships/image" Target="../media/image223.png"/></Relationships>
</file>

<file path=ppt/slides/_rels/slide32.xml.rels><?xml version="1.0" encoding="UTF-8" standalone="yes"?>
<Relationships xmlns="http://schemas.openxmlformats.org/package/2006/relationships"><Relationship Id="rId8" Type="http://schemas.openxmlformats.org/officeDocument/2006/relationships/image" Target="../media/image229.svg"/><Relationship Id="rId13" Type="http://schemas.openxmlformats.org/officeDocument/2006/relationships/image" Target="../media/image159.png"/><Relationship Id="rId18" Type="http://schemas.openxmlformats.org/officeDocument/2006/relationships/image" Target="../media/image25.png"/><Relationship Id="rId3" Type="http://schemas.openxmlformats.org/officeDocument/2006/relationships/hyperlink" Target="http://www.valtiokonttori.fi/peppol" TargetMode="External"/><Relationship Id="rId21" Type="http://schemas.openxmlformats.org/officeDocument/2006/relationships/image" Target="../media/image233.svg"/><Relationship Id="rId7" Type="http://schemas.openxmlformats.org/officeDocument/2006/relationships/image" Target="../media/image228.png"/><Relationship Id="rId12" Type="http://schemas.openxmlformats.org/officeDocument/2006/relationships/image" Target="../media/image93.svg"/><Relationship Id="rId17" Type="http://schemas.openxmlformats.org/officeDocument/2006/relationships/image" Target="../media/image121.svg"/><Relationship Id="rId2" Type="http://schemas.openxmlformats.org/officeDocument/2006/relationships/notesSlide" Target="../notesSlides/notesSlide20.xml"/><Relationship Id="rId16" Type="http://schemas.openxmlformats.org/officeDocument/2006/relationships/image" Target="../media/image120.png"/><Relationship Id="rId20" Type="http://schemas.openxmlformats.org/officeDocument/2006/relationships/image" Target="../media/image232.png"/><Relationship Id="rId1" Type="http://schemas.openxmlformats.org/officeDocument/2006/relationships/slideLayout" Target="../slideLayouts/slideLayout101.xml"/><Relationship Id="rId6" Type="http://schemas.openxmlformats.org/officeDocument/2006/relationships/image" Target="../media/image227.jpeg"/><Relationship Id="rId11" Type="http://schemas.openxmlformats.org/officeDocument/2006/relationships/image" Target="../media/image92.png"/><Relationship Id="rId5" Type="http://schemas.openxmlformats.org/officeDocument/2006/relationships/hyperlink" Target="https://bis.beast.se/" TargetMode="External"/><Relationship Id="rId15" Type="http://schemas.openxmlformats.org/officeDocument/2006/relationships/image" Target="../media/image161.png"/><Relationship Id="rId10" Type="http://schemas.openxmlformats.org/officeDocument/2006/relationships/image" Target="../media/image231.svg"/><Relationship Id="rId19" Type="http://schemas.openxmlformats.org/officeDocument/2006/relationships/image" Target="../media/image26.svg"/><Relationship Id="rId4" Type="http://schemas.openxmlformats.org/officeDocument/2006/relationships/hyperlink" Target="http://www.valtiokonttori.fi/peppol-info" TargetMode="External"/><Relationship Id="rId9" Type="http://schemas.openxmlformats.org/officeDocument/2006/relationships/image" Target="../media/image230.png"/><Relationship Id="rId14" Type="http://schemas.openxmlformats.org/officeDocument/2006/relationships/image" Target="../media/image160.svg"/></Relationships>
</file>

<file path=ppt/slides/_rels/slide33.xml.rels><?xml version="1.0" encoding="UTF-8" standalone="yes"?>
<Relationships xmlns="http://schemas.openxmlformats.org/package/2006/relationships"><Relationship Id="rId8" Type="http://schemas.openxmlformats.org/officeDocument/2006/relationships/image" Target="../media/image90.png"/><Relationship Id="rId13" Type="http://schemas.openxmlformats.org/officeDocument/2006/relationships/image" Target="../media/image229.svg"/><Relationship Id="rId18" Type="http://schemas.openxmlformats.org/officeDocument/2006/relationships/image" Target="../media/image121.svg"/><Relationship Id="rId3" Type="http://schemas.microsoft.com/office/2018/10/relationships/comments" Target="../comments/modernComment_7FFE536F_8B4BBE26.xml"/><Relationship Id="rId7" Type="http://schemas.openxmlformats.org/officeDocument/2006/relationships/image" Target="../media/image235.svg"/><Relationship Id="rId12" Type="http://schemas.openxmlformats.org/officeDocument/2006/relationships/image" Target="../media/image228.png"/><Relationship Id="rId17" Type="http://schemas.openxmlformats.org/officeDocument/2006/relationships/image" Target="../media/image120.png"/><Relationship Id="rId2" Type="http://schemas.openxmlformats.org/officeDocument/2006/relationships/notesSlide" Target="../notesSlides/notesSlide21.xml"/><Relationship Id="rId16" Type="http://schemas.openxmlformats.org/officeDocument/2006/relationships/image" Target="../media/image161.png"/><Relationship Id="rId1" Type="http://schemas.openxmlformats.org/officeDocument/2006/relationships/slideLayout" Target="../slideLayouts/slideLayout161.xml"/><Relationship Id="rId6" Type="http://schemas.openxmlformats.org/officeDocument/2006/relationships/image" Target="../media/image234.png"/><Relationship Id="rId11" Type="http://schemas.openxmlformats.org/officeDocument/2006/relationships/image" Target="../media/image93.svg"/><Relationship Id="rId5" Type="http://schemas.openxmlformats.org/officeDocument/2006/relationships/image" Target="../media/image105.svg"/><Relationship Id="rId15" Type="http://schemas.openxmlformats.org/officeDocument/2006/relationships/image" Target="../media/image160.svg"/><Relationship Id="rId10" Type="http://schemas.openxmlformats.org/officeDocument/2006/relationships/image" Target="../media/image92.png"/><Relationship Id="rId4" Type="http://schemas.openxmlformats.org/officeDocument/2006/relationships/image" Target="../media/image104.png"/><Relationship Id="rId9" Type="http://schemas.openxmlformats.org/officeDocument/2006/relationships/image" Target="../media/image91.svg"/><Relationship Id="rId14" Type="http://schemas.openxmlformats.org/officeDocument/2006/relationships/image" Target="../media/image159.png"/></Relationships>
</file>

<file path=ppt/slides/_rels/slide34.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image" Target="../media/image236.png"/><Relationship Id="rId1" Type="http://schemas.openxmlformats.org/officeDocument/2006/relationships/slideLayout" Target="../slideLayouts/slideLayout8.xml"/><Relationship Id="rId6" Type="http://schemas.openxmlformats.org/officeDocument/2006/relationships/image" Target="../media/image163.svg"/><Relationship Id="rId5" Type="http://schemas.openxmlformats.org/officeDocument/2006/relationships/image" Target="../media/image162.png"/><Relationship Id="rId4" Type="http://schemas.openxmlformats.org/officeDocument/2006/relationships/image" Target="../media/image167.svg"/></Relationships>
</file>

<file path=ppt/slides/_rels/slide35.xml.rels><?xml version="1.0" encoding="UTF-8" standalone="yes"?>
<Relationships xmlns="http://schemas.openxmlformats.org/package/2006/relationships"><Relationship Id="rId8" Type="http://schemas.openxmlformats.org/officeDocument/2006/relationships/image" Target="../media/image240.png"/><Relationship Id="rId3" Type="http://schemas.openxmlformats.org/officeDocument/2006/relationships/hyperlink" Target="https://itc.scix.net/pdfs/w78-2024-paper_118.pdf" TargetMode="External"/><Relationship Id="rId7" Type="http://schemas.openxmlformats.org/officeDocument/2006/relationships/image" Target="../media/image239.png"/><Relationship Id="rId2" Type="http://schemas.openxmlformats.org/officeDocument/2006/relationships/notesSlide" Target="../notesSlides/notesSlide22.xml"/><Relationship Id="rId1" Type="http://schemas.openxmlformats.org/officeDocument/2006/relationships/slideLayout" Target="../slideLayouts/slideLayout101.xml"/><Relationship Id="rId6" Type="http://schemas.openxmlformats.org/officeDocument/2006/relationships/hyperlink" Target="https://betoni.com/rakentaminen/betk/betk-tulokset/" TargetMode="External"/><Relationship Id="rId5" Type="http://schemas.openxmlformats.org/officeDocument/2006/relationships/image" Target="../media/image238.png"/><Relationship Id="rId4" Type="http://schemas.openxmlformats.org/officeDocument/2006/relationships/image" Target="../media/image237.png"/></Relationships>
</file>

<file path=ppt/slides/_rels/slide36.xml.rels><?xml version="1.0" encoding="UTF-8" standalone="yes"?>
<Relationships xmlns="http://schemas.openxmlformats.org/package/2006/relationships"><Relationship Id="rId8" Type="http://schemas.openxmlformats.org/officeDocument/2006/relationships/image" Target="../media/image168.png"/><Relationship Id="rId13" Type="http://schemas.openxmlformats.org/officeDocument/2006/relationships/image" Target="../media/image161.png"/><Relationship Id="rId3" Type="http://schemas.openxmlformats.org/officeDocument/2006/relationships/image" Target="../media/image197.png"/><Relationship Id="rId7" Type="http://schemas.openxmlformats.org/officeDocument/2006/relationships/image" Target="../media/image243.svg"/><Relationship Id="rId12" Type="http://schemas.openxmlformats.org/officeDocument/2006/relationships/image" Target="../media/image245.svg"/><Relationship Id="rId2" Type="http://schemas.openxmlformats.org/officeDocument/2006/relationships/image" Target="../media/image241.png"/><Relationship Id="rId1" Type="http://schemas.openxmlformats.org/officeDocument/2006/relationships/slideLayout" Target="../slideLayouts/slideLayout45.xml"/><Relationship Id="rId6" Type="http://schemas.openxmlformats.org/officeDocument/2006/relationships/image" Target="../media/image242.png"/><Relationship Id="rId11" Type="http://schemas.openxmlformats.org/officeDocument/2006/relationships/image" Target="../media/image244.png"/><Relationship Id="rId5" Type="http://schemas.openxmlformats.org/officeDocument/2006/relationships/image" Target="../media/image167.svg"/><Relationship Id="rId15" Type="http://schemas.openxmlformats.org/officeDocument/2006/relationships/image" Target="../media/image247.svg"/><Relationship Id="rId10" Type="http://schemas.openxmlformats.org/officeDocument/2006/relationships/image" Target="../media/image148.png"/><Relationship Id="rId4" Type="http://schemas.openxmlformats.org/officeDocument/2006/relationships/image" Target="../media/image166.png"/><Relationship Id="rId9" Type="http://schemas.openxmlformats.org/officeDocument/2006/relationships/image" Target="../media/image169.svg"/><Relationship Id="rId14" Type="http://schemas.openxmlformats.org/officeDocument/2006/relationships/image" Target="../media/image246.pn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6.xml"/></Relationships>
</file>

<file path=ppt/slides/_rels/slide39.xml.rels><?xml version="1.0" encoding="UTF-8" standalone="yes"?>
<Relationships xmlns="http://schemas.openxmlformats.org/package/2006/relationships"><Relationship Id="rId8" Type="http://schemas.openxmlformats.org/officeDocument/2006/relationships/image" Target="../media/image253.png"/><Relationship Id="rId3" Type="http://schemas.openxmlformats.org/officeDocument/2006/relationships/image" Target="../media/image248.png"/><Relationship Id="rId7" Type="http://schemas.openxmlformats.org/officeDocument/2006/relationships/image" Target="../media/image252.svg"/><Relationship Id="rId2" Type="http://schemas.openxmlformats.org/officeDocument/2006/relationships/notesSlide" Target="../notesSlides/notesSlide25.xml"/><Relationship Id="rId1" Type="http://schemas.openxmlformats.org/officeDocument/2006/relationships/slideLayout" Target="../slideLayouts/slideLayout101.xml"/><Relationship Id="rId6" Type="http://schemas.openxmlformats.org/officeDocument/2006/relationships/image" Target="../media/image251.png"/><Relationship Id="rId11" Type="http://schemas.microsoft.com/office/2007/relationships/hdphoto" Target="../media/hdphoto1.wdp"/><Relationship Id="rId5" Type="http://schemas.openxmlformats.org/officeDocument/2006/relationships/image" Target="../media/image250.svg"/><Relationship Id="rId10" Type="http://schemas.openxmlformats.org/officeDocument/2006/relationships/image" Target="../media/image255.png"/><Relationship Id="rId4" Type="http://schemas.openxmlformats.org/officeDocument/2006/relationships/image" Target="../media/image249.png"/><Relationship Id="rId9" Type="http://schemas.openxmlformats.org/officeDocument/2006/relationships/image" Target="../media/image254.svg"/></Relationships>
</file>

<file path=ppt/slides/_rels/slide4.xml.rels><?xml version="1.0" encoding="UTF-8" standalone="yes"?>
<Relationships xmlns="http://schemas.openxmlformats.org/package/2006/relationships"><Relationship Id="rId8" Type="http://schemas.openxmlformats.org/officeDocument/2006/relationships/image" Target="../media/image48.png"/><Relationship Id="rId13" Type="http://schemas.openxmlformats.org/officeDocument/2006/relationships/image" Target="../media/image69.svg"/><Relationship Id="rId3" Type="http://schemas.openxmlformats.org/officeDocument/2006/relationships/image" Target="../media/image61.svg"/><Relationship Id="rId7" Type="http://schemas.openxmlformats.org/officeDocument/2006/relationships/image" Target="../media/image65.svg"/><Relationship Id="rId12" Type="http://schemas.openxmlformats.org/officeDocument/2006/relationships/image" Target="../media/image68.png"/><Relationship Id="rId2" Type="http://schemas.openxmlformats.org/officeDocument/2006/relationships/image" Target="../media/image60.png"/><Relationship Id="rId1" Type="http://schemas.openxmlformats.org/officeDocument/2006/relationships/slideLayout" Target="../slideLayouts/slideLayout106.xml"/><Relationship Id="rId6" Type="http://schemas.openxmlformats.org/officeDocument/2006/relationships/image" Target="../media/image64.png"/><Relationship Id="rId11" Type="http://schemas.openxmlformats.org/officeDocument/2006/relationships/image" Target="../media/image67.svg"/><Relationship Id="rId5" Type="http://schemas.openxmlformats.org/officeDocument/2006/relationships/image" Target="../media/image63.svg"/><Relationship Id="rId10" Type="http://schemas.openxmlformats.org/officeDocument/2006/relationships/image" Target="../media/image66.png"/><Relationship Id="rId4" Type="http://schemas.openxmlformats.org/officeDocument/2006/relationships/image" Target="../media/image62.png"/><Relationship Id="rId9" Type="http://schemas.openxmlformats.org/officeDocument/2006/relationships/image" Target="../media/image49.svg"/></Relationships>
</file>

<file path=ppt/slides/_rels/slide40.xml.rels><?xml version="1.0" encoding="UTF-8" standalone="yes"?>
<Relationships xmlns="http://schemas.openxmlformats.org/package/2006/relationships"><Relationship Id="rId8" Type="http://schemas.openxmlformats.org/officeDocument/2006/relationships/image" Target="../media/image261.jpeg"/><Relationship Id="rId13" Type="http://schemas.openxmlformats.org/officeDocument/2006/relationships/image" Target="../media/image56.png"/><Relationship Id="rId18" Type="http://schemas.openxmlformats.org/officeDocument/2006/relationships/image" Target="../media/image266.svg"/><Relationship Id="rId3" Type="http://schemas.openxmlformats.org/officeDocument/2006/relationships/image" Target="../media/image256.png"/><Relationship Id="rId7" Type="http://schemas.openxmlformats.org/officeDocument/2006/relationships/image" Target="../media/image260.png"/><Relationship Id="rId12" Type="http://schemas.openxmlformats.org/officeDocument/2006/relationships/image" Target="../media/image197.png"/><Relationship Id="rId17" Type="http://schemas.openxmlformats.org/officeDocument/2006/relationships/image" Target="../media/image265.png"/><Relationship Id="rId2" Type="http://schemas.openxmlformats.org/officeDocument/2006/relationships/notesSlide" Target="../notesSlides/notesSlide26.xml"/><Relationship Id="rId16" Type="http://schemas.openxmlformats.org/officeDocument/2006/relationships/image" Target="../media/image264.svg"/><Relationship Id="rId20" Type="http://schemas.openxmlformats.org/officeDocument/2006/relationships/image" Target="../media/image268.svg"/><Relationship Id="rId1" Type="http://schemas.openxmlformats.org/officeDocument/2006/relationships/slideLayout" Target="../slideLayouts/slideLayout8.xml"/><Relationship Id="rId6" Type="http://schemas.openxmlformats.org/officeDocument/2006/relationships/image" Target="../media/image259.jpeg"/><Relationship Id="rId11" Type="http://schemas.openxmlformats.org/officeDocument/2006/relationships/image" Target="../media/image170.svg"/><Relationship Id="rId5" Type="http://schemas.openxmlformats.org/officeDocument/2006/relationships/image" Target="../media/image258.jpeg"/><Relationship Id="rId15" Type="http://schemas.openxmlformats.org/officeDocument/2006/relationships/image" Target="../media/image263.png"/><Relationship Id="rId10" Type="http://schemas.openxmlformats.org/officeDocument/2006/relationships/image" Target="../media/image126.png"/><Relationship Id="rId19" Type="http://schemas.openxmlformats.org/officeDocument/2006/relationships/image" Target="../media/image267.png"/><Relationship Id="rId4" Type="http://schemas.openxmlformats.org/officeDocument/2006/relationships/image" Target="../media/image257.jpeg"/><Relationship Id="rId9" Type="http://schemas.openxmlformats.org/officeDocument/2006/relationships/image" Target="../media/image262.jpeg"/><Relationship Id="rId14" Type="http://schemas.openxmlformats.org/officeDocument/2006/relationships/image" Target="../media/image57.svg"/></Relationships>
</file>

<file path=ppt/slides/_rels/slide41.xml.rels><?xml version="1.0" encoding="UTF-8" standalone="yes"?>
<Relationships xmlns="http://schemas.openxmlformats.org/package/2006/relationships"><Relationship Id="rId8" Type="http://schemas.openxmlformats.org/officeDocument/2006/relationships/image" Target="../media/image261.jpeg"/><Relationship Id="rId13" Type="http://schemas.openxmlformats.org/officeDocument/2006/relationships/image" Target="../media/image56.png"/><Relationship Id="rId18" Type="http://schemas.openxmlformats.org/officeDocument/2006/relationships/image" Target="../media/image266.svg"/><Relationship Id="rId3" Type="http://schemas.openxmlformats.org/officeDocument/2006/relationships/image" Target="../media/image256.png"/><Relationship Id="rId7" Type="http://schemas.openxmlformats.org/officeDocument/2006/relationships/image" Target="../media/image260.png"/><Relationship Id="rId12" Type="http://schemas.openxmlformats.org/officeDocument/2006/relationships/image" Target="../media/image197.png"/><Relationship Id="rId17" Type="http://schemas.openxmlformats.org/officeDocument/2006/relationships/image" Target="../media/image265.png"/><Relationship Id="rId2" Type="http://schemas.openxmlformats.org/officeDocument/2006/relationships/notesSlide" Target="../notesSlides/notesSlide27.xml"/><Relationship Id="rId16" Type="http://schemas.openxmlformats.org/officeDocument/2006/relationships/image" Target="../media/image264.svg"/><Relationship Id="rId20" Type="http://schemas.openxmlformats.org/officeDocument/2006/relationships/image" Target="../media/image268.svg"/><Relationship Id="rId1" Type="http://schemas.openxmlformats.org/officeDocument/2006/relationships/slideLayout" Target="../slideLayouts/slideLayout8.xml"/><Relationship Id="rId6" Type="http://schemas.openxmlformats.org/officeDocument/2006/relationships/image" Target="../media/image259.jpeg"/><Relationship Id="rId11" Type="http://schemas.openxmlformats.org/officeDocument/2006/relationships/image" Target="../media/image170.svg"/><Relationship Id="rId5" Type="http://schemas.openxmlformats.org/officeDocument/2006/relationships/image" Target="../media/image258.jpeg"/><Relationship Id="rId15" Type="http://schemas.openxmlformats.org/officeDocument/2006/relationships/image" Target="../media/image263.png"/><Relationship Id="rId10" Type="http://schemas.openxmlformats.org/officeDocument/2006/relationships/image" Target="../media/image126.png"/><Relationship Id="rId19" Type="http://schemas.openxmlformats.org/officeDocument/2006/relationships/image" Target="../media/image267.png"/><Relationship Id="rId4" Type="http://schemas.openxmlformats.org/officeDocument/2006/relationships/image" Target="../media/image257.jpeg"/><Relationship Id="rId9" Type="http://schemas.openxmlformats.org/officeDocument/2006/relationships/image" Target="../media/image262.jpeg"/><Relationship Id="rId14" Type="http://schemas.openxmlformats.org/officeDocument/2006/relationships/image" Target="../media/image57.svg"/></Relationships>
</file>

<file path=ppt/slides/_rels/slide42.xml.rels><?xml version="1.0" encoding="UTF-8" standalone="yes"?>
<Relationships xmlns="http://schemas.openxmlformats.org/package/2006/relationships"><Relationship Id="rId3" Type="http://schemas.openxmlformats.org/officeDocument/2006/relationships/image" Target="../media/image269.png"/><Relationship Id="rId2" Type="http://schemas.openxmlformats.org/officeDocument/2006/relationships/notesSlide" Target="../notesSlides/notesSlide28.xml"/><Relationship Id="rId1" Type="http://schemas.openxmlformats.org/officeDocument/2006/relationships/slideLayout" Target="../slideLayouts/slideLayout101.xml"/><Relationship Id="rId6" Type="http://schemas.openxmlformats.org/officeDocument/2006/relationships/image" Target="../media/image272.jpeg"/><Relationship Id="rId5" Type="http://schemas.openxmlformats.org/officeDocument/2006/relationships/image" Target="../media/image271.jpeg"/><Relationship Id="rId4" Type="http://schemas.openxmlformats.org/officeDocument/2006/relationships/image" Target="../media/image270.png"/></Relationships>
</file>

<file path=ppt/slides/_rels/slide43.xml.rels><?xml version="1.0" encoding="UTF-8" standalone="yes"?>
<Relationships xmlns="http://schemas.openxmlformats.org/package/2006/relationships"><Relationship Id="rId3" Type="http://schemas.openxmlformats.org/officeDocument/2006/relationships/slideLayout" Target="../slideLayouts/slideLayout8.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273.png"/></Relationships>
</file>

<file path=ppt/slides/_rels/slide44.xml.rels><?xml version="1.0" encoding="UTF-8" standalone="yes"?>
<Relationships xmlns="http://schemas.openxmlformats.org/package/2006/relationships"><Relationship Id="rId3" Type="http://schemas.openxmlformats.org/officeDocument/2006/relationships/image" Target="../media/image274.png"/><Relationship Id="rId2" Type="http://schemas.openxmlformats.org/officeDocument/2006/relationships/notesSlide" Target="../notesSlides/notesSlide29.xml"/><Relationship Id="rId1" Type="http://schemas.openxmlformats.org/officeDocument/2006/relationships/slideLayout" Target="../slideLayouts/slideLayout47.xml"/><Relationship Id="rId5" Type="http://schemas.microsoft.com/office/2007/relationships/hdphoto" Target="../media/hdphoto2.wdp"/><Relationship Id="rId4" Type="http://schemas.openxmlformats.org/officeDocument/2006/relationships/image" Target="../media/image275.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0.png"/><Relationship Id="rId1" Type="http://schemas.openxmlformats.org/officeDocument/2006/relationships/slideLayout" Target="../slideLayouts/slideLayout91.xml"/><Relationship Id="rId6" Type="http://schemas.openxmlformats.org/officeDocument/2006/relationships/image" Target="../media/image74.svg"/><Relationship Id="rId5" Type="http://schemas.openxmlformats.org/officeDocument/2006/relationships/image" Target="../media/image73.png"/><Relationship Id="rId4" Type="http://schemas.openxmlformats.org/officeDocument/2006/relationships/image" Target="../media/image72.svg"/></Relationships>
</file>

<file path=ppt/slides/_rels/slide8.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image" Target="../media/image76.svg"/><Relationship Id="rId7" Type="http://schemas.openxmlformats.org/officeDocument/2006/relationships/image" Target="../media/image80.svg"/><Relationship Id="rId2" Type="http://schemas.openxmlformats.org/officeDocument/2006/relationships/image" Target="../media/image75.png"/><Relationship Id="rId1" Type="http://schemas.openxmlformats.org/officeDocument/2006/relationships/slideLayout" Target="../slideLayouts/slideLayout69.xml"/><Relationship Id="rId6" Type="http://schemas.openxmlformats.org/officeDocument/2006/relationships/image" Target="../media/image79.png"/><Relationship Id="rId11" Type="http://schemas.openxmlformats.org/officeDocument/2006/relationships/image" Target="../media/image84.svg"/><Relationship Id="rId5" Type="http://schemas.openxmlformats.org/officeDocument/2006/relationships/image" Target="../media/image78.svg"/><Relationship Id="rId10" Type="http://schemas.openxmlformats.org/officeDocument/2006/relationships/image" Target="../media/image83.png"/><Relationship Id="rId4" Type="http://schemas.openxmlformats.org/officeDocument/2006/relationships/image" Target="../media/image77.png"/><Relationship Id="rId9" Type="http://schemas.openxmlformats.org/officeDocument/2006/relationships/image" Target="../media/image82.svg"/></Relationships>
</file>

<file path=ppt/slides/_rels/slide9.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4.xml"/><Relationship Id="rId1" Type="http://schemas.openxmlformats.org/officeDocument/2006/relationships/slideLayout" Target="../slideLayouts/slideLayout36.xml"/><Relationship Id="rId5" Type="http://schemas.openxmlformats.org/officeDocument/2006/relationships/image" Target="../media/image87.png"/><Relationship Id="rId4" Type="http://schemas.openxmlformats.org/officeDocument/2006/relationships/image" Target="../media/image8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610CCB-0813-2E9B-7C54-12B6C1CEAE3C}"/>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036522C2-C220-96E2-E838-33D212066444}"/>
              </a:ext>
            </a:extLst>
          </p:cNvPr>
          <p:cNvSpPr>
            <a:spLocks noGrp="1"/>
          </p:cNvSpPr>
          <p:nvPr>
            <p:ph type="ctrTitle"/>
          </p:nvPr>
        </p:nvSpPr>
        <p:spPr>
          <a:xfrm>
            <a:off x="1200149" y="1712068"/>
            <a:ext cx="10113119" cy="1937368"/>
          </a:xfrm>
        </p:spPr>
        <p:txBody>
          <a:bodyPr/>
          <a:lstStyle/>
          <a:p>
            <a:r>
              <a:rPr kumimoji="0" lang="en-US" sz="4000" b="0" i="0" u="none" strike="noStrike" kern="1200" cap="none" spc="0" normalizeH="0" baseline="0" noProof="0">
                <a:ln>
                  <a:noFill/>
                </a:ln>
                <a:solidFill>
                  <a:prstClr val="white"/>
                </a:solidFill>
                <a:effectLst/>
                <a:uLnTx/>
                <a:uFillTx/>
                <a:latin typeface="Avenir Next LT Pro Demi"/>
                <a:ea typeface="+mj-ea"/>
                <a:cs typeface="+mj-cs"/>
              </a:rPr>
              <a:t>The Confederation of Finnish Construction Industries: Product information and supply chain digitalization development project</a:t>
            </a:r>
            <a:endParaRPr lang="fi-FI" sz="4000"/>
          </a:p>
        </p:txBody>
      </p:sp>
      <p:sp>
        <p:nvSpPr>
          <p:cNvPr id="3" name="Alaotsikko 2">
            <a:extLst>
              <a:ext uri="{FF2B5EF4-FFF2-40B4-BE49-F238E27FC236}">
                <a16:creationId xmlns:a16="http://schemas.microsoft.com/office/drawing/2014/main" id="{70E62892-6657-0343-FA35-FEF0A777EF27}"/>
              </a:ext>
            </a:extLst>
          </p:cNvPr>
          <p:cNvSpPr>
            <a:spLocks noGrp="1"/>
          </p:cNvSpPr>
          <p:nvPr>
            <p:ph type="subTitle" idx="1"/>
          </p:nvPr>
        </p:nvSpPr>
        <p:spPr>
          <a:xfrm>
            <a:off x="1198587" y="3576056"/>
            <a:ext cx="9793263" cy="864096"/>
          </a:xfrm>
        </p:spPr>
        <p:txBody>
          <a:bodyPr/>
          <a:lstStyle/>
          <a:p>
            <a:r>
              <a:rPr lang="fi-FI" noProof="0" err="1"/>
              <a:t>Engineer</a:t>
            </a:r>
            <a:r>
              <a:rPr lang="fi-FI" noProof="0"/>
              <a:t>-To-Order products</a:t>
            </a:r>
          </a:p>
          <a:p>
            <a:pPr>
              <a:spcBef>
                <a:spcPts val="0"/>
              </a:spcBef>
            </a:pPr>
            <a:endParaRPr lang="fi-FI" noProof="0"/>
          </a:p>
        </p:txBody>
      </p:sp>
      <p:sp>
        <p:nvSpPr>
          <p:cNvPr id="4" name="Päivämäärän paikkamerkki 3">
            <a:extLst>
              <a:ext uri="{FF2B5EF4-FFF2-40B4-BE49-F238E27FC236}">
                <a16:creationId xmlns:a16="http://schemas.microsoft.com/office/drawing/2014/main" id="{38DB9266-3196-BFC8-DB64-DF8A99D6D42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3B10FEF-2EFD-4F38-B25A-28C2D5F87858}" type="datetime1">
              <a:rPr kumimoji="0" lang="fi-FI" sz="900" b="0" i="0" u="none" strike="noStrike" kern="1200" cap="none" spc="0" normalizeH="0" baseline="0" noProof="0" smtClean="0">
                <a:ln>
                  <a:noFill/>
                </a:ln>
                <a:no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noFill/>
              <a:effectLst/>
              <a:uLnTx/>
              <a:uFillTx/>
              <a:latin typeface="Avenir Next LT Pro"/>
              <a:ea typeface="+mn-ea"/>
              <a:cs typeface="+mn-cs"/>
            </a:endParaRPr>
          </a:p>
        </p:txBody>
      </p:sp>
      <p:sp>
        <p:nvSpPr>
          <p:cNvPr id="7" name="Tekstin paikkamerkki 6">
            <a:extLst>
              <a:ext uri="{FF2B5EF4-FFF2-40B4-BE49-F238E27FC236}">
                <a16:creationId xmlns:a16="http://schemas.microsoft.com/office/drawing/2014/main" id="{7C1EC08F-941E-5D4D-62C5-F9C8E3031E3F}"/>
              </a:ext>
            </a:extLst>
          </p:cNvPr>
          <p:cNvSpPr>
            <a:spLocks noGrp="1"/>
          </p:cNvSpPr>
          <p:nvPr>
            <p:ph type="body" sz="quarter" idx="13"/>
          </p:nvPr>
        </p:nvSpPr>
        <p:spPr/>
        <p:txBody>
          <a:bodyPr/>
          <a:lstStyle/>
          <a:p>
            <a:r>
              <a:rPr lang="fi-FI"/>
              <a:t>2025-03-07 / Presentation</a:t>
            </a:r>
          </a:p>
        </p:txBody>
      </p:sp>
      <p:sp>
        <p:nvSpPr>
          <p:cNvPr id="8" name="Tekstin paikkamerkki 7">
            <a:extLst>
              <a:ext uri="{FF2B5EF4-FFF2-40B4-BE49-F238E27FC236}">
                <a16:creationId xmlns:a16="http://schemas.microsoft.com/office/drawing/2014/main" id="{5D5DC3FD-3330-6592-AAC7-55C5C1410F6D}"/>
              </a:ext>
            </a:extLst>
          </p:cNvPr>
          <p:cNvSpPr>
            <a:spLocks noGrp="1"/>
          </p:cNvSpPr>
          <p:nvPr>
            <p:ph type="body" sz="quarter" idx="14"/>
          </p:nvPr>
        </p:nvSpPr>
        <p:spPr/>
        <p:txBody>
          <a:bodyPr/>
          <a:lstStyle/>
          <a:p>
            <a:endParaRPr lang="fi-FI"/>
          </a:p>
        </p:txBody>
      </p:sp>
      <p:sp>
        <p:nvSpPr>
          <p:cNvPr id="11" name="Alaotsikko 2">
            <a:extLst>
              <a:ext uri="{FF2B5EF4-FFF2-40B4-BE49-F238E27FC236}">
                <a16:creationId xmlns:a16="http://schemas.microsoft.com/office/drawing/2014/main" id="{271DB00A-0EBD-C337-6CDB-DCDEFA4845F7}"/>
              </a:ext>
            </a:extLst>
          </p:cNvPr>
          <p:cNvSpPr txBox="1">
            <a:spLocks/>
          </p:cNvSpPr>
          <p:nvPr/>
        </p:nvSpPr>
        <p:spPr>
          <a:xfrm>
            <a:off x="1198587" y="4553778"/>
            <a:ext cx="9791700" cy="864096"/>
          </a:xfrm>
          <a:prstGeom prst="rect">
            <a:avLst/>
          </a:prstGeom>
        </p:spPr>
        <p:txBody>
          <a:bodyPr vert="horz" wrap="square" lIns="0" tIns="0" rIns="0" bIns="0" rtlCol="0" anchor="t" anchorCtr="0">
            <a:noAutofit/>
          </a:bodyPr>
          <a:lstStyle>
            <a:lvl1pPr marL="0" indent="0" algn="l" defTabSz="914400" rtl="0" eaLnBrk="1" latinLnBrk="0" hangingPunct="1">
              <a:lnSpc>
                <a:spcPct val="100000"/>
              </a:lnSpc>
              <a:spcBef>
                <a:spcPts val="600"/>
              </a:spcBef>
              <a:buClr>
                <a:schemeClr val="accent1"/>
              </a:buClr>
              <a:buFont typeface="Arial" panose="020B0604020202020204" pitchFamily="34" charset="0"/>
              <a:buNone/>
              <a:defRPr sz="2800" kern="1200">
                <a:solidFill>
                  <a:schemeClr val="bg1"/>
                </a:solidFill>
                <a:latin typeface="+mn-lt"/>
                <a:ea typeface="+mn-ea"/>
                <a:cs typeface="+mn-cs"/>
              </a:defRPr>
            </a:lvl1pPr>
            <a:lvl2pPr marL="457200" indent="0" algn="ctr" defTabSz="914400" rtl="0" eaLnBrk="1" latinLnBrk="0" hangingPunct="1">
              <a:lnSpc>
                <a:spcPct val="100000"/>
              </a:lnSpc>
              <a:spcBef>
                <a:spcPts val="600"/>
              </a:spcBef>
              <a:buClr>
                <a:schemeClr val="accent1"/>
              </a:buClr>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100000"/>
              </a:lnSpc>
              <a:spcBef>
                <a:spcPts val="600"/>
              </a:spcBef>
              <a:buClr>
                <a:schemeClr val="accent1"/>
              </a:buClr>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100000"/>
              </a:lnSpc>
              <a:spcBef>
                <a:spcPts val="600"/>
              </a:spcBef>
              <a:buClr>
                <a:schemeClr val="accent1"/>
              </a:buClr>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100000"/>
              </a:lnSpc>
              <a:spcBef>
                <a:spcPts val="600"/>
              </a:spcBef>
              <a:buClr>
                <a:schemeClr val="accent1"/>
              </a:buClr>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100000"/>
              </a:lnSpc>
              <a:spcBef>
                <a:spcPts val="600"/>
              </a:spcBef>
              <a:buClr>
                <a:schemeClr val="accent1"/>
              </a:buClr>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100000"/>
              </a:lnSpc>
              <a:spcBef>
                <a:spcPts val="600"/>
              </a:spcBef>
              <a:buClr>
                <a:schemeClr val="accent1"/>
              </a:buClr>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100000"/>
              </a:lnSpc>
              <a:spcBef>
                <a:spcPts val="600"/>
              </a:spcBef>
              <a:buClr>
                <a:schemeClr val="accent1"/>
              </a:buClr>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100000"/>
              </a:lnSpc>
              <a:spcBef>
                <a:spcPts val="600"/>
              </a:spcBef>
              <a:buClr>
                <a:schemeClr val="accent1"/>
              </a:buClr>
              <a:buFont typeface="Arial" panose="020B0604020202020204" pitchFamily="34" charset="0"/>
              <a:buNone/>
              <a:defRPr sz="16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600"/>
              </a:spcBef>
              <a:spcAft>
                <a:spcPts val="0"/>
              </a:spcAft>
              <a:buClr>
                <a:srgbClr val="183858"/>
              </a:buClr>
              <a:buSzTx/>
              <a:buFont typeface="Arial" panose="020B0604020202020204" pitchFamily="34" charset="0"/>
              <a:buNone/>
              <a:tabLst/>
              <a:defRPr/>
            </a:pPr>
            <a:endParaRPr kumimoji="0" lang="fi-FI" sz="2800" b="0" i="0" u="none" strike="noStrike" kern="1200" cap="none" spc="0" normalizeH="0" baseline="0" noProof="0">
              <a:ln>
                <a:noFill/>
              </a:ln>
              <a:solidFill>
                <a:prstClr val="white"/>
              </a:solidFill>
              <a:effectLst/>
              <a:uLnTx/>
              <a:uFillTx/>
              <a:latin typeface="Avenir Next LT Pro Demi"/>
              <a:ea typeface="+mn-ea"/>
              <a:cs typeface="+mn-cs"/>
            </a:endParaRPr>
          </a:p>
          <a:p>
            <a:pPr marL="0" marR="0" lvl="0" indent="0" algn="l" defTabSz="914400" rtl="0" eaLnBrk="1" fontAlgn="auto" latinLnBrk="0" hangingPunct="1">
              <a:lnSpc>
                <a:spcPct val="100000"/>
              </a:lnSpc>
              <a:spcBef>
                <a:spcPts val="600"/>
              </a:spcBef>
              <a:spcAft>
                <a:spcPts val="0"/>
              </a:spcAft>
              <a:buClr>
                <a:srgbClr val="183858"/>
              </a:buClr>
              <a:buSzTx/>
              <a:buFont typeface="Arial" panose="020B0604020202020204" pitchFamily="34" charset="0"/>
              <a:buNone/>
              <a:tabLst/>
              <a:defRPr/>
            </a:pPr>
            <a:r>
              <a:rPr kumimoji="0" lang="fi-FI" sz="2800" b="0" i="0" u="none" strike="noStrike" kern="1200" cap="none" spc="0" normalizeH="0" baseline="0" noProof="0">
                <a:ln>
                  <a:noFill/>
                </a:ln>
                <a:solidFill>
                  <a:prstClr val="white"/>
                </a:solidFill>
                <a:effectLst/>
                <a:uLnTx/>
                <a:uFillTx/>
                <a:latin typeface="Avenir Next LT Pro Demi"/>
                <a:ea typeface="+mn-ea"/>
                <a:cs typeface="+mn-cs"/>
              </a:rPr>
              <a:t>BETK-</a:t>
            </a:r>
            <a:r>
              <a:rPr kumimoji="0" lang="fi-FI" sz="2800" b="0" i="0" u="none" strike="noStrike" kern="1200" cap="none" spc="0" normalizeH="0" baseline="0" noProof="0" err="1">
                <a:ln>
                  <a:noFill/>
                </a:ln>
                <a:solidFill>
                  <a:prstClr val="white"/>
                </a:solidFill>
                <a:effectLst/>
                <a:uLnTx/>
                <a:uFillTx/>
                <a:latin typeface="Avenir Next LT Pro Demi"/>
                <a:ea typeface="+mn-ea"/>
                <a:cs typeface="+mn-cs"/>
              </a:rPr>
              <a:t>workgroup</a:t>
            </a:r>
            <a:endParaRPr kumimoji="0" lang="fi-FI" sz="2800" b="0" i="0" u="none" strike="noStrike" kern="1200" cap="none" spc="0" normalizeH="0" baseline="0" noProof="0">
              <a:ln>
                <a:noFill/>
              </a:ln>
              <a:solidFill>
                <a:prstClr val="white"/>
              </a:solidFill>
              <a:effectLst/>
              <a:uLnTx/>
              <a:uFillTx/>
              <a:latin typeface="Avenir Next LT Pro Demi"/>
              <a:ea typeface="+mn-ea"/>
              <a:cs typeface="+mn-cs"/>
            </a:endParaRPr>
          </a:p>
        </p:txBody>
      </p:sp>
      <p:grpSp>
        <p:nvGrpSpPr>
          <p:cNvPr id="17" name="Ryhmä 16">
            <a:extLst>
              <a:ext uri="{FF2B5EF4-FFF2-40B4-BE49-F238E27FC236}">
                <a16:creationId xmlns:a16="http://schemas.microsoft.com/office/drawing/2014/main" id="{BBCF7AA8-4DC9-3C34-3627-FBEF65D617B4}"/>
              </a:ext>
            </a:extLst>
          </p:cNvPr>
          <p:cNvGrpSpPr/>
          <p:nvPr/>
        </p:nvGrpSpPr>
        <p:grpSpPr>
          <a:xfrm>
            <a:off x="10442706" y="4352284"/>
            <a:ext cx="973687" cy="1065590"/>
            <a:chOff x="9786097" y="4942002"/>
            <a:chExt cx="533400" cy="763904"/>
          </a:xfrm>
        </p:grpSpPr>
        <p:sp>
          <p:nvSpPr>
            <p:cNvPr id="18" name="Vapaamuotoinen: Muoto 17">
              <a:extLst>
                <a:ext uri="{FF2B5EF4-FFF2-40B4-BE49-F238E27FC236}">
                  <a16:creationId xmlns:a16="http://schemas.microsoft.com/office/drawing/2014/main" id="{75579689-BD3F-424B-BE29-10D0F1495D8A}"/>
                </a:ext>
              </a:extLst>
            </p:cNvPr>
            <p:cNvSpPr/>
            <p:nvPr/>
          </p:nvSpPr>
          <p:spPr>
            <a:xfrm>
              <a:off x="9786097" y="4943907"/>
              <a:ext cx="57150" cy="761999"/>
            </a:xfrm>
            <a:custGeom>
              <a:avLst/>
              <a:gdLst>
                <a:gd name="connsiteX0" fmla="*/ 28575 w 57150"/>
                <a:gd name="connsiteY0" fmla="*/ 0 h 761999"/>
                <a:gd name="connsiteX1" fmla="*/ 0 w 57150"/>
                <a:gd name="connsiteY1" fmla="*/ 28575 h 761999"/>
                <a:gd name="connsiteX2" fmla="*/ 0 w 57150"/>
                <a:gd name="connsiteY2" fmla="*/ 762000 h 761999"/>
                <a:gd name="connsiteX3" fmla="*/ 57150 w 57150"/>
                <a:gd name="connsiteY3" fmla="*/ 762000 h 761999"/>
                <a:gd name="connsiteX4" fmla="*/ 57150 w 57150"/>
                <a:gd name="connsiteY4" fmla="*/ 28575 h 761999"/>
                <a:gd name="connsiteX5" fmla="*/ 28575 w 57150"/>
                <a:gd name="connsiteY5" fmla="*/ 0 h 76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761999">
                  <a:moveTo>
                    <a:pt x="28575" y="0"/>
                  </a:moveTo>
                  <a:cubicBezTo>
                    <a:pt x="12382" y="0"/>
                    <a:pt x="0" y="12382"/>
                    <a:pt x="0" y="28575"/>
                  </a:cubicBezTo>
                  <a:lnTo>
                    <a:pt x="0" y="762000"/>
                  </a:lnTo>
                  <a:lnTo>
                    <a:pt x="57150" y="762000"/>
                  </a:lnTo>
                  <a:lnTo>
                    <a:pt x="57150" y="28575"/>
                  </a:lnTo>
                  <a:cubicBezTo>
                    <a:pt x="57150" y="12382"/>
                    <a:pt x="44768" y="0"/>
                    <a:pt x="28575" y="0"/>
                  </a:cubicBez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 name="Vapaamuotoinen: Muoto 18">
              <a:extLst>
                <a:ext uri="{FF2B5EF4-FFF2-40B4-BE49-F238E27FC236}">
                  <a16:creationId xmlns:a16="http://schemas.microsoft.com/office/drawing/2014/main" id="{A5F77E92-FB4C-5F06-56D7-2B4701184021}"/>
                </a:ext>
              </a:extLst>
            </p:cNvPr>
            <p:cNvSpPr/>
            <p:nvPr/>
          </p:nvSpPr>
          <p:spPr>
            <a:xfrm>
              <a:off x="9881347" y="4942002"/>
              <a:ext cx="438150" cy="342900"/>
            </a:xfrm>
            <a:custGeom>
              <a:avLst/>
              <a:gdLst>
                <a:gd name="connsiteX0" fmla="*/ 120968 w 438150"/>
                <a:gd name="connsiteY0" fmla="*/ 0 h 342900"/>
                <a:gd name="connsiteX1" fmla="*/ 0 w 438150"/>
                <a:gd name="connsiteY1" fmla="*/ 27623 h 342900"/>
                <a:gd name="connsiteX2" fmla="*/ 0 w 438150"/>
                <a:gd name="connsiteY2" fmla="*/ 342900 h 342900"/>
                <a:gd name="connsiteX3" fmla="*/ 120968 w 438150"/>
                <a:gd name="connsiteY3" fmla="*/ 315278 h 342900"/>
                <a:gd name="connsiteX4" fmla="*/ 438150 w 438150"/>
                <a:gd name="connsiteY4" fmla="*/ 317183 h 342900"/>
                <a:gd name="connsiteX5" fmla="*/ 438150 w 438150"/>
                <a:gd name="connsiteY5" fmla="*/ 1905 h 342900"/>
                <a:gd name="connsiteX6" fmla="*/ 120968 w 438150"/>
                <a:gd name="connsiteY6" fmla="*/ 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150" h="342900">
                  <a:moveTo>
                    <a:pt x="120968" y="0"/>
                  </a:moveTo>
                  <a:cubicBezTo>
                    <a:pt x="37148" y="0"/>
                    <a:pt x="0" y="27623"/>
                    <a:pt x="0" y="27623"/>
                  </a:cubicBezTo>
                  <a:lnTo>
                    <a:pt x="0" y="342900"/>
                  </a:lnTo>
                  <a:cubicBezTo>
                    <a:pt x="0" y="342900"/>
                    <a:pt x="36195" y="315278"/>
                    <a:pt x="120968" y="315278"/>
                  </a:cubicBezTo>
                  <a:cubicBezTo>
                    <a:pt x="221933" y="315278"/>
                    <a:pt x="320993" y="370523"/>
                    <a:pt x="438150" y="317183"/>
                  </a:cubicBezTo>
                  <a:lnTo>
                    <a:pt x="438150" y="1905"/>
                  </a:lnTo>
                  <a:cubicBezTo>
                    <a:pt x="290513" y="45720"/>
                    <a:pt x="221933" y="0"/>
                    <a:pt x="120968" y="0"/>
                  </a:cubicBezTo>
                  <a:close/>
                </a:path>
              </a:pathLst>
            </a:custGeom>
            <a:blipFill>
              <a:blip r:embed="rId3"/>
              <a:stretch>
                <a:fillRect/>
              </a:stretch>
            </a:bli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73" name="Ryhmä 72">
            <a:extLst>
              <a:ext uri="{FF2B5EF4-FFF2-40B4-BE49-F238E27FC236}">
                <a16:creationId xmlns:a16="http://schemas.microsoft.com/office/drawing/2014/main" id="{D5D89FA2-126F-0320-0F4F-28BDDCBFAA10}"/>
              </a:ext>
            </a:extLst>
          </p:cNvPr>
          <p:cNvGrpSpPr/>
          <p:nvPr/>
        </p:nvGrpSpPr>
        <p:grpSpPr>
          <a:xfrm>
            <a:off x="9725221" y="4241985"/>
            <a:ext cx="689387" cy="1487682"/>
            <a:chOff x="8674541" y="4219495"/>
            <a:chExt cx="689387" cy="1487682"/>
          </a:xfrm>
        </p:grpSpPr>
        <p:sp>
          <p:nvSpPr>
            <p:cNvPr id="72" name="Vapaamuotoinen: Muoto 71">
              <a:extLst>
                <a:ext uri="{FF2B5EF4-FFF2-40B4-BE49-F238E27FC236}">
                  <a16:creationId xmlns:a16="http://schemas.microsoft.com/office/drawing/2014/main" id="{0FD751AE-FA09-17FD-7E00-CCCC4B089D76}"/>
                </a:ext>
              </a:extLst>
            </p:cNvPr>
            <p:cNvSpPr/>
            <p:nvPr/>
          </p:nvSpPr>
          <p:spPr>
            <a:xfrm flipH="1">
              <a:off x="9051457" y="5491770"/>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70" name="Vapaamuotoinen: Muoto 69">
              <a:extLst>
                <a:ext uri="{FF2B5EF4-FFF2-40B4-BE49-F238E27FC236}">
                  <a16:creationId xmlns:a16="http://schemas.microsoft.com/office/drawing/2014/main" id="{E9DE0305-F8FB-4F29-B2FD-996771300A69}"/>
                </a:ext>
              </a:extLst>
            </p:cNvPr>
            <p:cNvSpPr/>
            <p:nvPr/>
          </p:nvSpPr>
          <p:spPr>
            <a:xfrm>
              <a:off x="8712650" y="5485998"/>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55" name="Ryhmä 54">
              <a:extLst>
                <a:ext uri="{FF2B5EF4-FFF2-40B4-BE49-F238E27FC236}">
                  <a16:creationId xmlns:a16="http://schemas.microsoft.com/office/drawing/2014/main" id="{C0F1CC9E-B78A-42F2-2D58-E9BC5A895023}"/>
                </a:ext>
              </a:extLst>
            </p:cNvPr>
            <p:cNvGrpSpPr/>
            <p:nvPr/>
          </p:nvGrpSpPr>
          <p:grpSpPr>
            <a:xfrm>
              <a:off x="8674541" y="4219495"/>
              <a:ext cx="689387" cy="1487682"/>
              <a:chOff x="4132250" y="4688434"/>
              <a:chExt cx="509733" cy="1177642"/>
            </a:xfrm>
          </p:grpSpPr>
          <p:sp>
            <p:nvSpPr>
              <p:cNvPr id="56" name="Vapaamuotoinen: Muoto 55">
                <a:extLst>
                  <a:ext uri="{FF2B5EF4-FFF2-40B4-BE49-F238E27FC236}">
                    <a16:creationId xmlns:a16="http://schemas.microsoft.com/office/drawing/2014/main" id="{63E428AA-C333-AAD0-4B55-F7702B5A56F2}"/>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7" name="Vapaamuotoinen: Muoto 56">
                <a:extLst>
                  <a:ext uri="{FF2B5EF4-FFF2-40B4-BE49-F238E27FC236}">
                    <a16:creationId xmlns:a16="http://schemas.microsoft.com/office/drawing/2014/main" id="{E41001D9-F607-4269-ABF4-52B015244CCB}"/>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8" name="Kuva 45" descr="Palo mies mies tasaisella täytöllä">
                <a:extLst>
                  <a:ext uri="{FF2B5EF4-FFF2-40B4-BE49-F238E27FC236}">
                    <a16:creationId xmlns:a16="http://schemas.microsoft.com/office/drawing/2014/main" id="{22380DF7-3178-2C48-9C86-08A282F79C47}"/>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chemeClr val="bg1">
                  <a:lumMod val="6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9" name="Vapaamuotoinen: Muoto 58">
                <a:extLst>
                  <a:ext uri="{FF2B5EF4-FFF2-40B4-BE49-F238E27FC236}">
                    <a16:creationId xmlns:a16="http://schemas.microsoft.com/office/drawing/2014/main" id="{A0F5F643-272B-A2EE-BCE5-F5ED0B49AA94}"/>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0" name="Vapaamuotoinen: Muoto 59">
                <a:extLst>
                  <a:ext uri="{FF2B5EF4-FFF2-40B4-BE49-F238E27FC236}">
                    <a16:creationId xmlns:a16="http://schemas.microsoft.com/office/drawing/2014/main" id="{6E9D18BC-5E0B-4A61-CFA3-7C33F9EB5C6B}"/>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1" name="Vapaamuotoinen: Muoto 60">
                <a:extLst>
                  <a:ext uri="{FF2B5EF4-FFF2-40B4-BE49-F238E27FC236}">
                    <a16:creationId xmlns:a16="http://schemas.microsoft.com/office/drawing/2014/main" id="{4D43EE11-7911-B6E6-B0B9-DA9222320F89}"/>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2" name="Vapaamuotoinen: Muoto 61">
                <a:extLst>
                  <a:ext uri="{FF2B5EF4-FFF2-40B4-BE49-F238E27FC236}">
                    <a16:creationId xmlns:a16="http://schemas.microsoft.com/office/drawing/2014/main" id="{AA77C9E4-EBF4-B03D-0027-B317D169A2B1}"/>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3" name="Vapaamuotoinen: Muoto 62">
                <a:extLst>
                  <a:ext uri="{FF2B5EF4-FFF2-40B4-BE49-F238E27FC236}">
                    <a16:creationId xmlns:a16="http://schemas.microsoft.com/office/drawing/2014/main" id="{131B2C4A-32D6-ED73-F6CA-1B02176B5114}"/>
                  </a:ext>
                </a:extLst>
              </p:cNvPr>
              <p:cNvSpPr/>
              <p:nvPr/>
            </p:nvSpPr>
            <p:spPr>
              <a:xfrm>
                <a:off x="4259428" y="515306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64" name="Kuva 63" descr="Saapas tasaisella täytöllä">
                <a:extLst>
                  <a:ext uri="{FF2B5EF4-FFF2-40B4-BE49-F238E27FC236}">
                    <a16:creationId xmlns:a16="http://schemas.microsoft.com/office/drawing/2014/main" id="{E2A98269-CE5A-103E-0F4D-6C19FBCC3E3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390102" y="5637529"/>
                <a:ext cx="245455" cy="228547"/>
              </a:xfrm>
              <a:prstGeom prst="rect">
                <a:avLst/>
              </a:prstGeom>
            </p:spPr>
          </p:pic>
          <p:pic>
            <p:nvPicPr>
              <p:cNvPr id="65" name="Kuva 64" descr="Saapas tasaisella täytöllä">
                <a:extLst>
                  <a:ext uri="{FF2B5EF4-FFF2-40B4-BE49-F238E27FC236}">
                    <a16:creationId xmlns:a16="http://schemas.microsoft.com/office/drawing/2014/main" id="{D57BA5C0-2596-61C6-17C7-5FE8C55B8B7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flipH="1">
                <a:off x="4140007" y="5637080"/>
                <a:ext cx="245455" cy="228547"/>
              </a:xfrm>
              <a:prstGeom prst="rect">
                <a:avLst/>
              </a:prstGeom>
            </p:spPr>
          </p:pic>
          <p:sp>
            <p:nvSpPr>
              <p:cNvPr id="66" name="Suorakulmio 65">
                <a:extLst>
                  <a:ext uri="{FF2B5EF4-FFF2-40B4-BE49-F238E27FC236}">
                    <a16:creationId xmlns:a16="http://schemas.microsoft.com/office/drawing/2014/main" id="{8D3A857A-951D-D193-578F-FCDCE7693F35}"/>
                  </a:ext>
                </a:extLst>
              </p:cNvPr>
              <p:cNvSpPr/>
              <p:nvPr/>
            </p:nvSpPr>
            <p:spPr>
              <a:xfrm>
                <a:off x="4319974" y="4804906"/>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67" name="Kuva 66" descr="Aurinkolasit tasaisella täytöllä">
                <a:extLst>
                  <a:ext uri="{FF2B5EF4-FFF2-40B4-BE49-F238E27FC236}">
                    <a16:creationId xmlns:a16="http://schemas.microsoft.com/office/drawing/2014/main" id="{7C611C3B-67C4-1974-82FF-54BD180AEA5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281187" y="4740703"/>
                <a:ext cx="208544" cy="194180"/>
              </a:xfrm>
              <a:prstGeom prst="rect">
                <a:avLst/>
              </a:prstGeom>
            </p:spPr>
          </p:pic>
        </p:grpSp>
      </p:grpSp>
    </p:spTree>
    <p:extLst>
      <p:ext uri="{BB962C8B-B14F-4D97-AF65-F5344CB8AC3E}">
        <p14:creationId xmlns:p14="http://schemas.microsoft.com/office/powerpoint/2010/main" val="108751976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2BD5A13A-1B90-A26A-134C-47255277F386}"/>
            </a:ext>
          </a:extLst>
        </p:cNvPr>
        <p:cNvGrpSpPr/>
        <p:nvPr/>
      </p:nvGrpSpPr>
      <p:grpSpPr>
        <a:xfrm>
          <a:off x="0" y="0"/>
          <a:ext cx="0" cy="0"/>
          <a:chOff x="0" y="0"/>
          <a:chExt cx="0" cy="0"/>
        </a:xfrm>
      </p:grpSpPr>
      <p:sp>
        <p:nvSpPr>
          <p:cNvPr id="4" name="Otsikko 3">
            <a:extLst>
              <a:ext uri="{FF2B5EF4-FFF2-40B4-BE49-F238E27FC236}">
                <a16:creationId xmlns:a16="http://schemas.microsoft.com/office/drawing/2014/main" id="{E0584557-4B31-81F3-54E4-174A33AC1D90}"/>
              </a:ext>
            </a:extLst>
          </p:cNvPr>
          <p:cNvSpPr>
            <a:spLocks noGrp="1"/>
          </p:cNvSpPr>
          <p:nvPr>
            <p:ph type="title"/>
          </p:nvPr>
        </p:nvSpPr>
        <p:spPr>
          <a:xfrm>
            <a:off x="2339325" y="335703"/>
            <a:ext cx="7536592" cy="1010862"/>
          </a:xfrm>
        </p:spPr>
        <p:txBody>
          <a:bodyPr/>
          <a:lstStyle/>
          <a:p>
            <a:r>
              <a:rPr lang="fi-FI" err="1"/>
              <a:t>Towards</a:t>
            </a:r>
            <a:r>
              <a:rPr lang="fi-FI"/>
              <a:t> (</a:t>
            </a:r>
            <a:r>
              <a:rPr lang="fi-FI" err="1"/>
              <a:t>true</a:t>
            </a:r>
            <a:r>
              <a:rPr lang="fi-FI"/>
              <a:t>) Supply Chain Management</a:t>
            </a:r>
          </a:p>
        </p:txBody>
      </p:sp>
      <p:sp>
        <p:nvSpPr>
          <p:cNvPr id="6" name="Puhekupla: Suorakulmio, kulmat pyöristettu 5">
            <a:extLst>
              <a:ext uri="{FF2B5EF4-FFF2-40B4-BE49-F238E27FC236}">
                <a16:creationId xmlns:a16="http://schemas.microsoft.com/office/drawing/2014/main" id="{ED393E77-A2B6-C396-D481-EF7F569A22BB}"/>
              </a:ext>
            </a:extLst>
          </p:cNvPr>
          <p:cNvSpPr/>
          <p:nvPr/>
        </p:nvSpPr>
        <p:spPr>
          <a:xfrm>
            <a:off x="7524555" y="3902290"/>
            <a:ext cx="3953361" cy="914400"/>
          </a:xfrm>
          <a:prstGeom prst="wedgeRoundRectCallout">
            <a:avLst>
              <a:gd name="adj1" fmla="val 6959"/>
              <a:gd name="adj2" fmla="val 81444"/>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venir Next LT Pro"/>
                <a:ea typeface="+mn-ea"/>
                <a:cs typeface="+mn-cs"/>
              </a:rPr>
              <a:t>T-Model describes the value chain of the project to be built (</a:t>
            </a:r>
            <a:r>
              <a:rPr kumimoji="0" lang="en-US" sz="1600" b="1" i="0" u="none" strike="noStrike" kern="1200" cap="none" spc="0" normalizeH="0" baseline="0" noProof="0">
                <a:ln>
                  <a:noFill/>
                </a:ln>
                <a:solidFill>
                  <a:prstClr val="black"/>
                </a:solidFill>
                <a:effectLst/>
                <a:uLnTx/>
                <a:uFillTx/>
                <a:latin typeface="Avenir Next LT Pro"/>
                <a:ea typeface="+mn-ea"/>
                <a:cs typeface="+mn-cs"/>
              </a:rPr>
              <a:t>→</a:t>
            </a:r>
            <a:r>
              <a:rPr kumimoji="0" lang="en-US" sz="1600" b="0" i="0" u="none" strike="noStrike" kern="1200" cap="none" spc="0" normalizeH="0" baseline="0" noProof="0">
                <a:ln>
                  <a:noFill/>
                </a:ln>
                <a:solidFill>
                  <a:prstClr val="black"/>
                </a:solidFill>
                <a:effectLst/>
                <a:uLnTx/>
                <a:uFillTx/>
                <a:latin typeface="Avenir Next LT Pro"/>
                <a:ea typeface="+mn-ea"/>
                <a:cs typeface="+mn-cs"/>
              </a:rPr>
              <a:t>) and the supply chain of the product to be linked to it (</a:t>
            </a:r>
            <a:r>
              <a:rPr kumimoji="0" lang="en-US" sz="1800" b="1" i="0" u="none" strike="noStrike" kern="1200" cap="none" spc="0" normalizeH="0" baseline="0" noProof="0">
                <a:ln>
                  <a:noFill/>
                </a:ln>
                <a:solidFill>
                  <a:prstClr val="black"/>
                </a:solidFill>
                <a:effectLst/>
                <a:uLnTx/>
                <a:uFillTx/>
                <a:latin typeface="Avenir Next LT Pro"/>
                <a:ea typeface="+mn-ea"/>
                <a:cs typeface="+mn-cs"/>
              </a:rPr>
              <a:t>↑</a:t>
            </a:r>
            <a:r>
              <a:rPr kumimoji="0" lang="en-US" sz="1600" b="0" i="0" u="none" strike="noStrike" kern="1200" cap="none" spc="0" normalizeH="0" baseline="0" noProof="0">
                <a:ln>
                  <a:noFill/>
                </a:ln>
                <a:solidFill>
                  <a:prstClr val="black"/>
                </a:solidFill>
                <a:effectLst/>
                <a:uLnTx/>
                <a:uFillTx/>
                <a:latin typeface="Avenir Next LT Pro"/>
                <a:ea typeface="+mn-ea"/>
                <a:cs typeface="+mn-cs"/>
              </a:rPr>
              <a:t>)</a:t>
            </a:r>
            <a:endParaRPr kumimoji="0" lang="fi-FI" sz="16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 name="Slide Number Placeholder 4">
            <a:extLst>
              <a:ext uri="{FF2B5EF4-FFF2-40B4-BE49-F238E27FC236}">
                <a16:creationId xmlns:a16="http://schemas.microsoft.com/office/drawing/2014/main" id="{ADEEA00A-B997-8B97-ABDB-FE6F5B38B1A1}"/>
              </a:ext>
            </a:extLst>
          </p:cNvPr>
          <p:cNvSpPr>
            <a:spLocks noGrp="1"/>
          </p:cNvSpPr>
          <p:nvPr>
            <p:ph type="sldNum" sz="quarter" idx="12"/>
          </p:nvPr>
        </p:nvSpPr>
        <p:spPr>
          <a:xfrm>
            <a:off x="407988" y="6381328"/>
            <a:ext cx="431428" cy="143298"/>
          </a:xfrm>
        </p:spPr>
        <p:txBody>
          <a:bodyPr wrap="square"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fld id="{DFD61EF7-2460-4EE9-A031-27FEBC4F9A95}" type="slidenum">
              <a:rPr kumimoji="0" lang="en-GB"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10</a:t>
            </a:fld>
            <a:endParaRPr kumimoji="0" lang="en-GB" sz="900" b="0" i="0" u="none" strike="noStrike" kern="1200" cap="none" spc="0" normalizeH="0" baseline="0" noProof="0">
              <a:ln>
                <a:noFill/>
              </a:ln>
              <a:solidFill>
                <a:srgbClr val="183858"/>
              </a:solidFill>
              <a:effectLst/>
              <a:uLnTx/>
              <a:uFillTx/>
              <a:latin typeface="Avenir Next LT Pro Demi"/>
              <a:ea typeface="+mn-ea"/>
              <a:cs typeface="+mn-cs"/>
            </a:endParaRPr>
          </a:p>
        </p:txBody>
      </p:sp>
      <p:grpSp>
        <p:nvGrpSpPr>
          <p:cNvPr id="19" name="Ryhmä 18">
            <a:extLst>
              <a:ext uri="{FF2B5EF4-FFF2-40B4-BE49-F238E27FC236}">
                <a16:creationId xmlns:a16="http://schemas.microsoft.com/office/drawing/2014/main" id="{61A0C356-46A5-69B1-9E53-0F0AA82F1811}"/>
              </a:ext>
            </a:extLst>
          </p:cNvPr>
          <p:cNvGrpSpPr/>
          <p:nvPr/>
        </p:nvGrpSpPr>
        <p:grpSpPr>
          <a:xfrm>
            <a:off x="1358940" y="1349690"/>
            <a:ext cx="9471673" cy="5020630"/>
            <a:chOff x="1358940" y="1349690"/>
            <a:chExt cx="9471673" cy="5020630"/>
          </a:xfrm>
        </p:grpSpPr>
        <p:grpSp>
          <p:nvGrpSpPr>
            <p:cNvPr id="27" name="Ryhmä 26">
              <a:extLst>
                <a:ext uri="{FF2B5EF4-FFF2-40B4-BE49-F238E27FC236}">
                  <a16:creationId xmlns:a16="http://schemas.microsoft.com/office/drawing/2014/main" id="{596EAEF9-B54E-7B3F-B8E8-01F18BCCBE53}"/>
                </a:ext>
              </a:extLst>
            </p:cNvPr>
            <p:cNvGrpSpPr/>
            <p:nvPr/>
          </p:nvGrpSpPr>
          <p:grpSpPr>
            <a:xfrm>
              <a:off x="1361387" y="1355848"/>
              <a:ext cx="4734613" cy="1772357"/>
              <a:chOff x="1513787" y="1625950"/>
              <a:chExt cx="4734613" cy="1772357"/>
            </a:xfrm>
            <a:solidFill>
              <a:srgbClr val="183858"/>
            </a:solidFill>
          </p:grpSpPr>
          <p:sp>
            <p:nvSpPr>
              <p:cNvPr id="29" name="Tasakylkinen kolmio 28">
                <a:extLst>
                  <a:ext uri="{FF2B5EF4-FFF2-40B4-BE49-F238E27FC236}">
                    <a16:creationId xmlns:a16="http://schemas.microsoft.com/office/drawing/2014/main" id="{D1347C77-6BF9-3CF4-00F2-D177DDAEC3CD}"/>
                  </a:ext>
                </a:extLst>
              </p:cNvPr>
              <p:cNvSpPr/>
              <p:nvPr/>
            </p:nvSpPr>
            <p:spPr>
              <a:xfrm rot="5400000">
                <a:off x="4837288" y="1987195"/>
                <a:ext cx="1772356" cy="1049868"/>
              </a:xfrm>
              <a:prstGeom prst="triangle">
                <a:avLst>
                  <a:gd name="adj"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8" name="Suorakulmio 27">
                <a:extLst>
                  <a:ext uri="{FF2B5EF4-FFF2-40B4-BE49-F238E27FC236}">
                    <a16:creationId xmlns:a16="http://schemas.microsoft.com/office/drawing/2014/main" id="{8D1630B3-391E-E5D9-CFA1-E9026326F7D6}"/>
                  </a:ext>
                </a:extLst>
              </p:cNvPr>
              <p:cNvSpPr/>
              <p:nvPr/>
            </p:nvSpPr>
            <p:spPr>
              <a:xfrm>
                <a:off x="1513787" y="1625950"/>
                <a:ext cx="3684745" cy="177235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26" name="Ryhmä 25">
              <a:extLst>
                <a:ext uri="{FF2B5EF4-FFF2-40B4-BE49-F238E27FC236}">
                  <a16:creationId xmlns:a16="http://schemas.microsoft.com/office/drawing/2014/main" id="{71B953E5-3C55-75BB-26D5-6A9D0205FA3B}"/>
                </a:ext>
              </a:extLst>
            </p:cNvPr>
            <p:cNvGrpSpPr/>
            <p:nvPr/>
          </p:nvGrpSpPr>
          <p:grpSpPr>
            <a:xfrm flipH="1">
              <a:off x="6096000" y="1355850"/>
              <a:ext cx="4734613" cy="1772357"/>
              <a:chOff x="1513787" y="1625950"/>
              <a:chExt cx="4734613" cy="1772357"/>
            </a:xfrm>
            <a:solidFill>
              <a:srgbClr val="859EAE"/>
            </a:solidFill>
          </p:grpSpPr>
          <p:sp>
            <p:nvSpPr>
              <p:cNvPr id="24" name="Suorakulmio 23">
                <a:extLst>
                  <a:ext uri="{FF2B5EF4-FFF2-40B4-BE49-F238E27FC236}">
                    <a16:creationId xmlns:a16="http://schemas.microsoft.com/office/drawing/2014/main" id="{9C053CA8-77CD-9821-EB2D-26C9A7472665}"/>
                  </a:ext>
                </a:extLst>
              </p:cNvPr>
              <p:cNvSpPr/>
              <p:nvPr/>
            </p:nvSpPr>
            <p:spPr>
              <a:xfrm>
                <a:off x="1513787" y="1625950"/>
                <a:ext cx="3684745" cy="1772355"/>
              </a:xfrm>
              <a:prstGeom prst="rect">
                <a:avLst/>
              </a:prstGeom>
              <a:grpFill/>
              <a:ln>
                <a:noFill/>
              </a:ln>
              <a:effectLst>
                <a:outerShdw blurRad="25400" dist="38100" dir="2700000" sx="101000" sy="101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5" name="Tasakylkinen kolmio 24">
                <a:extLst>
                  <a:ext uri="{FF2B5EF4-FFF2-40B4-BE49-F238E27FC236}">
                    <a16:creationId xmlns:a16="http://schemas.microsoft.com/office/drawing/2014/main" id="{ED84F008-B56F-FCEA-C423-166D3A961A8F}"/>
                  </a:ext>
                </a:extLst>
              </p:cNvPr>
              <p:cNvSpPr/>
              <p:nvPr/>
            </p:nvSpPr>
            <p:spPr>
              <a:xfrm rot="5400000">
                <a:off x="4837288" y="1987195"/>
                <a:ext cx="1772356" cy="1049868"/>
              </a:xfrm>
              <a:prstGeom prst="triangle">
                <a:avLst>
                  <a:gd name="adj"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95" name="Ryhmä 94">
              <a:extLst>
                <a:ext uri="{FF2B5EF4-FFF2-40B4-BE49-F238E27FC236}">
                  <a16:creationId xmlns:a16="http://schemas.microsoft.com/office/drawing/2014/main" id="{3D226DB1-8F8D-423A-0620-E1056255BE7F}"/>
                </a:ext>
              </a:extLst>
            </p:cNvPr>
            <p:cNvGrpSpPr/>
            <p:nvPr/>
          </p:nvGrpSpPr>
          <p:grpSpPr>
            <a:xfrm>
              <a:off x="6799307" y="2617903"/>
              <a:ext cx="3906900" cy="324000"/>
              <a:chOff x="13227007" y="376316"/>
              <a:chExt cx="3906900" cy="360000"/>
            </a:xfrm>
          </p:grpSpPr>
          <p:sp>
            <p:nvSpPr>
              <p:cNvPr id="96" name="Suorakulmio: Pyöristetyt kulmat 95">
                <a:extLst>
                  <a:ext uri="{FF2B5EF4-FFF2-40B4-BE49-F238E27FC236}">
                    <a16:creationId xmlns:a16="http://schemas.microsoft.com/office/drawing/2014/main" id="{51C4D206-3C03-146E-B52D-69F581A63BFA}"/>
                  </a:ext>
                </a:extLst>
              </p:cNvPr>
              <p:cNvSpPr/>
              <p:nvPr/>
            </p:nvSpPr>
            <p:spPr>
              <a:xfrm>
                <a:off x="13227007" y="376316"/>
                <a:ext cx="594000" cy="360000"/>
              </a:xfrm>
              <a:prstGeom prst="roundRect">
                <a:avLst>
                  <a:gd name="adj" fmla="val 4908"/>
                </a:avLst>
              </a:prstGeom>
              <a:solidFill>
                <a:srgbClr val="94A7B7"/>
              </a:solidFill>
              <a:ln w="19050">
                <a:solidFill>
                  <a:srgbClr val="94A7B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WP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13</a:t>
                </a:r>
              </a:p>
            </p:txBody>
          </p:sp>
          <p:sp>
            <p:nvSpPr>
              <p:cNvPr id="97" name="Suorakulmio: Pyöristetyt kulmat 96">
                <a:extLst>
                  <a:ext uri="{FF2B5EF4-FFF2-40B4-BE49-F238E27FC236}">
                    <a16:creationId xmlns:a16="http://schemas.microsoft.com/office/drawing/2014/main" id="{5AC4DE19-4055-702B-75AC-F327247A7617}"/>
                  </a:ext>
                </a:extLst>
              </p:cNvPr>
              <p:cNvSpPr/>
              <p:nvPr/>
            </p:nvSpPr>
            <p:spPr>
              <a:xfrm>
                <a:off x="13889587" y="376316"/>
                <a:ext cx="594000" cy="360000"/>
              </a:xfrm>
              <a:prstGeom prst="roundRect">
                <a:avLst>
                  <a:gd name="adj" fmla="val 4908"/>
                </a:avLst>
              </a:prstGeom>
              <a:solidFill>
                <a:srgbClr val="94A7B7"/>
              </a:solidFill>
              <a:ln w="19050">
                <a:solidFill>
                  <a:srgbClr val="94A7B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WP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14</a:t>
                </a:r>
              </a:p>
            </p:txBody>
          </p:sp>
          <p:sp>
            <p:nvSpPr>
              <p:cNvPr id="98" name="Suorakulmio: Pyöristetyt kulmat 97">
                <a:extLst>
                  <a:ext uri="{FF2B5EF4-FFF2-40B4-BE49-F238E27FC236}">
                    <a16:creationId xmlns:a16="http://schemas.microsoft.com/office/drawing/2014/main" id="{FC2B28E0-6766-A35B-D381-8B1145D03D1B}"/>
                  </a:ext>
                </a:extLst>
              </p:cNvPr>
              <p:cNvSpPr/>
              <p:nvPr/>
            </p:nvSpPr>
            <p:spPr>
              <a:xfrm>
                <a:off x="14552167" y="376316"/>
                <a:ext cx="594000" cy="360000"/>
              </a:xfrm>
              <a:prstGeom prst="roundRect">
                <a:avLst>
                  <a:gd name="adj" fmla="val 4908"/>
                </a:avLst>
              </a:prstGeom>
              <a:solidFill>
                <a:srgbClr val="94A7B7"/>
              </a:solidFill>
              <a:ln w="19050">
                <a:solidFill>
                  <a:srgbClr val="94A7B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WP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15</a:t>
                </a:r>
              </a:p>
            </p:txBody>
          </p:sp>
          <p:sp>
            <p:nvSpPr>
              <p:cNvPr id="99" name="Suorakulmio: Pyöristetyt kulmat 98">
                <a:extLst>
                  <a:ext uri="{FF2B5EF4-FFF2-40B4-BE49-F238E27FC236}">
                    <a16:creationId xmlns:a16="http://schemas.microsoft.com/office/drawing/2014/main" id="{954BFD13-428F-0EE3-A8CD-AD3D65C1D013}"/>
                  </a:ext>
                </a:extLst>
              </p:cNvPr>
              <p:cNvSpPr/>
              <p:nvPr/>
            </p:nvSpPr>
            <p:spPr>
              <a:xfrm>
                <a:off x="15214747" y="376316"/>
                <a:ext cx="594000" cy="360000"/>
              </a:xfrm>
              <a:prstGeom prst="roundRect">
                <a:avLst>
                  <a:gd name="adj" fmla="val 4908"/>
                </a:avLst>
              </a:prstGeom>
              <a:solidFill>
                <a:srgbClr val="94A7B7"/>
              </a:solidFill>
              <a:ln w="19050">
                <a:solidFill>
                  <a:srgbClr val="94A7B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WP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16</a:t>
                </a:r>
              </a:p>
            </p:txBody>
          </p:sp>
          <p:sp>
            <p:nvSpPr>
              <p:cNvPr id="100" name="Suorakulmio: Pyöristetyt kulmat 99">
                <a:extLst>
                  <a:ext uri="{FF2B5EF4-FFF2-40B4-BE49-F238E27FC236}">
                    <a16:creationId xmlns:a16="http://schemas.microsoft.com/office/drawing/2014/main" id="{5B5A4BC2-4D22-917C-CAE1-3CBD1C534AA3}"/>
                  </a:ext>
                </a:extLst>
              </p:cNvPr>
              <p:cNvSpPr/>
              <p:nvPr/>
            </p:nvSpPr>
            <p:spPr>
              <a:xfrm>
                <a:off x="15877327" y="376316"/>
                <a:ext cx="594000" cy="360000"/>
              </a:xfrm>
              <a:prstGeom prst="roundRect">
                <a:avLst>
                  <a:gd name="adj" fmla="val 4908"/>
                </a:avLst>
              </a:prstGeom>
              <a:solidFill>
                <a:srgbClr val="94A7B7"/>
              </a:solidFill>
              <a:ln w="19050">
                <a:solidFill>
                  <a:srgbClr val="94A7B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WP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17</a:t>
                </a:r>
              </a:p>
            </p:txBody>
          </p:sp>
          <p:sp>
            <p:nvSpPr>
              <p:cNvPr id="101" name="Suorakulmio: Pyöristetyt kulmat 100">
                <a:extLst>
                  <a:ext uri="{FF2B5EF4-FFF2-40B4-BE49-F238E27FC236}">
                    <a16:creationId xmlns:a16="http://schemas.microsoft.com/office/drawing/2014/main" id="{653EBAE6-998F-D554-96D7-2976BB47D938}"/>
                  </a:ext>
                </a:extLst>
              </p:cNvPr>
              <p:cNvSpPr/>
              <p:nvPr/>
            </p:nvSpPr>
            <p:spPr>
              <a:xfrm>
                <a:off x="16539907" y="376316"/>
                <a:ext cx="594000" cy="360000"/>
              </a:xfrm>
              <a:prstGeom prst="roundRect">
                <a:avLst>
                  <a:gd name="adj" fmla="val 4908"/>
                </a:avLst>
              </a:prstGeom>
              <a:solidFill>
                <a:srgbClr val="94A7B7"/>
              </a:solidFill>
              <a:ln w="19050">
                <a:solidFill>
                  <a:srgbClr val="94A7B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WP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18</a:t>
                </a:r>
              </a:p>
            </p:txBody>
          </p:sp>
        </p:grpSp>
        <p:sp>
          <p:nvSpPr>
            <p:cNvPr id="30" name="Tasakylkinen kolmio 29">
              <a:extLst>
                <a:ext uri="{FF2B5EF4-FFF2-40B4-BE49-F238E27FC236}">
                  <a16:creationId xmlns:a16="http://schemas.microsoft.com/office/drawing/2014/main" id="{8705ABF0-0628-740B-A399-E102179A2486}"/>
                </a:ext>
              </a:extLst>
            </p:cNvPr>
            <p:cNvSpPr/>
            <p:nvPr/>
          </p:nvSpPr>
          <p:spPr>
            <a:xfrm>
              <a:off x="5029878" y="1349690"/>
              <a:ext cx="2115988" cy="1778514"/>
            </a:xfrm>
            <a:prstGeom prst="triangle">
              <a:avLst>
                <a:gd name="adj" fmla="val 50358"/>
              </a:avLst>
            </a:prstGeom>
            <a:solidFill>
              <a:schemeClr val="accent2"/>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1" name="Suorakulmio 30">
              <a:extLst>
                <a:ext uri="{FF2B5EF4-FFF2-40B4-BE49-F238E27FC236}">
                  <a16:creationId xmlns:a16="http://schemas.microsoft.com/office/drawing/2014/main" id="{9A0687D2-F698-CD36-B327-5943800F0410}"/>
                </a:ext>
              </a:extLst>
            </p:cNvPr>
            <p:cNvSpPr/>
            <p:nvPr/>
          </p:nvSpPr>
          <p:spPr>
            <a:xfrm>
              <a:off x="5036932" y="3146771"/>
              <a:ext cx="2125740" cy="3223549"/>
            </a:xfrm>
            <a:prstGeom prst="rect">
              <a:avLst/>
            </a:prstGeom>
            <a:solidFill>
              <a:srgbClr val="00D6C5"/>
            </a:solidFill>
            <a:ln>
              <a:noFill/>
            </a:ln>
            <a:effectLst>
              <a:outerShdw blurRad="38100" dist="38100" dir="2700000" sx="101000" sy="101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3" name="Tekstiruutu 32">
              <a:extLst>
                <a:ext uri="{FF2B5EF4-FFF2-40B4-BE49-F238E27FC236}">
                  <a16:creationId xmlns:a16="http://schemas.microsoft.com/office/drawing/2014/main" id="{38700FAB-5518-C460-35DB-6CA9DAB19FC2}"/>
                </a:ext>
              </a:extLst>
            </p:cNvPr>
            <p:cNvSpPr txBox="1"/>
            <p:nvPr/>
          </p:nvSpPr>
          <p:spPr>
            <a:xfrm>
              <a:off x="1358940" y="1371770"/>
              <a:ext cx="242637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2000" b="1" i="0" u="none" strike="noStrike" kern="1200" cap="none" spc="0" normalizeH="0" baseline="0" noProof="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PLANNING &amp; DESIGN</a:t>
              </a:r>
            </a:p>
          </p:txBody>
        </p:sp>
        <p:sp>
          <p:nvSpPr>
            <p:cNvPr id="34" name="Tekstiruutu 33">
              <a:extLst>
                <a:ext uri="{FF2B5EF4-FFF2-40B4-BE49-F238E27FC236}">
                  <a16:creationId xmlns:a16="http://schemas.microsoft.com/office/drawing/2014/main" id="{A804D0A1-B1BC-7543-AB9E-B6BC428F0AE2}"/>
                </a:ext>
              </a:extLst>
            </p:cNvPr>
            <p:cNvSpPr txBox="1"/>
            <p:nvPr/>
          </p:nvSpPr>
          <p:spPr>
            <a:xfrm>
              <a:off x="6702874" y="1370545"/>
              <a:ext cx="189199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2000" b="1" i="0" u="none" strike="noStrike" kern="1200" cap="none" spc="0" normalizeH="0" baseline="0" noProof="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CONSTRUCTION</a:t>
              </a:r>
            </a:p>
          </p:txBody>
        </p:sp>
        <p:sp>
          <p:nvSpPr>
            <p:cNvPr id="35" name="Tekstiruutu 34">
              <a:extLst>
                <a:ext uri="{FF2B5EF4-FFF2-40B4-BE49-F238E27FC236}">
                  <a16:creationId xmlns:a16="http://schemas.microsoft.com/office/drawing/2014/main" id="{21486435-12F5-927A-AE54-EB8E4CF3F774}"/>
                </a:ext>
              </a:extLst>
            </p:cNvPr>
            <p:cNvSpPr txBox="1"/>
            <p:nvPr/>
          </p:nvSpPr>
          <p:spPr>
            <a:xfrm>
              <a:off x="5189337" y="5959194"/>
              <a:ext cx="18356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2000" b="1" i="0" u="none" strike="noStrike" kern="1200" cap="none" spc="0" normalizeH="0" baseline="0" noProof="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SUPPLY CHAINS</a:t>
              </a:r>
            </a:p>
          </p:txBody>
        </p:sp>
        <p:sp>
          <p:nvSpPr>
            <p:cNvPr id="37" name="Tekstiruutu 36">
              <a:extLst>
                <a:ext uri="{FF2B5EF4-FFF2-40B4-BE49-F238E27FC236}">
                  <a16:creationId xmlns:a16="http://schemas.microsoft.com/office/drawing/2014/main" id="{9043F93B-C193-9894-CAB1-9D91B730C23A}"/>
                </a:ext>
              </a:extLst>
            </p:cNvPr>
            <p:cNvSpPr txBox="1"/>
            <p:nvPr/>
          </p:nvSpPr>
          <p:spPr>
            <a:xfrm>
              <a:off x="5252980" y="2657297"/>
              <a:ext cx="168603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PROCUREMENT</a:t>
              </a:r>
            </a:p>
          </p:txBody>
        </p:sp>
        <p:sp>
          <p:nvSpPr>
            <p:cNvPr id="38" name="Ellipsi 37">
              <a:extLst>
                <a:ext uri="{FF2B5EF4-FFF2-40B4-BE49-F238E27FC236}">
                  <a16:creationId xmlns:a16="http://schemas.microsoft.com/office/drawing/2014/main" id="{0AEC0B97-A77A-C3FC-B8A3-E6213F83977A}"/>
                </a:ext>
              </a:extLst>
            </p:cNvPr>
            <p:cNvSpPr/>
            <p:nvPr/>
          </p:nvSpPr>
          <p:spPr>
            <a:xfrm>
              <a:off x="5778972" y="1921147"/>
              <a:ext cx="656363" cy="635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a:ln>
                    <a:noFill/>
                  </a:ln>
                  <a:solidFill>
                    <a:srgbClr val="346DE3"/>
                  </a:solidFill>
                  <a:effectLst/>
                  <a:uLnTx/>
                  <a:uFillTx/>
                  <a:latin typeface="Calibri" panose="020F0502020204030204" pitchFamily="34" charset="0"/>
                  <a:ea typeface="Calibri" panose="020F0502020204030204" pitchFamily="34" charset="0"/>
                  <a:cs typeface="Calibri" panose="020F0502020204030204" pitchFamily="34" charset="0"/>
                </a:rPr>
                <a:t>erp</a:t>
              </a:r>
            </a:p>
          </p:txBody>
        </p:sp>
        <p:sp>
          <p:nvSpPr>
            <p:cNvPr id="39" name="Suorakulmio: Pyöristetyt kulmat 38">
              <a:extLst>
                <a:ext uri="{FF2B5EF4-FFF2-40B4-BE49-F238E27FC236}">
                  <a16:creationId xmlns:a16="http://schemas.microsoft.com/office/drawing/2014/main" id="{FA8D03F7-60BA-D839-6BFF-123271B6A08B}"/>
                </a:ext>
              </a:extLst>
            </p:cNvPr>
            <p:cNvSpPr/>
            <p:nvPr/>
          </p:nvSpPr>
          <p:spPr>
            <a:xfrm>
              <a:off x="5149297" y="3351838"/>
              <a:ext cx="1152000" cy="432000"/>
            </a:xfrm>
            <a:prstGeom prst="roundRect">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venir Next LT Pro"/>
                  <a:ea typeface="+mn-ea"/>
                  <a:cs typeface="+mn-cs"/>
                </a:rPr>
                <a:t>Product Delivery</a:t>
              </a:r>
            </a:p>
          </p:txBody>
        </p:sp>
        <p:sp>
          <p:nvSpPr>
            <p:cNvPr id="41" name="Suorakulmio: Pyöristetyt kulmat 40">
              <a:extLst>
                <a:ext uri="{FF2B5EF4-FFF2-40B4-BE49-F238E27FC236}">
                  <a16:creationId xmlns:a16="http://schemas.microsoft.com/office/drawing/2014/main" id="{A2425DDB-D3F7-4AEE-BFB6-8E6EF34C300C}"/>
                </a:ext>
              </a:extLst>
            </p:cNvPr>
            <p:cNvSpPr/>
            <p:nvPr/>
          </p:nvSpPr>
          <p:spPr>
            <a:xfrm>
              <a:off x="5149297" y="4058047"/>
              <a:ext cx="1152000" cy="432000"/>
            </a:xfrm>
            <a:prstGeom prst="roundRect">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venir Next LT Pro"/>
                  <a:ea typeface="+mn-ea"/>
                  <a:cs typeface="+mn-cs"/>
                </a:rPr>
                <a:t>Assembly</a:t>
              </a:r>
            </a:p>
          </p:txBody>
        </p:sp>
        <p:sp>
          <p:nvSpPr>
            <p:cNvPr id="42" name="Suorakulmio: Pyöristetyt kulmat 41">
              <a:extLst>
                <a:ext uri="{FF2B5EF4-FFF2-40B4-BE49-F238E27FC236}">
                  <a16:creationId xmlns:a16="http://schemas.microsoft.com/office/drawing/2014/main" id="{E2D8ECEF-946E-6992-47C6-83F27AA9FE14}"/>
                </a:ext>
              </a:extLst>
            </p:cNvPr>
            <p:cNvSpPr/>
            <p:nvPr/>
          </p:nvSpPr>
          <p:spPr>
            <a:xfrm>
              <a:off x="5149297" y="4764256"/>
              <a:ext cx="1152000" cy="432000"/>
            </a:xfrm>
            <a:prstGeom prst="roundRect">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err="1">
                  <a:ln>
                    <a:noFill/>
                  </a:ln>
                  <a:solidFill>
                    <a:prstClr val="white"/>
                  </a:solidFill>
                  <a:effectLst/>
                  <a:uLnTx/>
                  <a:uFillTx/>
                  <a:latin typeface="Avenir Next LT Pro"/>
                  <a:ea typeface="+mn-ea"/>
                  <a:cs typeface="+mn-cs"/>
                </a:rPr>
                <a:t>Parts</a:t>
              </a:r>
              <a:r>
                <a:rPr kumimoji="0" lang="fi-FI" sz="1200" b="1" i="0" u="none" strike="noStrike" kern="1200" cap="none" spc="0" normalizeH="0" baseline="0" noProof="0">
                  <a:ln>
                    <a:noFill/>
                  </a:ln>
                  <a:solidFill>
                    <a:prstClr val="white"/>
                  </a:solidFill>
                  <a:effectLst/>
                  <a:uLnTx/>
                  <a:uFillTx/>
                  <a:latin typeface="Avenir Next LT Pro"/>
                  <a:ea typeface="+mn-ea"/>
                  <a:cs typeface="+mn-cs"/>
                </a:rPr>
                <a:t> </a:t>
              </a:r>
              <a:r>
                <a:rPr kumimoji="0" lang="fi-FI" sz="1200" b="1" i="0" u="none" strike="noStrike" kern="1200" cap="none" spc="0" normalizeH="0" baseline="0" noProof="0" err="1">
                  <a:ln>
                    <a:noFill/>
                  </a:ln>
                  <a:solidFill>
                    <a:prstClr val="white"/>
                  </a:solidFill>
                  <a:effectLst/>
                  <a:uLnTx/>
                  <a:uFillTx/>
                  <a:latin typeface="Avenir Next LT Pro"/>
                  <a:ea typeface="+mn-ea"/>
                  <a:cs typeface="+mn-cs"/>
                </a:rPr>
                <a:t>manufacturing</a:t>
              </a:r>
              <a:endParaRPr kumimoji="0" lang="fi-FI" sz="1200" b="1" i="0" u="none" strike="noStrike" kern="1200" cap="none" spc="0" normalizeH="0" baseline="0" noProof="0">
                <a:ln>
                  <a:noFill/>
                </a:ln>
                <a:solidFill>
                  <a:prstClr val="white"/>
                </a:solidFill>
                <a:effectLst/>
                <a:uLnTx/>
                <a:uFillTx/>
                <a:latin typeface="Avenir Next LT Pro"/>
                <a:ea typeface="+mn-ea"/>
                <a:cs typeface="+mn-cs"/>
              </a:endParaRPr>
            </a:p>
          </p:txBody>
        </p:sp>
        <p:sp>
          <p:nvSpPr>
            <p:cNvPr id="43" name="Suorakulmio: Pyöristetyt kulmat 42">
              <a:extLst>
                <a:ext uri="{FF2B5EF4-FFF2-40B4-BE49-F238E27FC236}">
                  <a16:creationId xmlns:a16="http://schemas.microsoft.com/office/drawing/2014/main" id="{F906FF97-529C-1461-3883-0D7A49E49FAC}"/>
                </a:ext>
              </a:extLst>
            </p:cNvPr>
            <p:cNvSpPr/>
            <p:nvPr/>
          </p:nvSpPr>
          <p:spPr>
            <a:xfrm>
              <a:off x="5149297" y="5470464"/>
              <a:ext cx="1152000" cy="432000"/>
            </a:xfrm>
            <a:prstGeom prst="roundRect">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venir Next LT Pro"/>
                  <a:ea typeface="+mn-ea"/>
                  <a:cs typeface="+mn-cs"/>
                </a:rPr>
                <a:t>Product Design</a:t>
              </a:r>
            </a:p>
          </p:txBody>
        </p:sp>
        <p:sp>
          <p:nvSpPr>
            <p:cNvPr id="61" name="Suorakulmio: Pyöristetyt kulmat 60">
              <a:extLst>
                <a:ext uri="{FF2B5EF4-FFF2-40B4-BE49-F238E27FC236}">
                  <a16:creationId xmlns:a16="http://schemas.microsoft.com/office/drawing/2014/main" id="{8845FB7C-DE14-636C-7C0B-782780B58DA7}"/>
                </a:ext>
              </a:extLst>
            </p:cNvPr>
            <p:cNvSpPr/>
            <p:nvPr/>
          </p:nvSpPr>
          <p:spPr>
            <a:xfrm>
              <a:off x="3764564" y="1478219"/>
              <a:ext cx="1247456" cy="432000"/>
            </a:xfrm>
            <a:prstGeom prst="roundRect">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venir Next LT Pro"/>
                  <a:ea typeface="+mn-ea"/>
                  <a:cs typeface="+mn-cs"/>
                </a:rPr>
                <a:t>Architectural Design</a:t>
              </a:r>
            </a:p>
          </p:txBody>
        </p:sp>
        <p:sp>
          <p:nvSpPr>
            <p:cNvPr id="62" name="Suorakulmio: Pyöristetyt kulmat 61">
              <a:extLst>
                <a:ext uri="{FF2B5EF4-FFF2-40B4-BE49-F238E27FC236}">
                  <a16:creationId xmlns:a16="http://schemas.microsoft.com/office/drawing/2014/main" id="{0C4D9FB8-4A25-A579-D98D-C0ABF52670B3}"/>
                </a:ext>
              </a:extLst>
            </p:cNvPr>
            <p:cNvSpPr/>
            <p:nvPr/>
          </p:nvSpPr>
          <p:spPr>
            <a:xfrm>
              <a:off x="3764564" y="2022055"/>
              <a:ext cx="1247456" cy="432000"/>
            </a:xfrm>
            <a:prstGeom prst="roundRect">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venir Next LT Pro"/>
                  <a:ea typeface="+mn-ea"/>
                  <a:cs typeface="+mn-cs"/>
                </a:rPr>
                <a:t>Structural Design</a:t>
              </a:r>
            </a:p>
          </p:txBody>
        </p:sp>
        <p:sp>
          <p:nvSpPr>
            <p:cNvPr id="63" name="Suorakulmio: Pyöristetyt kulmat 62">
              <a:extLst>
                <a:ext uri="{FF2B5EF4-FFF2-40B4-BE49-F238E27FC236}">
                  <a16:creationId xmlns:a16="http://schemas.microsoft.com/office/drawing/2014/main" id="{3B4C7720-4831-7520-24F5-8FAFC10A29F6}"/>
                </a:ext>
              </a:extLst>
            </p:cNvPr>
            <p:cNvSpPr/>
            <p:nvPr/>
          </p:nvSpPr>
          <p:spPr>
            <a:xfrm>
              <a:off x="3764564" y="2565891"/>
              <a:ext cx="1247456" cy="432000"/>
            </a:xfrm>
            <a:prstGeom prst="roundRect">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venir Next LT Pro"/>
                  <a:ea typeface="+mn-ea"/>
                  <a:cs typeface="+mn-cs"/>
                </a:rPr>
                <a:t>MEP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venir Next LT Pro"/>
                  <a:ea typeface="+mn-ea"/>
                  <a:cs typeface="+mn-cs"/>
                </a:rPr>
                <a:t>Design</a:t>
              </a:r>
            </a:p>
          </p:txBody>
        </p:sp>
        <p:sp>
          <p:nvSpPr>
            <p:cNvPr id="65" name="Suorakulmio: Pyöristetyt kulmat 64">
              <a:extLst>
                <a:ext uri="{FF2B5EF4-FFF2-40B4-BE49-F238E27FC236}">
                  <a16:creationId xmlns:a16="http://schemas.microsoft.com/office/drawing/2014/main" id="{7E50538A-EC71-D989-58AB-94A1731AB514}"/>
                </a:ext>
              </a:extLst>
            </p:cNvPr>
            <p:cNvSpPr/>
            <p:nvPr/>
          </p:nvSpPr>
          <p:spPr>
            <a:xfrm>
              <a:off x="2411255" y="2361094"/>
              <a:ext cx="1184334" cy="432000"/>
            </a:xfrm>
            <a:prstGeom prst="roundRect">
              <a:avLst>
                <a:gd name="adj" fmla="val 4908"/>
              </a:avLst>
            </a:prstGeom>
            <a:solidFill>
              <a:schemeClr val="bg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err="1">
                  <a:ln>
                    <a:noFill/>
                  </a:ln>
                  <a:solidFill>
                    <a:srgbClr val="183858"/>
                  </a:solidFill>
                  <a:effectLst/>
                  <a:uLnTx/>
                  <a:uFillTx/>
                  <a:latin typeface="Avenir Next LT Pro"/>
                  <a:ea typeface="+mn-ea"/>
                  <a:cs typeface="+mn-cs"/>
                </a:rPr>
                <a:t>Cost</a:t>
              </a:r>
              <a:r>
                <a:rPr kumimoji="0" lang="fi-FI" sz="1200" b="1" i="0" u="none" strike="noStrike" kern="1200" cap="none" spc="0" normalizeH="0" baseline="0" noProof="0">
                  <a:ln>
                    <a:noFill/>
                  </a:ln>
                  <a:solidFill>
                    <a:srgbClr val="183858"/>
                  </a:solidFill>
                  <a:effectLst/>
                  <a:uLnTx/>
                  <a:uFillTx/>
                  <a:latin typeface="Avenir Next LT Pro"/>
                  <a:ea typeface="+mn-ea"/>
                  <a:cs typeface="+mn-cs"/>
                </a:rPr>
                <a:t>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err="1">
                  <a:ln>
                    <a:noFill/>
                  </a:ln>
                  <a:solidFill>
                    <a:srgbClr val="183858"/>
                  </a:solidFill>
                  <a:effectLst/>
                  <a:uLnTx/>
                  <a:uFillTx/>
                  <a:latin typeface="Avenir Next LT Pro"/>
                  <a:ea typeface="+mn-ea"/>
                  <a:cs typeface="+mn-cs"/>
                </a:rPr>
                <a:t>Estimation</a:t>
              </a:r>
              <a:endParaRPr kumimoji="0" lang="fi-FI" sz="1200" b="1" i="0" u="none" strike="noStrike" kern="1200" cap="none" spc="0" normalizeH="0" baseline="0" noProof="0">
                <a:ln>
                  <a:noFill/>
                </a:ln>
                <a:solidFill>
                  <a:srgbClr val="183858"/>
                </a:solidFill>
                <a:effectLst/>
                <a:uLnTx/>
                <a:uFillTx/>
                <a:latin typeface="Avenir Next LT Pro"/>
                <a:ea typeface="+mn-ea"/>
                <a:cs typeface="+mn-cs"/>
              </a:endParaRPr>
            </a:p>
          </p:txBody>
        </p:sp>
        <p:sp>
          <p:nvSpPr>
            <p:cNvPr id="66" name="Ellipsi 65">
              <a:extLst>
                <a:ext uri="{FF2B5EF4-FFF2-40B4-BE49-F238E27FC236}">
                  <a16:creationId xmlns:a16="http://schemas.microsoft.com/office/drawing/2014/main" id="{3B6EF59B-81EB-74F0-12EE-601ECE7FAD4C}"/>
                </a:ext>
              </a:extLst>
            </p:cNvPr>
            <p:cNvSpPr/>
            <p:nvPr/>
          </p:nvSpPr>
          <p:spPr>
            <a:xfrm>
              <a:off x="1624151" y="1774025"/>
              <a:ext cx="468000" cy="46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a:ln>
                    <a:noFill/>
                  </a:ln>
                  <a:solidFill>
                    <a:srgbClr val="183858"/>
                  </a:solidFill>
                  <a:effectLst/>
                  <a:uLnTx/>
                  <a:uFillTx/>
                  <a:latin typeface="Calibri" panose="020F0502020204030204" pitchFamily="34" charset="0"/>
                  <a:ea typeface="Calibri" panose="020F0502020204030204" pitchFamily="34" charset="0"/>
                  <a:cs typeface="Calibri" panose="020F0502020204030204" pitchFamily="34" charset="0"/>
                </a:rPr>
                <a:t>.</a:t>
              </a:r>
              <a:r>
                <a:rPr kumimoji="0" lang="fi-FI" sz="1600" b="1" i="0" u="none" strike="noStrike" kern="1200" cap="none" spc="0" normalizeH="0" baseline="0" noProof="0" err="1">
                  <a:ln>
                    <a:noFill/>
                  </a:ln>
                  <a:solidFill>
                    <a:srgbClr val="183858"/>
                  </a:solidFill>
                  <a:effectLst/>
                  <a:uLnTx/>
                  <a:uFillTx/>
                  <a:latin typeface="Calibri" panose="020F0502020204030204" pitchFamily="34" charset="0"/>
                  <a:ea typeface="Calibri" panose="020F0502020204030204" pitchFamily="34" charset="0"/>
                  <a:cs typeface="Calibri" panose="020F0502020204030204" pitchFamily="34" charset="0"/>
                </a:rPr>
                <a:t>ifc</a:t>
              </a:r>
              <a:endParaRPr kumimoji="0" lang="fi-FI" sz="1600" b="1" i="0" u="none" strike="noStrike" kern="1200" cap="none" spc="0" normalizeH="0" baseline="0" noProof="0">
                <a:ln>
                  <a:noFill/>
                </a:ln>
                <a:solidFill>
                  <a:srgbClr val="183858"/>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67" name="Vapaamuotoinen: Muoto 66">
              <a:extLst>
                <a:ext uri="{FF2B5EF4-FFF2-40B4-BE49-F238E27FC236}">
                  <a16:creationId xmlns:a16="http://schemas.microsoft.com/office/drawing/2014/main" id="{F73E0FB7-07C8-7781-B1F1-5A30446EDC0B}"/>
                </a:ext>
              </a:extLst>
            </p:cNvPr>
            <p:cNvSpPr/>
            <p:nvPr/>
          </p:nvSpPr>
          <p:spPr>
            <a:xfrm>
              <a:off x="1447699" y="2316776"/>
              <a:ext cx="814123" cy="727442"/>
            </a:xfrm>
            <a:custGeom>
              <a:avLst/>
              <a:gdLst>
                <a:gd name="connsiteX0" fmla="*/ 514350 w 571500"/>
                <a:gd name="connsiteY0" fmla="*/ 361950 h 533400"/>
                <a:gd name="connsiteX1" fmla="*/ 57150 w 571500"/>
                <a:gd name="connsiteY1" fmla="*/ 361950 h 533400"/>
                <a:gd name="connsiteX2" fmla="*/ 57150 w 571500"/>
                <a:gd name="connsiteY2" fmla="*/ 57150 h 533400"/>
                <a:gd name="connsiteX3" fmla="*/ 514350 w 571500"/>
                <a:gd name="connsiteY3" fmla="*/ 57150 h 533400"/>
                <a:gd name="connsiteX4" fmla="*/ 514350 w 571500"/>
                <a:gd name="connsiteY4" fmla="*/ 361950 h 533400"/>
                <a:gd name="connsiteX5" fmla="*/ 533400 w 571500"/>
                <a:gd name="connsiteY5" fmla="*/ 0 h 533400"/>
                <a:gd name="connsiteX6" fmla="*/ 38100 w 571500"/>
                <a:gd name="connsiteY6" fmla="*/ 0 h 533400"/>
                <a:gd name="connsiteX7" fmla="*/ 0 w 571500"/>
                <a:gd name="connsiteY7" fmla="*/ 38100 h 533400"/>
                <a:gd name="connsiteX8" fmla="*/ 0 w 571500"/>
                <a:gd name="connsiteY8" fmla="*/ 381000 h 533400"/>
                <a:gd name="connsiteX9" fmla="*/ 38100 w 571500"/>
                <a:gd name="connsiteY9" fmla="*/ 419100 h 533400"/>
                <a:gd name="connsiteX10" fmla="*/ 228600 w 571500"/>
                <a:gd name="connsiteY10" fmla="*/ 419100 h 533400"/>
                <a:gd name="connsiteX11" fmla="*/ 228600 w 571500"/>
                <a:gd name="connsiteY11" fmla="*/ 476250 h 533400"/>
                <a:gd name="connsiteX12" fmla="*/ 142875 w 571500"/>
                <a:gd name="connsiteY12" fmla="*/ 476250 h 533400"/>
                <a:gd name="connsiteX13" fmla="*/ 142875 w 571500"/>
                <a:gd name="connsiteY13" fmla="*/ 533400 h 533400"/>
                <a:gd name="connsiteX14" fmla="*/ 428625 w 571500"/>
                <a:gd name="connsiteY14" fmla="*/ 533400 h 533400"/>
                <a:gd name="connsiteX15" fmla="*/ 428625 w 571500"/>
                <a:gd name="connsiteY15" fmla="*/ 476250 h 533400"/>
                <a:gd name="connsiteX16" fmla="*/ 342900 w 571500"/>
                <a:gd name="connsiteY16" fmla="*/ 476250 h 533400"/>
                <a:gd name="connsiteX17" fmla="*/ 342900 w 571500"/>
                <a:gd name="connsiteY17" fmla="*/ 419100 h 533400"/>
                <a:gd name="connsiteX18" fmla="*/ 533400 w 571500"/>
                <a:gd name="connsiteY18" fmla="*/ 419100 h 533400"/>
                <a:gd name="connsiteX19" fmla="*/ 571500 w 571500"/>
                <a:gd name="connsiteY19" fmla="*/ 381000 h 533400"/>
                <a:gd name="connsiteX20" fmla="*/ 571500 w 571500"/>
                <a:gd name="connsiteY20" fmla="*/ 38100 h 533400"/>
                <a:gd name="connsiteX21" fmla="*/ 533400 w 571500"/>
                <a:gd name="connsiteY21" fmla="*/ 0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1500" h="533400">
                  <a:moveTo>
                    <a:pt x="514350" y="361950"/>
                  </a:moveTo>
                  <a:lnTo>
                    <a:pt x="57150" y="361950"/>
                  </a:lnTo>
                  <a:lnTo>
                    <a:pt x="57150" y="57150"/>
                  </a:lnTo>
                  <a:lnTo>
                    <a:pt x="514350" y="57150"/>
                  </a:lnTo>
                  <a:lnTo>
                    <a:pt x="514350" y="361950"/>
                  </a:lnTo>
                  <a:close/>
                  <a:moveTo>
                    <a:pt x="533400" y="0"/>
                  </a:moveTo>
                  <a:lnTo>
                    <a:pt x="38100" y="0"/>
                  </a:lnTo>
                  <a:cubicBezTo>
                    <a:pt x="17145" y="0"/>
                    <a:pt x="0" y="17145"/>
                    <a:pt x="0" y="38100"/>
                  </a:cubicBezTo>
                  <a:lnTo>
                    <a:pt x="0" y="381000"/>
                  </a:lnTo>
                  <a:cubicBezTo>
                    <a:pt x="0" y="401955"/>
                    <a:pt x="17145" y="419100"/>
                    <a:pt x="38100" y="419100"/>
                  </a:cubicBezTo>
                  <a:lnTo>
                    <a:pt x="228600" y="419100"/>
                  </a:lnTo>
                  <a:lnTo>
                    <a:pt x="228600" y="476250"/>
                  </a:lnTo>
                  <a:lnTo>
                    <a:pt x="142875" y="476250"/>
                  </a:lnTo>
                  <a:lnTo>
                    <a:pt x="142875" y="533400"/>
                  </a:lnTo>
                  <a:lnTo>
                    <a:pt x="428625" y="533400"/>
                  </a:lnTo>
                  <a:lnTo>
                    <a:pt x="428625" y="476250"/>
                  </a:lnTo>
                  <a:lnTo>
                    <a:pt x="342900" y="476250"/>
                  </a:lnTo>
                  <a:lnTo>
                    <a:pt x="342900" y="419100"/>
                  </a:lnTo>
                  <a:lnTo>
                    <a:pt x="533400" y="419100"/>
                  </a:lnTo>
                  <a:cubicBezTo>
                    <a:pt x="554355" y="419100"/>
                    <a:pt x="571500" y="401955"/>
                    <a:pt x="571500" y="381000"/>
                  </a:cubicBezTo>
                  <a:lnTo>
                    <a:pt x="571500" y="38100"/>
                  </a:lnTo>
                  <a:cubicBezTo>
                    <a:pt x="571500" y="17145"/>
                    <a:pt x="554355" y="0"/>
                    <a:pt x="533400" y="0"/>
                  </a:cubicBezTo>
                  <a:close/>
                </a:path>
              </a:pathLst>
            </a:custGeom>
            <a:solidFill>
              <a:schemeClr val="bg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8" name="Suorakulmio: Pyöristetyt kulmat 67">
              <a:extLst>
                <a:ext uri="{FF2B5EF4-FFF2-40B4-BE49-F238E27FC236}">
                  <a16:creationId xmlns:a16="http://schemas.microsoft.com/office/drawing/2014/main" id="{3EDF99B3-E9D0-9478-51E5-A0D5542D127E}"/>
                </a:ext>
              </a:extLst>
            </p:cNvPr>
            <p:cNvSpPr/>
            <p:nvPr/>
          </p:nvSpPr>
          <p:spPr>
            <a:xfrm>
              <a:off x="2411255" y="1812194"/>
              <a:ext cx="1184334" cy="432000"/>
            </a:xfrm>
            <a:prstGeom prst="roundRect">
              <a:avLst>
                <a:gd name="adj" fmla="val 4908"/>
              </a:avLst>
            </a:prstGeom>
            <a:solidFill>
              <a:schemeClr val="bg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srgbClr val="183858"/>
                  </a:solidFill>
                  <a:effectLst/>
                  <a:uLnTx/>
                  <a:uFillTx/>
                  <a:latin typeface="Avenir Next LT Pro"/>
                  <a:ea typeface="+mn-ea"/>
                  <a:cs typeface="+mn-cs"/>
                </a:rPr>
                <a:t>Project </a:t>
              </a:r>
              <a:r>
                <a:rPr kumimoji="0" lang="fi-FI" sz="1200" b="1" i="0" u="none" strike="noStrike" kern="1200" cap="none" spc="0" normalizeH="0" baseline="0" noProof="0" err="1">
                  <a:ln>
                    <a:noFill/>
                  </a:ln>
                  <a:solidFill>
                    <a:srgbClr val="183858"/>
                  </a:solidFill>
                  <a:effectLst/>
                  <a:uLnTx/>
                  <a:uFillTx/>
                  <a:latin typeface="Avenir Next LT Pro"/>
                  <a:ea typeface="+mn-ea"/>
                  <a:cs typeface="+mn-cs"/>
                </a:rPr>
                <a:t>Development</a:t>
              </a:r>
              <a:endParaRPr kumimoji="0" lang="fi-FI" sz="1200" b="1" i="0" u="none" strike="noStrike" kern="1200" cap="none" spc="0" normalizeH="0" baseline="0" noProof="0">
                <a:ln>
                  <a:noFill/>
                </a:ln>
                <a:solidFill>
                  <a:srgbClr val="183858"/>
                </a:solidFill>
                <a:effectLst/>
                <a:uLnTx/>
                <a:uFillTx/>
                <a:latin typeface="Avenir Next LT Pro"/>
                <a:ea typeface="+mn-ea"/>
                <a:cs typeface="+mn-cs"/>
              </a:endParaRPr>
            </a:p>
          </p:txBody>
        </p:sp>
        <p:grpSp>
          <p:nvGrpSpPr>
            <p:cNvPr id="87" name="Ryhmä 86">
              <a:extLst>
                <a:ext uri="{FF2B5EF4-FFF2-40B4-BE49-F238E27FC236}">
                  <a16:creationId xmlns:a16="http://schemas.microsoft.com/office/drawing/2014/main" id="{94FB49AC-42C6-E733-18F9-C104BDFB9686}"/>
                </a:ext>
              </a:extLst>
            </p:cNvPr>
            <p:cNvGrpSpPr/>
            <p:nvPr/>
          </p:nvGrpSpPr>
          <p:grpSpPr>
            <a:xfrm>
              <a:off x="6799307" y="1806308"/>
              <a:ext cx="3906900" cy="324000"/>
              <a:chOff x="13227007" y="376316"/>
              <a:chExt cx="3906900" cy="360000"/>
            </a:xfrm>
          </p:grpSpPr>
          <p:sp>
            <p:nvSpPr>
              <p:cNvPr id="69" name="Suorakulmio: Pyöristetyt kulmat 68">
                <a:extLst>
                  <a:ext uri="{FF2B5EF4-FFF2-40B4-BE49-F238E27FC236}">
                    <a16:creationId xmlns:a16="http://schemas.microsoft.com/office/drawing/2014/main" id="{78FDAB18-0DCE-A794-37D4-A8F4DDE87EFE}"/>
                  </a:ext>
                </a:extLst>
              </p:cNvPr>
              <p:cNvSpPr/>
              <p:nvPr/>
            </p:nvSpPr>
            <p:spPr>
              <a:xfrm>
                <a:off x="13227007" y="376316"/>
                <a:ext cx="594000" cy="360000"/>
              </a:xfrm>
              <a:prstGeom prst="roundRect">
                <a:avLst>
                  <a:gd name="adj" fmla="val 4908"/>
                </a:avLst>
              </a:prstGeom>
              <a:solidFill>
                <a:srgbClr val="C3D0D7"/>
              </a:solidFill>
              <a:ln w="19050">
                <a:solidFill>
                  <a:srgbClr val="C3D0D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WP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1</a:t>
                </a:r>
              </a:p>
            </p:txBody>
          </p:sp>
          <p:sp>
            <p:nvSpPr>
              <p:cNvPr id="70" name="Suorakulmio: Pyöristetyt kulmat 69">
                <a:extLst>
                  <a:ext uri="{FF2B5EF4-FFF2-40B4-BE49-F238E27FC236}">
                    <a16:creationId xmlns:a16="http://schemas.microsoft.com/office/drawing/2014/main" id="{ACD5E066-82E1-0276-38E1-345351FE280F}"/>
                  </a:ext>
                </a:extLst>
              </p:cNvPr>
              <p:cNvSpPr/>
              <p:nvPr/>
            </p:nvSpPr>
            <p:spPr>
              <a:xfrm>
                <a:off x="13889587" y="376316"/>
                <a:ext cx="594000" cy="360000"/>
              </a:xfrm>
              <a:prstGeom prst="roundRect">
                <a:avLst>
                  <a:gd name="adj" fmla="val 4908"/>
                </a:avLst>
              </a:prstGeom>
              <a:solidFill>
                <a:srgbClr val="C3D0D7"/>
              </a:solidFill>
              <a:ln w="19050">
                <a:solidFill>
                  <a:srgbClr val="C3D0D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WP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2</a:t>
                </a:r>
              </a:p>
            </p:txBody>
          </p:sp>
          <p:sp>
            <p:nvSpPr>
              <p:cNvPr id="71" name="Suorakulmio: Pyöristetyt kulmat 70">
                <a:extLst>
                  <a:ext uri="{FF2B5EF4-FFF2-40B4-BE49-F238E27FC236}">
                    <a16:creationId xmlns:a16="http://schemas.microsoft.com/office/drawing/2014/main" id="{ADB3482B-44DE-2988-DE5B-A92010DB86EB}"/>
                  </a:ext>
                </a:extLst>
              </p:cNvPr>
              <p:cNvSpPr/>
              <p:nvPr/>
            </p:nvSpPr>
            <p:spPr>
              <a:xfrm>
                <a:off x="14552167" y="376316"/>
                <a:ext cx="594000" cy="360000"/>
              </a:xfrm>
              <a:prstGeom prst="roundRect">
                <a:avLst>
                  <a:gd name="adj" fmla="val 4908"/>
                </a:avLst>
              </a:prstGeom>
              <a:solidFill>
                <a:srgbClr val="C3D0D7"/>
              </a:solidFill>
              <a:ln w="19050">
                <a:solidFill>
                  <a:srgbClr val="C3D0D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WP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3</a:t>
                </a:r>
              </a:p>
            </p:txBody>
          </p:sp>
          <p:sp>
            <p:nvSpPr>
              <p:cNvPr id="72" name="Suorakulmio: Pyöristetyt kulmat 71">
                <a:extLst>
                  <a:ext uri="{FF2B5EF4-FFF2-40B4-BE49-F238E27FC236}">
                    <a16:creationId xmlns:a16="http://schemas.microsoft.com/office/drawing/2014/main" id="{A5366253-0AAC-4E9E-A7AE-4403E5B36CE6}"/>
                  </a:ext>
                </a:extLst>
              </p:cNvPr>
              <p:cNvSpPr/>
              <p:nvPr/>
            </p:nvSpPr>
            <p:spPr>
              <a:xfrm>
                <a:off x="15214747" y="376316"/>
                <a:ext cx="594000" cy="360000"/>
              </a:xfrm>
              <a:prstGeom prst="roundRect">
                <a:avLst>
                  <a:gd name="adj" fmla="val 4908"/>
                </a:avLst>
              </a:prstGeom>
              <a:solidFill>
                <a:srgbClr val="C3D0D7"/>
              </a:solidFill>
              <a:ln w="19050">
                <a:solidFill>
                  <a:srgbClr val="C3D0D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WP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4</a:t>
                </a:r>
              </a:p>
            </p:txBody>
          </p:sp>
          <p:sp>
            <p:nvSpPr>
              <p:cNvPr id="73" name="Suorakulmio: Pyöristetyt kulmat 72">
                <a:extLst>
                  <a:ext uri="{FF2B5EF4-FFF2-40B4-BE49-F238E27FC236}">
                    <a16:creationId xmlns:a16="http://schemas.microsoft.com/office/drawing/2014/main" id="{F4A12C9D-62F0-0A3D-2FCC-4E6B90F70A99}"/>
                  </a:ext>
                </a:extLst>
              </p:cNvPr>
              <p:cNvSpPr/>
              <p:nvPr/>
            </p:nvSpPr>
            <p:spPr>
              <a:xfrm>
                <a:off x="15877327" y="376316"/>
                <a:ext cx="594000" cy="360000"/>
              </a:xfrm>
              <a:prstGeom prst="roundRect">
                <a:avLst>
                  <a:gd name="adj" fmla="val 4908"/>
                </a:avLst>
              </a:prstGeom>
              <a:solidFill>
                <a:srgbClr val="C3D0D7"/>
              </a:solidFill>
              <a:ln w="19050">
                <a:solidFill>
                  <a:srgbClr val="C3D0D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WP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5</a:t>
                </a:r>
              </a:p>
            </p:txBody>
          </p:sp>
          <p:sp>
            <p:nvSpPr>
              <p:cNvPr id="74" name="Suorakulmio: Pyöristetyt kulmat 73">
                <a:extLst>
                  <a:ext uri="{FF2B5EF4-FFF2-40B4-BE49-F238E27FC236}">
                    <a16:creationId xmlns:a16="http://schemas.microsoft.com/office/drawing/2014/main" id="{92A22328-ED46-55F8-3070-F6CAF71EB245}"/>
                  </a:ext>
                </a:extLst>
              </p:cNvPr>
              <p:cNvSpPr/>
              <p:nvPr/>
            </p:nvSpPr>
            <p:spPr>
              <a:xfrm>
                <a:off x="16539907" y="376316"/>
                <a:ext cx="594000" cy="360000"/>
              </a:xfrm>
              <a:prstGeom prst="roundRect">
                <a:avLst>
                  <a:gd name="adj" fmla="val 4908"/>
                </a:avLst>
              </a:prstGeom>
              <a:solidFill>
                <a:srgbClr val="C3D0D7"/>
              </a:solidFill>
              <a:ln w="19050">
                <a:solidFill>
                  <a:srgbClr val="C3D0D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WP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6</a:t>
                </a:r>
              </a:p>
            </p:txBody>
          </p:sp>
        </p:grpSp>
        <p:grpSp>
          <p:nvGrpSpPr>
            <p:cNvPr id="88" name="Ryhmä 87">
              <a:extLst>
                <a:ext uri="{FF2B5EF4-FFF2-40B4-BE49-F238E27FC236}">
                  <a16:creationId xmlns:a16="http://schemas.microsoft.com/office/drawing/2014/main" id="{1CF8A4C1-D19A-8374-E58A-D57D214ED046}"/>
                </a:ext>
              </a:extLst>
            </p:cNvPr>
            <p:cNvGrpSpPr/>
            <p:nvPr/>
          </p:nvGrpSpPr>
          <p:grpSpPr>
            <a:xfrm>
              <a:off x="6799307" y="2212105"/>
              <a:ext cx="3906900" cy="324000"/>
              <a:chOff x="13227007" y="376316"/>
              <a:chExt cx="3906900" cy="360000"/>
            </a:xfrm>
          </p:grpSpPr>
          <p:sp>
            <p:nvSpPr>
              <p:cNvPr id="89" name="Suorakulmio: Pyöristetyt kulmat 88">
                <a:extLst>
                  <a:ext uri="{FF2B5EF4-FFF2-40B4-BE49-F238E27FC236}">
                    <a16:creationId xmlns:a16="http://schemas.microsoft.com/office/drawing/2014/main" id="{374DEA63-B1E3-B6CA-4A25-7478F688928F}"/>
                  </a:ext>
                </a:extLst>
              </p:cNvPr>
              <p:cNvSpPr/>
              <p:nvPr/>
            </p:nvSpPr>
            <p:spPr>
              <a:xfrm>
                <a:off x="13227007" y="376316"/>
                <a:ext cx="594000" cy="360000"/>
              </a:xfrm>
              <a:prstGeom prst="roundRect">
                <a:avLst>
                  <a:gd name="adj" fmla="val 4908"/>
                </a:avLst>
              </a:prstGeom>
              <a:solidFill>
                <a:srgbClr val="A0B1BE"/>
              </a:solidFill>
              <a:ln w="19050">
                <a:solidFill>
                  <a:srgbClr val="A0B1BE"/>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WP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7</a:t>
                </a:r>
              </a:p>
            </p:txBody>
          </p:sp>
          <p:sp>
            <p:nvSpPr>
              <p:cNvPr id="90" name="Suorakulmio: Pyöristetyt kulmat 89">
                <a:extLst>
                  <a:ext uri="{FF2B5EF4-FFF2-40B4-BE49-F238E27FC236}">
                    <a16:creationId xmlns:a16="http://schemas.microsoft.com/office/drawing/2014/main" id="{E1D5D2AA-7F37-0D14-9B29-307AB307B07D}"/>
                  </a:ext>
                </a:extLst>
              </p:cNvPr>
              <p:cNvSpPr/>
              <p:nvPr/>
            </p:nvSpPr>
            <p:spPr>
              <a:xfrm>
                <a:off x="13889587" y="376316"/>
                <a:ext cx="594000" cy="360000"/>
              </a:xfrm>
              <a:prstGeom prst="roundRect">
                <a:avLst>
                  <a:gd name="adj" fmla="val 4908"/>
                </a:avLst>
              </a:prstGeom>
              <a:solidFill>
                <a:srgbClr val="A0B1BE"/>
              </a:solidFill>
              <a:ln w="19050">
                <a:solidFill>
                  <a:srgbClr val="A0B1BE"/>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WP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8</a:t>
                </a:r>
              </a:p>
            </p:txBody>
          </p:sp>
          <p:sp>
            <p:nvSpPr>
              <p:cNvPr id="91" name="Suorakulmio: Pyöristetyt kulmat 90">
                <a:extLst>
                  <a:ext uri="{FF2B5EF4-FFF2-40B4-BE49-F238E27FC236}">
                    <a16:creationId xmlns:a16="http://schemas.microsoft.com/office/drawing/2014/main" id="{89BFADEA-61E4-3870-4EDE-618EABF5A621}"/>
                  </a:ext>
                </a:extLst>
              </p:cNvPr>
              <p:cNvSpPr/>
              <p:nvPr/>
            </p:nvSpPr>
            <p:spPr>
              <a:xfrm>
                <a:off x="14552167" y="376316"/>
                <a:ext cx="594000" cy="360000"/>
              </a:xfrm>
              <a:prstGeom prst="roundRect">
                <a:avLst>
                  <a:gd name="adj" fmla="val 4908"/>
                </a:avLst>
              </a:prstGeom>
              <a:solidFill>
                <a:srgbClr val="A0B1BE"/>
              </a:solidFill>
              <a:ln w="19050">
                <a:solidFill>
                  <a:srgbClr val="A0B1BE"/>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WP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9</a:t>
                </a:r>
              </a:p>
            </p:txBody>
          </p:sp>
          <p:sp>
            <p:nvSpPr>
              <p:cNvPr id="92" name="Suorakulmio: Pyöristetyt kulmat 91">
                <a:extLst>
                  <a:ext uri="{FF2B5EF4-FFF2-40B4-BE49-F238E27FC236}">
                    <a16:creationId xmlns:a16="http://schemas.microsoft.com/office/drawing/2014/main" id="{6118A2E3-0998-D895-49A2-26823C956EAD}"/>
                  </a:ext>
                </a:extLst>
              </p:cNvPr>
              <p:cNvSpPr/>
              <p:nvPr/>
            </p:nvSpPr>
            <p:spPr>
              <a:xfrm>
                <a:off x="15214747" y="376316"/>
                <a:ext cx="594000" cy="360000"/>
              </a:xfrm>
              <a:prstGeom prst="roundRect">
                <a:avLst>
                  <a:gd name="adj" fmla="val 4908"/>
                </a:avLst>
              </a:prstGeom>
              <a:solidFill>
                <a:srgbClr val="A0B1BE"/>
              </a:solidFill>
              <a:ln w="19050">
                <a:solidFill>
                  <a:srgbClr val="A0B1BE"/>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WP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10</a:t>
                </a:r>
              </a:p>
            </p:txBody>
          </p:sp>
          <p:sp>
            <p:nvSpPr>
              <p:cNvPr id="93" name="Suorakulmio: Pyöristetyt kulmat 92">
                <a:extLst>
                  <a:ext uri="{FF2B5EF4-FFF2-40B4-BE49-F238E27FC236}">
                    <a16:creationId xmlns:a16="http://schemas.microsoft.com/office/drawing/2014/main" id="{F70BDEF6-0181-8B8B-941A-A2F25F4BFC06}"/>
                  </a:ext>
                </a:extLst>
              </p:cNvPr>
              <p:cNvSpPr/>
              <p:nvPr/>
            </p:nvSpPr>
            <p:spPr>
              <a:xfrm>
                <a:off x="15877327" y="376316"/>
                <a:ext cx="594000" cy="360000"/>
              </a:xfrm>
              <a:prstGeom prst="roundRect">
                <a:avLst>
                  <a:gd name="adj" fmla="val 4908"/>
                </a:avLst>
              </a:prstGeom>
              <a:solidFill>
                <a:srgbClr val="A0B1BE"/>
              </a:solidFill>
              <a:ln w="19050">
                <a:solidFill>
                  <a:srgbClr val="A0B1BE"/>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WP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11</a:t>
                </a:r>
              </a:p>
            </p:txBody>
          </p:sp>
          <p:sp>
            <p:nvSpPr>
              <p:cNvPr id="94" name="Suorakulmio: Pyöristetyt kulmat 93">
                <a:extLst>
                  <a:ext uri="{FF2B5EF4-FFF2-40B4-BE49-F238E27FC236}">
                    <a16:creationId xmlns:a16="http://schemas.microsoft.com/office/drawing/2014/main" id="{4694A1A9-B715-1A2B-56C5-ED375224255B}"/>
                  </a:ext>
                </a:extLst>
              </p:cNvPr>
              <p:cNvSpPr/>
              <p:nvPr/>
            </p:nvSpPr>
            <p:spPr>
              <a:xfrm>
                <a:off x="16539907" y="376316"/>
                <a:ext cx="594000" cy="360000"/>
              </a:xfrm>
              <a:prstGeom prst="roundRect">
                <a:avLst>
                  <a:gd name="adj" fmla="val 4908"/>
                </a:avLst>
              </a:prstGeom>
              <a:solidFill>
                <a:srgbClr val="A0B1BE"/>
              </a:solidFill>
              <a:ln w="19050">
                <a:solidFill>
                  <a:srgbClr val="A0B1BE"/>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WP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12</a:t>
                </a:r>
              </a:p>
            </p:txBody>
          </p:sp>
        </p:grpSp>
      </p:grpSp>
      <p:grpSp>
        <p:nvGrpSpPr>
          <p:cNvPr id="50" name="Ryhmä 49">
            <a:extLst>
              <a:ext uri="{FF2B5EF4-FFF2-40B4-BE49-F238E27FC236}">
                <a16:creationId xmlns:a16="http://schemas.microsoft.com/office/drawing/2014/main" id="{C5672D5C-EB5C-6B3B-AFF1-ED695B024F3E}"/>
              </a:ext>
            </a:extLst>
          </p:cNvPr>
          <p:cNvGrpSpPr/>
          <p:nvPr/>
        </p:nvGrpSpPr>
        <p:grpSpPr>
          <a:xfrm>
            <a:off x="9282453" y="5154855"/>
            <a:ext cx="437563" cy="1027536"/>
            <a:chOff x="9951139" y="4457583"/>
            <a:chExt cx="318448" cy="856680"/>
          </a:xfrm>
        </p:grpSpPr>
        <p:sp>
          <p:nvSpPr>
            <p:cNvPr id="51" name="Vapaamuotoinen: Muoto 50">
              <a:extLst>
                <a:ext uri="{FF2B5EF4-FFF2-40B4-BE49-F238E27FC236}">
                  <a16:creationId xmlns:a16="http://schemas.microsoft.com/office/drawing/2014/main" id="{46D274A7-FB63-1A76-9C5E-60F22E21DA5D}"/>
                </a:ext>
              </a:extLst>
            </p:cNvPr>
            <p:cNvSpPr/>
            <p:nvPr/>
          </p:nvSpPr>
          <p:spPr>
            <a:xfrm>
              <a:off x="10052464" y="4516136"/>
              <a:ext cx="115799" cy="125551"/>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rgbClr val="000000"/>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2" name="Vapaamuotoinen: Muoto 51">
              <a:extLst>
                <a:ext uri="{FF2B5EF4-FFF2-40B4-BE49-F238E27FC236}">
                  <a16:creationId xmlns:a16="http://schemas.microsoft.com/office/drawing/2014/main" id="{BCAF8B5E-9276-AC8A-6E82-A7F51740AAA5}"/>
                </a:ext>
              </a:extLst>
            </p:cNvPr>
            <p:cNvSpPr/>
            <p:nvPr/>
          </p:nvSpPr>
          <p:spPr>
            <a:xfrm>
              <a:off x="9951139" y="4657381"/>
              <a:ext cx="318448" cy="564979"/>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64979">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64980"/>
                  </a:lnTo>
                  <a:lnTo>
                    <a:pt x="144749" y="564980"/>
                  </a:lnTo>
                  <a:lnTo>
                    <a:pt x="144749" y="282490"/>
                  </a:lnTo>
                  <a:lnTo>
                    <a:pt x="173699" y="282490"/>
                  </a:lnTo>
                  <a:lnTo>
                    <a:pt x="173699" y="564980"/>
                  </a:lnTo>
                  <a:lnTo>
                    <a:pt x="231599" y="564980"/>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rgbClr val="000000"/>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3" name="Kuva 45" descr="Palo mies mies tasaisella täytöllä">
              <a:extLst>
                <a:ext uri="{FF2B5EF4-FFF2-40B4-BE49-F238E27FC236}">
                  <a16:creationId xmlns:a16="http://schemas.microsoft.com/office/drawing/2014/main" id="{2C66C67F-6609-170A-352E-254D40CD466C}"/>
                </a:ext>
              </a:extLst>
            </p:cNvPr>
            <p:cNvSpPr/>
            <p:nvPr/>
          </p:nvSpPr>
          <p:spPr>
            <a:xfrm>
              <a:off x="10015445" y="4457583"/>
              <a:ext cx="189836" cy="11573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00B0F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54" name="Kuva 53" descr="Pelastusliivit tasaisella täytöllä">
              <a:extLst>
                <a:ext uri="{FF2B5EF4-FFF2-40B4-BE49-F238E27FC236}">
                  <a16:creationId xmlns:a16="http://schemas.microsoft.com/office/drawing/2014/main" id="{AD11B17D-4E03-8140-90EF-402EF221019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72497" y="4624976"/>
              <a:ext cx="278422" cy="301869"/>
            </a:xfrm>
            <a:prstGeom prst="rect">
              <a:avLst/>
            </a:prstGeom>
          </p:spPr>
        </p:pic>
        <p:sp>
          <p:nvSpPr>
            <p:cNvPr id="56" name="Suorakulmio: Pyöristetyt kulmat 55">
              <a:extLst>
                <a:ext uri="{FF2B5EF4-FFF2-40B4-BE49-F238E27FC236}">
                  <a16:creationId xmlns:a16="http://schemas.microsoft.com/office/drawing/2014/main" id="{6FA94BB5-DB49-DE14-3496-A1C730B7A714}"/>
                </a:ext>
              </a:extLst>
            </p:cNvPr>
            <p:cNvSpPr/>
            <p:nvPr/>
          </p:nvSpPr>
          <p:spPr>
            <a:xfrm>
              <a:off x="10060728" y="4549542"/>
              <a:ext cx="97200" cy="43200"/>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57" name="Kuva 56" descr="Aurinkolasit tasaisella täytöllä">
              <a:extLst>
                <a:ext uri="{FF2B5EF4-FFF2-40B4-BE49-F238E27FC236}">
                  <a16:creationId xmlns:a16="http://schemas.microsoft.com/office/drawing/2014/main" id="{3709F107-3EB8-6BDB-5BA5-942E7EF79C8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044185" y="4495606"/>
              <a:ext cx="130285" cy="141257"/>
            </a:xfrm>
            <a:prstGeom prst="rect">
              <a:avLst/>
            </a:prstGeom>
          </p:spPr>
        </p:pic>
        <p:sp>
          <p:nvSpPr>
            <p:cNvPr id="58" name="Suorakulmio 57">
              <a:extLst>
                <a:ext uri="{FF2B5EF4-FFF2-40B4-BE49-F238E27FC236}">
                  <a16:creationId xmlns:a16="http://schemas.microsoft.com/office/drawing/2014/main" id="{37DB1166-41C5-0F0E-6168-BCA84D4BA90E}"/>
                </a:ext>
              </a:extLst>
            </p:cNvPr>
            <p:cNvSpPr/>
            <p:nvPr/>
          </p:nvSpPr>
          <p:spPr>
            <a:xfrm>
              <a:off x="10024419" y="5184267"/>
              <a:ext cx="1808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60" name="Kuva 59" descr="Saapas tasaisella täytöllä">
              <a:extLst>
                <a:ext uri="{FF2B5EF4-FFF2-40B4-BE49-F238E27FC236}">
                  <a16:creationId xmlns:a16="http://schemas.microsoft.com/office/drawing/2014/main" id="{C62C1015-32B7-D876-EE55-34494F19A1E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flipH="1">
              <a:off x="9955985" y="5147679"/>
              <a:ext cx="153344" cy="166257"/>
            </a:xfrm>
            <a:prstGeom prst="rect">
              <a:avLst/>
            </a:prstGeom>
          </p:spPr>
        </p:pic>
        <p:pic>
          <p:nvPicPr>
            <p:cNvPr id="64" name="Kuva 63" descr="Saapas tasaisella täytöllä">
              <a:extLst>
                <a:ext uri="{FF2B5EF4-FFF2-40B4-BE49-F238E27FC236}">
                  <a16:creationId xmlns:a16="http://schemas.microsoft.com/office/drawing/2014/main" id="{B9DF9445-055C-40BD-CA8D-46A247D724AB}"/>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0112228" y="5148006"/>
              <a:ext cx="153344" cy="166257"/>
            </a:xfrm>
            <a:prstGeom prst="rect">
              <a:avLst/>
            </a:prstGeom>
          </p:spPr>
        </p:pic>
      </p:grpSp>
      <p:sp>
        <p:nvSpPr>
          <p:cNvPr id="9" name="Tekstiruutu 8">
            <a:extLst>
              <a:ext uri="{FF2B5EF4-FFF2-40B4-BE49-F238E27FC236}">
                <a16:creationId xmlns:a16="http://schemas.microsoft.com/office/drawing/2014/main" id="{59E2CA66-9252-4BDB-3948-CAD61CC68815}"/>
              </a:ext>
            </a:extLst>
          </p:cNvPr>
          <p:cNvSpPr txBox="1"/>
          <p:nvPr/>
        </p:nvSpPr>
        <p:spPr>
          <a:xfrm>
            <a:off x="2296348" y="3425743"/>
            <a:ext cx="2194832" cy="290849"/>
          </a:xfrm>
          <a:prstGeom prst="rect">
            <a:avLst/>
          </a:prstGeom>
          <a:noFill/>
        </p:spPr>
        <p:txBody>
          <a:bodyPr wrap="non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fi-FI" sz="1600" b="1" i="1" u="none" strike="noStrike" kern="0" cap="none" spc="0" normalizeH="0" baseline="0" noProof="0">
                <a:ln>
                  <a:noFill/>
                </a:ln>
                <a:solidFill>
                  <a:srgbClr val="FE5D3E"/>
                </a:solidFill>
                <a:effectLst/>
                <a:uLnTx/>
                <a:uFillTx/>
                <a:latin typeface="Avenir Next LT Pro"/>
                <a:ea typeface="+mn-ea"/>
                <a:cs typeface="+mn-cs"/>
              </a:rPr>
              <a:t>Make-To-</a:t>
            </a:r>
            <a:r>
              <a:rPr kumimoji="0" lang="fi-FI" sz="1600" b="1" i="1" u="none" strike="noStrike" kern="0" cap="none" spc="0" normalizeH="0" baseline="0" noProof="0" err="1">
                <a:ln>
                  <a:noFill/>
                </a:ln>
                <a:solidFill>
                  <a:srgbClr val="FE5D3E"/>
                </a:solidFill>
                <a:effectLst/>
                <a:uLnTx/>
                <a:uFillTx/>
                <a:latin typeface="Avenir Next LT Pro"/>
                <a:ea typeface="+mn-ea"/>
                <a:cs typeface="+mn-cs"/>
              </a:rPr>
              <a:t>Stock</a:t>
            </a:r>
            <a:r>
              <a:rPr kumimoji="0" lang="fi-FI" sz="1600" b="1" i="1" u="none" strike="noStrike" kern="0" cap="none" spc="0" normalizeH="0" baseline="0" noProof="0">
                <a:ln>
                  <a:noFill/>
                </a:ln>
                <a:solidFill>
                  <a:srgbClr val="FE5D3E"/>
                </a:solidFill>
                <a:effectLst/>
                <a:uLnTx/>
                <a:uFillTx/>
                <a:latin typeface="Avenir Next LT Pro"/>
                <a:ea typeface="+mn-ea"/>
                <a:cs typeface="+mn-cs"/>
              </a:rPr>
              <a:t>, MTS</a:t>
            </a:r>
          </a:p>
        </p:txBody>
      </p:sp>
      <p:sp>
        <p:nvSpPr>
          <p:cNvPr id="20" name="Tekstiruutu 19">
            <a:extLst>
              <a:ext uri="{FF2B5EF4-FFF2-40B4-BE49-F238E27FC236}">
                <a16:creationId xmlns:a16="http://schemas.microsoft.com/office/drawing/2014/main" id="{46D3A766-2441-70DC-6B2F-2936820379D4}"/>
              </a:ext>
            </a:extLst>
          </p:cNvPr>
          <p:cNvSpPr txBox="1"/>
          <p:nvPr/>
        </p:nvSpPr>
        <p:spPr>
          <a:xfrm>
            <a:off x="1821644" y="4120568"/>
            <a:ext cx="2644081" cy="338554"/>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i-FI" sz="1600" b="1" i="1" u="none" strike="noStrike" kern="0" cap="none" spc="0" normalizeH="0" baseline="0" noProof="0" err="1">
                <a:ln>
                  <a:noFill/>
                </a:ln>
                <a:solidFill>
                  <a:srgbClr val="FFC000"/>
                </a:solidFill>
                <a:effectLst/>
                <a:uLnTx/>
                <a:uFillTx/>
                <a:latin typeface="Avenir Next LT Pro"/>
                <a:ea typeface="+mn-ea"/>
                <a:cs typeface="+mn-cs"/>
              </a:rPr>
              <a:t>Assemble</a:t>
            </a:r>
            <a:r>
              <a:rPr kumimoji="0" lang="fi-FI" sz="1600" b="1" i="1" u="none" strike="noStrike" kern="0" cap="none" spc="0" normalizeH="0" baseline="0" noProof="0">
                <a:ln>
                  <a:noFill/>
                </a:ln>
                <a:solidFill>
                  <a:srgbClr val="FFC000"/>
                </a:solidFill>
                <a:effectLst/>
                <a:uLnTx/>
                <a:uFillTx/>
                <a:latin typeface="Avenir Next LT Pro"/>
                <a:ea typeface="+mn-ea"/>
                <a:cs typeface="+mn-cs"/>
              </a:rPr>
              <a:t>-To-Order, ATO</a:t>
            </a:r>
            <a:endParaRPr kumimoji="0" lang="fi-FI" sz="1600" b="1" i="0" u="none" strike="noStrike" kern="1200" cap="none" spc="0" normalizeH="0" baseline="0" noProof="0">
              <a:ln>
                <a:noFill/>
              </a:ln>
              <a:solidFill>
                <a:srgbClr val="FFC000"/>
              </a:solidFill>
              <a:effectLst/>
              <a:uLnTx/>
              <a:uFillTx/>
              <a:latin typeface="Avenir Next LT Pro"/>
              <a:ea typeface="+mn-ea"/>
              <a:cs typeface="+mn-cs"/>
            </a:endParaRPr>
          </a:p>
        </p:txBody>
      </p:sp>
      <p:sp>
        <p:nvSpPr>
          <p:cNvPr id="21" name="Tekstiruutu 20">
            <a:extLst>
              <a:ext uri="{FF2B5EF4-FFF2-40B4-BE49-F238E27FC236}">
                <a16:creationId xmlns:a16="http://schemas.microsoft.com/office/drawing/2014/main" id="{3AE5C784-F152-FDE4-5F94-0CE5D31B0A7C}"/>
              </a:ext>
            </a:extLst>
          </p:cNvPr>
          <p:cNvSpPr txBox="1"/>
          <p:nvPr/>
        </p:nvSpPr>
        <p:spPr>
          <a:xfrm>
            <a:off x="1893855" y="4816690"/>
            <a:ext cx="2578807" cy="338554"/>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i-FI" sz="1600" b="1" i="1" u="none" strike="noStrike" kern="0" cap="none" spc="0" normalizeH="0" baseline="0" noProof="0">
                <a:ln>
                  <a:noFill/>
                </a:ln>
                <a:solidFill>
                  <a:srgbClr val="00B0F0"/>
                </a:solidFill>
                <a:effectLst/>
                <a:uLnTx/>
                <a:uFillTx/>
                <a:latin typeface="Avenir Next LT Pro"/>
                <a:ea typeface="+mn-ea"/>
                <a:cs typeface="+mn-cs"/>
              </a:rPr>
              <a:t>Make-To-Order, MTO</a:t>
            </a:r>
            <a:endParaRPr kumimoji="0" lang="fi-FI" sz="1600" b="1" i="0" u="none" strike="noStrike" kern="1200" cap="none" spc="0" normalizeH="0" baseline="0" noProof="0">
              <a:ln>
                <a:noFill/>
              </a:ln>
              <a:solidFill>
                <a:srgbClr val="00B0F0"/>
              </a:solidFill>
              <a:effectLst/>
              <a:uLnTx/>
              <a:uFillTx/>
              <a:latin typeface="Avenir Next LT Pro"/>
              <a:ea typeface="+mn-ea"/>
              <a:cs typeface="+mn-cs"/>
            </a:endParaRPr>
          </a:p>
        </p:txBody>
      </p:sp>
      <p:sp>
        <p:nvSpPr>
          <p:cNvPr id="22" name="Tekstiruutu 21">
            <a:extLst>
              <a:ext uri="{FF2B5EF4-FFF2-40B4-BE49-F238E27FC236}">
                <a16:creationId xmlns:a16="http://schemas.microsoft.com/office/drawing/2014/main" id="{BAC010F6-9A40-8B24-FD15-DCBD58952880}"/>
              </a:ext>
            </a:extLst>
          </p:cNvPr>
          <p:cNvSpPr txBox="1"/>
          <p:nvPr/>
        </p:nvSpPr>
        <p:spPr>
          <a:xfrm>
            <a:off x="1958251" y="5544359"/>
            <a:ext cx="2541818"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600" b="1" i="1" u="none" strike="noStrike" kern="0" cap="none" spc="0" normalizeH="0" baseline="0" noProof="0" err="1">
                <a:ln>
                  <a:noFill/>
                </a:ln>
                <a:solidFill>
                  <a:srgbClr val="00B050"/>
                </a:solidFill>
                <a:effectLst/>
                <a:uLnTx/>
                <a:uFillTx/>
                <a:latin typeface="Avenir Next LT Pro"/>
                <a:ea typeface="+mn-ea"/>
                <a:cs typeface="+mn-cs"/>
              </a:rPr>
              <a:t>Engineer</a:t>
            </a:r>
            <a:r>
              <a:rPr kumimoji="0" lang="fi-FI" sz="1600" b="1" i="1" u="none" strike="noStrike" kern="0" cap="none" spc="0" normalizeH="0" baseline="0" noProof="0">
                <a:ln>
                  <a:noFill/>
                </a:ln>
                <a:solidFill>
                  <a:srgbClr val="00B050"/>
                </a:solidFill>
                <a:effectLst/>
                <a:uLnTx/>
                <a:uFillTx/>
                <a:latin typeface="Avenir Next LT Pro"/>
                <a:ea typeface="+mn-ea"/>
                <a:cs typeface="+mn-cs"/>
              </a:rPr>
              <a:t>-To-Order, ETO</a:t>
            </a:r>
            <a:endParaRPr kumimoji="0" lang="fi-FI" sz="1600" b="1" i="0" u="none" strike="noStrike" kern="1200" cap="none" spc="0" normalizeH="0" baseline="0" noProof="0">
              <a:ln>
                <a:noFill/>
              </a:ln>
              <a:solidFill>
                <a:srgbClr val="00B050"/>
              </a:solidFill>
              <a:effectLst/>
              <a:uLnTx/>
              <a:uFillTx/>
              <a:latin typeface="Avenir Next LT Pro"/>
              <a:ea typeface="+mn-ea"/>
              <a:cs typeface="+mn-cs"/>
            </a:endParaRPr>
          </a:p>
        </p:txBody>
      </p:sp>
      <p:grpSp>
        <p:nvGrpSpPr>
          <p:cNvPr id="23" name="Ryhmä 22">
            <a:extLst>
              <a:ext uri="{FF2B5EF4-FFF2-40B4-BE49-F238E27FC236}">
                <a16:creationId xmlns:a16="http://schemas.microsoft.com/office/drawing/2014/main" id="{D763ECE6-8F26-51EB-FEDA-28AFEA228850}"/>
              </a:ext>
            </a:extLst>
          </p:cNvPr>
          <p:cNvGrpSpPr/>
          <p:nvPr/>
        </p:nvGrpSpPr>
        <p:grpSpPr>
          <a:xfrm>
            <a:off x="6509921" y="5467240"/>
            <a:ext cx="528324" cy="432001"/>
            <a:chOff x="3759266" y="5157392"/>
            <a:chExt cx="934479" cy="838749"/>
          </a:xfrm>
          <a:solidFill>
            <a:schemeClr val="bg1"/>
          </a:solidFill>
        </p:grpSpPr>
        <p:grpSp>
          <p:nvGrpSpPr>
            <p:cNvPr id="32" name="Ryhmä 31">
              <a:extLst>
                <a:ext uri="{FF2B5EF4-FFF2-40B4-BE49-F238E27FC236}">
                  <a16:creationId xmlns:a16="http://schemas.microsoft.com/office/drawing/2014/main" id="{ABAAD861-FF74-4FCF-86FB-FDDB0C1B8C06}"/>
                </a:ext>
              </a:extLst>
            </p:cNvPr>
            <p:cNvGrpSpPr/>
            <p:nvPr/>
          </p:nvGrpSpPr>
          <p:grpSpPr>
            <a:xfrm>
              <a:off x="3759266" y="5157392"/>
              <a:ext cx="934479" cy="838749"/>
              <a:chOff x="3759266" y="5157392"/>
              <a:chExt cx="934479" cy="838749"/>
            </a:xfrm>
            <a:grpFill/>
          </p:grpSpPr>
          <p:sp>
            <p:nvSpPr>
              <p:cNvPr id="44" name="Vapaamuotoinen: Muoto 43">
                <a:extLst>
                  <a:ext uri="{FF2B5EF4-FFF2-40B4-BE49-F238E27FC236}">
                    <a16:creationId xmlns:a16="http://schemas.microsoft.com/office/drawing/2014/main" id="{210E2779-B3B9-4C50-4D1F-E6AE4029A86F}"/>
                  </a:ext>
                </a:extLst>
              </p:cNvPr>
              <p:cNvSpPr/>
              <p:nvPr/>
            </p:nvSpPr>
            <p:spPr>
              <a:xfrm>
                <a:off x="3759266" y="5157392"/>
                <a:ext cx="642036" cy="753427"/>
              </a:xfrm>
              <a:custGeom>
                <a:avLst/>
                <a:gdLst>
                  <a:gd name="connsiteX0" fmla="*/ 456750 w 642036"/>
                  <a:gd name="connsiteY0" fmla="*/ 434340 h 753427"/>
                  <a:gd name="connsiteX1" fmla="*/ 566287 w 642036"/>
                  <a:gd name="connsiteY1" fmla="*/ 490538 h 753427"/>
                  <a:gd name="connsiteX2" fmla="*/ 587242 w 642036"/>
                  <a:gd name="connsiteY2" fmla="*/ 533400 h 753427"/>
                  <a:gd name="connsiteX3" fmla="*/ 604387 w 642036"/>
                  <a:gd name="connsiteY3" fmla="*/ 681038 h 753427"/>
                  <a:gd name="connsiteX4" fmla="*/ 596767 w 642036"/>
                  <a:gd name="connsiteY4" fmla="*/ 698183 h 753427"/>
                  <a:gd name="connsiteX5" fmla="*/ 596767 w 642036"/>
                  <a:gd name="connsiteY5" fmla="*/ 698183 h 753427"/>
                  <a:gd name="connsiteX6" fmla="*/ 545332 w 642036"/>
                  <a:gd name="connsiteY6" fmla="*/ 722948 h 753427"/>
                  <a:gd name="connsiteX7" fmla="*/ 545332 w 642036"/>
                  <a:gd name="connsiteY7" fmla="*/ 753428 h 753427"/>
                  <a:gd name="connsiteX8" fmla="*/ 571050 w 642036"/>
                  <a:gd name="connsiteY8" fmla="*/ 753428 h 753427"/>
                  <a:gd name="connsiteX9" fmla="*/ 617722 w 642036"/>
                  <a:gd name="connsiteY9" fmla="*/ 729615 h 753427"/>
                  <a:gd name="connsiteX10" fmla="*/ 617722 w 642036"/>
                  <a:gd name="connsiteY10" fmla="*/ 729615 h 753427"/>
                  <a:gd name="connsiteX11" fmla="*/ 641535 w 642036"/>
                  <a:gd name="connsiteY11" fmla="*/ 676275 h 753427"/>
                  <a:gd name="connsiteX12" fmla="*/ 626295 w 642036"/>
                  <a:gd name="connsiteY12" fmla="*/ 532448 h 753427"/>
                  <a:gd name="connsiteX13" fmla="*/ 591052 w 642036"/>
                  <a:gd name="connsiteY13" fmla="*/ 461963 h 753427"/>
                  <a:gd name="connsiteX14" fmla="*/ 470085 w 642036"/>
                  <a:gd name="connsiteY14" fmla="*/ 399098 h 753427"/>
                  <a:gd name="connsiteX15" fmla="*/ 423412 w 642036"/>
                  <a:gd name="connsiteY15" fmla="*/ 380048 h 753427"/>
                  <a:gd name="connsiteX16" fmla="*/ 417697 w 642036"/>
                  <a:gd name="connsiteY16" fmla="*/ 371475 h 753427"/>
                  <a:gd name="connsiteX17" fmla="*/ 417697 w 642036"/>
                  <a:gd name="connsiteY17" fmla="*/ 348615 h 753427"/>
                  <a:gd name="connsiteX18" fmla="*/ 474847 w 642036"/>
                  <a:gd name="connsiteY18" fmla="*/ 229552 h 753427"/>
                  <a:gd name="connsiteX19" fmla="*/ 474847 w 642036"/>
                  <a:gd name="connsiteY19" fmla="*/ 195263 h 753427"/>
                  <a:gd name="connsiteX20" fmla="*/ 493897 w 642036"/>
                  <a:gd name="connsiteY20" fmla="*/ 200978 h 753427"/>
                  <a:gd name="connsiteX21" fmla="*/ 477705 w 642036"/>
                  <a:gd name="connsiteY21" fmla="*/ 153353 h 753427"/>
                  <a:gd name="connsiteX22" fmla="*/ 472942 w 642036"/>
                  <a:gd name="connsiteY22" fmla="*/ 133350 h 753427"/>
                  <a:gd name="connsiteX23" fmla="*/ 388170 w 642036"/>
                  <a:gd name="connsiteY23" fmla="*/ 17145 h 753427"/>
                  <a:gd name="connsiteX24" fmla="*/ 375787 w 642036"/>
                  <a:gd name="connsiteY24" fmla="*/ 18097 h 753427"/>
                  <a:gd name="connsiteX25" fmla="*/ 367215 w 642036"/>
                  <a:gd name="connsiteY25" fmla="*/ 24765 h 753427"/>
                  <a:gd name="connsiteX26" fmla="*/ 357690 w 642036"/>
                  <a:gd name="connsiteY26" fmla="*/ 11430 h 753427"/>
                  <a:gd name="connsiteX27" fmla="*/ 346260 w 642036"/>
                  <a:gd name="connsiteY27" fmla="*/ 2858 h 753427"/>
                  <a:gd name="connsiteX28" fmla="*/ 320542 w 642036"/>
                  <a:gd name="connsiteY28" fmla="*/ 0 h 753427"/>
                  <a:gd name="connsiteX29" fmla="*/ 169095 w 642036"/>
                  <a:gd name="connsiteY29" fmla="*/ 136208 h 753427"/>
                  <a:gd name="connsiteX30" fmla="*/ 169095 w 642036"/>
                  <a:gd name="connsiteY30" fmla="*/ 142875 h 753427"/>
                  <a:gd name="connsiteX31" fmla="*/ 169095 w 642036"/>
                  <a:gd name="connsiteY31" fmla="*/ 142875 h 753427"/>
                  <a:gd name="connsiteX32" fmla="*/ 169095 w 642036"/>
                  <a:gd name="connsiteY32" fmla="*/ 159068 h 753427"/>
                  <a:gd name="connsiteX33" fmla="*/ 156712 w 642036"/>
                  <a:gd name="connsiteY33" fmla="*/ 219075 h 753427"/>
                  <a:gd name="connsiteX34" fmla="*/ 140520 w 642036"/>
                  <a:gd name="connsiteY34" fmla="*/ 257175 h 753427"/>
                  <a:gd name="connsiteX35" fmla="*/ 171000 w 642036"/>
                  <a:gd name="connsiteY35" fmla="*/ 248602 h 753427"/>
                  <a:gd name="connsiteX36" fmla="*/ 226245 w 642036"/>
                  <a:gd name="connsiteY36" fmla="*/ 346710 h 753427"/>
                  <a:gd name="connsiteX37" fmla="*/ 226245 w 642036"/>
                  <a:gd name="connsiteY37" fmla="*/ 370523 h 753427"/>
                  <a:gd name="connsiteX38" fmla="*/ 220530 w 642036"/>
                  <a:gd name="connsiteY38" fmla="*/ 379095 h 753427"/>
                  <a:gd name="connsiteX39" fmla="*/ 173857 w 642036"/>
                  <a:gd name="connsiteY39" fmla="*/ 398145 h 753427"/>
                  <a:gd name="connsiteX40" fmla="*/ 52890 w 642036"/>
                  <a:gd name="connsiteY40" fmla="*/ 461010 h 753427"/>
                  <a:gd name="connsiteX41" fmla="*/ 16695 w 642036"/>
                  <a:gd name="connsiteY41" fmla="*/ 531495 h 753427"/>
                  <a:gd name="connsiteX42" fmla="*/ 502 w 642036"/>
                  <a:gd name="connsiteY42" fmla="*/ 676275 h 753427"/>
                  <a:gd name="connsiteX43" fmla="*/ 24315 w 642036"/>
                  <a:gd name="connsiteY43" fmla="*/ 729615 h 753427"/>
                  <a:gd name="connsiteX44" fmla="*/ 70987 w 642036"/>
                  <a:gd name="connsiteY44" fmla="*/ 753428 h 753427"/>
                  <a:gd name="connsiteX45" fmla="*/ 97657 w 642036"/>
                  <a:gd name="connsiteY45" fmla="*/ 753428 h 753427"/>
                  <a:gd name="connsiteX46" fmla="*/ 97657 w 642036"/>
                  <a:gd name="connsiteY46" fmla="*/ 723900 h 753427"/>
                  <a:gd name="connsiteX47" fmla="*/ 46222 w 642036"/>
                  <a:gd name="connsiteY47" fmla="*/ 699135 h 753427"/>
                  <a:gd name="connsiteX48" fmla="*/ 38602 w 642036"/>
                  <a:gd name="connsiteY48" fmla="*/ 681990 h 753427"/>
                  <a:gd name="connsiteX49" fmla="*/ 54795 w 642036"/>
                  <a:gd name="connsiteY49" fmla="*/ 535305 h 753427"/>
                  <a:gd name="connsiteX50" fmla="*/ 54795 w 642036"/>
                  <a:gd name="connsiteY50" fmla="*/ 533400 h 753427"/>
                  <a:gd name="connsiteX51" fmla="*/ 76702 w 642036"/>
                  <a:gd name="connsiteY51" fmla="*/ 490538 h 753427"/>
                  <a:gd name="connsiteX52" fmla="*/ 186240 w 642036"/>
                  <a:gd name="connsiteY52" fmla="*/ 434340 h 753427"/>
                  <a:gd name="connsiteX53" fmla="*/ 201480 w 642036"/>
                  <a:gd name="connsiteY53" fmla="*/ 429578 h 753427"/>
                  <a:gd name="connsiteX54" fmla="*/ 321495 w 642036"/>
                  <a:gd name="connsiteY54" fmla="*/ 457200 h 753427"/>
                  <a:gd name="connsiteX55" fmla="*/ 442462 w 642036"/>
                  <a:gd name="connsiteY55" fmla="*/ 429578 h 753427"/>
                  <a:gd name="connsiteX56" fmla="*/ 456750 w 642036"/>
                  <a:gd name="connsiteY56" fmla="*/ 434340 h 753427"/>
                  <a:gd name="connsiteX57" fmla="*/ 207195 w 642036"/>
                  <a:gd name="connsiteY57" fmla="*/ 237173 h 753427"/>
                  <a:gd name="connsiteX58" fmla="*/ 407220 w 642036"/>
                  <a:gd name="connsiteY58" fmla="*/ 123825 h 753427"/>
                  <a:gd name="connsiteX59" fmla="*/ 435795 w 642036"/>
                  <a:gd name="connsiteY59" fmla="*/ 161925 h 753427"/>
                  <a:gd name="connsiteX60" fmla="*/ 435795 w 642036"/>
                  <a:gd name="connsiteY60" fmla="*/ 228600 h 753427"/>
                  <a:gd name="connsiteX61" fmla="*/ 321495 w 642036"/>
                  <a:gd name="connsiteY61" fmla="*/ 342900 h 753427"/>
                  <a:gd name="connsiteX62" fmla="*/ 207195 w 642036"/>
                  <a:gd name="connsiteY62" fmla="*/ 237173 h 753427"/>
                  <a:gd name="connsiteX63" fmla="*/ 245295 w 642036"/>
                  <a:gd name="connsiteY63" fmla="*/ 408623 h 753427"/>
                  <a:gd name="connsiteX64" fmla="*/ 264345 w 642036"/>
                  <a:gd name="connsiteY64" fmla="*/ 370523 h 753427"/>
                  <a:gd name="connsiteX65" fmla="*/ 264345 w 642036"/>
                  <a:gd name="connsiteY65" fmla="*/ 369570 h 753427"/>
                  <a:gd name="connsiteX66" fmla="*/ 378645 w 642036"/>
                  <a:gd name="connsiteY66" fmla="*/ 369570 h 753427"/>
                  <a:gd name="connsiteX67" fmla="*/ 378645 w 642036"/>
                  <a:gd name="connsiteY67" fmla="*/ 370523 h 753427"/>
                  <a:gd name="connsiteX68" fmla="*/ 396742 w 642036"/>
                  <a:gd name="connsiteY68" fmla="*/ 408623 h 753427"/>
                  <a:gd name="connsiteX69" fmla="*/ 320542 w 642036"/>
                  <a:gd name="connsiteY69" fmla="*/ 419100 h 753427"/>
                  <a:gd name="connsiteX70" fmla="*/ 245295 w 642036"/>
                  <a:gd name="connsiteY70" fmla="*/ 408623 h 753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642036" h="753427">
                    <a:moveTo>
                      <a:pt x="456750" y="434340"/>
                    </a:moveTo>
                    <a:cubicBezTo>
                      <a:pt x="496755" y="448628"/>
                      <a:pt x="534855" y="464820"/>
                      <a:pt x="566287" y="490538"/>
                    </a:cubicBezTo>
                    <a:cubicBezTo>
                      <a:pt x="579622" y="501015"/>
                      <a:pt x="587242" y="516255"/>
                      <a:pt x="587242" y="533400"/>
                    </a:cubicBezTo>
                    <a:lnTo>
                      <a:pt x="604387" y="681038"/>
                    </a:lnTo>
                    <a:cubicBezTo>
                      <a:pt x="605340" y="687705"/>
                      <a:pt x="602482" y="694373"/>
                      <a:pt x="596767" y="698183"/>
                    </a:cubicBezTo>
                    <a:lnTo>
                      <a:pt x="596767" y="698183"/>
                    </a:lnTo>
                    <a:cubicBezTo>
                      <a:pt x="580575" y="708660"/>
                      <a:pt x="563430" y="717233"/>
                      <a:pt x="545332" y="722948"/>
                    </a:cubicBezTo>
                    <a:lnTo>
                      <a:pt x="545332" y="753428"/>
                    </a:lnTo>
                    <a:lnTo>
                      <a:pt x="571050" y="753428"/>
                    </a:lnTo>
                    <a:cubicBezTo>
                      <a:pt x="587242" y="746760"/>
                      <a:pt x="603435" y="739140"/>
                      <a:pt x="617722" y="729615"/>
                    </a:cubicBezTo>
                    <a:lnTo>
                      <a:pt x="617722" y="729615"/>
                    </a:lnTo>
                    <a:cubicBezTo>
                      <a:pt x="634867" y="718185"/>
                      <a:pt x="644392" y="697230"/>
                      <a:pt x="641535" y="676275"/>
                    </a:cubicBezTo>
                    <a:lnTo>
                      <a:pt x="626295" y="532448"/>
                    </a:lnTo>
                    <a:cubicBezTo>
                      <a:pt x="625342" y="504825"/>
                      <a:pt x="612960" y="479108"/>
                      <a:pt x="591052" y="461963"/>
                    </a:cubicBezTo>
                    <a:cubicBezTo>
                      <a:pt x="555810" y="432435"/>
                      <a:pt x="513900" y="414338"/>
                      <a:pt x="470085" y="399098"/>
                    </a:cubicBezTo>
                    <a:lnTo>
                      <a:pt x="423412" y="380048"/>
                    </a:lnTo>
                    <a:cubicBezTo>
                      <a:pt x="419602" y="378143"/>
                      <a:pt x="417697" y="375285"/>
                      <a:pt x="417697" y="371475"/>
                    </a:cubicBezTo>
                    <a:lnTo>
                      <a:pt x="417697" y="348615"/>
                    </a:lnTo>
                    <a:cubicBezTo>
                      <a:pt x="453892" y="320040"/>
                      <a:pt x="474847" y="276225"/>
                      <a:pt x="474847" y="229552"/>
                    </a:cubicBezTo>
                    <a:lnTo>
                      <a:pt x="474847" y="195263"/>
                    </a:lnTo>
                    <a:cubicBezTo>
                      <a:pt x="480562" y="199073"/>
                      <a:pt x="487230" y="200025"/>
                      <a:pt x="493897" y="200978"/>
                    </a:cubicBezTo>
                    <a:lnTo>
                      <a:pt x="477705" y="153353"/>
                    </a:lnTo>
                    <a:cubicBezTo>
                      <a:pt x="475800" y="146685"/>
                      <a:pt x="473895" y="140018"/>
                      <a:pt x="472942" y="133350"/>
                    </a:cubicBezTo>
                    <a:cubicBezTo>
                      <a:pt x="465322" y="79057"/>
                      <a:pt x="432937" y="40958"/>
                      <a:pt x="388170" y="17145"/>
                    </a:cubicBezTo>
                    <a:cubicBezTo>
                      <a:pt x="384360" y="15240"/>
                      <a:pt x="379597" y="15240"/>
                      <a:pt x="375787" y="18097"/>
                    </a:cubicBezTo>
                    <a:lnTo>
                      <a:pt x="367215" y="24765"/>
                    </a:lnTo>
                    <a:lnTo>
                      <a:pt x="357690" y="11430"/>
                    </a:lnTo>
                    <a:cubicBezTo>
                      <a:pt x="354832" y="7620"/>
                      <a:pt x="351022" y="3810"/>
                      <a:pt x="346260" y="2858"/>
                    </a:cubicBezTo>
                    <a:cubicBezTo>
                      <a:pt x="337687" y="953"/>
                      <a:pt x="329115" y="0"/>
                      <a:pt x="320542" y="0"/>
                    </a:cubicBezTo>
                    <a:cubicBezTo>
                      <a:pt x="245295" y="0"/>
                      <a:pt x="182430" y="59055"/>
                      <a:pt x="169095" y="136208"/>
                    </a:cubicBezTo>
                    <a:lnTo>
                      <a:pt x="169095" y="142875"/>
                    </a:lnTo>
                    <a:lnTo>
                      <a:pt x="169095" y="142875"/>
                    </a:lnTo>
                    <a:lnTo>
                      <a:pt x="169095" y="159068"/>
                    </a:lnTo>
                    <a:cubicBezTo>
                      <a:pt x="169095" y="180023"/>
                      <a:pt x="165285" y="200025"/>
                      <a:pt x="156712" y="219075"/>
                    </a:cubicBezTo>
                    <a:lnTo>
                      <a:pt x="140520" y="257175"/>
                    </a:lnTo>
                    <a:cubicBezTo>
                      <a:pt x="140520" y="257175"/>
                      <a:pt x="151950" y="254318"/>
                      <a:pt x="171000" y="248602"/>
                    </a:cubicBezTo>
                    <a:cubicBezTo>
                      <a:pt x="175762" y="287655"/>
                      <a:pt x="195765" y="322898"/>
                      <a:pt x="226245" y="346710"/>
                    </a:cubicBezTo>
                    <a:lnTo>
                      <a:pt x="226245" y="370523"/>
                    </a:lnTo>
                    <a:cubicBezTo>
                      <a:pt x="226245" y="374333"/>
                      <a:pt x="224340" y="378143"/>
                      <a:pt x="220530" y="379095"/>
                    </a:cubicBezTo>
                    <a:lnTo>
                      <a:pt x="173857" y="398145"/>
                    </a:lnTo>
                    <a:cubicBezTo>
                      <a:pt x="130042" y="413385"/>
                      <a:pt x="88132" y="431483"/>
                      <a:pt x="52890" y="461010"/>
                    </a:cubicBezTo>
                    <a:cubicBezTo>
                      <a:pt x="30982" y="478155"/>
                      <a:pt x="17647" y="503873"/>
                      <a:pt x="16695" y="531495"/>
                    </a:cubicBezTo>
                    <a:lnTo>
                      <a:pt x="502" y="676275"/>
                    </a:lnTo>
                    <a:cubicBezTo>
                      <a:pt x="-2355" y="697230"/>
                      <a:pt x="7170" y="718185"/>
                      <a:pt x="24315" y="729615"/>
                    </a:cubicBezTo>
                    <a:cubicBezTo>
                      <a:pt x="38602" y="739140"/>
                      <a:pt x="54795" y="746760"/>
                      <a:pt x="70987" y="753428"/>
                    </a:cubicBezTo>
                    <a:lnTo>
                      <a:pt x="97657" y="753428"/>
                    </a:lnTo>
                    <a:lnTo>
                      <a:pt x="97657" y="723900"/>
                    </a:lnTo>
                    <a:cubicBezTo>
                      <a:pt x="79560" y="717233"/>
                      <a:pt x="62415" y="709613"/>
                      <a:pt x="46222" y="699135"/>
                    </a:cubicBezTo>
                    <a:cubicBezTo>
                      <a:pt x="40507" y="695325"/>
                      <a:pt x="37650" y="688658"/>
                      <a:pt x="38602" y="681990"/>
                    </a:cubicBezTo>
                    <a:lnTo>
                      <a:pt x="54795" y="535305"/>
                    </a:lnTo>
                    <a:lnTo>
                      <a:pt x="54795" y="533400"/>
                    </a:lnTo>
                    <a:cubicBezTo>
                      <a:pt x="54795" y="516255"/>
                      <a:pt x="63367" y="501015"/>
                      <a:pt x="76702" y="490538"/>
                    </a:cubicBezTo>
                    <a:cubicBezTo>
                      <a:pt x="108135" y="464820"/>
                      <a:pt x="146235" y="448628"/>
                      <a:pt x="186240" y="434340"/>
                    </a:cubicBezTo>
                    <a:lnTo>
                      <a:pt x="201480" y="429578"/>
                    </a:lnTo>
                    <a:cubicBezTo>
                      <a:pt x="229102" y="446723"/>
                      <a:pt x="272917" y="457200"/>
                      <a:pt x="321495" y="457200"/>
                    </a:cubicBezTo>
                    <a:cubicBezTo>
                      <a:pt x="370072" y="457200"/>
                      <a:pt x="413887" y="446723"/>
                      <a:pt x="442462" y="429578"/>
                    </a:cubicBezTo>
                    <a:lnTo>
                      <a:pt x="456750" y="434340"/>
                    </a:lnTo>
                    <a:close/>
                    <a:moveTo>
                      <a:pt x="207195" y="237173"/>
                    </a:moveTo>
                    <a:cubicBezTo>
                      <a:pt x="271965" y="215265"/>
                      <a:pt x="365310" y="177165"/>
                      <a:pt x="407220" y="123825"/>
                    </a:cubicBezTo>
                    <a:cubicBezTo>
                      <a:pt x="415792" y="137160"/>
                      <a:pt x="425317" y="149543"/>
                      <a:pt x="435795" y="161925"/>
                    </a:cubicBezTo>
                    <a:lnTo>
                      <a:pt x="435795" y="228600"/>
                    </a:lnTo>
                    <a:cubicBezTo>
                      <a:pt x="435795" y="291465"/>
                      <a:pt x="384360" y="342900"/>
                      <a:pt x="321495" y="342900"/>
                    </a:cubicBezTo>
                    <a:cubicBezTo>
                      <a:pt x="261487" y="342900"/>
                      <a:pt x="211957" y="297180"/>
                      <a:pt x="207195" y="237173"/>
                    </a:cubicBezTo>
                    <a:close/>
                    <a:moveTo>
                      <a:pt x="245295" y="408623"/>
                    </a:moveTo>
                    <a:cubicBezTo>
                      <a:pt x="256725" y="400050"/>
                      <a:pt x="264345" y="385763"/>
                      <a:pt x="264345" y="370523"/>
                    </a:cubicBezTo>
                    <a:lnTo>
                      <a:pt x="264345" y="369570"/>
                    </a:lnTo>
                    <a:cubicBezTo>
                      <a:pt x="300540" y="384810"/>
                      <a:pt x="342450" y="384810"/>
                      <a:pt x="378645" y="369570"/>
                    </a:cubicBezTo>
                    <a:lnTo>
                      <a:pt x="378645" y="370523"/>
                    </a:lnTo>
                    <a:cubicBezTo>
                      <a:pt x="378645" y="384810"/>
                      <a:pt x="385312" y="399098"/>
                      <a:pt x="396742" y="408623"/>
                    </a:cubicBezTo>
                    <a:cubicBezTo>
                      <a:pt x="371977" y="416243"/>
                      <a:pt x="346260" y="420053"/>
                      <a:pt x="320542" y="419100"/>
                    </a:cubicBezTo>
                    <a:cubicBezTo>
                      <a:pt x="295777" y="419100"/>
                      <a:pt x="270060" y="415290"/>
                      <a:pt x="245295" y="40862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black"/>
                  </a:solidFill>
                  <a:effectLst/>
                  <a:uLnTx/>
                  <a:uFillTx/>
                  <a:latin typeface="Avenir Next LT Pro"/>
                  <a:ea typeface="+mn-ea"/>
                  <a:cs typeface="+mn-cs"/>
                </a:endParaRPr>
              </a:p>
            </p:txBody>
          </p:sp>
          <p:sp>
            <p:nvSpPr>
              <p:cNvPr id="46" name="Vapaamuotoinen: Muoto 45">
                <a:extLst>
                  <a:ext uri="{FF2B5EF4-FFF2-40B4-BE49-F238E27FC236}">
                    <a16:creationId xmlns:a16="http://schemas.microsoft.com/office/drawing/2014/main" id="{62683055-376F-6264-3D09-A97ADBCF48E4}"/>
                  </a:ext>
                </a:extLst>
              </p:cNvPr>
              <p:cNvSpPr/>
              <p:nvPr/>
            </p:nvSpPr>
            <p:spPr>
              <a:xfrm>
                <a:off x="3803583" y="5669836"/>
                <a:ext cx="555307" cy="297180"/>
              </a:xfrm>
              <a:custGeom>
                <a:avLst/>
                <a:gdLst>
                  <a:gd name="connsiteX0" fmla="*/ 482918 w 555307"/>
                  <a:gd name="connsiteY0" fmla="*/ 23813 h 297180"/>
                  <a:gd name="connsiteX1" fmla="*/ 459105 w 555307"/>
                  <a:gd name="connsiteY1" fmla="*/ 0 h 297180"/>
                  <a:gd name="connsiteX2" fmla="*/ 459105 w 555307"/>
                  <a:gd name="connsiteY2" fmla="*/ 0 h 297180"/>
                  <a:gd name="connsiteX3" fmla="*/ 96203 w 555307"/>
                  <a:gd name="connsiteY3" fmla="*/ 0 h 297180"/>
                  <a:gd name="connsiteX4" fmla="*/ 72390 w 555307"/>
                  <a:gd name="connsiteY4" fmla="*/ 23813 h 297180"/>
                  <a:gd name="connsiteX5" fmla="*/ 72390 w 555307"/>
                  <a:gd name="connsiteY5" fmla="*/ 23813 h 297180"/>
                  <a:gd name="connsiteX6" fmla="*/ 72390 w 555307"/>
                  <a:gd name="connsiteY6" fmla="*/ 260985 h 297180"/>
                  <a:gd name="connsiteX7" fmla="*/ 0 w 555307"/>
                  <a:gd name="connsiteY7" fmla="*/ 260985 h 297180"/>
                  <a:gd name="connsiteX8" fmla="*/ 0 w 555307"/>
                  <a:gd name="connsiteY8" fmla="*/ 273368 h 297180"/>
                  <a:gd name="connsiteX9" fmla="*/ 23813 w 555307"/>
                  <a:gd name="connsiteY9" fmla="*/ 297180 h 297180"/>
                  <a:gd name="connsiteX10" fmla="*/ 531495 w 555307"/>
                  <a:gd name="connsiteY10" fmla="*/ 297180 h 297180"/>
                  <a:gd name="connsiteX11" fmla="*/ 555308 w 555307"/>
                  <a:gd name="connsiteY11" fmla="*/ 273368 h 297180"/>
                  <a:gd name="connsiteX12" fmla="*/ 555308 w 555307"/>
                  <a:gd name="connsiteY12" fmla="*/ 260985 h 297180"/>
                  <a:gd name="connsiteX13" fmla="*/ 482918 w 555307"/>
                  <a:gd name="connsiteY13" fmla="*/ 260985 h 297180"/>
                  <a:gd name="connsiteX14" fmla="*/ 482918 w 555307"/>
                  <a:gd name="connsiteY14" fmla="*/ 23813 h 297180"/>
                  <a:gd name="connsiteX15" fmla="*/ 227648 w 555307"/>
                  <a:gd name="connsiteY15" fmla="*/ 180975 h 297180"/>
                  <a:gd name="connsiteX16" fmla="*/ 214313 w 555307"/>
                  <a:gd name="connsiteY16" fmla="*/ 194310 h 297180"/>
                  <a:gd name="connsiteX17" fmla="*/ 160973 w 555307"/>
                  <a:gd name="connsiteY17" fmla="*/ 140970 h 297180"/>
                  <a:gd name="connsiteX18" fmla="*/ 214313 w 555307"/>
                  <a:gd name="connsiteY18" fmla="*/ 87630 h 297180"/>
                  <a:gd name="connsiteX19" fmla="*/ 227648 w 555307"/>
                  <a:gd name="connsiteY19" fmla="*/ 100965 h 297180"/>
                  <a:gd name="connsiteX20" fmla="*/ 187642 w 555307"/>
                  <a:gd name="connsiteY20" fmla="*/ 140970 h 297180"/>
                  <a:gd name="connsiteX21" fmla="*/ 227648 w 555307"/>
                  <a:gd name="connsiteY21" fmla="*/ 180975 h 297180"/>
                  <a:gd name="connsiteX22" fmla="*/ 263843 w 555307"/>
                  <a:gd name="connsiteY22" fmla="*/ 200978 h 297180"/>
                  <a:gd name="connsiteX23" fmla="*/ 246698 w 555307"/>
                  <a:gd name="connsiteY23" fmla="*/ 193358 h 297180"/>
                  <a:gd name="connsiteX24" fmla="*/ 291465 w 555307"/>
                  <a:gd name="connsiteY24" fmla="*/ 85725 h 297180"/>
                  <a:gd name="connsiteX25" fmla="*/ 308610 w 555307"/>
                  <a:gd name="connsiteY25" fmla="*/ 93345 h 297180"/>
                  <a:gd name="connsiteX26" fmla="*/ 263843 w 555307"/>
                  <a:gd name="connsiteY26" fmla="*/ 200978 h 297180"/>
                  <a:gd name="connsiteX27" fmla="*/ 340043 w 555307"/>
                  <a:gd name="connsiteY27" fmla="*/ 195263 h 297180"/>
                  <a:gd name="connsiteX28" fmla="*/ 326708 w 555307"/>
                  <a:gd name="connsiteY28" fmla="*/ 181928 h 297180"/>
                  <a:gd name="connsiteX29" fmla="*/ 366713 w 555307"/>
                  <a:gd name="connsiteY29" fmla="*/ 141922 h 297180"/>
                  <a:gd name="connsiteX30" fmla="*/ 326708 w 555307"/>
                  <a:gd name="connsiteY30" fmla="*/ 101918 h 297180"/>
                  <a:gd name="connsiteX31" fmla="*/ 340043 w 555307"/>
                  <a:gd name="connsiteY31" fmla="*/ 88582 h 297180"/>
                  <a:gd name="connsiteX32" fmla="*/ 393383 w 555307"/>
                  <a:gd name="connsiteY32" fmla="*/ 141922 h 297180"/>
                  <a:gd name="connsiteX33" fmla="*/ 340043 w 555307"/>
                  <a:gd name="connsiteY33" fmla="*/ 195263 h 29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55307" h="297180">
                    <a:moveTo>
                      <a:pt x="482918" y="23813"/>
                    </a:moveTo>
                    <a:cubicBezTo>
                      <a:pt x="482918" y="10478"/>
                      <a:pt x="472440" y="0"/>
                      <a:pt x="459105" y="0"/>
                    </a:cubicBezTo>
                    <a:lnTo>
                      <a:pt x="459105" y="0"/>
                    </a:lnTo>
                    <a:lnTo>
                      <a:pt x="96203" y="0"/>
                    </a:lnTo>
                    <a:cubicBezTo>
                      <a:pt x="82868" y="0"/>
                      <a:pt x="72390" y="10478"/>
                      <a:pt x="72390" y="23813"/>
                    </a:cubicBezTo>
                    <a:lnTo>
                      <a:pt x="72390" y="23813"/>
                    </a:lnTo>
                    <a:lnTo>
                      <a:pt x="72390" y="260985"/>
                    </a:lnTo>
                    <a:lnTo>
                      <a:pt x="0" y="260985"/>
                    </a:lnTo>
                    <a:lnTo>
                      <a:pt x="0" y="273368"/>
                    </a:lnTo>
                    <a:cubicBezTo>
                      <a:pt x="0" y="286703"/>
                      <a:pt x="10478" y="297180"/>
                      <a:pt x="23813" y="297180"/>
                    </a:cubicBezTo>
                    <a:lnTo>
                      <a:pt x="531495" y="297180"/>
                    </a:lnTo>
                    <a:cubicBezTo>
                      <a:pt x="544830" y="297180"/>
                      <a:pt x="555308" y="286703"/>
                      <a:pt x="555308" y="273368"/>
                    </a:cubicBezTo>
                    <a:lnTo>
                      <a:pt x="555308" y="260985"/>
                    </a:lnTo>
                    <a:lnTo>
                      <a:pt x="482918" y="260985"/>
                    </a:lnTo>
                    <a:lnTo>
                      <a:pt x="482918" y="23813"/>
                    </a:lnTo>
                    <a:close/>
                    <a:moveTo>
                      <a:pt x="227648" y="180975"/>
                    </a:moveTo>
                    <a:lnTo>
                      <a:pt x="214313" y="194310"/>
                    </a:lnTo>
                    <a:lnTo>
                      <a:pt x="160973" y="140970"/>
                    </a:lnTo>
                    <a:lnTo>
                      <a:pt x="214313" y="87630"/>
                    </a:lnTo>
                    <a:lnTo>
                      <a:pt x="227648" y="100965"/>
                    </a:lnTo>
                    <a:lnTo>
                      <a:pt x="187642" y="140970"/>
                    </a:lnTo>
                    <a:lnTo>
                      <a:pt x="227648" y="180975"/>
                    </a:lnTo>
                    <a:close/>
                    <a:moveTo>
                      <a:pt x="263843" y="200978"/>
                    </a:moveTo>
                    <a:lnTo>
                      <a:pt x="246698" y="193358"/>
                    </a:lnTo>
                    <a:lnTo>
                      <a:pt x="291465" y="85725"/>
                    </a:lnTo>
                    <a:lnTo>
                      <a:pt x="308610" y="93345"/>
                    </a:lnTo>
                    <a:lnTo>
                      <a:pt x="263843" y="200978"/>
                    </a:lnTo>
                    <a:close/>
                    <a:moveTo>
                      <a:pt x="340043" y="195263"/>
                    </a:moveTo>
                    <a:lnTo>
                      <a:pt x="326708" y="181928"/>
                    </a:lnTo>
                    <a:lnTo>
                      <a:pt x="366713" y="141922"/>
                    </a:lnTo>
                    <a:lnTo>
                      <a:pt x="326708" y="101918"/>
                    </a:lnTo>
                    <a:lnTo>
                      <a:pt x="340043" y="88582"/>
                    </a:lnTo>
                    <a:lnTo>
                      <a:pt x="393383" y="141922"/>
                    </a:lnTo>
                    <a:lnTo>
                      <a:pt x="340043" y="195263"/>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black"/>
                  </a:solidFill>
                  <a:effectLst/>
                  <a:uLnTx/>
                  <a:uFillTx/>
                  <a:latin typeface="Avenir Next LT Pro"/>
                  <a:ea typeface="+mn-ea"/>
                  <a:cs typeface="+mn-cs"/>
                </a:endParaRPr>
              </a:p>
            </p:txBody>
          </p:sp>
          <p:pic>
            <p:nvPicPr>
              <p:cNvPr id="47" name="Kuva 46" descr="Kahvi tasaisella täytöllä">
                <a:extLst>
                  <a:ext uri="{FF2B5EF4-FFF2-40B4-BE49-F238E27FC236}">
                    <a16:creationId xmlns:a16="http://schemas.microsoft.com/office/drawing/2014/main" id="{88E01156-7DEB-290C-82D0-5CD07F47EAB2}"/>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398349" y="5700745"/>
                <a:ext cx="295396" cy="295396"/>
              </a:xfrm>
              <a:prstGeom prst="rect">
                <a:avLst/>
              </a:prstGeom>
            </p:spPr>
          </p:pic>
        </p:grpSp>
        <p:sp>
          <p:nvSpPr>
            <p:cNvPr id="36" name="Suorakulmio: Pyöristetyt kulmat 35">
              <a:extLst>
                <a:ext uri="{FF2B5EF4-FFF2-40B4-BE49-F238E27FC236}">
                  <a16:creationId xmlns:a16="http://schemas.microsoft.com/office/drawing/2014/main" id="{236028B9-CB75-73BF-FDD4-F5A73D64609E}"/>
                </a:ext>
              </a:extLst>
            </p:cNvPr>
            <p:cNvSpPr/>
            <p:nvPr/>
          </p:nvSpPr>
          <p:spPr>
            <a:xfrm>
              <a:off x="3909761" y="5730420"/>
              <a:ext cx="328613" cy="178742"/>
            </a:xfrm>
            <a:prstGeom prst="roundRect">
              <a:avLst/>
            </a:prstGeom>
            <a:grpFill/>
            <a:ln w="12700" cap="flat" cmpd="sng" algn="ctr">
              <a:noFill/>
              <a:prstDash val="solid"/>
              <a:miter lim="800000"/>
            </a:ln>
            <a:effectLst/>
          </p:spPr>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000" b="1" i="0" u="none" strike="noStrike" kern="0" cap="none" spc="0" normalizeH="0" baseline="0" noProof="0">
                <a:ln>
                  <a:noFill/>
                </a:ln>
                <a:solidFill>
                  <a:prstClr val="white"/>
                </a:solidFill>
                <a:effectLst/>
                <a:uLnTx/>
                <a:uFillTx/>
                <a:latin typeface="Avenir Next LT Pro"/>
                <a:ea typeface="+mn-ea"/>
                <a:cs typeface="+mn-cs"/>
              </a:endParaRPr>
            </a:p>
          </p:txBody>
        </p:sp>
      </p:grpSp>
      <p:pic>
        <p:nvPicPr>
          <p:cNvPr id="75" name="Kuva 74">
            <a:extLst>
              <a:ext uri="{FF2B5EF4-FFF2-40B4-BE49-F238E27FC236}">
                <a16:creationId xmlns:a16="http://schemas.microsoft.com/office/drawing/2014/main" id="{2B83717E-A2B2-3626-702A-845D1580F7DA}"/>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522621" y="4782363"/>
            <a:ext cx="362986" cy="483323"/>
          </a:xfrm>
          <a:prstGeom prst="rect">
            <a:avLst/>
          </a:prstGeom>
        </p:spPr>
      </p:pic>
      <p:pic>
        <p:nvPicPr>
          <p:cNvPr id="76" name="Kuva 75" descr="Palapelin palat tasaisella täytöllä">
            <a:extLst>
              <a:ext uri="{FF2B5EF4-FFF2-40B4-BE49-F238E27FC236}">
                <a16:creationId xmlns:a16="http://schemas.microsoft.com/office/drawing/2014/main" id="{002E97C9-B546-71DC-EE1A-F842B472B9AA}"/>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6448795" y="4008695"/>
            <a:ext cx="505819" cy="505819"/>
          </a:xfrm>
          <a:prstGeom prst="rect">
            <a:avLst/>
          </a:prstGeom>
        </p:spPr>
      </p:pic>
      <p:pic>
        <p:nvPicPr>
          <p:cNvPr id="77" name="Kuva 76" descr="Varastorakennus tasaisella täytöllä">
            <a:extLst>
              <a:ext uri="{FF2B5EF4-FFF2-40B4-BE49-F238E27FC236}">
                <a16:creationId xmlns:a16="http://schemas.microsoft.com/office/drawing/2014/main" id="{BCE17502-9BBE-F704-5D07-3D861827A538}"/>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6445527" y="3302751"/>
            <a:ext cx="492044" cy="492044"/>
          </a:xfrm>
          <a:prstGeom prst="rect">
            <a:avLst/>
          </a:prstGeom>
        </p:spPr>
      </p:pic>
      <p:grpSp>
        <p:nvGrpSpPr>
          <p:cNvPr id="78" name="Ryhmä 77">
            <a:extLst>
              <a:ext uri="{FF2B5EF4-FFF2-40B4-BE49-F238E27FC236}">
                <a16:creationId xmlns:a16="http://schemas.microsoft.com/office/drawing/2014/main" id="{7862AA62-0AAA-5442-EE15-8D5AE4683E9E}"/>
              </a:ext>
            </a:extLst>
          </p:cNvPr>
          <p:cNvGrpSpPr/>
          <p:nvPr/>
        </p:nvGrpSpPr>
        <p:grpSpPr>
          <a:xfrm>
            <a:off x="4517241" y="5515272"/>
            <a:ext cx="447269" cy="342384"/>
            <a:chOff x="8938145" y="1895816"/>
            <a:chExt cx="815630" cy="646163"/>
          </a:xfrm>
          <a:solidFill>
            <a:srgbClr val="FF0000"/>
          </a:solidFill>
        </p:grpSpPr>
        <p:sp>
          <p:nvSpPr>
            <p:cNvPr id="79" name="Tasakylkinen kolmio 78">
              <a:extLst>
                <a:ext uri="{FF2B5EF4-FFF2-40B4-BE49-F238E27FC236}">
                  <a16:creationId xmlns:a16="http://schemas.microsoft.com/office/drawing/2014/main" id="{14CA8B50-4AA8-A27B-54DC-8BD605249440}"/>
                </a:ext>
              </a:extLst>
            </p:cNvPr>
            <p:cNvSpPr/>
            <p:nvPr/>
          </p:nvSpPr>
          <p:spPr>
            <a:xfrm flipV="1">
              <a:off x="8938145" y="1895816"/>
              <a:ext cx="815630" cy="646163"/>
            </a:xfrm>
            <a:prstGeom prst="triangle">
              <a:avLst/>
            </a:prstGeom>
            <a:solidFill>
              <a:srgbClr val="FF5050"/>
            </a:solidFill>
            <a:ln w="15875" cap="flat" cmpd="sng" algn="ctr">
              <a:solidFill>
                <a:sysClr val="windowText" lastClr="000000"/>
              </a:solidFill>
              <a:prstDash val="solid"/>
              <a:miter lim="800000"/>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050" b="0" i="0" u="none" strike="noStrike" kern="0" cap="none" spc="0" normalizeH="0" baseline="0" noProof="0">
                <a:ln>
                  <a:noFill/>
                </a:ln>
                <a:solidFill>
                  <a:prstClr val="white"/>
                </a:solidFill>
                <a:effectLst/>
                <a:uLnTx/>
                <a:uFillTx/>
                <a:latin typeface="Avenir Next LT Pro"/>
                <a:ea typeface="+mn-ea"/>
                <a:cs typeface="Arial" panose="020B0604020202020204" pitchFamily="34" charset="0"/>
              </a:endParaRPr>
            </a:p>
          </p:txBody>
        </p:sp>
        <p:sp>
          <p:nvSpPr>
            <p:cNvPr id="80" name="Tekstiruutu 79">
              <a:extLst>
                <a:ext uri="{FF2B5EF4-FFF2-40B4-BE49-F238E27FC236}">
                  <a16:creationId xmlns:a16="http://schemas.microsoft.com/office/drawing/2014/main" id="{A3CED83A-552A-D5A0-7A8C-E06D38F9C02F}"/>
                </a:ext>
              </a:extLst>
            </p:cNvPr>
            <p:cNvSpPr txBox="1"/>
            <p:nvPr/>
          </p:nvSpPr>
          <p:spPr>
            <a:xfrm>
              <a:off x="9145871" y="1895816"/>
              <a:ext cx="397555" cy="406596"/>
            </a:xfrm>
            <a:prstGeom prst="rect">
              <a:avLst/>
            </a:prstGeom>
            <a:noFill/>
            <a:ln w="15875">
              <a:noFill/>
            </a:ln>
          </p:spPr>
          <p:txBody>
            <a:bodyPr wrap="non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0" cap="none" spc="0" normalizeH="0" baseline="0" noProof="0">
                  <a:ln>
                    <a:noFill/>
                  </a:ln>
                  <a:solidFill>
                    <a:prstClr val="white"/>
                  </a:solidFill>
                  <a:effectLst/>
                  <a:uLnTx/>
                  <a:uFillTx/>
                  <a:latin typeface="Avenir Next LT Pro"/>
                  <a:ea typeface="+mn-ea"/>
                  <a:cs typeface="+mn-cs"/>
                </a:rPr>
                <a:t>OPP</a:t>
              </a:r>
            </a:p>
          </p:txBody>
        </p:sp>
      </p:grpSp>
      <p:grpSp>
        <p:nvGrpSpPr>
          <p:cNvPr id="81" name="Ryhmä 80">
            <a:extLst>
              <a:ext uri="{FF2B5EF4-FFF2-40B4-BE49-F238E27FC236}">
                <a16:creationId xmlns:a16="http://schemas.microsoft.com/office/drawing/2014/main" id="{C081B965-A4E4-7E5D-ECA8-0F14B6C18C92}"/>
              </a:ext>
            </a:extLst>
          </p:cNvPr>
          <p:cNvGrpSpPr/>
          <p:nvPr/>
        </p:nvGrpSpPr>
        <p:grpSpPr>
          <a:xfrm>
            <a:off x="4500068" y="4817589"/>
            <a:ext cx="447269" cy="342384"/>
            <a:chOff x="8938145" y="1895816"/>
            <a:chExt cx="815630" cy="646163"/>
          </a:xfrm>
          <a:solidFill>
            <a:srgbClr val="FF0000"/>
          </a:solidFill>
        </p:grpSpPr>
        <p:sp>
          <p:nvSpPr>
            <p:cNvPr id="82" name="Tasakylkinen kolmio 81">
              <a:extLst>
                <a:ext uri="{FF2B5EF4-FFF2-40B4-BE49-F238E27FC236}">
                  <a16:creationId xmlns:a16="http://schemas.microsoft.com/office/drawing/2014/main" id="{28239024-1CCA-02E5-7BD0-6811974A951E}"/>
                </a:ext>
              </a:extLst>
            </p:cNvPr>
            <p:cNvSpPr/>
            <p:nvPr/>
          </p:nvSpPr>
          <p:spPr>
            <a:xfrm flipV="1">
              <a:off x="8938145" y="1895816"/>
              <a:ext cx="815630" cy="646163"/>
            </a:xfrm>
            <a:prstGeom prst="triangle">
              <a:avLst/>
            </a:prstGeom>
            <a:solidFill>
              <a:srgbClr val="FF5050"/>
            </a:solidFill>
            <a:ln w="15875" cap="flat" cmpd="sng" algn="ctr">
              <a:solidFill>
                <a:sysClr val="windowText" lastClr="000000"/>
              </a:solidFill>
              <a:prstDash val="solid"/>
              <a:miter lim="800000"/>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050" b="0" i="0" u="none" strike="noStrike" kern="0" cap="none" spc="0" normalizeH="0" baseline="0" noProof="0">
                <a:ln>
                  <a:noFill/>
                </a:ln>
                <a:solidFill>
                  <a:prstClr val="white"/>
                </a:solidFill>
                <a:effectLst/>
                <a:uLnTx/>
                <a:uFillTx/>
                <a:latin typeface="Avenir Next LT Pro"/>
                <a:ea typeface="+mn-ea"/>
                <a:cs typeface="Arial" panose="020B0604020202020204" pitchFamily="34" charset="0"/>
              </a:endParaRPr>
            </a:p>
          </p:txBody>
        </p:sp>
        <p:sp>
          <p:nvSpPr>
            <p:cNvPr id="83" name="Tekstiruutu 82">
              <a:extLst>
                <a:ext uri="{FF2B5EF4-FFF2-40B4-BE49-F238E27FC236}">
                  <a16:creationId xmlns:a16="http://schemas.microsoft.com/office/drawing/2014/main" id="{AAB3552C-C0CD-8201-5DE3-70D96A12C75C}"/>
                </a:ext>
              </a:extLst>
            </p:cNvPr>
            <p:cNvSpPr txBox="1"/>
            <p:nvPr/>
          </p:nvSpPr>
          <p:spPr>
            <a:xfrm>
              <a:off x="9145871" y="1895816"/>
              <a:ext cx="397555" cy="406596"/>
            </a:xfrm>
            <a:prstGeom prst="rect">
              <a:avLst/>
            </a:prstGeom>
            <a:noFill/>
            <a:ln w="15875">
              <a:noFill/>
            </a:ln>
          </p:spPr>
          <p:txBody>
            <a:bodyPr wrap="non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0" cap="none" spc="0" normalizeH="0" baseline="0" noProof="0">
                  <a:ln>
                    <a:noFill/>
                  </a:ln>
                  <a:solidFill>
                    <a:prstClr val="white"/>
                  </a:solidFill>
                  <a:effectLst/>
                  <a:uLnTx/>
                  <a:uFillTx/>
                  <a:latin typeface="Avenir Next LT Pro"/>
                  <a:ea typeface="+mn-ea"/>
                  <a:cs typeface="+mn-cs"/>
                </a:rPr>
                <a:t>OPP</a:t>
              </a:r>
            </a:p>
          </p:txBody>
        </p:sp>
      </p:grpSp>
      <p:grpSp>
        <p:nvGrpSpPr>
          <p:cNvPr id="84" name="Ryhmä 83">
            <a:extLst>
              <a:ext uri="{FF2B5EF4-FFF2-40B4-BE49-F238E27FC236}">
                <a16:creationId xmlns:a16="http://schemas.microsoft.com/office/drawing/2014/main" id="{DEFF6FC7-B36C-E957-2E64-1F5FB90122A2}"/>
              </a:ext>
            </a:extLst>
          </p:cNvPr>
          <p:cNvGrpSpPr/>
          <p:nvPr/>
        </p:nvGrpSpPr>
        <p:grpSpPr>
          <a:xfrm>
            <a:off x="4521789" y="4119971"/>
            <a:ext cx="447269" cy="342384"/>
            <a:chOff x="8938145" y="1895816"/>
            <a:chExt cx="815630" cy="646163"/>
          </a:xfrm>
          <a:solidFill>
            <a:srgbClr val="FF0000"/>
          </a:solidFill>
        </p:grpSpPr>
        <p:sp>
          <p:nvSpPr>
            <p:cNvPr id="85" name="Tasakylkinen kolmio 84">
              <a:extLst>
                <a:ext uri="{FF2B5EF4-FFF2-40B4-BE49-F238E27FC236}">
                  <a16:creationId xmlns:a16="http://schemas.microsoft.com/office/drawing/2014/main" id="{F87D1AF7-15D6-F769-4DE1-8517DE3F2CE6}"/>
                </a:ext>
              </a:extLst>
            </p:cNvPr>
            <p:cNvSpPr/>
            <p:nvPr/>
          </p:nvSpPr>
          <p:spPr>
            <a:xfrm flipV="1">
              <a:off x="8938145" y="1895816"/>
              <a:ext cx="815630" cy="646163"/>
            </a:xfrm>
            <a:prstGeom prst="triangle">
              <a:avLst/>
            </a:prstGeom>
            <a:solidFill>
              <a:srgbClr val="FF5050"/>
            </a:solidFill>
            <a:ln w="15875" cap="flat" cmpd="sng" algn="ctr">
              <a:solidFill>
                <a:sysClr val="windowText" lastClr="000000"/>
              </a:solidFill>
              <a:prstDash val="solid"/>
              <a:miter lim="800000"/>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050" b="0" i="0" u="none" strike="noStrike" kern="0" cap="none" spc="0" normalizeH="0" baseline="0" noProof="0">
                <a:ln>
                  <a:noFill/>
                </a:ln>
                <a:solidFill>
                  <a:prstClr val="white"/>
                </a:solidFill>
                <a:effectLst/>
                <a:uLnTx/>
                <a:uFillTx/>
                <a:latin typeface="Avenir Next LT Pro"/>
                <a:ea typeface="+mn-ea"/>
                <a:cs typeface="Arial" panose="020B0604020202020204" pitchFamily="34" charset="0"/>
              </a:endParaRPr>
            </a:p>
          </p:txBody>
        </p:sp>
        <p:sp>
          <p:nvSpPr>
            <p:cNvPr id="86" name="Tekstiruutu 85">
              <a:extLst>
                <a:ext uri="{FF2B5EF4-FFF2-40B4-BE49-F238E27FC236}">
                  <a16:creationId xmlns:a16="http://schemas.microsoft.com/office/drawing/2014/main" id="{868986C3-6B8E-D16A-ADC0-0639A9E83BB1}"/>
                </a:ext>
              </a:extLst>
            </p:cNvPr>
            <p:cNvSpPr txBox="1"/>
            <p:nvPr/>
          </p:nvSpPr>
          <p:spPr>
            <a:xfrm>
              <a:off x="9145871" y="1895816"/>
              <a:ext cx="397555" cy="406596"/>
            </a:xfrm>
            <a:prstGeom prst="rect">
              <a:avLst/>
            </a:prstGeom>
            <a:noFill/>
            <a:ln w="15875">
              <a:noFill/>
            </a:ln>
          </p:spPr>
          <p:txBody>
            <a:bodyPr wrap="non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0" cap="none" spc="0" normalizeH="0" baseline="0" noProof="0">
                  <a:ln>
                    <a:noFill/>
                  </a:ln>
                  <a:solidFill>
                    <a:prstClr val="white"/>
                  </a:solidFill>
                  <a:effectLst/>
                  <a:uLnTx/>
                  <a:uFillTx/>
                  <a:latin typeface="Avenir Next LT Pro"/>
                  <a:ea typeface="+mn-ea"/>
                  <a:cs typeface="+mn-cs"/>
                </a:rPr>
                <a:t>OPP</a:t>
              </a:r>
            </a:p>
          </p:txBody>
        </p:sp>
      </p:grpSp>
      <p:grpSp>
        <p:nvGrpSpPr>
          <p:cNvPr id="102" name="Ryhmä 101">
            <a:extLst>
              <a:ext uri="{FF2B5EF4-FFF2-40B4-BE49-F238E27FC236}">
                <a16:creationId xmlns:a16="http://schemas.microsoft.com/office/drawing/2014/main" id="{6D9FC999-B126-1479-B77C-62BF820A5471}"/>
              </a:ext>
            </a:extLst>
          </p:cNvPr>
          <p:cNvGrpSpPr/>
          <p:nvPr/>
        </p:nvGrpSpPr>
        <p:grpSpPr>
          <a:xfrm>
            <a:off x="4529135" y="3409653"/>
            <a:ext cx="447269" cy="342384"/>
            <a:chOff x="8938145" y="1895816"/>
            <a:chExt cx="815630" cy="646163"/>
          </a:xfrm>
          <a:solidFill>
            <a:srgbClr val="FF0000"/>
          </a:solidFill>
        </p:grpSpPr>
        <p:sp>
          <p:nvSpPr>
            <p:cNvPr id="103" name="Tasakylkinen kolmio 102">
              <a:extLst>
                <a:ext uri="{FF2B5EF4-FFF2-40B4-BE49-F238E27FC236}">
                  <a16:creationId xmlns:a16="http://schemas.microsoft.com/office/drawing/2014/main" id="{FAD8E6D4-7DB8-1B0D-CEFB-FF73D3B0E06A}"/>
                </a:ext>
              </a:extLst>
            </p:cNvPr>
            <p:cNvSpPr/>
            <p:nvPr/>
          </p:nvSpPr>
          <p:spPr>
            <a:xfrm flipV="1">
              <a:off x="8938145" y="1895816"/>
              <a:ext cx="815630" cy="646163"/>
            </a:xfrm>
            <a:prstGeom prst="triangle">
              <a:avLst/>
            </a:prstGeom>
            <a:solidFill>
              <a:srgbClr val="FF5050"/>
            </a:solidFill>
            <a:ln w="15875" cap="flat" cmpd="sng" algn="ctr">
              <a:solidFill>
                <a:sysClr val="windowText" lastClr="000000"/>
              </a:solidFill>
              <a:prstDash val="solid"/>
              <a:miter lim="800000"/>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050" b="0" i="0" u="none" strike="noStrike" kern="0" cap="none" spc="0" normalizeH="0" baseline="0" noProof="0">
                <a:ln>
                  <a:noFill/>
                </a:ln>
                <a:solidFill>
                  <a:prstClr val="white"/>
                </a:solidFill>
                <a:effectLst/>
                <a:uLnTx/>
                <a:uFillTx/>
                <a:latin typeface="Avenir Next LT Pro"/>
                <a:ea typeface="+mn-ea"/>
                <a:cs typeface="Arial" panose="020B0604020202020204" pitchFamily="34" charset="0"/>
              </a:endParaRPr>
            </a:p>
          </p:txBody>
        </p:sp>
        <p:sp>
          <p:nvSpPr>
            <p:cNvPr id="104" name="Tekstiruutu 103">
              <a:extLst>
                <a:ext uri="{FF2B5EF4-FFF2-40B4-BE49-F238E27FC236}">
                  <a16:creationId xmlns:a16="http://schemas.microsoft.com/office/drawing/2014/main" id="{D361C3E9-08B9-A970-38DC-5C613B7EC71D}"/>
                </a:ext>
              </a:extLst>
            </p:cNvPr>
            <p:cNvSpPr txBox="1"/>
            <p:nvPr/>
          </p:nvSpPr>
          <p:spPr>
            <a:xfrm>
              <a:off x="9145871" y="1895816"/>
              <a:ext cx="397555" cy="406596"/>
            </a:xfrm>
            <a:prstGeom prst="rect">
              <a:avLst/>
            </a:prstGeom>
            <a:noFill/>
            <a:ln w="15875">
              <a:noFill/>
            </a:ln>
          </p:spPr>
          <p:txBody>
            <a:bodyPr wrap="non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0" cap="none" spc="0" normalizeH="0" baseline="0" noProof="0">
                  <a:ln>
                    <a:noFill/>
                  </a:ln>
                  <a:solidFill>
                    <a:prstClr val="white"/>
                  </a:solidFill>
                  <a:effectLst/>
                  <a:uLnTx/>
                  <a:uFillTx/>
                  <a:latin typeface="Avenir Next LT Pro"/>
                  <a:ea typeface="+mn-ea"/>
                  <a:cs typeface="+mn-cs"/>
                </a:rPr>
                <a:t>OPP</a:t>
              </a:r>
            </a:p>
          </p:txBody>
        </p:sp>
      </p:grpSp>
      <p:sp>
        <p:nvSpPr>
          <p:cNvPr id="106" name="Tekstiruutu 105">
            <a:extLst>
              <a:ext uri="{FF2B5EF4-FFF2-40B4-BE49-F238E27FC236}">
                <a16:creationId xmlns:a16="http://schemas.microsoft.com/office/drawing/2014/main" id="{20CCC062-EFDC-0CC9-7FB9-C07A9D258810}"/>
              </a:ext>
            </a:extLst>
          </p:cNvPr>
          <p:cNvSpPr txBox="1"/>
          <p:nvPr/>
        </p:nvSpPr>
        <p:spPr>
          <a:xfrm>
            <a:off x="1917700" y="6369621"/>
            <a:ext cx="503691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1" u="none" strike="noStrike" kern="1200" cap="none" spc="0" normalizeH="0" baseline="0" noProof="0">
                <a:ln>
                  <a:noFill/>
                </a:ln>
                <a:solidFill>
                  <a:srgbClr val="FF0000"/>
                </a:solidFill>
                <a:effectLst/>
                <a:uLnTx/>
                <a:uFillTx/>
                <a:latin typeface="Aptos" panose="02110004020202020204"/>
                <a:ea typeface="+mn-ea"/>
                <a:cs typeface="+mn-cs"/>
              </a:rPr>
              <a:t>OPP = Order </a:t>
            </a:r>
            <a:r>
              <a:rPr kumimoji="0" lang="fi-FI" sz="1800" b="0" i="1" u="none" strike="noStrike" kern="1200" cap="none" spc="0" normalizeH="0" baseline="0" noProof="0" err="1">
                <a:ln>
                  <a:noFill/>
                </a:ln>
                <a:solidFill>
                  <a:srgbClr val="FF0000"/>
                </a:solidFill>
                <a:effectLst/>
                <a:uLnTx/>
                <a:uFillTx/>
                <a:latin typeface="Aptos" panose="02110004020202020204"/>
                <a:ea typeface="+mn-ea"/>
                <a:cs typeface="+mn-cs"/>
              </a:rPr>
              <a:t>Penetration</a:t>
            </a:r>
            <a:r>
              <a:rPr kumimoji="0" lang="fi-FI" sz="1800" b="0" i="1" u="none" strike="noStrike" kern="1200" cap="none" spc="0" normalizeH="0" baseline="0" noProof="0">
                <a:ln>
                  <a:noFill/>
                </a:ln>
                <a:solidFill>
                  <a:srgbClr val="FF0000"/>
                </a:solidFill>
                <a:effectLst/>
                <a:uLnTx/>
                <a:uFillTx/>
                <a:latin typeface="Aptos" panose="02110004020202020204"/>
                <a:ea typeface="+mn-ea"/>
                <a:cs typeface="+mn-cs"/>
              </a:rPr>
              <a:t> Point</a:t>
            </a:r>
            <a:endParaRPr kumimoji="0" lang="fi-FI" sz="1800" b="0" i="0" u="none" strike="noStrike" kern="1200" cap="none" spc="0" normalizeH="0" baseline="0" noProof="0">
              <a:ln>
                <a:noFill/>
              </a:ln>
              <a:solidFill>
                <a:srgbClr val="FF0000"/>
              </a:solidFill>
              <a:effectLst/>
              <a:uLnTx/>
              <a:uFillTx/>
              <a:latin typeface="Avenir Next LT Pro"/>
              <a:ea typeface="+mn-ea"/>
              <a:cs typeface="+mn-cs"/>
            </a:endParaRPr>
          </a:p>
        </p:txBody>
      </p:sp>
      <p:cxnSp>
        <p:nvCxnSpPr>
          <p:cNvPr id="107" name="Suora nuoliyhdysviiva 106">
            <a:extLst>
              <a:ext uri="{FF2B5EF4-FFF2-40B4-BE49-F238E27FC236}">
                <a16:creationId xmlns:a16="http://schemas.microsoft.com/office/drawing/2014/main" id="{F4B38875-49F8-0003-A0C8-967F7FA193E8}"/>
              </a:ext>
            </a:extLst>
          </p:cNvPr>
          <p:cNvCxnSpPr>
            <a:cxnSpLocks/>
          </p:cNvCxnSpPr>
          <p:nvPr/>
        </p:nvCxnSpPr>
        <p:spPr>
          <a:xfrm>
            <a:off x="2245416" y="3783838"/>
            <a:ext cx="2376000" cy="0"/>
          </a:xfrm>
          <a:prstGeom prst="straightConnector1">
            <a:avLst/>
          </a:prstGeom>
          <a:noFill/>
          <a:ln w="38100" cap="flat" cmpd="sng" algn="ctr">
            <a:solidFill>
              <a:srgbClr val="FE5D3E"/>
            </a:solidFill>
            <a:prstDash val="sysDot"/>
            <a:miter lim="800000"/>
            <a:tailEnd type="triangle"/>
          </a:ln>
          <a:effectLst/>
        </p:spPr>
      </p:cxnSp>
      <p:cxnSp>
        <p:nvCxnSpPr>
          <p:cNvPr id="108" name="Suora nuoliyhdysviiva 107">
            <a:extLst>
              <a:ext uri="{FF2B5EF4-FFF2-40B4-BE49-F238E27FC236}">
                <a16:creationId xmlns:a16="http://schemas.microsoft.com/office/drawing/2014/main" id="{C82ACB78-8A5F-EC76-319B-F0B6EB0E755F}"/>
              </a:ext>
            </a:extLst>
          </p:cNvPr>
          <p:cNvCxnSpPr>
            <a:cxnSpLocks/>
          </p:cNvCxnSpPr>
          <p:nvPr/>
        </p:nvCxnSpPr>
        <p:spPr>
          <a:xfrm>
            <a:off x="2267046" y="4490047"/>
            <a:ext cx="2376000" cy="0"/>
          </a:xfrm>
          <a:prstGeom prst="straightConnector1">
            <a:avLst/>
          </a:prstGeom>
          <a:noFill/>
          <a:ln w="38100" cap="flat" cmpd="sng" algn="ctr">
            <a:solidFill>
              <a:srgbClr val="FFC000"/>
            </a:solidFill>
            <a:prstDash val="sysDot"/>
            <a:miter lim="800000"/>
            <a:tailEnd type="triangle"/>
          </a:ln>
          <a:effectLst/>
        </p:spPr>
      </p:cxnSp>
      <p:cxnSp>
        <p:nvCxnSpPr>
          <p:cNvPr id="109" name="Suora nuoliyhdysviiva 108">
            <a:extLst>
              <a:ext uri="{FF2B5EF4-FFF2-40B4-BE49-F238E27FC236}">
                <a16:creationId xmlns:a16="http://schemas.microsoft.com/office/drawing/2014/main" id="{FBFF2714-228A-D7E2-586C-B1C7727873CC}"/>
              </a:ext>
            </a:extLst>
          </p:cNvPr>
          <p:cNvCxnSpPr>
            <a:cxnSpLocks/>
          </p:cNvCxnSpPr>
          <p:nvPr/>
        </p:nvCxnSpPr>
        <p:spPr>
          <a:xfrm>
            <a:off x="2243969" y="5154855"/>
            <a:ext cx="2376000" cy="0"/>
          </a:xfrm>
          <a:prstGeom prst="straightConnector1">
            <a:avLst/>
          </a:prstGeom>
          <a:noFill/>
          <a:ln w="38100" cap="flat" cmpd="sng" algn="ctr">
            <a:solidFill>
              <a:srgbClr val="00B0F0"/>
            </a:solidFill>
            <a:prstDash val="sysDot"/>
            <a:miter lim="800000"/>
            <a:tailEnd type="triangle"/>
          </a:ln>
          <a:effectLst/>
        </p:spPr>
      </p:cxnSp>
      <p:cxnSp>
        <p:nvCxnSpPr>
          <p:cNvPr id="110" name="Suora nuoliyhdysviiva 109">
            <a:extLst>
              <a:ext uri="{FF2B5EF4-FFF2-40B4-BE49-F238E27FC236}">
                <a16:creationId xmlns:a16="http://schemas.microsoft.com/office/drawing/2014/main" id="{2B170746-CA5D-5DD2-D4B2-940C0F60B5D4}"/>
              </a:ext>
            </a:extLst>
          </p:cNvPr>
          <p:cNvCxnSpPr>
            <a:cxnSpLocks/>
          </p:cNvCxnSpPr>
          <p:nvPr/>
        </p:nvCxnSpPr>
        <p:spPr>
          <a:xfrm>
            <a:off x="2267046" y="5899241"/>
            <a:ext cx="2376000" cy="0"/>
          </a:xfrm>
          <a:prstGeom prst="straightConnector1">
            <a:avLst/>
          </a:prstGeom>
          <a:noFill/>
          <a:ln w="38100" cap="flat" cmpd="sng" algn="ctr">
            <a:solidFill>
              <a:srgbClr val="00B050"/>
            </a:solidFill>
            <a:prstDash val="sysDot"/>
            <a:miter lim="800000"/>
            <a:tailEnd type="triangle"/>
          </a:ln>
          <a:effectLst/>
        </p:spPr>
      </p:cxnSp>
    </p:spTree>
    <p:extLst>
      <p:ext uri="{BB962C8B-B14F-4D97-AF65-F5344CB8AC3E}">
        <p14:creationId xmlns:p14="http://schemas.microsoft.com/office/powerpoint/2010/main" val="632446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100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76"/>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7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8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0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07"/>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108"/>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109"/>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1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F0F7D18D-7944-2AEA-A9F8-D20A9FDDC4E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C11EA7B-4857-3D2D-00E5-1E7EC7F22F8A}"/>
              </a:ext>
            </a:extLst>
          </p:cNvPr>
          <p:cNvSpPr>
            <a:spLocks noGrp="1"/>
          </p:cNvSpPr>
          <p:nvPr>
            <p:ph type="title"/>
          </p:nvPr>
        </p:nvSpPr>
        <p:spPr>
          <a:xfrm>
            <a:off x="407988" y="333376"/>
            <a:ext cx="11376026" cy="1010862"/>
          </a:xfrm>
        </p:spPr>
        <p:txBody>
          <a:bodyPr wrap="square" anchor="t">
            <a:normAutofit fontScale="90000"/>
          </a:bodyPr>
          <a:lstStyle/>
          <a:p>
            <a:r>
              <a:rPr lang="en-US" sz="4800"/>
              <a:t>CAUSE MAP BASED ON WORKSHOP RCA</a:t>
            </a:r>
          </a:p>
        </p:txBody>
      </p:sp>
      <p:sp>
        <p:nvSpPr>
          <p:cNvPr id="3" name="Date Placeholder 2">
            <a:extLst>
              <a:ext uri="{FF2B5EF4-FFF2-40B4-BE49-F238E27FC236}">
                <a16:creationId xmlns:a16="http://schemas.microsoft.com/office/drawing/2014/main" id="{97AA3B5F-7B71-0138-5508-130B4B5CA5C1}"/>
              </a:ext>
            </a:extLst>
          </p:cNvPr>
          <p:cNvSpPr>
            <a:spLocks noGrp="1"/>
          </p:cNvSpPr>
          <p:nvPr>
            <p:ph type="dt" sz="half" idx="10"/>
          </p:nvPr>
        </p:nvSpPr>
        <p:spPr>
          <a:xfrm>
            <a:off x="839416" y="6381328"/>
            <a:ext cx="1224136" cy="143298"/>
          </a:xfrm>
        </p:spPr>
        <p:txBody>
          <a:bodyPr wrap="square"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fld id="{172ECD10-AF2C-4B97-A687-E512D95FB879}" type="datetime1">
              <a:rPr kumimoji="0" lang="fi-FI" sz="900" b="0" i="0" u="none" strike="noStrike" kern="1200" cap="none" spc="0" normalizeH="0" baseline="0" noProof="0" smtClean="0">
                <a:ln>
                  <a:noFill/>
                </a:ln>
                <a:solidFill>
                  <a:srgbClr val="183858"/>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8.4.2025</a:t>
            </a:fld>
            <a:endParaRPr kumimoji="0" lang="en-GB"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4" name="Footer Placeholder 3">
            <a:extLst>
              <a:ext uri="{FF2B5EF4-FFF2-40B4-BE49-F238E27FC236}">
                <a16:creationId xmlns:a16="http://schemas.microsoft.com/office/drawing/2014/main" id="{3A10C54C-4E2D-C67C-26B6-FC3140F6102F}"/>
              </a:ext>
            </a:extLst>
          </p:cNvPr>
          <p:cNvSpPr>
            <a:spLocks noGrp="1"/>
          </p:cNvSpPr>
          <p:nvPr>
            <p:ph type="ftr" sz="quarter" idx="11"/>
          </p:nvPr>
        </p:nvSpPr>
        <p:spPr>
          <a:xfrm>
            <a:off x="2063552" y="6381328"/>
            <a:ext cx="8928992" cy="143296"/>
          </a:xfrm>
        </p:spPr>
        <p:txBody>
          <a:bodyPr wrap="square"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900" b="0" i="0" u="none" strike="noStrike" kern="1200" cap="none" spc="0" normalizeH="0" baseline="0" noProof="0">
                <a:ln>
                  <a:noFill/>
                </a:ln>
                <a:solidFill>
                  <a:srgbClr val="183858"/>
                </a:solidFill>
                <a:effectLst/>
                <a:uLnTx/>
                <a:uFillTx/>
                <a:latin typeface="Avenir Next LT Pro"/>
                <a:ea typeface="+mn-ea"/>
                <a:cs typeface="+mn-cs"/>
              </a:rPr>
              <a:t>© Rakennusteollisuus RT</a:t>
            </a:r>
            <a:endParaRPr kumimoji="0" lang="en-GB"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5" name="Slide Number Placeholder 4">
            <a:extLst>
              <a:ext uri="{FF2B5EF4-FFF2-40B4-BE49-F238E27FC236}">
                <a16:creationId xmlns:a16="http://schemas.microsoft.com/office/drawing/2014/main" id="{C249CF15-7D1E-758F-891D-5E6EA45A5862}"/>
              </a:ext>
            </a:extLst>
          </p:cNvPr>
          <p:cNvSpPr>
            <a:spLocks noGrp="1"/>
          </p:cNvSpPr>
          <p:nvPr>
            <p:ph type="sldNum" sz="quarter" idx="12"/>
          </p:nvPr>
        </p:nvSpPr>
        <p:spPr>
          <a:xfrm>
            <a:off x="407988" y="6381328"/>
            <a:ext cx="431428" cy="143298"/>
          </a:xfrm>
        </p:spPr>
        <p:txBody>
          <a:bodyPr wrap="square"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fld id="{DFD61EF7-2460-4EE9-A031-27FEBC4F9A95}" type="slidenum">
              <a:rPr kumimoji="0" lang="en-GB"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11</a:t>
            </a:fld>
            <a:endParaRPr kumimoji="0" lang="en-GB" sz="900" b="0" i="0" u="none" strike="noStrike" kern="1200" cap="none" spc="0" normalizeH="0" baseline="0" noProof="0">
              <a:ln>
                <a:noFill/>
              </a:ln>
              <a:solidFill>
                <a:srgbClr val="183858"/>
              </a:solidFill>
              <a:effectLst/>
              <a:uLnTx/>
              <a:uFillTx/>
              <a:latin typeface="Avenir Next LT Pro Demi"/>
              <a:ea typeface="+mn-ea"/>
              <a:cs typeface="+mn-cs"/>
            </a:endParaRPr>
          </a:p>
        </p:txBody>
      </p:sp>
      <p:grpSp>
        <p:nvGrpSpPr>
          <p:cNvPr id="6" name="Ryhmä 5">
            <a:extLst>
              <a:ext uri="{FF2B5EF4-FFF2-40B4-BE49-F238E27FC236}">
                <a16:creationId xmlns:a16="http://schemas.microsoft.com/office/drawing/2014/main" id="{3070DDAF-26F2-4B1B-1270-6734C906F83F}"/>
              </a:ext>
            </a:extLst>
          </p:cNvPr>
          <p:cNvGrpSpPr/>
          <p:nvPr/>
        </p:nvGrpSpPr>
        <p:grpSpPr>
          <a:xfrm>
            <a:off x="704159" y="1103771"/>
            <a:ext cx="11000662" cy="5182990"/>
            <a:chOff x="209489" y="30823"/>
            <a:chExt cx="13288184" cy="6715377"/>
          </a:xfrm>
        </p:grpSpPr>
        <p:sp>
          <p:nvSpPr>
            <p:cNvPr id="7" name="Suorakulmio: Pyöristetyt kulmat 6">
              <a:extLst>
                <a:ext uri="{FF2B5EF4-FFF2-40B4-BE49-F238E27FC236}">
                  <a16:creationId xmlns:a16="http://schemas.microsoft.com/office/drawing/2014/main" id="{B50A6263-C041-A04E-4C58-D9AA2857D9AF}"/>
                </a:ext>
              </a:extLst>
            </p:cNvPr>
            <p:cNvSpPr/>
            <p:nvPr/>
          </p:nvSpPr>
          <p:spPr>
            <a:xfrm>
              <a:off x="3089498" y="1242920"/>
              <a:ext cx="1821779" cy="211718"/>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80000"/>
                </a:lnSpc>
              </a:pPr>
              <a:endParaRPr lang="fi-FI" sz="1600">
                <a:solidFill>
                  <a:schemeClr val="tx1"/>
                </a:solidFill>
              </a:endParaRPr>
            </a:p>
          </p:txBody>
        </p:sp>
        <p:sp>
          <p:nvSpPr>
            <p:cNvPr id="8" name="Nuoli: Oikea 7">
              <a:extLst>
                <a:ext uri="{FF2B5EF4-FFF2-40B4-BE49-F238E27FC236}">
                  <a16:creationId xmlns:a16="http://schemas.microsoft.com/office/drawing/2014/main" id="{B06E8F03-1DB1-EBAA-9053-4A20BE914D10}"/>
                </a:ext>
              </a:extLst>
            </p:cNvPr>
            <p:cNvSpPr/>
            <p:nvPr/>
          </p:nvSpPr>
          <p:spPr>
            <a:xfrm>
              <a:off x="9622176" y="30823"/>
              <a:ext cx="3679749" cy="484632"/>
            </a:xfrm>
            <a:prstGeom prst="rightArrow">
              <a:avLst>
                <a:gd name="adj1" fmla="val 100000"/>
                <a:gd name="adj2" fmla="val 50000"/>
              </a:avLst>
            </a:prstGeom>
            <a:solidFill>
              <a:schemeClr val="bg1"/>
            </a:solidFill>
            <a:ln w="317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24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fi-FI" sz="1600" b="1">
                  <a:solidFill>
                    <a:schemeClr val="tx1"/>
                  </a:solidFill>
                </a:rPr>
                <a:t>ERECTION</a:t>
              </a:r>
            </a:p>
          </p:txBody>
        </p:sp>
        <p:sp>
          <p:nvSpPr>
            <p:cNvPr id="9" name="Nuoli: Oikea 8">
              <a:extLst>
                <a:ext uri="{FF2B5EF4-FFF2-40B4-BE49-F238E27FC236}">
                  <a16:creationId xmlns:a16="http://schemas.microsoft.com/office/drawing/2014/main" id="{E3B8C381-53B3-DB61-FE00-A273281E7E9A}"/>
                </a:ext>
              </a:extLst>
            </p:cNvPr>
            <p:cNvSpPr/>
            <p:nvPr/>
          </p:nvSpPr>
          <p:spPr>
            <a:xfrm>
              <a:off x="7639307" y="30823"/>
              <a:ext cx="2239723" cy="484632"/>
            </a:xfrm>
            <a:prstGeom prst="rightArrow">
              <a:avLst>
                <a:gd name="adj1" fmla="val 100000"/>
                <a:gd name="adj2" fmla="val 50000"/>
              </a:avLst>
            </a:prstGeom>
            <a:solidFill>
              <a:schemeClr val="bg1"/>
            </a:solidFill>
            <a:ln w="317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288000" rIns="72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fi-FI" sz="1600" b="1">
                  <a:solidFill>
                    <a:schemeClr val="tx1"/>
                  </a:solidFill>
                </a:rPr>
                <a:t>DELIVERY</a:t>
              </a:r>
            </a:p>
          </p:txBody>
        </p:sp>
        <p:sp>
          <p:nvSpPr>
            <p:cNvPr id="10" name="Nuoli: Oikea 9">
              <a:extLst>
                <a:ext uri="{FF2B5EF4-FFF2-40B4-BE49-F238E27FC236}">
                  <a16:creationId xmlns:a16="http://schemas.microsoft.com/office/drawing/2014/main" id="{3EB9FB81-68AB-1651-2EA1-DE6F8FF915A7}"/>
                </a:ext>
              </a:extLst>
            </p:cNvPr>
            <p:cNvSpPr/>
            <p:nvPr/>
          </p:nvSpPr>
          <p:spPr>
            <a:xfrm>
              <a:off x="5113528" y="30823"/>
              <a:ext cx="2782355" cy="484632"/>
            </a:xfrm>
            <a:prstGeom prst="rightArrow">
              <a:avLst>
                <a:gd name="adj1" fmla="val 100000"/>
                <a:gd name="adj2" fmla="val 50000"/>
              </a:avLst>
            </a:prstGeom>
            <a:solidFill>
              <a:schemeClr val="bg1"/>
            </a:solidFill>
            <a:ln w="317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288000" rIns="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fi-FI" sz="1600" b="1">
                  <a:solidFill>
                    <a:schemeClr val="tx1"/>
                  </a:solidFill>
                </a:rPr>
                <a:t>MANUFACTURING</a:t>
              </a:r>
            </a:p>
          </p:txBody>
        </p:sp>
        <p:sp>
          <p:nvSpPr>
            <p:cNvPr id="11" name="Nuoli: Oikea 10">
              <a:extLst>
                <a:ext uri="{FF2B5EF4-FFF2-40B4-BE49-F238E27FC236}">
                  <a16:creationId xmlns:a16="http://schemas.microsoft.com/office/drawing/2014/main" id="{D0ADE0B7-CB80-4F4A-9BF8-B122C2A7D8DB}"/>
                </a:ext>
              </a:extLst>
            </p:cNvPr>
            <p:cNvSpPr/>
            <p:nvPr/>
          </p:nvSpPr>
          <p:spPr>
            <a:xfrm>
              <a:off x="2503481" y="30823"/>
              <a:ext cx="2855919" cy="484632"/>
            </a:xfrm>
            <a:prstGeom prst="rightArrow">
              <a:avLst>
                <a:gd name="adj1" fmla="val 100000"/>
                <a:gd name="adj2" fmla="val 50000"/>
              </a:avLst>
            </a:prstGeom>
            <a:solidFill>
              <a:schemeClr val="bg1"/>
            </a:solidFill>
            <a:ln w="317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24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fi-FI" sz="1600" b="1">
                  <a:solidFill>
                    <a:schemeClr val="tx1"/>
                  </a:solidFill>
                </a:rPr>
                <a:t>PROCUREMENT</a:t>
              </a:r>
            </a:p>
          </p:txBody>
        </p:sp>
        <p:sp>
          <p:nvSpPr>
            <p:cNvPr id="12" name="Suorakulmio: Pyöristetyt kulmat 11">
              <a:extLst>
                <a:ext uri="{FF2B5EF4-FFF2-40B4-BE49-F238E27FC236}">
                  <a16:creationId xmlns:a16="http://schemas.microsoft.com/office/drawing/2014/main" id="{A8F06FB6-D66E-ABCE-0881-AAEC8DA47D03}"/>
                </a:ext>
              </a:extLst>
            </p:cNvPr>
            <p:cNvSpPr/>
            <p:nvPr/>
          </p:nvSpPr>
          <p:spPr>
            <a:xfrm>
              <a:off x="12439310" y="743692"/>
              <a:ext cx="1058363" cy="608906"/>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fi-FI" sz="1200" err="1">
                  <a:solidFill>
                    <a:schemeClr val="tx1"/>
                  </a:solidFill>
                </a:rPr>
                <a:t>Installation</a:t>
              </a:r>
              <a:r>
                <a:rPr lang="fi-FI" sz="1200">
                  <a:solidFill>
                    <a:schemeClr val="tx1"/>
                  </a:solidFill>
                </a:rPr>
                <a:t> </a:t>
              </a:r>
              <a:r>
                <a:rPr lang="fi-FI" sz="1200" err="1">
                  <a:solidFill>
                    <a:schemeClr val="tx1"/>
                  </a:solidFill>
                </a:rPr>
                <a:t>problem</a:t>
              </a:r>
              <a:endParaRPr lang="fi-FI" sz="1200">
                <a:solidFill>
                  <a:schemeClr val="tx1"/>
                </a:solidFill>
              </a:endParaRPr>
            </a:p>
          </p:txBody>
        </p:sp>
        <p:sp>
          <p:nvSpPr>
            <p:cNvPr id="13" name="Suorakulmio: Pyöristetyt kulmat 12">
              <a:extLst>
                <a:ext uri="{FF2B5EF4-FFF2-40B4-BE49-F238E27FC236}">
                  <a16:creationId xmlns:a16="http://schemas.microsoft.com/office/drawing/2014/main" id="{E38450E0-AED2-EB0C-1A60-D98967CF67C7}"/>
                </a:ext>
              </a:extLst>
            </p:cNvPr>
            <p:cNvSpPr/>
            <p:nvPr/>
          </p:nvSpPr>
          <p:spPr>
            <a:xfrm rot="5400000">
              <a:off x="632883" y="4469652"/>
              <a:ext cx="488490" cy="1335277"/>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vert="vert270"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fi-FI" sz="1200" err="1">
                  <a:solidFill>
                    <a:schemeClr val="tx1"/>
                  </a:solidFill>
                </a:rPr>
                <a:t>Gaps</a:t>
              </a:r>
              <a:r>
                <a:rPr lang="fi-FI" sz="1200">
                  <a:solidFill>
                    <a:schemeClr val="tx1"/>
                  </a:solidFill>
                </a:rPr>
                <a:t> in </a:t>
              </a:r>
              <a:r>
                <a:rPr lang="fi-FI" sz="1200" err="1">
                  <a:solidFill>
                    <a:schemeClr val="tx1"/>
                  </a:solidFill>
                </a:rPr>
                <a:t>source</a:t>
              </a:r>
              <a:r>
                <a:rPr lang="fi-FI" sz="1200">
                  <a:solidFill>
                    <a:schemeClr val="tx1"/>
                  </a:solidFill>
                </a:rPr>
                <a:t> data</a:t>
              </a:r>
            </a:p>
          </p:txBody>
        </p:sp>
        <p:sp>
          <p:nvSpPr>
            <p:cNvPr id="14" name="Suorakulmio: Pyöristetyt kulmat 13">
              <a:extLst>
                <a:ext uri="{FF2B5EF4-FFF2-40B4-BE49-F238E27FC236}">
                  <a16:creationId xmlns:a16="http://schemas.microsoft.com/office/drawing/2014/main" id="{D4AC41B2-D368-B2C8-301E-BCCC2291DA63}"/>
                </a:ext>
              </a:extLst>
            </p:cNvPr>
            <p:cNvSpPr/>
            <p:nvPr/>
          </p:nvSpPr>
          <p:spPr>
            <a:xfrm>
              <a:off x="1041402" y="3581435"/>
              <a:ext cx="1347780" cy="731707"/>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fi-FI" sz="1200" err="1">
                  <a:solidFill>
                    <a:schemeClr val="tx1"/>
                  </a:solidFill>
                </a:rPr>
                <a:t>Incomplete</a:t>
              </a:r>
              <a:r>
                <a:rPr lang="fi-FI" sz="1200">
                  <a:solidFill>
                    <a:schemeClr val="tx1"/>
                  </a:solidFill>
                </a:rPr>
                <a:t>/</a:t>
              </a:r>
              <a:r>
                <a:rPr lang="fi-FI" sz="1200" err="1">
                  <a:solidFill>
                    <a:schemeClr val="tx1"/>
                  </a:solidFill>
                </a:rPr>
                <a:t>incorrect</a:t>
              </a:r>
              <a:r>
                <a:rPr lang="fi-FI" sz="1200">
                  <a:solidFill>
                    <a:schemeClr val="tx1"/>
                  </a:solidFill>
                </a:rPr>
                <a:t> </a:t>
              </a:r>
              <a:r>
                <a:rPr lang="fi-FI" sz="1200" err="1">
                  <a:solidFill>
                    <a:schemeClr val="tx1"/>
                  </a:solidFill>
                </a:rPr>
                <a:t>plans</a:t>
              </a:r>
              <a:endParaRPr lang="fi-FI" sz="1200">
                <a:solidFill>
                  <a:schemeClr val="tx1"/>
                </a:solidFill>
              </a:endParaRPr>
            </a:p>
          </p:txBody>
        </p:sp>
        <p:sp>
          <p:nvSpPr>
            <p:cNvPr id="15" name="Suorakulmio: Pyöristetyt kulmat 14">
              <a:extLst>
                <a:ext uri="{FF2B5EF4-FFF2-40B4-BE49-F238E27FC236}">
                  <a16:creationId xmlns:a16="http://schemas.microsoft.com/office/drawing/2014/main" id="{785DE9B9-99D5-C813-5AF5-24753ED4FC52}"/>
                </a:ext>
              </a:extLst>
            </p:cNvPr>
            <p:cNvSpPr/>
            <p:nvPr/>
          </p:nvSpPr>
          <p:spPr>
            <a:xfrm>
              <a:off x="231079" y="954724"/>
              <a:ext cx="2060699" cy="634273"/>
            </a:xfrm>
            <a:prstGeom prst="roundRect">
              <a:avLst>
                <a:gd name="adj" fmla="val 2942"/>
              </a:avLst>
            </a:prstGeom>
            <a:solidFill>
              <a:schemeClr val="bg1">
                <a:lumMod val="95000"/>
              </a:schemeClr>
            </a:solid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fi-FI" sz="1200">
                  <a:solidFill>
                    <a:schemeClr val="tx1"/>
                  </a:solidFill>
                </a:rPr>
                <a:t>Plan </a:t>
              </a:r>
              <a:r>
                <a:rPr lang="fi-FI" sz="1200" err="1">
                  <a:solidFill>
                    <a:schemeClr val="tx1"/>
                  </a:solidFill>
                </a:rPr>
                <a:t>change</a:t>
              </a:r>
              <a:r>
                <a:rPr lang="fi-FI" sz="1200">
                  <a:solidFill>
                    <a:schemeClr val="tx1"/>
                  </a:solidFill>
                </a:rPr>
                <a:t> </a:t>
              </a:r>
              <a:r>
                <a:rPr lang="fi-FI" sz="1200" err="1">
                  <a:solidFill>
                    <a:schemeClr val="tx1"/>
                  </a:solidFill>
                </a:rPr>
                <a:t>information</a:t>
              </a:r>
              <a:r>
                <a:rPr lang="fi-FI" sz="1200">
                  <a:solidFill>
                    <a:schemeClr val="tx1"/>
                  </a:solidFill>
                </a:rPr>
                <a:t> </a:t>
              </a:r>
              <a:r>
                <a:rPr lang="fi-FI" sz="1200" err="1">
                  <a:solidFill>
                    <a:schemeClr val="tx1"/>
                  </a:solidFill>
                </a:rPr>
                <a:t>exchange</a:t>
              </a:r>
              <a:r>
                <a:rPr lang="fi-FI" sz="1200">
                  <a:solidFill>
                    <a:schemeClr val="tx1"/>
                  </a:solidFill>
                </a:rPr>
                <a:t> </a:t>
              </a:r>
              <a:r>
                <a:rPr lang="fi-FI" sz="1200" err="1">
                  <a:solidFill>
                    <a:schemeClr val="tx1"/>
                  </a:solidFill>
                </a:rPr>
                <a:t>challenges</a:t>
              </a:r>
              <a:endParaRPr lang="fi-FI" sz="1200">
                <a:solidFill>
                  <a:schemeClr val="tx1"/>
                </a:solidFill>
              </a:endParaRPr>
            </a:p>
          </p:txBody>
        </p:sp>
        <p:sp>
          <p:nvSpPr>
            <p:cNvPr id="16" name="Nuoli: Oikea 15">
              <a:extLst>
                <a:ext uri="{FF2B5EF4-FFF2-40B4-BE49-F238E27FC236}">
                  <a16:creationId xmlns:a16="http://schemas.microsoft.com/office/drawing/2014/main" id="{A1B26A0B-A145-F0CB-ACF2-5D6A9877D0B9}"/>
                </a:ext>
              </a:extLst>
            </p:cNvPr>
            <p:cNvSpPr/>
            <p:nvPr/>
          </p:nvSpPr>
          <p:spPr>
            <a:xfrm>
              <a:off x="223574" y="30823"/>
              <a:ext cx="2563147" cy="484632"/>
            </a:xfrm>
            <a:prstGeom prst="rightArrow">
              <a:avLst>
                <a:gd name="adj1" fmla="val 100000"/>
                <a:gd name="adj2" fmla="val 50000"/>
              </a:avLst>
            </a:prstGeom>
            <a:solidFill>
              <a:schemeClr val="bg1"/>
            </a:solidFill>
            <a:ln w="317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fi-FI" sz="1600" b="1">
                  <a:solidFill>
                    <a:schemeClr val="tx1"/>
                  </a:solidFill>
                </a:rPr>
                <a:t>DESIGN</a:t>
              </a:r>
            </a:p>
          </p:txBody>
        </p:sp>
        <p:sp>
          <p:nvSpPr>
            <p:cNvPr id="17" name="Suorakulmio: Pyöristetyt kulmat 16">
              <a:extLst>
                <a:ext uri="{FF2B5EF4-FFF2-40B4-BE49-F238E27FC236}">
                  <a16:creationId xmlns:a16="http://schemas.microsoft.com/office/drawing/2014/main" id="{6D4AF383-B8C3-64EE-6E2E-6E816B28787D}"/>
                </a:ext>
              </a:extLst>
            </p:cNvPr>
            <p:cNvSpPr/>
            <p:nvPr/>
          </p:nvSpPr>
          <p:spPr>
            <a:xfrm>
              <a:off x="2851843" y="3120271"/>
              <a:ext cx="2060698" cy="1050175"/>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en-US" sz="1200">
                  <a:solidFill>
                    <a:schemeClr val="tx1"/>
                  </a:solidFill>
                </a:rPr>
                <a:t>Production schedule too tight</a:t>
              </a:r>
            </a:p>
            <a:p>
              <a:pPr algn="ctr">
                <a:lnSpc>
                  <a:spcPct val="70000"/>
                </a:lnSpc>
              </a:pPr>
              <a:r>
                <a:rPr lang="en-US" sz="1100">
                  <a:solidFill>
                    <a:schemeClr val="tx1"/>
                  </a:solidFill>
                </a:rPr>
                <a:t>(Element factory unable to deliver elements)</a:t>
              </a:r>
              <a:endParaRPr lang="fi-FI" sz="1200">
                <a:solidFill>
                  <a:schemeClr val="tx1"/>
                </a:solidFill>
              </a:endParaRPr>
            </a:p>
          </p:txBody>
        </p:sp>
        <p:sp>
          <p:nvSpPr>
            <p:cNvPr id="18" name="Suorakulmio: Pyöristetyt kulmat 17">
              <a:extLst>
                <a:ext uri="{FF2B5EF4-FFF2-40B4-BE49-F238E27FC236}">
                  <a16:creationId xmlns:a16="http://schemas.microsoft.com/office/drawing/2014/main" id="{70CD4DFA-34D0-2A3E-6C7A-1335E6F20994}"/>
                </a:ext>
              </a:extLst>
            </p:cNvPr>
            <p:cNvSpPr/>
            <p:nvPr/>
          </p:nvSpPr>
          <p:spPr>
            <a:xfrm>
              <a:off x="10135581" y="714598"/>
              <a:ext cx="1635080" cy="673275"/>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fi-FI" sz="1200" err="1">
                  <a:solidFill>
                    <a:schemeClr val="tx1"/>
                  </a:solidFill>
                </a:rPr>
                <a:t>Faulty</a:t>
              </a:r>
              <a:r>
                <a:rPr lang="fi-FI" sz="1200">
                  <a:solidFill>
                    <a:schemeClr val="tx1"/>
                  </a:solidFill>
                </a:rPr>
                <a:t>/</a:t>
              </a:r>
              <a:r>
                <a:rPr lang="fi-FI" sz="1200" err="1">
                  <a:solidFill>
                    <a:schemeClr val="tx1"/>
                  </a:solidFill>
                </a:rPr>
                <a:t>damaged</a:t>
              </a:r>
              <a:r>
                <a:rPr lang="fi-FI" sz="1200">
                  <a:solidFill>
                    <a:schemeClr val="tx1"/>
                  </a:solidFill>
                </a:rPr>
                <a:t> </a:t>
              </a:r>
              <a:r>
                <a:rPr lang="fi-FI" sz="1200" err="1">
                  <a:solidFill>
                    <a:schemeClr val="tx1"/>
                  </a:solidFill>
                </a:rPr>
                <a:t>element</a:t>
              </a:r>
              <a:endParaRPr lang="fi-FI" sz="1200">
                <a:solidFill>
                  <a:schemeClr val="tx1"/>
                </a:solidFill>
              </a:endParaRPr>
            </a:p>
          </p:txBody>
        </p:sp>
        <p:sp>
          <p:nvSpPr>
            <p:cNvPr id="19" name="Suorakulmio: Pyöristetyt kulmat 18">
              <a:extLst>
                <a:ext uri="{FF2B5EF4-FFF2-40B4-BE49-F238E27FC236}">
                  <a16:creationId xmlns:a16="http://schemas.microsoft.com/office/drawing/2014/main" id="{17A4D9ED-D031-04D4-6D3B-5170B1CAF9FA}"/>
                </a:ext>
              </a:extLst>
            </p:cNvPr>
            <p:cNvSpPr/>
            <p:nvPr/>
          </p:nvSpPr>
          <p:spPr>
            <a:xfrm>
              <a:off x="10138830" y="1528124"/>
              <a:ext cx="2497670" cy="360000"/>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fi-FI" sz="1200">
                  <a:solidFill>
                    <a:schemeClr val="tx1"/>
                  </a:solidFill>
                </a:rPr>
                <a:t>Technical </a:t>
              </a:r>
              <a:r>
                <a:rPr lang="fi-FI" sz="1200" err="1">
                  <a:solidFill>
                    <a:schemeClr val="tx1"/>
                  </a:solidFill>
                </a:rPr>
                <a:t>problems</a:t>
              </a:r>
              <a:endParaRPr lang="fi-FI" sz="1200">
                <a:solidFill>
                  <a:schemeClr val="tx1"/>
                </a:solidFill>
              </a:endParaRPr>
            </a:p>
          </p:txBody>
        </p:sp>
        <p:sp>
          <p:nvSpPr>
            <p:cNvPr id="20" name="Suorakulmio: Pyöristetyt kulmat 19">
              <a:extLst>
                <a:ext uri="{FF2B5EF4-FFF2-40B4-BE49-F238E27FC236}">
                  <a16:creationId xmlns:a16="http://schemas.microsoft.com/office/drawing/2014/main" id="{CA29CACD-9500-BB89-522D-49CD3521363D}"/>
                </a:ext>
              </a:extLst>
            </p:cNvPr>
            <p:cNvSpPr/>
            <p:nvPr/>
          </p:nvSpPr>
          <p:spPr>
            <a:xfrm>
              <a:off x="10160691" y="5475270"/>
              <a:ext cx="2489492" cy="459416"/>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fi-FI" sz="1200">
                  <a:solidFill>
                    <a:schemeClr val="tx1"/>
                  </a:solidFill>
                </a:rPr>
                <a:t>Long-</a:t>
              </a:r>
              <a:r>
                <a:rPr lang="fi-FI" sz="1200" err="1">
                  <a:solidFill>
                    <a:schemeClr val="tx1"/>
                  </a:solidFill>
                </a:rPr>
                <a:t>term</a:t>
              </a:r>
              <a:r>
                <a:rPr lang="fi-FI" sz="1200">
                  <a:solidFill>
                    <a:schemeClr val="tx1"/>
                  </a:solidFill>
                </a:rPr>
                <a:t> </a:t>
              </a:r>
              <a:r>
                <a:rPr lang="fi-FI" sz="1200" err="1">
                  <a:solidFill>
                    <a:schemeClr val="tx1"/>
                  </a:solidFill>
                </a:rPr>
                <a:t>storage</a:t>
              </a:r>
              <a:r>
                <a:rPr lang="fi-FI" sz="1200">
                  <a:solidFill>
                    <a:schemeClr val="tx1"/>
                  </a:solidFill>
                </a:rPr>
                <a:t> on </a:t>
              </a:r>
              <a:r>
                <a:rPr lang="fi-FI" sz="1200" err="1">
                  <a:solidFill>
                    <a:schemeClr val="tx1"/>
                  </a:solidFill>
                </a:rPr>
                <a:t>site</a:t>
              </a:r>
              <a:endParaRPr lang="fi-FI" sz="1200">
                <a:solidFill>
                  <a:schemeClr val="tx1"/>
                </a:solidFill>
              </a:endParaRPr>
            </a:p>
          </p:txBody>
        </p:sp>
        <p:sp>
          <p:nvSpPr>
            <p:cNvPr id="21" name="Suorakulmio: Pyöristetyt kulmat 20">
              <a:extLst>
                <a:ext uri="{FF2B5EF4-FFF2-40B4-BE49-F238E27FC236}">
                  <a16:creationId xmlns:a16="http://schemas.microsoft.com/office/drawing/2014/main" id="{231FFCDC-D798-442A-F9F5-08EBC462AB8F}"/>
                </a:ext>
              </a:extLst>
            </p:cNvPr>
            <p:cNvSpPr/>
            <p:nvPr/>
          </p:nvSpPr>
          <p:spPr>
            <a:xfrm>
              <a:off x="10146290" y="2030287"/>
              <a:ext cx="2477747" cy="468000"/>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fi-FI" sz="1200" err="1">
                  <a:solidFill>
                    <a:schemeClr val="tx1"/>
                  </a:solidFill>
                </a:rPr>
                <a:t>Lack</a:t>
              </a:r>
              <a:r>
                <a:rPr lang="fi-FI" sz="1200">
                  <a:solidFill>
                    <a:schemeClr val="tx1"/>
                  </a:solidFill>
                </a:rPr>
                <a:t> of </a:t>
              </a:r>
              <a:r>
                <a:rPr lang="fi-FI" sz="1200" err="1">
                  <a:solidFill>
                    <a:schemeClr val="tx1"/>
                  </a:solidFill>
                </a:rPr>
                <a:t>reception</a:t>
              </a:r>
              <a:r>
                <a:rPr lang="fi-FI" sz="1200">
                  <a:solidFill>
                    <a:schemeClr val="tx1"/>
                  </a:solidFill>
                </a:rPr>
                <a:t> </a:t>
              </a:r>
              <a:r>
                <a:rPr lang="fi-FI" sz="1200" err="1">
                  <a:solidFill>
                    <a:schemeClr val="tx1"/>
                  </a:solidFill>
                </a:rPr>
                <a:t>inspection</a:t>
              </a:r>
              <a:endParaRPr lang="fi-FI" sz="1200">
                <a:solidFill>
                  <a:schemeClr val="tx1"/>
                </a:solidFill>
              </a:endParaRPr>
            </a:p>
          </p:txBody>
        </p:sp>
        <p:sp>
          <p:nvSpPr>
            <p:cNvPr id="22" name="Suorakulmio: Pyöristetyt kulmat 21">
              <a:extLst>
                <a:ext uri="{FF2B5EF4-FFF2-40B4-BE49-F238E27FC236}">
                  <a16:creationId xmlns:a16="http://schemas.microsoft.com/office/drawing/2014/main" id="{77FAC3B3-3092-E930-5092-2FF6CA7373F9}"/>
                </a:ext>
              </a:extLst>
            </p:cNvPr>
            <p:cNvSpPr/>
            <p:nvPr/>
          </p:nvSpPr>
          <p:spPr>
            <a:xfrm>
              <a:off x="10169067" y="3644779"/>
              <a:ext cx="2464513" cy="468000"/>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tIns="36000" rIns="36000" bIns="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en-US" sz="1200">
                  <a:solidFill>
                    <a:schemeClr val="tx1"/>
                  </a:solidFill>
                </a:rPr>
                <a:t>Lack of a snapshot of the installation phase</a:t>
              </a:r>
              <a:endParaRPr lang="fi-FI" sz="1200">
                <a:solidFill>
                  <a:schemeClr val="tx1"/>
                </a:solidFill>
              </a:endParaRPr>
            </a:p>
          </p:txBody>
        </p:sp>
        <p:sp>
          <p:nvSpPr>
            <p:cNvPr id="23" name="Suorakulmio: Pyöristetyt kulmat 22">
              <a:extLst>
                <a:ext uri="{FF2B5EF4-FFF2-40B4-BE49-F238E27FC236}">
                  <a16:creationId xmlns:a16="http://schemas.microsoft.com/office/drawing/2014/main" id="{6A46ADA0-4CD3-3E7A-9DC5-0F30ABDAC117}"/>
                </a:ext>
              </a:extLst>
            </p:cNvPr>
            <p:cNvSpPr/>
            <p:nvPr/>
          </p:nvSpPr>
          <p:spPr>
            <a:xfrm>
              <a:off x="10160691" y="2640451"/>
              <a:ext cx="2473699" cy="360000"/>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fi-FI" sz="1200" err="1">
                  <a:solidFill>
                    <a:schemeClr val="tx1"/>
                  </a:solidFill>
                </a:rPr>
                <a:t>Inadequate</a:t>
              </a:r>
              <a:r>
                <a:rPr lang="fi-FI" sz="1200">
                  <a:solidFill>
                    <a:schemeClr val="tx1"/>
                  </a:solidFill>
                </a:rPr>
                <a:t> </a:t>
              </a:r>
              <a:r>
                <a:rPr lang="fi-FI" sz="1200" err="1">
                  <a:solidFill>
                    <a:schemeClr val="tx1"/>
                  </a:solidFill>
                </a:rPr>
                <a:t>reception</a:t>
              </a:r>
              <a:r>
                <a:rPr lang="fi-FI" sz="1200">
                  <a:solidFill>
                    <a:schemeClr val="tx1"/>
                  </a:solidFill>
                </a:rPr>
                <a:t> </a:t>
              </a:r>
              <a:r>
                <a:rPr lang="fi-FI" sz="1200" err="1">
                  <a:solidFill>
                    <a:schemeClr val="tx1"/>
                  </a:solidFill>
                </a:rPr>
                <a:t>inspection</a:t>
              </a:r>
              <a:endParaRPr lang="fi-FI" sz="1200">
                <a:solidFill>
                  <a:schemeClr val="tx1"/>
                </a:solidFill>
              </a:endParaRPr>
            </a:p>
          </p:txBody>
        </p:sp>
        <p:sp>
          <p:nvSpPr>
            <p:cNvPr id="24" name="Suorakulmio: Pyöristetyt kulmat 23">
              <a:extLst>
                <a:ext uri="{FF2B5EF4-FFF2-40B4-BE49-F238E27FC236}">
                  <a16:creationId xmlns:a16="http://schemas.microsoft.com/office/drawing/2014/main" id="{780AC756-1F21-46D6-CE1E-1AA6D41E3974}"/>
                </a:ext>
              </a:extLst>
            </p:cNvPr>
            <p:cNvSpPr/>
            <p:nvPr/>
          </p:nvSpPr>
          <p:spPr>
            <a:xfrm>
              <a:off x="10160690" y="4254943"/>
              <a:ext cx="2489329" cy="468000"/>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en-US" sz="1200">
                  <a:solidFill>
                    <a:schemeClr val="tx1"/>
                  </a:solidFill>
                </a:rPr>
                <a:t>Incorrect concrete element delivered/on the wrong site</a:t>
              </a:r>
              <a:endParaRPr lang="fi-FI" sz="1200">
                <a:solidFill>
                  <a:schemeClr val="tx1"/>
                </a:solidFill>
              </a:endParaRPr>
            </a:p>
          </p:txBody>
        </p:sp>
        <p:sp>
          <p:nvSpPr>
            <p:cNvPr id="25" name="Suorakulmio: Pyöristetyt kulmat 24">
              <a:extLst>
                <a:ext uri="{FF2B5EF4-FFF2-40B4-BE49-F238E27FC236}">
                  <a16:creationId xmlns:a16="http://schemas.microsoft.com/office/drawing/2014/main" id="{514429A9-CD01-8EDA-9353-94E13FAF3ECD}"/>
                </a:ext>
              </a:extLst>
            </p:cNvPr>
            <p:cNvSpPr/>
            <p:nvPr/>
          </p:nvSpPr>
          <p:spPr>
            <a:xfrm>
              <a:off x="10160691" y="4865107"/>
              <a:ext cx="2489492" cy="468000"/>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en-US" sz="1200">
                  <a:solidFill>
                    <a:schemeClr val="tx1"/>
                  </a:solidFill>
                </a:rPr>
                <a:t>Element not found/identified on site</a:t>
              </a:r>
              <a:endParaRPr lang="fi-FI" sz="1200">
                <a:solidFill>
                  <a:schemeClr val="tx1"/>
                </a:solidFill>
              </a:endParaRPr>
            </a:p>
          </p:txBody>
        </p:sp>
        <p:cxnSp>
          <p:nvCxnSpPr>
            <p:cNvPr id="26" name="Yhdistin: Kulma 25">
              <a:extLst>
                <a:ext uri="{FF2B5EF4-FFF2-40B4-BE49-F238E27FC236}">
                  <a16:creationId xmlns:a16="http://schemas.microsoft.com/office/drawing/2014/main" id="{066A3D3E-4230-AA42-93FF-B040CDF7F1B5}"/>
                </a:ext>
              </a:extLst>
            </p:cNvPr>
            <p:cNvCxnSpPr>
              <a:cxnSpLocks/>
              <a:stCxn id="136" idx="1"/>
              <a:endCxn id="45" idx="3"/>
            </p:cNvCxnSpPr>
            <p:nvPr/>
          </p:nvCxnSpPr>
          <p:spPr>
            <a:xfrm rot="10800000" flipV="1">
              <a:off x="2380680" y="1275392"/>
              <a:ext cx="472428" cy="5071706"/>
            </a:xfrm>
            <a:prstGeom prst="bentConnector3">
              <a:avLst>
                <a:gd name="adj1" fmla="val 50000"/>
              </a:avLst>
            </a:prstGeom>
            <a:ln w="25400">
              <a:tailEnd type="triangle"/>
            </a:ln>
          </p:spPr>
          <p:style>
            <a:lnRef idx="1">
              <a:schemeClr val="dk1"/>
            </a:lnRef>
            <a:fillRef idx="0">
              <a:schemeClr val="dk1"/>
            </a:fillRef>
            <a:effectRef idx="0">
              <a:schemeClr val="dk1"/>
            </a:effectRef>
            <a:fontRef idx="minor">
              <a:schemeClr val="tx1"/>
            </a:fontRef>
          </p:style>
        </p:cxnSp>
        <p:cxnSp>
          <p:nvCxnSpPr>
            <p:cNvPr id="27" name="Yhdistin: Kulma 26">
              <a:extLst>
                <a:ext uri="{FF2B5EF4-FFF2-40B4-BE49-F238E27FC236}">
                  <a16:creationId xmlns:a16="http://schemas.microsoft.com/office/drawing/2014/main" id="{F58B56F0-7542-7788-0DEF-16AE70DEC9EA}"/>
                </a:ext>
              </a:extLst>
            </p:cNvPr>
            <p:cNvCxnSpPr>
              <a:cxnSpLocks/>
              <a:stCxn id="136" idx="1"/>
              <a:endCxn id="14" idx="3"/>
            </p:cNvCxnSpPr>
            <p:nvPr/>
          </p:nvCxnSpPr>
          <p:spPr>
            <a:xfrm rot="10800000" flipV="1">
              <a:off x="2389182" y="1275391"/>
              <a:ext cx="463926" cy="2671897"/>
            </a:xfrm>
            <a:prstGeom prst="bentConnector3">
              <a:avLst>
                <a:gd name="adj1" fmla="val 50684"/>
              </a:avLst>
            </a:prstGeom>
            <a:ln w="25400">
              <a:tailEnd type="triangle"/>
            </a:ln>
          </p:spPr>
          <p:style>
            <a:lnRef idx="1">
              <a:schemeClr val="dk1"/>
            </a:lnRef>
            <a:fillRef idx="0">
              <a:schemeClr val="dk1"/>
            </a:fillRef>
            <a:effectRef idx="0">
              <a:schemeClr val="dk1"/>
            </a:effectRef>
            <a:fontRef idx="minor">
              <a:schemeClr val="tx1"/>
            </a:fontRef>
          </p:style>
        </p:cxnSp>
        <p:sp>
          <p:nvSpPr>
            <p:cNvPr id="28" name="Suorakulmio: Pyöristetyt kulmat 27">
              <a:extLst>
                <a:ext uri="{FF2B5EF4-FFF2-40B4-BE49-F238E27FC236}">
                  <a16:creationId xmlns:a16="http://schemas.microsoft.com/office/drawing/2014/main" id="{7C5FA5F5-A282-3328-9565-3E22491CDFC3}"/>
                </a:ext>
              </a:extLst>
            </p:cNvPr>
            <p:cNvSpPr/>
            <p:nvPr/>
          </p:nvSpPr>
          <p:spPr>
            <a:xfrm>
              <a:off x="2853107" y="4512559"/>
              <a:ext cx="2058170" cy="950211"/>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en-US" sz="1200">
                  <a:solidFill>
                    <a:schemeClr val="tx1"/>
                  </a:solidFill>
                </a:rPr>
                <a:t>Delays caused by a slow procurement process</a:t>
              </a:r>
            </a:p>
            <a:p>
              <a:pPr algn="ctr">
                <a:lnSpc>
                  <a:spcPct val="70000"/>
                </a:lnSpc>
              </a:pPr>
              <a:r>
                <a:rPr lang="en-US" sz="1000">
                  <a:solidFill>
                    <a:schemeClr val="tx1"/>
                  </a:solidFill>
                </a:rPr>
                <a:t>(Human errors during the procurement/tender phase)</a:t>
              </a:r>
              <a:endParaRPr lang="fi-FI" sz="1200">
                <a:solidFill>
                  <a:schemeClr val="tx1"/>
                </a:solidFill>
              </a:endParaRPr>
            </a:p>
          </p:txBody>
        </p:sp>
        <p:sp>
          <p:nvSpPr>
            <p:cNvPr id="29" name="Suorakulmio: Pyöristetyt kulmat 28">
              <a:extLst>
                <a:ext uri="{FF2B5EF4-FFF2-40B4-BE49-F238E27FC236}">
                  <a16:creationId xmlns:a16="http://schemas.microsoft.com/office/drawing/2014/main" id="{9185693D-17ED-E8B4-DDD6-0B029C1C9593}"/>
                </a:ext>
              </a:extLst>
            </p:cNvPr>
            <p:cNvSpPr/>
            <p:nvPr/>
          </p:nvSpPr>
          <p:spPr>
            <a:xfrm>
              <a:off x="5758336" y="5108836"/>
              <a:ext cx="1620000" cy="545395"/>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fi-FI" sz="1200">
                  <a:solidFill>
                    <a:schemeClr val="tx1"/>
                  </a:solidFill>
                </a:rPr>
                <a:t>Human </a:t>
              </a:r>
              <a:r>
                <a:rPr lang="fi-FI" sz="1200" err="1">
                  <a:solidFill>
                    <a:schemeClr val="tx1"/>
                  </a:solidFill>
                </a:rPr>
                <a:t>error</a:t>
              </a:r>
              <a:r>
                <a:rPr lang="fi-FI" sz="1200">
                  <a:solidFill>
                    <a:schemeClr val="tx1"/>
                  </a:solidFill>
                </a:rPr>
                <a:t> in </a:t>
              </a:r>
              <a:r>
                <a:rPr lang="fi-FI" sz="1200" err="1">
                  <a:solidFill>
                    <a:schemeClr val="tx1"/>
                  </a:solidFill>
                </a:rPr>
                <a:t>production</a:t>
              </a:r>
              <a:endParaRPr lang="fi-FI" sz="1200">
                <a:solidFill>
                  <a:schemeClr val="tx1"/>
                </a:solidFill>
              </a:endParaRPr>
            </a:p>
          </p:txBody>
        </p:sp>
        <p:sp>
          <p:nvSpPr>
            <p:cNvPr id="30" name="Suorakulmio: Pyöristetyt kulmat 29">
              <a:extLst>
                <a:ext uri="{FF2B5EF4-FFF2-40B4-BE49-F238E27FC236}">
                  <a16:creationId xmlns:a16="http://schemas.microsoft.com/office/drawing/2014/main" id="{6AFD4DD5-5003-3929-E27E-2E286FCDB166}"/>
                </a:ext>
              </a:extLst>
            </p:cNvPr>
            <p:cNvSpPr/>
            <p:nvPr/>
          </p:nvSpPr>
          <p:spPr>
            <a:xfrm>
              <a:off x="5758336" y="4341778"/>
              <a:ext cx="1620000" cy="465225"/>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fi-FI" sz="1200" err="1">
                  <a:solidFill>
                    <a:schemeClr val="tx1"/>
                  </a:solidFill>
                </a:rPr>
                <a:t>Production</a:t>
              </a:r>
              <a:r>
                <a:rPr lang="fi-FI" sz="1200">
                  <a:solidFill>
                    <a:schemeClr val="tx1"/>
                  </a:solidFill>
                </a:rPr>
                <a:t> </a:t>
              </a:r>
              <a:r>
                <a:rPr lang="fi-FI" sz="1200" err="1">
                  <a:solidFill>
                    <a:schemeClr val="tx1"/>
                  </a:solidFill>
                </a:rPr>
                <a:t>delays</a:t>
              </a:r>
              <a:endParaRPr lang="fi-FI" sz="1200">
                <a:solidFill>
                  <a:schemeClr val="tx1"/>
                </a:solidFill>
              </a:endParaRPr>
            </a:p>
          </p:txBody>
        </p:sp>
        <p:cxnSp>
          <p:nvCxnSpPr>
            <p:cNvPr id="31" name="Yhdistin: Kulma 30">
              <a:extLst>
                <a:ext uri="{FF2B5EF4-FFF2-40B4-BE49-F238E27FC236}">
                  <a16:creationId xmlns:a16="http://schemas.microsoft.com/office/drawing/2014/main" id="{91CF7585-B0CF-4A32-C2B6-E4D011D8F6F3}"/>
                </a:ext>
              </a:extLst>
            </p:cNvPr>
            <p:cNvCxnSpPr>
              <a:cxnSpLocks/>
              <a:stCxn id="49" idx="1"/>
              <a:endCxn id="58" idx="3"/>
            </p:cNvCxnSpPr>
            <p:nvPr/>
          </p:nvCxnSpPr>
          <p:spPr>
            <a:xfrm rot="10800000">
              <a:off x="4907964" y="1508587"/>
              <a:ext cx="850373" cy="2170136"/>
            </a:xfrm>
            <a:prstGeom prst="bentConnector3">
              <a:avLst>
                <a:gd name="adj1" fmla="val 50000"/>
              </a:avLst>
            </a:prstGeom>
            <a:ln w="25400">
              <a:tailEnd type="triangle"/>
            </a:ln>
          </p:spPr>
          <p:style>
            <a:lnRef idx="1">
              <a:schemeClr val="dk1"/>
            </a:lnRef>
            <a:fillRef idx="0">
              <a:schemeClr val="dk1"/>
            </a:fillRef>
            <a:effectRef idx="0">
              <a:schemeClr val="dk1"/>
            </a:effectRef>
            <a:fontRef idx="minor">
              <a:schemeClr val="tx1"/>
            </a:fontRef>
          </p:style>
        </p:cxnSp>
        <p:cxnSp>
          <p:nvCxnSpPr>
            <p:cNvPr id="32" name="Suora nuoliyhdysviiva 31">
              <a:extLst>
                <a:ext uri="{FF2B5EF4-FFF2-40B4-BE49-F238E27FC236}">
                  <a16:creationId xmlns:a16="http://schemas.microsoft.com/office/drawing/2014/main" id="{D24254BF-283E-9C79-13EC-F0C05D2F725B}"/>
                </a:ext>
              </a:extLst>
            </p:cNvPr>
            <p:cNvCxnSpPr>
              <a:cxnSpLocks/>
              <a:stCxn id="51" idx="2"/>
              <a:endCxn id="49" idx="0"/>
            </p:cNvCxnSpPr>
            <p:nvPr/>
          </p:nvCxnSpPr>
          <p:spPr>
            <a:xfrm>
              <a:off x="6568336" y="2599111"/>
              <a:ext cx="0" cy="665612"/>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3" name="Yhdistin: Kulma 32">
              <a:extLst>
                <a:ext uri="{FF2B5EF4-FFF2-40B4-BE49-F238E27FC236}">
                  <a16:creationId xmlns:a16="http://schemas.microsoft.com/office/drawing/2014/main" id="{81A1C101-B993-CA8E-5259-A7800A12AEBA}"/>
                </a:ext>
              </a:extLst>
            </p:cNvPr>
            <p:cNvCxnSpPr>
              <a:cxnSpLocks/>
            </p:cNvCxnSpPr>
            <p:nvPr/>
          </p:nvCxnSpPr>
          <p:spPr>
            <a:xfrm rot="10800000" flipV="1">
              <a:off x="4919287" y="1103780"/>
              <a:ext cx="864000" cy="1"/>
            </a:xfrm>
            <a:prstGeom prst="bentConnector3">
              <a:avLst>
                <a:gd name="adj1" fmla="val 50000"/>
              </a:avLst>
            </a:prstGeom>
            <a:ln w="25400">
              <a:tailEnd type="triangle"/>
            </a:ln>
          </p:spPr>
          <p:style>
            <a:lnRef idx="1">
              <a:schemeClr val="dk1"/>
            </a:lnRef>
            <a:fillRef idx="0">
              <a:schemeClr val="dk1"/>
            </a:fillRef>
            <a:effectRef idx="0">
              <a:schemeClr val="dk1"/>
            </a:effectRef>
            <a:fontRef idx="minor">
              <a:schemeClr val="tx1"/>
            </a:fontRef>
          </p:style>
        </p:cxnSp>
        <p:sp>
          <p:nvSpPr>
            <p:cNvPr id="34" name="Suorakulmio: Pyöristetyt kulmat 33">
              <a:extLst>
                <a:ext uri="{FF2B5EF4-FFF2-40B4-BE49-F238E27FC236}">
                  <a16:creationId xmlns:a16="http://schemas.microsoft.com/office/drawing/2014/main" id="{AB859CFF-4763-4819-C0D4-53FA0EBC54AA}"/>
                </a:ext>
              </a:extLst>
            </p:cNvPr>
            <p:cNvSpPr/>
            <p:nvPr/>
          </p:nvSpPr>
          <p:spPr>
            <a:xfrm>
              <a:off x="5758336" y="694555"/>
              <a:ext cx="1620000" cy="828000"/>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en-US" sz="1200">
                  <a:solidFill>
                    <a:schemeClr val="tx1"/>
                  </a:solidFill>
                </a:rPr>
                <a:t>Failure to produce due to poor planning</a:t>
              </a:r>
              <a:endParaRPr lang="fi-FI" sz="1200">
                <a:solidFill>
                  <a:schemeClr val="tx1"/>
                </a:solidFill>
              </a:endParaRPr>
            </a:p>
          </p:txBody>
        </p:sp>
        <p:cxnSp>
          <p:nvCxnSpPr>
            <p:cNvPr id="35" name="Yhdistin: Kulma 34">
              <a:extLst>
                <a:ext uri="{FF2B5EF4-FFF2-40B4-BE49-F238E27FC236}">
                  <a16:creationId xmlns:a16="http://schemas.microsoft.com/office/drawing/2014/main" id="{DDD2155D-BA43-6962-348B-5FC14FA27148}"/>
                </a:ext>
              </a:extLst>
            </p:cNvPr>
            <p:cNvCxnSpPr>
              <a:cxnSpLocks/>
              <a:stCxn id="34" idx="1"/>
              <a:endCxn id="50" idx="3"/>
            </p:cNvCxnSpPr>
            <p:nvPr/>
          </p:nvCxnSpPr>
          <p:spPr>
            <a:xfrm rot="10800000" flipV="1">
              <a:off x="4909838" y="1108555"/>
              <a:ext cx="848498" cy="1045274"/>
            </a:xfrm>
            <a:prstGeom prst="bentConnector3">
              <a:avLst>
                <a:gd name="adj1" fmla="val 20065"/>
              </a:avLst>
            </a:prstGeom>
            <a:ln w="25400">
              <a:tailEnd type="triangle"/>
            </a:ln>
          </p:spPr>
          <p:style>
            <a:lnRef idx="1">
              <a:schemeClr val="dk1"/>
            </a:lnRef>
            <a:fillRef idx="0">
              <a:schemeClr val="dk1"/>
            </a:fillRef>
            <a:effectRef idx="0">
              <a:schemeClr val="dk1"/>
            </a:effectRef>
            <a:fontRef idx="minor">
              <a:schemeClr val="tx1"/>
            </a:fontRef>
          </p:style>
        </p:cxnSp>
        <p:cxnSp>
          <p:nvCxnSpPr>
            <p:cNvPr id="36" name="Yhdistin: Kulma 35">
              <a:extLst>
                <a:ext uri="{FF2B5EF4-FFF2-40B4-BE49-F238E27FC236}">
                  <a16:creationId xmlns:a16="http://schemas.microsoft.com/office/drawing/2014/main" id="{B49777A9-D6E9-88F2-4BA5-1F6D3477D3B7}"/>
                </a:ext>
              </a:extLst>
            </p:cNvPr>
            <p:cNvCxnSpPr>
              <a:cxnSpLocks/>
              <a:stCxn id="51" idx="1"/>
              <a:endCxn id="136" idx="3"/>
            </p:cNvCxnSpPr>
            <p:nvPr/>
          </p:nvCxnSpPr>
          <p:spPr>
            <a:xfrm rot="10800000">
              <a:off x="4911278" y="1275393"/>
              <a:ext cx="847059" cy="1019267"/>
            </a:xfrm>
            <a:prstGeom prst="bentConnector3">
              <a:avLst>
                <a:gd name="adj1" fmla="val 39506"/>
              </a:avLst>
            </a:prstGeom>
            <a:ln w="25400">
              <a:tailEnd type="triangle"/>
            </a:ln>
          </p:spPr>
          <p:style>
            <a:lnRef idx="1">
              <a:schemeClr val="dk1"/>
            </a:lnRef>
            <a:fillRef idx="0">
              <a:schemeClr val="dk1"/>
            </a:fillRef>
            <a:effectRef idx="0">
              <a:schemeClr val="dk1"/>
            </a:effectRef>
            <a:fontRef idx="minor">
              <a:schemeClr val="tx1"/>
            </a:fontRef>
          </p:style>
        </p:cxnSp>
        <p:cxnSp>
          <p:nvCxnSpPr>
            <p:cNvPr id="37" name="Yhdistin: Kulma 36">
              <a:extLst>
                <a:ext uri="{FF2B5EF4-FFF2-40B4-BE49-F238E27FC236}">
                  <a16:creationId xmlns:a16="http://schemas.microsoft.com/office/drawing/2014/main" id="{38B2C121-A43C-51E7-F79D-C38CD54F803E}"/>
                </a:ext>
              </a:extLst>
            </p:cNvPr>
            <p:cNvCxnSpPr>
              <a:cxnSpLocks/>
              <a:stCxn id="14" idx="1"/>
              <a:endCxn id="13" idx="1"/>
            </p:cNvCxnSpPr>
            <p:nvPr/>
          </p:nvCxnSpPr>
          <p:spPr>
            <a:xfrm rot="10800000" flipV="1">
              <a:off x="877128" y="3947288"/>
              <a:ext cx="164274" cy="945757"/>
            </a:xfrm>
            <a:prstGeom prst="bentConnector2">
              <a:avLst/>
            </a:prstGeom>
            <a:ln w="25400">
              <a:tailEnd type="triangle"/>
            </a:ln>
          </p:spPr>
          <p:style>
            <a:lnRef idx="1">
              <a:schemeClr val="dk1"/>
            </a:lnRef>
            <a:fillRef idx="0">
              <a:schemeClr val="dk1"/>
            </a:fillRef>
            <a:effectRef idx="0">
              <a:schemeClr val="dk1"/>
            </a:effectRef>
            <a:fontRef idx="minor">
              <a:schemeClr val="tx1"/>
            </a:fontRef>
          </p:style>
        </p:cxnSp>
        <p:sp>
          <p:nvSpPr>
            <p:cNvPr id="38" name="Suorakulmio: Pyöristetyt kulmat 37">
              <a:extLst>
                <a:ext uri="{FF2B5EF4-FFF2-40B4-BE49-F238E27FC236}">
                  <a16:creationId xmlns:a16="http://schemas.microsoft.com/office/drawing/2014/main" id="{6A039738-BD6B-496F-DCCC-A596C05BB709}"/>
                </a:ext>
              </a:extLst>
            </p:cNvPr>
            <p:cNvSpPr/>
            <p:nvPr/>
          </p:nvSpPr>
          <p:spPr>
            <a:xfrm>
              <a:off x="211378" y="2276347"/>
              <a:ext cx="1335347" cy="636364"/>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fi-FI" sz="1200">
                  <a:solidFill>
                    <a:schemeClr val="tx1"/>
                  </a:solidFill>
                </a:rPr>
                <a:t>Human </a:t>
              </a:r>
              <a:r>
                <a:rPr lang="fi-FI" sz="1200" err="1">
                  <a:solidFill>
                    <a:schemeClr val="tx1"/>
                  </a:solidFill>
                </a:rPr>
                <a:t>error</a:t>
              </a:r>
              <a:r>
                <a:rPr lang="fi-FI" sz="1200">
                  <a:solidFill>
                    <a:schemeClr val="tx1"/>
                  </a:solidFill>
                </a:rPr>
                <a:t> in design</a:t>
              </a:r>
            </a:p>
          </p:txBody>
        </p:sp>
        <p:cxnSp>
          <p:nvCxnSpPr>
            <p:cNvPr id="39" name="Suora nuoliyhdysviiva 38">
              <a:extLst>
                <a:ext uri="{FF2B5EF4-FFF2-40B4-BE49-F238E27FC236}">
                  <a16:creationId xmlns:a16="http://schemas.microsoft.com/office/drawing/2014/main" id="{8144FB85-D021-5924-F2E1-AB3D33CC1657}"/>
                </a:ext>
              </a:extLst>
            </p:cNvPr>
            <p:cNvCxnSpPr>
              <a:cxnSpLocks/>
              <a:stCxn id="49" idx="2"/>
              <a:endCxn id="30" idx="0"/>
            </p:cNvCxnSpPr>
            <p:nvPr/>
          </p:nvCxnSpPr>
          <p:spPr>
            <a:xfrm>
              <a:off x="6568336" y="4092723"/>
              <a:ext cx="0" cy="249055"/>
            </a:xfrm>
            <a:prstGeom prst="straightConnector1">
              <a:avLst/>
            </a:prstGeom>
            <a:ln w="2540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0" name="Yhdistin: Kulma 39">
              <a:extLst>
                <a:ext uri="{FF2B5EF4-FFF2-40B4-BE49-F238E27FC236}">
                  <a16:creationId xmlns:a16="http://schemas.microsoft.com/office/drawing/2014/main" id="{95262B13-C2AB-F9CC-3821-96113FFAA4CC}"/>
                </a:ext>
              </a:extLst>
            </p:cNvPr>
            <p:cNvCxnSpPr>
              <a:cxnSpLocks/>
              <a:stCxn id="41" idx="3"/>
              <a:endCxn id="146" idx="1"/>
            </p:cNvCxnSpPr>
            <p:nvPr/>
          </p:nvCxnSpPr>
          <p:spPr>
            <a:xfrm flipV="1">
              <a:off x="7391036" y="3274117"/>
              <a:ext cx="535927" cy="2805157"/>
            </a:xfrm>
            <a:prstGeom prst="bentConnector3">
              <a:avLst>
                <a:gd name="adj1" fmla="val 50000"/>
              </a:avLst>
            </a:prstGeom>
            <a:ln w="25400">
              <a:headEnd type="triangle"/>
              <a:tailEnd type="none"/>
            </a:ln>
          </p:spPr>
          <p:style>
            <a:lnRef idx="1">
              <a:schemeClr val="dk1"/>
            </a:lnRef>
            <a:fillRef idx="0">
              <a:schemeClr val="dk1"/>
            </a:fillRef>
            <a:effectRef idx="0">
              <a:schemeClr val="dk1"/>
            </a:effectRef>
            <a:fontRef idx="minor">
              <a:schemeClr val="tx1"/>
            </a:fontRef>
          </p:style>
        </p:cxnSp>
        <p:sp>
          <p:nvSpPr>
            <p:cNvPr id="41" name="Suorakulmio 40">
              <a:extLst>
                <a:ext uri="{FF2B5EF4-FFF2-40B4-BE49-F238E27FC236}">
                  <a16:creationId xmlns:a16="http://schemas.microsoft.com/office/drawing/2014/main" id="{BED4A90F-8AC2-B367-242A-4F759BE62DAD}"/>
                </a:ext>
              </a:extLst>
            </p:cNvPr>
            <p:cNvSpPr/>
            <p:nvPr/>
          </p:nvSpPr>
          <p:spPr>
            <a:xfrm>
              <a:off x="5936633" y="5995181"/>
              <a:ext cx="1454403" cy="16818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fi-FI"/>
            </a:p>
          </p:txBody>
        </p:sp>
        <p:cxnSp>
          <p:nvCxnSpPr>
            <p:cNvPr id="42" name="Suora nuoliyhdysviiva 41">
              <a:extLst>
                <a:ext uri="{FF2B5EF4-FFF2-40B4-BE49-F238E27FC236}">
                  <a16:creationId xmlns:a16="http://schemas.microsoft.com/office/drawing/2014/main" id="{0ED501F3-842D-E532-F199-7BBD7A8CA9BF}"/>
                </a:ext>
              </a:extLst>
            </p:cNvPr>
            <p:cNvCxnSpPr>
              <a:cxnSpLocks/>
              <a:stCxn id="30" idx="2"/>
              <a:endCxn id="29" idx="0"/>
            </p:cNvCxnSpPr>
            <p:nvPr/>
          </p:nvCxnSpPr>
          <p:spPr>
            <a:xfrm>
              <a:off x="6568336" y="4807003"/>
              <a:ext cx="0" cy="301833"/>
            </a:xfrm>
            <a:prstGeom prst="straightConnector1">
              <a:avLst/>
            </a:prstGeom>
            <a:ln w="2540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3" name="Yhdistin: Kulma 42">
              <a:extLst>
                <a:ext uri="{FF2B5EF4-FFF2-40B4-BE49-F238E27FC236}">
                  <a16:creationId xmlns:a16="http://schemas.microsoft.com/office/drawing/2014/main" id="{2539F1ED-5442-B8B8-9390-FCB7F5CC6ACC}"/>
                </a:ext>
              </a:extLst>
            </p:cNvPr>
            <p:cNvCxnSpPr>
              <a:cxnSpLocks/>
              <a:stCxn id="14" idx="1"/>
              <a:endCxn id="38" idx="2"/>
            </p:cNvCxnSpPr>
            <p:nvPr/>
          </p:nvCxnSpPr>
          <p:spPr>
            <a:xfrm rot="10800000">
              <a:off x="879052" y="2912711"/>
              <a:ext cx="162350" cy="1034578"/>
            </a:xfrm>
            <a:prstGeom prst="bentConnector2">
              <a:avLst/>
            </a:prstGeom>
            <a:ln w="25400">
              <a:tailEnd type="triangle"/>
            </a:ln>
          </p:spPr>
          <p:style>
            <a:lnRef idx="1">
              <a:schemeClr val="dk1"/>
            </a:lnRef>
            <a:fillRef idx="0">
              <a:schemeClr val="dk1"/>
            </a:fillRef>
            <a:effectRef idx="0">
              <a:schemeClr val="dk1"/>
            </a:effectRef>
            <a:fontRef idx="minor">
              <a:schemeClr val="tx1"/>
            </a:fontRef>
          </p:style>
        </p:cxnSp>
        <p:cxnSp>
          <p:nvCxnSpPr>
            <p:cNvPr id="44" name="Yhdistin: Kulma 43">
              <a:extLst>
                <a:ext uri="{FF2B5EF4-FFF2-40B4-BE49-F238E27FC236}">
                  <a16:creationId xmlns:a16="http://schemas.microsoft.com/office/drawing/2014/main" id="{12D0DF55-5875-9853-FFDB-4ECC968A5030}"/>
                </a:ext>
              </a:extLst>
            </p:cNvPr>
            <p:cNvCxnSpPr>
              <a:cxnSpLocks/>
              <a:stCxn id="45" idx="1"/>
              <a:endCxn id="13" idx="3"/>
            </p:cNvCxnSpPr>
            <p:nvPr/>
          </p:nvCxnSpPr>
          <p:spPr>
            <a:xfrm rot="10800000">
              <a:off x="877128" y="5381536"/>
              <a:ext cx="168276" cy="965562"/>
            </a:xfrm>
            <a:prstGeom prst="bentConnector2">
              <a:avLst/>
            </a:prstGeom>
            <a:ln w="25400">
              <a:tailEnd type="triangle"/>
            </a:ln>
          </p:spPr>
          <p:style>
            <a:lnRef idx="1">
              <a:schemeClr val="dk1"/>
            </a:lnRef>
            <a:fillRef idx="0">
              <a:schemeClr val="dk1"/>
            </a:fillRef>
            <a:effectRef idx="0">
              <a:schemeClr val="dk1"/>
            </a:effectRef>
            <a:fontRef idx="minor">
              <a:schemeClr val="tx1"/>
            </a:fontRef>
          </p:style>
        </p:cxnSp>
        <p:sp>
          <p:nvSpPr>
            <p:cNvPr id="45" name="Suorakulmio: Pyöristetyt kulmat 44">
              <a:extLst>
                <a:ext uri="{FF2B5EF4-FFF2-40B4-BE49-F238E27FC236}">
                  <a16:creationId xmlns:a16="http://schemas.microsoft.com/office/drawing/2014/main" id="{9F633B84-1A5C-ECFF-874A-C15B3DE21D55}"/>
                </a:ext>
              </a:extLst>
            </p:cNvPr>
            <p:cNvSpPr/>
            <p:nvPr/>
          </p:nvSpPr>
          <p:spPr>
            <a:xfrm>
              <a:off x="1045404" y="6023993"/>
              <a:ext cx="1335276" cy="646210"/>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fi-FI" sz="1200" err="1">
                  <a:solidFill>
                    <a:schemeClr val="tx1"/>
                  </a:solidFill>
                </a:rPr>
                <a:t>Slow</a:t>
              </a:r>
              <a:r>
                <a:rPr lang="fi-FI" sz="1200">
                  <a:solidFill>
                    <a:schemeClr val="tx1"/>
                  </a:solidFill>
                </a:rPr>
                <a:t> design </a:t>
              </a:r>
              <a:r>
                <a:rPr lang="fi-FI" sz="1200" err="1">
                  <a:solidFill>
                    <a:schemeClr val="tx1"/>
                  </a:solidFill>
                </a:rPr>
                <a:t>process</a:t>
              </a:r>
              <a:endParaRPr lang="fi-FI" sz="1200">
                <a:solidFill>
                  <a:schemeClr val="tx1"/>
                </a:solidFill>
              </a:endParaRPr>
            </a:p>
          </p:txBody>
        </p:sp>
        <p:sp>
          <p:nvSpPr>
            <p:cNvPr id="46" name="Suorakulmio: Pyöristetyt kulmat 45">
              <a:extLst>
                <a:ext uri="{FF2B5EF4-FFF2-40B4-BE49-F238E27FC236}">
                  <a16:creationId xmlns:a16="http://schemas.microsoft.com/office/drawing/2014/main" id="{B21EF304-1CB5-500A-D40E-746DD41A0AD9}"/>
                </a:ext>
              </a:extLst>
            </p:cNvPr>
            <p:cNvSpPr/>
            <p:nvPr/>
          </p:nvSpPr>
          <p:spPr>
            <a:xfrm>
              <a:off x="2851842" y="5842010"/>
              <a:ext cx="2058169" cy="815105"/>
            </a:xfrm>
            <a:prstGeom prst="roundRect">
              <a:avLst>
                <a:gd name="adj" fmla="val 2942"/>
              </a:avLst>
            </a:prstGeom>
            <a:solidFill>
              <a:schemeClr val="bg1">
                <a:lumMod val="95000"/>
              </a:schemeClr>
            </a:solid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en-US" sz="1200">
                  <a:solidFill>
                    <a:schemeClr val="tx1"/>
                  </a:solidFill>
                </a:rPr>
                <a:t>Difficulties in exchanging information about changing timetables</a:t>
              </a:r>
              <a:endParaRPr lang="fi-FI" sz="1200">
                <a:solidFill>
                  <a:schemeClr val="tx1"/>
                </a:solidFill>
              </a:endParaRPr>
            </a:p>
          </p:txBody>
        </p:sp>
        <p:cxnSp>
          <p:nvCxnSpPr>
            <p:cNvPr id="47" name="Yhdistin: Kulma 46">
              <a:extLst>
                <a:ext uri="{FF2B5EF4-FFF2-40B4-BE49-F238E27FC236}">
                  <a16:creationId xmlns:a16="http://schemas.microsoft.com/office/drawing/2014/main" id="{516272FF-6278-2813-E37C-0D0842A98CE8}"/>
                </a:ext>
              </a:extLst>
            </p:cNvPr>
            <p:cNvCxnSpPr>
              <a:cxnSpLocks/>
              <a:stCxn id="48" idx="1"/>
              <a:endCxn id="46" idx="3"/>
            </p:cNvCxnSpPr>
            <p:nvPr/>
          </p:nvCxnSpPr>
          <p:spPr>
            <a:xfrm rot="10800000" flipV="1">
              <a:off x="4910011" y="3964261"/>
              <a:ext cx="868696" cy="2285302"/>
            </a:xfrm>
            <a:prstGeom prst="bentConnector3">
              <a:avLst>
                <a:gd name="adj1" fmla="val 68713"/>
              </a:avLst>
            </a:prstGeom>
            <a:ln w="25400">
              <a:tailEnd type="triangle"/>
            </a:ln>
          </p:spPr>
          <p:style>
            <a:lnRef idx="1">
              <a:schemeClr val="dk1"/>
            </a:lnRef>
            <a:fillRef idx="0">
              <a:schemeClr val="dk1"/>
            </a:fillRef>
            <a:effectRef idx="0">
              <a:schemeClr val="dk1"/>
            </a:effectRef>
            <a:fontRef idx="minor">
              <a:schemeClr val="tx1"/>
            </a:fontRef>
          </p:style>
        </p:cxnSp>
        <p:sp>
          <p:nvSpPr>
            <p:cNvPr id="48" name="Suorakulmio 47">
              <a:extLst>
                <a:ext uri="{FF2B5EF4-FFF2-40B4-BE49-F238E27FC236}">
                  <a16:creationId xmlns:a16="http://schemas.microsoft.com/office/drawing/2014/main" id="{8307B063-BA79-C686-380C-B37751655BF5}"/>
                </a:ext>
              </a:extLst>
            </p:cNvPr>
            <p:cNvSpPr/>
            <p:nvPr/>
          </p:nvSpPr>
          <p:spPr>
            <a:xfrm>
              <a:off x="5778707" y="3886065"/>
              <a:ext cx="914400" cy="156392"/>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fi-FI"/>
            </a:p>
          </p:txBody>
        </p:sp>
        <p:sp>
          <p:nvSpPr>
            <p:cNvPr id="49" name="Suorakulmio: Pyöristetyt kulmat 48">
              <a:extLst>
                <a:ext uri="{FF2B5EF4-FFF2-40B4-BE49-F238E27FC236}">
                  <a16:creationId xmlns:a16="http://schemas.microsoft.com/office/drawing/2014/main" id="{85738538-BB9D-F9E2-575F-54ECF2C070C7}"/>
                </a:ext>
              </a:extLst>
            </p:cNvPr>
            <p:cNvSpPr/>
            <p:nvPr/>
          </p:nvSpPr>
          <p:spPr>
            <a:xfrm>
              <a:off x="5758336" y="3264723"/>
              <a:ext cx="1620000" cy="828000"/>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fi-FI" sz="1200" err="1">
                  <a:solidFill>
                    <a:schemeClr val="tx1"/>
                  </a:solidFill>
                </a:rPr>
                <a:t>Production</a:t>
              </a:r>
              <a:r>
                <a:rPr lang="fi-FI" sz="1200">
                  <a:solidFill>
                    <a:schemeClr val="tx1"/>
                  </a:solidFill>
                </a:rPr>
                <a:t> </a:t>
              </a:r>
              <a:r>
                <a:rPr lang="fi-FI" sz="1200" err="1">
                  <a:solidFill>
                    <a:schemeClr val="tx1"/>
                  </a:solidFill>
                </a:rPr>
                <a:t>schedule</a:t>
              </a:r>
              <a:r>
                <a:rPr lang="fi-FI" sz="1200">
                  <a:solidFill>
                    <a:schemeClr val="tx1"/>
                  </a:solidFill>
                </a:rPr>
                <a:t> </a:t>
              </a:r>
              <a:r>
                <a:rPr lang="fi-FI" sz="1200" err="1">
                  <a:solidFill>
                    <a:schemeClr val="tx1"/>
                  </a:solidFill>
                </a:rPr>
                <a:t>changes</a:t>
              </a:r>
              <a:endParaRPr lang="fi-FI" sz="1200">
                <a:solidFill>
                  <a:schemeClr val="tx1"/>
                </a:solidFill>
              </a:endParaRPr>
            </a:p>
          </p:txBody>
        </p:sp>
        <p:sp>
          <p:nvSpPr>
            <p:cNvPr id="50" name="Suorakulmio 49">
              <a:extLst>
                <a:ext uri="{FF2B5EF4-FFF2-40B4-BE49-F238E27FC236}">
                  <a16:creationId xmlns:a16="http://schemas.microsoft.com/office/drawing/2014/main" id="{47D2FD2E-4953-88AF-3A2F-8AF3AF58F70F}"/>
                </a:ext>
              </a:extLst>
            </p:cNvPr>
            <p:cNvSpPr/>
            <p:nvPr/>
          </p:nvSpPr>
          <p:spPr>
            <a:xfrm>
              <a:off x="4737529" y="2130969"/>
              <a:ext cx="172309" cy="4571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fi-FI"/>
            </a:p>
          </p:txBody>
        </p:sp>
        <p:sp>
          <p:nvSpPr>
            <p:cNvPr id="51" name="Suorakulmio: Pyöristetyt kulmat 50">
              <a:extLst>
                <a:ext uri="{FF2B5EF4-FFF2-40B4-BE49-F238E27FC236}">
                  <a16:creationId xmlns:a16="http://schemas.microsoft.com/office/drawing/2014/main" id="{67FBFBAE-494C-10B1-DD9D-B87722488BB6}"/>
                </a:ext>
              </a:extLst>
            </p:cNvPr>
            <p:cNvSpPr/>
            <p:nvPr/>
          </p:nvSpPr>
          <p:spPr>
            <a:xfrm>
              <a:off x="5758336" y="1990206"/>
              <a:ext cx="1620000" cy="608905"/>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fi-FI" sz="1200">
                  <a:solidFill>
                    <a:schemeClr val="tx1"/>
                  </a:solidFill>
                </a:rPr>
                <a:t>Order </a:t>
              </a:r>
              <a:r>
                <a:rPr lang="fi-FI" sz="1200" err="1">
                  <a:solidFill>
                    <a:schemeClr val="tx1"/>
                  </a:solidFill>
                </a:rPr>
                <a:t>changes</a:t>
              </a:r>
              <a:endParaRPr lang="fi-FI" sz="1200">
                <a:solidFill>
                  <a:schemeClr val="tx1"/>
                </a:solidFill>
              </a:endParaRPr>
            </a:p>
          </p:txBody>
        </p:sp>
        <p:sp>
          <p:nvSpPr>
            <p:cNvPr id="52" name="Suorakulmio: Pyöristetyt kulmat 51">
              <a:extLst>
                <a:ext uri="{FF2B5EF4-FFF2-40B4-BE49-F238E27FC236}">
                  <a16:creationId xmlns:a16="http://schemas.microsoft.com/office/drawing/2014/main" id="{4576D378-32CF-FCEA-5D82-40376E52F795}"/>
                </a:ext>
              </a:extLst>
            </p:cNvPr>
            <p:cNvSpPr/>
            <p:nvPr/>
          </p:nvSpPr>
          <p:spPr>
            <a:xfrm>
              <a:off x="2853107" y="2057926"/>
              <a:ext cx="2058170" cy="727465"/>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en-US" sz="1200">
                  <a:solidFill>
                    <a:schemeClr val="tx1"/>
                  </a:solidFill>
                </a:rPr>
                <a:t>Errors relating to the quantity or quality of the products offered</a:t>
              </a:r>
              <a:endParaRPr lang="fi-FI" sz="1200">
                <a:solidFill>
                  <a:schemeClr val="tx1"/>
                </a:solidFill>
              </a:endParaRPr>
            </a:p>
          </p:txBody>
        </p:sp>
        <p:cxnSp>
          <p:nvCxnSpPr>
            <p:cNvPr id="53" name="Suora nuoliyhdysviiva 52">
              <a:extLst>
                <a:ext uri="{FF2B5EF4-FFF2-40B4-BE49-F238E27FC236}">
                  <a16:creationId xmlns:a16="http://schemas.microsoft.com/office/drawing/2014/main" id="{4D2385C6-9456-B5D2-4B30-D3284046C5CF}"/>
                </a:ext>
              </a:extLst>
            </p:cNvPr>
            <p:cNvCxnSpPr>
              <a:cxnSpLocks/>
            </p:cNvCxnSpPr>
            <p:nvPr/>
          </p:nvCxnSpPr>
          <p:spPr>
            <a:xfrm flipH="1">
              <a:off x="4919287" y="2408959"/>
              <a:ext cx="839049"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4" name="Yhdistin: Kulma 53">
              <a:extLst>
                <a:ext uri="{FF2B5EF4-FFF2-40B4-BE49-F238E27FC236}">
                  <a16:creationId xmlns:a16="http://schemas.microsoft.com/office/drawing/2014/main" id="{C27FA356-A2B7-C8AF-0062-4070480A06BC}"/>
                </a:ext>
              </a:extLst>
            </p:cNvPr>
            <p:cNvCxnSpPr>
              <a:cxnSpLocks/>
              <a:stCxn id="29" idx="3"/>
              <a:endCxn id="146" idx="1"/>
            </p:cNvCxnSpPr>
            <p:nvPr/>
          </p:nvCxnSpPr>
          <p:spPr>
            <a:xfrm flipV="1">
              <a:off x="7378336" y="3274117"/>
              <a:ext cx="548627" cy="2107417"/>
            </a:xfrm>
            <a:prstGeom prst="bentConnector3">
              <a:avLst>
                <a:gd name="adj1" fmla="val 50000"/>
              </a:avLst>
            </a:prstGeom>
            <a:ln w="25400">
              <a:headEnd type="triangle"/>
              <a:tailEnd type="none"/>
            </a:ln>
          </p:spPr>
          <p:style>
            <a:lnRef idx="1">
              <a:schemeClr val="dk1"/>
            </a:lnRef>
            <a:fillRef idx="0">
              <a:schemeClr val="dk1"/>
            </a:fillRef>
            <a:effectRef idx="0">
              <a:schemeClr val="dk1"/>
            </a:effectRef>
            <a:fontRef idx="minor">
              <a:schemeClr val="tx1"/>
            </a:fontRef>
          </p:style>
        </p:cxnSp>
        <p:cxnSp>
          <p:nvCxnSpPr>
            <p:cNvPr id="55" name="Suora nuoliyhdysviiva 54">
              <a:extLst>
                <a:ext uri="{FF2B5EF4-FFF2-40B4-BE49-F238E27FC236}">
                  <a16:creationId xmlns:a16="http://schemas.microsoft.com/office/drawing/2014/main" id="{524D91F4-97B7-15D3-83DA-F4CC96041ED9}"/>
                </a:ext>
              </a:extLst>
            </p:cNvPr>
            <p:cNvCxnSpPr>
              <a:cxnSpLocks/>
            </p:cNvCxnSpPr>
            <p:nvPr/>
          </p:nvCxnSpPr>
          <p:spPr>
            <a:xfrm flipH="1" flipV="1">
              <a:off x="7396116" y="6482428"/>
              <a:ext cx="721488"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6" name="Suorakulmio 55">
              <a:extLst>
                <a:ext uri="{FF2B5EF4-FFF2-40B4-BE49-F238E27FC236}">
                  <a16:creationId xmlns:a16="http://schemas.microsoft.com/office/drawing/2014/main" id="{C3904115-6DAA-B0F8-4FA0-5338B4FB9732}"/>
                </a:ext>
              </a:extLst>
            </p:cNvPr>
            <p:cNvSpPr/>
            <p:nvPr/>
          </p:nvSpPr>
          <p:spPr>
            <a:xfrm>
              <a:off x="5927507" y="6380828"/>
              <a:ext cx="1454403" cy="16818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fi-FI"/>
            </a:p>
          </p:txBody>
        </p:sp>
        <p:cxnSp>
          <p:nvCxnSpPr>
            <p:cNvPr id="57" name="Suora nuoliyhdysviiva 56">
              <a:extLst>
                <a:ext uri="{FF2B5EF4-FFF2-40B4-BE49-F238E27FC236}">
                  <a16:creationId xmlns:a16="http://schemas.microsoft.com/office/drawing/2014/main" id="{F0C991FE-A48B-E854-5480-CBCEC45527A7}"/>
                </a:ext>
              </a:extLst>
            </p:cNvPr>
            <p:cNvCxnSpPr>
              <a:cxnSpLocks/>
            </p:cNvCxnSpPr>
            <p:nvPr/>
          </p:nvCxnSpPr>
          <p:spPr>
            <a:xfrm flipH="1" flipV="1">
              <a:off x="9362024" y="6558827"/>
              <a:ext cx="798667"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8" name="Suorakulmio 57">
              <a:extLst>
                <a:ext uri="{FF2B5EF4-FFF2-40B4-BE49-F238E27FC236}">
                  <a16:creationId xmlns:a16="http://schemas.microsoft.com/office/drawing/2014/main" id="{28E838F2-B7A1-1AD0-3F9F-CC37A3008422}"/>
                </a:ext>
              </a:extLst>
            </p:cNvPr>
            <p:cNvSpPr/>
            <p:nvPr/>
          </p:nvSpPr>
          <p:spPr>
            <a:xfrm>
              <a:off x="3453560" y="1424494"/>
              <a:ext cx="1454403" cy="16818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fi-FI"/>
            </a:p>
          </p:txBody>
        </p:sp>
        <p:cxnSp>
          <p:nvCxnSpPr>
            <p:cNvPr id="59" name="Yhdistin: Kulma 58">
              <a:extLst>
                <a:ext uri="{FF2B5EF4-FFF2-40B4-BE49-F238E27FC236}">
                  <a16:creationId xmlns:a16="http://schemas.microsoft.com/office/drawing/2014/main" id="{E73CA4AC-E6B7-313B-5888-29BC046ACB88}"/>
                </a:ext>
              </a:extLst>
            </p:cNvPr>
            <p:cNvCxnSpPr>
              <a:cxnSpLocks/>
              <a:stCxn id="138" idx="3"/>
              <a:endCxn id="147" idx="1"/>
            </p:cNvCxnSpPr>
            <p:nvPr/>
          </p:nvCxnSpPr>
          <p:spPr>
            <a:xfrm>
              <a:off x="9366815" y="3653770"/>
              <a:ext cx="793876" cy="2756439"/>
            </a:xfrm>
            <a:prstGeom prst="bentConnector3">
              <a:avLst>
                <a:gd name="adj1" fmla="val 21805"/>
              </a:avLst>
            </a:prstGeom>
            <a:ln w="25400">
              <a:headEnd type="triangle"/>
              <a:tailEnd type="none"/>
            </a:ln>
          </p:spPr>
          <p:style>
            <a:lnRef idx="1">
              <a:schemeClr val="dk1"/>
            </a:lnRef>
            <a:fillRef idx="0">
              <a:schemeClr val="dk1"/>
            </a:fillRef>
            <a:effectRef idx="0">
              <a:schemeClr val="dk1"/>
            </a:effectRef>
            <a:fontRef idx="minor">
              <a:schemeClr val="tx1"/>
            </a:fontRef>
          </p:style>
        </p:cxnSp>
        <p:sp>
          <p:nvSpPr>
            <p:cNvPr id="60" name="Suorakulmio: Pyöristetyt kulmat 59">
              <a:extLst>
                <a:ext uri="{FF2B5EF4-FFF2-40B4-BE49-F238E27FC236}">
                  <a16:creationId xmlns:a16="http://schemas.microsoft.com/office/drawing/2014/main" id="{53E7C2D3-DE93-CC7B-CA5B-0A724690640A}"/>
                </a:ext>
              </a:extLst>
            </p:cNvPr>
            <p:cNvSpPr/>
            <p:nvPr/>
          </p:nvSpPr>
          <p:spPr>
            <a:xfrm>
              <a:off x="10160690" y="3142615"/>
              <a:ext cx="2473699" cy="360000"/>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fi-FI" sz="1200" err="1">
                  <a:solidFill>
                    <a:schemeClr val="tx1"/>
                  </a:solidFill>
                </a:rPr>
                <a:t>Difficulties</a:t>
              </a:r>
              <a:r>
                <a:rPr lang="fi-FI" sz="1200">
                  <a:solidFill>
                    <a:schemeClr val="tx1"/>
                  </a:solidFill>
                </a:rPr>
                <a:t> in </a:t>
              </a:r>
              <a:r>
                <a:rPr lang="fi-FI" sz="1200" err="1">
                  <a:solidFill>
                    <a:schemeClr val="tx1"/>
                  </a:solidFill>
                </a:rPr>
                <a:t>unloading</a:t>
              </a:r>
              <a:endParaRPr lang="fi-FI" sz="1200">
                <a:solidFill>
                  <a:schemeClr val="tx1"/>
                </a:solidFill>
              </a:endParaRPr>
            </a:p>
          </p:txBody>
        </p:sp>
        <p:cxnSp>
          <p:nvCxnSpPr>
            <p:cNvPr id="61" name="Yhdistin: Kulma 60">
              <a:extLst>
                <a:ext uri="{FF2B5EF4-FFF2-40B4-BE49-F238E27FC236}">
                  <a16:creationId xmlns:a16="http://schemas.microsoft.com/office/drawing/2014/main" id="{C4984B3A-102A-8C0E-16E8-BED5C8FC97C4}"/>
                </a:ext>
              </a:extLst>
            </p:cNvPr>
            <p:cNvCxnSpPr>
              <a:cxnSpLocks/>
              <a:stCxn id="128" idx="3"/>
              <a:endCxn id="25" idx="1"/>
            </p:cNvCxnSpPr>
            <p:nvPr/>
          </p:nvCxnSpPr>
          <p:spPr>
            <a:xfrm flipV="1">
              <a:off x="9358438" y="5099107"/>
              <a:ext cx="802253" cy="1061835"/>
            </a:xfrm>
            <a:prstGeom prst="bentConnector3">
              <a:avLst>
                <a:gd name="adj1" fmla="val 81661"/>
              </a:avLst>
            </a:prstGeom>
            <a:ln w="25400">
              <a:headEnd type="triangle"/>
              <a:tailEnd type="none"/>
            </a:ln>
          </p:spPr>
          <p:style>
            <a:lnRef idx="1">
              <a:schemeClr val="dk1"/>
            </a:lnRef>
            <a:fillRef idx="0">
              <a:schemeClr val="dk1"/>
            </a:fillRef>
            <a:effectRef idx="0">
              <a:schemeClr val="dk1"/>
            </a:effectRef>
            <a:fontRef idx="minor">
              <a:schemeClr val="tx1"/>
            </a:fontRef>
          </p:style>
        </p:cxnSp>
        <p:sp>
          <p:nvSpPr>
            <p:cNvPr id="62" name="Suorakulmio 61">
              <a:extLst>
                <a:ext uri="{FF2B5EF4-FFF2-40B4-BE49-F238E27FC236}">
                  <a16:creationId xmlns:a16="http://schemas.microsoft.com/office/drawing/2014/main" id="{B126E8F5-EF9E-B42D-58F3-CB76F2F7952C}"/>
                </a:ext>
              </a:extLst>
            </p:cNvPr>
            <p:cNvSpPr/>
            <p:nvPr/>
          </p:nvSpPr>
          <p:spPr>
            <a:xfrm>
              <a:off x="8033217" y="5801399"/>
              <a:ext cx="1320525" cy="16818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fi-FI"/>
            </a:p>
          </p:txBody>
        </p:sp>
        <p:sp>
          <p:nvSpPr>
            <p:cNvPr id="63" name="Suorakulmio: Pyöristetyt kulmat 62">
              <a:extLst>
                <a:ext uri="{FF2B5EF4-FFF2-40B4-BE49-F238E27FC236}">
                  <a16:creationId xmlns:a16="http://schemas.microsoft.com/office/drawing/2014/main" id="{55345A00-2385-77CD-CEDE-C2335F33576D}"/>
                </a:ext>
              </a:extLst>
            </p:cNvPr>
            <p:cNvSpPr/>
            <p:nvPr/>
          </p:nvSpPr>
          <p:spPr>
            <a:xfrm>
              <a:off x="5381172" y="5902870"/>
              <a:ext cx="2016000" cy="828000"/>
            </a:xfrm>
            <a:prstGeom prst="roundRect">
              <a:avLst>
                <a:gd name="adj" fmla="val 2942"/>
              </a:avLst>
            </a:prstGeom>
            <a:solidFill>
              <a:schemeClr val="bg1">
                <a:lumMod val="95000"/>
              </a:schemeClr>
            </a:solid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en-US" sz="1200">
                  <a:solidFill>
                    <a:schemeClr val="tx1"/>
                  </a:solidFill>
                </a:rPr>
                <a:t>Communication problems in managing products &amp; deliveries</a:t>
              </a:r>
              <a:endParaRPr lang="fi-FI" sz="1200">
                <a:solidFill>
                  <a:schemeClr val="tx1"/>
                </a:solidFill>
              </a:endParaRPr>
            </a:p>
          </p:txBody>
        </p:sp>
        <p:sp>
          <p:nvSpPr>
            <p:cNvPr id="128" name="Suorakulmio 127">
              <a:extLst>
                <a:ext uri="{FF2B5EF4-FFF2-40B4-BE49-F238E27FC236}">
                  <a16:creationId xmlns:a16="http://schemas.microsoft.com/office/drawing/2014/main" id="{8785118F-D0B1-63BC-B39B-AC329ED85138}"/>
                </a:ext>
              </a:extLst>
            </p:cNvPr>
            <p:cNvSpPr/>
            <p:nvPr/>
          </p:nvSpPr>
          <p:spPr>
            <a:xfrm>
              <a:off x="8037913" y="6076849"/>
              <a:ext cx="1320525" cy="16818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fi-FI"/>
            </a:p>
          </p:txBody>
        </p:sp>
        <p:sp>
          <p:nvSpPr>
            <p:cNvPr id="129" name="Suorakulmio 128">
              <a:extLst>
                <a:ext uri="{FF2B5EF4-FFF2-40B4-BE49-F238E27FC236}">
                  <a16:creationId xmlns:a16="http://schemas.microsoft.com/office/drawing/2014/main" id="{C28ECE61-9475-7023-BBDA-FE05D55A0C74}"/>
                </a:ext>
              </a:extLst>
            </p:cNvPr>
            <p:cNvSpPr/>
            <p:nvPr/>
          </p:nvSpPr>
          <p:spPr>
            <a:xfrm>
              <a:off x="8032188" y="6336841"/>
              <a:ext cx="1320525" cy="16818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fi-FI"/>
            </a:p>
          </p:txBody>
        </p:sp>
        <p:cxnSp>
          <p:nvCxnSpPr>
            <p:cNvPr id="130" name="Yhdistin: Kulma 129">
              <a:extLst>
                <a:ext uri="{FF2B5EF4-FFF2-40B4-BE49-F238E27FC236}">
                  <a16:creationId xmlns:a16="http://schemas.microsoft.com/office/drawing/2014/main" id="{4196446E-DAC6-E9E8-FBE9-58DF69119C91}"/>
                </a:ext>
              </a:extLst>
            </p:cNvPr>
            <p:cNvCxnSpPr>
              <a:cxnSpLocks/>
              <a:stCxn id="139" idx="3"/>
              <a:endCxn id="20" idx="1"/>
            </p:cNvCxnSpPr>
            <p:nvPr/>
          </p:nvCxnSpPr>
          <p:spPr>
            <a:xfrm>
              <a:off x="9366815" y="3476026"/>
              <a:ext cx="793876" cy="2228952"/>
            </a:xfrm>
            <a:prstGeom prst="bentConnector3">
              <a:avLst>
                <a:gd name="adj1" fmla="val 42001"/>
              </a:avLst>
            </a:prstGeom>
            <a:ln w="25400">
              <a:headEnd type="triangle"/>
              <a:tailEnd type="none"/>
            </a:ln>
          </p:spPr>
          <p:style>
            <a:lnRef idx="1">
              <a:schemeClr val="dk1"/>
            </a:lnRef>
            <a:fillRef idx="0">
              <a:schemeClr val="dk1"/>
            </a:fillRef>
            <a:effectRef idx="0">
              <a:schemeClr val="dk1"/>
            </a:effectRef>
            <a:fontRef idx="minor">
              <a:schemeClr val="tx1"/>
            </a:fontRef>
          </p:style>
        </p:cxnSp>
        <p:cxnSp>
          <p:nvCxnSpPr>
            <p:cNvPr id="131" name="Yhdistin: Kulma 130">
              <a:extLst>
                <a:ext uri="{FF2B5EF4-FFF2-40B4-BE49-F238E27FC236}">
                  <a16:creationId xmlns:a16="http://schemas.microsoft.com/office/drawing/2014/main" id="{656AFB10-2B58-2DCD-5B83-5A8E6212E2BE}"/>
                </a:ext>
              </a:extLst>
            </p:cNvPr>
            <p:cNvCxnSpPr>
              <a:cxnSpLocks/>
              <a:stCxn id="62" idx="3"/>
              <a:endCxn id="24" idx="1"/>
            </p:cNvCxnSpPr>
            <p:nvPr/>
          </p:nvCxnSpPr>
          <p:spPr>
            <a:xfrm flipV="1">
              <a:off x="9353742" y="4488943"/>
              <a:ext cx="806948" cy="1396549"/>
            </a:xfrm>
            <a:prstGeom prst="bentConnector3">
              <a:avLst>
                <a:gd name="adj1" fmla="val 64164"/>
              </a:avLst>
            </a:prstGeom>
            <a:ln w="25400">
              <a:headEnd type="triangle"/>
              <a:tailEnd type="none"/>
            </a:ln>
          </p:spPr>
          <p:style>
            <a:lnRef idx="1">
              <a:schemeClr val="dk1"/>
            </a:lnRef>
            <a:fillRef idx="0">
              <a:schemeClr val="dk1"/>
            </a:fillRef>
            <a:effectRef idx="0">
              <a:schemeClr val="dk1"/>
            </a:effectRef>
            <a:fontRef idx="minor">
              <a:schemeClr val="tx1"/>
            </a:fontRef>
          </p:style>
        </p:cxnSp>
        <p:cxnSp>
          <p:nvCxnSpPr>
            <p:cNvPr id="132" name="Yhdistin: Kulma 131">
              <a:extLst>
                <a:ext uri="{FF2B5EF4-FFF2-40B4-BE49-F238E27FC236}">
                  <a16:creationId xmlns:a16="http://schemas.microsoft.com/office/drawing/2014/main" id="{A8BF3720-2CEF-ED3C-4205-870911B655CF}"/>
                </a:ext>
              </a:extLst>
            </p:cNvPr>
            <p:cNvCxnSpPr>
              <a:cxnSpLocks/>
              <a:stCxn id="140" idx="3"/>
              <a:endCxn id="18" idx="1"/>
            </p:cNvCxnSpPr>
            <p:nvPr/>
          </p:nvCxnSpPr>
          <p:spPr>
            <a:xfrm flipV="1">
              <a:off x="9362024" y="1051236"/>
              <a:ext cx="773557" cy="1981426"/>
            </a:xfrm>
            <a:prstGeom prst="bentConnector3">
              <a:avLst>
                <a:gd name="adj1" fmla="val 50000"/>
              </a:avLst>
            </a:prstGeom>
            <a:ln w="25400">
              <a:headEnd type="triangle"/>
              <a:tailEnd type="none"/>
            </a:ln>
          </p:spPr>
          <p:style>
            <a:lnRef idx="1">
              <a:schemeClr val="dk1"/>
            </a:lnRef>
            <a:fillRef idx="0">
              <a:schemeClr val="dk1"/>
            </a:fillRef>
            <a:effectRef idx="0">
              <a:schemeClr val="dk1"/>
            </a:effectRef>
            <a:fontRef idx="minor">
              <a:schemeClr val="tx1"/>
            </a:fontRef>
          </p:style>
        </p:cxnSp>
        <p:cxnSp>
          <p:nvCxnSpPr>
            <p:cNvPr id="133" name="Suora nuoliyhdysviiva 132">
              <a:extLst>
                <a:ext uri="{FF2B5EF4-FFF2-40B4-BE49-F238E27FC236}">
                  <a16:creationId xmlns:a16="http://schemas.microsoft.com/office/drawing/2014/main" id="{4680BF75-4A09-9414-B7B8-B4B2442D9BF2}"/>
                </a:ext>
              </a:extLst>
            </p:cNvPr>
            <p:cNvCxnSpPr>
              <a:cxnSpLocks/>
              <a:stCxn id="12" idx="1"/>
              <a:endCxn id="18" idx="3"/>
            </p:cNvCxnSpPr>
            <p:nvPr/>
          </p:nvCxnSpPr>
          <p:spPr>
            <a:xfrm flipH="1">
              <a:off x="11770660" y="1048145"/>
              <a:ext cx="668649" cy="3091"/>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4" name="Yhdistin: Kulma 133">
              <a:extLst>
                <a:ext uri="{FF2B5EF4-FFF2-40B4-BE49-F238E27FC236}">
                  <a16:creationId xmlns:a16="http://schemas.microsoft.com/office/drawing/2014/main" id="{CF7C4EB8-6FE2-F13A-FE7D-6B754218A6EB}"/>
                </a:ext>
              </a:extLst>
            </p:cNvPr>
            <p:cNvCxnSpPr>
              <a:cxnSpLocks/>
              <a:stCxn id="19" idx="3"/>
              <a:endCxn id="12" idx="2"/>
            </p:cNvCxnSpPr>
            <p:nvPr/>
          </p:nvCxnSpPr>
          <p:spPr>
            <a:xfrm flipV="1">
              <a:off x="12636500" y="1352598"/>
              <a:ext cx="331991" cy="355528"/>
            </a:xfrm>
            <a:prstGeom prst="bentConnector2">
              <a:avLst/>
            </a:prstGeom>
            <a:ln w="25400">
              <a:headEnd type="triangle"/>
              <a:tailEnd type="none"/>
            </a:ln>
          </p:spPr>
          <p:style>
            <a:lnRef idx="1">
              <a:schemeClr val="dk1"/>
            </a:lnRef>
            <a:fillRef idx="0">
              <a:schemeClr val="dk1"/>
            </a:fillRef>
            <a:effectRef idx="0">
              <a:schemeClr val="dk1"/>
            </a:effectRef>
            <a:fontRef idx="minor">
              <a:schemeClr val="tx1"/>
            </a:fontRef>
          </p:style>
        </p:cxnSp>
        <p:cxnSp>
          <p:nvCxnSpPr>
            <p:cNvPr id="135" name="Yhdistin: Kulma 134">
              <a:extLst>
                <a:ext uri="{FF2B5EF4-FFF2-40B4-BE49-F238E27FC236}">
                  <a16:creationId xmlns:a16="http://schemas.microsoft.com/office/drawing/2014/main" id="{959DDBE2-DF93-964C-F246-BC6949B9CF6E}"/>
                </a:ext>
              </a:extLst>
            </p:cNvPr>
            <p:cNvCxnSpPr>
              <a:cxnSpLocks/>
              <a:stCxn id="21" idx="3"/>
              <a:endCxn id="12" idx="2"/>
            </p:cNvCxnSpPr>
            <p:nvPr/>
          </p:nvCxnSpPr>
          <p:spPr>
            <a:xfrm flipV="1">
              <a:off x="12624037" y="1352598"/>
              <a:ext cx="344455" cy="911689"/>
            </a:xfrm>
            <a:prstGeom prst="bentConnector2">
              <a:avLst/>
            </a:prstGeom>
            <a:ln w="25400">
              <a:headEnd type="triangle"/>
              <a:tailEnd type="none"/>
            </a:ln>
          </p:spPr>
          <p:style>
            <a:lnRef idx="1">
              <a:schemeClr val="dk1"/>
            </a:lnRef>
            <a:fillRef idx="0">
              <a:schemeClr val="dk1"/>
            </a:fillRef>
            <a:effectRef idx="0">
              <a:schemeClr val="dk1"/>
            </a:effectRef>
            <a:fontRef idx="minor">
              <a:schemeClr val="tx1"/>
            </a:fontRef>
          </p:style>
        </p:cxnSp>
        <p:sp>
          <p:nvSpPr>
            <p:cNvPr id="136" name="Suorakulmio: Pyöristetyt kulmat 135">
              <a:extLst>
                <a:ext uri="{FF2B5EF4-FFF2-40B4-BE49-F238E27FC236}">
                  <a16:creationId xmlns:a16="http://schemas.microsoft.com/office/drawing/2014/main" id="{DC4F413B-409A-410B-DE3A-97051BE94F9C}"/>
                </a:ext>
              </a:extLst>
            </p:cNvPr>
            <p:cNvSpPr/>
            <p:nvPr/>
          </p:nvSpPr>
          <p:spPr>
            <a:xfrm>
              <a:off x="2853108" y="774228"/>
              <a:ext cx="2058169" cy="1002327"/>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en-US" sz="1200">
                  <a:solidFill>
                    <a:schemeClr val="tx1"/>
                  </a:solidFill>
                </a:rPr>
                <a:t>Post-contract plan changes / procurement errors due to plan deficiencies</a:t>
              </a:r>
              <a:endParaRPr lang="fi-FI" sz="1200">
                <a:solidFill>
                  <a:schemeClr val="tx1"/>
                </a:solidFill>
              </a:endParaRPr>
            </a:p>
          </p:txBody>
        </p:sp>
        <p:cxnSp>
          <p:nvCxnSpPr>
            <p:cNvPr id="137" name="Suora nuoliyhdysviiva 136">
              <a:extLst>
                <a:ext uri="{FF2B5EF4-FFF2-40B4-BE49-F238E27FC236}">
                  <a16:creationId xmlns:a16="http://schemas.microsoft.com/office/drawing/2014/main" id="{8A0F681E-E715-ED4A-C95D-C72FFF03A8B4}"/>
                </a:ext>
              </a:extLst>
            </p:cNvPr>
            <p:cNvCxnSpPr>
              <a:cxnSpLocks/>
              <a:stCxn id="136" idx="1"/>
              <a:endCxn id="15" idx="3"/>
            </p:cNvCxnSpPr>
            <p:nvPr/>
          </p:nvCxnSpPr>
          <p:spPr>
            <a:xfrm flipH="1" flipV="1">
              <a:off x="2291778" y="1271861"/>
              <a:ext cx="561330" cy="3531"/>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38" name="Suorakulmio 137">
              <a:extLst>
                <a:ext uri="{FF2B5EF4-FFF2-40B4-BE49-F238E27FC236}">
                  <a16:creationId xmlns:a16="http://schemas.microsoft.com/office/drawing/2014/main" id="{6C93A19D-8463-48D2-26C0-B890190F685B}"/>
                </a:ext>
              </a:extLst>
            </p:cNvPr>
            <p:cNvSpPr/>
            <p:nvPr/>
          </p:nvSpPr>
          <p:spPr>
            <a:xfrm>
              <a:off x="8046290" y="3569677"/>
              <a:ext cx="1320525" cy="16818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fi-FI"/>
            </a:p>
          </p:txBody>
        </p:sp>
        <p:sp>
          <p:nvSpPr>
            <p:cNvPr id="139" name="Suorakulmio 138">
              <a:extLst>
                <a:ext uri="{FF2B5EF4-FFF2-40B4-BE49-F238E27FC236}">
                  <a16:creationId xmlns:a16="http://schemas.microsoft.com/office/drawing/2014/main" id="{E1EB03A6-8DF3-BF55-BA97-78A6EC834E36}"/>
                </a:ext>
              </a:extLst>
            </p:cNvPr>
            <p:cNvSpPr/>
            <p:nvPr/>
          </p:nvSpPr>
          <p:spPr>
            <a:xfrm>
              <a:off x="8046290" y="3391933"/>
              <a:ext cx="1320525" cy="16818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fi-FI"/>
            </a:p>
          </p:txBody>
        </p:sp>
        <p:sp>
          <p:nvSpPr>
            <p:cNvPr id="140" name="Suorakulmio 139">
              <a:extLst>
                <a:ext uri="{FF2B5EF4-FFF2-40B4-BE49-F238E27FC236}">
                  <a16:creationId xmlns:a16="http://schemas.microsoft.com/office/drawing/2014/main" id="{653C2C0E-76D5-5972-2E54-21DFE5BCD368}"/>
                </a:ext>
              </a:extLst>
            </p:cNvPr>
            <p:cNvSpPr/>
            <p:nvPr/>
          </p:nvSpPr>
          <p:spPr>
            <a:xfrm>
              <a:off x="8041499" y="2948569"/>
              <a:ext cx="1320525" cy="16818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fi-FI"/>
            </a:p>
          </p:txBody>
        </p:sp>
        <p:cxnSp>
          <p:nvCxnSpPr>
            <p:cNvPr id="141" name="Yhdistin: Kulma 140">
              <a:extLst>
                <a:ext uri="{FF2B5EF4-FFF2-40B4-BE49-F238E27FC236}">
                  <a16:creationId xmlns:a16="http://schemas.microsoft.com/office/drawing/2014/main" id="{4B40AA5D-61F2-C1AD-C764-9D678BE4485D}"/>
                </a:ext>
              </a:extLst>
            </p:cNvPr>
            <p:cNvCxnSpPr>
              <a:cxnSpLocks/>
              <a:stCxn id="25" idx="3"/>
              <a:endCxn id="12" idx="2"/>
            </p:cNvCxnSpPr>
            <p:nvPr/>
          </p:nvCxnSpPr>
          <p:spPr>
            <a:xfrm flipV="1">
              <a:off x="12650183" y="1352598"/>
              <a:ext cx="318309" cy="3746509"/>
            </a:xfrm>
            <a:prstGeom prst="bentConnector2">
              <a:avLst/>
            </a:prstGeom>
            <a:ln w="25400">
              <a:headEnd type="triangle"/>
              <a:tailEnd type="none"/>
            </a:ln>
          </p:spPr>
          <p:style>
            <a:lnRef idx="1">
              <a:schemeClr val="dk1"/>
            </a:lnRef>
            <a:fillRef idx="0">
              <a:schemeClr val="dk1"/>
            </a:fillRef>
            <a:effectRef idx="0">
              <a:schemeClr val="dk1"/>
            </a:effectRef>
            <a:fontRef idx="minor">
              <a:schemeClr val="tx1"/>
            </a:fontRef>
          </p:style>
        </p:cxnSp>
        <p:cxnSp>
          <p:nvCxnSpPr>
            <p:cNvPr id="142" name="Suora nuoliyhdysviiva 141">
              <a:extLst>
                <a:ext uri="{FF2B5EF4-FFF2-40B4-BE49-F238E27FC236}">
                  <a16:creationId xmlns:a16="http://schemas.microsoft.com/office/drawing/2014/main" id="{B85E5888-FAE1-28A1-36DB-D219D5FD8526}"/>
                </a:ext>
              </a:extLst>
            </p:cNvPr>
            <p:cNvCxnSpPr>
              <a:cxnSpLocks/>
              <a:stCxn id="60" idx="1"/>
              <a:endCxn id="145" idx="3"/>
            </p:cNvCxnSpPr>
            <p:nvPr/>
          </p:nvCxnSpPr>
          <p:spPr>
            <a:xfrm flipH="1" flipV="1">
              <a:off x="9362024" y="3245611"/>
              <a:ext cx="798666"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43" name="Suorakulmio: Pyöristetyt kulmat 142">
              <a:extLst>
                <a:ext uri="{FF2B5EF4-FFF2-40B4-BE49-F238E27FC236}">
                  <a16:creationId xmlns:a16="http://schemas.microsoft.com/office/drawing/2014/main" id="{1D133CAD-B8D6-4092-B3E7-39C44A0AC8E8}"/>
                </a:ext>
              </a:extLst>
            </p:cNvPr>
            <p:cNvSpPr/>
            <p:nvPr/>
          </p:nvSpPr>
          <p:spPr>
            <a:xfrm>
              <a:off x="7917261" y="5552583"/>
              <a:ext cx="1440000" cy="1193617"/>
            </a:xfrm>
            <a:prstGeom prst="roundRect">
              <a:avLst>
                <a:gd name="adj" fmla="val 2942"/>
              </a:avLst>
            </a:prstGeom>
            <a:solidFill>
              <a:schemeClr val="bg1">
                <a:lumMod val="95000"/>
              </a:schemeClr>
            </a:solid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en-US" sz="1200">
                  <a:solidFill>
                    <a:schemeClr val="tx1"/>
                  </a:solidFill>
                </a:rPr>
                <a:t>Problems with information exchange</a:t>
              </a:r>
            </a:p>
            <a:p>
              <a:pPr algn="ctr">
                <a:lnSpc>
                  <a:spcPct val="70000"/>
                </a:lnSpc>
              </a:pPr>
              <a:r>
                <a:rPr lang="en-US" sz="1000">
                  <a:solidFill>
                    <a:schemeClr val="tx1"/>
                  </a:solidFill>
                </a:rPr>
                <a:t>(lack of snapshot of the delivery &amp; different ways of working)</a:t>
              </a:r>
              <a:endParaRPr lang="fi-FI" sz="1100">
                <a:solidFill>
                  <a:schemeClr val="tx1"/>
                </a:solidFill>
              </a:endParaRPr>
            </a:p>
          </p:txBody>
        </p:sp>
        <p:cxnSp>
          <p:nvCxnSpPr>
            <p:cNvPr id="144" name="Suora nuoliyhdysviiva 143">
              <a:extLst>
                <a:ext uri="{FF2B5EF4-FFF2-40B4-BE49-F238E27FC236}">
                  <a16:creationId xmlns:a16="http://schemas.microsoft.com/office/drawing/2014/main" id="{62434E0F-ADBB-767A-CF4B-DC33F4C88D71}"/>
                </a:ext>
              </a:extLst>
            </p:cNvPr>
            <p:cNvCxnSpPr>
              <a:cxnSpLocks/>
            </p:cNvCxnSpPr>
            <p:nvPr/>
          </p:nvCxnSpPr>
          <p:spPr>
            <a:xfrm flipH="1">
              <a:off x="9371763" y="6413314"/>
              <a:ext cx="832687"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45" name="Suorakulmio 144">
              <a:extLst>
                <a:ext uri="{FF2B5EF4-FFF2-40B4-BE49-F238E27FC236}">
                  <a16:creationId xmlns:a16="http://schemas.microsoft.com/office/drawing/2014/main" id="{E461321C-3BE6-AC16-0E95-65B90756CADD}"/>
                </a:ext>
              </a:extLst>
            </p:cNvPr>
            <p:cNvSpPr/>
            <p:nvPr/>
          </p:nvSpPr>
          <p:spPr>
            <a:xfrm>
              <a:off x="8041499" y="3161518"/>
              <a:ext cx="1320525" cy="16818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fi-FI"/>
            </a:p>
          </p:txBody>
        </p:sp>
        <p:sp>
          <p:nvSpPr>
            <p:cNvPr id="146" name="Suorakulmio: Pyöristetyt kulmat 145">
              <a:extLst>
                <a:ext uri="{FF2B5EF4-FFF2-40B4-BE49-F238E27FC236}">
                  <a16:creationId xmlns:a16="http://schemas.microsoft.com/office/drawing/2014/main" id="{07A4CE57-ECB4-7D4F-4D76-86387D8A956B}"/>
                </a:ext>
              </a:extLst>
            </p:cNvPr>
            <p:cNvSpPr/>
            <p:nvPr/>
          </p:nvSpPr>
          <p:spPr>
            <a:xfrm>
              <a:off x="7926963" y="2785391"/>
              <a:ext cx="1440000" cy="977452"/>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en-US" sz="1200">
                  <a:solidFill>
                    <a:schemeClr val="tx1"/>
                  </a:solidFill>
                </a:rPr>
                <a:t>Delivery problems </a:t>
              </a:r>
              <a:r>
                <a:rPr lang="en-US" sz="1050">
                  <a:solidFill>
                    <a:schemeClr val="tx1"/>
                  </a:solidFill>
                </a:rPr>
                <a:t>(loading order, delivery content)</a:t>
              </a:r>
              <a:endParaRPr lang="fi-FI" sz="1200">
                <a:solidFill>
                  <a:schemeClr val="tx1"/>
                </a:solidFill>
              </a:endParaRPr>
            </a:p>
          </p:txBody>
        </p:sp>
        <p:sp>
          <p:nvSpPr>
            <p:cNvPr id="147" name="Suorakulmio: Pyöristetyt kulmat 146">
              <a:extLst>
                <a:ext uri="{FF2B5EF4-FFF2-40B4-BE49-F238E27FC236}">
                  <a16:creationId xmlns:a16="http://schemas.microsoft.com/office/drawing/2014/main" id="{F4E6D670-A652-9941-964B-406C03243B4A}"/>
                </a:ext>
              </a:extLst>
            </p:cNvPr>
            <p:cNvSpPr/>
            <p:nvPr/>
          </p:nvSpPr>
          <p:spPr>
            <a:xfrm>
              <a:off x="10160691" y="6076848"/>
              <a:ext cx="2489492" cy="666721"/>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70000"/>
                </a:lnSpc>
              </a:pPr>
              <a:r>
                <a:rPr lang="en-US" sz="1200">
                  <a:solidFill>
                    <a:schemeClr val="tx1"/>
                  </a:solidFill>
                </a:rPr>
                <a:t>Delivery does not arrive as agreed </a:t>
              </a:r>
              <a:r>
                <a:rPr lang="en-US" sz="1000">
                  <a:solidFill>
                    <a:schemeClr val="tx1"/>
                  </a:solidFill>
                </a:rPr>
                <a:t>(punctuality in terms of time or content)</a:t>
              </a:r>
              <a:endParaRPr lang="fi-FI" sz="1200">
                <a:solidFill>
                  <a:schemeClr val="tx1"/>
                </a:solidFill>
              </a:endParaRPr>
            </a:p>
          </p:txBody>
        </p:sp>
        <p:cxnSp>
          <p:nvCxnSpPr>
            <p:cNvPr id="148" name="Suora nuoliyhdysviiva 147">
              <a:extLst>
                <a:ext uri="{FF2B5EF4-FFF2-40B4-BE49-F238E27FC236}">
                  <a16:creationId xmlns:a16="http://schemas.microsoft.com/office/drawing/2014/main" id="{ECDF9DDB-0F46-DFF4-76F6-7E20EBC034C1}"/>
                </a:ext>
              </a:extLst>
            </p:cNvPr>
            <p:cNvCxnSpPr>
              <a:cxnSpLocks/>
              <a:stCxn id="21" idx="2"/>
              <a:endCxn id="23" idx="0"/>
            </p:cNvCxnSpPr>
            <p:nvPr/>
          </p:nvCxnSpPr>
          <p:spPr>
            <a:xfrm>
              <a:off x="11385164" y="2498287"/>
              <a:ext cx="0" cy="142164"/>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9" name="Suora nuoliyhdysviiva 148">
              <a:extLst>
                <a:ext uri="{FF2B5EF4-FFF2-40B4-BE49-F238E27FC236}">
                  <a16:creationId xmlns:a16="http://schemas.microsoft.com/office/drawing/2014/main" id="{F931E37F-999E-6DDA-31F2-844F62E3B4BC}"/>
                </a:ext>
              </a:extLst>
            </p:cNvPr>
            <p:cNvCxnSpPr>
              <a:cxnSpLocks/>
              <a:stCxn id="18" idx="1"/>
              <a:endCxn id="34" idx="3"/>
            </p:cNvCxnSpPr>
            <p:nvPr/>
          </p:nvCxnSpPr>
          <p:spPr>
            <a:xfrm flipH="1">
              <a:off x="7378336" y="1051236"/>
              <a:ext cx="2757245"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7730426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54DF421D-7234-F547-0461-01480599E024}"/>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7F8C1E4A-9189-1D30-5729-F7A56DC91B5C}"/>
              </a:ext>
            </a:extLst>
          </p:cNvPr>
          <p:cNvSpPr>
            <a:spLocks noGrp="1"/>
          </p:cNvSpPr>
          <p:nvPr>
            <p:ph type="title"/>
          </p:nvPr>
        </p:nvSpPr>
        <p:spPr/>
        <p:txBody>
          <a:bodyPr/>
          <a:lstStyle/>
          <a:p>
            <a:r>
              <a:rPr lang="en-US"/>
              <a:t>Preliminary Study on the Current State</a:t>
            </a:r>
            <a:br>
              <a:rPr lang="en-US"/>
            </a:br>
            <a:endParaRPr lang="fi-FI">
              <a:solidFill>
                <a:schemeClr val="tx1"/>
              </a:solidFill>
            </a:endParaRPr>
          </a:p>
        </p:txBody>
      </p:sp>
      <p:graphicFrame>
        <p:nvGraphicFramePr>
          <p:cNvPr id="9" name="Sisällön paikkamerkki 8">
            <a:extLst>
              <a:ext uri="{FF2B5EF4-FFF2-40B4-BE49-F238E27FC236}">
                <a16:creationId xmlns:a16="http://schemas.microsoft.com/office/drawing/2014/main" id="{89417A89-DB45-ADD6-AB44-59954B96EC10}"/>
              </a:ext>
            </a:extLst>
          </p:cNvPr>
          <p:cNvGraphicFramePr>
            <a:graphicFrameLocks noGrp="1"/>
          </p:cNvGraphicFramePr>
          <p:nvPr>
            <p:ph idx="1"/>
            <p:extLst>
              <p:ext uri="{D42A27DB-BD31-4B8C-83A1-F6EECF244321}">
                <p14:modId xmlns:p14="http://schemas.microsoft.com/office/powerpoint/2010/main" val="1945416466"/>
              </p:ext>
            </p:extLst>
          </p:nvPr>
        </p:nvGraphicFramePr>
        <p:xfrm>
          <a:off x="144733" y="1403305"/>
          <a:ext cx="7692982" cy="4464050"/>
        </p:xfrm>
        <a:graphic>
          <a:graphicData uri="http://schemas.openxmlformats.org/drawingml/2006/chart">
            <c:chart xmlns:c="http://schemas.openxmlformats.org/drawingml/2006/chart" xmlns:r="http://schemas.openxmlformats.org/officeDocument/2006/relationships" r:id="rId2"/>
          </a:graphicData>
        </a:graphic>
      </p:graphicFrame>
      <p:sp>
        <p:nvSpPr>
          <p:cNvPr id="4" name="Päivämäärän paikkamerkki 3">
            <a:extLst>
              <a:ext uri="{FF2B5EF4-FFF2-40B4-BE49-F238E27FC236}">
                <a16:creationId xmlns:a16="http://schemas.microsoft.com/office/drawing/2014/main" id="{6BD0EF14-8713-D98F-879D-64ED3991461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60DF93C1-96B7-43A4-88C3-A796BB2F869C}" type="datetime1">
              <a:rPr kumimoji="0" lang="fi-FI" sz="900" b="0" i="0" u="none" strike="noStrike" kern="1200" cap="none" spc="0" normalizeH="0" baseline="0" noProof="0" smtClean="0">
                <a:ln>
                  <a:noFill/>
                </a:ln>
                <a:solidFill>
                  <a:srgbClr val="183858"/>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5" name="Alatunnisteen paikkamerkki 4">
            <a:extLst>
              <a:ext uri="{FF2B5EF4-FFF2-40B4-BE49-F238E27FC236}">
                <a16:creationId xmlns:a16="http://schemas.microsoft.com/office/drawing/2014/main" id="{9B76CEC6-619A-920A-0103-55C2B8784C45}"/>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srgbClr val="183858"/>
                </a:solidFill>
                <a:effectLst/>
                <a:uLnTx/>
                <a:uFillTx/>
                <a:latin typeface="Avenir Next LT Pro"/>
                <a:ea typeface="+mn-ea"/>
                <a:cs typeface="+mn-cs"/>
              </a:rPr>
              <a:t>© Rakennusteollisuus RT</a:t>
            </a:r>
          </a:p>
        </p:txBody>
      </p:sp>
      <p:sp>
        <p:nvSpPr>
          <p:cNvPr id="6" name="Dian numeron paikkamerkki 5">
            <a:extLst>
              <a:ext uri="{FF2B5EF4-FFF2-40B4-BE49-F238E27FC236}">
                <a16:creationId xmlns:a16="http://schemas.microsoft.com/office/drawing/2014/main" id="{A7EC3BA3-018C-1A8B-0D2F-6D0FA533DC9B}"/>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sp>
        <p:nvSpPr>
          <p:cNvPr id="8" name="Content Placeholder 2">
            <a:extLst>
              <a:ext uri="{FF2B5EF4-FFF2-40B4-BE49-F238E27FC236}">
                <a16:creationId xmlns:a16="http://schemas.microsoft.com/office/drawing/2014/main" id="{5140319A-FA59-1152-DD62-7FE9A5C4833A}"/>
              </a:ext>
            </a:extLst>
          </p:cNvPr>
          <p:cNvSpPr txBox="1">
            <a:spLocks/>
          </p:cNvSpPr>
          <p:nvPr/>
        </p:nvSpPr>
        <p:spPr>
          <a:xfrm>
            <a:off x="7866745" y="1628775"/>
            <a:ext cx="4049484" cy="4464050"/>
          </a:xfrm>
          <a:prstGeom prst="rect">
            <a:avLst/>
          </a:prstGeom>
        </p:spPr>
        <p:txBody>
          <a:bodyPr vert="horz" wrap="square" lIns="0" tIns="0" rIns="0" bIns="0" rtlCol="0" anchor="t" anchorCtr="0">
            <a:noAutofit/>
          </a:bodyPr>
          <a:lstStyle>
            <a:lvl1pPr marL="266700" indent="-266700" algn="l" defTabSz="914400" rtl="0" eaLnBrk="1" latinLnBrk="0" hangingPunct="1">
              <a:lnSpc>
                <a:spcPct val="100000"/>
              </a:lnSpc>
              <a:spcBef>
                <a:spcPts val="6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28650" indent="-266700" algn="l" defTabSz="914400" rtl="0" eaLnBrk="1" latinLnBrk="0" hangingPunct="1">
              <a:lnSpc>
                <a:spcPct val="10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990600" indent="-276225" algn="l" defTabSz="914400" rtl="0" eaLnBrk="1" latinLnBrk="0" hangingPunct="1">
              <a:lnSpc>
                <a:spcPct val="100000"/>
              </a:lnSpc>
              <a:spcBef>
                <a:spcPts val="6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34302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170497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066925"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41935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78130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143250"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200"/>
              </a:spcBef>
              <a:spcAft>
                <a:spcPts val="0"/>
              </a:spcAft>
              <a:buClr>
                <a:srgbClr val="183858"/>
              </a:buClr>
              <a:buSzTx/>
              <a:buFont typeface="Arial" panose="020B0604020202020204" pitchFamily="34" charset="0"/>
              <a:buNone/>
              <a:tabLst/>
              <a:defRPr/>
            </a:pPr>
            <a:r>
              <a:rPr kumimoji="0" lang="fi-FI" sz="1600" b="0" i="0" u="none" strike="noStrike" kern="1200" cap="none" spc="0" normalizeH="0" baseline="0" noProof="0" err="1">
                <a:ln>
                  <a:noFill/>
                </a:ln>
                <a:solidFill>
                  <a:prstClr val="black"/>
                </a:solidFill>
                <a:effectLst/>
                <a:uLnTx/>
                <a:uFillTx/>
                <a:latin typeface="Avenir Next LT Pro"/>
                <a:ea typeface="+mn-ea"/>
                <a:cs typeface="+mn-cs"/>
              </a:rPr>
              <a:t>Measurements</a:t>
            </a:r>
            <a:r>
              <a:rPr kumimoji="0" lang="fi-FI" sz="1600" b="0" i="0" u="none" strike="noStrike" kern="1200" cap="none" spc="0" normalizeH="0" baseline="0" noProof="0">
                <a:ln>
                  <a:noFill/>
                </a:ln>
                <a:solidFill>
                  <a:prstClr val="black"/>
                </a:solidFill>
                <a:effectLst/>
                <a:uLnTx/>
                <a:uFillTx/>
                <a:latin typeface="Avenir Next LT Pro"/>
                <a:ea typeface="+mn-ea"/>
                <a:cs typeface="+mn-cs"/>
              </a:rPr>
              <a:t> on </a:t>
            </a:r>
            <a:r>
              <a:rPr kumimoji="0" lang="fi-FI" sz="1600" b="0" i="0" u="none" strike="noStrike" kern="1200" cap="none" spc="0" normalizeH="0" baseline="0" noProof="0" err="1">
                <a:ln>
                  <a:noFill/>
                </a:ln>
                <a:solidFill>
                  <a:prstClr val="black"/>
                </a:solidFill>
                <a:effectLst/>
                <a:uLnTx/>
                <a:uFillTx/>
                <a:latin typeface="Avenir Next LT Pro"/>
                <a:ea typeface="+mn-ea"/>
                <a:cs typeface="+mn-cs"/>
              </a:rPr>
              <a:t>four</a:t>
            </a:r>
            <a:r>
              <a:rPr kumimoji="0" lang="fi-FI" sz="1600" b="0" i="0" u="none" strike="noStrike" kern="1200" cap="none" spc="0" normalizeH="0" baseline="0" noProof="0">
                <a:ln>
                  <a:noFill/>
                </a:ln>
                <a:solidFill>
                  <a:prstClr val="black"/>
                </a:solidFill>
                <a:effectLst/>
                <a:uLnTx/>
                <a:uFillTx/>
                <a:latin typeface="Avenir Next LT Pro"/>
                <a:ea typeface="+mn-ea"/>
                <a:cs typeface="+mn-cs"/>
              </a:rPr>
              <a:t> </a:t>
            </a:r>
            <a:r>
              <a:rPr kumimoji="0" lang="fi-FI" sz="1600" b="0" i="0" u="none" strike="noStrike" kern="1200" cap="none" spc="0" normalizeH="0" baseline="0" noProof="0" err="1">
                <a:ln>
                  <a:noFill/>
                </a:ln>
                <a:solidFill>
                  <a:prstClr val="black"/>
                </a:solidFill>
                <a:effectLst/>
                <a:uLnTx/>
                <a:uFillTx/>
                <a:latin typeface="Avenir Next LT Pro"/>
                <a:ea typeface="+mn-ea"/>
                <a:cs typeface="+mn-cs"/>
              </a:rPr>
              <a:t>different</a:t>
            </a:r>
            <a:r>
              <a:rPr kumimoji="0" lang="fi-FI" sz="1600" b="0" i="0" u="none" strike="noStrike" kern="1200" cap="none" spc="0" normalizeH="0" baseline="0" noProof="0">
                <a:ln>
                  <a:noFill/>
                </a:ln>
                <a:solidFill>
                  <a:prstClr val="black"/>
                </a:solidFill>
                <a:effectLst/>
                <a:uLnTx/>
                <a:uFillTx/>
                <a:latin typeface="Avenir Next LT Pro"/>
                <a:ea typeface="+mn-ea"/>
                <a:cs typeface="+mn-cs"/>
              </a:rPr>
              <a:t> </a:t>
            </a:r>
            <a:r>
              <a:rPr kumimoji="0" lang="fi-FI" sz="1600" b="0" i="0" u="none" strike="noStrike" kern="1200" cap="none" spc="0" normalizeH="0" baseline="0" noProof="0" err="1">
                <a:ln>
                  <a:noFill/>
                </a:ln>
                <a:solidFill>
                  <a:prstClr val="black"/>
                </a:solidFill>
                <a:effectLst/>
                <a:uLnTx/>
                <a:uFillTx/>
                <a:latin typeface="Avenir Next LT Pro"/>
                <a:ea typeface="+mn-ea"/>
                <a:cs typeface="+mn-cs"/>
              </a:rPr>
              <a:t>sites</a:t>
            </a:r>
            <a:endParaRPr kumimoji="0" lang="fi-FI" sz="1600" b="0"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1200"/>
              </a:spcBef>
              <a:spcAft>
                <a:spcPts val="0"/>
              </a:spcAft>
              <a:buClr>
                <a:srgbClr val="183858"/>
              </a:buClr>
              <a:buSzTx/>
              <a:buFont typeface="Arial" panose="020B0604020202020204" pitchFamily="34" charset="0"/>
              <a:buNone/>
              <a:tabLst/>
              <a:defRPr/>
            </a:pPr>
            <a:r>
              <a:rPr lang="fi-FI" sz="1600" err="1">
                <a:solidFill>
                  <a:prstClr val="black"/>
                </a:solidFill>
                <a:latin typeface="Avenir Next LT Pro"/>
              </a:rPr>
              <a:t>Measurement</a:t>
            </a:r>
            <a:r>
              <a:rPr lang="fi-FI" sz="1600">
                <a:solidFill>
                  <a:prstClr val="black"/>
                </a:solidFill>
                <a:latin typeface="Avenir Next LT Pro"/>
              </a:rPr>
              <a:t> </a:t>
            </a:r>
            <a:r>
              <a:rPr lang="fi-FI" sz="1600" err="1">
                <a:solidFill>
                  <a:prstClr val="black"/>
                </a:solidFill>
                <a:latin typeface="Avenir Next LT Pro"/>
              </a:rPr>
              <a:t>period</a:t>
            </a:r>
            <a:r>
              <a:rPr kumimoji="0" lang="fi-FI" sz="1600" b="0" i="0" u="none" strike="noStrike" kern="1200" cap="none" spc="0" normalizeH="0" baseline="0" noProof="0">
                <a:ln>
                  <a:noFill/>
                </a:ln>
                <a:solidFill>
                  <a:prstClr val="black"/>
                </a:solidFill>
                <a:effectLst/>
                <a:uLnTx/>
                <a:uFillTx/>
                <a:latin typeface="Avenir Next LT Pro"/>
                <a:ea typeface="+mn-ea"/>
                <a:cs typeface="+mn-cs"/>
              </a:rPr>
              <a:t>: 50 </a:t>
            </a:r>
            <a:r>
              <a:rPr kumimoji="0" lang="fi-FI" sz="1600" b="0" i="0" u="none" strike="noStrike" kern="1200" cap="none" spc="0" normalizeH="0" baseline="0" noProof="0" err="1">
                <a:ln>
                  <a:noFill/>
                </a:ln>
                <a:solidFill>
                  <a:prstClr val="black"/>
                </a:solidFill>
                <a:effectLst/>
                <a:uLnTx/>
                <a:uFillTx/>
                <a:latin typeface="Avenir Next LT Pro"/>
                <a:ea typeface="+mn-ea"/>
                <a:cs typeface="+mn-cs"/>
              </a:rPr>
              <a:t>total</a:t>
            </a:r>
            <a:r>
              <a:rPr kumimoji="0" lang="fi-FI" sz="1600" b="0" i="0" u="none" strike="noStrike" kern="1200" cap="none" spc="0" normalizeH="0" baseline="0" noProof="0">
                <a:ln>
                  <a:noFill/>
                </a:ln>
                <a:solidFill>
                  <a:prstClr val="black"/>
                </a:solidFill>
                <a:effectLst/>
                <a:uLnTx/>
                <a:uFillTx/>
                <a:latin typeface="Avenir Next LT Pro"/>
                <a:ea typeface="+mn-ea"/>
                <a:cs typeface="+mn-cs"/>
              </a:rPr>
              <a:t> </a:t>
            </a:r>
            <a:r>
              <a:rPr kumimoji="0" lang="fi-FI" sz="1600" b="0" i="0" u="none" strike="noStrike" kern="1200" cap="none" spc="0" normalizeH="0" baseline="0" noProof="0" err="1">
                <a:ln>
                  <a:noFill/>
                </a:ln>
                <a:solidFill>
                  <a:prstClr val="black"/>
                </a:solidFill>
                <a:effectLst/>
                <a:uLnTx/>
                <a:uFillTx/>
                <a:latin typeface="Avenir Next LT Pro"/>
                <a:ea typeface="+mn-ea"/>
                <a:cs typeface="+mn-cs"/>
              </a:rPr>
              <a:t>workdays</a:t>
            </a:r>
            <a:endParaRPr kumimoji="0" lang="fi-FI" sz="1600" b="0"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1200"/>
              </a:spcBef>
              <a:spcAft>
                <a:spcPts val="0"/>
              </a:spcAft>
              <a:buClr>
                <a:srgbClr val="183858"/>
              </a:buClr>
              <a:buSzTx/>
              <a:buFont typeface="Arial" panose="020B0604020202020204" pitchFamily="34" charset="0"/>
              <a:buNone/>
              <a:tabLst/>
              <a:defRPr/>
            </a:pPr>
            <a:r>
              <a:rPr kumimoji="0" lang="fi-FI" sz="1600" b="1" i="0" u="none" strike="noStrike" kern="1200" cap="none" spc="0" normalizeH="0" baseline="0" noProof="0" err="1">
                <a:ln>
                  <a:noFill/>
                </a:ln>
                <a:solidFill>
                  <a:srgbClr val="92D050"/>
                </a:solidFill>
                <a:effectLst/>
                <a:uLnTx/>
                <a:uFillTx/>
                <a:latin typeface="Avenir Next LT Pro"/>
                <a:ea typeface="+mn-ea"/>
                <a:cs typeface="+mn-cs"/>
              </a:rPr>
              <a:t>Minor</a:t>
            </a:r>
            <a:r>
              <a:rPr kumimoji="0" lang="fi-FI" sz="1600" b="1" i="0" u="none" strike="noStrike" kern="1200" cap="none" spc="0" normalizeH="0" baseline="0" noProof="0">
                <a:ln>
                  <a:noFill/>
                </a:ln>
                <a:solidFill>
                  <a:srgbClr val="92D050"/>
                </a:solidFill>
                <a:effectLst/>
                <a:uLnTx/>
                <a:uFillTx/>
                <a:latin typeface="Avenir Next LT Pro"/>
                <a:ea typeface="+mn-ea"/>
                <a:cs typeface="+mn-cs"/>
              </a:rPr>
              <a:t> </a:t>
            </a:r>
            <a:r>
              <a:rPr kumimoji="0" lang="fi-FI" sz="1600" b="1" i="0" u="none" strike="noStrike" kern="1200" cap="none" spc="0" normalizeH="0" baseline="0" noProof="0" err="1">
                <a:ln>
                  <a:noFill/>
                </a:ln>
                <a:solidFill>
                  <a:srgbClr val="92D050"/>
                </a:solidFill>
                <a:effectLst/>
                <a:uLnTx/>
                <a:uFillTx/>
                <a:latin typeface="Avenir Next LT Pro"/>
                <a:ea typeface="+mn-ea"/>
                <a:cs typeface="+mn-cs"/>
              </a:rPr>
              <a:t>Disruption</a:t>
            </a:r>
            <a:endParaRPr kumimoji="0" lang="fi-FI" sz="16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
                <a:srgbClr val="183858"/>
              </a:buClr>
              <a:buSzTx/>
              <a:buFont typeface="Arial" panose="020B0604020202020204" pitchFamily="34" charset="0"/>
              <a:buNone/>
              <a:tabLst/>
              <a:defRPr/>
            </a:pPr>
            <a:r>
              <a:rPr kumimoji="0" lang="en-US" sz="1600" b="0" i="0" u="none" strike="noStrike" kern="1200" cap="none" spc="0" normalizeH="0" baseline="0" noProof="0">
                <a:ln>
                  <a:noFill/>
                </a:ln>
                <a:solidFill>
                  <a:prstClr val="black"/>
                </a:solidFill>
                <a:effectLst/>
                <a:uLnTx/>
                <a:uFillTx/>
                <a:latin typeface="Avenir Next LT Pro"/>
                <a:ea typeface="+mn-ea"/>
                <a:cs typeface="+mn-cs"/>
              </a:rPr>
              <a:t>Work becomes slightly more challenging or slows down a bit. Disruption duration is often less than 30 minutes.</a:t>
            </a:r>
          </a:p>
          <a:p>
            <a:pPr marL="0" marR="0" lvl="0" indent="0" algn="l" defTabSz="914400" rtl="0" eaLnBrk="1" fontAlgn="auto" latinLnBrk="0" hangingPunct="1">
              <a:lnSpc>
                <a:spcPct val="100000"/>
              </a:lnSpc>
              <a:spcBef>
                <a:spcPts val="0"/>
              </a:spcBef>
              <a:spcAft>
                <a:spcPts val="0"/>
              </a:spcAft>
              <a:buClr>
                <a:srgbClr val="183858"/>
              </a:buClr>
              <a:buSzTx/>
              <a:buFont typeface="Arial" panose="020B0604020202020204" pitchFamily="34" charset="0"/>
              <a:buNone/>
              <a:tabLst/>
              <a:defRPr/>
            </a:pPr>
            <a:endParaRPr lang="en-US" sz="1600">
              <a:solidFill>
                <a:prstClr val="black"/>
              </a:solidFill>
              <a:latin typeface="Avenir Next LT Pro"/>
            </a:endParaRPr>
          </a:p>
          <a:p>
            <a:pPr marL="0" marR="0" lvl="0" indent="0" algn="l" defTabSz="914400" rtl="0" eaLnBrk="1" fontAlgn="auto" latinLnBrk="0" hangingPunct="1">
              <a:lnSpc>
                <a:spcPct val="100000"/>
              </a:lnSpc>
              <a:spcBef>
                <a:spcPts val="0"/>
              </a:spcBef>
              <a:spcAft>
                <a:spcPts val="0"/>
              </a:spcAft>
              <a:buClr>
                <a:srgbClr val="183858"/>
              </a:buClr>
              <a:buSzTx/>
              <a:buFont typeface="Arial" panose="020B0604020202020204" pitchFamily="34" charset="0"/>
              <a:buNone/>
              <a:tabLst/>
              <a:defRPr/>
            </a:pPr>
            <a:r>
              <a:rPr kumimoji="0" lang="fi-FI" sz="1600" b="1" i="0" u="none" strike="noStrike" kern="1200" cap="none" spc="0" normalizeH="0" baseline="0" noProof="0" err="1">
                <a:ln>
                  <a:noFill/>
                </a:ln>
                <a:solidFill>
                  <a:srgbClr val="FFC000"/>
                </a:solidFill>
                <a:effectLst/>
                <a:uLnTx/>
                <a:uFillTx/>
                <a:latin typeface="Avenir Next LT Pro"/>
                <a:ea typeface="+mn-ea"/>
                <a:cs typeface="+mn-cs"/>
              </a:rPr>
              <a:t>Harmful</a:t>
            </a:r>
            <a:r>
              <a:rPr kumimoji="0" lang="fi-FI" sz="1600" b="1" i="0" u="none" strike="noStrike" kern="1200" cap="none" spc="0" normalizeH="0" baseline="0" noProof="0">
                <a:ln>
                  <a:noFill/>
                </a:ln>
                <a:solidFill>
                  <a:srgbClr val="FFC000"/>
                </a:solidFill>
                <a:effectLst/>
                <a:uLnTx/>
                <a:uFillTx/>
                <a:latin typeface="Avenir Next LT Pro"/>
                <a:ea typeface="+mn-ea"/>
                <a:cs typeface="+mn-cs"/>
              </a:rPr>
              <a:t> </a:t>
            </a:r>
            <a:r>
              <a:rPr kumimoji="0" lang="fi-FI" sz="1600" b="1" i="0" u="none" strike="noStrike" kern="1200" cap="none" spc="0" normalizeH="0" baseline="0" noProof="0" err="1">
                <a:ln>
                  <a:noFill/>
                </a:ln>
                <a:solidFill>
                  <a:srgbClr val="FFC000"/>
                </a:solidFill>
                <a:effectLst/>
                <a:uLnTx/>
                <a:uFillTx/>
                <a:latin typeface="Avenir Next LT Pro"/>
                <a:ea typeface="+mn-ea"/>
                <a:cs typeface="+mn-cs"/>
              </a:rPr>
              <a:t>Disruption</a:t>
            </a:r>
            <a:endParaRPr kumimoji="0" lang="fi-FI" sz="1600" b="1" i="0" u="none" strike="noStrike" kern="1200" cap="none" spc="0" normalizeH="0" baseline="0" noProof="0">
              <a:ln>
                <a:noFill/>
              </a:ln>
              <a:solidFill>
                <a:srgbClr val="FFC000"/>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
                <a:srgbClr val="183858"/>
              </a:buClr>
              <a:buSzTx/>
              <a:buFont typeface="Arial" panose="020B0604020202020204" pitchFamily="34" charset="0"/>
              <a:buNone/>
              <a:tabLst/>
              <a:defRPr/>
            </a:pPr>
            <a:r>
              <a:rPr kumimoji="0" lang="en-US" sz="1600" b="0" i="0" u="none" strike="noStrike" kern="1200" cap="none" spc="0" normalizeH="0" baseline="0" noProof="0">
                <a:ln>
                  <a:noFill/>
                </a:ln>
                <a:solidFill>
                  <a:prstClr val="black"/>
                </a:solidFill>
                <a:effectLst/>
                <a:uLnTx/>
                <a:uFillTx/>
                <a:latin typeface="Avenir Next LT Pro"/>
                <a:ea typeface="+mn-ea"/>
                <a:cs typeface="+mn-cs"/>
              </a:rPr>
              <a:t>Work slows down significantly or requires expensive measures. Disruption duration over 30 minutes. </a:t>
            </a:r>
          </a:p>
          <a:p>
            <a:pPr marL="0" marR="0" lvl="0" indent="0" algn="l" defTabSz="914400" rtl="0" eaLnBrk="1" fontAlgn="auto" latinLnBrk="0" hangingPunct="1">
              <a:lnSpc>
                <a:spcPct val="100000"/>
              </a:lnSpc>
              <a:spcBef>
                <a:spcPts val="1200"/>
              </a:spcBef>
              <a:spcAft>
                <a:spcPts val="0"/>
              </a:spcAft>
              <a:buClr>
                <a:srgbClr val="183858"/>
              </a:buClr>
              <a:buSzTx/>
              <a:buFont typeface="Arial" panose="020B0604020202020204" pitchFamily="34" charset="0"/>
              <a:buNone/>
              <a:tabLst/>
              <a:defRPr/>
            </a:pPr>
            <a:r>
              <a:rPr kumimoji="0" lang="fi-FI" sz="1600" b="1" i="0" u="none" strike="noStrike" kern="1200" cap="none" spc="0" normalizeH="0" baseline="0" noProof="0" err="1">
                <a:ln>
                  <a:noFill/>
                </a:ln>
                <a:solidFill>
                  <a:srgbClr val="FF0000"/>
                </a:solidFill>
                <a:effectLst/>
                <a:uLnTx/>
                <a:uFillTx/>
                <a:latin typeface="Avenir Next LT Pro"/>
                <a:ea typeface="+mn-ea"/>
                <a:cs typeface="+mn-cs"/>
              </a:rPr>
              <a:t>Severe</a:t>
            </a:r>
            <a:r>
              <a:rPr kumimoji="0" lang="fi-FI" sz="1600" b="1" i="0" u="none" strike="noStrike" kern="1200" cap="none" spc="0" normalizeH="0" baseline="0" noProof="0">
                <a:ln>
                  <a:noFill/>
                </a:ln>
                <a:solidFill>
                  <a:srgbClr val="FF0000"/>
                </a:solidFill>
                <a:effectLst/>
                <a:uLnTx/>
                <a:uFillTx/>
                <a:latin typeface="Avenir Next LT Pro"/>
                <a:ea typeface="+mn-ea"/>
                <a:cs typeface="+mn-cs"/>
              </a:rPr>
              <a:t> </a:t>
            </a:r>
            <a:r>
              <a:rPr kumimoji="0" lang="fi-FI" sz="1600" b="1" i="0" u="none" strike="noStrike" kern="1200" cap="none" spc="0" normalizeH="0" baseline="0" noProof="0" err="1">
                <a:ln>
                  <a:noFill/>
                </a:ln>
                <a:solidFill>
                  <a:srgbClr val="FF0000"/>
                </a:solidFill>
                <a:effectLst/>
                <a:uLnTx/>
                <a:uFillTx/>
                <a:latin typeface="Avenir Next LT Pro"/>
                <a:ea typeface="+mn-ea"/>
                <a:cs typeface="+mn-cs"/>
              </a:rPr>
              <a:t>Disruption</a:t>
            </a:r>
            <a:endParaRPr kumimoji="0" lang="fi-FI" sz="1600" b="0" i="0" u="none" strike="noStrike" kern="1200" cap="none" spc="0" normalizeH="0" baseline="0" noProof="0">
              <a:ln>
                <a:noFill/>
              </a:ln>
              <a:solidFill>
                <a:srgbClr val="FF0000"/>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
                <a:srgbClr val="183858"/>
              </a:buClr>
              <a:buSzTx/>
              <a:buFont typeface="Arial" panose="020B0604020202020204" pitchFamily="34" charset="0"/>
              <a:buNone/>
              <a:tabLst/>
              <a:defRPr/>
            </a:pPr>
            <a:r>
              <a:rPr kumimoji="0" lang="en-US" sz="1600" b="0" i="0" u="none" strike="noStrike" kern="1200" cap="none" spc="0" normalizeH="0" baseline="0" noProof="0">
                <a:ln>
                  <a:noFill/>
                </a:ln>
                <a:solidFill>
                  <a:prstClr val="black"/>
                </a:solidFill>
                <a:effectLst/>
                <a:uLnTx/>
                <a:uFillTx/>
                <a:latin typeface="Avenir Next LT Pro"/>
                <a:ea typeface="+mn-ea"/>
                <a:cs typeface="+mn-cs"/>
              </a:rPr>
              <a:t>Work becomes slightly more challenging or slows down a bit. Disruption duration is often less than 30 minutes</a:t>
            </a:r>
          </a:p>
        </p:txBody>
      </p:sp>
      <p:sp>
        <p:nvSpPr>
          <p:cNvPr id="7" name="Tekstiruutu 6">
            <a:extLst>
              <a:ext uri="{FF2B5EF4-FFF2-40B4-BE49-F238E27FC236}">
                <a16:creationId xmlns:a16="http://schemas.microsoft.com/office/drawing/2014/main" id="{BC2E59E9-8C9B-F8AD-D1F3-638C5B87F78D}"/>
              </a:ext>
            </a:extLst>
          </p:cNvPr>
          <p:cNvSpPr txBox="1"/>
          <p:nvPr/>
        </p:nvSpPr>
        <p:spPr>
          <a:xfrm>
            <a:off x="407988" y="5926422"/>
            <a:ext cx="8532812" cy="492443"/>
          </a:xfrm>
          <a:prstGeom prst="rect">
            <a:avLst/>
          </a:prstGeom>
          <a:noFill/>
        </p:spPr>
        <p:txBody>
          <a:bodyPr wrap="square">
            <a:spAutoFit/>
          </a:bodyPr>
          <a:lstStyle/>
          <a:p>
            <a:r>
              <a:rPr lang="fi-FI" sz="1200" i="1" err="1">
                <a:solidFill>
                  <a:schemeClr val="tx1">
                    <a:lumMod val="50000"/>
                    <a:lumOff val="50000"/>
                  </a:schemeClr>
                </a:solidFill>
                <a:latin typeface="Avenir Next LT Pro (Leipäteksti)"/>
              </a:rPr>
              <a:t>Reference</a:t>
            </a:r>
            <a:r>
              <a:rPr lang="fi-FI" sz="1200" i="1">
                <a:solidFill>
                  <a:schemeClr val="tx1">
                    <a:lumMod val="50000"/>
                    <a:lumOff val="50000"/>
                  </a:schemeClr>
                </a:solidFill>
                <a:latin typeface="Avenir Next LT Pro (Leipäteksti)"/>
              </a:rPr>
              <a:t>: Makkonen, S. (2023) </a:t>
            </a:r>
            <a:r>
              <a:rPr lang="en-US" sz="1200" i="1">
                <a:solidFill>
                  <a:schemeClr val="tx1">
                    <a:lumMod val="50000"/>
                    <a:lumOff val="50000"/>
                  </a:schemeClr>
                </a:solidFill>
                <a:latin typeface="Avenir Next LT Pro (Leipäteksti)"/>
              </a:rPr>
              <a:t>Improving process flow in frame erection phase of a residential building</a:t>
            </a:r>
          </a:p>
          <a:p>
            <a:endParaRPr lang="fi-FI" sz="1400" i="1"/>
          </a:p>
        </p:txBody>
      </p:sp>
    </p:spTree>
    <p:extLst>
      <p:ext uri="{BB962C8B-B14F-4D97-AF65-F5344CB8AC3E}">
        <p14:creationId xmlns:p14="http://schemas.microsoft.com/office/powerpoint/2010/main" val="358321996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0">
  <p:cSld>
    <p:bg>
      <p:bgPr>
        <a:solidFill>
          <a:srgbClr val="E8E8E8"/>
        </a:solidFill>
        <a:effectLst/>
      </p:bgPr>
    </p:bg>
    <p:spTree>
      <p:nvGrpSpPr>
        <p:cNvPr id="1" name="">
          <a:extLst>
            <a:ext uri="{FF2B5EF4-FFF2-40B4-BE49-F238E27FC236}">
              <a16:creationId xmlns:a16="http://schemas.microsoft.com/office/drawing/2014/main" id="{A29358AD-38A5-998C-B405-6ABCA0ACF43C}"/>
            </a:ext>
          </a:extLst>
        </p:cNvPr>
        <p:cNvGrpSpPr/>
        <p:nvPr/>
      </p:nvGrpSpPr>
      <p:grpSpPr>
        <a:xfrm>
          <a:off x="0" y="0"/>
          <a:ext cx="0" cy="0"/>
          <a:chOff x="0" y="0"/>
          <a:chExt cx="0" cy="0"/>
        </a:xfrm>
      </p:grpSpPr>
      <p:sp>
        <p:nvSpPr>
          <p:cNvPr id="2" name="Tekstiruutu 1">
            <a:extLst>
              <a:ext uri="{FF2B5EF4-FFF2-40B4-BE49-F238E27FC236}">
                <a16:creationId xmlns:a16="http://schemas.microsoft.com/office/drawing/2014/main" id="{FC4BF559-58E5-D817-EB4A-9D130BCCA06A}"/>
              </a:ext>
            </a:extLst>
          </p:cNvPr>
          <p:cNvSpPr txBox="1"/>
          <p:nvPr/>
        </p:nvSpPr>
        <p:spPr>
          <a:xfrm>
            <a:off x="3380769" y="426720"/>
            <a:ext cx="5430461"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ptos" panose="02110004020202020204"/>
                <a:ea typeface="+mn-ea"/>
                <a:cs typeface="+mn-cs"/>
              </a:rPr>
              <a:t>Rakentamisen toimitusketjuissa piilevät ongelmat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(suljettu toimintaympäristö)</a:t>
            </a:r>
          </a:p>
        </p:txBody>
      </p:sp>
      <p:grpSp>
        <p:nvGrpSpPr>
          <p:cNvPr id="209" name="Ryhmä 208">
            <a:extLst>
              <a:ext uri="{FF2B5EF4-FFF2-40B4-BE49-F238E27FC236}">
                <a16:creationId xmlns:a16="http://schemas.microsoft.com/office/drawing/2014/main" id="{3FAFCEC2-178B-B1D3-E35D-8B180314CEE4}"/>
              </a:ext>
            </a:extLst>
          </p:cNvPr>
          <p:cNvGrpSpPr/>
          <p:nvPr/>
        </p:nvGrpSpPr>
        <p:grpSpPr>
          <a:xfrm>
            <a:off x="8805025" y="1891329"/>
            <a:ext cx="2617961" cy="3924407"/>
            <a:chOff x="13279738" y="1788838"/>
            <a:chExt cx="2617961" cy="3924407"/>
          </a:xfrm>
        </p:grpSpPr>
        <p:cxnSp>
          <p:nvCxnSpPr>
            <p:cNvPr id="12" name="Suora nuoliyhdysviiva 11">
              <a:extLst>
                <a:ext uri="{FF2B5EF4-FFF2-40B4-BE49-F238E27FC236}">
                  <a16:creationId xmlns:a16="http://schemas.microsoft.com/office/drawing/2014/main" id="{00BE9D0A-D99B-A357-E49F-D8EC7613CDA1}"/>
                </a:ext>
              </a:extLst>
            </p:cNvPr>
            <p:cNvCxnSpPr>
              <a:cxnSpLocks/>
            </p:cNvCxnSpPr>
            <p:nvPr/>
          </p:nvCxnSpPr>
          <p:spPr>
            <a:xfrm>
              <a:off x="13638578" y="3028299"/>
              <a:ext cx="0" cy="540000"/>
            </a:xfrm>
            <a:prstGeom prst="straightConnector1">
              <a:avLst/>
            </a:prstGeom>
            <a:ln w="38100">
              <a:solidFill>
                <a:srgbClr val="8CC5FE"/>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3" name="Suora nuoliyhdysviiva 12">
              <a:extLst>
                <a:ext uri="{FF2B5EF4-FFF2-40B4-BE49-F238E27FC236}">
                  <a16:creationId xmlns:a16="http://schemas.microsoft.com/office/drawing/2014/main" id="{2B9FF9F9-2DFA-A39A-D02B-B3122625D6FD}"/>
                </a:ext>
              </a:extLst>
            </p:cNvPr>
            <p:cNvCxnSpPr>
              <a:cxnSpLocks/>
            </p:cNvCxnSpPr>
            <p:nvPr/>
          </p:nvCxnSpPr>
          <p:spPr>
            <a:xfrm flipV="1">
              <a:off x="14003518" y="2437270"/>
              <a:ext cx="1170388" cy="1356442"/>
            </a:xfrm>
            <a:prstGeom prst="straightConnector1">
              <a:avLst/>
            </a:prstGeom>
            <a:ln w="38100">
              <a:solidFill>
                <a:schemeClr val="accent2"/>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4" name="Suora nuoliyhdysviiva 13">
              <a:extLst>
                <a:ext uri="{FF2B5EF4-FFF2-40B4-BE49-F238E27FC236}">
                  <a16:creationId xmlns:a16="http://schemas.microsoft.com/office/drawing/2014/main" id="{6E69B7B1-7BF6-A19A-378B-628FB5ED0FE6}"/>
                </a:ext>
              </a:extLst>
            </p:cNvPr>
            <p:cNvCxnSpPr>
              <a:cxnSpLocks/>
            </p:cNvCxnSpPr>
            <p:nvPr/>
          </p:nvCxnSpPr>
          <p:spPr>
            <a:xfrm>
              <a:off x="14070802" y="2040851"/>
              <a:ext cx="1080000" cy="0"/>
            </a:xfrm>
            <a:prstGeom prst="straightConnector1">
              <a:avLst/>
            </a:prstGeom>
            <a:ln w="38100">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5" name="Suora nuoliyhdysviiva 14">
              <a:extLst>
                <a:ext uri="{FF2B5EF4-FFF2-40B4-BE49-F238E27FC236}">
                  <a16:creationId xmlns:a16="http://schemas.microsoft.com/office/drawing/2014/main" id="{315C381D-21F7-53BB-ED50-EB2A8CF9C534}"/>
                </a:ext>
              </a:extLst>
            </p:cNvPr>
            <p:cNvCxnSpPr>
              <a:cxnSpLocks/>
            </p:cNvCxnSpPr>
            <p:nvPr/>
          </p:nvCxnSpPr>
          <p:spPr>
            <a:xfrm>
              <a:off x="14142810" y="3921533"/>
              <a:ext cx="1080000" cy="0"/>
            </a:xfrm>
            <a:prstGeom prst="straightConnector1">
              <a:avLst/>
            </a:prstGeom>
            <a:ln w="38100">
              <a:solidFill>
                <a:srgbClr val="94D2BD"/>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6" name="Suora nuoliyhdysviiva 15">
              <a:extLst>
                <a:ext uri="{FF2B5EF4-FFF2-40B4-BE49-F238E27FC236}">
                  <a16:creationId xmlns:a16="http://schemas.microsoft.com/office/drawing/2014/main" id="{D078FE85-68D1-8113-A02B-BE134B8BF53A}"/>
                </a:ext>
              </a:extLst>
            </p:cNvPr>
            <p:cNvCxnSpPr>
              <a:cxnSpLocks/>
            </p:cNvCxnSpPr>
            <p:nvPr/>
          </p:nvCxnSpPr>
          <p:spPr>
            <a:xfrm>
              <a:off x="15581815" y="3028299"/>
              <a:ext cx="0" cy="540000"/>
            </a:xfrm>
            <a:prstGeom prst="straightConnector1">
              <a:avLst/>
            </a:prstGeom>
            <a:ln w="381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7" name="Suora nuoliyhdysviiva 46">
              <a:extLst>
                <a:ext uri="{FF2B5EF4-FFF2-40B4-BE49-F238E27FC236}">
                  <a16:creationId xmlns:a16="http://schemas.microsoft.com/office/drawing/2014/main" id="{185B1CBE-9CB1-DBFD-7AB0-B01C26060887}"/>
                </a:ext>
              </a:extLst>
            </p:cNvPr>
            <p:cNvCxnSpPr>
              <a:cxnSpLocks/>
            </p:cNvCxnSpPr>
            <p:nvPr/>
          </p:nvCxnSpPr>
          <p:spPr>
            <a:xfrm flipH="1" flipV="1">
              <a:off x="13994765" y="2406817"/>
              <a:ext cx="1170388" cy="1356442"/>
            </a:xfrm>
            <a:prstGeom prst="straightConnector1">
              <a:avLst/>
            </a:prstGeom>
            <a:ln w="38100">
              <a:solidFill>
                <a:srgbClr val="A480B8"/>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94" name="Ryhmä 93">
              <a:extLst>
                <a:ext uri="{FF2B5EF4-FFF2-40B4-BE49-F238E27FC236}">
                  <a16:creationId xmlns:a16="http://schemas.microsoft.com/office/drawing/2014/main" id="{5DC25D20-1415-28E4-E1B2-9A1F9ECDDF13}"/>
                </a:ext>
              </a:extLst>
            </p:cNvPr>
            <p:cNvGrpSpPr/>
            <p:nvPr/>
          </p:nvGrpSpPr>
          <p:grpSpPr>
            <a:xfrm>
              <a:off x="15315845" y="1792195"/>
              <a:ext cx="509733" cy="1177642"/>
              <a:chOff x="2947324" y="1823815"/>
              <a:chExt cx="509733" cy="1177642"/>
            </a:xfrm>
          </p:grpSpPr>
          <p:sp>
            <p:nvSpPr>
              <p:cNvPr id="18" name="Vapaamuotoinen: Muoto 17">
                <a:extLst>
                  <a:ext uri="{FF2B5EF4-FFF2-40B4-BE49-F238E27FC236}">
                    <a16:creationId xmlns:a16="http://schemas.microsoft.com/office/drawing/2014/main" id="{7DBA0A06-3770-7EF3-4243-96718B7E8E86}"/>
                  </a:ext>
                </a:extLst>
              </p:cNvPr>
              <p:cNvSpPr/>
              <p:nvPr/>
            </p:nvSpPr>
            <p:spPr>
              <a:xfrm>
                <a:off x="3109513" y="1904305"/>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 name="Vapaamuotoinen: Muoto 18">
                <a:extLst>
                  <a:ext uri="{FF2B5EF4-FFF2-40B4-BE49-F238E27FC236}">
                    <a16:creationId xmlns:a16="http://schemas.microsoft.com/office/drawing/2014/main" id="{05D3406B-F5FA-5011-4B24-05A976562A9F}"/>
                  </a:ext>
                </a:extLst>
              </p:cNvPr>
              <p:cNvSpPr/>
              <p:nvPr/>
            </p:nvSpPr>
            <p:spPr>
              <a:xfrm>
                <a:off x="2947324" y="2098470"/>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 name="Kuva 45" descr="Palo mies mies tasaisella täytöllä">
                <a:extLst>
                  <a:ext uri="{FF2B5EF4-FFF2-40B4-BE49-F238E27FC236}">
                    <a16:creationId xmlns:a16="http://schemas.microsoft.com/office/drawing/2014/main" id="{02F0BE54-2DE4-266D-A5CC-9483A2FD1EA1}"/>
                  </a:ext>
                </a:extLst>
              </p:cNvPr>
              <p:cNvSpPr/>
              <p:nvPr/>
            </p:nvSpPr>
            <p:spPr>
              <a:xfrm>
                <a:off x="3050257" y="1823815"/>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FFC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Vapaamuotoinen: Muoto 48">
                <a:extLst>
                  <a:ext uri="{FF2B5EF4-FFF2-40B4-BE49-F238E27FC236}">
                    <a16:creationId xmlns:a16="http://schemas.microsoft.com/office/drawing/2014/main" id="{52FEDD9A-44F6-BF8B-11CE-D6E88B264881}"/>
                  </a:ext>
                </a:extLst>
              </p:cNvPr>
              <p:cNvSpPr/>
              <p:nvPr/>
            </p:nvSpPr>
            <p:spPr>
              <a:xfrm>
                <a:off x="3076158" y="2105361"/>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C0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Vapaamuotoinen: Muoto 49">
                <a:extLst>
                  <a:ext uri="{FF2B5EF4-FFF2-40B4-BE49-F238E27FC236}">
                    <a16:creationId xmlns:a16="http://schemas.microsoft.com/office/drawing/2014/main" id="{3929B766-15E6-F464-EA13-7958D828A7F3}"/>
                  </a:ext>
                </a:extLst>
              </p:cNvPr>
              <p:cNvSpPr/>
              <p:nvPr/>
            </p:nvSpPr>
            <p:spPr>
              <a:xfrm>
                <a:off x="3080455" y="2337916"/>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C0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Vapaamuotoinen: Muoto 50">
                <a:extLst>
                  <a:ext uri="{FF2B5EF4-FFF2-40B4-BE49-F238E27FC236}">
                    <a16:creationId xmlns:a16="http://schemas.microsoft.com/office/drawing/2014/main" id="{ECF63E15-F27D-EF27-AD0B-E49AD1BB9E5B}"/>
                  </a:ext>
                </a:extLst>
              </p:cNvPr>
              <p:cNvSpPr/>
              <p:nvPr/>
            </p:nvSpPr>
            <p:spPr>
              <a:xfrm>
                <a:off x="3210416" y="2339645"/>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C0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Vapaamuotoinen: Muoto 51">
                <a:extLst>
                  <a:ext uri="{FF2B5EF4-FFF2-40B4-BE49-F238E27FC236}">
                    <a16:creationId xmlns:a16="http://schemas.microsoft.com/office/drawing/2014/main" id="{DDA3D878-CECB-2BE0-E5E5-97EE0A04FBC8}"/>
                  </a:ext>
                </a:extLst>
              </p:cNvPr>
              <p:cNvSpPr/>
              <p:nvPr/>
            </p:nvSpPr>
            <p:spPr>
              <a:xfrm>
                <a:off x="3210416" y="2106226"/>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C0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Vapaamuotoinen: Muoto 52">
                <a:extLst>
                  <a:ext uri="{FF2B5EF4-FFF2-40B4-BE49-F238E27FC236}">
                    <a16:creationId xmlns:a16="http://schemas.microsoft.com/office/drawing/2014/main" id="{418848D0-89F4-9B00-240D-6CAD300394BE}"/>
                  </a:ext>
                </a:extLst>
              </p:cNvPr>
              <p:cNvSpPr/>
              <p:nvPr/>
            </p:nvSpPr>
            <p:spPr>
              <a:xfrm>
                <a:off x="3074502" y="2295986"/>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C0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6" name="Kuva 25" descr="Saapas tasaisella täytöllä">
                <a:extLst>
                  <a:ext uri="{FF2B5EF4-FFF2-40B4-BE49-F238E27FC236}">
                    <a16:creationId xmlns:a16="http://schemas.microsoft.com/office/drawing/2014/main" id="{29DE827C-C194-4DAD-D003-DB606501519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05176" y="2772910"/>
                <a:ext cx="245455" cy="228547"/>
              </a:xfrm>
              <a:prstGeom prst="rect">
                <a:avLst/>
              </a:prstGeom>
            </p:spPr>
          </p:pic>
          <p:pic>
            <p:nvPicPr>
              <p:cNvPr id="25" name="Kuva 24" descr="Saapas tasaisella täytöllä">
                <a:extLst>
                  <a:ext uri="{FF2B5EF4-FFF2-40B4-BE49-F238E27FC236}">
                    <a16:creationId xmlns:a16="http://schemas.microsoft.com/office/drawing/2014/main" id="{F9830E1F-A540-9FD4-BF93-7B6E3964CF4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flipH="1">
                <a:off x="2955081" y="2772461"/>
                <a:ext cx="245455" cy="228547"/>
              </a:xfrm>
              <a:prstGeom prst="rect">
                <a:avLst/>
              </a:prstGeom>
            </p:spPr>
          </p:pic>
          <p:sp>
            <p:nvSpPr>
              <p:cNvPr id="54" name="Suorakulmio 53">
                <a:extLst>
                  <a:ext uri="{FF2B5EF4-FFF2-40B4-BE49-F238E27FC236}">
                    <a16:creationId xmlns:a16="http://schemas.microsoft.com/office/drawing/2014/main" id="{EB29B3A9-8610-F17A-D181-E2033AA7E990}"/>
                  </a:ext>
                </a:extLst>
              </p:cNvPr>
              <p:cNvSpPr/>
              <p:nvPr/>
            </p:nvSpPr>
            <p:spPr>
              <a:xfrm>
                <a:off x="3135048" y="1944250"/>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23" name="Kuva 22" descr="Aurinkolasit tasaisella täytöllä">
                <a:extLst>
                  <a:ext uri="{FF2B5EF4-FFF2-40B4-BE49-F238E27FC236}">
                    <a16:creationId xmlns:a16="http://schemas.microsoft.com/office/drawing/2014/main" id="{71C14BBF-0F16-17E9-C210-5FD1C43F883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096261" y="1876084"/>
                <a:ext cx="208544" cy="194180"/>
              </a:xfrm>
              <a:prstGeom prst="rect">
                <a:avLst/>
              </a:prstGeom>
            </p:spPr>
          </p:pic>
        </p:grpSp>
        <p:grpSp>
          <p:nvGrpSpPr>
            <p:cNvPr id="67" name="Ryhmä 66">
              <a:extLst>
                <a:ext uri="{FF2B5EF4-FFF2-40B4-BE49-F238E27FC236}">
                  <a16:creationId xmlns:a16="http://schemas.microsoft.com/office/drawing/2014/main" id="{039E2203-B170-35BE-B1C3-2804D0FCF887}"/>
                </a:ext>
              </a:extLst>
            </p:cNvPr>
            <p:cNvGrpSpPr/>
            <p:nvPr/>
          </p:nvGrpSpPr>
          <p:grpSpPr>
            <a:xfrm>
              <a:off x="15309419" y="3696202"/>
              <a:ext cx="509733" cy="1177642"/>
              <a:chOff x="4132250" y="4688434"/>
              <a:chExt cx="509733" cy="1177642"/>
            </a:xfrm>
          </p:grpSpPr>
          <p:sp>
            <p:nvSpPr>
              <p:cNvPr id="55" name="Vapaamuotoinen: Muoto 54">
                <a:extLst>
                  <a:ext uri="{FF2B5EF4-FFF2-40B4-BE49-F238E27FC236}">
                    <a16:creationId xmlns:a16="http://schemas.microsoft.com/office/drawing/2014/main" id="{EEE03A2C-6A2E-EFB2-BA84-1CB2F33C3F7C}"/>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Vapaamuotoinen: Muoto 55">
                <a:extLst>
                  <a:ext uri="{FF2B5EF4-FFF2-40B4-BE49-F238E27FC236}">
                    <a16:creationId xmlns:a16="http://schemas.microsoft.com/office/drawing/2014/main" id="{07D04D7C-D29F-46A9-32B0-43662A416E96}"/>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Kuva 45" descr="Palo mies mies tasaisella täytöllä">
                <a:extLst>
                  <a:ext uri="{FF2B5EF4-FFF2-40B4-BE49-F238E27FC236}">
                    <a16:creationId xmlns:a16="http://schemas.microsoft.com/office/drawing/2014/main" id="{81D1F4C3-3052-9342-8C0D-7ED5E0922D5D}"/>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02A6E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Vapaamuotoinen: Muoto 57">
                <a:extLst>
                  <a:ext uri="{FF2B5EF4-FFF2-40B4-BE49-F238E27FC236}">
                    <a16:creationId xmlns:a16="http://schemas.microsoft.com/office/drawing/2014/main" id="{042651A5-2665-BBA5-75BD-31FFEDED4C4C}"/>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02A6E4"/>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Vapaamuotoinen: Muoto 58">
                <a:extLst>
                  <a:ext uri="{FF2B5EF4-FFF2-40B4-BE49-F238E27FC236}">
                    <a16:creationId xmlns:a16="http://schemas.microsoft.com/office/drawing/2014/main" id="{81537551-91A0-018E-57FE-A4AB3934F5D1}"/>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02A6E4"/>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Vapaamuotoinen: Muoto 59">
                <a:extLst>
                  <a:ext uri="{FF2B5EF4-FFF2-40B4-BE49-F238E27FC236}">
                    <a16:creationId xmlns:a16="http://schemas.microsoft.com/office/drawing/2014/main" id="{72551F53-7927-CC3B-41A7-49DF40170706}"/>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02A6E4"/>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Vapaamuotoinen: Muoto 60">
                <a:extLst>
                  <a:ext uri="{FF2B5EF4-FFF2-40B4-BE49-F238E27FC236}">
                    <a16:creationId xmlns:a16="http://schemas.microsoft.com/office/drawing/2014/main" id="{17B3BAA1-BA4B-D8C6-36AF-EB05C5E489A5}"/>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02A6E4"/>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Vapaamuotoinen: Muoto 61">
                <a:extLst>
                  <a:ext uri="{FF2B5EF4-FFF2-40B4-BE49-F238E27FC236}">
                    <a16:creationId xmlns:a16="http://schemas.microsoft.com/office/drawing/2014/main" id="{A528965F-7834-D86D-A7E4-FE4D03AF73EC}"/>
                  </a:ext>
                </a:extLst>
              </p:cNvPr>
              <p:cNvSpPr/>
              <p:nvPr/>
            </p:nvSpPr>
            <p:spPr>
              <a:xfrm>
                <a:off x="4259428" y="516060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02A6E4"/>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63" name="Kuva 62" descr="Saapas tasaisella täytöllä">
                <a:extLst>
                  <a:ext uri="{FF2B5EF4-FFF2-40B4-BE49-F238E27FC236}">
                    <a16:creationId xmlns:a16="http://schemas.microsoft.com/office/drawing/2014/main" id="{D5F3853B-35EA-0508-8311-7EA19845E91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390102" y="5637529"/>
                <a:ext cx="245455" cy="228547"/>
              </a:xfrm>
              <a:prstGeom prst="rect">
                <a:avLst/>
              </a:prstGeom>
            </p:spPr>
          </p:pic>
          <p:pic>
            <p:nvPicPr>
              <p:cNvPr id="64" name="Kuva 63" descr="Saapas tasaisella täytöllä">
                <a:extLst>
                  <a:ext uri="{FF2B5EF4-FFF2-40B4-BE49-F238E27FC236}">
                    <a16:creationId xmlns:a16="http://schemas.microsoft.com/office/drawing/2014/main" id="{31FF45FA-DAD8-665F-F48E-0E775FFF1A8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flipH="1">
                <a:off x="4140007" y="5637080"/>
                <a:ext cx="245455" cy="228547"/>
              </a:xfrm>
              <a:prstGeom prst="rect">
                <a:avLst/>
              </a:prstGeom>
            </p:spPr>
          </p:pic>
          <p:sp>
            <p:nvSpPr>
              <p:cNvPr id="65" name="Suorakulmio 64">
                <a:extLst>
                  <a:ext uri="{FF2B5EF4-FFF2-40B4-BE49-F238E27FC236}">
                    <a16:creationId xmlns:a16="http://schemas.microsoft.com/office/drawing/2014/main" id="{7674E987-E299-02C7-0FDA-8BAB65395C5E}"/>
                  </a:ext>
                </a:extLst>
              </p:cNvPr>
              <p:cNvSpPr/>
              <p:nvPr/>
            </p:nvSpPr>
            <p:spPr>
              <a:xfrm>
                <a:off x="4319974" y="4808869"/>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66" name="Kuva 65" descr="Aurinkolasit tasaisella täytöllä">
                <a:extLst>
                  <a:ext uri="{FF2B5EF4-FFF2-40B4-BE49-F238E27FC236}">
                    <a16:creationId xmlns:a16="http://schemas.microsoft.com/office/drawing/2014/main" id="{CFAFAE7F-C366-2BA9-3290-D76D043E02B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281187" y="4740703"/>
                <a:ext cx="208544" cy="194180"/>
              </a:xfrm>
              <a:prstGeom prst="rect">
                <a:avLst/>
              </a:prstGeom>
            </p:spPr>
          </p:pic>
        </p:grpSp>
        <p:grpSp>
          <p:nvGrpSpPr>
            <p:cNvPr id="68" name="Ryhmä 67">
              <a:extLst>
                <a:ext uri="{FF2B5EF4-FFF2-40B4-BE49-F238E27FC236}">
                  <a16:creationId xmlns:a16="http://schemas.microsoft.com/office/drawing/2014/main" id="{16465805-652A-244C-F478-730F443DF962}"/>
                </a:ext>
              </a:extLst>
            </p:cNvPr>
            <p:cNvGrpSpPr/>
            <p:nvPr/>
          </p:nvGrpSpPr>
          <p:grpSpPr>
            <a:xfrm>
              <a:off x="13393923" y="3664923"/>
              <a:ext cx="509733" cy="1177642"/>
              <a:chOff x="4132250" y="4688434"/>
              <a:chExt cx="509733" cy="1177642"/>
            </a:xfrm>
          </p:grpSpPr>
          <p:sp>
            <p:nvSpPr>
              <p:cNvPr id="69" name="Vapaamuotoinen: Muoto 68">
                <a:extLst>
                  <a:ext uri="{FF2B5EF4-FFF2-40B4-BE49-F238E27FC236}">
                    <a16:creationId xmlns:a16="http://schemas.microsoft.com/office/drawing/2014/main" id="{7B3E3411-C84C-3B2D-E7AE-45FE6266F2D8}"/>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Vapaamuotoinen: Muoto 69">
                <a:extLst>
                  <a:ext uri="{FF2B5EF4-FFF2-40B4-BE49-F238E27FC236}">
                    <a16:creationId xmlns:a16="http://schemas.microsoft.com/office/drawing/2014/main" id="{60B17F0A-E9AF-0559-0078-5EF144C467B7}"/>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Kuva 45" descr="Palo mies mies tasaisella täytöllä">
                <a:extLst>
                  <a:ext uri="{FF2B5EF4-FFF2-40B4-BE49-F238E27FC236}">
                    <a16:creationId xmlns:a16="http://schemas.microsoft.com/office/drawing/2014/main" id="{DE47B9B3-A4D9-6E1C-5EE0-0699DEE64F54}"/>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92D05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Vapaamuotoinen: Muoto 71">
                <a:extLst>
                  <a:ext uri="{FF2B5EF4-FFF2-40B4-BE49-F238E27FC236}">
                    <a16:creationId xmlns:a16="http://schemas.microsoft.com/office/drawing/2014/main" id="{B1B6CBE1-D252-8004-F8F1-6FBB588A5AA1}"/>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92D05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Vapaamuotoinen: Muoto 72">
                <a:extLst>
                  <a:ext uri="{FF2B5EF4-FFF2-40B4-BE49-F238E27FC236}">
                    <a16:creationId xmlns:a16="http://schemas.microsoft.com/office/drawing/2014/main" id="{2F64CE4A-49A7-4B28-CACE-A022C95F422A}"/>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92D05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Vapaamuotoinen: Muoto 73">
                <a:extLst>
                  <a:ext uri="{FF2B5EF4-FFF2-40B4-BE49-F238E27FC236}">
                    <a16:creationId xmlns:a16="http://schemas.microsoft.com/office/drawing/2014/main" id="{B8EDAF4B-B0E0-DB37-35D8-EACBFC3AFE48}"/>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92D05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Vapaamuotoinen: Muoto 74">
                <a:extLst>
                  <a:ext uri="{FF2B5EF4-FFF2-40B4-BE49-F238E27FC236}">
                    <a16:creationId xmlns:a16="http://schemas.microsoft.com/office/drawing/2014/main" id="{61ECC5E5-3AA9-AEEC-3D0A-02BAE972EACC}"/>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92D05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Vapaamuotoinen: Muoto 75">
                <a:extLst>
                  <a:ext uri="{FF2B5EF4-FFF2-40B4-BE49-F238E27FC236}">
                    <a16:creationId xmlns:a16="http://schemas.microsoft.com/office/drawing/2014/main" id="{3D8C4AA2-0073-008D-9C9B-AF681C5E4A9C}"/>
                  </a:ext>
                </a:extLst>
              </p:cNvPr>
              <p:cNvSpPr/>
              <p:nvPr/>
            </p:nvSpPr>
            <p:spPr>
              <a:xfrm>
                <a:off x="4259428" y="516060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92D05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77" name="Kuva 76" descr="Saapas tasaisella täytöllä">
                <a:extLst>
                  <a:ext uri="{FF2B5EF4-FFF2-40B4-BE49-F238E27FC236}">
                    <a16:creationId xmlns:a16="http://schemas.microsoft.com/office/drawing/2014/main" id="{E6276755-203D-0850-30E0-9C1366011B4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390102" y="5637529"/>
                <a:ext cx="245455" cy="228547"/>
              </a:xfrm>
              <a:prstGeom prst="rect">
                <a:avLst/>
              </a:prstGeom>
            </p:spPr>
          </p:pic>
          <p:pic>
            <p:nvPicPr>
              <p:cNvPr id="78" name="Kuva 77" descr="Saapas tasaisella täytöllä">
                <a:extLst>
                  <a:ext uri="{FF2B5EF4-FFF2-40B4-BE49-F238E27FC236}">
                    <a16:creationId xmlns:a16="http://schemas.microsoft.com/office/drawing/2014/main" id="{94B6F690-57AE-45DD-00E3-47562BBEA2D3}"/>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flipH="1">
                <a:off x="4140007" y="5637080"/>
                <a:ext cx="245455" cy="228547"/>
              </a:xfrm>
              <a:prstGeom prst="rect">
                <a:avLst/>
              </a:prstGeom>
            </p:spPr>
          </p:pic>
          <p:sp>
            <p:nvSpPr>
              <p:cNvPr id="79" name="Suorakulmio 78">
                <a:extLst>
                  <a:ext uri="{FF2B5EF4-FFF2-40B4-BE49-F238E27FC236}">
                    <a16:creationId xmlns:a16="http://schemas.microsoft.com/office/drawing/2014/main" id="{92A20D26-7B64-38C7-F5BF-E615187F99D0}"/>
                  </a:ext>
                </a:extLst>
              </p:cNvPr>
              <p:cNvSpPr/>
              <p:nvPr/>
            </p:nvSpPr>
            <p:spPr>
              <a:xfrm>
                <a:off x="4319974" y="4808869"/>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80" name="Kuva 79" descr="Aurinkolasit tasaisella täytöllä">
                <a:extLst>
                  <a:ext uri="{FF2B5EF4-FFF2-40B4-BE49-F238E27FC236}">
                    <a16:creationId xmlns:a16="http://schemas.microsoft.com/office/drawing/2014/main" id="{6DEEBA87-76DD-F83C-FA58-97C5DAB8F5F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281187" y="4740703"/>
                <a:ext cx="208544" cy="194180"/>
              </a:xfrm>
              <a:prstGeom prst="rect">
                <a:avLst/>
              </a:prstGeom>
            </p:spPr>
          </p:pic>
        </p:grpSp>
        <p:grpSp>
          <p:nvGrpSpPr>
            <p:cNvPr id="81" name="Ryhmä 80">
              <a:extLst>
                <a:ext uri="{FF2B5EF4-FFF2-40B4-BE49-F238E27FC236}">
                  <a16:creationId xmlns:a16="http://schemas.microsoft.com/office/drawing/2014/main" id="{F000CB4D-8DD8-E308-2C37-4D446358F0D0}"/>
                </a:ext>
              </a:extLst>
            </p:cNvPr>
            <p:cNvGrpSpPr/>
            <p:nvPr/>
          </p:nvGrpSpPr>
          <p:grpSpPr>
            <a:xfrm>
              <a:off x="13383634" y="1788838"/>
              <a:ext cx="509733" cy="1177642"/>
              <a:chOff x="4132250" y="4688434"/>
              <a:chExt cx="509733" cy="1177642"/>
            </a:xfrm>
          </p:grpSpPr>
          <p:sp>
            <p:nvSpPr>
              <p:cNvPr id="82" name="Vapaamuotoinen: Muoto 81">
                <a:extLst>
                  <a:ext uri="{FF2B5EF4-FFF2-40B4-BE49-F238E27FC236}">
                    <a16:creationId xmlns:a16="http://schemas.microsoft.com/office/drawing/2014/main" id="{810FA6D7-4DD4-FC75-6272-175ECCA0E724}"/>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Vapaamuotoinen: Muoto 82">
                <a:extLst>
                  <a:ext uri="{FF2B5EF4-FFF2-40B4-BE49-F238E27FC236}">
                    <a16:creationId xmlns:a16="http://schemas.microsoft.com/office/drawing/2014/main" id="{70405B5A-15B9-88F5-6CB0-82B39B21B3ED}"/>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Kuva 45" descr="Palo mies mies tasaisella täytöllä">
                <a:extLst>
                  <a:ext uri="{FF2B5EF4-FFF2-40B4-BE49-F238E27FC236}">
                    <a16:creationId xmlns:a16="http://schemas.microsoft.com/office/drawing/2014/main" id="{8E5CB738-AD4C-AB45-57AF-2B851AF9ECF0}"/>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FFFF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Vapaamuotoinen: Muoto 84">
                <a:extLst>
                  <a:ext uri="{FF2B5EF4-FFF2-40B4-BE49-F238E27FC236}">
                    <a16:creationId xmlns:a16="http://schemas.microsoft.com/office/drawing/2014/main" id="{0FAA2C7B-6667-70FD-B41C-74B7A3F40463}"/>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Vapaamuotoinen: Muoto 85">
                <a:extLst>
                  <a:ext uri="{FF2B5EF4-FFF2-40B4-BE49-F238E27FC236}">
                    <a16:creationId xmlns:a16="http://schemas.microsoft.com/office/drawing/2014/main" id="{063B01C1-1980-9834-5F02-46D25C9FDFDB}"/>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Vapaamuotoinen: Muoto 86">
                <a:extLst>
                  <a:ext uri="{FF2B5EF4-FFF2-40B4-BE49-F238E27FC236}">
                    <a16:creationId xmlns:a16="http://schemas.microsoft.com/office/drawing/2014/main" id="{AFFA1625-6934-C460-E78C-F79C0F53D5CE}"/>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Vapaamuotoinen: Muoto 87">
                <a:extLst>
                  <a:ext uri="{FF2B5EF4-FFF2-40B4-BE49-F238E27FC236}">
                    <a16:creationId xmlns:a16="http://schemas.microsoft.com/office/drawing/2014/main" id="{A7D7A923-21E4-E4AC-43BD-A3283CC917BC}"/>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Vapaamuotoinen: Muoto 88">
                <a:extLst>
                  <a:ext uri="{FF2B5EF4-FFF2-40B4-BE49-F238E27FC236}">
                    <a16:creationId xmlns:a16="http://schemas.microsoft.com/office/drawing/2014/main" id="{CE869BF3-CE24-A00A-B110-BBC837EB0C24}"/>
                  </a:ext>
                </a:extLst>
              </p:cNvPr>
              <p:cNvSpPr/>
              <p:nvPr/>
            </p:nvSpPr>
            <p:spPr>
              <a:xfrm>
                <a:off x="4259428" y="516060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90" name="Kuva 89" descr="Saapas tasaisella täytöllä">
                <a:extLst>
                  <a:ext uri="{FF2B5EF4-FFF2-40B4-BE49-F238E27FC236}">
                    <a16:creationId xmlns:a16="http://schemas.microsoft.com/office/drawing/2014/main" id="{2566D5E4-0478-4B91-7D83-AAE036DD2434}"/>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390102" y="5637529"/>
                <a:ext cx="245455" cy="228547"/>
              </a:xfrm>
              <a:prstGeom prst="rect">
                <a:avLst/>
              </a:prstGeom>
            </p:spPr>
          </p:pic>
          <p:pic>
            <p:nvPicPr>
              <p:cNvPr id="91" name="Kuva 90" descr="Saapas tasaisella täytöllä">
                <a:extLst>
                  <a:ext uri="{FF2B5EF4-FFF2-40B4-BE49-F238E27FC236}">
                    <a16:creationId xmlns:a16="http://schemas.microsoft.com/office/drawing/2014/main" id="{10944487-BF94-AD17-BB15-7ECAEBF85B6B}"/>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flipH="1">
                <a:off x="4140007" y="5637080"/>
                <a:ext cx="245455" cy="228547"/>
              </a:xfrm>
              <a:prstGeom prst="rect">
                <a:avLst/>
              </a:prstGeom>
            </p:spPr>
          </p:pic>
          <p:sp>
            <p:nvSpPr>
              <p:cNvPr id="92" name="Suorakulmio 91">
                <a:extLst>
                  <a:ext uri="{FF2B5EF4-FFF2-40B4-BE49-F238E27FC236}">
                    <a16:creationId xmlns:a16="http://schemas.microsoft.com/office/drawing/2014/main" id="{5FDD676C-D411-DB39-D485-C735A5549DED}"/>
                  </a:ext>
                </a:extLst>
              </p:cNvPr>
              <p:cNvSpPr/>
              <p:nvPr/>
            </p:nvSpPr>
            <p:spPr>
              <a:xfrm>
                <a:off x="4319974" y="4808869"/>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93" name="Kuva 92" descr="Aurinkolasit tasaisella täytöllä">
                <a:extLst>
                  <a:ext uri="{FF2B5EF4-FFF2-40B4-BE49-F238E27FC236}">
                    <a16:creationId xmlns:a16="http://schemas.microsoft.com/office/drawing/2014/main" id="{17F514C4-3ACF-A8A3-AC0E-3CA25E738EB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281187" y="4740703"/>
                <a:ext cx="208544" cy="194180"/>
              </a:xfrm>
              <a:prstGeom prst="rect">
                <a:avLst/>
              </a:prstGeom>
            </p:spPr>
          </p:pic>
        </p:grpSp>
        <p:sp>
          <p:nvSpPr>
            <p:cNvPr id="3" name="Tekstiruutu 2">
              <a:extLst>
                <a:ext uri="{FF2B5EF4-FFF2-40B4-BE49-F238E27FC236}">
                  <a16:creationId xmlns:a16="http://schemas.microsoft.com/office/drawing/2014/main" id="{7092D28F-B0B8-6758-2F37-76E442308269}"/>
                </a:ext>
              </a:extLst>
            </p:cNvPr>
            <p:cNvSpPr txBox="1"/>
            <p:nvPr/>
          </p:nvSpPr>
          <p:spPr>
            <a:xfrm>
              <a:off x="13279738" y="5066914"/>
              <a:ext cx="2617961"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ptos" panose="02110004020202020204"/>
                  <a:ea typeface="+mn-ea"/>
                  <a:cs typeface="+mn-cs"/>
                </a:rPr>
                <a:t>Point-to-</a:t>
              </a:r>
              <a:r>
                <a:rPr kumimoji="0" lang="fi-FI" sz="1800" b="1" i="0" u="none" strike="noStrike" kern="1200" cap="none" spc="0" normalizeH="0" baseline="0" noProof="0" err="1">
                  <a:ln>
                    <a:noFill/>
                  </a:ln>
                  <a:solidFill>
                    <a:prstClr val="black"/>
                  </a:solidFill>
                  <a:effectLst/>
                  <a:uLnTx/>
                  <a:uFillTx/>
                  <a:latin typeface="Aptos" panose="02110004020202020204"/>
                  <a:ea typeface="+mn-ea"/>
                  <a:cs typeface="+mn-cs"/>
                </a:rPr>
                <a:t>point</a:t>
              </a:r>
              <a:r>
                <a:rPr kumimoji="0" lang="fi-FI" sz="1800" b="1" i="0" u="none" strike="noStrike" kern="1200" cap="none" spc="0" normalizeH="0" baseline="0" noProof="0">
                  <a:ln>
                    <a:noFill/>
                  </a:ln>
                  <a:solidFill>
                    <a:prstClr val="black"/>
                  </a:solidFill>
                  <a:effectLst/>
                  <a:uLnTx/>
                  <a:uFillTx/>
                  <a:latin typeface="Aptos" panose="02110004020202020204"/>
                  <a:ea typeface="+mn-ea"/>
                  <a:cs typeface="+mn-cs"/>
                </a:rPr>
                <a:t> ratkaisut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(keskitetty tiedonvaihto)</a:t>
              </a:r>
            </a:p>
          </p:txBody>
        </p:sp>
      </p:grpSp>
      <p:grpSp>
        <p:nvGrpSpPr>
          <p:cNvPr id="208" name="Ryhmä 207">
            <a:extLst>
              <a:ext uri="{FF2B5EF4-FFF2-40B4-BE49-F238E27FC236}">
                <a16:creationId xmlns:a16="http://schemas.microsoft.com/office/drawing/2014/main" id="{7FB9BDEE-2670-62CE-FADC-193A2BADCEEF}"/>
              </a:ext>
            </a:extLst>
          </p:cNvPr>
          <p:cNvGrpSpPr/>
          <p:nvPr/>
        </p:nvGrpSpPr>
        <p:grpSpPr>
          <a:xfrm>
            <a:off x="361987" y="1259045"/>
            <a:ext cx="6567288" cy="5595302"/>
            <a:chOff x="5565997" y="940971"/>
            <a:chExt cx="6567288" cy="5595302"/>
          </a:xfrm>
        </p:grpSpPr>
        <p:sp>
          <p:nvSpPr>
            <p:cNvPr id="44" name="Nuoli: Oikea 43">
              <a:extLst>
                <a:ext uri="{FF2B5EF4-FFF2-40B4-BE49-F238E27FC236}">
                  <a16:creationId xmlns:a16="http://schemas.microsoft.com/office/drawing/2014/main" id="{421ED180-C233-5726-85E6-8B3E6316BA07}"/>
                </a:ext>
              </a:extLst>
            </p:cNvPr>
            <p:cNvSpPr/>
            <p:nvPr/>
          </p:nvSpPr>
          <p:spPr>
            <a:xfrm>
              <a:off x="9032070" y="4395647"/>
              <a:ext cx="1440000" cy="972000"/>
            </a:xfrm>
            <a:prstGeom prst="rightArrow">
              <a:avLst>
                <a:gd name="adj1" fmla="val 100000"/>
                <a:gd name="adj2" fmla="val 15128"/>
              </a:avLst>
            </a:prstGeom>
            <a:solidFill>
              <a:schemeClr val="bg1"/>
            </a:solidFill>
            <a:ln w="31750" cap="flat" cmpd="sng" algn="ctr">
              <a:solidFill>
                <a:sysClr val="windowText" lastClr="000000"/>
              </a:solid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4" name="Tekstiruutu 3">
              <a:extLst>
                <a:ext uri="{FF2B5EF4-FFF2-40B4-BE49-F238E27FC236}">
                  <a16:creationId xmlns:a16="http://schemas.microsoft.com/office/drawing/2014/main" id="{9A4AA487-FBE3-B37B-B276-1C2B6719A21F}"/>
                </a:ext>
              </a:extLst>
            </p:cNvPr>
            <p:cNvSpPr txBox="1"/>
            <p:nvPr/>
          </p:nvSpPr>
          <p:spPr>
            <a:xfrm>
              <a:off x="5565997" y="5889942"/>
              <a:ext cx="6382773"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ptos" panose="02110004020202020204"/>
                  <a:ea typeface="+mn-ea"/>
                  <a:cs typeface="+mn-cs"/>
                </a:rPr>
                <a:t>Rakenteeton tiedonvaihto (pdf, kuvat, puhelut, sähköpostit)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ptos" panose="02110004020202020204"/>
                  <a:ea typeface="+mn-ea"/>
                  <a:cs typeface="+mn-cs"/>
                </a:rPr>
                <a:t>Vakioimaton tietosisältö </a:t>
              </a: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a:t>
              </a:r>
              <a:r>
                <a:rPr kumimoji="0" lang="fi-FI" sz="1800" b="0" i="1" u="none" strike="noStrike" kern="1200" cap="none" spc="0" normalizeH="0" baseline="0" noProof="0">
                  <a:ln>
                    <a:noFill/>
                  </a:ln>
                  <a:solidFill>
                    <a:prstClr val="black"/>
                  </a:solidFill>
                  <a:effectLst/>
                  <a:uLnTx/>
                  <a:uFillTx/>
                  <a:latin typeface="Aptos" panose="02110004020202020204"/>
                  <a:ea typeface="+mn-ea"/>
                  <a:cs typeface="+mn-cs"/>
                </a:rPr>
                <a:t>itse määritetyt arvot</a:t>
              </a: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 </a:t>
              </a:r>
              <a:endParaRPr kumimoji="0" lang="fi-FI" sz="18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 name="Nuoli: Oikea 4">
              <a:extLst>
                <a:ext uri="{FF2B5EF4-FFF2-40B4-BE49-F238E27FC236}">
                  <a16:creationId xmlns:a16="http://schemas.microsoft.com/office/drawing/2014/main" id="{43F9F121-99BB-FAE1-8835-493652F04FA5}"/>
                </a:ext>
              </a:extLst>
            </p:cNvPr>
            <p:cNvSpPr/>
            <p:nvPr/>
          </p:nvSpPr>
          <p:spPr>
            <a:xfrm>
              <a:off x="7337019" y="4397215"/>
              <a:ext cx="1435964" cy="972000"/>
            </a:xfrm>
            <a:prstGeom prst="rightArrow">
              <a:avLst>
                <a:gd name="adj1" fmla="val 100000"/>
                <a:gd name="adj2" fmla="val 15128"/>
              </a:avLst>
            </a:prstGeom>
            <a:solidFill>
              <a:schemeClr val="bg1"/>
            </a:solidFill>
            <a:ln w="31750" cap="flat" cmpd="sng" algn="ctr">
              <a:solidFill>
                <a:sysClr val="windowText" lastClr="000000"/>
              </a:solid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 name="Nuoli: Oikea 5">
              <a:extLst>
                <a:ext uri="{FF2B5EF4-FFF2-40B4-BE49-F238E27FC236}">
                  <a16:creationId xmlns:a16="http://schemas.microsoft.com/office/drawing/2014/main" id="{1DDC2004-96C6-5656-9F38-B3A94F1E3D36}"/>
                </a:ext>
              </a:extLst>
            </p:cNvPr>
            <p:cNvSpPr/>
            <p:nvPr/>
          </p:nvSpPr>
          <p:spPr>
            <a:xfrm>
              <a:off x="5724704" y="4395647"/>
              <a:ext cx="1512000" cy="972000"/>
            </a:xfrm>
            <a:prstGeom prst="rightArrow">
              <a:avLst>
                <a:gd name="adj1" fmla="val 100000"/>
                <a:gd name="adj2" fmla="val 15128"/>
              </a:avLst>
            </a:prstGeom>
            <a:solidFill>
              <a:schemeClr val="bg1"/>
            </a:solidFill>
            <a:ln w="31750" cap="flat" cmpd="sng" algn="ctr">
              <a:solidFill>
                <a:sysClr val="windowText" lastClr="000000"/>
              </a:solid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 name="Suorakulmio 6">
              <a:extLst>
                <a:ext uri="{FF2B5EF4-FFF2-40B4-BE49-F238E27FC236}">
                  <a16:creationId xmlns:a16="http://schemas.microsoft.com/office/drawing/2014/main" id="{E34FF880-0B46-6379-E436-03DA90D9A36C}"/>
                </a:ext>
              </a:extLst>
            </p:cNvPr>
            <p:cNvSpPr/>
            <p:nvPr/>
          </p:nvSpPr>
          <p:spPr>
            <a:xfrm>
              <a:off x="10227472" y="3696202"/>
              <a:ext cx="365548" cy="22454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303"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8" name="Yhdistin: Kaareva 7">
              <a:extLst>
                <a:ext uri="{FF2B5EF4-FFF2-40B4-BE49-F238E27FC236}">
                  <a16:creationId xmlns:a16="http://schemas.microsoft.com/office/drawing/2014/main" id="{15F0164B-78F2-A1CD-0CED-3E9D839A0499}"/>
                </a:ext>
              </a:extLst>
            </p:cNvPr>
            <p:cNvCxnSpPr>
              <a:cxnSpLocks/>
            </p:cNvCxnSpPr>
            <p:nvPr/>
          </p:nvCxnSpPr>
          <p:spPr>
            <a:xfrm flipV="1">
              <a:off x="8759981" y="1586812"/>
              <a:ext cx="353416" cy="3331453"/>
            </a:xfrm>
            <a:prstGeom prst="curvedConnector3">
              <a:avLst>
                <a:gd name="adj1" fmla="val 34029"/>
              </a:avLst>
            </a:prstGeom>
            <a:noFill/>
            <a:ln w="31750" cap="flat" cmpd="sng" algn="ctr">
              <a:solidFill>
                <a:srgbClr val="FF0000"/>
              </a:solidFill>
              <a:prstDash val="sysDot"/>
              <a:miter lim="800000"/>
              <a:headEnd type="triangle"/>
              <a:tailEnd type="triangle"/>
            </a:ln>
            <a:effectLst/>
          </p:spPr>
        </p:cxnSp>
        <p:sp>
          <p:nvSpPr>
            <p:cNvPr id="9" name="Suorakulmio: Pyöristetyt kulmat 8">
              <a:extLst>
                <a:ext uri="{FF2B5EF4-FFF2-40B4-BE49-F238E27FC236}">
                  <a16:creationId xmlns:a16="http://schemas.microsoft.com/office/drawing/2014/main" id="{A6042A48-8E08-A63A-35E3-7D54485E303E}"/>
                </a:ext>
              </a:extLst>
            </p:cNvPr>
            <p:cNvSpPr/>
            <p:nvPr/>
          </p:nvSpPr>
          <p:spPr>
            <a:xfrm>
              <a:off x="8293585" y="2650696"/>
              <a:ext cx="303314" cy="263940"/>
            </a:xfrm>
            <a:prstGeom prst="roundRect">
              <a:avLst/>
            </a:prstGeom>
            <a:solidFill>
              <a:schemeClr val="bg2"/>
            </a:solidFill>
            <a:ln w="1905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0" cap="none" spc="0" normalizeH="0" baseline="0" noProof="0">
                  <a:ln>
                    <a:noFill/>
                  </a:ln>
                  <a:solidFill>
                    <a:prstClr val="white"/>
                  </a:solidFill>
                  <a:effectLst/>
                  <a:uLnTx/>
                  <a:uFillTx/>
                  <a:latin typeface="Calibri" panose="020F0502020204030204"/>
                  <a:ea typeface="+mn-ea"/>
                  <a:cs typeface="+mn-cs"/>
                </a:rPr>
                <a:t>v</a:t>
              </a:r>
            </a:p>
          </p:txBody>
        </p:sp>
        <p:cxnSp>
          <p:nvCxnSpPr>
            <p:cNvPr id="10" name="Yhdistin: Kaareva 9">
              <a:extLst>
                <a:ext uri="{FF2B5EF4-FFF2-40B4-BE49-F238E27FC236}">
                  <a16:creationId xmlns:a16="http://schemas.microsoft.com/office/drawing/2014/main" id="{0D2737DD-C57A-3142-CF3B-11153C4D8874}"/>
                </a:ext>
              </a:extLst>
            </p:cNvPr>
            <p:cNvCxnSpPr>
              <a:cxnSpLocks/>
              <a:stCxn id="28" idx="3"/>
              <a:endCxn id="140" idx="0"/>
            </p:cNvCxnSpPr>
            <p:nvPr/>
          </p:nvCxnSpPr>
          <p:spPr>
            <a:xfrm>
              <a:off x="7329998" y="2776066"/>
              <a:ext cx="650428" cy="1637563"/>
            </a:xfrm>
            <a:prstGeom prst="curvedConnector2">
              <a:avLst/>
            </a:prstGeom>
            <a:noFill/>
            <a:ln w="31750" cap="flat" cmpd="sng" algn="ctr">
              <a:solidFill>
                <a:srgbClr val="FF0000"/>
              </a:solidFill>
              <a:prstDash val="sysDot"/>
              <a:miter lim="800000"/>
              <a:headEnd type="none"/>
              <a:tailEnd type="triangle"/>
            </a:ln>
            <a:effectLst/>
          </p:spPr>
        </p:cxnSp>
        <p:sp>
          <p:nvSpPr>
            <p:cNvPr id="11" name="Suorakulmio: Pyöristetyt kulmat 10">
              <a:extLst>
                <a:ext uri="{FF2B5EF4-FFF2-40B4-BE49-F238E27FC236}">
                  <a16:creationId xmlns:a16="http://schemas.microsoft.com/office/drawing/2014/main" id="{B90E6F68-388A-1A03-32DE-2EB749DD61F2}"/>
                </a:ext>
              </a:extLst>
            </p:cNvPr>
            <p:cNvSpPr/>
            <p:nvPr/>
          </p:nvSpPr>
          <p:spPr>
            <a:xfrm>
              <a:off x="7054710" y="2881270"/>
              <a:ext cx="276955" cy="295046"/>
            </a:xfrm>
            <a:prstGeom prst="roundRect">
              <a:avLst/>
            </a:prstGeom>
            <a:solidFill>
              <a:schemeClr val="bg1"/>
            </a:solidFill>
            <a:ln w="1905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0" cap="none" spc="0" normalizeH="0" baseline="0" noProof="0">
                  <a:ln>
                    <a:noFill/>
                  </a:ln>
                  <a:solidFill>
                    <a:prstClr val="white"/>
                  </a:solidFill>
                  <a:effectLst/>
                  <a:uLnTx/>
                  <a:uFillTx/>
                  <a:latin typeface="Calibri" panose="020F0502020204030204"/>
                  <a:ea typeface="+mn-ea"/>
                  <a:cs typeface="+mn-cs"/>
                </a:rPr>
                <a:t>v</a:t>
              </a:r>
            </a:p>
          </p:txBody>
        </p:sp>
        <p:cxnSp>
          <p:nvCxnSpPr>
            <p:cNvPr id="17" name="Yhdistin: Kaareva 16">
              <a:extLst>
                <a:ext uri="{FF2B5EF4-FFF2-40B4-BE49-F238E27FC236}">
                  <a16:creationId xmlns:a16="http://schemas.microsoft.com/office/drawing/2014/main" id="{4DE381C7-DCC4-AAAB-7416-0DECAF925904}"/>
                </a:ext>
              </a:extLst>
            </p:cNvPr>
            <p:cNvCxnSpPr>
              <a:cxnSpLocks/>
              <a:stCxn id="37" idx="1"/>
              <a:endCxn id="28" idx="0"/>
            </p:cNvCxnSpPr>
            <p:nvPr/>
          </p:nvCxnSpPr>
          <p:spPr>
            <a:xfrm rot="10800000" flipV="1">
              <a:off x="6525199" y="1551762"/>
              <a:ext cx="2601201" cy="738304"/>
            </a:xfrm>
            <a:prstGeom prst="curvedConnector2">
              <a:avLst/>
            </a:prstGeom>
            <a:noFill/>
            <a:ln w="31750" cap="flat" cmpd="sng" algn="ctr">
              <a:solidFill>
                <a:srgbClr val="FF0000"/>
              </a:solidFill>
              <a:prstDash val="sysDot"/>
              <a:miter lim="800000"/>
              <a:headEnd type="triangle"/>
              <a:tailEnd type="triangle"/>
            </a:ln>
            <a:effectLst/>
          </p:spPr>
        </p:cxnSp>
        <p:sp>
          <p:nvSpPr>
            <p:cNvPr id="21" name="Suorakulmio 20">
              <a:extLst>
                <a:ext uri="{FF2B5EF4-FFF2-40B4-BE49-F238E27FC236}">
                  <a16:creationId xmlns:a16="http://schemas.microsoft.com/office/drawing/2014/main" id="{F78DF000-A7A0-C2C4-F5F0-923C18F029CC}"/>
                </a:ext>
              </a:extLst>
            </p:cNvPr>
            <p:cNvSpPr/>
            <p:nvPr/>
          </p:nvSpPr>
          <p:spPr>
            <a:xfrm>
              <a:off x="7771201" y="1586144"/>
              <a:ext cx="411607" cy="340749"/>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1" i="0" u="none" strike="noStrike" kern="0" cap="none" spc="0" normalizeH="0" baseline="0" noProof="0">
                <a:ln>
                  <a:noFill/>
                </a:ln>
                <a:solidFill>
                  <a:prstClr val="black"/>
                </a:solidFill>
                <a:effectLst/>
                <a:uLnTx/>
                <a:uFillTx/>
                <a:latin typeface="Calibri" panose="020F0502020204030204"/>
                <a:ea typeface="+mn-ea"/>
                <a:cs typeface="+mn-cs"/>
              </a:endParaRPr>
            </a:p>
          </p:txBody>
        </p:sp>
        <p:cxnSp>
          <p:nvCxnSpPr>
            <p:cNvPr id="22" name="Yhdistin: Kaareva 21">
              <a:extLst>
                <a:ext uri="{FF2B5EF4-FFF2-40B4-BE49-F238E27FC236}">
                  <a16:creationId xmlns:a16="http://schemas.microsoft.com/office/drawing/2014/main" id="{5B3DFAB6-51AC-173E-5221-1B7FA31E767E}"/>
                </a:ext>
              </a:extLst>
            </p:cNvPr>
            <p:cNvCxnSpPr>
              <a:cxnSpLocks/>
              <a:stCxn id="28" idx="3"/>
            </p:cNvCxnSpPr>
            <p:nvPr/>
          </p:nvCxnSpPr>
          <p:spPr>
            <a:xfrm>
              <a:off x="7329998" y="2776066"/>
              <a:ext cx="1678190" cy="1637563"/>
            </a:xfrm>
            <a:prstGeom prst="curvedConnector3">
              <a:avLst>
                <a:gd name="adj1" fmla="val 60292"/>
              </a:avLst>
            </a:prstGeom>
            <a:noFill/>
            <a:ln w="31750" cap="flat" cmpd="sng" algn="ctr">
              <a:solidFill>
                <a:srgbClr val="FF0000"/>
              </a:solidFill>
              <a:prstDash val="sysDot"/>
              <a:miter lim="800000"/>
              <a:headEnd type="none"/>
              <a:tailEnd type="triangle"/>
            </a:ln>
            <a:effectLst/>
          </p:spPr>
        </p:cxnSp>
        <p:sp>
          <p:nvSpPr>
            <p:cNvPr id="24" name="Suorakulmio: Pyöristetyt kulmat 23">
              <a:extLst>
                <a:ext uri="{FF2B5EF4-FFF2-40B4-BE49-F238E27FC236}">
                  <a16:creationId xmlns:a16="http://schemas.microsoft.com/office/drawing/2014/main" id="{102B29BB-F560-F9CC-7A99-4F8F424AE549}"/>
                </a:ext>
              </a:extLst>
            </p:cNvPr>
            <p:cNvSpPr/>
            <p:nvPr/>
          </p:nvSpPr>
          <p:spPr>
            <a:xfrm>
              <a:off x="6851664" y="2861429"/>
              <a:ext cx="363744" cy="375728"/>
            </a:xfrm>
            <a:prstGeom prst="roundRect">
              <a:avLst/>
            </a:prstGeom>
            <a:solidFill>
              <a:schemeClr val="bg1"/>
            </a:solidFill>
            <a:ln w="1905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0" cap="none" spc="0" normalizeH="0" baseline="0" noProof="0">
                  <a:ln>
                    <a:noFill/>
                  </a:ln>
                  <a:solidFill>
                    <a:prstClr val="white"/>
                  </a:solidFill>
                  <a:effectLst/>
                  <a:uLnTx/>
                  <a:uFillTx/>
                  <a:latin typeface="Calibri" panose="020F0502020204030204"/>
                  <a:ea typeface="+mn-ea"/>
                  <a:cs typeface="+mn-cs"/>
                </a:rPr>
                <a:t>v</a:t>
              </a:r>
            </a:p>
          </p:txBody>
        </p:sp>
        <p:cxnSp>
          <p:nvCxnSpPr>
            <p:cNvPr id="27" name="Yhdistin: Kaareva 26">
              <a:extLst>
                <a:ext uri="{FF2B5EF4-FFF2-40B4-BE49-F238E27FC236}">
                  <a16:creationId xmlns:a16="http://schemas.microsoft.com/office/drawing/2014/main" id="{15182D5D-1A70-0AFD-09F7-C441D13A054F}"/>
                </a:ext>
              </a:extLst>
            </p:cNvPr>
            <p:cNvCxnSpPr>
              <a:cxnSpLocks/>
              <a:stCxn id="28" idx="2"/>
              <a:endCxn id="30" idx="0"/>
            </p:cNvCxnSpPr>
            <p:nvPr/>
          </p:nvCxnSpPr>
          <p:spPr>
            <a:xfrm rot="5400000">
              <a:off x="5913923" y="3787947"/>
              <a:ext cx="1137157" cy="85395"/>
            </a:xfrm>
            <a:prstGeom prst="curvedConnector3">
              <a:avLst>
                <a:gd name="adj1" fmla="val 50000"/>
              </a:avLst>
            </a:prstGeom>
            <a:noFill/>
            <a:ln w="31750" cap="flat" cmpd="sng" algn="ctr">
              <a:solidFill>
                <a:srgbClr val="FF0000"/>
              </a:solidFill>
              <a:prstDash val="sysDot"/>
              <a:miter lim="800000"/>
              <a:headEnd type="triangle"/>
              <a:tailEnd type="oval"/>
            </a:ln>
            <a:effectLst/>
          </p:spPr>
        </p:cxnSp>
        <p:sp>
          <p:nvSpPr>
            <p:cNvPr id="28" name="Suorakulmio: Pyöristetyt kulmat 27">
              <a:extLst>
                <a:ext uri="{FF2B5EF4-FFF2-40B4-BE49-F238E27FC236}">
                  <a16:creationId xmlns:a16="http://schemas.microsoft.com/office/drawing/2014/main" id="{12179A03-4573-ABA5-F3F1-8322052E9193}"/>
                </a:ext>
              </a:extLst>
            </p:cNvPr>
            <p:cNvSpPr/>
            <p:nvPr/>
          </p:nvSpPr>
          <p:spPr>
            <a:xfrm>
              <a:off x="5720398" y="2290066"/>
              <a:ext cx="1609600" cy="972000"/>
            </a:xfrm>
            <a:prstGeom prst="roundRect">
              <a:avLst/>
            </a:prstGeom>
            <a:solidFill>
              <a:sysClr val="window" lastClr="FFFFFF"/>
            </a:solidFill>
            <a:ln w="19050" cap="flat" cmpd="sng" algn="ctr">
              <a:solidFill>
                <a:sysClr val="windowText" lastClr="000000"/>
              </a:solid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cxnSp>
          <p:nvCxnSpPr>
            <p:cNvPr id="29" name="Yhdistin: Kaareva 28">
              <a:extLst>
                <a:ext uri="{FF2B5EF4-FFF2-40B4-BE49-F238E27FC236}">
                  <a16:creationId xmlns:a16="http://schemas.microsoft.com/office/drawing/2014/main" id="{B818A73D-B834-2C9D-8746-E412FE262434}"/>
                </a:ext>
              </a:extLst>
            </p:cNvPr>
            <p:cNvCxnSpPr>
              <a:cxnSpLocks/>
              <a:stCxn id="37" idx="3"/>
              <a:endCxn id="116" idx="0"/>
            </p:cNvCxnSpPr>
            <p:nvPr/>
          </p:nvCxnSpPr>
          <p:spPr>
            <a:xfrm>
              <a:off x="10339693" y="1551762"/>
              <a:ext cx="911592" cy="790105"/>
            </a:xfrm>
            <a:prstGeom prst="curvedConnector2">
              <a:avLst/>
            </a:prstGeom>
            <a:noFill/>
            <a:ln w="31750" cap="flat" cmpd="sng" algn="ctr">
              <a:solidFill>
                <a:srgbClr val="FF0000"/>
              </a:solidFill>
              <a:prstDash val="sysDot"/>
              <a:miter lim="800000"/>
              <a:headEnd type="triangle"/>
              <a:tailEnd type="triangle"/>
            </a:ln>
            <a:effectLst/>
          </p:spPr>
        </p:cxnSp>
        <p:sp>
          <p:nvSpPr>
            <p:cNvPr id="30" name="Tekstiruutu 415">
              <a:extLst>
                <a:ext uri="{FF2B5EF4-FFF2-40B4-BE49-F238E27FC236}">
                  <a16:creationId xmlns:a16="http://schemas.microsoft.com/office/drawing/2014/main" id="{38ACF95C-44CA-DE82-D0D1-BC1940F6DFF6}"/>
                </a:ext>
              </a:extLst>
            </p:cNvPr>
            <p:cNvSpPr txBox="1"/>
            <p:nvPr/>
          </p:nvSpPr>
          <p:spPr>
            <a:xfrm>
              <a:off x="5741591" y="4399223"/>
              <a:ext cx="1396423" cy="338554"/>
            </a:xfrm>
            <a:prstGeom prst="rect">
              <a:avLst/>
            </a:prstGeom>
            <a:noFill/>
          </p:spPr>
          <p:txBody>
            <a:bodyPr wrap="square" lIns="36000" rIns="3600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SUUNNITTELU</a:t>
              </a:r>
            </a:p>
          </p:txBody>
        </p:sp>
        <p:pic>
          <p:nvPicPr>
            <p:cNvPr id="31" name="Kuva 30" descr="Nosturi tasaisella täytöllä">
              <a:extLst>
                <a:ext uri="{FF2B5EF4-FFF2-40B4-BE49-F238E27FC236}">
                  <a16:creationId xmlns:a16="http://schemas.microsoft.com/office/drawing/2014/main" id="{6405345F-3ADB-D20D-8D45-984186A4E7B3}"/>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flipH="1">
              <a:off x="9381774" y="4682988"/>
              <a:ext cx="576000" cy="576000"/>
            </a:xfrm>
            <a:prstGeom prst="rect">
              <a:avLst/>
            </a:prstGeom>
          </p:spPr>
        </p:pic>
        <p:pic>
          <p:nvPicPr>
            <p:cNvPr id="32" name="Kuva 31" descr="Tietokanta tasaisella täytöllä">
              <a:extLst>
                <a:ext uri="{FF2B5EF4-FFF2-40B4-BE49-F238E27FC236}">
                  <a16:creationId xmlns:a16="http://schemas.microsoft.com/office/drawing/2014/main" id="{EFF1C1E6-6EB2-1EB6-D4DC-F8A9E00F8F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5692490" y="2570239"/>
              <a:ext cx="648000" cy="648000"/>
            </a:xfrm>
            <a:prstGeom prst="rect">
              <a:avLst/>
            </a:prstGeom>
          </p:spPr>
        </p:pic>
        <p:pic>
          <p:nvPicPr>
            <p:cNvPr id="33" name="Kuva 32" descr="Suorakulmainen särmiö tasaisella täytöllä">
              <a:extLst>
                <a:ext uri="{FF2B5EF4-FFF2-40B4-BE49-F238E27FC236}">
                  <a16:creationId xmlns:a16="http://schemas.microsoft.com/office/drawing/2014/main" id="{81F09B58-0BCA-0772-305E-C68023F1AAFE}"/>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6148132" y="4690296"/>
              <a:ext cx="576000" cy="576000"/>
            </a:xfrm>
            <a:prstGeom prst="rect">
              <a:avLst/>
            </a:prstGeom>
          </p:spPr>
        </p:pic>
        <p:grpSp>
          <p:nvGrpSpPr>
            <p:cNvPr id="34" name="Ryhmä 33">
              <a:extLst>
                <a:ext uri="{FF2B5EF4-FFF2-40B4-BE49-F238E27FC236}">
                  <a16:creationId xmlns:a16="http://schemas.microsoft.com/office/drawing/2014/main" id="{FE15A178-B564-E3D0-B5FD-A004A9C11024}"/>
                </a:ext>
              </a:extLst>
            </p:cNvPr>
            <p:cNvGrpSpPr/>
            <p:nvPr/>
          </p:nvGrpSpPr>
          <p:grpSpPr>
            <a:xfrm>
              <a:off x="9126399" y="1394893"/>
              <a:ext cx="1213294" cy="2246130"/>
              <a:chOff x="3319667" y="874676"/>
              <a:chExt cx="1295955" cy="2246130"/>
            </a:xfrm>
          </p:grpSpPr>
          <p:sp>
            <p:nvSpPr>
              <p:cNvPr id="36" name="Nuoli: Oikea 35">
                <a:extLst>
                  <a:ext uri="{FF2B5EF4-FFF2-40B4-BE49-F238E27FC236}">
                    <a16:creationId xmlns:a16="http://schemas.microsoft.com/office/drawing/2014/main" id="{E717B52E-C254-CB57-46D9-BBF621B990C5}"/>
                  </a:ext>
                </a:extLst>
              </p:cNvPr>
              <p:cNvSpPr/>
              <p:nvPr/>
            </p:nvSpPr>
            <p:spPr>
              <a:xfrm rot="5400000">
                <a:off x="2836651" y="1363272"/>
                <a:ext cx="2246130" cy="1268938"/>
              </a:xfrm>
              <a:prstGeom prst="rightArrow">
                <a:avLst>
                  <a:gd name="adj1" fmla="val 100000"/>
                  <a:gd name="adj2" fmla="val 18766"/>
                </a:avLst>
              </a:prstGeom>
              <a:solidFill>
                <a:schemeClr val="bg1"/>
              </a:solidFill>
              <a:ln w="31750" cap="flat" cmpd="sng" algn="ctr">
                <a:solidFill>
                  <a:sysClr val="windowText" lastClr="000000"/>
                </a:solid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7" name="Tekstiruutu 530">
                <a:extLst>
                  <a:ext uri="{FF2B5EF4-FFF2-40B4-BE49-F238E27FC236}">
                    <a16:creationId xmlns:a16="http://schemas.microsoft.com/office/drawing/2014/main" id="{1215893F-DC04-8683-C177-0587EB80A3AB}"/>
                  </a:ext>
                </a:extLst>
              </p:cNvPr>
              <p:cNvSpPr txBox="1"/>
              <p:nvPr/>
            </p:nvSpPr>
            <p:spPr>
              <a:xfrm>
                <a:off x="3319667" y="884453"/>
                <a:ext cx="1295955" cy="294183"/>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VALMISTUS</a:t>
                </a:r>
              </a:p>
            </p:txBody>
          </p:sp>
          <p:sp>
            <p:nvSpPr>
              <p:cNvPr id="38" name="Tekstiruutu 531">
                <a:extLst>
                  <a:ext uri="{FF2B5EF4-FFF2-40B4-BE49-F238E27FC236}">
                    <a16:creationId xmlns:a16="http://schemas.microsoft.com/office/drawing/2014/main" id="{5EEBC8F3-8AFC-8C50-116A-A336F3159CF5}"/>
                  </a:ext>
                </a:extLst>
              </p:cNvPr>
              <p:cNvSpPr txBox="1"/>
              <p:nvPr/>
            </p:nvSpPr>
            <p:spPr>
              <a:xfrm>
                <a:off x="3410545" y="2084090"/>
                <a:ext cx="1118419" cy="294183"/>
              </a:xfrm>
              <a:prstGeom prst="rect">
                <a:avLst/>
              </a:prstGeom>
              <a:noFill/>
            </p:spPr>
            <p:txBody>
              <a:bodyPr wrap="non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TOIMITUS</a:t>
                </a:r>
              </a:p>
            </p:txBody>
          </p:sp>
          <p:grpSp>
            <p:nvGrpSpPr>
              <p:cNvPr id="39" name="Ryhmä 38">
                <a:extLst>
                  <a:ext uri="{FF2B5EF4-FFF2-40B4-BE49-F238E27FC236}">
                    <a16:creationId xmlns:a16="http://schemas.microsoft.com/office/drawing/2014/main" id="{8828A197-579B-80B8-4F30-D24B33782565}"/>
                  </a:ext>
                </a:extLst>
              </p:cNvPr>
              <p:cNvGrpSpPr/>
              <p:nvPr/>
            </p:nvGrpSpPr>
            <p:grpSpPr>
              <a:xfrm>
                <a:off x="3432254" y="2390812"/>
                <a:ext cx="1015823" cy="557381"/>
                <a:chOff x="9489517" y="4555518"/>
                <a:chExt cx="1121046" cy="671166"/>
              </a:xfrm>
            </p:grpSpPr>
            <p:pic>
              <p:nvPicPr>
                <p:cNvPr id="40" name="Kuva 39" descr="Varastorakennus tasaisella täytöllä">
                  <a:extLst>
                    <a:ext uri="{FF2B5EF4-FFF2-40B4-BE49-F238E27FC236}">
                      <a16:creationId xmlns:a16="http://schemas.microsoft.com/office/drawing/2014/main" id="{02D1379C-CB9F-742A-7E5C-EA64F8036C7B}"/>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10003677" y="4555518"/>
                  <a:ext cx="606886" cy="606886"/>
                </a:xfrm>
                <a:prstGeom prst="rect">
                  <a:avLst/>
                </a:prstGeom>
              </p:spPr>
            </p:pic>
            <p:pic>
              <p:nvPicPr>
                <p:cNvPr id="41" name="Graphic 22" descr="Truck with solid fill">
                  <a:extLst>
                    <a:ext uri="{FF2B5EF4-FFF2-40B4-BE49-F238E27FC236}">
                      <a16:creationId xmlns:a16="http://schemas.microsoft.com/office/drawing/2014/main" id="{FA99C4A0-2286-416D-1B17-1A984F1320B1}"/>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flipH="1">
                  <a:off x="9489517" y="4749844"/>
                  <a:ext cx="476842" cy="476840"/>
                </a:xfrm>
                <a:prstGeom prst="rect">
                  <a:avLst/>
                </a:prstGeom>
              </p:spPr>
            </p:pic>
          </p:grpSp>
        </p:grpSp>
        <p:pic>
          <p:nvPicPr>
            <p:cNvPr id="42" name="Kuva 41" descr="Sähköposti tasaisella täytöllä">
              <a:extLst>
                <a:ext uri="{FF2B5EF4-FFF2-40B4-BE49-F238E27FC236}">
                  <a16:creationId xmlns:a16="http://schemas.microsoft.com/office/drawing/2014/main" id="{B4EDBF93-AF55-33F6-A245-9AA5944AFE00}"/>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9370851" y="3622587"/>
              <a:ext cx="252000" cy="252000"/>
            </a:xfrm>
            <a:prstGeom prst="rect">
              <a:avLst/>
            </a:prstGeom>
          </p:spPr>
        </p:pic>
        <p:pic>
          <p:nvPicPr>
            <p:cNvPr id="43" name="Kuva 42" descr="Ostoskori tasaisella täytöllä">
              <a:extLst>
                <a:ext uri="{FF2B5EF4-FFF2-40B4-BE49-F238E27FC236}">
                  <a16:creationId xmlns:a16="http://schemas.microsoft.com/office/drawing/2014/main" id="{80E4F2B9-D5ED-697A-B88B-C2D200E45009}"/>
                </a:ext>
              </a:extLst>
            </p:cNvPr>
            <p:cNvPicPr>
              <a:picLocks noChangeAspect="1"/>
            </p:cNvPicPr>
            <p:nvPr/>
          </p:nvPicPr>
          <p:blipFill>
            <a:blip r:embed="rId25">
              <a:extLst>
                <a:ext uri="{28A0092B-C50C-407E-A947-70E740481C1C}">
                  <a14:useLocalDpi xmlns:a14="http://schemas.microsoft.com/office/drawing/2010/main" val="0"/>
                </a:ext>
                <a:ext uri="{96DAC541-7B7A-43D3-8B79-37D633B846F1}">
                  <asvg:svgBlip xmlns:asvg="http://schemas.microsoft.com/office/drawing/2016/SVG/main" r:embed="rId26"/>
                </a:ext>
              </a:extLst>
            </a:blip>
            <a:stretch>
              <a:fillRect/>
            </a:stretch>
          </p:blipFill>
          <p:spPr>
            <a:xfrm>
              <a:off x="7711922" y="4703605"/>
              <a:ext cx="576000" cy="576000"/>
            </a:xfrm>
            <a:prstGeom prst="rect">
              <a:avLst/>
            </a:prstGeom>
          </p:spPr>
        </p:pic>
        <p:sp>
          <p:nvSpPr>
            <p:cNvPr id="45" name="Nuoli: Oikea 44">
              <a:extLst>
                <a:ext uri="{FF2B5EF4-FFF2-40B4-BE49-F238E27FC236}">
                  <a16:creationId xmlns:a16="http://schemas.microsoft.com/office/drawing/2014/main" id="{B81E03F5-0251-A625-99FB-48914879F24F}"/>
                </a:ext>
              </a:extLst>
            </p:cNvPr>
            <p:cNvSpPr/>
            <p:nvPr/>
          </p:nvSpPr>
          <p:spPr>
            <a:xfrm>
              <a:off x="10581477" y="4382331"/>
              <a:ext cx="1476000" cy="972000"/>
            </a:xfrm>
            <a:prstGeom prst="rightArrow">
              <a:avLst>
                <a:gd name="adj1" fmla="val 100000"/>
                <a:gd name="adj2" fmla="val 15128"/>
              </a:avLst>
            </a:prstGeom>
            <a:solidFill>
              <a:schemeClr val="bg1"/>
            </a:solidFill>
            <a:ln w="31750" cap="flat" cmpd="sng" algn="ctr">
              <a:solidFill>
                <a:sysClr val="windowText" lastClr="000000"/>
              </a:solid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46" name="Tekstiruutu 427">
              <a:extLst>
                <a:ext uri="{FF2B5EF4-FFF2-40B4-BE49-F238E27FC236}">
                  <a16:creationId xmlns:a16="http://schemas.microsoft.com/office/drawing/2014/main" id="{33B86443-7E80-1143-3A43-83FF09DA0315}"/>
                </a:ext>
              </a:extLst>
            </p:cNvPr>
            <p:cNvSpPr txBox="1"/>
            <p:nvPr/>
          </p:nvSpPr>
          <p:spPr>
            <a:xfrm>
              <a:off x="10609167" y="4380203"/>
              <a:ext cx="1289684" cy="338554"/>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YLLÄPITO</a:t>
              </a:r>
            </a:p>
          </p:txBody>
        </p:sp>
        <p:sp>
          <p:nvSpPr>
            <p:cNvPr id="48" name="Tekstiruutu 428">
              <a:extLst>
                <a:ext uri="{FF2B5EF4-FFF2-40B4-BE49-F238E27FC236}">
                  <a16:creationId xmlns:a16="http://schemas.microsoft.com/office/drawing/2014/main" id="{4387A5A5-A8C5-DF6C-1B3F-241065CC4C9E}"/>
                </a:ext>
              </a:extLst>
            </p:cNvPr>
            <p:cNvSpPr txBox="1"/>
            <p:nvPr/>
          </p:nvSpPr>
          <p:spPr>
            <a:xfrm>
              <a:off x="5565997" y="2320405"/>
              <a:ext cx="1764000" cy="294183"/>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Projektipankki</a:t>
              </a:r>
            </a:p>
          </p:txBody>
        </p:sp>
        <p:grpSp>
          <p:nvGrpSpPr>
            <p:cNvPr id="97" name="Ryhmä 96">
              <a:extLst>
                <a:ext uri="{FF2B5EF4-FFF2-40B4-BE49-F238E27FC236}">
                  <a16:creationId xmlns:a16="http://schemas.microsoft.com/office/drawing/2014/main" id="{B8DA7EFE-9D55-249E-F4EB-731BAD4A1C36}"/>
                </a:ext>
              </a:extLst>
            </p:cNvPr>
            <p:cNvGrpSpPr/>
            <p:nvPr/>
          </p:nvGrpSpPr>
          <p:grpSpPr>
            <a:xfrm>
              <a:off x="6484921" y="2520384"/>
              <a:ext cx="697599" cy="736125"/>
              <a:chOff x="1625423" y="1830057"/>
              <a:chExt cx="697599" cy="736125"/>
            </a:xfrm>
            <a:solidFill>
              <a:srgbClr val="FFC000">
                <a:lumMod val="20000"/>
                <a:lumOff val="80000"/>
              </a:srgbClr>
            </a:solidFill>
          </p:grpSpPr>
          <p:pic>
            <p:nvPicPr>
              <p:cNvPr id="98" name="Kuva 97" descr="Kansio tasaisella täytöllä">
                <a:extLst>
                  <a:ext uri="{FF2B5EF4-FFF2-40B4-BE49-F238E27FC236}">
                    <a16:creationId xmlns:a16="http://schemas.microsoft.com/office/drawing/2014/main" id="{B29B08F8-ACD5-D770-CCAC-8AE7BB90406E}"/>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747022" y="1830057"/>
                <a:ext cx="576000" cy="576000"/>
              </a:xfrm>
              <a:prstGeom prst="rect">
                <a:avLst/>
              </a:prstGeom>
            </p:spPr>
          </p:pic>
          <p:grpSp>
            <p:nvGrpSpPr>
              <p:cNvPr id="99" name="Ryhmä 98">
                <a:extLst>
                  <a:ext uri="{FF2B5EF4-FFF2-40B4-BE49-F238E27FC236}">
                    <a16:creationId xmlns:a16="http://schemas.microsoft.com/office/drawing/2014/main" id="{3F2802A3-5ED1-561D-20E1-EF55AC829D35}"/>
                  </a:ext>
                </a:extLst>
              </p:cNvPr>
              <p:cNvGrpSpPr/>
              <p:nvPr/>
            </p:nvGrpSpPr>
            <p:grpSpPr>
              <a:xfrm>
                <a:off x="1625423" y="1908532"/>
                <a:ext cx="638323" cy="657650"/>
                <a:chOff x="1625423" y="1908532"/>
                <a:chExt cx="638323" cy="657650"/>
              </a:xfrm>
              <a:grpFill/>
            </p:grpSpPr>
            <p:pic>
              <p:nvPicPr>
                <p:cNvPr id="100" name="Kuva 99" descr="Kansio tasaisella täytöllä">
                  <a:extLst>
                    <a:ext uri="{FF2B5EF4-FFF2-40B4-BE49-F238E27FC236}">
                      <a16:creationId xmlns:a16="http://schemas.microsoft.com/office/drawing/2014/main" id="{6C2CE8FC-9E52-74D9-15A0-4C6F7C81BD14}"/>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687746" y="1908532"/>
                  <a:ext cx="576000" cy="576000"/>
                </a:xfrm>
                <a:prstGeom prst="rect">
                  <a:avLst/>
                </a:prstGeom>
              </p:spPr>
            </p:pic>
            <p:pic>
              <p:nvPicPr>
                <p:cNvPr id="101" name="Kuva 100" descr="Kansio tasaisella täytöllä">
                  <a:extLst>
                    <a:ext uri="{FF2B5EF4-FFF2-40B4-BE49-F238E27FC236}">
                      <a16:creationId xmlns:a16="http://schemas.microsoft.com/office/drawing/2014/main" id="{12D3EDF8-430C-DB81-9272-0B7122B0FD26}"/>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625423" y="1990182"/>
                  <a:ext cx="576000" cy="576000"/>
                </a:xfrm>
                <a:prstGeom prst="rect">
                  <a:avLst/>
                </a:prstGeom>
              </p:spPr>
            </p:pic>
          </p:grpSp>
        </p:grpSp>
        <p:grpSp>
          <p:nvGrpSpPr>
            <p:cNvPr id="102" name="Ryhmä 101">
              <a:extLst>
                <a:ext uri="{FF2B5EF4-FFF2-40B4-BE49-F238E27FC236}">
                  <a16:creationId xmlns:a16="http://schemas.microsoft.com/office/drawing/2014/main" id="{5CBCC27D-3C56-3660-453E-1DCF52799AF0}"/>
                </a:ext>
              </a:extLst>
            </p:cNvPr>
            <p:cNvGrpSpPr/>
            <p:nvPr/>
          </p:nvGrpSpPr>
          <p:grpSpPr>
            <a:xfrm>
              <a:off x="7372697" y="2941031"/>
              <a:ext cx="576000" cy="576000"/>
              <a:chOff x="2477105" y="2474122"/>
              <a:chExt cx="648000" cy="648000"/>
            </a:xfrm>
          </p:grpSpPr>
          <p:pic>
            <p:nvPicPr>
              <p:cNvPr id="103" name="Kuva 102" descr="Kansio tasaisella täytöllä">
                <a:extLst>
                  <a:ext uri="{FF2B5EF4-FFF2-40B4-BE49-F238E27FC236}">
                    <a16:creationId xmlns:a16="http://schemas.microsoft.com/office/drawing/2014/main" id="{F17E37B2-8837-4CFE-FBF5-94154B206D64}"/>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2477105" y="2474122"/>
                <a:ext cx="648000" cy="648000"/>
              </a:xfrm>
              <a:prstGeom prst="rect">
                <a:avLst/>
              </a:prstGeom>
            </p:spPr>
          </p:pic>
          <p:sp>
            <p:nvSpPr>
              <p:cNvPr id="104" name="Tekstiruutu 509">
                <a:extLst>
                  <a:ext uri="{FF2B5EF4-FFF2-40B4-BE49-F238E27FC236}">
                    <a16:creationId xmlns:a16="http://schemas.microsoft.com/office/drawing/2014/main" id="{8DCA2748-817A-6F49-DB3A-D41362D2023A}"/>
                  </a:ext>
                </a:extLst>
              </p:cNvPr>
              <p:cNvSpPr txBox="1"/>
              <p:nvPr/>
            </p:nvSpPr>
            <p:spPr>
              <a:xfrm>
                <a:off x="2546333" y="2681525"/>
                <a:ext cx="471539" cy="319446"/>
              </a:xfrm>
              <a:prstGeom prst="rect">
                <a:avLst/>
              </a:prstGeom>
              <a:noFill/>
            </p:spPr>
            <p:txBody>
              <a:bodyPr wrap="non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800" b="1" i="0" u="none" strike="noStrike" kern="0" cap="none" spc="0" normalizeH="0" baseline="0" noProof="0">
                    <a:ln>
                      <a:noFill/>
                    </a:ln>
                    <a:solidFill>
                      <a:prstClr val="black"/>
                    </a:solidFill>
                    <a:effectLst/>
                    <a:uLnTx/>
                    <a:uFillTx/>
                    <a:latin typeface="Calibri" panose="020F0502020204030204"/>
                    <a:ea typeface="+mn-ea"/>
                    <a:cs typeface="+mn-cs"/>
                  </a:rPr>
                  <a:t>IFC</a:t>
                </a:r>
              </a:p>
            </p:txBody>
          </p:sp>
        </p:grpSp>
        <p:sp>
          <p:nvSpPr>
            <p:cNvPr id="105" name="Tekstiruutu 436">
              <a:extLst>
                <a:ext uri="{FF2B5EF4-FFF2-40B4-BE49-F238E27FC236}">
                  <a16:creationId xmlns:a16="http://schemas.microsoft.com/office/drawing/2014/main" id="{3C856C9A-E207-DD70-A33C-1173C191C8E4}"/>
                </a:ext>
              </a:extLst>
            </p:cNvPr>
            <p:cNvSpPr txBox="1"/>
            <p:nvPr/>
          </p:nvSpPr>
          <p:spPr>
            <a:xfrm>
              <a:off x="9111552" y="1201443"/>
              <a:ext cx="234973" cy="319446"/>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pic>
          <p:nvPicPr>
            <p:cNvPr id="106" name="Kuva 105" descr="Sähköposti tasaisella täytöllä">
              <a:extLst>
                <a:ext uri="{FF2B5EF4-FFF2-40B4-BE49-F238E27FC236}">
                  <a16:creationId xmlns:a16="http://schemas.microsoft.com/office/drawing/2014/main" id="{BFD3A29E-85AC-DDE1-AC8B-0DF0EC3AFD41}"/>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8042474" y="2299235"/>
              <a:ext cx="360000" cy="360000"/>
            </a:xfrm>
            <a:prstGeom prst="rect">
              <a:avLst/>
            </a:prstGeom>
          </p:spPr>
        </p:pic>
        <p:grpSp>
          <p:nvGrpSpPr>
            <p:cNvPr id="107" name="Ryhmä 106">
              <a:extLst>
                <a:ext uri="{FF2B5EF4-FFF2-40B4-BE49-F238E27FC236}">
                  <a16:creationId xmlns:a16="http://schemas.microsoft.com/office/drawing/2014/main" id="{ADEF5062-D9D5-D03D-DAC2-72303B137B50}"/>
                </a:ext>
              </a:extLst>
            </p:cNvPr>
            <p:cNvGrpSpPr/>
            <p:nvPr/>
          </p:nvGrpSpPr>
          <p:grpSpPr>
            <a:xfrm>
              <a:off x="8420892" y="2841156"/>
              <a:ext cx="396000" cy="396000"/>
              <a:chOff x="6498366" y="1909364"/>
              <a:chExt cx="867899" cy="867899"/>
            </a:xfrm>
          </p:grpSpPr>
          <p:pic>
            <p:nvPicPr>
              <p:cNvPr id="108" name="Kuva 107" descr="Keskustelu tasaisella täytöllä">
                <a:extLst>
                  <a:ext uri="{FF2B5EF4-FFF2-40B4-BE49-F238E27FC236}">
                    <a16:creationId xmlns:a16="http://schemas.microsoft.com/office/drawing/2014/main" id="{AE129854-B8E4-A9BF-4B0F-F3681F475897}"/>
                  </a:ext>
                </a:extLst>
              </p:cNvPr>
              <p:cNvPicPr>
                <a:picLocks noChangeAspect="1"/>
              </p:cNvPicPr>
              <p:nvPr/>
            </p:nvPicPr>
            <p:blipFill>
              <a:blip r:embed="rId29">
                <a:extLst>
                  <a:ext uri="{28A0092B-C50C-407E-A947-70E740481C1C}">
                    <a14:useLocalDpi xmlns:a14="http://schemas.microsoft.com/office/drawing/2010/main" val="0"/>
                  </a:ext>
                  <a:ext uri="{96DAC541-7B7A-43D3-8B79-37D633B846F1}">
                    <asvg:svgBlip xmlns:asvg="http://schemas.microsoft.com/office/drawing/2016/SVG/main" r:embed="rId30"/>
                  </a:ext>
                </a:extLst>
              </a:blip>
              <a:stretch>
                <a:fillRect/>
              </a:stretch>
            </p:blipFill>
            <p:spPr>
              <a:xfrm>
                <a:off x="6768112" y="2214257"/>
                <a:ext cx="315600" cy="315600"/>
              </a:xfrm>
              <a:prstGeom prst="rect">
                <a:avLst/>
              </a:prstGeom>
            </p:spPr>
          </p:pic>
          <p:pic>
            <p:nvPicPr>
              <p:cNvPr id="109" name="Kuva 108" descr="Älypuhelin tasaisella täytöllä">
                <a:extLst>
                  <a:ext uri="{FF2B5EF4-FFF2-40B4-BE49-F238E27FC236}">
                    <a16:creationId xmlns:a16="http://schemas.microsoft.com/office/drawing/2014/main" id="{7DB1B429-26F5-7797-1C02-7104A0D613FE}"/>
                  </a:ext>
                </a:extLst>
              </p:cNvPr>
              <p:cNvPicPr>
                <a:picLocks noChangeAspect="1"/>
              </p:cNvPicPr>
              <p:nvPr/>
            </p:nvPicPr>
            <p:blipFill>
              <a:blip r:embed="rId31">
                <a:extLst>
                  <a:ext uri="{28A0092B-C50C-407E-A947-70E740481C1C}">
                    <a14:useLocalDpi xmlns:a14="http://schemas.microsoft.com/office/drawing/2010/main" val="0"/>
                  </a:ext>
                  <a:ext uri="{96DAC541-7B7A-43D3-8B79-37D633B846F1}">
                    <asvg:svgBlip xmlns:asvg="http://schemas.microsoft.com/office/drawing/2016/SVG/main" r:embed="rId32"/>
                  </a:ext>
                </a:extLst>
              </a:blip>
              <a:stretch>
                <a:fillRect/>
              </a:stretch>
            </p:blipFill>
            <p:spPr>
              <a:xfrm>
                <a:off x="6498366" y="1909364"/>
                <a:ext cx="867899" cy="867899"/>
              </a:xfrm>
              <a:prstGeom prst="rect">
                <a:avLst/>
              </a:prstGeom>
            </p:spPr>
          </p:pic>
        </p:grpSp>
        <p:cxnSp>
          <p:nvCxnSpPr>
            <p:cNvPr id="110" name="Yhdistin: Kaareva 109">
              <a:extLst>
                <a:ext uri="{FF2B5EF4-FFF2-40B4-BE49-F238E27FC236}">
                  <a16:creationId xmlns:a16="http://schemas.microsoft.com/office/drawing/2014/main" id="{653024E6-B94E-DAAC-1890-CA46E6987B09}"/>
                </a:ext>
              </a:extLst>
            </p:cNvPr>
            <p:cNvCxnSpPr>
              <a:cxnSpLocks/>
              <a:stCxn id="36" idx="3"/>
            </p:cNvCxnSpPr>
            <p:nvPr/>
          </p:nvCxnSpPr>
          <p:spPr>
            <a:xfrm rot="5400000">
              <a:off x="9339551" y="3992043"/>
              <a:ext cx="737092" cy="35053"/>
            </a:xfrm>
            <a:prstGeom prst="curvedConnector3">
              <a:avLst>
                <a:gd name="adj1" fmla="val 50000"/>
              </a:avLst>
            </a:prstGeom>
            <a:noFill/>
            <a:ln w="38100" cap="flat" cmpd="sng" algn="ctr">
              <a:solidFill>
                <a:sysClr val="windowText" lastClr="000000"/>
              </a:solidFill>
              <a:prstDash val="sysDot"/>
              <a:miter lim="800000"/>
              <a:headEnd type="none"/>
              <a:tailEnd type="triangle"/>
            </a:ln>
            <a:effectLst/>
          </p:spPr>
        </p:cxnSp>
        <p:grpSp>
          <p:nvGrpSpPr>
            <p:cNvPr id="111" name="Ryhmä 110">
              <a:extLst>
                <a:ext uri="{FF2B5EF4-FFF2-40B4-BE49-F238E27FC236}">
                  <a16:creationId xmlns:a16="http://schemas.microsoft.com/office/drawing/2014/main" id="{5276169C-3743-3895-8161-E16A0B97C95F}"/>
                </a:ext>
              </a:extLst>
            </p:cNvPr>
            <p:cNvGrpSpPr/>
            <p:nvPr/>
          </p:nvGrpSpPr>
          <p:grpSpPr>
            <a:xfrm>
              <a:off x="7267253" y="1325442"/>
              <a:ext cx="576000" cy="576000"/>
              <a:chOff x="1268635" y="3011446"/>
              <a:chExt cx="648000" cy="648000"/>
            </a:xfrm>
          </p:grpSpPr>
          <p:pic>
            <p:nvPicPr>
              <p:cNvPr id="112" name="Kuva 111" descr="Kansio tasaisella täytöllä">
                <a:extLst>
                  <a:ext uri="{FF2B5EF4-FFF2-40B4-BE49-F238E27FC236}">
                    <a16:creationId xmlns:a16="http://schemas.microsoft.com/office/drawing/2014/main" id="{66721352-4663-236B-575A-E60115D6111E}"/>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268635" y="3011446"/>
                <a:ext cx="648000" cy="648000"/>
              </a:xfrm>
              <a:prstGeom prst="rect">
                <a:avLst/>
              </a:prstGeom>
            </p:spPr>
          </p:pic>
          <p:sp>
            <p:nvSpPr>
              <p:cNvPr id="113" name="Tekstiruutu 503">
                <a:extLst>
                  <a:ext uri="{FF2B5EF4-FFF2-40B4-BE49-F238E27FC236}">
                    <a16:creationId xmlns:a16="http://schemas.microsoft.com/office/drawing/2014/main" id="{1AB63375-A08C-EF0B-9E30-1728F9C8A61D}"/>
                  </a:ext>
                </a:extLst>
              </p:cNvPr>
              <p:cNvSpPr txBox="1"/>
              <p:nvPr/>
            </p:nvSpPr>
            <p:spPr>
              <a:xfrm>
                <a:off x="1344560" y="3221407"/>
                <a:ext cx="471539" cy="319446"/>
              </a:xfrm>
              <a:prstGeom prst="rect">
                <a:avLst/>
              </a:prstGeom>
              <a:noFill/>
            </p:spPr>
            <p:txBody>
              <a:bodyPr wrap="non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800" b="1" i="0" u="none" strike="noStrike" kern="0" cap="none" spc="0" normalizeH="0" baseline="0" noProof="0">
                    <a:ln>
                      <a:noFill/>
                    </a:ln>
                    <a:solidFill>
                      <a:prstClr val="black"/>
                    </a:solidFill>
                    <a:effectLst/>
                    <a:uLnTx/>
                    <a:uFillTx/>
                    <a:latin typeface="Calibri" panose="020F0502020204030204"/>
                    <a:ea typeface="+mn-ea"/>
                    <a:cs typeface="+mn-cs"/>
                  </a:rPr>
                  <a:t>IFC</a:t>
                </a:r>
              </a:p>
            </p:txBody>
          </p:sp>
        </p:grpSp>
        <p:sp>
          <p:nvSpPr>
            <p:cNvPr id="114" name="Suorakulmio: Pyöristetyt kulmat 113">
              <a:extLst>
                <a:ext uri="{FF2B5EF4-FFF2-40B4-BE49-F238E27FC236}">
                  <a16:creationId xmlns:a16="http://schemas.microsoft.com/office/drawing/2014/main" id="{420AAF12-9CD3-F0C3-1F30-A8B6812D4DC1}"/>
                </a:ext>
              </a:extLst>
            </p:cNvPr>
            <p:cNvSpPr/>
            <p:nvPr/>
          </p:nvSpPr>
          <p:spPr>
            <a:xfrm>
              <a:off x="10515450" y="2280437"/>
              <a:ext cx="1502158" cy="972000"/>
            </a:xfrm>
            <a:prstGeom prst="roundRect">
              <a:avLst/>
            </a:prstGeom>
            <a:solidFill>
              <a:sysClr val="window" lastClr="FFFFFF"/>
            </a:solidFill>
            <a:ln w="19050" cap="flat" cmpd="sng" algn="ctr">
              <a:solidFill>
                <a:sysClr val="windowText" lastClr="000000"/>
              </a:solid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15" name="Kuva 114" descr="Tietokanta tasaisella täytöllä">
              <a:extLst>
                <a:ext uri="{FF2B5EF4-FFF2-40B4-BE49-F238E27FC236}">
                  <a16:creationId xmlns:a16="http://schemas.microsoft.com/office/drawing/2014/main" id="{9CA14B74-374F-B3B3-346D-86703270D8FD}"/>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10560491" y="2596159"/>
              <a:ext cx="648000" cy="648000"/>
            </a:xfrm>
            <a:prstGeom prst="rect">
              <a:avLst/>
            </a:prstGeom>
          </p:spPr>
        </p:pic>
        <p:sp>
          <p:nvSpPr>
            <p:cNvPr id="116" name="Tekstiruutu 444">
              <a:extLst>
                <a:ext uri="{FF2B5EF4-FFF2-40B4-BE49-F238E27FC236}">
                  <a16:creationId xmlns:a16="http://schemas.microsoft.com/office/drawing/2014/main" id="{B407CDF7-EB7C-66E2-7D0D-711868893249}"/>
                </a:ext>
              </a:extLst>
            </p:cNvPr>
            <p:cNvSpPr txBox="1"/>
            <p:nvPr/>
          </p:nvSpPr>
          <p:spPr>
            <a:xfrm>
              <a:off x="10369285" y="2341867"/>
              <a:ext cx="1764000" cy="294183"/>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Projektipankki</a:t>
              </a:r>
            </a:p>
          </p:txBody>
        </p:sp>
        <p:grpSp>
          <p:nvGrpSpPr>
            <p:cNvPr id="117" name="Ryhmä 116">
              <a:extLst>
                <a:ext uri="{FF2B5EF4-FFF2-40B4-BE49-F238E27FC236}">
                  <a16:creationId xmlns:a16="http://schemas.microsoft.com/office/drawing/2014/main" id="{60CFE3D0-6872-BB9C-AED8-957672EFC4BE}"/>
                </a:ext>
              </a:extLst>
            </p:cNvPr>
            <p:cNvGrpSpPr/>
            <p:nvPr/>
          </p:nvGrpSpPr>
          <p:grpSpPr>
            <a:xfrm>
              <a:off x="11261190" y="2492957"/>
              <a:ext cx="697599" cy="736125"/>
              <a:chOff x="1616078" y="1816621"/>
              <a:chExt cx="697599" cy="736125"/>
            </a:xfrm>
            <a:solidFill>
              <a:srgbClr val="FFC000">
                <a:lumMod val="20000"/>
                <a:lumOff val="80000"/>
              </a:srgbClr>
            </a:solidFill>
          </p:grpSpPr>
          <p:pic>
            <p:nvPicPr>
              <p:cNvPr id="118" name="Kuva 117" descr="Kansio tasaisella täytöllä">
                <a:extLst>
                  <a:ext uri="{FF2B5EF4-FFF2-40B4-BE49-F238E27FC236}">
                    <a16:creationId xmlns:a16="http://schemas.microsoft.com/office/drawing/2014/main" id="{00AE0413-05C6-CBFF-008F-BBDE109E1082}"/>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737677" y="1816621"/>
                <a:ext cx="576000" cy="576000"/>
              </a:xfrm>
              <a:prstGeom prst="rect">
                <a:avLst/>
              </a:prstGeom>
            </p:spPr>
          </p:pic>
          <p:grpSp>
            <p:nvGrpSpPr>
              <p:cNvPr id="119" name="Ryhmä 118">
                <a:extLst>
                  <a:ext uri="{FF2B5EF4-FFF2-40B4-BE49-F238E27FC236}">
                    <a16:creationId xmlns:a16="http://schemas.microsoft.com/office/drawing/2014/main" id="{1BBE2A99-8D54-79E2-BA30-2586C7BECEE6}"/>
                  </a:ext>
                </a:extLst>
              </p:cNvPr>
              <p:cNvGrpSpPr/>
              <p:nvPr/>
            </p:nvGrpSpPr>
            <p:grpSpPr>
              <a:xfrm>
                <a:off x="1616078" y="1895096"/>
                <a:ext cx="638323" cy="657650"/>
                <a:chOff x="1616078" y="1895096"/>
                <a:chExt cx="638323" cy="657650"/>
              </a:xfrm>
              <a:grpFill/>
            </p:grpSpPr>
            <p:pic>
              <p:nvPicPr>
                <p:cNvPr id="120" name="Kuva 119" descr="Kansio tasaisella täytöllä">
                  <a:extLst>
                    <a:ext uri="{FF2B5EF4-FFF2-40B4-BE49-F238E27FC236}">
                      <a16:creationId xmlns:a16="http://schemas.microsoft.com/office/drawing/2014/main" id="{66A2D43F-92CA-4932-23AD-981AEF34076D}"/>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678401" y="1895096"/>
                  <a:ext cx="576000" cy="576000"/>
                </a:xfrm>
                <a:prstGeom prst="rect">
                  <a:avLst/>
                </a:prstGeom>
              </p:spPr>
            </p:pic>
            <p:pic>
              <p:nvPicPr>
                <p:cNvPr id="121" name="Kuva 120" descr="Kansio tasaisella täytöllä">
                  <a:extLst>
                    <a:ext uri="{FF2B5EF4-FFF2-40B4-BE49-F238E27FC236}">
                      <a16:creationId xmlns:a16="http://schemas.microsoft.com/office/drawing/2014/main" id="{8F02E667-FD91-EEF3-549A-AAC6C31E5A9D}"/>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616078" y="1976746"/>
                  <a:ext cx="576000" cy="576000"/>
                </a:xfrm>
                <a:prstGeom prst="rect">
                  <a:avLst/>
                </a:prstGeom>
              </p:spPr>
            </p:pic>
          </p:grpSp>
        </p:grpSp>
        <p:cxnSp>
          <p:nvCxnSpPr>
            <p:cNvPr id="122" name="Yhdistin: Kaareva 121">
              <a:extLst>
                <a:ext uri="{FF2B5EF4-FFF2-40B4-BE49-F238E27FC236}">
                  <a16:creationId xmlns:a16="http://schemas.microsoft.com/office/drawing/2014/main" id="{FEED3DD5-EBB9-3B04-1254-7277AF9E4420}"/>
                </a:ext>
              </a:extLst>
            </p:cNvPr>
            <p:cNvCxnSpPr>
              <a:cxnSpLocks/>
              <a:stCxn id="46" idx="0"/>
              <a:endCxn id="114" idx="2"/>
            </p:cNvCxnSpPr>
            <p:nvPr/>
          </p:nvCxnSpPr>
          <p:spPr>
            <a:xfrm rot="5400000" flipH="1" flipV="1">
              <a:off x="10696386" y="3810060"/>
              <a:ext cx="1127766" cy="12520"/>
            </a:xfrm>
            <a:prstGeom prst="curvedConnector3">
              <a:avLst>
                <a:gd name="adj1" fmla="val 50000"/>
              </a:avLst>
            </a:prstGeom>
            <a:noFill/>
            <a:ln w="31750" cap="flat" cmpd="sng" algn="ctr">
              <a:solidFill>
                <a:srgbClr val="FF0000"/>
              </a:solidFill>
              <a:prstDash val="sysDot"/>
              <a:miter lim="800000"/>
              <a:headEnd type="triangle"/>
              <a:tailEnd type="none"/>
            </a:ln>
            <a:effectLst/>
          </p:spPr>
        </p:cxnSp>
        <p:sp>
          <p:nvSpPr>
            <p:cNvPr id="123" name="Suorakulmio: Pyöristetyt kulmat 122">
              <a:extLst>
                <a:ext uri="{FF2B5EF4-FFF2-40B4-BE49-F238E27FC236}">
                  <a16:creationId xmlns:a16="http://schemas.microsoft.com/office/drawing/2014/main" id="{789A73AB-32EE-E68F-FB45-0BD1268D9073}"/>
                </a:ext>
              </a:extLst>
            </p:cNvPr>
            <p:cNvSpPr/>
            <p:nvPr/>
          </p:nvSpPr>
          <p:spPr>
            <a:xfrm flipH="1">
              <a:off x="10830041" y="3969230"/>
              <a:ext cx="316197" cy="202574"/>
            </a:xfrm>
            <a:prstGeom prst="roundRect">
              <a:avLst/>
            </a:prstGeom>
            <a:noFill/>
            <a:ln w="1905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24" name="Kuva 123" descr="Merkki kysymysmerkki tasaisella täytöllä">
              <a:extLst>
                <a:ext uri="{FF2B5EF4-FFF2-40B4-BE49-F238E27FC236}">
                  <a16:creationId xmlns:a16="http://schemas.microsoft.com/office/drawing/2014/main" id="{03BCAB3A-C3E6-2FC1-BA87-7400385AD94A}"/>
                </a:ext>
              </a:extLst>
            </p:cNvPr>
            <p:cNvPicPr>
              <a:picLocks noChangeAspect="1"/>
            </p:cNvPicPr>
            <p:nvPr/>
          </p:nvPicPr>
          <p:blipFill>
            <a:blip r:embed="rId33">
              <a:extLst>
                <a:ext uri="{28A0092B-C50C-407E-A947-70E740481C1C}">
                  <a14:useLocalDpi xmlns:a14="http://schemas.microsoft.com/office/drawing/2010/main" val="0"/>
                </a:ext>
                <a:ext uri="{96DAC541-7B7A-43D3-8B79-37D633B846F1}">
                  <asvg:svgBlip xmlns:asvg="http://schemas.microsoft.com/office/drawing/2016/SVG/main" r:embed="rId34"/>
                </a:ext>
              </a:extLst>
            </a:blip>
            <a:stretch>
              <a:fillRect/>
            </a:stretch>
          </p:blipFill>
          <p:spPr>
            <a:xfrm>
              <a:off x="11475607" y="3647383"/>
              <a:ext cx="252000" cy="252000"/>
            </a:xfrm>
            <a:prstGeom prst="rect">
              <a:avLst/>
            </a:prstGeom>
          </p:spPr>
        </p:pic>
        <p:cxnSp>
          <p:nvCxnSpPr>
            <p:cNvPr id="125" name="Yhdistin: Kaareva 124">
              <a:extLst>
                <a:ext uri="{FF2B5EF4-FFF2-40B4-BE49-F238E27FC236}">
                  <a16:creationId xmlns:a16="http://schemas.microsoft.com/office/drawing/2014/main" id="{491063D9-E39C-2DDC-3398-07EC95266925}"/>
                </a:ext>
              </a:extLst>
            </p:cNvPr>
            <p:cNvCxnSpPr>
              <a:cxnSpLocks/>
              <a:stCxn id="44" idx="0"/>
            </p:cNvCxnSpPr>
            <p:nvPr/>
          </p:nvCxnSpPr>
          <p:spPr>
            <a:xfrm rot="5400000" flipH="1" flipV="1">
              <a:off x="10020360" y="3585967"/>
              <a:ext cx="1114346" cy="505014"/>
            </a:xfrm>
            <a:prstGeom prst="curvedConnector3">
              <a:avLst>
                <a:gd name="adj1" fmla="val 50000"/>
              </a:avLst>
            </a:prstGeom>
            <a:noFill/>
            <a:ln w="31750" cap="flat" cmpd="sng" algn="ctr">
              <a:solidFill>
                <a:srgbClr val="FF0000"/>
              </a:solidFill>
              <a:prstDash val="sysDot"/>
              <a:miter lim="800000"/>
              <a:headEnd type="none"/>
              <a:tailEnd type="triangle"/>
            </a:ln>
            <a:effectLst/>
          </p:spPr>
        </p:cxnSp>
        <p:grpSp>
          <p:nvGrpSpPr>
            <p:cNvPr id="126" name="Ryhmä 125">
              <a:extLst>
                <a:ext uri="{FF2B5EF4-FFF2-40B4-BE49-F238E27FC236}">
                  <a16:creationId xmlns:a16="http://schemas.microsoft.com/office/drawing/2014/main" id="{2EE5F322-D159-06A2-217F-78911A25CD34}"/>
                </a:ext>
              </a:extLst>
            </p:cNvPr>
            <p:cNvGrpSpPr/>
            <p:nvPr/>
          </p:nvGrpSpPr>
          <p:grpSpPr>
            <a:xfrm>
              <a:off x="7753324" y="3003515"/>
              <a:ext cx="252001" cy="251999"/>
              <a:chOff x="1669717" y="2930121"/>
              <a:chExt cx="324000" cy="324000"/>
            </a:xfrm>
          </p:grpSpPr>
          <p:sp>
            <p:nvSpPr>
              <p:cNvPr id="127" name="Ellipsi 126">
                <a:extLst>
                  <a:ext uri="{FF2B5EF4-FFF2-40B4-BE49-F238E27FC236}">
                    <a16:creationId xmlns:a16="http://schemas.microsoft.com/office/drawing/2014/main" id="{72C85512-0232-3E8A-AE7E-F72A40326CA6}"/>
                  </a:ext>
                </a:extLst>
              </p:cNvPr>
              <p:cNvSpPr/>
              <p:nvPr/>
            </p:nvSpPr>
            <p:spPr>
              <a:xfrm>
                <a:off x="1724940" y="2991072"/>
                <a:ext cx="214382" cy="209478"/>
              </a:xfrm>
              <a:prstGeom prst="ellipse">
                <a:avLst/>
              </a:prstGeom>
              <a:solidFill>
                <a:sysClr val="window" lastClr="FFFFFF"/>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28" name="Kuva 127" descr="Merkki kysymysmerkki tasaisella täytöllä">
                <a:extLst>
                  <a:ext uri="{FF2B5EF4-FFF2-40B4-BE49-F238E27FC236}">
                    <a16:creationId xmlns:a16="http://schemas.microsoft.com/office/drawing/2014/main" id="{FE702C3D-8BC8-920F-B910-B6140D4DA721}"/>
                  </a:ext>
                </a:extLst>
              </p:cNvPr>
              <p:cNvPicPr>
                <a:picLocks noChangeAspect="1"/>
              </p:cNvPicPr>
              <p:nvPr/>
            </p:nvPicPr>
            <p:blipFill>
              <a:blip r:embed="rId33">
                <a:extLst>
                  <a:ext uri="{28A0092B-C50C-407E-A947-70E740481C1C}">
                    <a14:useLocalDpi xmlns:a14="http://schemas.microsoft.com/office/drawing/2010/main" val="0"/>
                  </a:ext>
                  <a:ext uri="{96DAC541-7B7A-43D3-8B79-37D633B846F1}">
                    <asvg:svgBlip xmlns:asvg="http://schemas.microsoft.com/office/drawing/2016/SVG/main" r:embed="rId34"/>
                  </a:ext>
                </a:extLst>
              </a:blip>
              <a:stretch>
                <a:fillRect/>
              </a:stretch>
            </p:blipFill>
            <p:spPr>
              <a:xfrm>
                <a:off x="1669717" y="2930121"/>
                <a:ext cx="324000" cy="324000"/>
              </a:xfrm>
              <a:prstGeom prst="rect">
                <a:avLst/>
              </a:prstGeom>
            </p:spPr>
          </p:pic>
        </p:grpSp>
        <p:grpSp>
          <p:nvGrpSpPr>
            <p:cNvPr id="129" name="Ryhmä 128">
              <a:extLst>
                <a:ext uri="{FF2B5EF4-FFF2-40B4-BE49-F238E27FC236}">
                  <a16:creationId xmlns:a16="http://schemas.microsoft.com/office/drawing/2014/main" id="{1D106744-E532-01C5-3EEE-C808C7DFDD99}"/>
                </a:ext>
              </a:extLst>
            </p:cNvPr>
            <p:cNvGrpSpPr/>
            <p:nvPr/>
          </p:nvGrpSpPr>
          <p:grpSpPr>
            <a:xfrm>
              <a:off x="7650102" y="1358532"/>
              <a:ext cx="252001" cy="251999"/>
              <a:chOff x="1669717" y="2930121"/>
              <a:chExt cx="324000" cy="324000"/>
            </a:xfrm>
          </p:grpSpPr>
          <p:sp>
            <p:nvSpPr>
              <p:cNvPr id="130" name="Ellipsi 129">
                <a:extLst>
                  <a:ext uri="{FF2B5EF4-FFF2-40B4-BE49-F238E27FC236}">
                    <a16:creationId xmlns:a16="http://schemas.microsoft.com/office/drawing/2014/main" id="{82589B3B-D259-B710-7DE1-AE64F01EF048}"/>
                  </a:ext>
                </a:extLst>
              </p:cNvPr>
              <p:cNvSpPr/>
              <p:nvPr/>
            </p:nvSpPr>
            <p:spPr>
              <a:xfrm>
                <a:off x="1724940" y="2991072"/>
                <a:ext cx="214382" cy="209478"/>
              </a:xfrm>
              <a:prstGeom prst="ellipse">
                <a:avLst/>
              </a:prstGeom>
              <a:solidFill>
                <a:sysClr val="window" lastClr="FFFFFF"/>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31" name="Kuva 130" descr="Merkki kysymysmerkki tasaisella täytöllä">
                <a:extLst>
                  <a:ext uri="{FF2B5EF4-FFF2-40B4-BE49-F238E27FC236}">
                    <a16:creationId xmlns:a16="http://schemas.microsoft.com/office/drawing/2014/main" id="{4556E64A-9C89-F657-BA9E-76864E626ABA}"/>
                  </a:ext>
                </a:extLst>
              </p:cNvPr>
              <p:cNvPicPr>
                <a:picLocks noChangeAspect="1"/>
              </p:cNvPicPr>
              <p:nvPr/>
            </p:nvPicPr>
            <p:blipFill>
              <a:blip r:embed="rId33">
                <a:extLst>
                  <a:ext uri="{28A0092B-C50C-407E-A947-70E740481C1C}">
                    <a14:useLocalDpi xmlns:a14="http://schemas.microsoft.com/office/drawing/2010/main" val="0"/>
                  </a:ext>
                  <a:ext uri="{96DAC541-7B7A-43D3-8B79-37D633B846F1}">
                    <asvg:svgBlip xmlns:asvg="http://schemas.microsoft.com/office/drawing/2016/SVG/main" r:embed="rId34"/>
                  </a:ext>
                </a:extLst>
              </a:blip>
              <a:stretch>
                <a:fillRect/>
              </a:stretch>
            </p:blipFill>
            <p:spPr>
              <a:xfrm>
                <a:off x="1669717" y="2930121"/>
                <a:ext cx="324000" cy="324000"/>
              </a:xfrm>
              <a:prstGeom prst="rect">
                <a:avLst/>
              </a:prstGeom>
            </p:spPr>
          </p:pic>
        </p:grpSp>
        <p:grpSp>
          <p:nvGrpSpPr>
            <p:cNvPr id="132" name="Ryhmä 131">
              <a:extLst>
                <a:ext uri="{FF2B5EF4-FFF2-40B4-BE49-F238E27FC236}">
                  <a16:creationId xmlns:a16="http://schemas.microsoft.com/office/drawing/2014/main" id="{2892801D-CDDC-0E1A-FE6A-A3C8CD85C962}"/>
                </a:ext>
              </a:extLst>
            </p:cNvPr>
            <p:cNvGrpSpPr/>
            <p:nvPr/>
          </p:nvGrpSpPr>
          <p:grpSpPr>
            <a:xfrm>
              <a:off x="9592005" y="3766771"/>
              <a:ext cx="252000" cy="252000"/>
              <a:chOff x="1635796" y="3050370"/>
              <a:chExt cx="323999" cy="324000"/>
            </a:xfrm>
          </p:grpSpPr>
          <p:sp>
            <p:nvSpPr>
              <p:cNvPr id="133" name="Ellipsi 132">
                <a:extLst>
                  <a:ext uri="{FF2B5EF4-FFF2-40B4-BE49-F238E27FC236}">
                    <a16:creationId xmlns:a16="http://schemas.microsoft.com/office/drawing/2014/main" id="{D2051B4F-98A2-077C-0426-047EA75B70FF}"/>
                  </a:ext>
                </a:extLst>
              </p:cNvPr>
              <p:cNvSpPr/>
              <p:nvPr/>
            </p:nvSpPr>
            <p:spPr>
              <a:xfrm>
                <a:off x="1691022" y="3111325"/>
                <a:ext cx="214382" cy="209479"/>
              </a:xfrm>
              <a:prstGeom prst="ellipse">
                <a:avLst/>
              </a:prstGeom>
              <a:solidFill>
                <a:sysClr val="window" lastClr="FFFFFF"/>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34" name="Kuva 133" descr="Merkki kysymysmerkki tasaisella täytöllä">
                <a:extLst>
                  <a:ext uri="{FF2B5EF4-FFF2-40B4-BE49-F238E27FC236}">
                    <a16:creationId xmlns:a16="http://schemas.microsoft.com/office/drawing/2014/main" id="{4D92975D-CC37-A18F-F4B4-7E122F67B107}"/>
                  </a:ext>
                </a:extLst>
              </p:cNvPr>
              <p:cNvPicPr>
                <a:picLocks noChangeAspect="1"/>
              </p:cNvPicPr>
              <p:nvPr/>
            </p:nvPicPr>
            <p:blipFill>
              <a:blip r:embed="rId33">
                <a:extLst>
                  <a:ext uri="{28A0092B-C50C-407E-A947-70E740481C1C}">
                    <a14:useLocalDpi xmlns:a14="http://schemas.microsoft.com/office/drawing/2010/main" val="0"/>
                  </a:ext>
                  <a:ext uri="{96DAC541-7B7A-43D3-8B79-37D633B846F1}">
                    <asvg:svgBlip xmlns:asvg="http://schemas.microsoft.com/office/drawing/2016/SVG/main" r:embed="rId34"/>
                  </a:ext>
                </a:extLst>
              </a:blip>
              <a:stretch>
                <a:fillRect/>
              </a:stretch>
            </p:blipFill>
            <p:spPr>
              <a:xfrm>
                <a:off x="1635796" y="3050370"/>
                <a:ext cx="323999" cy="324000"/>
              </a:xfrm>
              <a:prstGeom prst="rect">
                <a:avLst/>
              </a:prstGeom>
            </p:spPr>
          </p:pic>
        </p:grpSp>
        <p:grpSp>
          <p:nvGrpSpPr>
            <p:cNvPr id="135" name="Ryhmä 134">
              <a:extLst>
                <a:ext uri="{FF2B5EF4-FFF2-40B4-BE49-F238E27FC236}">
                  <a16:creationId xmlns:a16="http://schemas.microsoft.com/office/drawing/2014/main" id="{2418792F-1A61-83C3-7FBD-ECE9AC5C0385}"/>
                </a:ext>
              </a:extLst>
            </p:cNvPr>
            <p:cNvGrpSpPr/>
            <p:nvPr/>
          </p:nvGrpSpPr>
          <p:grpSpPr>
            <a:xfrm>
              <a:off x="8306549" y="2650687"/>
              <a:ext cx="252001" cy="251999"/>
              <a:chOff x="1669717" y="2930121"/>
              <a:chExt cx="324000" cy="324000"/>
            </a:xfrm>
          </p:grpSpPr>
          <p:sp>
            <p:nvSpPr>
              <p:cNvPr id="136" name="Ellipsi 135">
                <a:extLst>
                  <a:ext uri="{FF2B5EF4-FFF2-40B4-BE49-F238E27FC236}">
                    <a16:creationId xmlns:a16="http://schemas.microsoft.com/office/drawing/2014/main" id="{9459E8F9-19BB-5B0C-7D8C-50FC4E89755D}"/>
                  </a:ext>
                </a:extLst>
              </p:cNvPr>
              <p:cNvSpPr/>
              <p:nvPr/>
            </p:nvSpPr>
            <p:spPr>
              <a:xfrm>
                <a:off x="1724940" y="2991072"/>
                <a:ext cx="214382" cy="209478"/>
              </a:xfrm>
              <a:prstGeom prst="ellipse">
                <a:avLst/>
              </a:prstGeom>
              <a:solidFill>
                <a:sysClr val="window" lastClr="FFFFFF"/>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37" name="Kuva 136" descr="Merkki kysymysmerkki tasaisella täytöllä">
                <a:extLst>
                  <a:ext uri="{FF2B5EF4-FFF2-40B4-BE49-F238E27FC236}">
                    <a16:creationId xmlns:a16="http://schemas.microsoft.com/office/drawing/2014/main" id="{515071FA-750F-B850-F19C-5754C48C4D47}"/>
                  </a:ext>
                </a:extLst>
              </p:cNvPr>
              <p:cNvPicPr>
                <a:picLocks noChangeAspect="1"/>
              </p:cNvPicPr>
              <p:nvPr/>
            </p:nvPicPr>
            <p:blipFill>
              <a:blip r:embed="rId33">
                <a:extLst>
                  <a:ext uri="{28A0092B-C50C-407E-A947-70E740481C1C}">
                    <a14:useLocalDpi xmlns:a14="http://schemas.microsoft.com/office/drawing/2010/main" val="0"/>
                  </a:ext>
                  <a:ext uri="{96DAC541-7B7A-43D3-8B79-37D633B846F1}">
                    <asvg:svgBlip xmlns:asvg="http://schemas.microsoft.com/office/drawing/2016/SVG/main" r:embed="rId34"/>
                  </a:ext>
                </a:extLst>
              </a:blip>
              <a:stretch>
                <a:fillRect/>
              </a:stretch>
            </p:blipFill>
            <p:spPr>
              <a:xfrm>
                <a:off x="1669717" y="2930121"/>
                <a:ext cx="324000" cy="324000"/>
              </a:xfrm>
              <a:prstGeom prst="rect">
                <a:avLst/>
              </a:prstGeom>
            </p:spPr>
          </p:pic>
        </p:grpSp>
        <p:pic>
          <p:nvPicPr>
            <p:cNvPr id="138" name="Kuva 137" descr="Etätyöskentelyn tärkeimmät työkalut tasaisella täytöllä">
              <a:extLst>
                <a:ext uri="{FF2B5EF4-FFF2-40B4-BE49-F238E27FC236}">
                  <a16:creationId xmlns:a16="http://schemas.microsoft.com/office/drawing/2014/main" id="{6DFE624C-26EA-6CEF-00CF-FCA25D440919}"/>
                </a:ext>
              </a:extLst>
            </p:cNvPr>
            <p:cNvPicPr>
              <a:picLocks noChangeAspect="1"/>
            </p:cNvPicPr>
            <p:nvPr/>
          </p:nvPicPr>
          <p:blipFill>
            <a:blip r:embed="rId35">
              <a:extLst>
                <a:ext uri="{28A0092B-C50C-407E-A947-70E740481C1C}">
                  <a14:useLocalDpi xmlns:a14="http://schemas.microsoft.com/office/drawing/2010/main" val="0"/>
                </a:ext>
                <a:ext uri="{96DAC541-7B7A-43D3-8B79-37D633B846F1}">
                  <asvg:svgBlip xmlns:asvg="http://schemas.microsoft.com/office/drawing/2016/SVG/main" r:embed="rId36"/>
                </a:ext>
              </a:extLst>
            </a:blip>
            <a:stretch>
              <a:fillRect/>
            </a:stretch>
          </p:blipFill>
          <p:spPr>
            <a:xfrm>
              <a:off x="10966009" y="4687066"/>
              <a:ext cx="576000" cy="576000"/>
            </a:xfrm>
            <a:prstGeom prst="rect">
              <a:avLst/>
            </a:prstGeom>
          </p:spPr>
        </p:pic>
        <p:pic>
          <p:nvPicPr>
            <p:cNvPr id="139" name="Kuva 138" descr="Merkki kysymysmerkki tasaisella täytöllä">
              <a:extLst>
                <a:ext uri="{FF2B5EF4-FFF2-40B4-BE49-F238E27FC236}">
                  <a16:creationId xmlns:a16="http://schemas.microsoft.com/office/drawing/2014/main" id="{95FAFD85-C5E1-36A8-F06A-C2353253048A}"/>
                </a:ext>
              </a:extLst>
            </p:cNvPr>
            <p:cNvPicPr>
              <a:picLocks noChangeAspect="1"/>
            </p:cNvPicPr>
            <p:nvPr/>
          </p:nvPicPr>
          <p:blipFill>
            <a:blip r:embed="rId33">
              <a:extLst>
                <a:ext uri="{28A0092B-C50C-407E-A947-70E740481C1C}">
                  <a14:useLocalDpi xmlns:a14="http://schemas.microsoft.com/office/drawing/2010/main" val="0"/>
                </a:ext>
                <a:ext uri="{96DAC541-7B7A-43D3-8B79-37D633B846F1}">
                  <asvg:svgBlip xmlns:asvg="http://schemas.microsoft.com/office/drawing/2016/SVG/main" r:embed="rId34"/>
                </a:ext>
              </a:extLst>
            </a:blip>
            <a:stretch>
              <a:fillRect/>
            </a:stretch>
          </p:blipFill>
          <p:spPr>
            <a:xfrm>
              <a:off x="11047307" y="1623297"/>
              <a:ext cx="252000" cy="252000"/>
            </a:xfrm>
            <a:prstGeom prst="rect">
              <a:avLst/>
            </a:prstGeom>
          </p:spPr>
        </p:pic>
        <p:sp>
          <p:nvSpPr>
            <p:cNvPr id="140" name="Tekstiruutu 458">
              <a:extLst>
                <a:ext uri="{FF2B5EF4-FFF2-40B4-BE49-F238E27FC236}">
                  <a16:creationId xmlns:a16="http://schemas.microsoft.com/office/drawing/2014/main" id="{FBC4FE1C-C75B-16D9-B9BE-5DEA4F70D9FB}"/>
                </a:ext>
              </a:extLst>
            </p:cNvPr>
            <p:cNvSpPr txBox="1"/>
            <p:nvPr/>
          </p:nvSpPr>
          <p:spPr>
            <a:xfrm>
              <a:off x="7348631" y="4413629"/>
              <a:ext cx="1263589" cy="338554"/>
            </a:xfrm>
            <a:prstGeom prst="rect">
              <a:avLst/>
            </a:prstGeom>
            <a:noFill/>
          </p:spPr>
          <p:txBody>
            <a:bodyPr wrap="square" lIns="36000" rIns="3600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HANKINTA</a:t>
              </a:r>
            </a:p>
          </p:txBody>
        </p:sp>
        <p:sp>
          <p:nvSpPr>
            <p:cNvPr id="141" name="Tekstiruutu 459">
              <a:extLst>
                <a:ext uri="{FF2B5EF4-FFF2-40B4-BE49-F238E27FC236}">
                  <a16:creationId xmlns:a16="http://schemas.microsoft.com/office/drawing/2014/main" id="{DF7CCED0-01EE-10CD-34CB-3C58A4E4611A}"/>
                </a:ext>
              </a:extLst>
            </p:cNvPr>
            <p:cNvSpPr txBox="1"/>
            <p:nvPr/>
          </p:nvSpPr>
          <p:spPr>
            <a:xfrm>
              <a:off x="9075653" y="4401689"/>
              <a:ext cx="1232863" cy="338554"/>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ASENNUS</a:t>
              </a:r>
            </a:p>
          </p:txBody>
        </p:sp>
        <p:grpSp>
          <p:nvGrpSpPr>
            <p:cNvPr id="142" name="Ryhmä 141">
              <a:extLst>
                <a:ext uri="{FF2B5EF4-FFF2-40B4-BE49-F238E27FC236}">
                  <a16:creationId xmlns:a16="http://schemas.microsoft.com/office/drawing/2014/main" id="{020B369B-5236-5F45-D5D4-21985D9FD5CE}"/>
                </a:ext>
              </a:extLst>
            </p:cNvPr>
            <p:cNvGrpSpPr/>
            <p:nvPr/>
          </p:nvGrpSpPr>
          <p:grpSpPr>
            <a:xfrm>
              <a:off x="6267002" y="3796719"/>
              <a:ext cx="576000" cy="576000"/>
              <a:chOff x="2477105" y="2474122"/>
              <a:chExt cx="648000" cy="648000"/>
            </a:xfrm>
          </p:grpSpPr>
          <p:pic>
            <p:nvPicPr>
              <p:cNvPr id="143" name="Kuva 142" descr="Kansio tasaisella täytöllä">
                <a:extLst>
                  <a:ext uri="{FF2B5EF4-FFF2-40B4-BE49-F238E27FC236}">
                    <a16:creationId xmlns:a16="http://schemas.microsoft.com/office/drawing/2014/main" id="{DFC8CB40-83A0-6A9D-DC67-D882930884D0}"/>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2477105" y="2474122"/>
                <a:ext cx="648000" cy="648000"/>
              </a:xfrm>
              <a:prstGeom prst="rect">
                <a:avLst/>
              </a:prstGeom>
            </p:spPr>
          </p:pic>
          <p:sp>
            <p:nvSpPr>
              <p:cNvPr id="144" name="Tekstiruutu 610">
                <a:extLst>
                  <a:ext uri="{FF2B5EF4-FFF2-40B4-BE49-F238E27FC236}">
                    <a16:creationId xmlns:a16="http://schemas.microsoft.com/office/drawing/2014/main" id="{40DB9C67-2CD3-6942-05C0-B35315C661B7}"/>
                  </a:ext>
                </a:extLst>
              </p:cNvPr>
              <p:cNvSpPr txBox="1"/>
              <p:nvPr/>
            </p:nvSpPr>
            <p:spPr>
              <a:xfrm>
                <a:off x="2555544" y="2683121"/>
                <a:ext cx="471539" cy="319446"/>
              </a:xfrm>
              <a:prstGeom prst="rect">
                <a:avLst/>
              </a:prstGeom>
              <a:noFill/>
            </p:spPr>
            <p:txBody>
              <a:bodyPr wrap="non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800" b="1" i="0" u="none" strike="noStrike" kern="0" cap="none" spc="0" normalizeH="0" baseline="0" noProof="0">
                    <a:ln>
                      <a:noFill/>
                    </a:ln>
                    <a:solidFill>
                      <a:prstClr val="black"/>
                    </a:solidFill>
                    <a:effectLst/>
                    <a:uLnTx/>
                    <a:uFillTx/>
                    <a:latin typeface="Calibri" panose="020F0502020204030204"/>
                    <a:ea typeface="+mn-ea"/>
                    <a:cs typeface="+mn-cs"/>
                  </a:rPr>
                  <a:t>IFC</a:t>
                </a:r>
              </a:p>
            </p:txBody>
          </p:sp>
        </p:grpSp>
        <p:grpSp>
          <p:nvGrpSpPr>
            <p:cNvPr id="145" name="Ryhmä 144">
              <a:extLst>
                <a:ext uri="{FF2B5EF4-FFF2-40B4-BE49-F238E27FC236}">
                  <a16:creationId xmlns:a16="http://schemas.microsoft.com/office/drawing/2014/main" id="{B659E255-4209-09E0-90FC-90BE4C55C942}"/>
                </a:ext>
              </a:extLst>
            </p:cNvPr>
            <p:cNvGrpSpPr/>
            <p:nvPr/>
          </p:nvGrpSpPr>
          <p:grpSpPr>
            <a:xfrm>
              <a:off x="6695682" y="3819072"/>
              <a:ext cx="252001" cy="251999"/>
              <a:chOff x="1669717" y="2930121"/>
              <a:chExt cx="324000" cy="324000"/>
            </a:xfrm>
          </p:grpSpPr>
          <p:sp>
            <p:nvSpPr>
              <p:cNvPr id="146" name="Ellipsi 145">
                <a:extLst>
                  <a:ext uri="{FF2B5EF4-FFF2-40B4-BE49-F238E27FC236}">
                    <a16:creationId xmlns:a16="http://schemas.microsoft.com/office/drawing/2014/main" id="{01965F44-3BF7-31FD-BC77-831BF5857532}"/>
                  </a:ext>
                </a:extLst>
              </p:cNvPr>
              <p:cNvSpPr/>
              <p:nvPr/>
            </p:nvSpPr>
            <p:spPr>
              <a:xfrm>
                <a:off x="1724940" y="2991072"/>
                <a:ext cx="214382" cy="209478"/>
              </a:xfrm>
              <a:prstGeom prst="ellipse">
                <a:avLst/>
              </a:prstGeom>
              <a:solidFill>
                <a:sysClr val="window" lastClr="FFFFFF"/>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47" name="Kuva 146" descr="Merkki kysymysmerkki tasaisella täytöllä">
                <a:extLst>
                  <a:ext uri="{FF2B5EF4-FFF2-40B4-BE49-F238E27FC236}">
                    <a16:creationId xmlns:a16="http://schemas.microsoft.com/office/drawing/2014/main" id="{97FD6258-1075-4385-8B89-2DAE342F2277}"/>
                  </a:ext>
                </a:extLst>
              </p:cNvPr>
              <p:cNvPicPr>
                <a:picLocks noChangeAspect="1"/>
              </p:cNvPicPr>
              <p:nvPr/>
            </p:nvPicPr>
            <p:blipFill>
              <a:blip r:embed="rId33">
                <a:extLst>
                  <a:ext uri="{28A0092B-C50C-407E-A947-70E740481C1C}">
                    <a14:useLocalDpi xmlns:a14="http://schemas.microsoft.com/office/drawing/2010/main" val="0"/>
                  </a:ext>
                  <a:ext uri="{96DAC541-7B7A-43D3-8B79-37D633B846F1}">
                    <asvg:svgBlip xmlns:asvg="http://schemas.microsoft.com/office/drawing/2016/SVG/main" r:embed="rId34"/>
                  </a:ext>
                </a:extLst>
              </a:blip>
              <a:stretch>
                <a:fillRect/>
              </a:stretch>
            </p:blipFill>
            <p:spPr>
              <a:xfrm>
                <a:off x="1669717" y="2930121"/>
                <a:ext cx="324000" cy="324000"/>
              </a:xfrm>
              <a:prstGeom prst="rect">
                <a:avLst/>
              </a:prstGeom>
            </p:spPr>
          </p:pic>
        </p:grpSp>
        <p:grpSp>
          <p:nvGrpSpPr>
            <p:cNvPr id="148" name="Ryhmä 147">
              <a:extLst>
                <a:ext uri="{FF2B5EF4-FFF2-40B4-BE49-F238E27FC236}">
                  <a16:creationId xmlns:a16="http://schemas.microsoft.com/office/drawing/2014/main" id="{165614D8-1900-4308-13D2-8D0ABD68751C}"/>
                </a:ext>
              </a:extLst>
            </p:cNvPr>
            <p:cNvGrpSpPr/>
            <p:nvPr/>
          </p:nvGrpSpPr>
          <p:grpSpPr>
            <a:xfrm>
              <a:off x="6380356" y="3384694"/>
              <a:ext cx="417200" cy="455246"/>
              <a:chOff x="474627" y="3074089"/>
              <a:chExt cx="540000" cy="612001"/>
            </a:xfrm>
          </p:grpSpPr>
          <p:pic>
            <p:nvPicPr>
              <p:cNvPr id="149" name="Kuva 148" descr="Asiakirja tasaisella täytöllä">
                <a:extLst>
                  <a:ext uri="{FF2B5EF4-FFF2-40B4-BE49-F238E27FC236}">
                    <a16:creationId xmlns:a16="http://schemas.microsoft.com/office/drawing/2014/main" id="{FB98A95A-B8E8-2930-6940-B795BD292ADD}"/>
                  </a:ext>
                </a:extLst>
              </p:cNvPr>
              <p:cNvPicPr>
                <a:picLocks noChangeAspect="1"/>
              </p:cNvPicPr>
              <p:nvPr/>
            </p:nvPicPr>
            <p:blipFill>
              <a:blip r:embed="rId37">
                <a:extLst>
                  <a:ext uri="{28A0092B-C50C-407E-A947-70E740481C1C}">
                    <a14:useLocalDpi xmlns:a14="http://schemas.microsoft.com/office/drawing/2010/main" val="0"/>
                  </a:ext>
                  <a:ext uri="{96DAC541-7B7A-43D3-8B79-37D633B846F1}">
                    <asvg:svgBlip xmlns:asvg="http://schemas.microsoft.com/office/drawing/2016/SVG/main" r:embed="rId38"/>
                  </a:ext>
                </a:extLst>
              </a:blip>
              <a:stretch>
                <a:fillRect/>
              </a:stretch>
            </p:blipFill>
            <p:spPr>
              <a:xfrm>
                <a:off x="474627" y="3085952"/>
                <a:ext cx="540000" cy="600138"/>
              </a:xfrm>
              <a:prstGeom prst="rect">
                <a:avLst/>
              </a:prstGeom>
            </p:spPr>
          </p:pic>
          <p:grpSp>
            <p:nvGrpSpPr>
              <p:cNvPr id="150" name="Ryhmä 149">
                <a:extLst>
                  <a:ext uri="{FF2B5EF4-FFF2-40B4-BE49-F238E27FC236}">
                    <a16:creationId xmlns:a16="http://schemas.microsoft.com/office/drawing/2014/main" id="{51FFF96F-7F89-76FB-9496-814B4296C9F8}"/>
                  </a:ext>
                </a:extLst>
              </p:cNvPr>
              <p:cNvGrpSpPr/>
              <p:nvPr/>
            </p:nvGrpSpPr>
            <p:grpSpPr>
              <a:xfrm>
                <a:off x="474627" y="3074089"/>
                <a:ext cx="532761" cy="515419"/>
                <a:chOff x="5160516" y="991103"/>
                <a:chExt cx="902142" cy="861926"/>
              </a:xfrm>
            </p:grpSpPr>
            <p:sp>
              <p:nvSpPr>
                <p:cNvPr id="151" name="Suorakulmio 150">
                  <a:extLst>
                    <a:ext uri="{FF2B5EF4-FFF2-40B4-BE49-F238E27FC236}">
                      <a16:creationId xmlns:a16="http://schemas.microsoft.com/office/drawing/2014/main" id="{1C1249A3-284A-461D-A14C-42698BE43437}"/>
                    </a:ext>
                  </a:extLst>
                </p:cNvPr>
                <p:cNvSpPr/>
                <p:nvPr/>
              </p:nvSpPr>
              <p:spPr>
                <a:xfrm>
                  <a:off x="5400520" y="1403183"/>
                  <a:ext cx="434386" cy="437275"/>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52" name="Suorakulmio 151">
                  <a:extLst>
                    <a:ext uri="{FF2B5EF4-FFF2-40B4-BE49-F238E27FC236}">
                      <a16:creationId xmlns:a16="http://schemas.microsoft.com/office/drawing/2014/main" id="{5669986A-7F44-F64E-2E7D-7BD69D049956}"/>
                    </a:ext>
                  </a:extLst>
                </p:cNvPr>
                <p:cNvSpPr/>
                <p:nvPr/>
              </p:nvSpPr>
              <p:spPr>
                <a:xfrm>
                  <a:off x="5390265" y="1030495"/>
                  <a:ext cx="163471" cy="397668"/>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53" name="Kuva 152" descr="Paperipidike tasaisella täytöllä">
                  <a:extLst>
                    <a:ext uri="{FF2B5EF4-FFF2-40B4-BE49-F238E27FC236}">
                      <a16:creationId xmlns:a16="http://schemas.microsoft.com/office/drawing/2014/main" id="{844C4FB8-9678-7F59-4513-568EB5B7CC0E}"/>
                    </a:ext>
                  </a:extLst>
                </p:cNvPr>
                <p:cNvPicPr>
                  <a:picLocks noChangeAspect="1"/>
                </p:cNvPicPr>
                <p:nvPr/>
              </p:nvPicPr>
              <p:blipFill>
                <a:blip r:embed="rId39">
                  <a:extLst>
                    <a:ext uri="{28A0092B-C50C-407E-A947-70E740481C1C}">
                      <a14:useLocalDpi xmlns:a14="http://schemas.microsoft.com/office/drawing/2010/main" val="0"/>
                    </a:ext>
                    <a:ext uri="{96DAC541-7B7A-43D3-8B79-37D633B846F1}">
                      <asvg:svgBlip xmlns:asvg="http://schemas.microsoft.com/office/drawing/2016/SVG/main" r:embed="rId40"/>
                    </a:ext>
                  </a:extLst>
                </a:blip>
                <a:stretch>
                  <a:fillRect/>
                </a:stretch>
              </p:blipFill>
              <p:spPr>
                <a:xfrm>
                  <a:off x="5234094" y="991103"/>
                  <a:ext cx="517480" cy="517480"/>
                </a:xfrm>
                <a:prstGeom prst="rect">
                  <a:avLst/>
                </a:prstGeom>
              </p:spPr>
            </p:pic>
            <p:sp>
              <p:nvSpPr>
                <p:cNvPr id="154" name="Suorakulmio 153">
                  <a:extLst>
                    <a:ext uri="{FF2B5EF4-FFF2-40B4-BE49-F238E27FC236}">
                      <a16:creationId xmlns:a16="http://schemas.microsoft.com/office/drawing/2014/main" id="{2D7DBF6A-4723-D2F9-8437-4829BA91897D}"/>
                    </a:ext>
                  </a:extLst>
                </p:cNvPr>
                <p:cNvSpPr/>
                <p:nvPr/>
              </p:nvSpPr>
              <p:spPr>
                <a:xfrm>
                  <a:off x="5160516" y="1415755"/>
                  <a:ext cx="902142" cy="437274"/>
                </a:xfrm>
                <a:prstGeom prst="rect">
                  <a:avLst/>
                </a:prstGeom>
                <a:no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700" b="1" i="0" u="none" strike="noStrike" kern="0" cap="none" spc="0" normalizeH="0" baseline="0" noProof="0">
                      <a:ln>
                        <a:noFill/>
                      </a:ln>
                      <a:solidFill>
                        <a:prstClr val="black"/>
                      </a:solidFill>
                      <a:effectLst/>
                      <a:uLnTx/>
                      <a:uFillTx/>
                      <a:latin typeface="Calibri" panose="020F0502020204030204"/>
                      <a:ea typeface="+mn-ea"/>
                      <a:cs typeface="+mn-cs"/>
                    </a:rPr>
                    <a:t>DWG</a:t>
                  </a:r>
                </a:p>
              </p:txBody>
            </p:sp>
          </p:grpSp>
        </p:grpSp>
        <p:sp>
          <p:nvSpPr>
            <p:cNvPr id="155" name="Tekstiruutu 677">
              <a:extLst>
                <a:ext uri="{FF2B5EF4-FFF2-40B4-BE49-F238E27FC236}">
                  <a16:creationId xmlns:a16="http://schemas.microsoft.com/office/drawing/2014/main" id="{9AB3D3BA-21D4-C389-D4FE-AD18B40941DE}"/>
                </a:ext>
              </a:extLst>
            </p:cNvPr>
            <p:cNvSpPr txBox="1"/>
            <p:nvPr/>
          </p:nvSpPr>
          <p:spPr>
            <a:xfrm>
              <a:off x="8260975" y="940971"/>
              <a:ext cx="3038332" cy="564642"/>
            </a:xfrm>
            <a:prstGeom prst="rect">
              <a:avLst/>
            </a:prstGeom>
            <a:noFill/>
          </p:spPr>
          <p:txBody>
            <a:bodyPr wrap="non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Calibri" panose="020F0502020204030204"/>
                  <a:ea typeface="+mn-ea"/>
                  <a:cs typeface="+mn-cs"/>
                </a:rPr>
                <a:t>INFORMAATIO EI VIRTAA!</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Calibri" panose="020F0502020204030204"/>
                  <a:ea typeface="+mn-ea"/>
                  <a:cs typeface="+mn-cs"/>
                </a:rPr>
                <a:t>INFORMAATION VÄLITYS ON MANUAALISTA!</a:t>
              </a:r>
            </a:p>
            <a:p>
              <a:pPr marL="0" marR="0" lvl="0" indent="0" algn="l" defTabSz="914400" rtl="0" eaLnBrk="1" fontAlgn="auto" latinLnBrk="0" hangingPunct="1">
                <a:lnSpc>
                  <a:spcPct val="85000"/>
                </a:lnSpc>
                <a:spcBef>
                  <a:spcPts val="0"/>
                </a:spcBef>
                <a:spcAft>
                  <a:spcPts val="0"/>
                </a:spcAft>
                <a:buClrTx/>
                <a:buSzTx/>
                <a:buFontTx/>
                <a:buNone/>
                <a:tabLst/>
                <a:defRPr/>
              </a:pPr>
              <a:endParaRPr kumimoji="0" lang="fi-FI" sz="1200" b="1" i="0" u="none" strike="noStrike" kern="1200" cap="none" spc="0" normalizeH="0" baseline="0" noProof="0">
                <a:ln>
                  <a:noFill/>
                </a:ln>
                <a:solidFill>
                  <a:srgbClr val="FF0000"/>
                </a:solidFill>
                <a:effectLst/>
                <a:uLnTx/>
                <a:uFillTx/>
                <a:latin typeface="Calibri" panose="020F0502020204030204"/>
                <a:ea typeface="+mn-ea"/>
                <a:cs typeface="+mn-cs"/>
              </a:endParaRPr>
            </a:p>
          </p:txBody>
        </p:sp>
        <p:sp>
          <p:nvSpPr>
            <p:cNvPr id="156" name="Tekstiruutu 681">
              <a:extLst>
                <a:ext uri="{FF2B5EF4-FFF2-40B4-BE49-F238E27FC236}">
                  <a16:creationId xmlns:a16="http://schemas.microsoft.com/office/drawing/2014/main" id="{0EA7D955-8F79-CD23-115C-F3FD4115BD34}"/>
                </a:ext>
              </a:extLst>
            </p:cNvPr>
            <p:cNvSpPr txBox="1"/>
            <p:nvPr/>
          </p:nvSpPr>
          <p:spPr>
            <a:xfrm>
              <a:off x="7875743" y="5434001"/>
              <a:ext cx="2731453" cy="407676"/>
            </a:xfrm>
            <a:prstGeom prst="rect">
              <a:avLst/>
            </a:prstGeom>
            <a:noFill/>
          </p:spPr>
          <p:txBody>
            <a:bodyPr wrap="non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Calibri" panose="020F0502020204030204"/>
                  <a:ea typeface="+mn-ea"/>
                  <a:cs typeface="+mn-cs"/>
                </a:rPr>
                <a:t>INFORMAATIO ON RAKENTEETONTA!</a:t>
              </a:r>
            </a:p>
            <a:p>
              <a:pPr marL="0" marR="0" lvl="0" indent="0" algn="l" defTabSz="914400" rtl="0" eaLnBrk="1" fontAlgn="auto" latinLnBrk="0" hangingPunct="1">
                <a:lnSpc>
                  <a:spcPct val="85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Calibri" panose="020F0502020204030204"/>
                  <a:ea typeface="+mn-ea"/>
                  <a:cs typeface="+mn-cs"/>
                </a:rPr>
                <a:t>INFORMAATIO EI OLE KONELUETTAVAA!</a:t>
              </a:r>
            </a:p>
          </p:txBody>
        </p:sp>
        <p:grpSp>
          <p:nvGrpSpPr>
            <p:cNvPr id="157" name="Ryhmä 156">
              <a:extLst>
                <a:ext uri="{FF2B5EF4-FFF2-40B4-BE49-F238E27FC236}">
                  <a16:creationId xmlns:a16="http://schemas.microsoft.com/office/drawing/2014/main" id="{EC0C2A6D-4471-25D6-62A0-B048643897EB}"/>
                </a:ext>
              </a:extLst>
            </p:cNvPr>
            <p:cNvGrpSpPr/>
            <p:nvPr/>
          </p:nvGrpSpPr>
          <p:grpSpPr>
            <a:xfrm>
              <a:off x="5896349" y="3593846"/>
              <a:ext cx="417200" cy="455246"/>
              <a:chOff x="474627" y="3074089"/>
              <a:chExt cx="540000" cy="612001"/>
            </a:xfrm>
          </p:grpSpPr>
          <p:pic>
            <p:nvPicPr>
              <p:cNvPr id="158" name="Kuva 157" descr="Asiakirja tasaisella täytöllä">
                <a:extLst>
                  <a:ext uri="{FF2B5EF4-FFF2-40B4-BE49-F238E27FC236}">
                    <a16:creationId xmlns:a16="http://schemas.microsoft.com/office/drawing/2014/main" id="{40BB4F03-6D01-893F-78F3-F71AD320B146}"/>
                  </a:ext>
                </a:extLst>
              </p:cNvPr>
              <p:cNvPicPr>
                <a:picLocks noChangeAspect="1"/>
              </p:cNvPicPr>
              <p:nvPr/>
            </p:nvPicPr>
            <p:blipFill>
              <a:blip r:embed="rId41">
                <a:extLst>
                  <a:ext uri="{28A0092B-C50C-407E-A947-70E740481C1C}">
                    <a14:useLocalDpi xmlns:a14="http://schemas.microsoft.com/office/drawing/2010/main" val="0"/>
                  </a:ext>
                  <a:ext uri="{96DAC541-7B7A-43D3-8B79-37D633B846F1}">
                    <asvg:svgBlip xmlns:asvg="http://schemas.microsoft.com/office/drawing/2016/SVG/main" r:embed="rId42"/>
                  </a:ext>
                </a:extLst>
              </a:blip>
              <a:stretch>
                <a:fillRect/>
              </a:stretch>
            </p:blipFill>
            <p:spPr>
              <a:xfrm>
                <a:off x="474627" y="3085952"/>
                <a:ext cx="540000" cy="600138"/>
              </a:xfrm>
              <a:prstGeom prst="rect">
                <a:avLst/>
              </a:prstGeom>
            </p:spPr>
          </p:pic>
          <p:grpSp>
            <p:nvGrpSpPr>
              <p:cNvPr id="159" name="Ryhmä 158">
                <a:extLst>
                  <a:ext uri="{FF2B5EF4-FFF2-40B4-BE49-F238E27FC236}">
                    <a16:creationId xmlns:a16="http://schemas.microsoft.com/office/drawing/2014/main" id="{EAEB9F85-96FF-EAFB-318F-650DE0556D0A}"/>
                  </a:ext>
                </a:extLst>
              </p:cNvPr>
              <p:cNvGrpSpPr/>
              <p:nvPr/>
            </p:nvGrpSpPr>
            <p:grpSpPr>
              <a:xfrm>
                <a:off x="474627" y="3074089"/>
                <a:ext cx="532761" cy="515419"/>
                <a:chOff x="5160516" y="991103"/>
                <a:chExt cx="902142" cy="861926"/>
              </a:xfrm>
            </p:grpSpPr>
            <p:sp>
              <p:nvSpPr>
                <p:cNvPr id="160" name="Suorakulmio 159">
                  <a:extLst>
                    <a:ext uri="{FF2B5EF4-FFF2-40B4-BE49-F238E27FC236}">
                      <a16:creationId xmlns:a16="http://schemas.microsoft.com/office/drawing/2014/main" id="{CCB641A9-4F70-2FCB-73F3-218091936A16}"/>
                    </a:ext>
                  </a:extLst>
                </p:cNvPr>
                <p:cNvSpPr/>
                <p:nvPr/>
              </p:nvSpPr>
              <p:spPr>
                <a:xfrm>
                  <a:off x="5400520" y="1403183"/>
                  <a:ext cx="434386" cy="437275"/>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61" name="Suorakulmio 160">
                  <a:extLst>
                    <a:ext uri="{FF2B5EF4-FFF2-40B4-BE49-F238E27FC236}">
                      <a16:creationId xmlns:a16="http://schemas.microsoft.com/office/drawing/2014/main" id="{FF889D73-BC7F-68BC-786E-D6070E271283}"/>
                    </a:ext>
                  </a:extLst>
                </p:cNvPr>
                <p:cNvSpPr/>
                <p:nvPr/>
              </p:nvSpPr>
              <p:spPr>
                <a:xfrm>
                  <a:off x="5390260" y="1030494"/>
                  <a:ext cx="163470" cy="397669"/>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62" name="Kuva 161" descr="Paperipidike tasaisella täytöllä">
                  <a:extLst>
                    <a:ext uri="{FF2B5EF4-FFF2-40B4-BE49-F238E27FC236}">
                      <a16:creationId xmlns:a16="http://schemas.microsoft.com/office/drawing/2014/main" id="{FC6B47B3-7214-535E-ED18-C87A2A176BF9}"/>
                    </a:ext>
                  </a:extLst>
                </p:cNvPr>
                <p:cNvPicPr>
                  <a:picLocks noChangeAspect="1"/>
                </p:cNvPicPr>
                <p:nvPr/>
              </p:nvPicPr>
              <p:blipFill>
                <a:blip r:embed="rId39">
                  <a:extLst>
                    <a:ext uri="{28A0092B-C50C-407E-A947-70E740481C1C}">
                      <a14:useLocalDpi xmlns:a14="http://schemas.microsoft.com/office/drawing/2010/main" val="0"/>
                    </a:ext>
                    <a:ext uri="{96DAC541-7B7A-43D3-8B79-37D633B846F1}">
                      <asvg:svgBlip xmlns:asvg="http://schemas.microsoft.com/office/drawing/2016/SVG/main" r:embed="rId40"/>
                    </a:ext>
                  </a:extLst>
                </a:blip>
                <a:stretch>
                  <a:fillRect/>
                </a:stretch>
              </p:blipFill>
              <p:spPr>
                <a:xfrm>
                  <a:off x="5234094" y="991103"/>
                  <a:ext cx="517480" cy="517480"/>
                </a:xfrm>
                <a:prstGeom prst="rect">
                  <a:avLst/>
                </a:prstGeom>
              </p:spPr>
            </p:pic>
            <p:sp>
              <p:nvSpPr>
                <p:cNvPr id="163" name="Suorakulmio 162">
                  <a:extLst>
                    <a:ext uri="{FF2B5EF4-FFF2-40B4-BE49-F238E27FC236}">
                      <a16:creationId xmlns:a16="http://schemas.microsoft.com/office/drawing/2014/main" id="{547FC461-68E7-AD4B-8A2E-CC73345975B8}"/>
                    </a:ext>
                  </a:extLst>
                </p:cNvPr>
                <p:cNvSpPr/>
                <p:nvPr/>
              </p:nvSpPr>
              <p:spPr>
                <a:xfrm>
                  <a:off x="5160516" y="1415755"/>
                  <a:ext cx="902142" cy="437274"/>
                </a:xfrm>
                <a:prstGeom prst="rect">
                  <a:avLst/>
                </a:prstGeom>
                <a:no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700" b="1" i="0" u="none" strike="noStrike" kern="0" cap="none" spc="0" normalizeH="0" baseline="0" noProof="0">
                      <a:ln>
                        <a:noFill/>
                      </a:ln>
                      <a:solidFill>
                        <a:prstClr val="black"/>
                      </a:solidFill>
                      <a:effectLst/>
                      <a:uLnTx/>
                      <a:uFillTx/>
                      <a:latin typeface="Calibri" panose="020F0502020204030204"/>
                      <a:ea typeface="+mn-ea"/>
                      <a:cs typeface="+mn-cs"/>
                    </a:rPr>
                    <a:t>PDF</a:t>
                  </a:r>
                </a:p>
              </p:txBody>
            </p:sp>
          </p:grpSp>
        </p:grpSp>
        <p:grpSp>
          <p:nvGrpSpPr>
            <p:cNvPr id="164" name="Ryhmä 163">
              <a:extLst>
                <a:ext uri="{FF2B5EF4-FFF2-40B4-BE49-F238E27FC236}">
                  <a16:creationId xmlns:a16="http://schemas.microsoft.com/office/drawing/2014/main" id="{2C919A5D-7C70-62EE-627A-DD2FE03E29BB}"/>
                </a:ext>
              </a:extLst>
            </p:cNvPr>
            <p:cNvGrpSpPr/>
            <p:nvPr/>
          </p:nvGrpSpPr>
          <p:grpSpPr>
            <a:xfrm>
              <a:off x="7479406" y="3427032"/>
              <a:ext cx="417200" cy="455246"/>
              <a:chOff x="474627" y="3074089"/>
              <a:chExt cx="540000" cy="612001"/>
            </a:xfrm>
          </p:grpSpPr>
          <p:pic>
            <p:nvPicPr>
              <p:cNvPr id="165" name="Kuva 164" descr="Asiakirja tasaisella täytöllä">
                <a:extLst>
                  <a:ext uri="{FF2B5EF4-FFF2-40B4-BE49-F238E27FC236}">
                    <a16:creationId xmlns:a16="http://schemas.microsoft.com/office/drawing/2014/main" id="{2F72B045-3EEF-8477-F08F-267E193A53B3}"/>
                  </a:ext>
                </a:extLst>
              </p:cNvPr>
              <p:cNvPicPr>
                <a:picLocks noChangeAspect="1"/>
              </p:cNvPicPr>
              <p:nvPr/>
            </p:nvPicPr>
            <p:blipFill>
              <a:blip r:embed="rId41">
                <a:extLst>
                  <a:ext uri="{28A0092B-C50C-407E-A947-70E740481C1C}">
                    <a14:useLocalDpi xmlns:a14="http://schemas.microsoft.com/office/drawing/2010/main" val="0"/>
                  </a:ext>
                  <a:ext uri="{96DAC541-7B7A-43D3-8B79-37D633B846F1}">
                    <asvg:svgBlip xmlns:asvg="http://schemas.microsoft.com/office/drawing/2016/SVG/main" r:embed="rId42"/>
                  </a:ext>
                </a:extLst>
              </a:blip>
              <a:stretch>
                <a:fillRect/>
              </a:stretch>
            </p:blipFill>
            <p:spPr>
              <a:xfrm>
                <a:off x="474627" y="3085952"/>
                <a:ext cx="540000" cy="600138"/>
              </a:xfrm>
              <a:prstGeom prst="rect">
                <a:avLst/>
              </a:prstGeom>
            </p:spPr>
          </p:pic>
          <p:grpSp>
            <p:nvGrpSpPr>
              <p:cNvPr id="166" name="Ryhmä 165">
                <a:extLst>
                  <a:ext uri="{FF2B5EF4-FFF2-40B4-BE49-F238E27FC236}">
                    <a16:creationId xmlns:a16="http://schemas.microsoft.com/office/drawing/2014/main" id="{2B08E043-82A7-C099-CB94-2F33BC08F237}"/>
                  </a:ext>
                </a:extLst>
              </p:cNvPr>
              <p:cNvGrpSpPr/>
              <p:nvPr/>
            </p:nvGrpSpPr>
            <p:grpSpPr>
              <a:xfrm>
                <a:off x="474627" y="3074089"/>
                <a:ext cx="532761" cy="515419"/>
                <a:chOff x="5160516" y="991103"/>
                <a:chExt cx="902142" cy="861926"/>
              </a:xfrm>
            </p:grpSpPr>
            <p:sp>
              <p:nvSpPr>
                <p:cNvPr id="167" name="Suorakulmio 166">
                  <a:extLst>
                    <a:ext uri="{FF2B5EF4-FFF2-40B4-BE49-F238E27FC236}">
                      <a16:creationId xmlns:a16="http://schemas.microsoft.com/office/drawing/2014/main" id="{93A70318-B9A9-51CD-85C1-0AEF3AC3C535}"/>
                    </a:ext>
                  </a:extLst>
                </p:cNvPr>
                <p:cNvSpPr/>
                <p:nvPr/>
              </p:nvSpPr>
              <p:spPr>
                <a:xfrm>
                  <a:off x="5400520" y="1403183"/>
                  <a:ext cx="434386" cy="437275"/>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68" name="Suorakulmio 167">
                  <a:extLst>
                    <a:ext uri="{FF2B5EF4-FFF2-40B4-BE49-F238E27FC236}">
                      <a16:creationId xmlns:a16="http://schemas.microsoft.com/office/drawing/2014/main" id="{2511A1D9-9793-24A3-0C6D-34857B3FBC5E}"/>
                    </a:ext>
                  </a:extLst>
                </p:cNvPr>
                <p:cNvSpPr/>
                <p:nvPr/>
              </p:nvSpPr>
              <p:spPr>
                <a:xfrm>
                  <a:off x="5390265" y="1030495"/>
                  <a:ext cx="163471" cy="397668"/>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69" name="Kuva 168" descr="Paperipidike tasaisella täytöllä">
                  <a:extLst>
                    <a:ext uri="{FF2B5EF4-FFF2-40B4-BE49-F238E27FC236}">
                      <a16:creationId xmlns:a16="http://schemas.microsoft.com/office/drawing/2014/main" id="{B7D5784D-0E44-0FCB-FD49-59D88049CFDC}"/>
                    </a:ext>
                  </a:extLst>
                </p:cNvPr>
                <p:cNvPicPr>
                  <a:picLocks noChangeAspect="1"/>
                </p:cNvPicPr>
                <p:nvPr/>
              </p:nvPicPr>
              <p:blipFill>
                <a:blip r:embed="rId39">
                  <a:extLst>
                    <a:ext uri="{28A0092B-C50C-407E-A947-70E740481C1C}">
                      <a14:useLocalDpi xmlns:a14="http://schemas.microsoft.com/office/drawing/2010/main" val="0"/>
                    </a:ext>
                    <a:ext uri="{96DAC541-7B7A-43D3-8B79-37D633B846F1}">
                      <asvg:svgBlip xmlns:asvg="http://schemas.microsoft.com/office/drawing/2016/SVG/main" r:embed="rId40"/>
                    </a:ext>
                  </a:extLst>
                </a:blip>
                <a:stretch>
                  <a:fillRect/>
                </a:stretch>
              </p:blipFill>
              <p:spPr>
                <a:xfrm>
                  <a:off x="5234094" y="991103"/>
                  <a:ext cx="517480" cy="517480"/>
                </a:xfrm>
                <a:prstGeom prst="rect">
                  <a:avLst/>
                </a:prstGeom>
              </p:spPr>
            </p:pic>
            <p:sp>
              <p:nvSpPr>
                <p:cNvPr id="170" name="Suorakulmio 169">
                  <a:extLst>
                    <a:ext uri="{FF2B5EF4-FFF2-40B4-BE49-F238E27FC236}">
                      <a16:creationId xmlns:a16="http://schemas.microsoft.com/office/drawing/2014/main" id="{6DF31F46-B14C-10B0-8FC7-CB370E38D5CB}"/>
                    </a:ext>
                  </a:extLst>
                </p:cNvPr>
                <p:cNvSpPr/>
                <p:nvPr/>
              </p:nvSpPr>
              <p:spPr>
                <a:xfrm>
                  <a:off x="5160516" y="1415755"/>
                  <a:ext cx="902142" cy="437274"/>
                </a:xfrm>
                <a:prstGeom prst="rect">
                  <a:avLst/>
                </a:prstGeom>
                <a:no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700" b="1" i="0" u="none" strike="noStrike" kern="0" cap="none" spc="0" normalizeH="0" baseline="0" noProof="0">
                      <a:ln>
                        <a:noFill/>
                      </a:ln>
                      <a:solidFill>
                        <a:prstClr val="black"/>
                      </a:solidFill>
                      <a:effectLst/>
                      <a:uLnTx/>
                      <a:uFillTx/>
                      <a:latin typeface="Calibri" panose="020F0502020204030204"/>
                      <a:ea typeface="+mn-ea"/>
                      <a:cs typeface="+mn-cs"/>
                    </a:rPr>
                    <a:t>PDF</a:t>
                  </a:r>
                </a:p>
              </p:txBody>
            </p:sp>
          </p:grpSp>
        </p:grpSp>
        <p:grpSp>
          <p:nvGrpSpPr>
            <p:cNvPr id="171" name="Ryhmä 170">
              <a:extLst>
                <a:ext uri="{FF2B5EF4-FFF2-40B4-BE49-F238E27FC236}">
                  <a16:creationId xmlns:a16="http://schemas.microsoft.com/office/drawing/2014/main" id="{492F3E81-E5EC-C47A-75C2-E5AD96202804}"/>
                </a:ext>
              </a:extLst>
            </p:cNvPr>
            <p:cNvGrpSpPr/>
            <p:nvPr/>
          </p:nvGrpSpPr>
          <p:grpSpPr>
            <a:xfrm>
              <a:off x="8018327" y="2718865"/>
              <a:ext cx="417200" cy="455246"/>
              <a:chOff x="474627" y="3074089"/>
              <a:chExt cx="540000" cy="612001"/>
            </a:xfrm>
          </p:grpSpPr>
          <p:pic>
            <p:nvPicPr>
              <p:cNvPr id="172" name="Kuva 171" descr="Asiakirja tasaisella täytöllä">
                <a:extLst>
                  <a:ext uri="{FF2B5EF4-FFF2-40B4-BE49-F238E27FC236}">
                    <a16:creationId xmlns:a16="http://schemas.microsoft.com/office/drawing/2014/main" id="{BADB75B7-75A0-B245-54BC-AAB0BCD8A5E1}"/>
                  </a:ext>
                </a:extLst>
              </p:cNvPr>
              <p:cNvPicPr>
                <a:picLocks noChangeAspect="1"/>
              </p:cNvPicPr>
              <p:nvPr/>
            </p:nvPicPr>
            <p:blipFill>
              <a:blip r:embed="rId41">
                <a:extLst>
                  <a:ext uri="{28A0092B-C50C-407E-A947-70E740481C1C}">
                    <a14:useLocalDpi xmlns:a14="http://schemas.microsoft.com/office/drawing/2010/main" val="0"/>
                  </a:ext>
                  <a:ext uri="{96DAC541-7B7A-43D3-8B79-37D633B846F1}">
                    <asvg:svgBlip xmlns:asvg="http://schemas.microsoft.com/office/drawing/2016/SVG/main" r:embed="rId42"/>
                  </a:ext>
                </a:extLst>
              </a:blip>
              <a:stretch>
                <a:fillRect/>
              </a:stretch>
            </p:blipFill>
            <p:spPr>
              <a:xfrm>
                <a:off x="474627" y="3085952"/>
                <a:ext cx="540000" cy="600138"/>
              </a:xfrm>
              <a:prstGeom prst="rect">
                <a:avLst/>
              </a:prstGeom>
            </p:spPr>
          </p:pic>
          <p:grpSp>
            <p:nvGrpSpPr>
              <p:cNvPr id="173" name="Ryhmä 172">
                <a:extLst>
                  <a:ext uri="{FF2B5EF4-FFF2-40B4-BE49-F238E27FC236}">
                    <a16:creationId xmlns:a16="http://schemas.microsoft.com/office/drawing/2014/main" id="{C82C6469-CD0C-88DD-586E-166C80559B29}"/>
                  </a:ext>
                </a:extLst>
              </p:cNvPr>
              <p:cNvGrpSpPr/>
              <p:nvPr/>
            </p:nvGrpSpPr>
            <p:grpSpPr>
              <a:xfrm>
                <a:off x="474627" y="3074089"/>
                <a:ext cx="532761" cy="515419"/>
                <a:chOff x="5160516" y="991103"/>
                <a:chExt cx="902142" cy="861926"/>
              </a:xfrm>
            </p:grpSpPr>
            <p:sp>
              <p:nvSpPr>
                <p:cNvPr id="174" name="Suorakulmio 173">
                  <a:extLst>
                    <a:ext uri="{FF2B5EF4-FFF2-40B4-BE49-F238E27FC236}">
                      <a16:creationId xmlns:a16="http://schemas.microsoft.com/office/drawing/2014/main" id="{2D4E2C58-6E1B-82EB-097C-1B6D6BD4F7C4}"/>
                    </a:ext>
                  </a:extLst>
                </p:cNvPr>
                <p:cNvSpPr/>
                <p:nvPr/>
              </p:nvSpPr>
              <p:spPr>
                <a:xfrm>
                  <a:off x="5400520" y="1403183"/>
                  <a:ext cx="434386" cy="437275"/>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75" name="Suorakulmio 174">
                  <a:extLst>
                    <a:ext uri="{FF2B5EF4-FFF2-40B4-BE49-F238E27FC236}">
                      <a16:creationId xmlns:a16="http://schemas.microsoft.com/office/drawing/2014/main" id="{AFE03196-BBF5-8712-F4F3-D542F0758F94}"/>
                    </a:ext>
                  </a:extLst>
                </p:cNvPr>
                <p:cNvSpPr/>
                <p:nvPr/>
              </p:nvSpPr>
              <p:spPr>
                <a:xfrm>
                  <a:off x="5390265" y="1030495"/>
                  <a:ext cx="163471" cy="397668"/>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76" name="Kuva 175" descr="Paperipidike tasaisella täytöllä">
                  <a:extLst>
                    <a:ext uri="{FF2B5EF4-FFF2-40B4-BE49-F238E27FC236}">
                      <a16:creationId xmlns:a16="http://schemas.microsoft.com/office/drawing/2014/main" id="{8D44EBDC-1E54-4FA1-FD7A-BC3FE0CE634D}"/>
                    </a:ext>
                  </a:extLst>
                </p:cNvPr>
                <p:cNvPicPr>
                  <a:picLocks noChangeAspect="1"/>
                </p:cNvPicPr>
                <p:nvPr/>
              </p:nvPicPr>
              <p:blipFill>
                <a:blip r:embed="rId39">
                  <a:extLst>
                    <a:ext uri="{28A0092B-C50C-407E-A947-70E740481C1C}">
                      <a14:useLocalDpi xmlns:a14="http://schemas.microsoft.com/office/drawing/2010/main" val="0"/>
                    </a:ext>
                    <a:ext uri="{96DAC541-7B7A-43D3-8B79-37D633B846F1}">
                      <asvg:svgBlip xmlns:asvg="http://schemas.microsoft.com/office/drawing/2016/SVG/main" r:embed="rId40"/>
                    </a:ext>
                  </a:extLst>
                </a:blip>
                <a:stretch>
                  <a:fillRect/>
                </a:stretch>
              </p:blipFill>
              <p:spPr>
                <a:xfrm>
                  <a:off x="5234094" y="991103"/>
                  <a:ext cx="517480" cy="517480"/>
                </a:xfrm>
                <a:prstGeom prst="rect">
                  <a:avLst/>
                </a:prstGeom>
              </p:spPr>
            </p:pic>
            <p:sp>
              <p:nvSpPr>
                <p:cNvPr id="177" name="Suorakulmio 176">
                  <a:extLst>
                    <a:ext uri="{FF2B5EF4-FFF2-40B4-BE49-F238E27FC236}">
                      <a16:creationId xmlns:a16="http://schemas.microsoft.com/office/drawing/2014/main" id="{61C825C8-402D-DC1F-FAAF-F1BC05DAD642}"/>
                    </a:ext>
                  </a:extLst>
                </p:cNvPr>
                <p:cNvSpPr/>
                <p:nvPr/>
              </p:nvSpPr>
              <p:spPr>
                <a:xfrm>
                  <a:off x="5160516" y="1415755"/>
                  <a:ext cx="902142" cy="437274"/>
                </a:xfrm>
                <a:prstGeom prst="rect">
                  <a:avLst/>
                </a:prstGeom>
                <a:no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700" b="1" i="0" u="none" strike="noStrike" kern="0" cap="none" spc="0" normalizeH="0" baseline="0" noProof="0">
                      <a:ln>
                        <a:noFill/>
                      </a:ln>
                      <a:solidFill>
                        <a:prstClr val="black"/>
                      </a:solidFill>
                      <a:effectLst/>
                      <a:uLnTx/>
                      <a:uFillTx/>
                      <a:latin typeface="Calibri" panose="020F0502020204030204"/>
                      <a:ea typeface="+mn-ea"/>
                      <a:cs typeface="+mn-cs"/>
                    </a:rPr>
                    <a:t>PDF</a:t>
                  </a:r>
                </a:p>
              </p:txBody>
            </p:sp>
          </p:grpSp>
        </p:grpSp>
        <p:grpSp>
          <p:nvGrpSpPr>
            <p:cNvPr id="178" name="Ryhmä 177">
              <a:extLst>
                <a:ext uri="{FF2B5EF4-FFF2-40B4-BE49-F238E27FC236}">
                  <a16:creationId xmlns:a16="http://schemas.microsoft.com/office/drawing/2014/main" id="{8429C98D-6B35-0D98-A3A7-01A65BCE41D8}"/>
                </a:ext>
              </a:extLst>
            </p:cNvPr>
            <p:cNvGrpSpPr/>
            <p:nvPr/>
          </p:nvGrpSpPr>
          <p:grpSpPr>
            <a:xfrm>
              <a:off x="7735881" y="1698060"/>
              <a:ext cx="417200" cy="455246"/>
              <a:chOff x="474627" y="3074089"/>
              <a:chExt cx="540000" cy="612001"/>
            </a:xfrm>
          </p:grpSpPr>
          <p:pic>
            <p:nvPicPr>
              <p:cNvPr id="179" name="Kuva 178" descr="Asiakirja tasaisella täytöllä">
                <a:extLst>
                  <a:ext uri="{FF2B5EF4-FFF2-40B4-BE49-F238E27FC236}">
                    <a16:creationId xmlns:a16="http://schemas.microsoft.com/office/drawing/2014/main" id="{1B884FF0-8207-DCB9-461A-5509FD4DB091}"/>
                  </a:ext>
                </a:extLst>
              </p:cNvPr>
              <p:cNvPicPr>
                <a:picLocks noChangeAspect="1"/>
              </p:cNvPicPr>
              <p:nvPr/>
            </p:nvPicPr>
            <p:blipFill>
              <a:blip r:embed="rId41">
                <a:extLst>
                  <a:ext uri="{28A0092B-C50C-407E-A947-70E740481C1C}">
                    <a14:useLocalDpi xmlns:a14="http://schemas.microsoft.com/office/drawing/2010/main" val="0"/>
                  </a:ext>
                  <a:ext uri="{96DAC541-7B7A-43D3-8B79-37D633B846F1}">
                    <asvg:svgBlip xmlns:asvg="http://schemas.microsoft.com/office/drawing/2016/SVG/main" r:embed="rId42"/>
                  </a:ext>
                </a:extLst>
              </a:blip>
              <a:stretch>
                <a:fillRect/>
              </a:stretch>
            </p:blipFill>
            <p:spPr>
              <a:xfrm>
                <a:off x="474627" y="3085952"/>
                <a:ext cx="540000" cy="600138"/>
              </a:xfrm>
              <a:prstGeom prst="rect">
                <a:avLst/>
              </a:prstGeom>
            </p:spPr>
          </p:pic>
          <p:grpSp>
            <p:nvGrpSpPr>
              <p:cNvPr id="180" name="Ryhmä 179">
                <a:extLst>
                  <a:ext uri="{FF2B5EF4-FFF2-40B4-BE49-F238E27FC236}">
                    <a16:creationId xmlns:a16="http://schemas.microsoft.com/office/drawing/2014/main" id="{26E3B8C2-DB33-BDCB-F80E-493800FE89E4}"/>
                  </a:ext>
                </a:extLst>
              </p:cNvPr>
              <p:cNvGrpSpPr/>
              <p:nvPr/>
            </p:nvGrpSpPr>
            <p:grpSpPr>
              <a:xfrm>
                <a:off x="474627" y="3074089"/>
                <a:ext cx="532761" cy="515419"/>
                <a:chOff x="5160516" y="991103"/>
                <a:chExt cx="902142" cy="861926"/>
              </a:xfrm>
            </p:grpSpPr>
            <p:sp>
              <p:nvSpPr>
                <p:cNvPr id="181" name="Suorakulmio 180">
                  <a:extLst>
                    <a:ext uri="{FF2B5EF4-FFF2-40B4-BE49-F238E27FC236}">
                      <a16:creationId xmlns:a16="http://schemas.microsoft.com/office/drawing/2014/main" id="{FFB36B9C-B649-4372-E00B-1BCA74CA531F}"/>
                    </a:ext>
                  </a:extLst>
                </p:cNvPr>
                <p:cNvSpPr/>
                <p:nvPr/>
              </p:nvSpPr>
              <p:spPr>
                <a:xfrm>
                  <a:off x="5400520" y="1403183"/>
                  <a:ext cx="434386" cy="437275"/>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82" name="Suorakulmio 181">
                  <a:extLst>
                    <a:ext uri="{FF2B5EF4-FFF2-40B4-BE49-F238E27FC236}">
                      <a16:creationId xmlns:a16="http://schemas.microsoft.com/office/drawing/2014/main" id="{E4035C5D-287C-1807-BB9C-D3E54CA1F1A8}"/>
                    </a:ext>
                  </a:extLst>
                </p:cNvPr>
                <p:cNvSpPr/>
                <p:nvPr/>
              </p:nvSpPr>
              <p:spPr>
                <a:xfrm>
                  <a:off x="5390265" y="1030495"/>
                  <a:ext cx="163471" cy="397668"/>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83" name="Kuva 182" descr="Paperipidike tasaisella täytöllä">
                  <a:extLst>
                    <a:ext uri="{FF2B5EF4-FFF2-40B4-BE49-F238E27FC236}">
                      <a16:creationId xmlns:a16="http://schemas.microsoft.com/office/drawing/2014/main" id="{C1030368-9065-05BC-7849-1D54E854E7E2}"/>
                    </a:ext>
                  </a:extLst>
                </p:cNvPr>
                <p:cNvPicPr>
                  <a:picLocks noChangeAspect="1"/>
                </p:cNvPicPr>
                <p:nvPr/>
              </p:nvPicPr>
              <p:blipFill>
                <a:blip r:embed="rId39">
                  <a:extLst>
                    <a:ext uri="{28A0092B-C50C-407E-A947-70E740481C1C}">
                      <a14:useLocalDpi xmlns:a14="http://schemas.microsoft.com/office/drawing/2010/main" val="0"/>
                    </a:ext>
                    <a:ext uri="{96DAC541-7B7A-43D3-8B79-37D633B846F1}">
                      <asvg:svgBlip xmlns:asvg="http://schemas.microsoft.com/office/drawing/2016/SVG/main" r:embed="rId40"/>
                    </a:ext>
                  </a:extLst>
                </a:blip>
                <a:stretch>
                  <a:fillRect/>
                </a:stretch>
              </p:blipFill>
              <p:spPr>
                <a:xfrm>
                  <a:off x="5234094" y="991103"/>
                  <a:ext cx="517480" cy="517480"/>
                </a:xfrm>
                <a:prstGeom prst="rect">
                  <a:avLst/>
                </a:prstGeom>
              </p:spPr>
            </p:pic>
            <p:sp>
              <p:nvSpPr>
                <p:cNvPr id="184" name="Suorakulmio 183">
                  <a:extLst>
                    <a:ext uri="{FF2B5EF4-FFF2-40B4-BE49-F238E27FC236}">
                      <a16:creationId xmlns:a16="http://schemas.microsoft.com/office/drawing/2014/main" id="{78429E03-7CB2-5C76-0768-4DC99A8B2AC8}"/>
                    </a:ext>
                  </a:extLst>
                </p:cNvPr>
                <p:cNvSpPr/>
                <p:nvPr/>
              </p:nvSpPr>
              <p:spPr>
                <a:xfrm>
                  <a:off x="5160516" y="1415755"/>
                  <a:ext cx="902142" cy="437274"/>
                </a:xfrm>
                <a:prstGeom prst="rect">
                  <a:avLst/>
                </a:prstGeom>
                <a:no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700" b="1" i="0" u="none" strike="noStrike" kern="0" cap="none" spc="0" normalizeH="0" baseline="0" noProof="0">
                      <a:ln>
                        <a:noFill/>
                      </a:ln>
                      <a:solidFill>
                        <a:prstClr val="black"/>
                      </a:solidFill>
                      <a:effectLst/>
                      <a:uLnTx/>
                      <a:uFillTx/>
                      <a:latin typeface="Calibri" panose="020F0502020204030204"/>
                      <a:ea typeface="+mn-ea"/>
                      <a:cs typeface="+mn-cs"/>
                    </a:rPr>
                    <a:t>PDF</a:t>
                  </a:r>
                </a:p>
              </p:txBody>
            </p:sp>
          </p:grpSp>
        </p:grpSp>
        <p:grpSp>
          <p:nvGrpSpPr>
            <p:cNvPr id="185" name="Ryhmä 184">
              <a:extLst>
                <a:ext uri="{FF2B5EF4-FFF2-40B4-BE49-F238E27FC236}">
                  <a16:creationId xmlns:a16="http://schemas.microsoft.com/office/drawing/2014/main" id="{8A284743-6264-5219-5A9C-55F4AB4F74C7}"/>
                </a:ext>
              </a:extLst>
            </p:cNvPr>
            <p:cNvGrpSpPr/>
            <p:nvPr/>
          </p:nvGrpSpPr>
          <p:grpSpPr>
            <a:xfrm>
              <a:off x="7849368" y="1279353"/>
              <a:ext cx="417200" cy="455246"/>
              <a:chOff x="474627" y="3074089"/>
              <a:chExt cx="540000" cy="612001"/>
            </a:xfrm>
          </p:grpSpPr>
          <p:pic>
            <p:nvPicPr>
              <p:cNvPr id="186" name="Kuva 185" descr="Asiakirja tasaisella täytöllä">
                <a:extLst>
                  <a:ext uri="{FF2B5EF4-FFF2-40B4-BE49-F238E27FC236}">
                    <a16:creationId xmlns:a16="http://schemas.microsoft.com/office/drawing/2014/main" id="{477C77B0-64E2-19E8-42A4-C0DAFF0F6DE1}"/>
                  </a:ext>
                </a:extLst>
              </p:cNvPr>
              <p:cNvPicPr>
                <a:picLocks noChangeAspect="1"/>
              </p:cNvPicPr>
              <p:nvPr/>
            </p:nvPicPr>
            <p:blipFill>
              <a:blip r:embed="rId37">
                <a:extLst>
                  <a:ext uri="{28A0092B-C50C-407E-A947-70E740481C1C}">
                    <a14:useLocalDpi xmlns:a14="http://schemas.microsoft.com/office/drawing/2010/main" val="0"/>
                  </a:ext>
                  <a:ext uri="{96DAC541-7B7A-43D3-8B79-37D633B846F1}">
                    <asvg:svgBlip xmlns:asvg="http://schemas.microsoft.com/office/drawing/2016/SVG/main" r:embed="rId38"/>
                  </a:ext>
                </a:extLst>
              </a:blip>
              <a:stretch>
                <a:fillRect/>
              </a:stretch>
            </p:blipFill>
            <p:spPr>
              <a:xfrm>
                <a:off x="474627" y="3085952"/>
                <a:ext cx="540000" cy="600138"/>
              </a:xfrm>
              <a:prstGeom prst="rect">
                <a:avLst/>
              </a:prstGeom>
            </p:spPr>
          </p:pic>
          <p:grpSp>
            <p:nvGrpSpPr>
              <p:cNvPr id="187" name="Ryhmä 186">
                <a:extLst>
                  <a:ext uri="{FF2B5EF4-FFF2-40B4-BE49-F238E27FC236}">
                    <a16:creationId xmlns:a16="http://schemas.microsoft.com/office/drawing/2014/main" id="{6DFBD46E-D2FA-0D6E-885C-39658255D89B}"/>
                  </a:ext>
                </a:extLst>
              </p:cNvPr>
              <p:cNvGrpSpPr/>
              <p:nvPr/>
            </p:nvGrpSpPr>
            <p:grpSpPr>
              <a:xfrm>
                <a:off x="474627" y="3074089"/>
                <a:ext cx="532761" cy="515419"/>
                <a:chOff x="5160516" y="991103"/>
                <a:chExt cx="902142" cy="861926"/>
              </a:xfrm>
            </p:grpSpPr>
            <p:sp>
              <p:nvSpPr>
                <p:cNvPr id="188" name="Suorakulmio 187">
                  <a:extLst>
                    <a:ext uri="{FF2B5EF4-FFF2-40B4-BE49-F238E27FC236}">
                      <a16:creationId xmlns:a16="http://schemas.microsoft.com/office/drawing/2014/main" id="{6F3556EA-8F66-A5DA-8EF6-38124FCB9853}"/>
                    </a:ext>
                  </a:extLst>
                </p:cNvPr>
                <p:cNvSpPr/>
                <p:nvPr/>
              </p:nvSpPr>
              <p:spPr>
                <a:xfrm>
                  <a:off x="5400520" y="1403183"/>
                  <a:ext cx="434386" cy="437275"/>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89" name="Suorakulmio 188">
                  <a:extLst>
                    <a:ext uri="{FF2B5EF4-FFF2-40B4-BE49-F238E27FC236}">
                      <a16:creationId xmlns:a16="http://schemas.microsoft.com/office/drawing/2014/main" id="{C0DDC7D0-A0A7-3854-90D7-BFF5003702E4}"/>
                    </a:ext>
                  </a:extLst>
                </p:cNvPr>
                <p:cNvSpPr/>
                <p:nvPr/>
              </p:nvSpPr>
              <p:spPr>
                <a:xfrm>
                  <a:off x="5390265" y="1030495"/>
                  <a:ext cx="163471" cy="397668"/>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90" name="Kuva 189" descr="Paperipidike tasaisella täytöllä">
                  <a:extLst>
                    <a:ext uri="{FF2B5EF4-FFF2-40B4-BE49-F238E27FC236}">
                      <a16:creationId xmlns:a16="http://schemas.microsoft.com/office/drawing/2014/main" id="{22D9DAFB-89A5-F9FF-6D39-DE6BA2275616}"/>
                    </a:ext>
                  </a:extLst>
                </p:cNvPr>
                <p:cNvPicPr>
                  <a:picLocks noChangeAspect="1"/>
                </p:cNvPicPr>
                <p:nvPr/>
              </p:nvPicPr>
              <p:blipFill>
                <a:blip r:embed="rId39">
                  <a:extLst>
                    <a:ext uri="{28A0092B-C50C-407E-A947-70E740481C1C}">
                      <a14:useLocalDpi xmlns:a14="http://schemas.microsoft.com/office/drawing/2010/main" val="0"/>
                    </a:ext>
                    <a:ext uri="{96DAC541-7B7A-43D3-8B79-37D633B846F1}">
                      <asvg:svgBlip xmlns:asvg="http://schemas.microsoft.com/office/drawing/2016/SVG/main" r:embed="rId40"/>
                    </a:ext>
                  </a:extLst>
                </a:blip>
                <a:stretch>
                  <a:fillRect/>
                </a:stretch>
              </p:blipFill>
              <p:spPr>
                <a:xfrm>
                  <a:off x="5234094" y="991103"/>
                  <a:ext cx="517480" cy="517480"/>
                </a:xfrm>
                <a:prstGeom prst="rect">
                  <a:avLst/>
                </a:prstGeom>
              </p:spPr>
            </p:pic>
            <p:sp>
              <p:nvSpPr>
                <p:cNvPr id="191" name="Suorakulmio 190">
                  <a:extLst>
                    <a:ext uri="{FF2B5EF4-FFF2-40B4-BE49-F238E27FC236}">
                      <a16:creationId xmlns:a16="http://schemas.microsoft.com/office/drawing/2014/main" id="{D2881AEB-1159-64F4-A7FA-695A04393708}"/>
                    </a:ext>
                  </a:extLst>
                </p:cNvPr>
                <p:cNvSpPr/>
                <p:nvPr/>
              </p:nvSpPr>
              <p:spPr>
                <a:xfrm>
                  <a:off x="5160516" y="1415755"/>
                  <a:ext cx="902142" cy="437274"/>
                </a:xfrm>
                <a:prstGeom prst="rect">
                  <a:avLst/>
                </a:prstGeom>
                <a:no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700" b="1" i="0" u="none" strike="noStrike" kern="0" cap="none" spc="0" normalizeH="0" baseline="0" noProof="0">
                      <a:ln>
                        <a:noFill/>
                      </a:ln>
                      <a:solidFill>
                        <a:prstClr val="black"/>
                      </a:solidFill>
                      <a:effectLst/>
                      <a:uLnTx/>
                      <a:uFillTx/>
                      <a:latin typeface="Calibri" panose="020F0502020204030204"/>
                      <a:ea typeface="+mn-ea"/>
                      <a:cs typeface="+mn-cs"/>
                    </a:rPr>
                    <a:t>DWG</a:t>
                  </a:r>
                </a:p>
              </p:txBody>
            </p:sp>
          </p:grpSp>
        </p:grpSp>
        <p:pic>
          <p:nvPicPr>
            <p:cNvPr id="192" name="Kuva 191" descr="Keskustelu tasaisella täytöllä">
              <a:extLst>
                <a:ext uri="{FF2B5EF4-FFF2-40B4-BE49-F238E27FC236}">
                  <a16:creationId xmlns:a16="http://schemas.microsoft.com/office/drawing/2014/main" id="{BA81AA73-93B9-2A4E-C88A-4498C35E36F9}"/>
                </a:ext>
              </a:extLst>
            </p:cNvPr>
            <p:cNvPicPr>
              <a:picLocks noChangeAspect="1"/>
            </p:cNvPicPr>
            <p:nvPr/>
          </p:nvPicPr>
          <p:blipFill>
            <a:blip r:embed="rId29">
              <a:extLst>
                <a:ext uri="{28A0092B-C50C-407E-A947-70E740481C1C}">
                  <a14:useLocalDpi xmlns:a14="http://schemas.microsoft.com/office/drawing/2010/main" val="0"/>
                </a:ext>
                <a:ext uri="{96DAC541-7B7A-43D3-8B79-37D633B846F1}">
                  <asvg:svgBlip xmlns:asvg="http://schemas.microsoft.com/office/drawing/2016/SVG/main" r:embed="rId30"/>
                </a:ext>
              </a:extLst>
            </a:blip>
            <a:stretch>
              <a:fillRect/>
            </a:stretch>
          </p:blipFill>
          <p:spPr>
            <a:xfrm>
              <a:off x="9874702" y="3862602"/>
              <a:ext cx="144000" cy="144000"/>
            </a:xfrm>
            <a:prstGeom prst="rect">
              <a:avLst/>
            </a:prstGeom>
          </p:spPr>
        </p:pic>
        <p:pic>
          <p:nvPicPr>
            <p:cNvPr id="193" name="Kuva 192" descr="Älypuhelin tasaisella täytöllä">
              <a:extLst>
                <a:ext uri="{FF2B5EF4-FFF2-40B4-BE49-F238E27FC236}">
                  <a16:creationId xmlns:a16="http://schemas.microsoft.com/office/drawing/2014/main" id="{844EBE9D-A0AA-5D59-35BF-205D46248FF3}"/>
                </a:ext>
              </a:extLst>
            </p:cNvPr>
            <p:cNvPicPr>
              <a:picLocks noChangeAspect="1"/>
            </p:cNvPicPr>
            <p:nvPr/>
          </p:nvPicPr>
          <p:blipFill>
            <a:blip r:embed="rId31">
              <a:extLst>
                <a:ext uri="{28A0092B-C50C-407E-A947-70E740481C1C}">
                  <a14:useLocalDpi xmlns:a14="http://schemas.microsoft.com/office/drawing/2010/main" val="0"/>
                </a:ext>
                <a:ext uri="{96DAC541-7B7A-43D3-8B79-37D633B846F1}">
                  <asvg:svgBlip xmlns:asvg="http://schemas.microsoft.com/office/drawing/2016/SVG/main" r:embed="rId32"/>
                </a:ext>
              </a:extLst>
            </a:blip>
            <a:stretch>
              <a:fillRect/>
            </a:stretch>
          </p:blipFill>
          <p:spPr>
            <a:xfrm>
              <a:off x="9751624" y="3723487"/>
              <a:ext cx="396000" cy="396000"/>
            </a:xfrm>
            <a:prstGeom prst="rect">
              <a:avLst/>
            </a:prstGeom>
          </p:spPr>
        </p:pic>
        <p:grpSp>
          <p:nvGrpSpPr>
            <p:cNvPr id="194" name="Ryhmä 193">
              <a:extLst>
                <a:ext uri="{FF2B5EF4-FFF2-40B4-BE49-F238E27FC236}">
                  <a16:creationId xmlns:a16="http://schemas.microsoft.com/office/drawing/2014/main" id="{0910F9B6-7AFB-F92B-865B-6DD5B406E85D}"/>
                </a:ext>
              </a:extLst>
            </p:cNvPr>
            <p:cNvGrpSpPr/>
            <p:nvPr/>
          </p:nvGrpSpPr>
          <p:grpSpPr>
            <a:xfrm>
              <a:off x="9161719" y="3923922"/>
              <a:ext cx="469395" cy="329174"/>
              <a:chOff x="6430315" y="3941738"/>
              <a:chExt cx="496490" cy="346155"/>
            </a:xfrm>
          </p:grpSpPr>
          <p:sp>
            <p:nvSpPr>
              <p:cNvPr id="195" name="Suorakulmio 194">
                <a:extLst>
                  <a:ext uri="{FF2B5EF4-FFF2-40B4-BE49-F238E27FC236}">
                    <a16:creationId xmlns:a16="http://schemas.microsoft.com/office/drawing/2014/main" id="{3BCEBA94-EC15-CF15-FC23-3196CE3E6A62}"/>
                  </a:ext>
                </a:extLst>
              </p:cNvPr>
              <p:cNvSpPr/>
              <p:nvPr/>
            </p:nvSpPr>
            <p:spPr>
              <a:xfrm>
                <a:off x="6511398" y="4140066"/>
                <a:ext cx="390224" cy="7586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96" name="Suorakulmio 195">
                <a:extLst>
                  <a:ext uri="{FF2B5EF4-FFF2-40B4-BE49-F238E27FC236}">
                    <a16:creationId xmlns:a16="http://schemas.microsoft.com/office/drawing/2014/main" id="{52C9C294-5388-256B-D744-007541EE29E4}"/>
                  </a:ext>
                </a:extLst>
              </p:cNvPr>
              <p:cNvSpPr/>
              <p:nvPr/>
            </p:nvSpPr>
            <p:spPr>
              <a:xfrm>
                <a:off x="6519615" y="3960554"/>
                <a:ext cx="390224" cy="18864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97" name="Suorakulmio 196">
                <a:extLst>
                  <a:ext uri="{FF2B5EF4-FFF2-40B4-BE49-F238E27FC236}">
                    <a16:creationId xmlns:a16="http://schemas.microsoft.com/office/drawing/2014/main" id="{EAF15399-51D5-5BA0-D5CE-74CDA1AC11FD}"/>
                  </a:ext>
                </a:extLst>
              </p:cNvPr>
              <p:cNvSpPr/>
              <p:nvPr/>
            </p:nvSpPr>
            <p:spPr>
              <a:xfrm>
                <a:off x="6452829" y="4183405"/>
                <a:ext cx="390224" cy="7586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98" name="Suorakulmio 197">
                <a:extLst>
                  <a:ext uri="{FF2B5EF4-FFF2-40B4-BE49-F238E27FC236}">
                    <a16:creationId xmlns:a16="http://schemas.microsoft.com/office/drawing/2014/main" id="{02D1EE01-880C-2F48-78FE-87023F24A22F}"/>
                  </a:ext>
                </a:extLst>
              </p:cNvPr>
              <p:cNvSpPr/>
              <p:nvPr/>
            </p:nvSpPr>
            <p:spPr>
              <a:xfrm>
                <a:off x="6461046" y="4003893"/>
                <a:ext cx="390224" cy="18864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99" name="Vapaamuotoinen: Muoto 198">
                <a:extLst>
                  <a:ext uri="{FF2B5EF4-FFF2-40B4-BE49-F238E27FC236}">
                    <a16:creationId xmlns:a16="http://schemas.microsoft.com/office/drawing/2014/main" id="{076FBEC8-CED9-054C-9E2F-CFDA351F8CAB}"/>
                  </a:ext>
                </a:extLst>
              </p:cNvPr>
              <p:cNvSpPr/>
              <p:nvPr/>
            </p:nvSpPr>
            <p:spPr>
              <a:xfrm>
                <a:off x="6484874" y="4046360"/>
                <a:ext cx="32736" cy="28533"/>
              </a:xfrm>
              <a:custGeom>
                <a:avLst/>
                <a:gdLst>
                  <a:gd name="connsiteX0" fmla="*/ 57150 w 57150"/>
                  <a:gd name="connsiteY0" fmla="*/ 28575 h 57150"/>
                  <a:gd name="connsiteX1" fmla="*/ 28575 w 57150"/>
                  <a:gd name="connsiteY1" fmla="*/ 57150 h 57150"/>
                  <a:gd name="connsiteX2" fmla="*/ 0 w 57150"/>
                  <a:gd name="connsiteY2" fmla="*/ 28575 h 57150"/>
                  <a:gd name="connsiteX3" fmla="*/ 28575 w 57150"/>
                  <a:gd name="connsiteY3" fmla="*/ 0 h 57150"/>
                  <a:gd name="connsiteX4" fmla="*/ 5715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7150" y="28575"/>
                    </a:moveTo>
                    <a:cubicBezTo>
                      <a:pt x="57150" y="44357"/>
                      <a:pt x="44357" y="57150"/>
                      <a:pt x="28575" y="57150"/>
                    </a:cubicBezTo>
                    <a:cubicBezTo>
                      <a:pt x="12793" y="57150"/>
                      <a:pt x="0" y="44357"/>
                      <a:pt x="0" y="28575"/>
                    </a:cubicBezTo>
                    <a:cubicBezTo>
                      <a:pt x="0" y="12793"/>
                      <a:pt x="12793" y="0"/>
                      <a:pt x="28575" y="0"/>
                    </a:cubicBezTo>
                    <a:cubicBezTo>
                      <a:pt x="44357" y="0"/>
                      <a:pt x="57150" y="12793"/>
                      <a:pt x="57150" y="28575"/>
                    </a:cubicBezTo>
                    <a:close/>
                  </a:path>
                </a:pathLst>
              </a:custGeom>
              <a:solidFill>
                <a:srgbClr val="FFC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0" name="Vapaamuotoinen: Muoto 199">
                <a:extLst>
                  <a:ext uri="{FF2B5EF4-FFF2-40B4-BE49-F238E27FC236}">
                    <a16:creationId xmlns:a16="http://schemas.microsoft.com/office/drawing/2014/main" id="{097D3FAC-45CD-CEEC-E58D-86A9196FC468}"/>
                  </a:ext>
                </a:extLst>
              </p:cNvPr>
              <p:cNvSpPr/>
              <p:nvPr/>
            </p:nvSpPr>
            <p:spPr>
              <a:xfrm>
                <a:off x="6430315" y="3941738"/>
                <a:ext cx="496490" cy="346155"/>
              </a:xfrm>
              <a:custGeom>
                <a:avLst/>
                <a:gdLst>
                  <a:gd name="connsiteX0" fmla="*/ 866775 w 866775"/>
                  <a:gd name="connsiteY0" fmla="*/ 0 h 693324"/>
                  <a:gd name="connsiteX1" fmla="*/ 104775 w 866775"/>
                  <a:gd name="connsiteY1" fmla="*/ 0 h 693324"/>
                  <a:gd name="connsiteX2" fmla="*/ 104775 w 866775"/>
                  <a:gd name="connsiteY2" fmla="*/ 104775 h 693324"/>
                  <a:gd name="connsiteX3" fmla="*/ 0 w 866775"/>
                  <a:gd name="connsiteY3" fmla="*/ 104775 h 693324"/>
                  <a:gd name="connsiteX4" fmla="*/ 0 w 866775"/>
                  <a:gd name="connsiteY4" fmla="*/ 693325 h 693324"/>
                  <a:gd name="connsiteX5" fmla="*/ 762000 w 866775"/>
                  <a:gd name="connsiteY5" fmla="*/ 693325 h 693324"/>
                  <a:gd name="connsiteX6" fmla="*/ 762000 w 866775"/>
                  <a:gd name="connsiteY6" fmla="*/ 588550 h 693324"/>
                  <a:gd name="connsiteX7" fmla="*/ 866775 w 866775"/>
                  <a:gd name="connsiteY7" fmla="*/ 588550 h 693324"/>
                  <a:gd name="connsiteX8" fmla="*/ 704850 w 866775"/>
                  <a:gd name="connsiteY8" fmla="*/ 638175 h 693324"/>
                  <a:gd name="connsiteX9" fmla="*/ 57150 w 866775"/>
                  <a:gd name="connsiteY9" fmla="*/ 638175 h 693324"/>
                  <a:gd name="connsiteX10" fmla="*/ 57150 w 866775"/>
                  <a:gd name="connsiteY10" fmla="*/ 159925 h 693324"/>
                  <a:gd name="connsiteX11" fmla="*/ 704850 w 866775"/>
                  <a:gd name="connsiteY11" fmla="*/ 159925 h 693324"/>
                  <a:gd name="connsiteX12" fmla="*/ 809625 w 866775"/>
                  <a:gd name="connsiteY12" fmla="*/ 533400 h 693324"/>
                  <a:gd name="connsiteX13" fmla="*/ 762000 w 866775"/>
                  <a:gd name="connsiteY13" fmla="*/ 533400 h 693324"/>
                  <a:gd name="connsiteX14" fmla="*/ 762000 w 866775"/>
                  <a:gd name="connsiteY14" fmla="*/ 104775 h 693324"/>
                  <a:gd name="connsiteX15" fmla="*/ 161925 w 866775"/>
                  <a:gd name="connsiteY15" fmla="*/ 104775 h 693324"/>
                  <a:gd name="connsiteX16" fmla="*/ 161925 w 866775"/>
                  <a:gd name="connsiteY16" fmla="*/ 57150 h 693324"/>
                  <a:gd name="connsiteX17" fmla="*/ 809625 w 866775"/>
                  <a:gd name="connsiteY17" fmla="*/ 57150 h 69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66775" h="693324">
                    <a:moveTo>
                      <a:pt x="866775" y="0"/>
                    </a:moveTo>
                    <a:lnTo>
                      <a:pt x="104775" y="0"/>
                    </a:lnTo>
                    <a:lnTo>
                      <a:pt x="104775" y="104775"/>
                    </a:lnTo>
                    <a:lnTo>
                      <a:pt x="0" y="104775"/>
                    </a:lnTo>
                    <a:lnTo>
                      <a:pt x="0" y="693325"/>
                    </a:lnTo>
                    <a:lnTo>
                      <a:pt x="762000" y="693325"/>
                    </a:lnTo>
                    <a:lnTo>
                      <a:pt x="762000" y="588550"/>
                    </a:lnTo>
                    <a:lnTo>
                      <a:pt x="866775" y="588550"/>
                    </a:lnTo>
                    <a:close/>
                    <a:moveTo>
                      <a:pt x="704850" y="638175"/>
                    </a:moveTo>
                    <a:lnTo>
                      <a:pt x="57150" y="638175"/>
                    </a:lnTo>
                    <a:lnTo>
                      <a:pt x="57150" y="159925"/>
                    </a:lnTo>
                    <a:lnTo>
                      <a:pt x="704850" y="159925"/>
                    </a:lnTo>
                    <a:close/>
                    <a:moveTo>
                      <a:pt x="809625" y="533400"/>
                    </a:moveTo>
                    <a:lnTo>
                      <a:pt x="762000" y="533400"/>
                    </a:lnTo>
                    <a:lnTo>
                      <a:pt x="762000" y="104775"/>
                    </a:lnTo>
                    <a:lnTo>
                      <a:pt x="161925" y="104775"/>
                    </a:lnTo>
                    <a:lnTo>
                      <a:pt x="161925" y="57150"/>
                    </a:lnTo>
                    <a:lnTo>
                      <a:pt x="809625" y="57150"/>
                    </a:ln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01" name="Kuva 200" descr="Sementtiauto tasaisella täytöllä">
                <a:extLst>
                  <a:ext uri="{FF2B5EF4-FFF2-40B4-BE49-F238E27FC236}">
                    <a16:creationId xmlns:a16="http://schemas.microsoft.com/office/drawing/2014/main" id="{18EAF23A-0C00-4AAA-DCB0-F6A09294B9C3}"/>
                  </a:ext>
                </a:extLst>
              </p:cNvPr>
              <p:cNvPicPr>
                <a:picLocks noChangeAspect="1"/>
              </p:cNvPicPr>
              <p:nvPr/>
            </p:nvPicPr>
            <p:blipFill>
              <a:blip r:embed="rId43">
                <a:extLst>
                  <a:ext uri="{96DAC541-7B7A-43D3-8B79-37D633B846F1}">
                    <asvg:svgBlip xmlns:asvg="http://schemas.microsoft.com/office/drawing/2016/SVG/main" r:embed="rId44"/>
                  </a:ext>
                </a:extLst>
              </a:blip>
              <a:stretch>
                <a:fillRect/>
              </a:stretch>
            </p:blipFill>
            <p:spPr>
              <a:xfrm>
                <a:off x="6666176" y="4127016"/>
                <a:ext cx="170725" cy="148808"/>
              </a:xfrm>
              <a:prstGeom prst="rect">
                <a:avLst/>
              </a:prstGeom>
            </p:spPr>
          </p:pic>
          <p:grpSp>
            <p:nvGrpSpPr>
              <p:cNvPr id="202" name="Ryhmä 201">
                <a:extLst>
                  <a:ext uri="{FF2B5EF4-FFF2-40B4-BE49-F238E27FC236}">
                    <a16:creationId xmlns:a16="http://schemas.microsoft.com/office/drawing/2014/main" id="{98533980-E03A-0B67-37ED-84F2F7D609BB}"/>
                  </a:ext>
                </a:extLst>
              </p:cNvPr>
              <p:cNvGrpSpPr/>
              <p:nvPr/>
            </p:nvGrpSpPr>
            <p:grpSpPr>
              <a:xfrm>
                <a:off x="6464943" y="4028845"/>
                <a:ext cx="257368" cy="230134"/>
                <a:chOff x="-236593" y="4264826"/>
                <a:chExt cx="914400" cy="914400"/>
              </a:xfrm>
            </p:grpSpPr>
            <p:pic>
              <p:nvPicPr>
                <p:cNvPr id="203" name="Kuva 202" descr="Rakennus tasaisella täytöllä">
                  <a:extLst>
                    <a:ext uri="{FF2B5EF4-FFF2-40B4-BE49-F238E27FC236}">
                      <a16:creationId xmlns:a16="http://schemas.microsoft.com/office/drawing/2014/main" id="{3E323A4F-6C6F-4AA7-34A4-C7487EC0CBD0}"/>
                    </a:ext>
                  </a:extLst>
                </p:cNvPr>
                <p:cNvPicPr>
                  <a:picLocks noChangeAspect="1"/>
                </p:cNvPicPr>
                <p:nvPr/>
              </p:nvPicPr>
              <p:blipFill>
                <a:blip r:embed="rId45">
                  <a:extLst>
                    <a:ext uri="{96DAC541-7B7A-43D3-8B79-37D633B846F1}">
                      <asvg:svgBlip xmlns:asvg="http://schemas.microsoft.com/office/drawing/2016/SVG/main" r:embed="rId46"/>
                    </a:ext>
                  </a:extLst>
                </a:blip>
                <a:stretch>
                  <a:fillRect/>
                </a:stretch>
              </p:blipFill>
              <p:spPr>
                <a:xfrm>
                  <a:off x="-236593" y="4264826"/>
                  <a:ext cx="914400" cy="914400"/>
                </a:xfrm>
                <a:prstGeom prst="rect">
                  <a:avLst/>
                </a:prstGeom>
              </p:spPr>
            </p:pic>
            <p:pic>
              <p:nvPicPr>
                <p:cNvPr id="204" name="Kuva 203" descr="Kysymysmerkki tasaisella täytöllä">
                  <a:extLst>
                    <a:ext uri="{FF2B5EF4-FFF2-40B4-BE49-F238E27FC236}">
                      <a16:creationId xmlns:a16="http://schemas.microsoft.com/office/drawing/2014/main" id="{E22A213C-6152-F704-188C-0C00C98E3F3D}"/>
                    </a:ext>
                  </a:extLst>
                </p:cNvPr>
                <p:cNvPicPr>
                  <a:picLocks noChangeAspect="1"/>
                </p:cNvPicPr>
                <p:nvPr/>
              </p:nvPicPr>
              <p:blipFill>
                <a:blip r:embed="rId47">
                  <a:extLst>
                    <a:ext uri="{96DAC541-7B7A-43D3-8B79-37D633B846F1}">
                      <asvg:svgBlip xmlns:asvg="http://schemas.microsoft.com/office/drawing/2016/SVG/main" r:embed="rId48"/>
                    </a:ext>
                  </a:extLst>
                </a:blip>
                <a:stretch>
                  <a:fillRect/>
                </a:stretch>
              </p:blipFill>
              <p:spPr>
                <a:xfrm>
                  <a:off x="-157729" y="4333258"/>
                  <a:ext cx="749555" cy="749555"/>
                </a:xfrm>
                <a:prstGeom prst="rect">
                  <a:avLst/>
                </a:prstGeom>
              </p:spPr>
            </p:pic>
          </p:grpSp>
        </p:grpSp>
        <p:pic>
          <p:nvPicPr>
            <p:cNvPr id="205" name="Kuva 204" descr="Merkki kysymysmerkki tasaisella täytöllä">
              <a:extLst>
                <a:ext uri="{FF2B5EF4-FFF2-40B4-BE49-F238E27FC236}">
                  <a16:creationId xmlns:a16="http://schemas.microsoft.com/office/drawing/2014/main" id="{A9540C52-1AF5-7B1A-3D95-770709BF961F}"/>
                </a:ext>
              </a:extLst>
            </p:cNvPr>
            <p:cNvPicPr>
              <a:picLocks noChangeAspect="1"/>
            </p:cNvPicPr>
            <p:nvPr/>
          </p:nvPicPr>
          <p:blipFill>
            <a:blip r:embed="rId33">
              <a:extLst>
                <a:ext uri="{28A0092B-C50C-407E-A947-70E740481C1C}">
                  <a14:useLocalDpi xmlns:a14="http://schemas.microsoft.com/office/drawing/2010/main" val="0"/>
                </a:ext>
                <a:ext uri="{96DAC541-7B7A-43D3-8B79-37D633B846F1}">
                  <asvg:svgBlip xmlns:asvg="http://schemas.microsoft.com/office/drawing/2016/SVG/main" r:embed="rId34"/>
                </a:ext>
              </a:extLst>
            </a:blip>
            <a:stretch>
              <a:fillRect/>
            </a:stretch>
          </p:blipFill>
          <p:spPr>
            <a:xfrm>
              <a:off x="10472070" y="3542613"/>
              <a:ext cx="252000" cy="252000"/>
            </a:xfrm>
            <a:prstGeom prst="rect">
              <a:avLst/>
            </a:prstGeom>
          </p:spPr>
        </p:pic>
        <p:pic>
          <p:nvPicPr>
            <p:cNvPr id="206" name="Kuva 205" descr="Tuotanto tasaisella täytöllä">
              <a:extLst>
                <a:ext uri="{FF2B5EF4-FFF2-40B4-BE49-F238E27FC236}">
                  <a16:creationId xmlns:a16="http://schemas.microsoft.com/office/drawing/2014/main" id="{E192B40B-E184-3FB6-F851-896C8A88357B}"/>
                </a:ext>
              </a:extLst>
            </p:cNvPr>
            <p:cNvPicPr>
              <a:picLocks noChangeAspect="1"/>
            </p:cNvPicPr>
            <p:nvPr/>
          </p:nvPicPr>
          <p:blipFill>
            <a:blip r:embed="rId49">
              <a:extLst>
                <a:ext uri="{96DAC541-7B7A-43D3-8B79-37D633B846F1}">
                  <asvg:svgBlip xmlns:asvg="http://schemas.microsoft.com/office/drawing/2016/SVG/main" r:embed="rId50"/>
                </a:ext>
              </a:extLst>
            </a:blip>
            <a:stretch>
              <a:fillRect/>
            </a:stretch>
          </p:blipFill>
          <p:spPr>
            <a:xfrm>
              <a:off x="9424214" y="1730501"/>
              <a:ext cx="737429" cy="737429"/>
            </a:xfrm>
            <a:prstGeom prst="rect">
              <a:avLst/>
            </a:prstGeom>
          </p:spPr>
        </p:pic>
      </p:grpSp>
      <p:grpSp>
        <p:nvGrpSpPr>
          <p:cNvPr id="210" name="Ryhmä 209">
            <a:extLst>
              <a:ext uri="{FF2B5EF4-FFF2-40B4-BE49-F238E27FC236}">
                <a16:creationId xmlns:a16="http://schemas.microsoft.com/office/drawing/2014/main" id="{9F325492-0E10-2218-BD81-D5B292A3A2FE}"/>
              </a:ext>
            </a:extLst>
          </p:cNvPr>
          <p:cNvGrpSpPr/>
          <p:nvPr/>
        </p:nvGrpSpPr>
        <p:grpSpPr>
          <a:xfrm>
            <a:off x="6655997" y="1206681"/>
            <a:ext cx="1114418" cy="1445616"/>
            <a:chOff x="10523393" y="1920155"/>
            <a:chExt cx="917756" cy="914400"/>
          </a:xfrm>
        </p:grpSpPr>
        <p:pic>
          <p:nvPicPr>
            <p:cNvPr id="211" name="Kuva 210" descr="Näppäimistö tasaisella täytöllä">
              <a:extLst>
                <a:ext uri="{FF2B5EF4-FFF2-40B4-BE49-F238E27FC236}">
                  <a16:creationId xmlns:a16="http://schemas.microsoft.com/office/drawing/2014/main" id="{4141AAB3-0B9E-D559-EB6D-128B9FE87F80}"/>
                </a:ext>
              </a:extLst>
            </p:cNvPr>
            <p:cNvPicPr>
              <a:picLocks noChangeAspect="1"/>
            </p:cNvPicPr>
            <p:nvPr/>
          </p:nvPicPr>
          <p:blipFill>
            <a:blip r:embed="rId51">
              <a:extLst>
                <a:ext uri="{96DAC541-7B7A-43D3-8B79-37D633B846F1}">
                  <asvg:svgBlip xmlns:asvg="http://schemas.microsoft.com/office/drawing/2016/SVG/main" r:embed="rId52"/>
                </a:ext>
              </a:extLst>
            </a:blip>
            <a:stretch>
              <a:fillRect/>
            </a:stretch>
          </p:blipFill>
          <p:spPr>
            <a:xfrm>
              <a:off x="10523393" y="1920155"/>
              <a:ext cx="914400" cy="914400"/>
            </a:xfrm>
            <a:prstGeom prst="rect">
              <a:avLst/>
            </a:prstGeom>
          </p:spPr>
        </p:pic>
        <p:pic>
          <p:nvPicPr>
            <p:cNvPr id="212" name="Kuva 211" descr="Aalto-ele tasaisella täytöllä">
              <a:extLst>
                <a:ext uri="{FF2B5EF4-FFF2-40B4-BE49-F238E27FC236}">
                  <a16:creationId xmlns:a16="http://schemas.microsoft.com/office/drawing/2014/main" id="{58A121BB-57C8-86A9-8F96-C6103C3B2AD9}"/>
                </a:ext>
              </a:extLst>
            </p:cNvPr>
            <p:cNvPicPr>
              <a:picLocks noChangeAspect="1"/>
            </p:cNvPicPr>
            <p:nvPr/>
          </p:nvPicPr>
          <p:blipFill>
            <a:blip r:embed="rId53">
              <a:extLst>
                <a:ext uri="{96DAC541-7B7A-43D3-8B79-37D633B846F1}">
                  <asvg:svgBlip xmlns:asvg="http://schemas.microsoft.com/office/drawing/2016/SVG/main" r:embed="rId54"/>
                </a:ext>
              </a:extLst>
            </a:blip>
            <a:stretch>
              <a:fillRect/>
            </a:stretch>
          </p:blipFill>
          <p:spPr>
            <a:xfrm flipH="1">
              <a:off x="10986107" y="2265292"/>
              <a:ext cx="455042" cy="455042"/>
            </a:xfrm>
            <a:prstGeom prst="rect">
              <a:avLst/>
            </a:prstGeom>
          </p:spPr>
        </p:pic>
        <p:pic>
          <p:nvPicPr>
            <p:cNvPr id="213" name="Kuva 212" descr="Aalto-ele tasaisella täytöllä">
              <a:extLst>
                <a:ext uri="{FF2B5EF4-FFF2-40B4-BE49-F238E27FC236}">
                  <a16:creationId xmlns:a16="http://schemas.microsoft.com/office/drawing/2014/main" id="{0048EC60-0265-6279-9434-5CBFB27C8397}"/>
                </a:ext>
              </a:extLst>
            </p:cNvPr>
            <p:cNvPicPr>
              <a:picLocks noChangeAspect="1"/>
            </p:cNvPicPr>
            <p:nvPr/>
          </p:nvPicPr>
          <p:blipFill>
            <a:blip r:embed="rId53">
              <a:extLst>
                <a:ext uri="{96DAC541-7B7A-43D3-8B79-37D633B846F1}">
                  <asvg:svgBlip xmlns:asvg="http://schemas.microsoft.com/office/drawing/2016/SVG/main" r:embed="rId55"/>
                </a:ext>
              </a:extLst>
            </a:blip>
            <a:stretch>
              <a:fillRect/>
            </a:stretch>
          </p:blipFill>
          <p:spPr>
            <a:xfrm>
              <a:off x="10527229" y="2262616"/>
              <a:ext cx="455042" cy="455042"/>
            </a:xfrm>
            <a:prstGeom prst="rect">
              <a:avLst/>
            </a:prstGeom>
          </p:spPr>
        </p:pic>
      </p:grpSp>
      <p:sp>
        <p:nvSpPr>
          <p:cNvPr id="214" name="Tekstiruutu 213">
            <a:extLst>
              <a:ext uri="{FF2B5EF4-FFF2-40B4-BE49-F238E27FC236}">
                <a16:creationId xmlns:a16="http://schemas.microsoft.com/office/drawing/2014/main" id="{6E028857-EFA8-23CA-3859-FA2D5C155E7A}"/>
              </a:ext>
            </a:extLst>
          </p:cNvPr>
          <p:cNvSpPr txBox="1"/>
          <p:nvPr/>
        </p:nvSpPr>
        <p:spPr>
          <a:xfrm>
            <a:off x="10070290" y="6517839"/>
            <a:ext cx="215712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 Teemu  Alaluusua</a:t>
            </a:r>
          </a:p>
        </p:txBody>
      </p:sp>
    </p:spTree>
    <p:extLst>
      <p:ext uri="{BB962C8B-B14F-4D97-AF65-F5344CB8AC3E}">
        <p14:creationId xmlns:p14="http://schemas.microsoft.com/office/powerpoint/2010/main" val="2066418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0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97969FBD-422B-2460-E030-057D34612D5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AA01543-D0DB-AF80-95A3-E892998906EB}"/>
              </a:ext>
            </a:extLst>
          </p:cNvPr>
          <p:cNvSpPr>
            <a:spLocks noGrp="1"/>
          </p:cNvSpPr>
          <p:nvPr>
            <p:ph type="title"/>
          </p:nvPr>
        </p:nvSpPr>
        <p:spPr>
          <a:xfrm>
            <a:off x="407988" y="333376"/>
            <a:ext cx="11376026" cy="1010862"/>
          </a:xfrm>
        </p:spPr>
        <p:txBody>
          <a:bodyPr wrap="square" anchor="t">
            <a:normAutofit/>
          </a:bodyPr>
          <a:lstStyle/>
          <a:p>
            <a:r>
              <a:rPr lang="fi-FI" sz="4800" err="1"/>
              <a:t>Example</a:t>
            </a:r>
            <a:r>
              <a:rPr lang="fi-FI" sz="4800"/>
              <a:t> </a:t>
            </a:r>
            <a:r>
              <a:rPr lang="fi-FI" sz="4800" err="1"/>
              <a:t>problems</a:t>
            </a:r>
            <a:endParaRPr lang="fi-FI" sz="4800" noProof="0"/>
          </a:p>
        </p:txBody>
      </p:sp>
      <p:sp>
        <p:nvSpPr>
          <p:cNvPr id="3" name="Date Placeholder 2">
            <a:extLst>
              <a:ext uri="{FF2B5EF4-FFF2-40B4-BE49-F238E27FC236}">
                <a16:creationId xmlns:a16="http://schemas.microsoft.com/office/drawing/2014/main" id="{4EDFC0BA-644D-8A56-629E-5A881B7A7AC0}"/>
              </a:ext>
            </a:extLst>
          </p:cNvPr>
          <p:cNvSpPr>
            <a:spLocks noGrp="1"/>
          </p:cNvSpPr>
          <p:nvPr>
            <p:ph type="dt" sz="half" idx="10"/>
          </p:nvPr>
        </p:nvSpPr>
        <p:spPr>
          <a:xfrm>
            <a:off x="839416" y="6381328"/>
            <a:ext cx="1224136" cy="143298"/>
          </a:xfrm>
        </p:spPr>
        <p:txBody>
          <a:bodyPr wrap="square"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fld id="{172ECD10-AF2C-4B97-A687-E512D95FB879}" type="datetime1">
              <a:rPr kumimoji="0" lang="fi-FI" sz="900" b="0" i="0" u="none" strike="noStrike" kern="1200" cap="none" spc="0" normalizeH="0" baseline="0" noProof="0" smtClean="0">
                <a:ln>
                  <a:noFill/>
                </a:ln>
                <a:solidFill>
                  <a:srgbClr val="183858"/>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8.4.2025</a:t>
            </a:fld>
            <a:endParaRPr kumimoji="0" lang="en-GB"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4" name="Footer Placeholder 3">
            <a:extLst>
              <a:ext uri="{FF2B5EF4-FFF2-40B4-BE49-F238E27FC236}">
                <a16:creationId xmlns:a16="http://schemas.microsoft.com/office/drawing/2014/main" id="{F3218A0E-5BB6-6563-E29B-FA14AC0BD687}"/>
              </a:ext>
            </a:extLst>
          </p:cNvPr>
          <p:cNvSpPr>
            <a:spLocks noGrp="1"/>
          </p:cNvSpPr>
          <p:nvPr>
            <p:ph type="ftr" sz="quarter" idx="11"/>
          </p:nvPr>
        </p:nvSpPr>
        <p:spPr>
          <a:xfrm>
            <a:off x="2063552" y="6381328"/>
            <a:ext cx="8928992" cy="143296"/>
          </a:xfrm>
        </p:spPr>
        <p:txBody>
          <a:bodyPr wrap="square"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900" b="0" i="0" u="none" strike="noStrike" kern="1200" cap="none" spc="0" normalizeH="0" baseline="0" noProof="0">
                <a:ln>
                  <a:noFill/>
                </a:ln>
                <a:solidFill>
                  <a:srgbClr val="183858"/>
                </a:solidFill>
                <a:effectLst/>
                <a:uLnTx/>
                <a:uFillTx/>
                <a:latin typeface="Avenir Next LT Pro"/>
                <a:ea typeface="+mn-ea"/>
                <a:cs typeface="+mn-cs"/>
              </a:rPr>
              <a:t>© Rakennusteollisuus RT</a:t>
            </a:r>
            <a:endParaRPr kumimoji="0" lang="en-GB"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5" name="Slide Number Placeholder 4">
            <a:extLst>
              <a:ext uri="{FF2B5EF4-FFF2-40B4-BE49-F238E27FC236}">
                <a16:creationId xmlns:a16="http://schemas.microsoft.com/office/drawing/2014/main" id="{AC43E979-EC28-9E9A-2A99-CF6502F6AA68}"/>
              </a:ext>
            </a:extLst>
          </p:cNvPr>
          <p:cNvSpPr>
            <a:spLocks noGrp="1"/>
          </p:cNvSpPr>
          <p:nvPr>
            <p:ph type="sldNum" sz="quarter" idx="12"/>
          </p:nvPr>
        </p:nvSpPr>
        <p:spPr>
          <a:xfrm>
            <a:off x="407988" y="6381328"/>
            <a:ext cx="431428" cy="143298"/>
          </a:xfrm>
        </p:spPr>
        <p:txBody>
          <a:bodyPr wrap="square"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fld id="{DFD61EF7-2460-4EE9-A031-27FEBC4F9A95}" type="slidenum">
              <a:rPr kumimoji="0" lang="en-GB"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14</a:t>
            </a:fld>
            <a:endParaRPr kumimoji="0" lang="en-GB" sz="900" b="0" i="0" u="none" strike="noStrike" kern="1200" cap="none" spc="0" normalizeH="0" baseline="0" noProof="0">
              <a:ln>
                <a:noFill/>
              </a:ln>
              <a:solidFill>
                <a:srgbClr val="183858"/>
              </a:solidFill>
              <a:effectLst/>
              <a:uLnTx/>
              <a:uFillTx/>
              <a:latin typeface="Avenir Next LT Pro Demi"/>
              <a:ea typeface="+mn-ea"/>
              <a:cs typeface="+mn-cs"/>
            </a:endParaRPr>
          </a:p>
        </p:txBody>
      </p:sp>
      <p:graphicFrame>
        <p:nvGraphicFramePr>
          <p:cNvPr id="13" name="Taulukko 12">
            <a:extLst>
              <a:ext uri="{FF2B5EF4-FFF2-40B4-BE49-F238E27FC236}">
                <a16:creationId xmlns:a16="http://schemas.microsoft.com/office/drawing/2014/main" id="{491F3286-B2D3-5C7A-76DC-A0F27BB5B05B}"/>
              </a:ext>
            </a:extLst>
          </p:cNvPr>
          <p:cNvGraphicFramePr>
            <a:graphicFrameLocks noGrp="1"/>
          </p:cNvGraphicFramePr>
          <p:nvPr/>
        </p:nvGraphicFramePr>
        <p:xfrm>
          <a:off x="342903" y="1856064"/>
          <a:ext cx="2277468" cy="3886200"/>
        </p:xfrm>
        <a:graphic>
          <a:graphicData uri="http://schemas.openxmlformats.org/drawingml/2006/table">
            <a:tbl>
              <a:tblPr firstRow="1" bandRow="1"/>
              <a:tblGrid>
                <a:gridCol w="2277468">
                  <a:extLst>
                    <a:ext uri="{9D8B030D-6E8A-4147-A177-3AD203B41FA5}">
                      <a16:colId xmlns:a16="http://schemas.microsoft.com/office/drawing/2014/main" val="3005033119"/>
                    </a:ext>
                  </a:extLst>
                </a:gridCol>
              </a:tblGrid>
              <a:tr h="216000">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r>
                        <a:rPr lang="fi-FI" sz="1100" b="1">
                          <a:solidFill>
                            <a:schemeClr val="tx1"/>
                          </a:solidFill>
                        </a:rPr>
                        <a:t>MALLIPUU</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38100" cmpd="sng">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390517086"/>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176213" indent="0"/>
                      <a:r>
                        <a:rPr lang="fi-FI" sz="1100"/>
                        <a:t>(B) LVI KOHDE X</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rgbClr val="A5A5A5">
                        <a:tint val="40000"/>
                      </a:srgbClr>
                    </a:solidFill>
                  </a:tcPr>
                </a:tc>
                <a:extLst>
                  <a:ext uri="{0D108BD9-81ED-4DB2-BD59-A6C34878D82A}">
                    <a16:rowId xmlns:a16="http://schemas.microsoft.com/office/drawing/2014/main" val="1709968431"/>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268288" lvl="1" indent="0"/>
                      <a:r>
                        <a:rPr lang="fi-FI" sz="1100"/>
                        <a:t>(B) Tontti.1</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4020719494"/>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444500" lvl="2" indent="0"/>
                      <a:r>
                        <a:rPr lang="fi-FI" sz="1100"/>
                        <a:t>(B) mc-</a:t>
                      </a:r>
                      <a:r>
                        <a:rPr lang="fi-FI" sz="1100" err="1"/>
                        <a:t>building</a:t>
                      </a:r>
                      <a:endParaRPr lang="fi-FI" sz="1100"/>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A5A5A5">
                        <a:tint val="40000"/>
                      </a:srgbClr>
                    </a:solidFill>
                  </a:tcPr>
                </a:tc>
                <a:extLst>
                  <a:ext uri="{0D108BD9-81ED-4DB2-BD59-A6C34878D82A}">
                    <a16:rowId xmlns:a16="http://schemas.microsoft.com/office/drawing/2014/main" val="2309546255"/>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719138" lvl="3" indent="0"/>
                      <a:r>
                        <a:rPr lang="fi-FI" sz="1100"/>
                        <a:t>(B) </a:t>
                      </a:r>
                      <a:r>
                        <a:rPr lang="fi-FI" sz="1100" err="1"/>
                        <a:t>Ryomintatila</a:t>
                      </a:r>
                      <a:endParaRPr lang="fi-FI" sz="1100"/>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897476150"/>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719138" marR="0" lvl="3" indent="0" algn="l" defTabSz="914400" rtl="0" eaLnBrk="1" fontAlgn="auto" latinLnBrk="0" hangingPunct="1">
                        <a:lnSpc>
                          <a:spcPct val="100000"/>
                        </a:lnSpc>
                        <a:spcBef>
                          <a:spcPts val="0"/>
                        </a:spcBef>
                        <a:spcAft>
                          <a:spcPts val="0"/>
                        </a:spcAft>
                        <a:buClrTx/>
                        <a:buSzTx/>
                        <a:buFontTx/>
                        <a:buNone/>
                        <a:tabLst/>
                        <a:defRPr/>
                      </a:pPr>
                      <a:r>
                        <a:rPr lang="fi-FI" sz="1100"/>
                        <a:t>(B) 1. kerros</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A5A5A5">
                        <a:tint val="40000"/>
                      </a:srgbClr>
                    </a:solidFill>
                  </a:tcPr>
                </a:tc>
                <a:extLst>
                  <a:ext uri="{0D108BD9-81ED-4DB2-BD59-A6C34878D82A}">
                    <a16:rowId xmlns:a16="http://schemas.microsoft.com/office/drawing/2014/main" val="104924705"/>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719138" marR="0" lvl="3" indent="0" algn="l" defTabSz="914400" rtl="0" eaLnBrk="1" fontAlgn="auto" latinLnBrk="0" hangingPunct="1">
                        <a:lnSpc>
                          <a:spcPct val="100000"/>
                        </a:lnSpc>
                        <a:spcBef>
                          <a:spcPts val="0"/>
                        </a:spcBef>
                        <a:spcAft>
                          <a:spcPts val="0"/>
                        </a:spcAft>
                        <a:buClrTx/>
                        <a:buSzTx/>
                        <a:buFontTx/>
                        <a:buNone/>
                        <a:tabLst/>
                        <a:defRPr/>
                      </a:pPr>
                      <a:r>
                        <a:rPr lang="fi-FI" sz="1100"/>
                        <a:t>(B) 2. kerros</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3581433700"/>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719138" marR="0" lvl="3" indent="0" algn="l" defTabSz="914400" rtl="0" eaLnBrk="1" fontAlgn="auto" latinLnBrk="0" hangingPunct="1">
                        <a:lnSpc>
                          <a:spcPct val="100000"/>
                        </a:lnSpc>
                        <a:spcBef>
                          <a:spcPts val="0"/>
                        </a:spcBef>
                        <a:spcAft>
                          <a:spcPts val="0"/>
                        </a:spcAft>
                        <a:buClrTx/>
                        <a:buSzTx/>
                        <a:buFontTx/>
                        <a:buNone/>
                        <a:tabLst/>
                        <a:defRPr/>
                      </a:pPr>
                      <a:r>
                        <a:rPr lang="fi-FI" sz="1100"/>
                        <a:t>(B) 3. kerros</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A5A5A5">
                        <a:tint val="40000"/>
                      </a:srgbClr>
                    </a:solidFill>
                  </a:tcPr>
                </a:tc>
                <a:extLst>
                  <a:ext uri="{0D108BD9-81ED-4DB2-BD59-A6C34878D82A}">
                    <a16:rowId xmlns:a16="http://schemas.microsoft.com/office/drawing/2014/main" val="1785176166"/>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176213" indent="0"/>
                      <a:r>
                        <a:rPr lang="fi-FI" sz="1100"/>
                        <a:t>(C) RAK KOHDE X</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A5A5A5">
                        <a:tint val="20000"/>
                      </a:srgbClr>
                    </a:solidFill>
                  </a:tcPr>
                </a:tc>
                <a:extLst>
                  <a:ext uri="{0D108BD9-81ED-4DB2-BD59-A6C34878D82A}">
                    <a16:rowId xmlns:a16="http://schemas.microsoft.com/office/drawing/2014/main" val="2161904621"/>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268288" marR="0" lvl="1" indent="0" algn="l" defTabSz="914400" rtl="0" eaLnBrk="1" fontAlgn="auto" latinLnBrk="0" hangingPunct="1">
                        <a:lnSpc>
                          <a:spcPct val="100000"/>
                        </a:lnSpc>
                        <a:spcBef>
                          <a:spcPts val="0"/>
                        </a:spcBef>
                        <a:spcAft>
                          <a:spcPts val="0"/>
                        </a:spcAft>
                        <a:buClrTx/>
                        <a:buSzTx/>
                        <a:buFontTx/>
                        <a:buNone/>
                        <a:tabLst/>
                        <a:defRPr/>
                      </a:pPr>
                      <a:r>
                        <a:rPr lang="fi-FI" sz="1100"/>
                        <a:t>(C) KOHDE X</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A5A5A5">
                        <a:tint val="40000"/>
                      </a:srgbClr>
                    </a:solidFill>
                  </a:tcPr>
                </a:tc>
                <a:extLst>
                  <a:ext uri="{0D108BD9-81ED-4DB2-BD59-A6C34878D82A}">
                    <a16:rowId xmlns:a16="http://schemas.microsoft.com/office/drawing/2014/main" val="623616099"/>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444500" marR="0" lvl="1" indent="0" algn="l" defTabSz="914400" rtl="0" eaLnBrk="1" fontAlgn="auto" latinLnBrk="0" hangingPunct="1">
                        <a:lnSpc>
                          <a:spcPct val="100000"/>
                        </a:lnSpc>
                        <a:spcBef>
                          <a:spcPts val="0"/>
                        </a:spcBef>
                        <a:spcAft>
                          <a:spcPts val="0"/>
                        </a:spcAft>
                        <a:buClrTx/>
                        <a:buSzTx/>
                        <a:buFontTx/>
                        <a:buNone/>
                        <a:tabLst/>
                        <a:defRPr/>
                      </a:pPr>
                      <a:r>
                        <a:rPr lang="fi-FI" sz="1100"/>
                        <a:t>(C) Rakennus.r.1</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A5A5A5">
                        <a:tint val="20000"/>
                      </a:srgbClr>
                    </a:solidFill>
                  </a:tcPr>
                </a:tc>
                <a:extLst>
                  <a:ext uri="{0D108BD9-81ED-4DB2-BD59-A6C34878D82A}">
                    <a16:rowId xmlns:a16="http://schemas.microsoft.com/office/drawing/2014/main" val="88667147"/>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719138" indent="0"/>
                      <a:r>
                        <a:rPr lang="fi-FI" sz="1100"/>
                        <a:t>(C) 0</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A5A5A5">
                        <a:tint val="40000"/>
                      </a:srgbClr>
                    </a:solidFill>
                  </a:tcPr>
                </a:tc>
                <a:extLst>
                  <a:ext uri="{0D108BD9-81ED-4DB2-BD59-A6C34878D82A}">
                    <a16:rowId xmlns:a16="http://schemas.microsoft.com/office/drawing/2014/main" val="2418580200"/>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719138" marR="0" lvl="0" indent="0" algn="l" defTabSz="914400" rtl="0" eaLnBrk="1" fontAlgn="auto" latinLnBrk="0" hangingPunct="1">
                        <a:lnSpc>
                          <a:spcPct val="100000"/>
                        </a:lnSpc>
                        <a:spcBef>
                          <a:spcPts val="0"/>
                        </a:spcBef>
                        <a:spcAft>
                          <a:spcPts val="0"/>
                        </a:spcAft>
                        <a:buClrTx/>
                        <a:buSzTx/>
                        <a:buFontTx/>
                        <a:buNone/>
                        <a:tabLst/>
                        <a:defRPr/>
                      </a:pPr>
                      <a:r>
                        <a:rPr lang="fi-FI" sz="1100"/>
                        <a:t>(C) 1</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A5A5A5">
                        <a:tint val="20000"/>
                      </a:srgbClr>
                    </a:solidFill>
                  </a:tcPr>
                </a:tc>
                <a:extLst>
                  <a:ext uri="{0D108BD9-81ED-4DB2-BD59-A6C34878D82A}">
                    <a16:rowId xmlns:a16="http://schemas.microsoft.com/office/drawing/2014/main" val="1184029704"/>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719138" marR="0" lvl="0" indent="0" algn="l" defTabSz="914400" rtl="0" eaLnBrk="1" fontAlgn="auto" latinLnBrk="0" hangingPunct="1">
                        <a:lnSpc>
                          <a:spcPct val="100000"/>
                        </a:lnSpc>
                        <a:spcBef>
                          <a:spcPts val="0"/>
                        </a:spcBef>
                        <a:spcAft>
                          <a:spcPts val="0"/>
                        </a:spcAft>
                        <a:buClrTx/>
                        <a:buSzTx/>
                        <a:buFontTx/>
                        <a:buNone/>
                        <a:tabLst/>
                        <a:defRPr/>
                      </a:pPr>
                      <a:r>
                        <a:rPr lang="fi-FI" sz="1100"/>
                        <a:t>(C) 2</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A5A5A5">
                        <a:tint val="40000"/>
                      </a:srgbClr>
                    </a:solidFill>
                  </a:tcPr>
                </a:tc>
                <a:extLst>
                  <a:ext uri="{0D108BD9-81ED-4DB2-BD59-A6C34878D82A}">
                    <a16:rowId xmlns:a16="http://schemas.microsoft.com/office/drawing/2014/main" val="1315005430"/>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719138" marR="0" lvl="0" indent="0" algn="l" defTabSz="914400" rtl="0" eaLnBrk="1" fontAlgn="auto" latinLnBrk="0" hangingPunct="1">
                        <a:lnSpc>
                          <a:spcPct val="100000"/>
                        </a:lnSpc>
                        <a:spcBef>
                          <a:spcPts val="0"/>
                        </a:spcBef>
                        <a:spcAft>
                          <a:spcPts val="0"/>
                        </a:spcAft>
                        <a:buClrTx/>
                        <a:buSzTx/>
                        <a:buFontTx/>
                        <a:buNone/>
                        <a:tabLst/>
                        <a:defRPr/>
                      </a:pPr>
                      <a:r>
                        <a:rPr lang="fi-FI" sz="1100"/>
                        <a:t>(C) Kerros. 3</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A5A5A5">
                        <a:tint val="20000"/>
                      </a:srgbClr>
                    </a:solidFill>
                  </a:tcPr>
                </a:tc>
                <a:extLst>
                  <a:ext uri="{0D108BD9-81ED-4DB2-BD59-A6C34878D82A}">
                    <a16:rowId xmlns:a16="http://schemas.microsoft.com/office/drawing/2014/main" val="1749270128"/>
                  </a:ext>
                </a:extLst>
              </a:tr>
            </a:tbl>
          </a:graphicData>
        </a:graphic>
      </p:graphicFrame>
      <p:sp>
        <p:nvSpPr>
          <p:cNvPr id="14" name="Tekstiruutu 13">
            <a:extLst>
              <a:ext uri="{FF2B5EF4-FFF2-40B4-BE49-F238E27FC236}">
                <a16:creationId xmlns:a16="http://schemas.microsoft.com/office/drawing/2014/main" id="{25F142D5-EE03-390A-0DBE-5BE7236A74FA}"/>
              </a:ext>
            </a:extLst>
          </p:cNvPr>
          <p:cNvSpPr txBox="1"/>
          <p:nvPr/>
        </p:nvSpPr>
        <p:spPr>
          <a:xfrm>
            <a:off x="2676236" y="1892371"/>
            <a:ext cx="3237644"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The same building, but different designers use different naming conventions for identifying floors.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uLnTx/>
                <a:uFillTx/>
                <a:latin typeface="Calibri" panose="020F0502020204030204"/>
                <a:ea typeface="+mn-ea"/>
                <a:cs typeface="+mn-cs"/>
              </a:rPr>
              <a:t>[</a:t>
            </a:r>
            <a:r>
              <a:rPr kumimoji="0" lang="fi-FI" sz="1800" b="0" i="0" u="none" strike="noStrike" kern="1200" cap="none" spc="0" normalizeH="0" baseline="0" noProof="0" err="1">
                <a:ln>
                  <a:noFill/>
                </a:ln>
                <a:solidFill>
                  <a:prstClr val="black"/>
                </a:solidFill>
                <a:effectLst/>
                <a:uLnTx/>
                <a:uFillTx/>
                <a:latin typeface="Calibri" panose="020F0502020204030204"/>
                <a:ea typeface="+mn-ea"/>
                <a:cs typeface="+mn-cs"/>
              </a:rPr>
              <a:t>number</a:t>
            </a:r>
            <a:r>
              <a:rPr kumimoji="0" lang="fi-FI"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fi-FI" sz="1800" b="0" i="0" u="none" strike="noStrike" kern="1200" cap="none" spc="0" normalizeH="0" baseline="0" noProof="0" err="1">
                <a:ln>
                  <a:noFill/>
                </a:ln>
                <a:solidFill>
                  <a:prstClr val="black"/>
                </a:solidFill>
                <a:effectLst/>
                <a:uLnTx/>
                <a:uFillTx/>
                <a:latin typeface="Calibri" panose="020F0502020204030204"/>
                <a:ea typeface="+mn-ea"/>
                <a:cs typeface="+mn-cs"/>
              </a:rPr>
              <a:t>Floor</a:t>
            </a:r>
            <a:endParaRPr kumimoji="0" lang="fi-FI"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uLnTx/>
                <a:uFillTx/>
                <a:latin typeface="Calibri" panose="020F0502020204030204"/>
                <a:ea typeface="+mn-ea"/>
                <a:cs typeface="+mn-cs"/>
              </a:rPr>
              <a:t>[</a:t>
            </a:r>
            <a:r>
              <a:rPr kumimoji="0" lang="fi-FI" sz="1800" b="0" i="0" u="none" strike="noStrike" kern="1200" cap="none" spc="0" normalizeH="0" baseline="0" noProof="0" err="1">
                <a:ln>
                  <a:noFill/>
                </a:ln>
                <a:solidFill>
                  <a:prstClr val="black"/>
                </a:solidFill>
                <a:effectLst/>
                <a:uLnTx/>
                <a:uFillTx/>
                <a:latin typeface="Calibri" panose="020F0502020204030204"/>
                <a:ea typeface="+mn-ea"/>
                <a:cs typeface="+mn-cs"/>
              </a:rPr>
              <a:t>number</a:t>
            </a:r>
            <a:r>
              <a:rPr kumimoji="0" lang="fi-FI" sz="1800" b="0" i="0" u="none" strike="noStrike" kern="1200" cap="none" spc="0" normalizeH="0" baseline="0" noProof="0">
                <a:ln>
                  <a:noFill/>
                </a:ln>
                <a:solidFill>
                  <a:prstClr val="black"/>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err="1">
                <a:ln>
                  <a:noFill/>
                </a:ln>
                <a:solidFill>
                  <a:prstClr val="black"/>
                </a:solidFill>
                <a:effectLst/>
                <a:uLnTx/>
                <a:uFillTx/>
                <a:latin typeface="Calibri" panose="020F0502020204030204"/>
                <a:ea typeface="+mn-ea"/>
                <a:cs typeface="+mn-cs"/>
              </a:rPr>
              <a:t>Floor</a:t>
            </a:r>
            <a:r>
              <a:rPr kumimoji="0" lang="fi-FI" sz="1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fi-FI" sz="1800" b="0" i="0" u="none" strike="noStrike" kern="1200" cap="none" spc="0" normalizeH="0" baseline="0" noProof="0" err="1">
                <a:ln>
                  <a:noFill/>
                </a:ln>
                <a:solidFill>
                  <a:prstClr val="black"/>
                </a:solidFill>
                <a:effectLst/>
                <a:uLnTx/>
                <a:uFillTx/>
                <a:latin typeface="Calibri" panose="020F0502020204030204"/>
                <a:ea typeface="+mn-ea"/>
                <a:cs typeface="+mn-cs"/>
              </a:rPr>
              <a:t>number</a:t>
            </a:r>
            <a:r>
              <a:rPr kumimoji="0" lang="fi-FI" sz="1800" b="0" i="0" u="none" strike="noStrike" kern="1200" cap="none" spc="0" normalizeH="0" baseline="0" noProof="0">
                <a:ln>
                  <a:noFill/>
                </a:ln>
                <a:solidFill>
                  <a:prstClr val="black"/>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highlight>
                  <a:srgbClr val="FFFF00"/>
                </a:highlight>
                <a:uLnTx/>
                <a:uFillTx/>
                <a:latin typeface="Calibri" panose="020F0502020204030204"/>
                <a:ea typeface="+mn-ea"/>
                <a:cs typeface="+mn-cs"/>
              </a:rPr>
              <a:t>A human can resolve this by reasoning, but a machine cannot. Automated data transfer is not possible with such information</a:t>
            </a:r>
            <a:r>
              <a:rPr kumimoji="0" lang="fi-FI" sz="1800" b="0" i="0" u="none" strike="noStrike" kern="1200" cap="none" spc="0" normalizeH="0" baseline="0" noProof="0">
                <a:ln>
                  <a:noFill/>
                </a:ln>
                <a:solidFill>
                  <a:prstClr val="black"/>
                </a:solidFill>
                <a:effectLst/>
                <a:highlight>
                  <a:srgbClr val="FFFF00"/>
                </a:highlight>
                <a:uLnTx/>
                <a:uFillTx/>
                <a:latin typeface="Calibri" panose="020F0502020204030204"/>
                <a:ea typeface="+mn-ea"/>
                <a:cs typeface="+mn-cs"/>
              </a:rPr>
              <a:t>.</a:t>
            </a:r>
          </a:p>
        </p:txBody>
      </p:sp>
      <p:grpSp>
        <p:nvGrpSpPr>
          <p:cNvPr id="15" name="Ryhmä 14">
            <a:extLst>
              <a:ext uri="{FF2B5EF4-FFF2-40B4-BE49-F238E27FC236}">
                <a16:creationId xmlns:a16="http://schemas.microsoft.com/office/drawing/2014/main" id="{FC15971F-F9F7-A135-5345-F3A2484B6AAA}"/>
              </a:ext>
            </a:extLst>
          </p:cNvPr>
          <p:cNvGrpSpPr/>
          <p:nvPr/>
        </p:nvGrpSpPr>
        <p:grpSpPr>
          <a:xfrm>
            <a:off x="6096000" y="1831072"/>
            <a:ext cx="6096000" cy="4028011"/>
            <a:chOff x="5787235" y="1445709"/>
            <a:chExt cx="6404765" cy="4072312"/>
          </a:xfrm>
        </p:grpSpPr>
        <p:pic>
          <p:nvPicPr>
            <p:cNvPr id="16" name="Kuva 15" descr="Kuva, joka sisältää kohteen diagrammi&#10;&#10;Kuvaus luotu automaattisesti">
              <a:extLst>
                <a:ext uri="{FF2B5EF4-FFF2-40B4-BE49-F238E27FC236}">
                  <a16:creationId xmlns:a16="http://schemas.microsoft.com/office/drawing/2014/main" id="{BBC7BBB7-C358-3AFC-4F60-1B84971B8CE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r="13137"/>
            <a:stretch/>
          </p:blipFill>
          <p:spPr>
            <a:xfrm>
              <a:off x="5787236" y="1445709"/>
              <a:ext cx="6404764" cy="4072312"/>
            </a:xfrm>
            <a:prstGeom prst="rect">
              <a:avLst/>
            </a:prstGeom>
          </p:spPr>
        </p:pic>
        <p:sp>
          <p:nvSpPr>
            <p:cNvPr id="17" name="Tekstiruutu 7">
              <a:extLst>
                <a:ext uri="{FF2B5EF4-FFF2-40B4-BE49-F238E27FC236}">
                  <a16:creationId xmlns:a16="http://schemas.microsoft.com/office/drawing/2014/main" id="{C47ABE2E-09D4-C2E2-3A9C-4BE30D47525E}"/>
                </a:ext>
              </a:extLst>
            </p:cNvPr>
            <p:cNvSpPr txBox="1"/>
            <p:nvPr/>
          </p:nvSpPr>
          <p:spPr>
            <a:xfrm>
              <a:off x="5787235" y="2797687"/>
              <a:ext cx="6404763" cy="622323"/>
            </a:xfrm>
            <a:prstGeom prst="rect">
              <a:avLst/>
            </a:prstGeom>
            <a:solidFill>
              <a:srgbClr val="FFFF00">
                <a:alpha val="64000"/>
              </a:srgbClr>
            </a:solidFill>
          </p:spPr>
          <p:txBody>
            <a:bodyPr wrap="square" lIns="0" rIns="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700" b="1" i="0" u="none" strike="noStrike" kern="1200" cap="none" spc="0" normalizeH="0" baseline="0" noProof="0">
                  <a:ln>
                    <a:noFill/>
                  </a:ln>
                  <a:solidFill>
                    <a:prstClr val="black"/>
                  </a:solidFill>
                  <a:effectLst/>
                  <a:uLnTx/>
                  <a:uFillTx/>
                  <a:latin typeface="Calibri" panose="020F0502020204030204"/>
                  <a:ea typeface="+mn-ea"/>
                  <a:cs typeface="+mn-cs"/>
                </a:rPr>
                <a:t>Information management using manual methods in </a:t>
              </a:r>
              <a:r>
                <a:rPr kumimoji="0" lang="en-US" sz="1700" b="1" i="0" u="none" strike="noStrike" kern="1200" cap="none" spc="0" normalizeH="0" baseline="0" noProof="0" err="1">
                  <a:ln>
                    <a:noFill/>
                  </a:ln>
                  <a:solidFill>
                    <a:prstClr val="black"/>
                  </a:solidFill>
                  <a:effectLst/>
                  <a:uLnTx/>
                  <a:uFillTx/>
                  <a:latin typeface="Calibri" panose="020F0502020204030204"/>
                  <a:ea typeface="+mn-ea"/>
                  <a:cs typeface="+mn-cs"/>
                </a:rPr>
                <a:t>practice:People</a:t>
              </a:r>
              <a:r>
                <a:rPr kumimoji="0" lang="en-US" sz="1700" b="1" i="0" u="none" strike="noStrike" kern="1200" cap="none" spc="0" normalizeH="0" baseline="0" noProof="0">
                  <a:ln>
                    <a:noFill/>
                  </a:ln>
                  <a:solidFill>
                    <a:prstClr val="black"/>
                  </a:solidFill>
                  <a:effectLst/>
                  <a:uLnTx/>
                  <a:uFillTx/>
                  <a:latin typeface="Calibri" panose="020F0502020204030204"/>
                  <a:ea typeface="+mn-ea"/>
                  <a:cs typeface="+mn-cs"/>
                </a:rPr>
                <a:t> do their best with the available methods and tools.</a:t>
              </a:r>
              <a:endParaRPr kumimoji="0" lang="fi-FI" sz="1700" b="1"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 name="Vapaamuotoinen: Muoto 5">
            <a:extLst>
              <a:ext uri="{FF2B5EF4-FFF2-40B4-BE49-F238E27FC236}">
                <a16:creationId xmlns:a16="http://schemas.microsoft.com/office/drawing/2014/main" id="{53BC2840-0EF7-6017-522A-2F85109D6375}"/>
              </a:ext>
            </a:extLst>
          </p:cNvPr>
          <p:cNvSpPr/>
          <p:nvPr/>
        </p:nvSpPr>
        <p:spPr>
          <a:xfrm>
            <a:off x="597791" y="4468089"/>
            <a:ext cx="220500" cy="114974"/>
          </a:xfrm>
          <a:custGeom>
            <a:avLst/>
            <a:gdLst>
              <a:gd name="connsiteX0" fmla="*/ 110250 w 220500"/>
              <a:gd name="connsiteY0" fmla="*/ 0 h 114974"/>
              <a:gd name="connsiteX1" fmla="*/ 110250 w 220500"/>
              <a:gd name="connsiteY1" fmla="*/ 0 h 114974"/>
              <a:gd name="connsiteX2" fmla="*/ 0 w 220500"/>
              <a:gd name="connsiteY2" fmla="*/ 105000 h 114974"/>
              <a:gd name="connsiteX3" fmla="*/ 11813 w 220500"/>
              <a:gd name="connsiteY3" fmla="*/ 114975 h 114974"/>
              <a:gd name="connsiteX4" fmla="*/ 110250 w 220500"/>
              <a:gd name="connsiteY4" fmla="*/ 21525 h 114974"/>
              <a:gd name="connsiteX5" fmla="*/ 110250 w 220500"/>
              <a:gd name="connsiteY5" fmla="*/ 21525 h 114974"/>
              <a:gd name="connsiteX6" fmla="*/ 208688 w 220500"/>
              <a:gd name="connsiteY6" fmla="*/ 114975 h 114974"/>
              <a:gd name="connsiteX7" fmla="*/ 220500 w 220500"/>
              <a:gd name="connsiteY7" fmla="*/ 105000 h 11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500" h="114974">
                <a:moveTo>
                  <a:pt x="110250" y="0"/>
                </a:moveTo>
                <a:lnTo>
                  <a:pt x="110250" y="0"/>
                </a:lnTo>
                <a:lnTo>
                  <a:pt x="0" y="105000"/>
                </a:lnTo>
                <a:lnTo>
                  <a:pt x="11813" y="114975"/>
                </a:lnTo>
                <a:lnTo>
                  <a:pt x="110250" y="21525"/>
                </a:lnTo>
                <a:lnTo>
                  <a:pt x="110250" y="21525"/>
                </a:lnTo>
                <a:lnTo>
                  <a:pt x="208688" y="114975"/>
                </a:lnTo>
                <a:lnTo>
                  <a:pt x="220500" y="105000"/>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 name="Vapaamuotoinen: Muoto 6">
            <a:extLst>
              <a:ext uri="{FF2B5EF4-FFF2-40B4-BE49-F238E27FC236}">
                <a16:creationId xmlns:a16="http://schemas.microsoft.com/office/drawing/2014/main" id="{18BBAC4A-A2CD-21FE-2118-099C710DDF02}"/>
              </a:ext>
            </a:extLst>
          </p:cNvPr>
          <p:cNvSpPr/>
          <p:nvPr/>
        </p:nvSpPr>
        <p:spPr>
          <a:xfrm>
            <a:off x="629291" y="4504313"/>
            <a:ext cx="157500" cy="152775"/>
          </a:xfrm>
          <a:custGeom>
            <a:avLst/>
            <a:gdLst>
              <a:gd name="connsiteX0" fmla="*/ 0 w 157500"/>
              <a:gd name="connsiteY0" fmla="*/ 74813 h 152775"/>
              <a:gd name="connsiteX1" fmla="*/ 0 w 157500"/>
              <a:gd name="connsiteY1" fmla="*/ 152775 h 152775"/>
              <a:gd name="connsiteX2" fmla="*/ 63000 w 157500"/>
              <a:gd name="connsiteY2" fmla="*/ 152775 h 152775"/>
              <a:gd name="connsiteX3" fmla="*/ 63000 w 157500"/>
              <a:gd name="connsiteY3" fmla="*/ 87150 h 152775"/>
              <a:gd name="connsiteX4" fmla="*/ 94500 w 157500"/>
              <a:gd name="connsiteY4" fmla="*/ 87150 h 152775"/>
              <a:gd name="connsiteX5" fmla="*/ 94500 w 157500"/>
              <a:gd name="connsiteY5" fmla="*/ 152775 h 152775"/>
              <a:gd name="connsiteX6" fmla="*/ 157500 w 157500"/>
              <a:gd name="connsiteY6" fmla="*/ 152775 h 152775"/>
              <a:gd name="connsiteX7" fmla="*/ 157500 w 157500"/>
              <a:gd name="connsiteY7" fmla="*/ 74813 h 152775"/>
              <a:gd name="connsiteX8" fmla="*/ 78750 w 157500"/>
              <a:gd name="connsiteY8" fmla="*/ 0 h 152775"/>
              <a:gd name="connsiteX9" fmla="*/ 0 w 157500"/>
              <a:gd name="connsiteY9" fmla="*/ 74813 h 1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500" h="152775">
                <a:moveTo>
                  <a:pt x="0" y="74813"/>
                </a:moveTo>
                <a:lnTo>
                  <a:pt x="0" y="152775"/>
                </a:lnTo>
                <a:lnTo>
                  <a:pt x="63000" y="152775"/>
                </a:lnTo>
                <a:lnTo>
                  <a:pt x="63000" y="87150"/>
                </a:lnTo>
                <a:lnTo>
                  <a:pt x="94500" y="87150"/>
                </a:lnTo>
                <a:lnTo>
                  <a:pt x="94500" y="152775"/>
                </a:lnTo>
                <a:lnTo>
                  <a:pt x="157500" y="152775"/>
                </a:lnTo>
                <a:lnTo>
                  <a:pt x="157500" y="74813"/>
                </a:lnTo>
                <a:lnTo>
                  <a:pt x="78750" y="0"/>
                </a:lnTo>
                <a:lnTo>
                  <a:pt x="0" y="74813"/>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nvGrpSpPr>
          <p:cNvPr id="8" name="Ryhmä 7">
            <a:extLst>
              <a:ext uri="{FF2B5EF4-FFF2-40B4-BE49-F238E27FC236}">
                <a16:creationId xmlns:a16="http://schemas.microsoft.com/office/drawing/2014/main" id="{81A7467B-2D33-E63C-1B23-C8642714AC66}"/>
              </a:ext>
            </a:extLst>
          </p:cNvPr>
          <p:cNvGrpSpPr/>
          <p:nvPr/>
        </p:nvGrpSpPr>
        <p:grpSpPr>
          <a:xfrm>
            <a:off x="409885" y="2159860"/>
            <a:ext cx="161001" cy="194250"/>
            <a:chOff x="717540" y="1906204"/>
            <a:chExt cx="161001" cy="194250"/>
          </a:xfrm>
        </p:grpSpPr>
        <p:sp>
          <p:nvSpPr>
            <p:cNvPr id="9" name="Vapaamuotoinen: Muoto 8">
              <a:extLst>
                <a:ext uri="{FF2B5EF4-FFF2-40B4-BE49-F238E27FC236}">
                  <a16:creationId xmlns:a16="http://schemas.microsoft.com/office/drawing/2014/main" id="{E8A77FBD-4129-35AF-B0F3-BDD0F98B0B60}"/>
                </a:ext>
              </a:extLst>
            </p:cNvPr>
            <p:cNvSpPr/>
            <p:nvPr/>
          </p:nvSpPr>
          <p:spPr>
            <a:xfrm>
              <a:off x="717540" y="1906204"/>
              <a:ext cx="161001" cy="194250"/>
            </a:xfrm>
            <a:custGeom>
              <a:avLst/>
              <a:gdLst>
                <a:gd name="connsiteX0" fmla="*/ 80501 w 161001"/>
                <a:gd name="connsiteY0" fmla="*/ 0 h 194250"/>
                <a:gd name="connsiteX1" fmla="*/ 0 w 161001"/>
                <a:gd name="connsiteY1" fmla="*/ 32374 h 194250"/>
                <a:gd name="connsiteX2" fmla="*/ 0 w 161001"/>
                <a:gd name="connsiteY2" fmla="*/ 161876 h 194250"/>
                <a:gd name="connsiteX3" fmla="*/ 80501 w 161001"/>
                <a:gd name="connsiteY3" fmla="*/ 194250 h 194250"/>
                <a:gd name="connsiteX4" fmla="*/ 161002 w 161001"/>
                <a:gd name="connsiteY4" fmla="*/ 161876 h 194250"/>
                <a:gd name="connsiteX5" fmla="*/ 161002 w 161001"/>
                <a:gd name="connsiteY5" fmla="*/ 32374 h 194250"/>
                <a:gd name="connsiteX6" fmla="*/ 80501 w 161001"/>
                <a:gd name="connsiteY6" fmla="*/ 0 h 194250"/>
                <a:gd name="connsiteX7" fmla="*/ 80501 w 161001"/>
                <a:gd name="connsiteY7" fmla="*/ 15750 h 194250"/>
                <a:gd name="connsiteX8" fmla="*/ 145252 w 161001"/>
                <a:gd name="connsiteY8" fmla="*/ 32374 h 194250"/>
                <a:gd name="connsiteX9" fmla="*/ 80501 w 161001"/>
                <a:gd name="connsiteY9" fmla="*/ 49001 h 194250"/>
                <a:gd name="connsiteX10" fmla="*/ 15750 w 161001"/>
                <a:gd name="connsiteY10" fmla="*/ 32374 h 194250"/>
                <a:gd name="connsiteX11" fmla="*/ 80501 w 161001"/>
                <a:gd name="connsiteY11" fmla="*/ 15750 h 194250"/>
                <a:gd name="connsiteX12" fmla="*/ 80501 w 161001"/>
                <a:gd name="connsiteY12" fmla="*/ 178500 h 194250"/>
                <a:gd name="connsiteX13" fmla="*/ 15750 w 161001"/>
                <a:gd name="connsiteY13" fmla="*/ 161876 h 194250"/>
                <a:gd name="connsiteX14" fmla="*/ 15750 w 161001"/>
                <a:gd name="connsiteY14" fmla="*/ 52650 h 194250"/>
                <a:gd name="connsiteX15" fmla="*/ 80501 w 161001"/>
                <a:gd name="connsiteY15" fmla="*/ 64751 h 194250"/>
                <a:gd name="connsiteX16" fmla="*/ 145252 w 161001"/>
                <a:gd name="connsiteY16" fmla="*/ 52650 h 194250"/>
                <a:gd name="connsiteX17" fmla="*/ 145252 w 161001"/>
                <a:gd name="connsiteY17" fmla="*/ 161876 h 194250"/>
                <a:gd name="connsiteX18" fmla="*/ 80501 w 161001"/>
                <a:gd name="connsiteY18" fmla="*/ 178500 h 19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001" h="194250">
                  <a:moveTo>
                    <a:pt x="80501" y="0"/>
                  </a:moveTo>
                  <a:cubicBezTo>
                    <a:pt x="41730" y="0"/>
                    <a:pt x="0" y="10130"/>
                    <a:pt x="0" y="32374"/>
                  </a:cubicBezTo>
                  <a:lnTo>
                    <a:pt x="0" y="161876"/>
                  </a:lnTo>
                  <a:cubicBezTo>
                    <a:pt x="0" y="184120"/>
                    <a:pt x="41730" y="194250"/>
                    <a:pt x="80501" y="194250"/>
                  </a:cubicBezTo>
                  <a:cubicBezTo>
                    <a:pt x="119272" y="194250"/>
                    <a:pt x="161002" y="184120"/>
                    <a:pt x="161002" y="161876"/>
                  </a:cubicBezTo>
                  <a:lnTo>
                    <a:pt x="161002" y="32374"/>
                  </a:lnTo>
                  <a:cubicBezTo>
                    <a:pt x="161002" y="10130"/>
                    <a:pt x="119272" y="0"/>
                    <a:pt x="80501" y="0"/>
                  </a:cubicBezTo>
                  <a:close/>
                  <a:moveTo>
                    <a:pt x="80501" y="15750"/>
                  </a:moveTo>
                  <a:cubicBezTo>
                    <a:pt x="122561" y="15750"/>
                    <a:pt x="145252" y="27563"/>
                    <a:pt x="145252" y="32374"/>
                  </a:cubicBezTo>
                  <a:cubicBezTo>
                    <a:pt x="145252" y="37186"/>
                    <a:pt x="122561" y="49001"/>
                    <a:pt x="80501" y="49001"/>
                  </a:cubicBezTo>
                  <a:cubicBezTo>
                    <a:pt x="38440" y="49001"/>
                    <a:pt x="15750" y="37188"/>
                    <a:pt x="15750" y="32374"/>
                  </a:cubicBezTo>
                  <a:cubicBezTo>
                    <a:pt x="15750" y="27560"/>
                    <a:pt x="38440" y="15750"/>
                    <a:pt x="80501" y="15750"/>
                  </a:cubicBezTo>
                  <a:close/>
                  <a:moveTo>
                    <a:pt x="80501" y="178500"/>
                  </a:moveTo>
                  <a:cubicBezTo>
                    <a:pt x="38440" y="178500"/>
                    <a:pt x="15750" y="166688"/>
                    <a:pt x="15750" y="161876"/>
                  </a:cubicBezTo>
                  <a:lnTo>
                    <a:pt x="15750" y="52650"/>
                  </a:lnTo>
                  <a:cubicBezTo>
                    <a:pt x="31421" y="60869"/>
                    <a:pt x="56522" y="64751"/>
                    <a:pt x="80501" y="64751"/>
                  </a:cubicBezTo>
                  <a:cubicBezTo>
                    <a:pt x="104480" y="64751"/>
                    <a:pt x="129588" y="60869"/>
                    <a:pt x="145252" y="52650"/>
                  </a:cubicBezTo>
                  <a:lnTo>
                    <a:pt x="145252" y="161876"/>
                  </a:lnTo>
                  <a:cubicBezTo>
                    <a:pt x="145252" y="166688"/>
                    <a:pt x="122561" y="178500"/>
                    <a:pt x="80501" y="178500"/>
                  </a:cubicBezTo>
                  <a:close/>
                </a:path>
              </a:pathLst>
            </a:custGeom>
            <a:solidFill>
              <a:srgbClr val="000000"/>
            </a:solidFill>
            <a:ln w="258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 name="Vapaamuotoinen: Muoto 9">
              <a:extLst>
                <a:ext uri="{FF2B5EF4-FFF2-40B4-BE49-F238E27FC236}">
                  <a16:creationId xmlns:a16="http://schemas.microsoft.com/office/drawing/2014/main" id="{1A0960ED-C965-F110-4E00-ABA2EEE9A984}"/>
                </a:ext>
              </a:extLst>
            </p:cNvPr>
            <p:cNvSpPr/>
            <p:nvPr/>
          </p:nvSpPr>
          <p:spPr>
            <a:xfrm>
              <a:off x="754487" y="2043599"/>
              <a:ext cx="11355" cy="7263"/>
            </a:xfrm>
            <a:custGeom>
              <a:avLst/>
              <a:gdLst>
                <a:gd name="connsiteX0" fmla="*/ 0 w 11355"/>
                <a:gd name="connsiteY0" fmla="*/ 2168 h 7263"/>
                <a:gd name="connsiteX1" fmla="*/ 1263 w 11355"/>
                <a:gd name="connsiteY1" fmla="*/ 7263 h 7263"/>
                <a:gd name="connsiteX2" fmla="*/ 11356 w 11355"/>
                <a:gd name="connsiteY2" fmla="*/ 5163 h 7263"/>
                <a:gd name="connsiteX3" fmla="*/ 10479 w 11355"/>
                <a:gd name="connsiteY3" fmla="*/ 0 h 7263"/>
                <a:gd name="connsiteX4" fmla="*/ 0 w 11355"/>
                <a:gd name="connsiteY4" fmla="*/ 2168 h 7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55" h="7263">
                  <a:moveTo>
                    <a:pt x="0" y="2168"/>
                  </a:moveTo>
                  <a:lnTo>
                    <a:pt x="1263" y="7263"/>
                  </a:lnTo>
                  <a:cubicBezTo>
                    <a:pt x="4439" y="6476"/>
                    <a:pt x="7825" y="5775"/>
                    <a:pt x="11356" y="5163"/>
                  </a:cubicBezTo>
                  <a:lnTo>
                    <a:pt x="10479" y="0"/>
                  </a:lnTo>
                  <a:cubicBezTo>
                    <a:pt x="6828" y="620"/>
                    <a:pt x="3305" y="1349"/>
                    <a:pt x="0" y="2168"/>
                  </a:cubicBezTo>
                  <a:close/>
                </a:path>
              </a:pathLst>
            </a:custGeom>
            <a:solidFill>
              <a:srgbClr val="000000"/>
            </a:solidFill>
            <a:ln w="258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 name="Vapaamuotoinen: Muoto 10">
              <a:extLst>
                <a:ext uri="{FF2B5EF4-FFF2-40B4-BE49-F238E27FC236}">
                  <a16:creationId xmlns:a16="http://schemas.microsoft.com/office/drawing/2014/main" id="{0C975608-A719-643F-76E7-C57E0F170A07}"/>
                </a:ext>
              </a:extLst>
            </p:cNvPr>
            <p:cNvSpPr/>
            <p:nvPr/>
          </p:nvSpPr>
          <p:spPr>
            <a:xfrm>
              <a:off x="773405" y="2041394"/>
              <a:ext cx="10940" cy="6197"/>
            </a:xfrm>
            <a:custGeom>
              <a:avLst/>
              <a:gdLst>
                <a:gd name="connsiteX0" fmla="*/ 0 w 10940"/>
                <a:gd name="connsiteY0" fmla="*/ 987 h 6197"/>
                <a:gd name="connsiteX1" fmla="*/ 625 w 10940"/>
                <a:gd name="connsiteY1" fmla="*/ 6198 h 6197"/>
                <a:gd name="connsiteX2" fmla="*/ 10941 w 10940"/>
                <a:gd name="connsiteY2" fmla="*/ 5250 h 6197"/>
                <a:gd name="connsiteX3" fmla="*/ 10600 w 10940"/>
                <a:gd name="connsiteY3" fmla="*/ 0 h 6197"/>
                <a:gd name="connsiteX4" fmla="*/ 0 w 10940"/>
                <a:gd name="connsiteY4" fmla="*/ 987 h 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40" h="6197">
                  <a:moveTo>
                    <a:pt x="0" y="987"/>
                  </a:moveTo>
                  <a:lnTo>
                    <a:pt x="625" y="6198"/>
                  </a:lnTo>
                  <a:cubicBezTo>
                    <a:pt x="3977" y="5796"/>
                    <a:pt x="7450" y="5478"/>
                    <a:pt x="10941" y="5250"/>
                  </a:cubicBezTo>
                  <a:lnTo>
                    <a:pt x="10600" y="0"/>
                  </a:lnTo>
                  <a:cubicBezTo>
                    <a:pt x="7014" y="244"/>
                    <a:pt x="3447" y="572"/>
                    <a:pt x="0" y="987"/>
                  </a:cubicBezTo>
                  <a:close/>
                </a:path>
              </a:pathLst>
            </a:custGeom>
            <a:solidFill>
              <a:srgbClr val="000000"/>
            </a:solidFill>
            <a:ln w="258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 name="Vapaamuotoinen: Muoto 11">
              <a:extLst>
                <a:ext uri="{FF2B5EF4-FFF2-40B4-BE49-F238E27FC236}">
                  <a16:creationId xmlns:a16="http://schemas.microsoft.com/office/drawing/2014/main" id="{3AB3C9FB-0EEC-CB58-498B-7154D0B5174B}"/>
                </a:ext>
              </a:extLst>
            </p:cNvPr>
            <p:cNvSpPr/>
            <p:nvPr/>
          </p:nvSpPr>
          <p:spPr>
            <a:xfrm>
              <a:off x="736140" y="2048137"/>
              <a:ext cx="11733" cy="8822"/>
            </a:xfrm>
            <a:custGeom>
              <a:avLst/>
              <a:gdLst>
                <a:gd name="connsiteX0" fmla="*/ 0 w 11733"/>
                <a:gd name="connsiteY0" fmla="*/ 4150 h 8822"/>
                <a:gd name="connsiteX1" fmla="*/ 2397 w 11733"/>
                <a:gd name="connsiteY1" fmla="*/ 8823 h 8822"/>
                <a:gd name="connsiteX2" fmla="*/ 11734 w 11733"/>
                <a:gd name="connsiteY2" fmla="*/ 4988 h 8822"/>
                <a:gd name="connsiteX3" fmla="*/ 10075 w 11733"/>
                <a:gd name="connsiteY3" fmla="*/ 0 h 8822"/>
                <a:gd name="connsiteX4" fmla="*/ 0 w 11733"/>
                <a:gd name="connsiteY4" fmla="*/ 4150 h 8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3" h="8822">
                  <a:moveTo>
                    <a:pt x="0" y="4150"/>
                  </a:moveTo>
                  <a:lnTo>
                    <a:pt x="2397" y="8823"/>
                  </a:lnTo>
                  <a:cubicBezTo>
                    <a:pt x="5409" y="7312"/>
                    <a:pt x="8530" y="6030"/>
                    <a:pt x="11734" y="4988"/>
                  </a:cubicBezTo>
                  <a:lnTo>
                    <a:pt x="10075" y="0"/>
                  </a:lnTo>
                  <a:cubicBezTo>
                    <a:pt x="6617" y="1128"/>
                    <a:pt x="3249" y="2516"/>
                    <a:pt x="0" y="4150"/>
                  </a:cubicBezTo>
                  <a:close/>
                </a:path>
              </a:pathLst>
            </a:custGeom>
            <a:solidFill>
              <a:srgbClr val="000000"/>
            </a:solidFill>
            <a:ln w="258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 name="Vapaamuotoinen: Muoto 19">
              <a:extLst>
                <a:ext uri="{FF2B5EF4-FFF2-40B4-BE49-F238E27FC236}">
                  <a16:creationId xmlns:a16="http://schemas.microsoft.com/office/drawing/2014/main" id="{4F98631F-DFBD-8766-CD0E-3B32DBE8DEE9}"/>
                </a:ext>
              </a:extLst>
            </p:cNvPr>
            <p:cNvSpPr/>
            <p:nvPr/>
          </p:nvSpPr>
          <p:spPr>
            <a:xfrm>
              <a:off x="792504" y="2040955"/>
              <a:ext cx="10628" cy="5318"/>
            </a:xfrm>
            <a:custGeom>
              <a:avLst/>
              <a:gdLst>
                <a:gd name="connsiteX0" fmla="*/ 0 w 10628"/>
                <a:gd name="connsiteY0" fmla="*/ 69 h 5318"/>
                <a:gd name="connsiteX1" fmla="*/ 129 w 10628"/>
                <a:gd name="connsiteY1" fmla="*/ 5319 h 5318"/>
                <a:gd name="connsiteX2" fmla="*/ 10503 w 10628"/>
                <a:gd name="connsiteY2" fmla="*/ 5319 h 5318"/>
                <a:gd name="connsiteX3" fmla="*/ 10629 w 10628"/>
                <a:gd name="connsiteY3" fmla="*/ 69 h 5318"/>
                <a:gd name="connsiteX4" fmla="*/ 0 w 10628"/>
                <a:gd name="connsiteY4" fmla="*/ 69 h 5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8" h="5318">
                  <a:moveTo>
                    <a:pt x="0" y="69"/>
                  </a:moveTo>
                  <a:lnTo>
                    <a:pt x="129" y="5319"/>
                  </a:lnTo>
                  <a:cubicBezTo>
                    <a:pt x="3541" y="5235"/>
                    <a:pt x="7074" y="5230"/>
                    <a:pt x="10503" y="5319"/>
                  </a:cubicBezTo>
                  <a:lnTo>
                    <a:pt x="10629" y="69"/>
                  </a:lnTo>
                  <a:cubicBezTo>
                    <a:pt x="7111" y="-26"/>
                    <a:pt x="3504" y="-20"/>
                    <a:pt x="0" y="69"/>
                  </a:cubicBezTo>
                  <a:close/>
                </a:path>
              </a:pathLst>
            </a:custGeom>
            <a:solidFill>
              <a:srgbClr val="000000"/>
            </a:solidFill>
            <a:ln w="258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 name="Vapaamuotoinen: Muoto 20">
              <a:extLst>
                <a:ext uri="{FF2B5EF4-FFF2-40B4-BE49-F238E27FC236}">
                  <a16:creationId xmlns:a16="http://schemas.microsoft.com/office/drawing/2014/main" id="{3808DEA7-0854-7238-B3D4-81FA0B4A1A66}"/>
                </a:ext>
              </a:extLst>
            </p:cNvPr>
            <p:cNvSpPr/>
            <p:nvPr/>
          </p:nvSpPr>
          <p:spPr>
            <a:xfrm>
              <a:off x="847800" y="2048003"/>
              <a:ext cx="11733" cy="8764"/>
            </a:xfrm>
            <a:custGeom>
              <a:avLst/>
              <a:gdLst>
                <a:gd name="connsiteX0" fmla="*/ 0 w 11733"/>
                <a:gd name="connsiteY0" fmla="*/ 4988 h 8764"/>
                <a:gd name="connsiteX1" fmla="*/ 9371 w 11733"/>
                <a:gd name="connsiteY1" fmla="*/ 8765 h 8764"/>
                <a:gd name="connsiteX2" fmla="*/ 11734 w 11733"/>
                <a:gd name="connsiteY2" fmla="*/ 4071 h 8764"/>
                <a:gd name="connsiteX3" fmla="*/ 1643 w 11733"/>
                <a:gd name="connsiteY3" fmla="*/ 0 h 8764"/>
              </a:gdLst>
              <a:ahLst/>
              <a:cxnLst>
                <a:cxn ang="0">
                  <a:pos x="connsiteX0" y="connsiteY0"/>
                </a:cxn>
                <a:cxn ang="0">
                  <a:pos x="connsiteX1" y="connsiteY1"/>
                </a:cxn>
                <a:cxn ang="0">
                  <a:pos x="connsiteX2" y="connsiteY2"/>
                </a:cxn>
                <a:cxn ang="0">
                  <a:pos x="connsiteX3" y="connsiteY3"/>
                </a:cxn>
              </a:cxnLst>
              <a:rect l="l" t="t" r="r" b="b"/>
              <a:pathLst>
                <a:path w="11733" h="8764">
                  <a:moveTo>
                    <a:pt x="0" y="4988"/>
                  </a:moveTo>
                  <a:cubicBezTo>
                    <a:pt x="3211" y="6017"/>
                    <a:pt x="6344" y="7279"/>
                    <a:pt x="9371" y="8765"/>
                  </a:cubicBezTo>
                  <a:lnTo>
                    <a:pt x="11734" y="4071"/>
                  </a:lnTo>
                  <a:cubicBezTo>
                    <a:pt x="8474" y="2469"/>
                    <a:pt x="5102" y="1109"/>
                    <a:pt x="1643" y="0"/>
                  </a:cubicBezTo>
                  <a:close/>
                </a:path>
              </a:pathLst>
            </a:custGeom>
            <a:solidFill>
              <a:srgbClr val="000000"/>
            </a:solidFill>
            <a:ln w="258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 name="Vapaamuotoinen: Muoto 21">
              <a:extLst>
                <a:ext uri="{FF2B5EF4-FFF2-40B4-BE49-F238E27FC236}">
                  <a16:creationId xmlns:a16="http://schemas.microsoft.com/office/drawing/2014/main" id="{39746C83-D3B9-3429-0AAB-5072E3CBED08}"/>
                </a:ext>
              </a:extLst>
            </p:cNvPr>
            <p:cNvSpPr/>
            <p:nvPr/>
          </p:nvSpPr>
          <p:spPr>
            <a:xfrm>
              <a:off x="829803" y="2043525"/>
              <a:ext cx="11345" cy="7234"/>
            </a:xfrm>
            <a:custGeom>
              <a:avLst/>
              <a:gdLst>
                <a:gd name="connsiteX0" fmla="*/ 0 w 11345"/>
                <a:gd name="connsiteY0" fmla="*/ 5177 h 7234"/>
                <a:gd name="connsiteX1" fmla="*/ 10101 w 11345"/>
                <a:gd name="connsiteY1" fmla="*/ 7235 h 7234"/>
                <a:gd name="connsiteX2" fmla="*/ 11345 w 11345"/>
                <a:gd name="connsiteY2" fmla="*/ 2132 h 7234"/>
                <a:gd name="connsiteX3" fmla="*/ 866 w 11345"/>
                <a:gd name="connsiteY3" fmla="*/ 0 h 7234"/>
              </a:gdLst>
              <a:ahLst/>
              <a:cxnLst>
                <a:cxn ang="0">
                  <a:pos x="connsiteX0" y="connsiteY0"/>
                </a:cxn>
                <a:cxn ang="0">
                  <a:pos x="connsiteX1" y="connsiteY1"/>
                </a:cxn>
                <a:cxn ang="0">
                  <a:pos x="connsiteX2" y="connsiteY2"/>
                </a:cxn>
                <a:cxn ang="0">
                  <a:pos x="connsiteX3" y="connsiteY3"/>
                </a:cxn>
              </a:cxnLst>
              <a:rect l="l" t="t" r="r" b="b"/>
              <a:pathLst>
                <a:path w="11345" h="7234">
                  <a:moveTo>
                    <a:pt x="0" y="5177"/>
                  </a:moveTo>
                  <a:cubicBezTo>
                    <a:pt x="3510" y="5765"/>
                    <a:pt x="6909" y="6455"/>
                    <a:pt x="10101" y="7235"/>
                  </a:cubicBezTo>
                  <a:lnTo>
                    <a:pt x="11345" y="2132"/>
                  </a:lnTo>
                  <a:cubicBezTo>
                    <a:pt x="8030" y="1326"/>
                    <a:pt x="4502" y="606"/>
                    <a:pt x="866" y="0"/>
                  </a:cubicBezTo>
                  <a:close/>
                </a:path>
              </a:pathLst>
            </a:custGeom>
            <a:solidFill>
              <a:srgbClr val="000000"/>
            </a:solidFill>
            <a:ln w="258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 name="Vapaamuotoinen: Muoto 22">
              <a:extLst>
                <a:ext uri="{FF2B5EF4-FFF2-40B4-BE49-F238E27FC236}">
                  <a16:creationId xmlns:a16="http://schemas.microsoft.com/office/drawing/2014/main" id="{4C73D0E0-52D0-642D-31A7-244577004928}"/>
                </a:ext>
              </a:extLst>
            </p:cNvPr>
            <p:cNvSpPr/>
            <p:nvPr/>
          </p:nvSpPr>
          <p:spPr>
            <a:xfrm>
              <a:off x="811299" y="2041378"/>
              <a:ext cx="10933" cy="6163"/>
            </a:xfrm>
            <a:custGeom>
              <a:avLst/>
              <a:gdLst>
                <a:gd name="connsiteX0" fmla="*/ 0 w 10933"/>
                <a:gd name="connsiteY0" fmla="*/ 5239 h 6163"/>
                <a:gd name="connsiteX1" fmla="*/ 10322 w 10933"/>
                <a:gd name="connsiteY1" fmla="*/ 6164 h 6163"/>
                <a:gd name="connsiteX2" fmla="*/ 10933 w 10933"/>
                <a:gd name="connsiteY2" fmla="*/ 950 h 6163"/>
                <a:gd name="connsiteX3" fmla="*/ 331 w 10933"/>
                <a:gd name="connsiteY3" fmla="*/ 0 h 6163"/>
              </a:gdLst>
              <a:ahLst/>
              <a:cxnLst>
                <a:cxn ang="0">
                  <a:pos x="connsiteX0" y="connsiteY0"/>
                </a:cxn>
                <a:cxn ang="0">
                  <a:pos x="connsiteX1" y="connsiteY1"/>
                </a:cxn>
                <a:cxn ang="0">
                  <a:pos x="connsiteX2" y="connsiteY2"/>
                </a:cxn>
                <a:cxn ang="0">
                  <a:pos x="connsiteX3" y="connsiteY3"/>
                </a:cxn>
              </a:cxnLst>
              <a:rect l="l" t="t" r="r" b="b"/>
              <a:pathLst>
                <a:path w="10933" h="6163">
                  <a:moveTo>
                    <a:pt x="0" y="5239"/>
                  </a:moveTo>
                  <a:cubicBezTo>
                    <a:pt x="3491" y="5457"/>
                    <a:pt x="6964" y="5765"/>
                    <a:pt x="10322" y="6164"/>
                  </a:cubicBezTo>
                  <a:lnTo>
                    <a:pt x="10933" y="950"/>
                  </a:lnTo>
                  <a:cubicBezTo>
                    <a:pt x="7481" y="546"/>
                    <a:pt x="3914" y="226"/>
                    <a:pt x="331" y="0"/>
                  </a:cubicBezTo>
                  <a:close/>
                </a:path>
              </a:pathLst>
            </a:custGeom>
            <a:solidFill>
              <a:srgbClr val="000000"/>
            </a:solidFill>
            <a:ln w="258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24" name="Vapaamuotoinen: Muoto 23">
            <a:extLst>
              <a:ext uri="{FF2B5EF4-FFF2-40B4-BE49-F238E27FC236}">
                <a16:creationId xmlns:a16="http://schemas.microsoft.com/office/drawing/2014/main" id="{C6AD6CC0-BE13-C1BE-717E-0ACAF4D88157}"/>
              </a:ext>
            </a:extLst>
          </p:cNvPr>
          <p:cNvSpPr/>
          <p:nvPr/>
        </p:nvSpPr>
        <p:spPr>
          <a:xfrm>
            <a:off x="839406" y="3804868"/>
            <a:ext cx="241300" cy="73045"/>
          </a:xfrm>
          <a:custGeom>
            <a:avLst/>
            <a:gdLst>
              <a:gd name="connsiteX0" fmla="*/ 120650 w 241300"/>
              <a:gd name="connsiteY0" fmla="*/ 29327 h 73045"/>
              <a:gd name="connsiteX1" fmla="*/ 51524 w 241300"/>
              <a:gd name="connsiteY1" fmla="*/ 0 h 73045"/>
              <a:gd name="connsiteX2" fmla="*/ 0 w 241300"/>
              <a:gd name="connsiteY2" fmla="*/ 21858 h 73045"/>
              <a:gd name="connsiteX3" fmla="*/ 120650 w 241300"/>
              <a:gd name="connsiteY3" fmla="*/ 73046 h 73045"/>
              <a:gd name="connsiteX4" fmla="*/ 241301 w 241300"/>
              <a:gd name="connsiteY4" fmla="*/ 21858 h 73045"/>
              <a:gd name="connsiteX5" fmla="*/ 189777 w 241300"/>
              <a:gd name="connsiteY5" fmla="*/ 0 h 73045"/>
              <a:gd name="connsiteX6" fmla="*/ 120650 w 241300"/>
              <a:gd name="connsiteY6" fmla="*/ 29327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300" h="73045">
                <a:moveTo>
                  <a:pt x="120650" y="29327"/>
                </a:moveTo>
                <a:lnTo>
                  <a:pt x="51524" y="0"/>
                </a:lnTo>
                <a:lnTo>
                  <a:pt x="0" y="21858"/>
                </a:lnTo>
                <a:lnTo>
                  <a:pt x="120650" y="73046"/>
                </a:lnTo>
                <a:lnTo>
                  <a:pt x="241301" y="21858"/>
                </a:lnTo>
                <a:lnTo>
                  <a:pt x="189777" y="0"/>
                </a:lnTo>
                <a:lnTo>
                  <a:pt x="120650" y="29327"/>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 name="Vapaamuotoinen: Muoto 24">
            <a:extLst>
              <a:ext uri="{FF2B5EF4-FFF2-40B4-BE49-F238E27FC236}">
                <a16:creationId xmlns:a16="http://schemas.microsoft.com/office/drawing/2014/main" id="{64959F77-6F4B-60C1-3D29-DE05DBB0ABD2}"/>
              </a:ext>
            </a:extLst>
          </p:cNvPr>
          <p:cNvSpPr/>
          <p:nvPr/>
        </p:nvSpPr>
        <p:spPr>
          <a:xfrm>
            <a:off x="839406" y="3720414"/>
            <a:ext cx="241300" cy="102375"/>
          </a:xfrm>
          <a:custGeom>
            <a:avLst/>
            <a:gdLst>
              <a:gd name="connsiteX0" fmla="*/ 120650 w 241300"/>
              <a:gd name="connsiteY0" fmla="*/ 0 h 102375"/>
              <a:gd name="connsiteX1" fmla="*/ 0 w 241300"/>
              <a:gd name="connsiteY1" fmla="*/ 51188 h 102375"/>
              <a:gd name="connsiteX2" fmla="*/ 120650 w 241300"/>
              <a:gd name="connsiteY2" fmla="*/ 102375 h 102375"/>
              <a:gd name="connsiteX3" fmla="*/ 241301 w 241300"/>
              <a:gd name="connsiteY3" fmla="*/ 51188 h 102375"/>
              <a:gd name="connsiteX4" fmla="*/ 120650 w 241300"/>
              <a:gd name="connsiteY4" fmla="*/ 0 h 102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300" h="102375">
                <a:moveTo>
                  <a:pt x="120650" y="0"/>
                </a:moveTo>
                <a:lnTo>
                  <a:pt x="0" y="51188"/>
                </a:lnTo>
                <a:lnTo>
                  <a:pt x="120650" y="102375"/>
                </a:lnTo>
                <a:lnTo>
                  <a:pt x="241301" y="51188"/>
                </a:lnTo>
                <a:lnTo>
                  <a:pt x="120650" y="0"/>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 name="Vapaamuotoinen: Muoto 25">
            <a:extLst>
              <a:ext uri="{FF2B5EF4-FFF2-40B4-BE49-F238E27FC236}">
                <a16:creationId xmlns:a16="http://schemas.microsoft.com/office/drawing/2014/main" id="{36A35572-1A54-8352-83C7-12EB7A071C3E}"/>
              </a:ext>
            </a:extLst>
          </p:cNvPr>
          <p:cNvSpPr/>
          <p:nvPr/>
        </p:nvSpPr>
        <p:spPr>
          <a:xfrm>
            <a:off x="839406" y="3552868"/>
            <a:ext cx="241300" cy="73045"/>
          </a:xfrm>
          <a:custGeom>
            <a:avLst/>
            <a:gdLst>
              <a:gd name="connsiteX0" fmla="*/ 120650 w 241300"/>
              <a:gd name="connsiteY0" fmla="*/ 29327 h 73045"/>
              <a:gd name="connsiteX1" fmla="*/ 51524 w 241300"/>
              <a:gd name="connsiteY1" fmla="*/ 0 h 73045"/>
              <a:gd name="connsiteX2" fmla="*/ 0 w 241300"/>
              <a:gd name="connsiteY2" fmla="*/ 21858 h 73045"/>
              <a:gd name="connsiteX3" fmla="*/ 120650 w 241300"/>
              <a:gd name="connsiteY3" fmla="*/ 73046 h 73045"/>
              <a:gd name="connsiteX4" fmla="*/ 241301 w 241300"/>
              <a:gd name="connsiteY4" fmla="*/ 21858 h 73045"/>
              <a:gd name="connsiteX5" fmla="*/ 189777 w 241300"/>
              <a:gd name="connsiteY5" fmla="*/ 0 h 73045"/>
              <a:gd name="connsiteX6" fmla="*/ 120650 w 241300"/>
              <a:gd name="connsiteY6" fmla="*/ 29327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300" h="73045">
                <a:moveTo>
                  <a:pt x="120650" y="29327"/>
                </a:moveTo>
                <a:lnTo>
                  <a:pt x="51524" y="0"/>
                </a:lnTo>
                <a:lnTo>
                  <a:pt x="0" y="21858"/>
                </a:lnTo>
                <a:lnTo>
                  <a:pt x="120650" y="73046"/>
                </a:lnTo>
                <a:lnTo>
                  <a:pt x="241301" y="21858"/>
                </a:lnTo>
                <a:lnTo>
                  <a:pt x="189777" y="0"/>
                </a:lnTo>
                <a:lnTo>
                  <a:pt x="120650" y="29327"/>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 name="Vapaamuotoinen: Muoto 26">
            <a:extLst>
              <a:ext uri="{FF2B5EF4-FFF2-40B4-BE49-F238E27FC236}">
                <a16:creationId xmlns:a16="http://schemas.microsoft.com/office/drawing/2014/main" id="{0678121D-2D31-099F-C492-31FD8F0E2466}"/>
              </a:ext>
            </a:extLst>
          </p:cNvPr>
          <p:cNvSpPr/>
          <p:nvPr/>
        </p:nvSpPr>
        <p:spPr>
          <a:xfrm>
            <a:off x="839406" y="3468414"/>
            <a:ext cx="241300" cy="102375"/>
          </a:xfrm>
          <a:custGeom>
            <a:avLst/>
            <a:gdLst>
              <a:gd name="connsiteX0" fmla="*/ 120650 w 241300"/>
              <a:gd name="connsiteY0" fmla="*/ 0 h 102375"/>
              <a:gd name="connsiteX1" fmla="*/ 0 w 241300"/>
              <a:gd name="connsiteY1" fmla="*/ 51188 h 102375"/>
              <a:gd name="connsiteX2" fmla="*/ 120650 w 241300"/>
              <a:gd name="connsiteY2" fmla="*/ 102375 h 102375"/>
              <a:gd name="connsiteX3" fmla="*/ 241301 w 241300"/>
              <a:gd name="connsiteY3" fmla="*/ 51188 h 102375"/>
              <a:gd name="connsiteX4" fmla="*/ 120650 w 241300"/>
              <a:gd name="connsiteY4" fmla="*/ 0 h 102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300" h="102375">
                <a:moveTo>
                  <a:pt x="120650" y="0"/>
                </a:moveTo>
                <a:lnTo>
                  <a:pt x="0" y="51188"/>
                </a:lnTo>
                <a:lnTo>
                  <a:pt x="120650" y="102375"/>
                </a:lnTo>
                <a:lnTo>
                  <a:pt x="241301" y="51188"/>
                </a:lnTo>
                <a:lnTo>
                  <a:pt x="120650" y="0"/>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8" name="Vapaamuotoinen: Muoto 27">
            <a:extLst>
              <a:ext uri="{FF2B5EF4-FFF2-40B4-BE49-F238E27FC236}">
                <a16:creationId xmlns:a16="http://schemas.microsoft.com/office/drawing/2014/main" id="{21B51635-D134-2A38-35A9-77DB6AD9D672}"/>
              </a:ext>
            </a:extLst>
          </p:cNvPr>
          <p:cNvSpPr/>
          <p:nvPr/>
        </p:nvSpPr>
        <p:spPr>
          <a:xfrm>
            <a:off x="839406" y="3313331"/>
            <a:ext cx="241300" cy="73045"/>
          </a:xfrm>
          <a:custGeom>
            <a:avLst/>
            <a:gdLst>
              <a:gd name="connsiteX0" fmla="*/ 120650 w 241300"/>
              <a:gd name="connsiteY0" fmla="*/ 29327 h 73045"/>
              <a:gd name="connsiteX1" fmla="*/ 51524 w 241300"/>
              <a:gd name="connsiteY1" fmla="*/ 0 h 73045"/>
              <a:gd name="connsiteX2" fmla="*/ 0 w 241300"/>
              <a:gd name="connsiteY2" fmla="*/ 21858 h 73045"/>
              <a:gd name="connsiteX3" fmla="*/ 120650 w 241300"/>
              <a:gd name="connsiteY3" fmla="*/ 73046 h 73045"/>
              <a:gd name="connsiteX4" fmla="*/ 241301 w 241300"/>
              <a:gd name="connsiteY4" fmla="*/ 21858 h 73045"/>
              <a:gd name="connsiteX5" fmla="*/ 189777 w 241300"/>
              <a:gd name="connsiteY5" fmla="*/ 0 h 73045"/>
              <a:gd name="connsiteX6" fmla="*/ 120650 w 241300"/>
              <a:gd name="connsiteY6" fmla="*/ 29327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300" h="73045">
                <a:moveTo>
                  <a:pt x="120650" y="29327"/>
                </a:moveTo>
                <a:lnTo>
                  <a:pt x="51524" y="0"/>
                </a:lnTo>
                <a:lnTo>
                  <a:pt x="0" y="21858"/>
                </a:lnTo>
                <a:lnTo>
                  <a:pt x="120650" y="73046"/>
                </a:lnTo>
                <a:lnTo>
                  <a:pt x="241301" y="21858"/>
                </a:lnTo>
                <a:lnTo>
                  <a:pt x="189777" y="0"/>
                </a:lnTo>
                <a:lnTo>
                  <a:pt x="120650" y="29327"/>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9" name="Vapaamuotoinen: Muoto 28">
            <a:extLst>
              <a:ext uri="{FF2B5EF4-FFF2-40B4-BE49-F238E27FC236}">
                <a16:creationId xmlns:a16="http://schemas.microsoft.com/office/drawing/2014/main" id="{460A0E0D-4EC6-5833-63E7-4469255C2328}"/>
              </a:ext>
            </a:extLst>
          </p:cNvPr>
          <p:cNvSpPr/>
          <p:nvPr/>
        </p:nvSpPr>
        <p:spPr>
          <a:xfrm>
            <a:off x="839406" y="3228877"/>
            <a:ext cx="241300" cy="102375"/>
          </a:xfrm>
          <a:custGeom>
            <a:avLst/>
            <a:gdLst>
              <a:gd name="connsiteX0" fmla="*/ 120650 w 241300"/>
              <a:gd name="connsiteY0" fmla="*/ 0 h 102375"/>
              <a:gd name="connsiteX1" fmla="*/ 0 w 241300"/>
              <a:gd name="connsiteY1" fmla="*/ 51188 h 102375"/>
              <a:gd name="connsiteX2" fmla="*/ 120650 w 241300"/>
              <a:gd name="connsiteY2" fmla="*/ 102375 h 102375"/>
              <a:gd name="connsiteX3" fmla="*/ 241301 w 241300"/>
              <a:gd name="connsiteY3" fmla="*/ 51188 h 102375"/>
              <a:gd name="connsiteX4" fmla="*/ 120650 w 241300"/>
              <a:gd name="connsiteY4" fmla="*/ 0 h 102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300" h="102375">
                <a:moveTo>
                  <a:pt x="120650" y="0"/>
                </a:moveTo>
                <a:lnTo>
                  <a:pt x="0" y="51188"/>
                </a:lnTo>
                <a:lnTo>
                  <a:pt x="120650" y="102375"/>
                </a:lnTo>
                <a:lnTo>
                  <a:pt x="241301" y="51188"/>
                </a:lnTo>
                <a:lnTo>
                  <a:pt x="120650" y="0"/>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0" name="Vapaamuotoinen: Muoto 29">
            <a:extLst>
              <a:ext uri="{FF2B5EF4-FFF2-40B4-BE49-F238E27FC236}">
                <a16:creationId xmlns:a16="http://schemas.microsoft.com/office/drawing/2014/main" id="{1AF97100-534E-FB15-C4C4-F400DBE2556D}"/>
              </a:ext>
            </a:extLst>
          </p:cNvPr>
          <p:cNvSpPr/>
          <p:nvPr/>
        </p:nvSpPr>
        <p:spPr>
          <a:xfrm>
            <a:off x="839406" y="3044914"/>
            <a:ext cx="241300" cy="73045"/>
          </a:xfrm>
          <a:custGeom>
            <a:avLst/>
            <a:gdLst>
              <a:gd name="connsiteX0" fmla="*/ 120650 w 241300"/>
              <a:gd name="connsiteY0" fmla="*/ 29327 h 73045"/>
              <a:gd name="connsiteX1" fmla="*/ 51524 w 241300"/>
              <a:gd name="connsiteY1" fmla="*/ 0 h 73045"/>
              <a:gd name="connsiteX2" fmla="*/ 0 w 241300"/>
              <a:gd name="connsiteY2" fmla="*/ 21858 h 73045"/>
              <a:gd name="connsiteX3" fmla="*/ 120650 w 241300"/>
              <a:gd name="connsiteY3" fmla="*/ 73046 h 73045"/>
              <a:gd name="connsiteX4" fmla="*/ 241301 w 241300"/>
              <a:gd name="connsiteY4" fmla="*/ 21858 h 73045"/>
              <a:gd name="connsiteX5" fmla="*/ 189777 w 241300"/>
              <a:gd name="connsiteY5" fmla="*/ 0 h 73045"/>
              <a:gd name="connsiteX6" fmla="*/ 120650 w 241300"/>
              <a:gd name="connsiteY6" fmla="*/ 29327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300" h="73045">
                <a:moveTo>
                  <a:pt x="120650" y="29327"/>
                </a:moveTo>
                <a:lnTo>
                  <a:pt x="51524" y="0"/>
                </a:lnTo>
                <a:lnTo>
                  <a:pt x="0" y="21858"/>
                </a:lnTo>
                <a:lnTo>
                  <a:pt x="120650" y="73046"/>
                </a:lnTo>
                <a:lnTo>
                  <a:pt x="241301" y="21858"/>
                </a:lnTo>
                <a:lnTo>
                  <a:pt x="189777" y="0"/>
                </a:lnTo>
                <a:lnTo>
                  <a:pt x="120650" y="29327"/>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1" name="Vapaamuotoinen: Muoto 30">
            <a:extLst>
              <a:ext uri="{FF2B5EF4-FFF2-40B4-BE49-F238E27FC236}">
                <a16:creationId xmlns:a16="http://schemas.microsoft.com/office/drawing/2014/main" id="{6DE8D7B1-5826-C97C-68A1-10F92B081CA8}"/>
              </a:ext>
            </a:extLst>
          </p:cNvPr>
          <p:cNvSpPr/>
          <p:nvPr/>
        </p:nvSpPr>
        <p:spPr>
          <a:xfrm>
            <a:off x="839406" y="2960460"/>
            <a:ext cx="241300" cy="102375"/>
          </a:xfrm>
          <a:custGeom>
            <a:avLst/>
            <a:gdLst>
              <a:gd name="connsiteX0" fmla="*/ 120650 w 241300"/>
              <a:gd name="connsiteY0" fmla="*/ 0 h 102375"/>
              <a:gd name="connsiteX1" fmla="*/ 0 w 241300"/>
              <a:gd name="connsiteY1" fmla="*/ 51188 h 102375"/>
              <a:gd name="connsiteX2" fmla="*/ 120650 w 241300"/>
              <a:gd name="connsiteY2" fmla="*/ 102375 h 102375"/>
              <a:gd name="connsiteX3" fmla="*/ 241301 w 241300"/>
              <a:gd name="connsiteY3" fmla="*/ 51188 h 102375"/>
              <a:gd name="connsiteX4" fmla="*/ 120650 w 241300"/>
              <a:gd name="connsiteY4" fmla="*/ 0 h 102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300" h="102375">
                <a:moveTo>
                  <a:pt x="120650" y="0"/>
                </a:moveTo>
                <a:lnTo>
                  <a:pt x="0" y="51188"/>
                </a:lnTo>
                <a:lnTo>
                  <a:pt x="120650" y="102375"/>
                </a:lnTo>
                <a:lnTo>
                  <a:pt x="241301" y="51188"/>
                </a:lnTo>
                <a:lnTo>
                  <a:pt x="120650" y="0"/>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2" name="Vapaamuotoinen: Muoto 31">
            <a:extLst>
              <a:ext uri="{FF2B5EF4-FFF2-40B4-BE49-F238E27FC236}">
                <a16:creationId xmlns:a16="http://schemas.microsoft.com/office/drawing/2014/main" id="{4EA3F0D1-004A-0BD0-2DF1-FE921DCEB22A}"/>
              </a:ext>
            </a:extLst>
          </p:cNvPr>
          <p:cNvSpPr/>
          <p:nvPr/>
        </p:nvSpPr>
        <p:spPr>
          <a:xfrm>
            <a:off x="839406" y="5610352"/>
            <a:ext cx="241300" cy="73045"/>
          </a:xfrm>
          <a:custGeom>
            <a:avLst/>
            <a:gdLst>
              <a:gd name="connsiteX0" fmla="*/ 120650 w 241300"/>
              <a:gd name="connsiteY0" fmla="*/ 29327 h 73045"/>
              <a:gd name="connsiteX1" fmla="*/ 51524 w 241300"/>
              <a:gd name="connsiteY1" fmla="*/ 0 h 73045"/>
              <a:gd name="connsiteX2" fmla="*/ 0 w 241300"/>
              <a:gd name="connsiteY2" fmla="*/ 21858 h 73045"/>
              <a:gd name="connsiteX3" fmla="*/ 120650 w 241300"/>
              <a:gd name="connsiteY3" fmla="*/ 73046 h 73045"/>
              <a:gd name="connsiteX4" fmla="*/ 241301 w 241300"/>
              <a:gd name="connsiteY4" fmla="*/ 21858 h 73045"/>
              <a:gd name="connsiteX5" fmla="*/ 189777 w 241300"/>
              <a:gd name="connsiteY5" fmla="*/ 0 h 73045"/>
              <a:gd name="connsiteX6" fmla="*/ 120650 w 241300"/>
              <a:gd name="connsiteY6" fmla="*/ 29327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300" h="73045">
                <a:moveTo>
                  <a:pt x="120650" y="29327"/>
                </a:moveTo>
                <a:lnTo>
                  <a:pt x="51524" y="0"/>
                </a:lnTo>
                <a:lnTo>
                  <a:pt x="0" y="21858"/>
                </a:lnTo>
                <a:lnTo>
                  <a:pt x="120650" y="73046"/>
                </a:lnTo>
                <a:lnTo>
                  <a:pt x="241301" y="21858"/>
                </a:lnTo>
                <a:lnTo>
                  <a:pt x="189777" y="0"/>
                </a:lnTo>
                <a:lnTo>
                  <a:pt x="120650" y="29327"/>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3" name="Vapaamuotoinen: Muoto 32">
            <a:extLst>
              <a:ext uri="{FF2B5EF4-FFF2-40B4-BE49-F238E27FC236}">
                <a16:creationId xmlns:a16="http://schemas.microsoft.com/office/drawing/2014/main" id="{B83F1BB1-BAEF-99FA-D6CB-EBA70E27AE2A}"/>
              </a:ext>
            </a:extLst>
          </p:cNvPr>
          <p:cNvSpPr/>
          <p:nvPr/>
        </p:nvSpPr>
        <p:spPr>
          <a:xfrm>
            <a:off x="839406" y="5525898"/>
            <a:ext cx="241300" cy="102375"/>
          </a:xfrm>
          <a:custGeom>
            <a:avLst/>
            <a:gdLst>
              <a:gd name="connsiteX0" fmla="*/ 120650 w 241300"/>
              <a:gd name="connsiteY0" fmla="*/ 0 h 102375"/>
              <a:gd name="connsiteX1" fmla="*/ 0 w 241300"/>
              <a:gd name="connsiteY1" fmla="*/ 51188 h 102375"/>
              <a:gd name="connsiteX2" fmla="*/ 120650 w 241300"/>
              <a:gd name="connsiteY2" fmla="*/ 102375 h 102375"/>
              <a:gd name="connsiteX3" fmla="*/ 241301 w 241300"/>
              <a:gd name="connsiteY3" fmla="*/ 51188 h 102375"/>
              <a:gd name="connsiteX4" fmla="*/ 120650 w 241300"/>
              <a:gd name="connsiteY4" fmla="*/ 0 h 102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300" h="102375">
                <a:moveTo>
                  <a:pt x="120650" y="0"/>
                </a:moveTo>
                <a:lnTo>
                  <a:pt x="0" y="51188"/>
                </a:lnTo>
                <a:lnTo>
                  <a:pt x="120650" y="102375"/>
                </a:lnTo>
                <a:lnTo>
                  <a:pt x="241301" y="51188"/>
                </a:lnTo>
                <a:lnTo>
                  <a:pt x="120650" y="0"/>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4" name="Vapaamuotoinen: Muoto 33">
            <a:extLst>
              <a:ext uri="{FF2B5EF4-FFF2-40B4-BE49-F238E27FC236}">
                <a16:creationId xmlns:a16="http://schemas.microsoft.com/office/drawing/2014/main" id="{3CA37A85-A7C4-A9A7-1620-E3E2A79AB3C0}"/>
              </a:ext>
            </a:extLst>
          </p:cNvPr>
          <p:cNvSpPr/>
          <p:nvPr/>
        </p:nvSpPr>
        <p:spPr>
          <a:xfrm>
            <a:off x="839406" y="5358352"/>
            <a:ext cx="241300" cy="73045"/>
          </a:xfrm>
          <a:custGeom>
            <a:avLst/>
            <a:gdLst>
              <a:gd name="connsiteX0" fmla="*/ 120650 w 241300"/>
              <a:gd name="connsiteY0" fmla="*/ 29327 h 73045"/>
              <a:gd name="connsiteX1" fmla="*/ 51524 w 241300"/>
              <a:gd name="connsiteY1" fmla="*/ 0 h 73045"/>
              <a:gd name="connsiteX2" fmla="*/ 0 w 241300"/>
              <a:gd name="connsiteY2" fmla="*/ 21858 h 73045"/>
              <a:gd name="connsiteX3" fmla="*/ 120650 w 241300"/>
              <a:gd name="connsiteY3" fmla="*/ 73046 h 73045"/>
              <a:gd name="connsiteX4" fmla="*/ 241301 w 241300"/>
              <a:gd name="connsiteY4" fmla="*/ 21858 h 73045"/>
              <a:gd name="connsiteX5" fmla="*/ 189777 w 241300"/>
              <a:gd name="connsiteY5" fmla="*/ 0 h 73045"/>
              <a:gd name="connsiteX6" fmla="*/ 120650 w 241300"/>
              <a:gd name="connsiteY6" fmla="*/ 29327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300" h="73045">
                <a:moveTo>
                  <a:pt x="120650" y="29327"/>
                </a:moveTo>
                <a:lnTo>
                  <a:pt x="51524" y="0"/>
                </a:lnTo>
                <a:lnTo>
                  <a:pt x="0" y="21858"/>
                </a:lnTo>
                <a:lnTo>
                  <a:pt x="120650" y="73046"/>
                </a:lnTo>
                <a:lnTo>
                  <a:pt x="241301" y="21858"/>
                </a:lnTo>
                <a:lnTo>
                  <a:pt x="189777" y="0"/>
                </a:lnTo>
                <a:lnTo>
                  <a:pt x="120650" y="29327"/>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5" name="Vapaamuotoinen: Muoto 34">
            <a:extLst>
              <a:ext uri="{FF2B5EF4-FFF2-40B4-BE49-F238E27FC236}">
                <a16:creationId xmlns:a16="http://schemas.microsoft.com/office/drawing/2014/main" id="{3FDF31A1-4CD0-F03A-1BDE-8AB22544CDC5}"/>
              </a:ext>
            </a:extLst>
          </p:cNvPr>
          <p:cNvSpPr/>
          <p:nvPr/>
        </p:nvSpPr>
        <p:spPr>
          <a:xfrm>
            <a:off x="839406" y="5273898"/>
            <a:ext cx="241300" cy="102375"/>
          </a:xfrm>
          <a:custGeom>
            <a:avLst/>
            <a:gdLst>
              <a:gd name="connsiteX0" fmla="*/ 120650 w 241300"/>
              <a:gd name="connsiteY0" fmla="*/ 0 h 102375"/>
              <a:gd name="connsiteX1" fmla="*/ 0 w 241300"/>
              <a:gd name="connsiteY1" fmla="*/ 51188 h 102375"/>
              <a:gd name="connsiteX2" fmla="*/ 120650 w 241300"/>
              <a:gd name="connsiteY2" fmla="*/ 102375 h 102375"/>
              <a:gd name="connsiteX3" fmla="*/ 241301 w 241300"/>
              <a:gd name="connsiteY3" fmla="*/ 51188 h 102375"/>
              <a:gd name="connsiteX4" fmla="*/ 120650 w 241300"/>
              <a:gd name="connsiteY4" fmla="*/ 0 h 102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300" h="102375">
                <a:moveTo>
                  <a:pt x="120650" y="0"/>
                </a:moveTo>
                <a:lnTo>
                  <a:pt x="0" y="51188"/>
                </a:lnTo>
                <a:lnTo>
                  <a:pt x="120650" y="102375"/>
                </a:lnTo>
                <a:lnTo>
                  <a:pt x="241301" y="51188"/>
                </a:lnTo>
                <a:lnTo>
                  <a:pt x="120650" y="0"/>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6" name="Vapaamuotoinen: Muoto 35">
            <a:extLst>
              <a:ext uri="{FF2B5EF4-FFF2-40B4-BE49-F238E27FC236}">
                <a16:creationId xmlns:a16="http://schemas.microsoft.com/office/drawing/2014/main" id="{B3910693-F3C6-F7C8-7E19-5BC9902D4E5C}"/>
              </a:ext>
            </a:extLst>
          </p:cNvPr>
          <p:cNvSpPr/>
          <p:nvPr/>
        </p:nvSpPr>
        <p:spPr>
          <a:xfrm>
            <a:off x="839406" y="5118815"/>
            <a:ext cx="241300" cy="73045"/>
          </a:xfrm>
          <a:custGeom>
            <a:avLst/>
            <a:gdLst>
              <a:gd name="connsiteX0" fmla="*/ 120650 w 241300"/>
              <a:gd name="connsiteY0" fmla="*/ 29327 h 73045"/>
              <a:gd name="connsiteX1" fmla="*/ 51524 w 241300"/>
              <a:gd name="connsiteY1" fmla="*/ 0 h 73045"/>
              <a:gd name="connsiteX2" fmla="*/ 0 w 241300"/>
              <a:gd name="connsiteY2" fmla="*/ 21858 h 73045"/>
              <a:gd name="connsiteX3" fmla="*/ 120650 w 241300"/>
              <a:gd name="connsiteY3" fmla="*/ 73046 h 73045"/>
              <a:gd name="connsiteX4" fmla="*/ 241301 w 241300"/>
              <a:gd name="connsiteY4" fmla="*/ 21858 h 73045"/>
              <a:gd name="connsiteX5" fmla="*/ 189777 w 241300"/>
              <a:gd name="connsiteY5" fmla="*/ 0 h 73045"/>
              <a:gd name="connsiteX6" fmla="*/ 120650 w 241300"/>
              <a:gd name="connsiteY6" fmla="*/ 29327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300" h="73045">
                <a:moveTo>
                  <a:pt x="120650" y="29327"/>
                </a:moveTo>
                <a:lnTo>
                  <a:pt x="51524" y="0"/>
                </a:lnTo>
                <a:lnTo>
                  <a:pt x="0" y="21858"/>
                </a:lnTo>
                <a:lnTo>
                  <a:pt x="120650" y="73046"/>
                </a:lnTo>
                <a:lnTo>
                  <a:pt x="241301" y="21858"/>
                </a:lnTo>
                <a:lnTo>
                  <a:pt x="189777" y="0"/>
                </a:lnTo>
                <a:lnTo>
                  <a:pt x="120650" y="29327"/>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7" name="Vapaamuotoinen: Muoto 36">
            <a:extLst>
              <a:ext uri="{FF2B5EF4-FFF2-40B4-BE49-F238E27FC236}">
                <a16:creationId xmlns:a16="http://schemas.microsoft.com/office/drawing/2014/main" id="{A1AFEED0-B51B-66B8-DFFE-5A7BFD6B4010}"/>
              </a:ext>
            </a:extLst>
          </p:cNvPr>
          <p:cNvSpPr/>
          <p:nvPr/>
        </p:nvSpPr>
        <p:spPr>
          <a:xfrm>
            <a:off x="839406" y="5034361"/>
            <a:ext cx="241300" cy="102375"/>
          </a:xfrm>
          <a:custGeom>
            <a:avLst/>
            <a:gdLst>
              <a:gd name="connsiteX0" fmla="*/ 120650 w 241300"/>
              <a:gd name="connsiteY0" fmla="*/ 0 h 102375"/>
              <a:gd name="connsiteX1" fmla="*/ 0 w 241300"/>
              <a:gd name="connsiteY1" fmla="*/ 51188 h 102375"/>
              <a:gd name="connsiteX2" fmla="*/ 120650 w 241300"/>
              <a:gd name="connsiteY2" fmla="*/ 102375 h 102375"/>
              <a:gd name="connsiteX3" fmla="*/ 241301 w 241300"/>
              <a:gd name="connsiteY3" fmla="*/ 51188 h 102375"/>
              <a:gd name="connsiteX4" fmla="*/ 120650 w 241300"/>
              <a:gd name="connsiteY4" fmla="*/ 0 h 102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300" h="102375">
                <a:moveTo>
                  <a:pt x="120650" y="0"/>
                </a:moveTo>
                <a:lnTo>
                  <a:pt x="0" y="51188"/>
                </a:lnTo>
                <a:lnTo>
                  <a:pt x="120650" y="102375"/>
                </a:lnTo>
                <a:lnTo>
                  <a:pt x="241301" y="51188"/>
                </a:lnTo>
                <a:lnTo>
                  <a:pt x="120650" y="0"/>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8" name="Vapaamuotoinen: Muoto 37">
            <a:extLst>
              <a:ext uri="{FF2B5EF4-FFF2-40B4-BE49-F238E27FC236}">
                <a16:creationId xmlns:a16="http://schemas.microsoft.com/office/drawing/2014/main" id="{44F3F1F6-7A38-782D-94DE-A28DE5CB79A0}"/>
              </a:ext>
            </a:extLst>
          </p:cNvPr>
          <p:cNvSpPr/>
          <p:nvPr/>
        </p:nvSpPr>
        <p:spPr>
          <a:xfrm>
            <a:off x="839406" y="4850398"/>
            <a:ext cx="241300" cy="73045"/>
          </a:xfrm>
          <a:custGeom>
            <a:avLst/>
            <a:gdLst>
              <a:gd name="connsiteX0" fmla="*/ 120650 w 241300"/>
              <a:gd name="connsiteY0" fmla="*/ 29327 h 73045"/>
              <a:gd name="connsiteX1" fmla="*/ 51524 w 241300"/>
              <a:gd name="connsiteY1" fmla="*/ 0 h 73045"/>
              <a:gd name="connsiteX2" fmla="*/ 0 w 241300"/>
              <a:gd name="connsiteY2" fmla="*/ 21858 h 73045"/>
              <a:gd name="connsiteX3" fmla="*/ 120650 w 241300"/>
              <a:gd name="connsiteY3" fmla="*/ 73046 h 73045"/>
              <a:gd name="connsiteX4" fmla="*/ 241301 w 241300"/>
              <a:gd name="connsiteY4" fmla="*/ 21858 h 73045"/>
              <a:gd name="connsiteX5" fmla="*/ 189777 w 241300"/>
              <a:gd name="connsiteY5" fmla="*/ 0 h 73045"/>
              <a:gd name="connsiteX6" fmla="*/ 120650 w 241300"/>
              <a:gd name="connsiteY6" fmla="*/ 29327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300" h="73045">
                <a:moveTo>
                  <a:pt x="120650" y="29327"/>
                </a:moveTo>
                <a:lnTo>
                  <a:pt x="51524" y="0"/>
                </a:lnTo>
                <a:lnTo>
                  <a:pt x="0" y="21858"/>
                </a:lnTo>
                <a:lnTo>
                  <a:pt x="120650" y="73046"/>
                </a:lnTo>
                <a:lnTo>
                  <a:pt x="241301" y="21858"/>
                </a:lnTo>
                <a:lnTo>
                  <a:pt x="189777" y="0"/>
                </a:lnTo>
                <a:lnTo>
                  <a:pt x="120650" y="29327"/>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9" name="Vapaamuotoinen: Muoto 38">
            <a:extLst>
              <a:ext uri="{FF2B5EF4-FFF2-40B4-BE49-F238E27FC236}">
                <a16:creationId xmlns:a16="http://schemas.microsoft.com/office/drawing/2014/main" id="{F2E58E3A-00AE-63C4-05A6-B021CF4F868E}"/>
              </a:ext>
            </a:extLst>
          </p:cNvPr>
          <p:cNvSpPr/>
          <p:nvPr/>
        </p:nvSpPr>
        <p:spPr>
          <a:xfrm>
            <a:off x="839406" y="4765944"/>
            <a:ext cx="241300" cy="102375"/>
          </a:xfrm>
          <a:custGeom>
            <a:avLst/>
            <a:gdLst>
              <a:gd name="connsiteX0" fmla="*/ 120650 w 241300"/>
              <a:gd name="connsiteY0" fmla="*/ 0 h 102375"/>
              <a:gd name="connsiteX1" fmla="*/ 0 w 241300"/>
              <a:gd name="connsiteY1" fmla="*/ 51188 h 102375"/>
              <a:gd name="connsiteX2" fmla="*/ 120650 w 241300"/>
              <a:gd name="connsiteY2" fmla="*/ 102375 h 102375"/>
              <a:gd name="connsiteX3" fmla="*/ 241301 w 241300"/>
              <a:gd name="connsiteY3" fmla="*/ 51188 h 102375"/>
              <a:gd name="connsiteX4" fmla="*/ 120650 w 241300"/>
              <a:gd name="connsiteY4" fmla="*/ 0 h 102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300" h="102375">
                <a:moveTo>
                  <a:pt x="120650" y="0"/>
                </a:moveTo>
                <a:lnTo>
                  <a:pt x="0" y="51188"/>
                </a:lnTo>
                <a:lnTo>
                  <a:pt x="120650" y="102375"/>
                </a:lnTo>
                <a:lnTo>
                  <a:pt x="241301" y="51188"/>
                </a:lnTo>
                <a:lnTo>
                  <a:pt x="120650" y="0"/>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0" name="Vapaamuotoinen: Muoto 39">
            <a:extLst>
              <a:ext uri="{FF2B5EF4-FFF2-40B4-BE49-F238E27FC236}">
                <a16:creationId xmlns:a16="http://schemas.microsoft.com/office/drawing/2014/main" id="{613CA692-D8A6-CA28-55A8-BA33ECE75611}"/>
              </a:ext>
            </a:extLst>
          </p:cNvPr>
          <p:cNvSpPr/>
          <p:nvPr/>
        </p:nvSpPr>
        <p:spPr>
          <a:xfrm>
            <a:off x="606560" y="2661659"/>
            <a:ext cx="220500" cy="114974"/>
          </a:xfrm>
          <a:custGeom>
            <a:avLst/>
            <a:gdLst>
              <a:gd name="connsiteX0" fmla="*/ 110250 w 220500"/>
              <a:gd name="connsiteY0" fmla="*/ 0 h 114974"/>
              <a:gd name="connsiteX1" fmla="*/ 110250 w 220500"/>
              <a:gd name="connsiteY1" fmla="*/ 0 h 114974"/>
              <a:gd name="connsiteX2" fmla="*/ 0 w 220500"/>
              <a:gd name="connsiteY2" fmla="*/ 105000 h 114974"/>
              <a:gd name="connsiteX3" fmla="*/ 11813 w 220500"/>
              <a:gd name="connsiteY3" fmla="*/ 114975 h 114974"/>
              <a:gd name="connsiteX4" fmla="*/ 110250 w 220500"/>
              <a:gd name="connsiteY4" fmla="*/ 21525 h 114974"/>
              <a:gd name="connsiteX5" fmla="*/ 110250 w 220500"/>
              <a:gd name="connsiteY5" fmla="*/ 21525 h 114974"/>
              <a:gd name="connsiteX6" fmla="*/ 208688 w 220500"/>
              <a:gd name="connsiteY6" fmla="*/ 114975 h 114974"/>
              <a:gd name="connsiteX7" fmla="*/ 220500 w 220500"/>
              <a:gd name="connsiteY7" fmla="*/ 105000 h 11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500" h="114974">
                <a:moveTo>
                  <a:pt x="110250" y="0"/>
                </a:moveTo>
                <a:lnTo>
                  <a:pt x="110250" y="0"/>
                </a:lnTo>
                <a:lnTo>
                  <a:pt x="0" y="105000"/>
                </a:lnTo>
                <a:lnTo>
                  <a:pt x="11813" y="114975"/>
                </a:lnTo>
                <a:lnTo>
                  <a:pt x="110250" y="21525"/>
                </a:lnTo>
                <a:lnTo>
                  <a:pt x="110250" y="21525"/>
                </a:lnTo>
                <a:lnTo>
                  <a:pt x="208688" y="114975"/>
                </a:lnTo>
                <a:lnTo>
                  <a:pt x="220500" y="105000"/>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1" name="Vapaamuotoinen: Muoto 40">
            <a:extLst>
              <a:ext uri="{FF2B5EF4-FFF2-40B4-BE49-F238E27FC236}">
                <a16:creationId xmlns:a16="http://schemas.microsoft.com/office/drawing/2014/main" id="{67A92250-9687-3567-6880-CDFE2EABFC3E}"/>
              </a:ext>
            </a:extLst>
          </p:cNvPr>
          <p:cNvSpPr/>
          <p:nvPr/>
        </p:nvSpPr>
        <p:spPr>
          <a:xfrm>
            <a:off x="638060" y="2697883"/>
            <a:ext cx="157500" cy="152775"/>
          </a:xfrm>
          <a:custGeom>
            <a:avLst/>
            <a:gdLst>
              <a:gd name="connsiteX0" fmla="*/ 0 w 157500"/>
              <a:gd name="connsiteY0" fmla="*/ 74813 h 152775"/>
              <a:gd name="connsiteX1" fmla="*/ 0 w 157500"/>
              <a:gd name="connsiteY1" fmla="*/ 152775 h 152775"/>
              <a:gd name="connsiteX2" fmla="*/ 63000 w 157500"/>
              <a:gd name="connsiteY2" fmla="*/ 152775 h 152775"/>
              <a:gd name="connsiteX3" fmla="*/ 63000 w 157500"/>
              <a:gd name="connsiteY3" fmla="*/ 87150 h 152775"/>
              <a:gd name="connsiteX4" fmla="*/ 94500 w 157500"/>
              <a:gd name="connsiteY4" fmla="*/ 87150 h 152775"/>
              <a:gd name="connsiteX5" fmla="*/ 94500 w 157500"/>
              <a:gd name="connsiteY5" fmla="*/ 152775 h 152775"/>
              <a:gd name="connsiteX6" fmla="*/ 157500 w 157500"/>
              <a:gd name="connsiteY6" fmla="*/ 152775 h 152775"/>
              <a:gd name="connsiteX7" fmla="*/ 157500 w 157500"/>
              <a:gd name="connsiteY7" fmla="*/ 74813 h 152775"/>
              <a:gd name="connsiteX8" fmla="*/ 78750 w 157500"/>
              <a:gd name="connsiteY8" fmla="*/ 0 h 152775"/>
              <a:gd name="connsiteX9" fmla="*/ 0 w 157500"/>
              <a:gd name="connsiteY9" fmla="*/ 74813 h 1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500" h="152775">
                <a:moveTo>
                  <a:pt x="0" y="74813"/>
                </a:moveTo>
                <a:lnTo>
                  <a:pt x="0" y="152775"/>
                </a:lnTo>
                <a:lnTo>
                  <a:pt x="63000" y="152775"/>
                </a:lnTo>
                <a:lnTo>
                  <a:pt x="63000" y="87150"/>
                </a:lnTo>
                <a:lnTo>
                  <a:pt x="94500" y="87150"/>
                </a:lnTo>
                <a:lnTo>
                  <a:pt x="94500" y="152775"/>
                </a:lnTo>
                <a:lnTo>
                  <a:pt x="157500" y="152775"/>
                </a:lnTo>
                <a:lnTo>
                  <a:pt x="157500" y="74813"/>
                </a:lnTo>
                <a:lnTo>
                  <a:pt x="78750" y="0"/>
                </a:lnTo>
                <a:lnTo>
                  <a:pt x="0" y="74813"/>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2" name="Vapaamuotoinen: Muoto 41">
            <a:extLst>
              <a:ext uri="{FF2B5EF4-FFF2-40B4-BE49-F238E27FC236}">
                <a16:creationId xmlns:a16="http://schemas.microsoft.com/office/drawing/2014/main" id="{618C9CC9-00DB-140D-F4AD-2B0C72B7D664}"/>
              </a:ext>
            </a:extLst>
          </p:cNvPr>
          <p:cNvSpPr/>
          <p:nvPr/>
        </p:nvSpPr>
        <p:spPr>
          <a:xfrm>
            <a:off x="409399" y="3946415"/>
            <a:ext cx="197999" cy="198000"/>
          </a:xfrm>
          <a:custGeom>
            <a:avLst/>
            <a:gdLst>
              <a:gd name="connsiteX0" fmla="*/ 0 w 197999"/>
              <a:gd name="connsiteY0" fmla="*/ 0 h 198000"/>
              <a:gd name="connsiteX1" fmla="*/ 0 w 197999"/>
              <a:gd name="connsiteY1" fmla="*/ 198000 h 198000"/>
              <a:gd name="connsiteX2" fmla="*/ 198000 w 197999"/>
              <a:gd name="connsiteY2" fmla="*/ 198000 h 198000"/>
              <a:gd name="connsiteX3" fmla="*/ 13500 w 197999"/>
              <a:gd name="connsiteY3" fmla="*/ 162000 h 198000"/>
              <a:gd name="connsiteX4" fmla="*/ 22500 w 197999"/>
              <a:gd name="connsiteY4" fmla="*/ 162000 h 198000"/>
              <a:gd name="connsiteX5" fmla="*/ 22500 w 197999"/>
              <a:gd name="connsiteY5" fmla="*/ 153000 h 198000"/>
              <a:gd name="connsiteX6" fmla="*/ 13500 w 197999"/>
              <a:gd name="connsiteY6" fmla="*/ 153000 h 198000"/>
              <a:gd name="connsiteX7" fmla="*/ 13500 w 197999"/>
              <a:gd name="connsiteY7" fmla="*/ 130500 h 198000"/>
              <a:gd name="connsiteX8" fmla="*/ 22500 w 197999"/>
              <a:gd name="connsiteY8" fmla="*/ 130500 h 198000"/>
              <a:gd name="connsiteX9" fmla="*/ 22500 w 197999"/>
              <a:gd name="connsiteY9" fmla="*/ 121500 h 198000"/>
              <a:gd name="connsiteX10" fmla="*/ 13500 w 197999"/>
              <a:gd name="connsiteY10" fmla="*/ 121500 h 198000"/>
              <a:gd name="connsiteX11" fmla="*/ 13500 w 197999"/>
              <a:gd name="connsiteY11" fmla="*/ 99000 h 198000"/>
              <a:gd name="connsiteX12" fmla="*/ 22500 w 197999"/>
              <a:gd name="connsiteY12" fmla="*/ 99000 h 198000"/>
              <a:gd name="connsiteX13" fmla="*/ 22500 w 197999"/>
              <a:gd name="connsiteY13" fmla="*/ 90000 h 198000"/>
              <a:gd name="connsiteX14" fmla="*/ 13500 w 197999"/>
              <a:gd name="connsiteY14" fmla="*/ 90000 h 198000"/>
              <a:gd name="connsiteX15" fmla="*/ 13500 w 197999"/>
              <a:gd name="connsiteY15" fmla="*/ 67500 h 198000"/>
              <a:gd name="connsiteX16" fmla="*/ 22500 w 197999"/>
              <a:gd name="connsiteY16" fmla="*/ 67500 h 198000"/>
              <a:gd name="connsiteX17" fmla="*/ 22500 w 197999"/>
              <a:gd name="connsiteY17" fmla="*/ 58500 h 198000"/>
              <a:gd name="connsiteX18" fmla="*/ 13500 w 197999"/>
              <a:gd name="connsiteY18" fmla="*/ 58500 h 198000"/>
              <a:gd name="connsiteX19" fmla="*/ 13500 w 197999"/>
              <a:gd name="connsiteY19" fmla="*/ 32591 h 198000"/>
              <a:gd name="connsiteX20" fmla="*/ 165409 w 197999"/>
              <a:gd name="connsiteY20" fmla="*/ 184500 h 198000"/>
              <a:gd name="connsiteX21" fmla="*/ 139500 w 197999"/>
              <a:gd name="connsiteY21" fmla="*/ 184500 h 198000"/>
              <a:gd name="connsiteX22" fmla="*/ 139500 w 197999"/>
              <a:gd name="connsiteY22" fmla="*/ 175500 h 198000"/>
              <a:gd name="connsiteX23" fmla="*/ 130500 w 197999"/>
              <a:gd name="connsiteY23" fmla="*/ 175500 h 198000"/>
              <a:gd name="connsiteX24" fmla="*/ 130500 w 197999"/>
              <a:gd name="connsiteY24" fmla="*/ 184500 h 198000"/>
              <a:gd name="connsiteX25" fmla="*/ 108000 w 197999"/>
              <a:gd name="connsiteY25" fmla="*/ 184500 h 198000"/>
              <a:gd name="connsiteX26" fmla="*/ 108000 w 197999"/>
              <a:gd name="connsiteY26" fmla="*/ 175500 h 198000"/>
              <a:gd name="connsiteX27" fmla="*/ 99000 w 197999"/>
              <a:gd name="connsiteY27" fmla="*/ 175500 h 198000"/>
              <a:gd name="connsiteX28" fmla="*/ 99000 w 197999"/>
              <a:gd name="connsiteY28" fmla="*/ 184500 h 198000"/>
              <a:gd name="connsiteX29" fmla="*/ 76500 w 197999"/>
              <a:gd name="connsiteY29" fmla="*/ 184500 h 198000"/>
              <a:gd name="connsiteX30" fmla="*/ 76500 w 197999"/>
              <a:gd name="connsiteY30" fmla="*/ 175500 h 198000"/>
              <a:gd name="connsiteX31" fmla="*/ 67500 w 197999"/>
              <a:gd name="connsiteY31" fmla="*/ 175500 h 198000"/>
              <a:gd name="connsiteX32" fmla="*/ 67500 w 197999"/>
              <a:gd name="connsiteY32" fmla="*/ 184500 h 198000"/>
              <a:gd name="connsiteX33" fmla="*/ 45000 w 197999"/>
              <a:gd name="connsiteY33" fmla="*/ 184500 h 198000"/>
              <a:gd name="connsiteX34" fmla="*/ 45000 w 197999"/>
              <a:gd name="connsiteY34" fmla="*/ 175500 h 198000"/>
              <a:gd name="connsiteX35" fmla="*/ 36000 w 197999"/>
              <a:gd name="connsiteY35" fmla="*/ 175500 h 198000"/>
              <a:gd name="connsiteX36" fmla="*/ 36000 w 197999"/>
              <a:gd name="connsiteY36" fmla="*/ 184500 h 198000"/>
              <a:gd name="connsiteX37" fmla="*/ 13500 w 197999"/>
              <a:gd name="connsiteY37" fmla="*/ 184500 h 1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7999" h="198000">
                <a:moveTo>
                  <a:pt x="0" y="0"/>
                </a:moveTo>
                <a:lnTo>
                  <a:pt x="0" y="198000"/>
                </a:lnTo>
                <a:lnTo>
                  <a:pt x="198000" y="198000"/>
                </a:lnTo>
                <a:close/>
                <a:moveTo>
                  <a:pt x="13500" y="162000"/>
                </a:moveTo>
                <a:lnTo>
                  <a:pt x="22500" y="162000"/>
                </a:lnTo>
                <a:lnTo>
                  <a:pt x="22500" y="153000"/>
                </a:lnTo>
                <a:lnTo>
                  <a:pt x="13500" y="153000"/>
                </a:lnTo>
                <a:lnTo>
                  <a:pt x="13500" y="130500"/>
                </a:lnTo>
                <a:lnTo>
                  <a:pt x="22500" y="130500"/>
                </a:lnTo>
                <a:lnTo>
                  <a:pt x="22500" y="121500"/>
                </a:lnTo>
                <a:lnTo>
                  <a:pt x="13500" y="121500"/>
                </a:lnTo>
                <a:lnTo>
                  <a:pt x="13500" y="99000"/>
                </a:lnTo>
                <a:lnTo>
                  <a:pt x="22500" y="99000"/>
                </a:lnTo>
                <a:lnTo>
                  <a:pt x="22500" y="90000"/>
                </a:lnTo>
                <a:lnTo>
                  <a:pt x="13500" y="90000"/>
                </a:lnTo>
                <a:lnTo>
                  <a:pt x="13500" y="67500"/>
                </a:lnTo>
                <a:lnTo>
                  <a:pt x="22500" y="67500"/>
                </a:lnTo>
                <a:lnTo>
                  <a:pt x="22500" y="58500"/>
                </a:lnTo>
                <a:lnTo>
                  <a:pt x="13500" y="58500"/>
                </a:lnTo>
                <a:lnTo>
                  <a:pt x="13500" y="32591"/>
                </a:lnTo>
                <a:lnTo>
                  <a:pt x="165409" y="184500"/>
                </a:lnTo>
                <a:lnTo>
                  <a:pt x="139500" y="184500"/>
                </a:lnTo>
                <a:lnTo>
                  <a:pt x="139500" y="175500"/>
                </a:lnTo>
                <a:lnTo>
                  <a:pt x="130500" y="175500"/>
                </a:lnTo>
                <a:lnTo>
                  <a:pt x="130500" y="184500"/>
                </a:lnTo>
                <a:lnTo>
                  <a:pt x="108000" y="184500"/>
                </a:lnTo>
                <a:lnTo>
                  <a:pt x="108000" y="175500"/>
                </a:lnTo>
                <a:lnTo>
                  <a:pt x="99000" y="175500"/>
                </a:lnTo>
                <a:lnTo>
                  <a:pt x="99000" y="184500"/>
                </a:lnTo>
                <a:lnTo>
                  <a:pt x="76500" y="184500"/>
                </a:lnTo>
                <a:lnTo>
                  <a:pt x="76500" y="175500"/>
                </a:lnTo>
                <a:lnTo>
                  <a:pt x="67500" y="175500"/>
                </a:lnTo>
                <a:lnTo>
                  <a:pt x="67500" y="184500"/>
                </a:lnTo>
                <a:lnTo>
                  <a:pt x="45000" y="184500"/>
                </a:lnTo>
                <a:lnTo>
                  <a:pt x="45000" y="175500"/>
                </a:lnTo>
                <a:lnTo>
                  <a:pt x="36000" y="175500"/>
                </a:lnTo>
                <a:lnTo>
                  <a:pt x="36000" y="184500"/>
                </a:lnTo>
                <a:lnTo>
                  <a:pt x="13500" y="184500"/>
                </a:lnTo>
                <a:close/>
              </a:path>
            </a:pathLst>
          </a:custGeom>
          <a:solidFill>
            <a:srgbClr val="000000"/>
          </a:solidFill>
          <a:ln w="218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3" name="Vapaamuotoinen: Muoto 42">
            <a:extLst>
              <a:ext uri="{FF2B5EF4-FFF2-40B4-BE49-F238E27FC236}">
                <a16:creationId xmlns:a16="http://schemas.microsoft.com/office/drawing/2014/main" id="{8E61E6D3-88B1-9B03-0091-A31F7A8BD1CD}"/>
              </a:ext>
            </a:extLst>
          </p:cNvPr>
          <p:cNvSpPr/>
          <p:nvPr/>
        </p:nvSpPr>
        <p:spPr>
          <a:xfrm>
            <a:off x="449899" y="4034165"/>
            <a:ext cx="69750" cy="69750"/>
          </a:xfrm>
          <a:custGeom>
            <a:avLst/>
            <a:gdLst>
              <a:gd name="connsiteX0" fmla="*/ 0 w 69750"/>
              <a:gd name="connsiteY0" fmla="*/ 0 h 69750"/>
              <a:gd name="connsiteX1" fmla="*/ 0 w 69750"/>
              <a:gd name="connsiteY1" fmla="*/ 69750 h 69750"/>
              <a:gd name="connsiteX2" fmla="*/ 69750 w 69750"/>
              <a:gd name="connsiteY2" fmla="*/ 69750 h 69750"/>
              <a:gd name="connsiteX3" fmla="*/ 13500 w 69750"/>
              <a:gd name="connsiteY3" fmla="*/ 32591 h 69750"/>
              <a:gd name="connsiteX4" fmla="*/ 37159 w 69750"/>
              <a:gd name="connsiteY4" fmla="*/ 56250 h 69750"/>
              <a:gd name="connsiteX5" fmla="*/ 13500 w 69750"/>
              <a:gd name="connsiteY5" fmla="*/ 56250 h 6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750" h="69750">
                <a:moveTo>
                  <a:pt x="0" y="0"/>
                </a:moveTo>
                <a:lnTo>
                  <a:pt x="0" y="69750"/>
                </a:lnTo>
                <a:lnTo>
                  <a:pt x="69750" y="69750"/>
                </a:lnTo>
                <a:close/>
                <a:moveTo>
                  <a:pt x="13500" y="32591"/>
                </a:moveTo>
                <a:lnTo>
                  <a:pt x="37159" y="56250"/>
                </a:lnTo>
                <a:lnTo>
                  <a:pt x="13500" y="56250"/>
                </a:lnTo>
                <a:close/>
              </a:path>
            </a:pathLst>
          </a:custGeom>
          <a:solidFill>
            <a:srgbClr val="000000"/>
          </a:solidFill>
          <a:ln w="218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4" name="Vapaamuotoinen: Muoto 43">
            <a:extLst>
              <a:ext uri="{FF2B5EF4-FFF2-40B4-BE49-F238E27FC236}">
                <a16:creationId xmlns:a16="http://schemas.microsoft.com/office/drawing/2014/main" id="{BEBB7202-158B-51AA-D00C-89018411C91D}"/>
              </a:ext>
            </a:extLst>
          </p:cNvPr>
          <p:cNvSpPr/>
          <p:nvPr/>
        </p:nvSpPr>
        <p:spPr>
          <a:xfrm>
            <a:off x="535555" y="2453494"/>
            <a:ext cx="16169" cy="24254"/>
          </a:xfrm>
          <a:custGeom>
            <a:avLst/>
            <a:gdLst>
              <a:gd name="connsiteX0" fmla="*/ 16170 w 16169"/>
              <a:gd name="connsiteY0" fmla="*/ 16170 h 24254"/>
              <a:gd name="connsiteX1" fmla="*/ 8085 w 16169"/>
              <a:gd name="connsiteY1" fmla="*/ 24255 h 24254"/>
              <a:gd name="connsiteX2" fmla="*/ 0 w 16169"/>
              <a:gd name="connsiteY2" fmla="*/ 16170 h 24254"/>
              <a:gd name="connsiteX3" fmla="*/ 8085 w 16169"/>
              <a:gd name="connsiteY3" fmla="*/ 0 h 24254"/>
              <a:gd name="connsiteX4" fmla="*/ 16170 w 16169"/>
              <a:gd name="connsiteY4" fmla="*/ 16170 h 2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9" h="24254">
                <a:moveTo>
                  <a:pt x="16170" y="16170"/>
                </a:moveTo>
                <a:cubicBezTo>
                  <a:pt x="16170" y="20635"/>
                  <a:pt x="12550" y="24255"/>
                  <a:pt x="8085" y="24255"/>
                </a:cubicBezTo>
                <a:cubicBezTo>
                  <a:pt x="3620" y="24255"/>
                  <a:pt x="0" y="20635"/>
                  <a:pt x="0" y="16170"/>
                </a:cubicBezTo>
                <a:cubicBezTo>
                  <a:pt x="0" y="11708"/>
                  <a:pt x="8085" y="0"/>
                  <a:pt x="8085" y="0"/>
                </a:cubicBezTo>
                <a:cubicBezTo>
                  <a:pt x="8085" y="0"/>
                  <a:pt x="16170" y="11708"/>
                  <a:pt x="16170" y="16170"/>
                </a:cubicBez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5" name="Vapaamuotoinen: Muoto 44">
            <a:extLst>
              <a:ext uri="{FF2B5EF4-FFF2-40B4-BE49-F238E27FC236}">
                <a16:creationId xmlns:a16="http://schemas.microsoft.com/office/drawing/2014/main" id="{510D7890-214F-E305-1EAC-6238FBB7526E}"/>
              </a:ext>
            </a:extLst>
          </p:cNvPr>
          <p:cNvSpPr/>
          <p:nvPr/>
        </p:nvSpPr>
        <p:spPr>
          <a:xfrm>
            <a:off x="557394" y="2453494"/>
            <a:ext cx="11550" cy="17325"/>
          </a:xfrm>
          <a:custGeom>
            <a:avLst/>
            <a:gdLst>
              <a:gd name="connsiteX0" fmla="*/ 11550 w 11550"/>
              <a:gd name="connsiteY0" fmla="*/ 11550 h 17325"/>
              <a:gd name="connsiteX1" fmla="*/ 5775 w 11550"/>
              <a:gd name="connsiteY1" fmla="*/ 17325 h 17325"/>
              <a:gd name="connsiteX2" fmla="*/ 0 w 11550"/>
              <a:gd name="connsiteY2" fmla="*/ 11550 h 17325"/>
              <a:gd name="connsiteX3" fmla="*/ 5775 w 11550"/>
              <a:gd name="connsiteY3" fmla="*/ 0 h 17325"/>
              <a:gd name="connsiteX4" fmla="*/ 11550 w 11550"/>
              <a:gd name="connsiteY4" fmla="*/ 11550 h 17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0" h="17325">
                <a:moveTo>
                  <a:pt x="11550" y="11550"/>
                </a:moveTo>
                <a:cubicBezTo>
                  <a:pt x="11550" y="14739"/>
                  <a:pt x="8964" y="17325"/>
                  <a:pt x="5775" y="17325"/>
                </a:cubicBezTo>
                <a:cubicBezTo>
                  <a:pt x="2586" y="17325"/>
                  <a:pt x="0" y="14739"/>
                  <a:pt x="0" y="11550"/>
                </a:cubicBezTo>
                <a:cubicBezTo>
                  <a:pt x="0" y="8374"/>
                  <a:pt x="5775" y="0"/>
                  <a:pt x="5775" y="0"/>
                </a:cubicBezTo>
                <a:cubicBezTo>
                  <a:pt x="5775" y="0"/>
                  <a:pt x="11550" y="8452"/>
                  <a:pt x="11550" y="11550"/>
                </a:cubicBez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6" name="Vapaamuotoinen: Muoto 45">
            <a:extLst>
              <a:ext uri="{FF2B5EF4-FFF2-40B4-BE49-F238E27FC236}">
                <a16:creationId xmlns:a16="http://schemas.microsoft.com/office/drawing/2014/main" id="{56DB55B1-26B5-CB3C-F596-B250472B2D22}"/>
              </a:ext>
            </a:extLst>
          </p:cNvPr>
          <p:cNvSpPr/>
          <p:nvPr/>
        </p:nvSpPr>
        <p:spPr>
          <a:xfrm>
            <a:off x="518138" y="2453494"/>
            <a:ext cx="11550" cy="17714"/>
          </a:xfrm>
          <a:custGeom>
            <a:avLst/>
            <a:gdLst>
              <a:gd name="connsiteX0" fmla="*/ 11537 w 11550"/>
              <a:gd name="connsiteY0" fmla="*/ 11550 h 17714"/>
              <a:gd name="connsiteX1" fmla="*/ 6164 w 11550"/>
              <a:gd name="connsiteY1" fmla="*/ 17701 h 17714"/>
              <a:gd name="connsiteX2" fmla="*/ 13 w 11550"/>
              <a:gd name="connsiteY2" fmla="*/ 12328 h 17714"/>
              <a:gd name="connsiteX3" fmla="*/ 13 w 11550"/>
              <a:gd name="connsiteY3" fmla="*/ 11550 h 17714"/>
              <a:gd name="connsiteX4" fmla="*/ 5762 w 11550"/>
              <a:gd name="connsiteY4" fmla="*/ 0 h 17714"/>
              <a:gd name="connsiteX5" fmla="*/ 11537 w 11550"/>
              <a:gd name="connsiteY5" fmla="*/ 11550 h 1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0" h="17714">
                <a:moveTo>
                  <a:pt x="11537" y="11550"/>
                </a:moveTo>
                <a:cubicBezTo>
                  <a:pt x="11752" y="14732"/>
                  <a:pt x="9346" y="17486"/>
                  <a:pt x="6164" y="17701"/>
                </a:cubicBezTo>
                <a:cubicBezTo>
                  <a:pt x="2982" y="17916"/>
                  <a:pt x="228" y="15510"/>
                  <a:pt x="13" y="12328"/>
                </a:cubicBezTo>
                <a:cubicBezTo>
                  <a:pt x="-4" y="12069"/>
                  <a:pt x="-4" y="11809"/>
                  <a:pt x="13" y="11550"/>
                </a:cubicBezTo>
                <a:cubicBezTo>
                  <a:pt x="13" y="8374"/>
                  <a:pt x="5762" y="0"/>
                  <a:pt x="5762" y="0"/>
                </a:cubicBezTo>
                <a:cubicBezTo>
                  <a:pt x="5762" y="0"/>
                  <a:pt x="11537" y="8452"/>
                  <a:pt x="11537" y="11550"/>
                </a:cubicBez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7" name="Vapaamuotoinen: Muoto 46">
            <a:extLst>
              <a:ext uri="{FF2B5EF4-FFF2-40B4-BE49-F238E27FC236}">
                <a16:creationId xmlns:a16="http://schemas.microsoft.com/office/drawing/2014/main" id="{63C0ED97-A0B6-87C6-C638-6267297A85F8}"/>
              </a:ext>
            </a:extLst>
          </p:cNvPr>
          <p:cNvSpPr/>
          <p:nvPr/>
        </p:nvSpPr>
        <p:spPr>
          <a:xfrm>
            <a:off x="503848" y="2404974"/>
            <a:ext cx="78956" cy="43847"/>
          </a:xfrm>
          <a:custGeom>
            <a:avLst/>
            <a:gdLst>
              <a:gd name="connsiteX0" fmla="*/ 78957 w 78956"/>
              <a:gd name="connsiteY0" fmla="*/ 32927 h 43847"/>
              <a:gd name="connsiteX1" fmla="*/ 68079 w 78956"/>
              <a:gd name="connsiteY1" fmla="*/ 21965 h 43847"/>
              <a:gd name="connsiteX2" fmla="*/ 66252 w 78956"/>
              <a:gd name="connsiteY2" fmla="*/ 22112 h 43847"/>
              <a:gd name="connsiteX3" fmla="*/ 66252 w 78956"/>
              <a:gd name="connsiteY3" fmla="*/ 21955 h 43847"/>
              <a:gd name="connsiteX4" fmla="*/ 52405 w 78956"/>
              <a:gd name="connsiteY4" fmla="*/ 8134 h 43847"/>
              <a:gd name="connsiteX5" fmla="*/ 48087 w 78956"/>
              <a:gd name="connsiteY5" fmla="*/ 8830 h 43847"/>
              <a:gd name="connsiteX6" fmla="*/ 25410 w 78956"/>
              <a:gd name="connsiteY6" fmla="*/ 1995 h 43847"/>
              <a:gd name="connsiteX7" fmla="*/ 16587 w 78956"/>
              <a:gd name="connsiteY7" fmla="*/ 16416 h 43847"/>
              <a:gd name="connsiteX8" fmla="*/ 273 w 78956"/>
              <a:gd name="connsiteY8" fmla="*/ 27282 h 43847"/>
              <a:gd name="connsiteX9" fmla="*/ 11139 w 78956"/>
              <a:gd name="connsiteY9" fmla="*/ 43595 h 43847"/>
              <a:gd name="connsiteX10" fmla="*/ 13148 w 78956"/>
              <a:gd name="connsiteY10" fmla="*/ 43847 h 43847"/>
              <a:gd name="connsiteX11" fmla="*/ 68562 w 78956"/>
              <a:gd name="connsiteY11" fmla="*/ 43847 h 43847"/>
              <a:gd name="connsiteX12" fmla="*/ 78957 w 78956"/>
              <a:gd name="connsiteY12" fmla="*/ 32927 h 4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956" h="43847">
                <a:moveTo>
                  <a:pt x="78957" y="32927"/>
                </a:moveTo>
                <a:cubicBezTo>
                  <a:pt x="78980" y="26896"/>
                  <a:pt x="74110" y="21989"/>
                  <a:pt x="68079" y="21965"/>
                </a:cubicBezTo>
                <a:cubicBezTo>
                  <a:pt x="67466" y="21963"/>
                  <a:pt x="66855" y="22012"/>
                  <a:pt x="66252" y="22112"/>
                </a:cubicBezTo>
                <a:lnTo>
                  <a:pt x="66252" y="21955"/>
                </a:lnTo>
                <a:cubicBezTo>
                  <a:pt x="66244" y="14315"/>
                  <a:pt x="60045" y="8127"/>
                  <a:pt x="52405" y="8134"/>
                </a:cubicBezTo>
                <a:cubicBezTo>
                  <a:pt x="50938" y="8136"/>
                  <a:pt x="49480" y="8370"/>
                  <a:pt x="48087" y="8830"/>
                </a:cubicBezTo>
                <a:cubicBezTo>
                  <a:pt x="43712" y="680"/>
                  <a:pt x="33559" y="-2380"/>
                  <a:pt x="25410" y="1995"/>
                </a:cubicBezTo>
                <a:cubicBezTo>
                  <a:pt x="20080" y="4856"/>
                  <a:pt x="16708" y="10368"/>
                  <a:pt x="16587" y="16416"/>
                </a:cubicBezTo>
                <a:cubicBezTo>
                  <a:pt x="9081" y="14912"/>
                  <a:pt x="1777" y="19776"/>
                  <a:pt x="273" y="27282"/>
                </a:cubicBezTo>
                <a:cubicBezTo>
                  <a:pt x="-1231" y="34787"/>
                  <a:pt x="3633" y="42091"/>
                  <a:pt x="11139" y="43595"/>
                </a:cubicBezTo>
                <a:cubicBezTo>
                  <a:pt x="11801" y="43728"/>
                  <a:pt x="12473" y="43812"/>
                  <a:pt x="13148" y="43847"/>
                </a:cubicBezTo>
                <a:lnTo>
                  <a:pt x="68562" y="43847"/>
                </a:lnTo>
                <a:cubicBezTo>
                  <a:pt x="74375" y="43541"/>
                  <a:pt x="78937" y="38748"/>
                  <a:pt x="78957" y="32927"/>
                </a:cubicBez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8" name="Vapaamuotoinen: Muoto 47">
            <a:extLst>
              <a:ext uri="{FF2B5EF4-FFF2-40B4-BE49-F238E27FC236}">
                <a16:creationId xmlns:a16="http://schemas.microsoft.com/office/drawing/2014/main" id="{E6EE6065-828A-0904-E1AF-4B7015570241}"/>
              </a:ext>
            </a:extLst>
          </p:cNvPr>
          <p:cNvSpPr/>
          <p:nvPr/>
        </p:nvSpPr>
        <p:spPr>
          <a:xfrm>
            <a:off x="543744" y="2517386"/>
            <a:ext cx="85207" cy="31185"/>
          </a:xfrm>
          <a:custGeom>
            <a:avLst/>
            <a:gdLst>
              <a:gd name="connsiteX0" fmla="*/ 29846 w 85207"/>
              <a:gd name="connsiteY0" fmla="*/ 31185 h 31185"/>
              <a:gd name="connsiteX1" fmla="*/ 84105 w 85207"/>
              <a:gd name="connsiteY1" fmla="*/ 18375 h 31185"/>
              <a:gd name="connsiteX2" fmla="*/ 85208 w 85207"/>
              <a:gd name="connsiteY2" fmla="*/ 18375 h 31185"/>
              <a:gd name="connsiteX3" fmla="*/ 35149 w 85207"/>
              <a:gd name="connsiteY3" fmla="*/ 0 h 31185"/>
              <a:gd name="connsiteX4" fmla="*/ 0 w 85207"/>
              <a:gd name="connsiteY4" fmla="*/ 7692 h 31185"/>
              <a:gd name="connsiteX5" fmla="*/ 29846 w 85207"/>
              <a:gd name="connsiteY5" fmla="*/ 31185 h 3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207" h="31185">
                <a:moveTo>
                  <a:pt x="29846" y="31185"/>
                </a:moveTo>
                <a:cubicBezTo>
                  <a:pt x="46595" y="22495"/>
                  <a:pt x="65238" y="18094"/>
                  <a:pt x="84105" y="18375"/>
                </a:cubicBezTo>
                <a:lnTo>
                  <a:pt x="85208" y="18375"/>
                </a:lnTo>
                <a:cubicBezTo>
                  <a:pt x="70978" y="6944"/>
                  <a:pt x="53395" y="490"/>
                  <a:pt x="35149" y="0"/>
                </a:cubicBezTo>
                <a:cubicBezTo>
                  <a:pt x="23010" y="-41"/>
                  <a:pt x="11012" y="2585"/>
                  <a:pt x="0" y="7692"/>
                </a:cubicBezTo>
                <a:cubicBezTo>
                  <a:pt x="11474" y="13363"/>
                  <a:pt x="21639" y="21365"/>
                  <a:pt x="29846" y="31185"/>
                </a:cubicBez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9" name="Vapaamuotoinen: Muoto 48">
            <a:extLst>
              <a:ext uri="{FF2B5EF4-FFF2-40B4-BE49-F238E27FC236}">
                <a16:creationId xmlns:a16="http://schemas.microsoft.com/office/drawing/2014/main" id="{6AEF85A2-3E3E-309C-099A-46A7138A82CF}"/>
              </a:ext>
            </a:extLst>
          </p:cNvPr>
          <p:cNvSpPr/>
          <p:nvPr/>
        </p:nvSpPr>
        <p:spPr>
          <a:xfrm>
            <a:off x="475600" y="2519529"/>
            <a:ext cx="91166" cy="58731"/>
          </a:xfrm>
          <a:custGeom>
            <a:avLst/>
            <a:gdLst>
              <a:gd name="connsiteX0" fmla="*/ 19714 w 91166"/>
              <a:gd name="connsiteY0" fmla="*/ 57918 h 58731"/>
              <a:gd name="connsiteX1" fmla="*/ 84814 w 91166"/>
              <a:gd name="connsiteY1" fmla="*/ 37915 h 58731"/>
              <a:gd name="connsiteX2" fmla="*/ 91166 w 91166"/>
              <a:gd name="connsiteY2" fmla="*/ 33112 h 58731"/>
              <a:gd name="connsiteX3" fmla="*/ 0 w 91166"/>
              <a:gd name="connsiteY3" fmla="*/ 168 h 58731"/>
              <a:gd name="connsiteX4" fmla="*/ 0 w 91166"/>
              <a:gd name="connsiteY4" fmla="*/ 58732 h 58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66" h="58731">
                <a:moveTo>
                  <a:pt x="19714" y="57918"/>
                </a:moveTo>
                <a:cubicBezTo>
                  <a:pt x="61556" y="54610"/>
                  <a:pt x="83370" y="38965"/>
                  <a:pt x="84814" y="37915"/>
                </a:cubicBezTo>
                <a:cubicBezTo>
                  <a:pt x="86836" y="36192"/>
                  <a:pt x="88957" y="34588"/>
                  <a:pt x="91166" y="33112"/>
                </a:cubicBezTo>
                <a:cubicBezTo>
                  <a:pt x="58800" y="-4321"/>
                  <a:pt x="0" y="168"/>
                  <a:pt x="0" y="168"/>
                </a:cubicBezTo>
                <a:lnTo>
                  <a:pt x="0" y="58732"/>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0" name="Vapaamuotoinen: Muoto 49">
            <a:extLst>
              <a:ext uri="{FF2B5EF4-FFF2-40B4-BE49-F238E27FC236}">
                <a16:creationId xmlns:a16="http://schemas.microsoft.com/office/drawing/2014/main" id="{F41A3037-1023-3466-CE70-410FAA98F2B6}"/>
              </a:ext>
            </a:extLst>
          </p:cNvPr>
          <p:cNvSpPr/>
          <p:nvPr/>
        </p:nvSpPr>
        <p:spPr>
          <a:xfrm>
            <a:off x="475600" y="2398947"/>
            <a:ext cx="225750" cy="215250"/>
          </a:xfrm>
          <a:custGeom>
            <a:avLst/>
            <a:gdLst>
              <a:gd name="connsiteX0" fmla="*/ 216458 w 225750"/>
              <a:gd name="connsiteY0" fmla="*/ 166451 h 215250"/>
              <a:gd name="connsiteX1" fmla="*/ 210000 w 225750"/>
              <a:gd name="connsiteY1" fmla="*/ 161201 h 215250"/>
              <a:gd name="connsiteX2" fmla="*/ 210000 w 225750"/>
              <a:gd name="connsiteY2" fmla="*/ 130463 h 215250"/>
              <a:gd name="connsiteX3" fmla="*/ 224438 w 225750"/>
              <a:gd name="connsiteY3" fmla="*/ 109463 h 215250"/>
              <a:gd name="connsiteX4" fmla="*/ 204750 w 225750"/>
              <a:gd name="connsiteY4" fmla="*/ 66990 h 215250"/>
              <a:gd name="connsiteX5" fmla="*/ 185063 w 225750"/>
              <a:gd name="connsiteY5" fmla="*/ 109463 h 215250"/>
              <a:gd name="connsiteX6" fmla="*/ 199500 w 225750"/>
              <a:gd name="connsiteY6" fmla="*/ 130463 h 215250"/>
              <a:gd name="connsiteX7" fmla="*/ 199500 w 225750"/>
              <a:gd name="connsiteY7" fmla="*/ 155085 h 215250"/>
              <a:gd name="connsiteX8" fmla="*/ 168000 w 225750"/>
              <a:gd name="connsiteY8" fmla="*/ 145766 h 215250"/>
              <a:gd name="connsiteX9" fmla="*/ 168000 w 225750"/>
              <a:gd name="connsiteY9" fmla="*/ 93870 h 215250"/>
              <a:gd name="connsiteX10" fmla="*/ 189368 w 225750"/>
              <a:gd name="connsiteY10" fmla="*/ 61714 h 215250"/>
              <a:gd name="connsiteX11" fmla="*/ 162750 w 225750"/>
              <a:gd name="connsiteY11" fmla="*/ 0 h 215250"/>
              <a:gd name="connsiteX12" fmla="*/ 136133 w 225750"/>
              <a:gd name="connsiteY12" fmla="*/ 61714 h 215250"/>
              <a:gd name="connsiteX13" fmla="*/ 157500 w 225750"/>
              <a:gd name="connsiteY13" fmla="*/ 93870 h 215250"/>
              <a:gd name="connsiteX14" fmla="*/ 157500 w 225750"/>
              <a:gd name="connsiteY14" fmla="*/ 144821 h 215250"/>
              <a:gd name="connsiteX15" fmla="*/ 152250 w 225750"/>
              <a:gd name="connsiteY15" fmla="*/ 144690 h 215250"/>
              <a:gd name="connsiteX16" fmla="*/ 89880 w 225750"/>
              <a:gd name="connsiteY16" fmla="*/ 164719 h 215250"/>
              <a:gd name="connsiteX17" fmla="*/ 20291 w 225750"/>
              <a:gd name="connsiteY17" fmla="*/ 186427 h 215250"/>
              <a:gd name="connsiteX18" fmla="*/ 0 w 225750"/>
              <a:gd name="connsiteY18" fmla="*/ 186375 h 215250"/>
              <a:gd name="connsiteX19" fmla="*/ 0 w 225750"/>
              <a:gd name="connsiteY19" fmla="*/ 215250 h 215250"/>
              <a:gd name="connsiteX20" fmla="*/ 225750 w 225750"/>
              <a:gd name="connsiteY20" fmla="*/ 215250 h 215250"/>
              <a:gd name="connsiteX21" fmla="*/ 225750 w 225750"/>
              <a:gd name="connsiteY21" fmla="*/ 173801 h 21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5750" h="215250">
                <a:moveTo>
                  <a:pt x="216458" y="166451"/>
                </a:moveTo>
                <a:cubicBezTo>
                  <a:pt x="214428" y="164555"/>
                  <a:pt x="212270" y="162801"/>
                  <a:pt x="210000" y="161201"/>
                </a:cubicBezTo>
                <a:lnTo>
                  <a:pt x="210000" y="130463"/>
                </a:lnTo>
                <a:cubicBezTo>
                  <a:pt x="218895" y="127384"/>
                  <a:pt x="224748" y="118870"/>
                  <a:pt x="224438" y="109463"/>
                </a:cubicBezTo>
                <a:cubicBezTo>
                  <a:pt x="224438" y="96338"/>
                  <a:pt x="209003" y="66990"/>
                  <a:pt x="204750" y="66990"/>
                </a:cubicBezTo>
                <a:cubicBezTo>
                  <a:pt x="200498" y="66990"/>
                  <a:pt x="185063" y="96443"/>
                  <a:pt x="185063" y="109463"/>
                </a:cubicBezTo>
                <a:cubicBezTo>
                  <a:pt x="184752" y="118870"/>
                  <a:pt x="190605" y="127384"/>
                  <a:pt x="199500" y="130463"/>
                </a:cubicBezTo>
                <a:lnTo>
                  <a:pt x="199500" y="155085"/>
                </a:lnTo>
                <a:cubicBezTo>
                  <a:pt x="189562" y="150324"/>
                  <a:pt x="178929" y="147178"/>
                  <a:pt x="168000" y="145766"/>
                </a:cubicBezTo>
                <a:lnTo>
                  <a:pt x="168000" y="93870"/>
                </a:lnTo>
                <a:cubicBezTo>
                  <a:pt x="180180" y="91245"/>
                  <a:pt x="189368" y="78908"/>
                  <a:pt x="189368" y="61714"/>
                </a:cubicBezTo>
                <a:cubicBezTo>
                  <a:pt x="189368" y="42131"/>
                  <a:pt x="169129" y="0"/>
                  <a:pt x="162750" y="0"/>
                </a:cubicBezTo>
                <a:cubicBezTo>
                  <a:pt x="156371" y="0"/>
                  <a:pt x="136133" y="42131"/>
                  <a:pt x="136133" y="61714"/>
                </a:cubicBezTo>
                <a:cubicBezTo>
                  <a:pt x="136133" y="78908"/>
                  <a:pt x="145320" y="91140"/>
                  <a:pt x="157500" y="93870"/>
                </a:cubicBezTo>
                <a:lnTo>
                  <a:pt x="157500" y="144821"/>
                </a:lnTo>
                <a:cubicBezTo>
                  <a:pt x="155715" y="144821"/>
                  <a:pt x="153930" y="144690"/>
                  <a:pt x="152250" y="144690"/>
                </a:cubicBezTo>
                <a:cubicBezTo>
                  <a:pt x="127628" y="144690"/>
                  <a:pt x="104843" y="152014"/>
                  <a:pt x="89880" y="164719"/>
                </a:cubicBezTo>
                <a:cubicBezTo>
                  <a:pt x="89618" y="164903"/>
                  <a:pt x="66544" y="182831"/>
                  <a:pt x="20291" y="186427"/>
                </a:cubicBezTo>
                <a:lnTo>
                  <a:pt x="0" y="186375"/>
                </a:lnTo>
                <a:lnTo>
                  <a:pt x="0" y="215250"/>
                </a:lnTo>
                <a:lnTo>
                  <a:pt x="225750" y="215250"/>
                </a:lnTo>
                <a:lnTo>
                  <a:pt x="225750" y="173801"/>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1" name="Vapaamuotoinen: Muoto 50">
            <a:extLst>
              <a:ext uri="{FF2B5EF4-FFF2-40B4-BE49-F238E27FC236}">
                <a16:creationId xmlns:a16="http://schemas.microsoft.com/office/drawing/2014/main" id="{0F80741C-3C6B-3C98-73E1-389825FAA348}"/>
              </a:ext>
            </a:extLst>
          </p:cNvPr>
          <p:cNvSpPr/>
          <p:nvPr/>
        </p:nvSpPr>
        <p:spPr>
          <a:xfrm>
            <a:off x="535555" y="4259924"/>
            <a:ext cx="16169" cy="24254"/>
          </a:xfrm>
          <a:custGeom>
            <a:avLst/>
            <a:gdLst>
              <a:gd name="connsiteX0" fmla="*/ 16170 w 16169"/>
              <a:gd name="connsiteY0" fmla="*/ 16170 h 24254"/>
              <a:gd name="connsiteX1" fmla="*/ 8085 w 16169"/>
              <a:gd name="connsiteY1" fmla="*/ 24255 h 24254"/>
              <a:gd name="connsiteX2" fmla="*/ 0 w 16169"/>
              <a:gd name="connsiteY2" fmla="*/ 16170 h 24254"/>
              <a:gd name="connsiteX3" fmla="*/ 8085 w 16169"/>
              <a:gd name="connsiteY3" fmla="*/ 0 h 24254"/>
              <a:gd name="connsiteX4" fmla="*/ 16170 w 16169"/>
              <a:gd name="connsiteY4" fmla="*/ 16170 h 2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9" h="24254">
                <a:moveTo>
                  <a:pt x="16170" y="16170"/>
                </a:moveTo>
                <a:cubicBezTo>
                  <a:pt x="16170" y="20635"/>
                  <a:pt x="12550" y="24255"/>
                  <a:pt x="8085" y="24255"/>
                </a:cubicBezTo>
                <a:cubicBezTo>
                  <a:pt x="3620" y="24255"/>
                  <a:pt x="0" y="20635"/>
                  <a:pt x="0" y="16170"/>
                </a:cubicBezTo>
                <a:cubicBezTo>
                  <a:pt x="0" y="11708"/>
                  <a:pt x="8085" y="0"/>
                  <a:pt x="8085" y="0"/>
                </a:cubicBezTo>
                <a:cubicBezTo>
                  <a:pt x="8085" y="0"/>
                  <a:pt x="16170" y="11708"/>
                  <a:pt x="16170" y="16170"/>
                </a:cubicBez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2" name="Vapaamuotoinen: Muoto 51">
            <a:extLst>
              <a:ext uri="{FF2B5EF4-FFF2-40B4-BE49-F238E27FC236}">
                <a16:creationId xmlns:a16="http://schemas.microsoft.com/office/drawing/2014/main" id="{66A59198-F8DE-DF6E-3912-823B9CCDAA90}"/>
              </a:ext>
            </a:extLst>
          </p:cNvPr>
          <p:cNvSpPr/>
          <p:nvPr/>
        </p:nvSpPr>
        <p:spPr>
          <a:xfrm>
            <a:off x="557394" y="4259924"/>
            <a:ext cx="11550" cy="17325"/>
          </a:xfrm>
          <a:custGeom>
            <a:avLst/>
            <a:gdLst>
              <a:gd name="connsiteX0" fmla="*/ 11550 w 11550"/>
              <a:gd name="connsiteY0" fmla="*/ 11550 h 17325"/>
              <a:gd name="connsiteX1" fmla="*/ 5775 w 11550"/>
              <a:gd name="connsiteY1" fmla="*/ 17325 h 17325"/>
              <a:gd name="connsiteX2" fmla="*/ 0 w 11550"/>
              <a:gd name="connsiteY2" fmla="*/ 11550 h 17325"/>
              <a:gd name="connsiteX3" fmla="*/ 5775 w 11550"/>
              <a:gd name="connsiteY3" fmla="*/ 0 h 17325"/>
              <a:gd name="connsiteX4" fmla="*/ 11550 w 11550"/>
              <a:gd name="connsiteY4" fmla="*/ 11550 h 17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0" h="17325">
                <a:moveTo>
                  <a:pt x="11550" y="11550"/>
                </a:moveTo>
                <a:cubicBezTo>
                  <a:pt x="11550" y="14739"/>
                  <a:pt x="8964" y="17325"/>
                  <a:pt x="5775" y="17325"/>
                </a:cubicBezTo>
                <a:cubicBezTo>
                  <a:pt x="2586" y="17325"/>
                  <a:pt x="0" y="14739"/>
                  <a:pt x="0" y="11550"/>
                </a:cubicBezTo>
                <a:cubicBezTo>
                  <a:pt x="0" y="8374"/>
                  <a:pt x="5775" y="0"/>
                  <a:pt x="5775" y="0"/>
                </a:cubicBezTo>
                <a:cubicBezTo>
                  <a:pt x="5775" y="0"/>
                  <a:pt x="11550" y="8452"/>
                  <a:pt x="11550" y="11550"/>
                </a:cubicBez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3" name="Vapaamuotoinen: Muoto 52">
            <a:extLst>
              <a:ext uri="{FF2B5EF4-FFF2-40B4-BE49-F238E27FC236}">
                <a16:creationId xmlns:a16="http://schemas.microsoft.com/office/drawing/2014/main" id="{651CD470-D687-5717-F6B3-25B2F5419938}"/>
              </a:ext>
            </a:extLst>
          </p:cNvPr>
          <p:cNvSpPr/>
          <p:nvPr/>
        </p:nvSpPr>
        <p:spPr>
          <a:xfrm>
            <a:off x="518138" y="4259924"/>
            <a:ext cx="11550" cy="17714"/>
          </a:xfrm>
          <a:custGeom>
            <a:avLst/>
            <a:gdLst>
              <a:gd name="connsiteX0" fmla="*/ 11537 w 11550"/>
              <a:gd name="connsiteY0" fmla="*/ 11550 h 17714"/>
              <a:gd name="connsiteX1" fmla="*/ 6164 w 11550"/>
              <a:gd name="connsiteY1" fmla="*/ 17701 h 17714"/>
              <a:gd name="connsiteX2" fmla="*/ 13 w 11550"/>
              <a:gd name="connsiteY2" fmla="*/ 12328 h 17714"/>
              <a:gd name="connsiteX3" fmla="*/ 13 w 11550"/>
              <a:gd name="connsiteY3" fmla="*/ 11550 h 17714"/>
              <a:gd name="connsiteX4" fmla="*/ 5762 w 11550"/>
              <a:gd name="connsiteY4" fmla="*/ 0 h 17714"/>
              <a:gd name="connsiteX5" fmla="*/ 11537 w 11550"/>
              <a:gd name="connsiteY5" fmla="*/ 11550 h 1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0" h="17714">
                <a:moveTo>
                  <a:pt x="11537" y="11550"/>
                </a:moveTo>
                <a:cubicBezTo>
                  <a:pt x="11752" y="14732"/>
                  <a:pt x="9346" y="17486"/>
                  <a:pt x="6164" y="17701"/>
                </a:cubicBezTo>
                <a:cubicBezTo>
                  <a:pt x="2982" y="17916"/>
                  <a:pt x="228" y="15510"/>
                  <a:pt x="13" y="12328"/>
                </a:cubicBezTo>
                <a:cubicBezTo>
                  <a:pt x="-4" y="12069"/>
                  <a:pt x="-4" y="11809"/>
                  <a:pt x="13" y="11550"/>
                </a:cubicBezTo>
                <a:cubicBezTo>
                  <a:pt x="13" y="8374"/>
                  <a:pt x="5762" y="0"/>
                  <a:pt x="5762" y="0"/>
                </a:cubicBezTo>
                <a:cubicBezTo>
                  <a:pt x="5762" y="0"/>
                  <a:pt x="11537" y="8452"/>
                  <a:pt x="11537" y="11550"/>
                </a:cubicBez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4" name="Vapaamuotoinen: Muoto 53">
            <a:extLst>
              <a:ext uri="{FF2B5EF4-FFF2-40B4-BE49-F238E27FC236}">
                <a16:creationId xmlns:a16="http://schemas.microsoft.com/office/drawing/2014/main" id="{D3976C1D-DEF7-7470-009C-12C3AD790466}"/>
              </a:ext>
            </a:extLst>
          </p:cNvPr>
          <p:cNvSpPr/>
          <p:nvPr/>
        </p:nvSpPr>
        <p:spPr>
          <a:xfrm>
            <a:off x="503848" y="4211404"/>
            <a:ext cx="78956" cy="43847"/>
          </a:xfrm>
          <a:custGeom>
            <a:avLst/>
            <a:gdLst>
              <a:gd name="connsiteX0" fmla="*/ 78957 w 78956"/>
              <a:gd name="connsiteY0" fmla="*/ 32927 h 43847"/>
              <a:gd name="connsiteX1" fmla="*/ 68079 w 78956"/>
              <a:gd name="connsiteY1" fmla="*/ 21965 h 43847"/>
              <a:gd name="connsiteX2" fmla="*/ 66252 w 78956"/>
              <a:gd name="connsiteY2" fmla="*/ 22112 h 43847"/>
              <a:gd name="connsiteX3" fmla="*/ 66252 w 78956"/>
              <a:gd name="connsiteY3" fmla="*/ 21955 h 43847"/>
              <a:gd name="connsiteX4" fmla="*/ 52405 w 78956"/>
              <a:gd name="connsiteY4" fmla="*/ 8134 h 43847"/>
              <a:gd name="connsiteX5" fmla="*/ 48087 w 78956"/>
              <a:gd name="connsiteY5" fmla="*/ 8830 h 43847"/>
              <a:gd name="connsiteX6" fmla="*/ 25410 w 78956"/>
              <a:gd name="connsiteY6" fmla="*/ 1995 h 43847"/>
              <a:gd name="connsiteX7" fmla="*/ 16587 w 78956"/>
              <a:gd name="connsiteY7" fmla="*/ 16416 h 43847"/>
              <a:gd name="connsiteX8" fmla="*/ 273 w 78956"/>
              <a:gd name="connsiteY8" fmla="*/ 27282 h 43847"/>
              <a:gd name="connsiteX9" fmla="*/ 11139 w 78956"/>
              <a:gd name="connsiteY9" fmla="*/ 43595 h 43847"/>
              <a:gd name="connsiteX10" fmla="*/ 13148 w 78956"/>
              <a:gd name="connsiteY10" fmla="*/ 43847 h 43847"/>
              <a:gd name="connsiteX11" fmla="*/ 68562 w 78956"/>
              <a:gd name="connsiteY11" fmla="*/ 43847 h 43847"/>
              <a:gd name="connsiteX12" fmla="*/ 78957 w 78956"/>
              <a:gd name="connsiteY12" fmla="*/ 32927 h 4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956" h="43847">
                <a:moveTo>
                  <a:pt x="78957" y="32927"/>
                </a:moveTo>
                <a:cubicBezTo>
                  <a:pt x="78980" y="26896"/>
                  <a:pt x="74110" y="21989"/>
                  <a:pt x="68079" y="21965"/>
                </a:cubicBezTo>
                <a:cubicBezTo>
                  <a:pt x="67466" y="21963"/>
                  <a:pt x="66855" y="22012"/>
                  <a:pt x="66252" y="22112"/>
                </a:cubicBezTo>
                <a:lnTo>
                  <a:pt x="66252" y="21955"/>
                </a:lnTo>
                <a:cubicBezTo>
                  <a:pt x="66244" y="14315"/>
                  <a:pt x="60045" y="8127"/>
                  <a:pt x="52405" y="8134"/>
                </a:cubicBezTo>
                <a:cubicBezTo>
                  <a:pt x="50938" y="8136"/>
                  <a:pt x="49480" y="8370"/>
                  <a:pt x="48087" y="8830"/>
                </a:cubicBezTo>
                <a:cubicBezTo>
                  <a:pt x="43712" y="680"/>
                  <a:pt x="33559" y="-2380"/>
                  <a:pt x="25410" y="1995"/>
                </a:cubicBezTo>
                <a:cubicBezTo>
                  <a:pt x="20080" y="4856"/>
                  <a:pt x="16708" y="10368"/>
                  <a:pt x="16587" y="16416"/>
                </a:cubicBezTo>
                <a:cubicBezTo>
                  <a:pt x="9081" y="14912"/>
                  <a:pt x="1777" y="19776"/>
                  <a:pt x="273" y="27282"/>
                </a:cubicBezTo>
                <a:cubicBezTo>
                  <a:pt x="-1231" y="34787"/>
                  <a:pt x="3633" y="42091"/>
                  <a:pt x="11139" y="43595"/>
                </a:cubicBezTo>
                <a:cubicBezTo>
                  <a:pt x="11801" y="43728"/>
                  <a:pt x="12473" y="43812"/>
                  <a:pt x="13148" y="43847"/>
                </a:cubicBezTo>
                <a:lnTo>
                  <a:pt x="68562" y="43847"/>
                </a:lnTo>
                <a:cubicBezTo>
                  <a:pt x="74375" y="43541"/>
                  <a:pt x="78937" y="38748"/>
                  <a:pt x="78957" y="32927"/>
                </a:cubicBez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5" name="Vapaamuotoinen: Muoto 54">
            <a:extLst>
              <a:ext uri="{FF2B5EF4-FFF2-40B4-BE49-F238E27FC236}">
                <a16:creationId xmlns:a16="http://schemas.microsoft.com/office/drawing/2014/main" id="{0EC2DDB6-0790-32CA-4C7F-9803C45AB618}"/>
              </a:ext>
            </a:extLst>
          </p:cNvPr>
          <p:cNvSpPr/>
          <p:nvPr/>
        </p:nvSpPr>
        <p:spPr>
          <a:xfrm>
            <a:off x="543744" y="4323816"/>
            <a:ext cx="85207" cy="31185"/>
          </a:xfrm>
          <a:custGeom>
            <a:avLst/>
            <a:gdLst>
              <a:gd name="connsiteX0" fmla="*/ 29846 w 85207"/>
              <a:gd name="connsiteY0" fmla="*/ 31185 h 31185"/>
              <a:gd name="connsiteX1" fmla="*/ 84105 w 85207"/>
              <a:gd name="connsiteY1" fmla="*/ 18375 h 31185"/>
              <a:gd name="connsiteX2" fmla="*/ 85208 w 85207"/>
              <a:gd name="connsiteY2" fmla="*/ 18375 h 31185"/>
              <a:gd name="connsiteX3" fmla="*/ 35149 w 85207"/>
              <a:gd name="connsiteY3" fmla="*/ 0 h 31185"/>
              <a:gd name="connsiteX4" fmla="*/ 0 w 85207"/>
              <a:gd name="connsiteY4" fmla="*/ 7692 h 31185"/>
              <a:gd name="connsiteX5" fmla="*/ 29846 w 85207"/>
              <a:gd name="connsiteY5" fmla="*/ 31185 h 3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207" h="31185">
                <a:moveTo>
                  <a:pt x="29846" y="31185"/>
                </a:moveTo>
                <a:cubicBezTo>
                  <a:pt x="46595" y="22495"/>
                  <a:pt x="65238" y="18094"/>
                  <a:pt x="84105" y="18375"/>
                </a:cubicBezTo>
                <a:lnTo>
                  <a:pt x="85208" y="18375"/>
                </a:lnTo>
                <a:cubicBezTo>
                  <a:pt x="70978" y="6944"/>
                  <a:pt x="53395" y="490"/>
                  <a:pt x="35149" y="0"/>
                </a:cubicBezTo>
                <a:cubicBezTo>
                  <a:pt x="23010" y="-41"/>
                  <a:pt x="11012" y="2585"/>
                  <a:pt x="0" y="7692"/>
                </a:cubicBezTo>
                <a:cubicBezTo>
                  <a:pt x="11474" y="13363"/>
                  <a:pt x="21639" y="21365"/>
                  <a:pt x="29846" y="31185"/>
                </a:cubicBez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6" name="Vapaamuotoinen: Muoto 55">
            <a:extLst>
              <a:ext uri="{FF2B5EF4-FFF2-40B4-BE49-F238E27FC236}">
                <a16:creationId xmlns:a16="http://schemas.microsoft.com/office/drawing/2014/main" id="{9D4D1399-C6C9-D387-78AD-422590F22D96}"/>
              </a:ext>
            </a:extLst>
          </p:cNvPr>
          <p:cNvSpPr/>
          <p:nvPr/>
        </p:nvSpPr>
        <p:spPr>
          <a:xfrm>
            <a:off x="475600" y="4325959"/>
            <a:ext cx="91166" cy="58731"/>
          </a:xfrm>
          <a:custGeom>
            <a:avLst/>
            <a:gdLst>
              <a:gd name="connsiteX0" fmla="*/ 19714 w 91166"/>
              <a:gd name="connsiteY0" fmla="*/ 57918 h 58731"/>
              <a:gd name="connsiteX1" fmla="*/ 84814 w 91166"/>
              <a:gd name="connsiteY1" fmla="*/ 37915 h 58731"/>
              <a:gd name="connsiteX2" fmla="*/ 91166 w 91166"/>
              <a:gd name="connsiteY2" fmla="*/ 33112 h 58731"/>
              <a:gd name="connsiteX3" fmla="*/ 0 w 91166"/>
              <a:gd name="connsiteY3" fmla="*/ 168 h 58731"/>
              <a:gd name="connsiteX4" fmla="*/ 0 w 91166"/>
              <a:gd name="connsiteY4" fmla="*/ 58732 h 58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66" h="58731">
                <a:moveTo>
                  <a:pt x="19714" y="57918"/>
                </a:moveTo>
                <a:cubicBezTo>
                  <a:pt x="61556" y="54610"/>
                  <a:pt x="83370" y="38965"/>
                  <a:pt x="84814" y="37915"/>
                </a:cubicBezTo>
                <a:cubicBezTo>
                  <a:pt x="86836" y="36192"/>
                  <a:pt x="88957" y="34588"/>
                  <a:pt x="91166" y="33112"/>
                </a:cubicBezTo>
                <a:cubicBezTo>
                  <a:pt x="58800" y="-4321"/>
                  <a:pt x="0" y="168"/>
                  <a:pt x="0" y="168"/>
                </a:cubicBezTo>
                <a:lnTo>
                  <a:pt x="0" y="58732"/>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7" name="Vapaamuotoinen: Muoto 56">
            <a:extLst>
              <a:ext uri="{FF2B5EF4-FFF2-40B4-BE49-F238E27FC236}">
                <a16:creationId xmlns:a16="http://schemas.microsoft.com/office/drawing/2014/main" id="{BC534A55-6E0E-0174-F92D-B0C3B6ADD8AC}"/>
              </a:ext>
            </a:extLst>
          </p:cNvPr>
          <p:cNvSpPr/>
          <p:nvPr/>
        </p:nvSpPr>
        <p:spPr>
          <a:xfrm>
            <a:off x="475600" y="4205377"/>
            <a:ext cx="225750" cy="215250"/>
          </a:xfrm>
          <a:custGeom>
            <a:avLst/>
            <a:gdLst>
              <a:gd name="connsiteX0" fmla="*/ 216458 w 225750"/>
              <a:gd name="connsiteY0" fmla="*/ 166451 h 215250"/>
              <a:gd name="connsiteX1" fmla="*/ 210000 w 225750"/>
              <a:gd name="connsiteY1" fmla="*/ 161201 h 215250"/>
              <a:gd name="connsiteX2" fmla="*/ 210000 w 225750"/>
              <a:gd name="connsiteY2" fmla="*/ 130463 h 215250"/>
              <a:gd name="connsiteX3" fmla="*/ 224438 w 225750"/>
              <a:gd name="connsiteY3" fmla="*/ 109463 h 215250"/>
              <a:gd name="connsiteX4" fmla="*/ 204750 w 225750"/>
              <a:gd name="connsiteY4" fmla="*/ 66990 h 215250"/>
              <a:gd name="connsiteX5" fmla="*/ 185063 w 225750"/>
              <a:gd name="connsiteY5" fmla="*/ 109463 h 215250"/>
              <a:gd name="connsiteX6" fmla="*/ 199500 w 225750"/>
              <a:gd name="connsiteY6" fmla="*/ 130463 h 215250"/>
              <a:gd name="connsiteX7" fmla="*/ 199500 w 225750"/>
              <a:gd name="connsiteY7" fmla="*/ 155085 h 215250"/>
              <a:gd name="connsiteX8" fmla="*/ 168000 w 225750"/>
              <a:gd name="connsiteY8" fmla="*/ 145766 h 215250"/>
              <a:gd name="connsiteX9" fmla="*/ 168000 w 225750"/>
              <a:gd name="connsiteY9" fmla="*/ 93870 h 215250"/>
              <a:gd name="connsiteX10" fmla="*/ 189368 w 225750"/>
              <a:gd name="connsiteY10" fmla="*/ 61714 h 215250"/>
              <a:gd name="connsiteX11" fmla="*/ 162750 w 225750"/>
              <a:gd name="connsiteY11" fmla="*/ 0 h 215250"/>
              <a:gd name="connsiteX12" fmla="*/ 136133 w 225750"/>
              <a:gd name="connsiteY12" fmla="*/ 61714 h 215250"/>
              <a:gd name="connsiteX13" fmla="*/ 157500 w 225750"/>
              <a:gd name="connsiteY13" fmla="*/ 93870 h 215250"/>
              <a:gd name="connsiteX14" fmla="*/ 157500 w 225750"/>
              <a:gd name="connsiteY14" fmla="*/ 144821 h 215250"/>
              <a:gd name="connsiteX15" fmla="*/ 152250 w 225750"/>
              <a:gd name="connsiteY15" fmla="*/ 144690 h 215250"/>
              <a:gd name="connsiteX16" fmla="*/ 89880 w 225750"/>
              <a:gd name="connsiteY16" fmla="*/ 164719 h 215250"/>
              <a:gd name="connsiteX17" fmla="*/ 20291 w 225750"/>
              <a:gd name="connsiteY17" fmla="*/ 186427 h 215250"/>
              <a:gd name="connsiteX18" fmla="*/ 0 w 225750"/>
              <a:gd name="connsiteY18" fmla="*/ 186375 h 215250"/>
              <a:gd name="connsiteX19" fmla="*/ 0 w 225750"/>
              <a:gd name="connsiteY19" fmla="*/ 215250 h 215250"/>
              <a:gd name="connsiteX20" fmla="*/ 225750 w 225750"/>
              <a:gd name="connsiteY20" fmla="*/ 215250 h 215250"/>
              <a:gd name="connsiteX21" fmla="*/ 225750 w 225750"/>
              <a:gd name="connsiteY21" fmla="*/ 173801 h 21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5750" h="215250">
                <a:moveTo>
                  <a:pt x="216458" y="166451"/>
                </a:moveTo>
                <a:cubicBezTo>
                  <a:pt x="214428" y="164555"/>
                  <a:pt x="212270" y="162801"/>
                  <a:pt x="210000" y="161201"/>
                </a:cubicBezTo>
                <a:lnTo>
                  <a:pt x="210000" y="130463"/>
                </a:lnTo>
                <a:cubicBezTo>
                  <a:pt x="218895" y="127384"/>
                  <a:pt x="224748" y="118870"/>
                  <a:pt x="224438" y="109463"/>
                </a:cubicBezTo>
                <a:cubicBezTo>
                  <a:pt x="224438" y="96338"/>
                  <a:pt x="209003" y="66990"/>
                  <a:pt x="204750" y="66990"/>
                </a:cubicBezTo>
                <a:cubicBezTo>
                  <a:pt x="200498" y="66990"/>
                  <a:pt x="185063" y="96443"/>
                  <a:pt x="185063" y="109463"/>
                </a:cubicBezTo>
                <a:cubicBezTo>
                  <a:pt x="184752" y="118870"/>
                  <a:pt x="190605" y="127384"/>
                  <a:pt x="199500" y="130463"/>
                </a:cubicBezTo>
                <a:lnTo>
                  <a:pt x="199500" y="155085"/>
                </a:lnTo>
                <a:cubicBezTo>
                  <a:pt x="189562" y="150324"/>
                  <a:pt x="178929" y="147178"/>
                  <a:pt x="168000" y="145766"/>
                </a:cubicBezTo>
                <a:lnTo>
                  <a:pt x="168000" y="93870"/>
                </a:lnTo>
                <a:cubicBezTo>
                  <a:pt x="180180" y="91245"/>
                  <a:pt x="189368" y="78908"/>
                  <a:pt x="189368" y="61714"/>
                </a:cubicBezTo>
                <a:cubicBezTo>
                  <a:pt x="189368" y="42131"/>
                  <a:pt x="169129" y="0"/>
                  <a:pt x="162750" y="0"/>
                </a:cubicBezTo>
                <a:cubicBezTo>
                  <a:pt x="156371" y="0"/>
                  <a:pt x="136133" y="42131"/>
                  <a:pt x="136133" y="61714"/>
                </a:cubicBezTo>
                <a:cubicBezTo>
                  <a:pt x="136133" y="78908"/>
                  <a:pt x="145320" y="91140"/>
                  <a:pt x="157500" y="93870"/>
                </a:cubicBezTo>
                <a:lnTo>
                  <a:pt x="157500" y="144821"/>
                </a:lnTo>
                <a:cubicBezTo>
                  <a:pt x="155715" y="144821"/>
                  <a:pt x="153930" y="144690"/>
                  <a:pt x="152250" y="144690"/>
                </a:cubicBezTo>
                <a:cubicBezTo>
                  <a:pt x="127628" y="144690"/>
                  <a:pt x="104843" y="152014"/>
                  <a:pt x="89880" y="164719"/>
                </a:cubicBezTo>
                <a:cubicBezTo>
                  <a:pt x="89618" y="164903"/>
                  <a:pt x="66544" y="182831"/>
                  <a:pt x="20291" y="186427"/>
                </a:cubicBezTo>
                <a:lnTo>
                  <a:pt x="0" y="186375"/>
                </a:lnTo>
                <a:lnTo>
                  <a:pt x="0" y="215250"/>
                </a:lnTo>
                <a:lnTo>
                  <a:pt x="225750" y="215250"/>
                </a:lnTo>
                <a:lnTo>
                  <a:pt x="225750" y="173801"/>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8" name="Suorakulmio: Pyöristetyt kulmat 57">
            <a:extLst>
              <a:ext uri="{FF2B5EF4-FFF2-40B4-BE49-F238E27FC236}">
                <a16:creationId xmlns:a16="http://schemas.microsoft.com/office/drawing/2014/main" id="{58BDABD6-1370-AA36-E731-23E113305CFF}"/>
              </a:ext>
            </a:extLst>
          </p:cNvPr>
          <p:cNvSpPr/>
          <p:nvPr/>
        </p:nvSpPr>
        <p:spPr>
          <a:xfrm>
            <a:off x="1086042" y="5497056"/>
            <a:ext cx="782576" cy="221129"/>
          </a:xfrm>
          <a:prstGeom prst="round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9" name="Suorakulmio: Pyöristetyt kulmat 58">
            <a:extLst>
              <a:ext uri="{FF2B5EF4-FFF2-40B4-BE49-F238E27FC236}">
                <a16:creationId xmlns:a16="http://schemas.microsoft.com/office/drawing/2014/main" id="{459861D8-B5AB-20CC-E663-A8B927E81B17}"/>
              </a:ext>
            </a:extLst>
          </p:cNvPr>
          <p:cNvSpPr/>
          <p:nvPr/>
        </p:nvSpPr>
        <p:spPr>
          <a:xfrm>
            <a:off x="1086041" y="4735111"/>
            <a:ext cx="537563" cy="208666"/>
          </a:xfrm>
          <a:prstGeom prst="round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60" name="Suorakulmio: Pyöristetyt kulmat 59">
            <a:extLst>
              <a:ext uri="{FF2B5EF4-FFF2-40B4-BE49-F238E27FC236}">
                <a16:creationId xmlns:a16="http://schemas.microsoft.com/office/drawing/2014/main" id="{11032748-4A4F-DDC1-0FF7-346FF69B35B2}"/>
              </a:ext>
            </a:extLst>
          </p:cNvPr>
          <p:cNvSpPr/>
          <p:nvPr/>
        </p:nvSpPr>
        <p:spPr>
          <a:xfrm>
            <a:off x="1123196" y="3169164"/>
            <a:ext cx="782576" cy="221129"/>
          </a:xfrm>
          <a:prstGeom prst="round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61" name="Nuoli: Viisikulmio 60">
            <a:extLst>
              <a:ext uri="{FF2B5EF4-FFF2-40B4-BE49-F238E27FC236}">
                <a16:creationId xmlns:a16="http://schemas.microsoft.com/office/drawing/2014/main" id="{546F5D81-7581-F9E5-2C26-44299C402684}"/>
              </a:ext>
            </a:extLst>
          </p:cNvPr>
          <p:cNvSpPr/>
          <p:nvPr/>
        </p:nvSpPr>
        <p:spPr>
          <a:xfrm>
            <a:off x="6096000" y="1403243"/>
            <a:ext cx="2461098" cy="379379"/>
          </a:xfrm>
          <a:prstGeom prst="homePlate">
            <a:avLst/>
          </a:prstGeom>
          <a:solidFill>
            <a:schemeClr val="tx1"/>
          </a:solidFill>
          <a:ln w="3175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b="1" kern="0">
                <a:solidFill>
                  <a:schemeClr val="bg1"/>
                </a:solidFill>
                <a:latin typeface="Calibri" panose="020F0502020204030204"/>
              </a:rPr>
              <a:t>INSTALLING</a:t>
            </a:r>
            <a:endParaRPr kumimoji="0" lang="fi-FI" sz="1800" b="1" i="0" u="none" strike="noStrike" kern="0" cap="none" spc="0" normalizeH="0" baseline="0" noProof="0">
              <a:ln>
                <a:noFill/>
              </a:ln>
              <a:solidFill>
                <a:schemeClr val="bg1"/>
              </a:solidFill>
              <a:effectLst/>
              <a:uLnTx/>
              <a:uFillTx/>
              <a:latin typeface="Calibri" panose="020F0502020204030204"/>
              <a:ea typeface="+mn-ea"/>
              <a:cs typeface="+mn-cs"/>
            </a:endParaRPr>
          </a:p>
        </p:txBody>
      </p:sp>
      <p:sp>
        <p:nvSpPr>
          <p:cNvPr id="62" name="Nuoli: Viisikulmio 61">
            <a:extLst>
              <a:ext uri="{FF2B5EF4-FFF2-40B4-BE49-F238E27FC236}">
                <a16:creationId xmlns:a16="http://schemas.microsoft.com/office/drawing/2014/main" id="{4DC080A2-A1C1-4EEB-5EA8-84A31DCA4FBC}"/>
              </a:ext>
            </a:extLst>
          </p:cNvPr>
          <p:cNvSpPr/>
          <p:nvPr/>
        </p:nvSpPr>
        <p:spPr>
          <a:xfrm>
            <a:off x="342903" y="1403243"/>
            <a:ext cx="2461098" cy="379379"/>
          </a:xfrm>
          <a:prstGeom prst="homePlate">
            <a:avLst/>
          </a:prstGeom>
          <a:solidFill>
            <a:schemeClr val="tx1"/>
          </a:solidFill>
          <a:ln w="3175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0" cap="none" spc="0" normalizeH="0" baseline="0" noProof="0">
                <a:ln>
                  <a:noFill/>
                </a:ln>
                <a:solidFill>
                  <a:schemeClr val="bg1"/>
                </a:solidFill>
                <a:effectLst/>
                <a:uLnTx/>
                <a:uFillTx/>
                <a:latin typeface="Calibri" panose="020F0502020204030204"/>
                <a:ea typeface="+mn-ea"/>
                <a:cs typeface="+mn-cs"/>
              </a:rPr>
              <a:t>DESIGN</a:t>
            </a:r>
          </a:p>
        </p:txBody>
      </p:sp>
    </p:spTree>
    <p:extLst>
      <p:ext uri="{BB962C8B-B14F-4D97-AF65-F5344CB8AC3E}">
        <p14:creationId xmlns:p14="http://schemas.microsoft.com/office/powerpoint/2010/main" val="4155660073"/>
      </p:ext>
    </p:extLst>
  </p:cSld>
  <p:clrMapOvr>
    <a:masterClrMapping/>
  </p:clrMapOvr>
  <p:transition spd="slow">
    <p:push dir="u"/>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0C8293-AAB9-AC22-4950-1DD5FF049211}"/>
            </a:ext>
          </a:extLst>
        </p:cNvPr>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01B0F77F-CC7D-F2E6-81B4-14724046279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648B93C-268E-4D94-8C5C-A1E3B3F50EAA}" type="datetime1">
              <a:rPr kumimoji="0" lang="fi-FI" sz="900" b="0" i="0" u="none" strike="noStrike" kern="1200" cap="none" spc="0" normalizeH="0" baseline="0" noProof="0" smtClean="0">
                <a:ln>
                  <a:noFill/>
                </a:ln>
                <a:solidFill>
                  <a:prstClr val="white"/>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 name="Alatunnisteen paikkamerkki 2">
            <a:extLst>
              <a:ext uri="{FF2B5EF4-FFF2-40B4-BE49-F238E27FC236}">
                <a16:creationId xmlns:a16="http://schemas.microsoft.com/office/drawing/2014/main" id="{D10750E8-5C98-3CE0-F286-AADA3158854F}"/>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Avenir Next LT Pro"/>
                <a:ea typeface="+mn-ea"/>
                <a:cs typeface="+mn-cs"/>
              </a:rPr>
              <a:t>© Rakennusteollisuus RT</a:t>
            </a:r>
          </a:p>
        </p:txBody>
      </p:sp>
      <p:sp>
        <p:nvSpPr>
          <p:cNvPr id="4" name="Dian numeron paikkamerkki 3">
            <a:extLst>
              <a:ext uri="{FF2B5EF4-FFF2-40B4-BE49-F238E27FC236}">
                <a16:creationId xmlns:a16="http://schemas.microsoft.com/office/drawing/2014/main" id="{C0E5CDA3-ABDA-0EEC-FF6D-92A7FB08A944}"/>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prstClr val="white"/>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a:t>
            </a:fld>
            <a:endParaRPr kumimoji="0" lang="fi-FI" sz="900" b="0" i="0" u="none" strike="noStrike" kern="1200" cap="none" spc="0" normalizeH="0" baseline="0" noProof="0">
              <a:ln>
                <a:noFill/>
              </a:ln>
              <a:solidFill>
                <a:prstClr val="white"/>
              </a:solidFill>
              <a:effectLst/>
              <a:uLnTx/>
              <a:uFillTx/>
              <a:latin typeface="Avenir Next LT Pro Demi"/>
              <a:ea typeface="+mn-ea"/>
              <a:cs typeface="+mn-cs"/>
            </a:endParaRPr>
          </a:p>
        </p:txBody>
      </p:sp>
      <p:sp>
        <p:nvSpPr>
          <p:cNvPr id="5" name="Otsikko 4">
            <a:extLst>
              <a:ext uri="{FF2B5EF4-FFF2-40B4-BE49-F238E27FC236}">
                <a16:creationId xmlns:a16="http://schemas.microsoft.com/office/drawing/2014/main" id="{6A286CCB-0282-1015-4C96-99C4A706F1FF}"/>
              </a:ext>
            </a:extLst>
          </p:cNvPr>
          <p:cNvSpPr>
            <a:spLocks noGrp="1"/>
          </p:cNvSpPr>
          <p:nvPr>
            <p:ph type="ctrTitle"/>
          </p:nvPr>
        </p:nvSpPr>
        <p:spPr>
          <a:xfrm>
            <a:off x="1200150" y="521144"/>
            <a:ext cx="9792394" cy="1656457"/>
          </a:xfrm>
        </p:spPr>
        <p:txBody>
          <a:bodyPr/>
          <a:lstStyle/>
          <a:p>
            <a:r>
              <a:rPr lang="fi-FI" err="1"/>
              <a:t>Contents</a:t>
            </a:r>
            <a:endParaRPr lang="fi-FI"/>
          </a:p>
        </p:txBody>
      </p:sp>
      <p:sp>
        <p:nvSpPr>
          <p:cNvPr id="7" name="Tekstiruutu 6">
            <a:extLst>
              <a:ext uri="{FF2B5EF4-FFF2-40B4-BE49-F238E27FC236}">
                <a16:creationId xmlns:a16="http://schemas.microsoft.com/office/drawing/2014/main" id="{03ACD512-DE06-44D2-755D-00D693CEA538}"/>
              </a:ext>
            </a:extLst>
          </p:cNvPr>
          <p:cNvSpPr txBox="1"/>
          <p:nvPr/>
        </p:nvSpPr>
        <p:spPr>
          <a:xfrm>
            <a:off x="1131714" y="1658319"/>
            <a:ext cx="11060286" cy="4231479"/>
          </a:xfrm>
          <a:prstGeom prst="rect">
            <a:avLst/>
          </a:prstGeom>
          <a:noFill/>
        </p:spPr>
        <p:txBody>
          <a:bodyPr wrap="square" rtlCol="0">
            <a:spAutoFit/>
          </a:bodyPr>
          <a:lstStyle/>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Motivation</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Background</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63182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Manufacturing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strategies</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63182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Model</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63182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Preliminary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study</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on the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current</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state</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of the ETO Supply Chain</a:t>
            </a:r>
          </a:p>
          <a:p>
            <a:pPr marL="342900" lvl="0" indent="-342900">
              <a:lnSpc>
                <a:spcPct val="80000"/>
              </a:lnSpc>
              <a:buFont typeface="+mj-lt"/>
              <a:buAutoNum type="arabicPeriod"/>
            </a:pPr>
            <a:r>
              <a:rPr lang="fi-FI" sz="2800" dirty="0">
                <a:solidFill>
                  <a:prstClr val="white"/>
                </a:solidFill>
              </a:rPr>
              <a:t>Project Organization</a:t>
            </a:r>
            <a:endParaRPr kumimoji="0" lang="fi-FI" sz="2800" b="0" i="0" u="none" strike="noStrike" kern="1200" cap="none" spc="0" normalizeH="0" baseline="0" noProof="0" dirty="0">
              <a:ln>
                <a:noFill/>
              </a:ln>
              <a:solidFill>
                <a:prstClr val="white"/>
              </a:solidFill>
              <a:effectLst/>
              <a:uLnTx/>
              <a:uFillTx/>
              <a:latin typeface="Avenir Next LT Pro"/>
              <a:ea typeface="+mn-ea"/>
              <a:cs typeface="+mn-cs"/>
            </a:endParaRP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Work</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Objective</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71437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Road-</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map</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71437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Future</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State Data Flow Architecture for an ETO products</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lang="fi-FI" sz="2800" dirty="0" err="1">
                <a:solidFill>
                  <a:schemeClr val="tx1">
                    <a:lumMod val="50000"/>
                    <a:lumOff val="50000"/>
                  </a:schemeClr>
                </a:solidFill>
                <a:latin typeface="Avenir Next LT Pro"/>
              </a:rPr>
              <a:t>Work</a:t>
            </a:r>
            <a:r>
              <a:rPr lang="fi-FI" sz="2800" dirty="0">
                <a:solidFill>
                  <a:schemeClr val="tx1">
                    <a:lumMod val="50000"/>
                    <a:lumOff val="50000"/>
                  </a:schemeClr>
                </a:solidFill>
                <a:latin typeface="Avenir Next LT Pro"/>
              </a:rPr>
              <a:t> </a:t>
            </a:r>
            <a:r>
              <a:rPr lang="fi-FI" sz="2800" dirty="0" err="1">
                <a:solidFill>
                  <a:schemeClr val="tx1">
                    <a:lumMod val="50000"/>
                    <a:lumOff val="50000"/>
                  </a:schemeClr>
                </a:solidFill>
                <a:latin typeface="Avenir Next LT Pro"/>
              </a:rPr>
              <a:t>Tasks</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ndParaRPr>
          </a:p>
          <a:p>
            <a:pPr marL="71437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Standardization</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work</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group</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71437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API &amp; IT infrastructure</a:t>
            </a:r>
          </a:p>
        </p:txBody>
      </p:sp>
    </p:spTree>
    <p:extLst>
      <p:ext uri="{BB962C8B-B14F-4D97-AF65-F5344CB8AC3E}">
        <p14:creationId xmlns:p14="http://schemas.microsoft.com/office/powerpoint/2010/main" val="3374579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mph" presetSubtype="2" fill="hold" nodeType="withEffect">
                                  <p:stCondLst>
                                    <p:cond delay="0"/>
                                  </p:stCondLst>
                                  <p:childTnLst>
                                    <p:animClr clrSpc="rgb" dir="cw">
                                      <p:cBhvr override="childStyle">
                                        <p:cTn id="6" dur="2000" fill="hold"/>
                                        <p:tgtEl>
                                          <p:spTgt spid="7">
                                            <p:txEl>
                                              <p:pRg st="6" end="6"/>
                                            </p:txEl>
                                          </p:spTgt>
                                        </p:tgtEl>
                                        <p:attrNameLst>
                                          <p:attrName>style.color</p:attrName>
                                        </p:attrNameLst>
                                      </p:cBhvr>
                                      <p:to>
                                        <a:srgbClr val="7F7F7F"/>
                                      </p:to>
                                    </p:animClr>
                                  </p:childTnLst>
                                </p:cTn>
                              </p:par>
                              <p:par>
                                <p:cTn id="7" presetID="3" presetClass="emph" presetSubtype="2" fill="hold" nodeType="withEffect">
                                  <p:stCondLst>
                                    <p:cond delay="0"/>
                                  </p:stCondLst>
                                  <p:childTnLst>
                                    <p:animClr clrSpc="rgb" dir="cw">
                                      <p:cBhvr override="childStyle">
                                        <p:cTn id="8" dur="2000" fill="hold"/>
                                        <p:tgtEl>
                                          <p:spTgt spid="7">
                                            <p:txEl>
                                              <p:pRg st="7" end="7"/>
                                            </p:txEl>
                                          </p:spTgt>
                                        </p:tgtEl>
                                        <p:attrNameLst>
                                          <p:attrName>style.color</p:attrName>
                                        </p:attrNameLst>
                                      </p:cBhvr>
                                      <p:to>
                                        <a:srgbClr val="7F7F7F"/>
                                      </p:to>
                                    </p:animClr>
                                  </p:childTnLst>
                                </p:cTn>
                              </p:par>
                              <p:par>
                                <p:cTn id="9" presetID="3" presetClass="emph" presetSubtype="2" fill="hold" nodeType="withEffect">
                                  <p:stCondLst>
                                    <p:cond delay="0"/>
                                  </p:stCondLst>
                                  <p:childTnLst>
                                    <p:animClr clrSpc="rgb" dir="cw">
                                      <p:cBhvr override="childStyle">
                                        <p:cTn id="10" dur="2000" fill="hold"/>
                                        <p:tgtEl>
                                          <p:spTgt spid="7">
                                            <p:txEl>
                                              <p:pRg st="8" end="8"/>
                                            </p:txEl>
                                          </p:spTgt>
                                        </p:tgtEl>
                                        <p:attrNameLst>
                                          <p:attrName>style.color</p:attrName>
                                        </p:attrNameLst>
                                      </p:cBhvr>
                                      <p:to>
                                        <a:srgbClr val="7F7F7F"/>
                                      </p:to>
                                    </p:animClr>
                                  </p:childTnLst>
                                </p:cTn>
                              </p:par>
                              <p:par>
                                <p:cTn id="11" presetID="3" presetClass="emph" presetSubtype="2" fill="hold" nodeType="withEffect">
                                  <p:stCondLst>
                                    <p:cond delay="0"/>
                                  </p:stCondLst>
                                  <p:childTnLst>
                                    <p:animClr clrSpc="rgb" dir="cw">
                                      <p:cBhvr override="childStyle">
                                        <p:cTn id="12" dur="2000" fill="hold"/>
                                        <p:tgtEl>
                                          <p:spTgt spid="7">
                                            <p:txEl>
                                              <p:pRg st="9" end="9"/>
                                            </p:txEl>
                                          </p:spTgt>
                                        </p:tgtEl>
                                        <p:attrNameLst>
                                          <p:attrName>style.color</p:attrName>
                                        </p:attrNameLst>
                                      </p:cBhvr>
                                      <p:to>
                                        <a:srgbClr val="7F7F7F"/>
                                      </p:to>
                                    </p:animClr>
                                  </p:childTnLst>
                                </p:cTn>
                              </p:par>
                              <p:par>
                                <p:cTn id="13" presetID="3" presetClass="emph" presetSubtype="2" fill="hold" nodeType="withEffect">
                                  <p:stCondLst>
                                    <p:cond delay="0"/>
                                  </p:stCondLst>
                                  <p:childTnLst>
                                    <p:animClr clrSpc="rgb" dir="cw">
                                      <p:cBhvr override="childStyle">
                                        <p:cTn id="14" dur="2000" fill="hold"/>
                                        <p:tgtEl>
                                          <p:spTgt spid="7">
                                            <p:txEl>
                                              <p:pRg st="10" end="10"/>
                                            </p:txEl>
                                          </p:spTgt>
                                        </p:tgtEl>
                                        <p:attrNameLst>
                                          <p:attrName>style.color</p:attrName>
                                        </p:attrNameLst>
                                      </p:cBhvr>
                                      <p:to>
                                        <a:srgbClr val="7F7F7F"/>
                                      </p:to>
                                    </p:animClr>
                                  </p:childTnLst>
                                </p:cTn>
                              </p:par>
                              <p:par>
                                <p:cTn id="15" presetID="3" presetClass="emph" presetSubtype="2" fill="hold" nodeType="withEffect">
                                  <p:stCondLst>
                                    <p:cond delay="0"/>
                                  </p:stCondLst>
                                  <p:childTnLst>
                                    <p:animClr clrSpc="rgb" dir="cw">
                                      <p:cBhvr override="childStyle">
                                        <p:cTn id="16" dur="2000" fill="hold"/>
                                        <p:tgtEl>
                                          <p:spTgt spid="7">
                                            <p:txEl>
                                              <p:pRg st="11" end="11"/>
                                            </p:txEl>
                                          </p:spTgt>
                                        </p:tgtEl>
                                        <p:attrNameLst>
                                          <p:attrName>style.color</p:attrName>
                                        </p:attrNameLst>
                                      </p:cBhvr>
                                      <p:to>
                                        <a:srgbClr val="7F7F7F"/>
                                      </p:to>
                                    </p:animClr>
                                  </p:childTnLst>
                                </p:cTn>
                              </p:par>
                              <p:par>
                                <p:cTn id="17" presetID="3" presetClass="emph" presetSubtype="2" fill="hold" nodeType="withEffect">
                                  <p:stCondLst>
                                    <p:cond delay="0"/>
                                  </p:stCondLst>
                                  <p:childTnLst>
                                    <p:animClr clrSpc="rgb" dir="cw">
                                      <p:cBhvr override="childStyle">
                                        <p:cTn id="18" dur="2000" fill="hold"/>
                                        <p:tgtEl>
                                          <p:spTgt spid="7">
                                            <p:txEl>
                                              <p:pRg st="0" end="0"/>
                                            </p:txEl>
                                          </p:spTgt>
                                        </p:tgtEl>
                                        <p:attrNameLst>
                                          <p:attrName>style.color</p:attrName>
                                        </p:attrNameLst>
                                      </p:cBhvr>
                                      <p:to>
                                        <a:srgbClr val="7F7F7F"/>
                                      </p:to>
                                    </p:animClr>
                                  </p:childTnLst>
                                </p:cTn>
                              </p:par>
                              <p:par>
                                <p:cTn id="19" presetID="3" presetClass="emph" presetSubtype="2" fill="hold" nodeType="withEffect">
                                  <p:stCondLst>
                                    <p:cond delay="0"/>
                                  </p:stCondLst>
                                  <p:childTnLst>
                                    <p:animClr clrSpc="rgb" dir="cw">
                                      <p:cBhvr override="childStyle">
                                        <p:cTn id="20" dur="2000" fill="hold"/>
                                        <p:tgtEl>
                                          <p:spTgt spid="7">
                                            <p:txEl>
                                              <p:pRg st="1" end="1"/>
                                            </p:txEl>
                                          </p:spTgt>
                                        </p:tgtEl>
                                        <p:attrNameLst>
                                          <p:attrName>style.color</p:attrName>
                                        </p:attrNameLst>
                                      </p:cBhvr>
                                      <p:to>
                                        <a:srgbClr val="7F7F7F"/>
                                      </p:to>
                                    </p:animClr>
                                  </p:childTnLst>
                                </p:cTn>
                              </p:par>
                              <p:par>
                                <p:cTn id="21" presetID="3" presetClass="emph" presetSubtype="2" fill="hold" nodeType="withEffect">
                                  <p:stCondLst>
                                    <p:cond delay="0"/>
                                  </p:stCondLst>
                                  <p:childTnLst>
                                    <p:animClr clrSpc="rgb" dir="cw">
                                      <p:cBhvr override="childStyle">
                                        <p:cTn id="22" dur="2000" fill="hold"/>
                                        <p:tgtEl>
                                          <p:spTgt spid="7">
                                            <p:txEl>
                                              <p:pRg st="2" end="2"/>
                                            </p:txEl>
                                          </p:spTgt>
                                        </p:tgtEl>
                                        <p:attrNameLst>
                                          <p:attrName>style.color</p:attrName>
                                        </p:attrNameLst>
                                      </p:cBhvr>
                                      <p:to>
                                        <a:srgbClr val="7F7F7F"/>
                                      </p:to>
                                    </p:animClr>
                                  </p:childTnLst>
                                </p:cTn>
                              </p:par>
                              <p:par>
                                <p:cTn id="23" presetID="3" presetClass="emph" presetSubtype="2" fill="hold" nodeType="withEffect">
                                  <p:stCondLst>
                                    <p:cond delay="0"/>
                                  </p:stCondLst>
                                  <p:childTnLst>
                                    <p:animClr clrSpc="rgb" dir="cw">
                                      <p:cBhvr override="childStyle">
                                        <p:cTn id="24" dur="2000" fill="hold"/>
                                        <p:tgtEl>
                                          <p:spTgt spid="7">
                                            <p:txEl>
                                              <p:pRg st="3" end="3"/>
                                            </p:txEl>
                                          </p:spTgt>
                                        </p:tgtEl>
                                        <p:attrNameLst>
                                          <p:attrName>style.color</p:attrName>
                                        </p:attrNameLst>
                                      </p:cBhvr>
                                      <p:to>
                                        <a:srgbClr val="7F7F7F"/>
                                      </p:to>
                                    </p:animClr>
                                  </p:childTnLst>
                                </p:cTn>
                              </p:par>
                              <p:par>
                                <p:cTn id="25" presetID="3" presetClass="emph" presetSubtype="2" fill="hold" nodeType="withEffect">
                                  <p:stCondLst>
                                    <p:cond delay="0"/>
                                  </p:stCondLst>
                                  <p:childTnLst>
                                    <p:animClr clrSpc="rgb" dir="cw">
                                      <p:cBhvr override="childStyle">
                                        <p:cTn id="26" dur="2000" fill="hold"/>
                                        <p:tgtEl>
                                          <p:spTgt spid="7">
                                            <p:txEl>
                                              <p:pRg st="4" end="4"/>
                                            </p:txEl>
                                          </p:spTgt>
                                        </p:tgtEl>
                                        <p:attrNameLst>
                                          <p:attrName>style.color</p:attrName>
                                        </p:attrNameLst>
                                      </p:cBhvr>
                                      <p:to>
                                        <a:srgbClr val="7F7F7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7B49BD3F-D0A7-B4D2-6051-8C4C95DA4DF5}"/>
            </a:ext>
          </a:extLst>
        </p:cNvPr>
        <p:cNvGrpSpPr/>
        <p:nvPr/>
      </p:nvGrpSpPr>
      <p:grpSpPr>
        <a:xfrm>
          <a:off x="0" y="0"/>
          <a:ext cx="0" cy="0"/>
          <a:chOff x="0" y="0"/>
          <a:chExt cx="0" cy="0"/>
        </a:xfrm>
      </p:grpSpPr>
      <p:sp>
        <p:nvSpPr>
          <p:cNvPr id="6" name="Dian numeron paikkamerkki 5">
            <a:extLst>
              <a:ext uri="{FF2B5EF4-FFF2-40B4-BE49-F238E27FC236}">
                <a16:creationId xmlns:a16="http://schemas.microsoft.com/office/drawing/2014/main" id="{D9E482B8-9F3F-06A5-C570-FF812D73724E}"/>
              </a:ext>
            </a:extLst>
          </p:cNvPr>
          <p:cNvSpPr>
            <a:spLocks noGrp="1"/>
          </p:cNvSpPr>
          <p:nvPr>
            <p:ph type="sldNum" sz="quarter" idx="12"/>
          </p:nvPr>
        </p:nvSpPr>
        <p:spPr>
          <a:xfrm>
            <a:off x="407988" y="6381328"/>
            <a:ext cx="339359" cy="45719"/>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16</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sp>
        <p:nvSpPr>
          <p:cNvPr id="44" name="Otsikko 1">
            <a:extLst>
              <a:ext uri="{FF2B5EF4-FFF2-40B4-BE49-F238E27FC236}">
                <a16:creationId xmlns:a16="http://schemas.microsoft.com/office/drawing/2014/main" id="{DB9E720B-F65E-4DAA-5D22-9AF02237D8D6}"/>
              </a:ext>
            </a:extLst>
          </p:cNvPr>
          <p:cNvSpPr txBox="1">
            <a:spLocks/>
          </p:cNvSpPr>
          <p:nvPr/>
        </p:nvSpPr>
        <p:spPr>
          <a:xfrm>
            <a:off x="407988" y="333376"/>
            <a:ext cx="6181498" cy="1010862"/>
          </a:xfrm>
          <a:prstGeom prst="rect">
            <a:avLst/>
          </a:prstGeom>
        </p:spPr>
        <p:txBody>
          <a:bodyPr vert="horz" wrap="square" lIns="0" tIns="0" rIns="0" bIns="0" rtlCol="0" anchor="t" anchorCtr="0">
            <a:noAutofit/>
          </a:bodyPr>
          <a:lst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2800" b="0" i="0" u="none" strike="noStrike" kern="1200" cap="none" spc="0" normalizeH="0" baseline="0" noProof="0">
                <a:ln>
                  <a:noFill/>
                </a:ln>
                <a:solidFill>
                  <a:srgbClr val="183858"/>
                </a:solidFill>
                <a:effectLst/>
                <a:uLnTx/>
                <a:uFillTx/>
                <a:latin typeface="Avenir Next LT Pro Demi"/>
                <a:ea typeface="+mj-ea"/>
                <a:cs typeface="+mj-cs"/>
              </a:rPr>
              <a:t>Project </a:t>
            </a:r>
            <a:r>
              <a:rPr kumimoji="0" lang="en-US" sz="2800" b="0" i="0" u="none" strike="noStrike" kern="1200" cap="none" spc="0" normalizeH="0" baseline="0" noProof="0" err="1">
                <a:ln>
                  <a:noFill/>
                </a:ln>
                <a:solidFill>
                  <a:srgbClr val="183858"/>
                </a:solidFill>
                <a:effectLst/>
                <a:uLnTx/>
                <a:uFillTx/>
                <a:latin typeface="Avenir Next LT Pro Demi"/>
                <a:ea typeface="+mj-ea"/>
                <a:cs typeface="+mj-cs"/>
              </a:rPr>
              <a:t>organisation</a:t>
            </a:r>
            <a:endParaRPr kumimoji="0" lang="en-US" sz="2800" b="0" i="0" u="none" strike="noStrike" kern="1200" cap="none" spc="0" normalizeH="0" baseline="0" noProof="0">
              <a:ln>
                <a:noFill/>
              </a:ln>
              <a:solidFill>
                <a:srgbClr val="183858"/>
              </a:solidFill>
              <a:effectLst/>
              <a:uLnTx/>
              <a:uFillTx/>
              <a:latin typeface="Avenir Next LT Pro Demi"/>
              <a:ea typeface="+mj-ea"/>
              <a:cs typeface="+mj-cs"/>
            </a:endParaRPr>
          </a:p>
        </p:txBody>
      </p:sp>
      <p:sp>
        <p:nvSpPr>
          <p:cNvPr id="46" name="Sisällön paikkamerkki 1">
            <a:extLst>
              <a:ext uri="{FF2B5EF4-FFF2-40B4-BE49-F238E27FC236}">
                <a16:creationId xmlns:a16="http://schemas.microsoft.com/office/drawing/2014/main" id="{10D96884-05B7-F555-AC46-08966B8E38BD}"/>
              </a:ext>
            </a:extLst>
          </p:cNvPr>
          <p:cNvSpPr txBox="1">
            <a:spLocks/>
          </p:cNvSpPr>
          <p:nvPr/>
        </p:nvSpPr>
        <p:spPr>
          <a:xfrm>
            <a:off x="407987" y="1311107"/>
            <a:ext cx="5307428" cy="5115940"/>
          </a:xfrm>
          <a:prstGeom prst="rect">
            <a:avLst/>
          </a:prstGeom>
        </p:spPr>
        <p:txBody>
          <a:bodyPr vert="horz" wrap="square" lIns="0" tIns="0" rIns="0" bIns="0" rtlCol="0" anchor="t" anchorCtr="0">
            <a:noAutofit/>
          </a:bodyPr>
          <a:lstStyle>
            <a:lvl1pPr marL="266700" indent="-266700" algn="l" defTabSz="914400" rtl="0" eaLnBrk="1" latinLnBrk="0" hangingPunct="1">
              <a:lnSpc>
                <a:spcPct val="100000"/>
              </a:lnSpc>
              <a:spcBef>
                <a:spcPts val="6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28650" indent="-266700" algn="l" defTabSz="914400" rtl="0" eaLnBrk="1" latinLnBrk="0" hangingPunct="1">
              <a:lnSpc>
                <a:spcPct val="10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990600" indent="-276225" algn="l" defTabSz="914400" rtl="0" eaLnBrk="1" latinLnBrk="0" hangingPunct="1">
              <a:lnSpc>
                <a:spcPct val="100000"/>
              </a:lnSpc>
              <a:spcBef>
                <a:spcPts val="6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34302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170497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066925"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41935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78130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143250"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600"/>
              </a:spcBef>
              <a:spcAft>
                <a:spcPts val="1200"/>
              </a:spcAft>
              <a:buClr>
                <a:srgbClr val="183858"/>
              </a:buClr>
              <a:buSzTx/>
              <a:buFont typeface="Arial" panose="020B0604020202020204" pitchFamily="34" charset="0"/>
              <a:buNone/>
              <a:tabLst/>
              <a:defRPr/>
            </a:pPr>
            <a:r>
              <a:rPr kumimoji="0" lang="fi-FI" sz="1800" b="0" i="0" u="none" strike="noStrike" kern="1200" cap="none" spc="0" normalizeH="0" baseline="0" noProof="0" err="1">
                <a:ln>
                  <a:noFill/>
                </a:ln>
                <a:solidFill>
                  <a:prstClr val="black"/>
                </a:solidFill>
                <a:effectLst/>
                <a:uLnTx/>
                <a:uFillTx/>
                <a:latin typeface="Avenir Next LT Pro"/>
                <a:ea typeface="+mn-ea"/>
                <a:cs typeface="+mn-cs"/>
              </a:rPr>
              <a:t>The</a:t>
            </a:r>
            <a:r>
              <a:rPr kumimoji="0" lang="fi-FI" sz="1800" b="0" i="0" u="none" strike="noStrike" kern="1200" cap="none" spc="0" normalizeH="0" baseline="0" noProof="0">
                <a:ln>
                  <a:noFill/>
                </a:ln>
                <a:solidFill>
                  <a:prstClr val="black"/>
                </a:solidFill>
                <a:effectLst/>
                <a:uLnTx/>
                <a:uFillTx/>
                <a:latin typeface="Avenir Next LT Pro"/>
                <a:ea typeface="+mn-ea"/>
                <a:cs typeface="+mn-cs"/>
              </a:rPr>
              <a:t> </a:t>
            </a:r>
            <a:r>
              <a:rPr kumimoji="0" lang="en-US" sz="1800" b="0" i="0" u="none" strike="noStrike" kern="1200" cap="none" spc="0" normalizeH="0" baseline="0" noProof="0">
                <a:ln>
                  <a:noFill/>
                </a:ln>
                <a:solidFill>
                  <a:prstClr val="black"/>
                </a:solidFill>
                <a:effectLst/>
                <a:uLnTx/>
                <a:uFillTx/>
                <a:latin typeface="Avenir Next LT Pro"/>
                <a:ea typeface="+mn-ea"/>
                <a:cs typeface="+mn-cs"/>
              </a:rPr>
              <a:t>Confederation of Finnish Construction Industries (RT) is currently running a development project focused on digitalizing product information and supply chain management in construction. A steering group guides the development, and its members vary according to the supply chain groups.</a:t>
            </a:r>
          </a:p>
          <a:p>
            <a:pPr marL="0" marR="0" lvl="0" indent="0" algn="l" defTabSz="914400" rtl="0" eaLnBrk="1" fontAlgn="auto" latinLnBrk="0" hangingPunct="1">
              <a:lnSpc>
                <a:spcPct val="100000"/>
              </a:lnSpc>
              <a:spcBef>
                <a:spcPts val="600"/>
              </a:spcBef>
              <a:spcAft>
                <a:spcPts val="1200"/>
              </a:spcAft>
              <a:buClr>
                <a:srgbClr val="183858"/>
              </a:buClr>
              <a:buSzTx/>
              <a:buFont typeface="Arial" panose="020B0604020202020204" pitchFamily="34" charset="0"/>
              <a:buNone/>
              <a:tabLst/>
              <a:defRPr/>
            </a:pPr>
            <a:r>
              <a:rPr kumimoji="0" lang="en-US" sz="1800" b="0" i="0" u="none" strike="noStrike" kern="1200" cap="none" spc="0" normalizeH="0" baseline="0" noProof="0">
                <a:ln>
                  <a:noFill/>
                </a:ln>
                <a:solidFill>
                  <a:prstClr val="black"/>
                </a:solidFill>
                <a:effectLst/>
                <a:uLnTx/>
                <a:uFillTx/>
                <a:latin typeface="Avenir Next LT Pro"/>
                <a:ea typeface="+mn-ea"/>
                <a:cs typeface="+mn-cs"/>
              </a:rPr>
              <a:t>The development work is carried out in supply chain work groups, which are divided according to the production methods (</a:t>
            </a:r>
            <a:r>
              <a:rPr kumimoji="0" lang="en-US" sz="1800" b="1" i="0" u="none" strike="noStrike" kern="1200" cap="none" spc="0" normalizeH="0" baseline="0" noProof="0">
                <a:ln>
                  <a:noFill/>
                </a:ln>
                <a:solidFill>
                  <a:prstClr val="black"/>
                </a:solidFill>
                <a:effectLst/>
                <a:uLnTx/>
                <a:uFillTx/>
                <a:latin typeface="Avenir Next LT Pro"/>
                <a:ea typeface="+mn-ea"/>
                <a:cs typeface="+mn-cs"/>
              </a:rPr>
              <a:t>MTS, ATO, MTO, ETO</a:t>
            </a:r>
            <a:r>
              <a:rPr kumimoji="0" lang="en-US" sz="1800" b="0" i="0" u="none" strike="noStrike" kern="1200" cap="none" spc="0" normalizeH="0" baseline="0" noProof="0">
                <a:ln>
                  <a:noFill/>
                </a:ln>
                <a:solidFill>
                  <a:prstClr val="black"/>
                </a:solidFill>
                <a:effectLst/>
                <a:uLnTx/>
                <a:uFillTx/>
                <a:latin typeface="Avenir Next LT Pro"/>
                <a:ea typeface="+mn-ea"/>
                <a:cs typeface="+mn-cs"/>
              </a:rPr>
              <a:t>). </a:t>
            </a:r>
          </a:p>
          <a:p>
            <a:pPr marL="0" marR="0" lvl="0" indent="0" algn="l" defTabSz="914400" rtl="0" eaLnBrk="1" fontAlgn="auto" latinLnBrk="0" hangingPunct="1">
              <a:lnSpc>
                <a:spcPct val="100000"/>
              </a:lnSpc>
              <a:spcBef>
                <a:spcPts val="600"/>
              </a:spcBef>
              <a:spcAft>
                <a:spcPts val="1200"/>
              </a:spcAft>
              <a:buClr>
                <a:srgbClr val="183858"/>
              </a:buClr>
              <a:buSzTx/>
              <a:buFont typeface="Arial" panose="020B0604020202020204" pitchFamily="34" charset="0"/>
              <a:buNone/>
              <a:tabLst/>
              <a:defRPr/>
            </a:pPr>
            <a:r>
              <a:rPr kumimoji="0" lang="en-US" sz="1800" b="0" i="0" u="none" strike="noStrike" kern="1200" cap="none" spc="0" normalizeH="0" baseline="0" noProof="0">
                <a:ln>
                  <a:noFill/>
                </a:ln>
                <a:solidFill>
                  <a:prstClr val="black"/>
                </a:solidFill>
                <a:effectLst/>
                <a:uLnTx/>
                <a:uFillTx/>
                <a:latin typeface="Avenir Next LT Pro"/>
                <a:ea typeface="+mn-ea"/>
                <a:cs typeface="+mn-cs"/>
              </a:rPr>
              <a:t>The working groups are composed of construction companies, associations, supply chain experts, academics and public sector actors. The project aims at an integrated and digital information management to improve the efficiency and transparency of supply chains.</a:t>
            </a: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nvGrpSpPr>
          <p:cNvPr id="8" name="Ryhmä 7">
            <a:extLst>
              <a:ext uri="{FF2B5EF4-FFF2-40B4-BE49-F238E27FC236}">
                <a16:creationId xmlns:a16="http://schemas.microsoft.com/office/drawing/2014/main" id="{B0152EA3-D62A-D626-44AF-4AD19FD330E3}"/>
              </a:ext>
            </a:extLst>
          </p:cNvPr>
          <p:cNvGrpSpPr/>
          <p:nvPr/>
        </p:nvGrpSpPr>
        <p:grpSpPr>
          <a:xfrm>
            <a:off x="5864526" y="389844"/>
            <a:ext cx="6344401" cy="5976309"/>
            <a:chOff x="5864526" y="389844"/>
            <a:chExt cx="6344401" cy="5976309"/>
          </a:xfrm>
        </p:grpSpPr>
        <p:sp>
          <p:nvSpPr>
            <p:cNvPr id="27" name="Tekstiruutu 26">
              <a:extLst>
                <a:ext uri="{FF2B5EF4-FFF2-40B4-BE49-F238E27FC236}">
                  <a16:creationId xmlns:a16="http://schemas.microsoft.com/office/drawing/2014/main" id="{BE02895B-2256-22A8-6144-DCD6C4C924ED}"/>
                </a:ext>
              </a:extLst>
            </p:cNvPr>
            <p:cNvSpPr txBox="1"/>
            <p:nvPr/>
          </p:nvSpPr>
          <p:spPr>
            <a:xfrm>
              <a:off x="7332840" y="1311107"/>
              <a:ext cx="4093028" cy="432000"/>
            </a:xfrm>
            <a:prstGeom prst="rect">
              <a:avLst/>
            </a:prstGeom>
            <a:solidFill>
              <a:schemeClr val="bg1"/>
            </a:solidFill>
            <a:ln w="50800">
              <a:solidFill>
                <a:srgbClr val="4472C4"/>
              </a:solidFill>
            </a:ln>
          </p:spPr>
          <p:txBody>
            <a:bodyPr wrap="square" tIns="144000" bIns="144000" rtlCol="0">
              <a:spAutoFit/>
            </a:bodyPr>
            <a:lstStyle/>
            <a:p>
              <a:pPr marL="0" marR="0" lvl="0" indent="0" algn="ctr" defTabSz="914400" rtl="0" eaLnBrk="1" fontAlgn="auto" latinLnBrk="0" hangingPunct="1">
                <a:lnSpc>
                  <a:spcPct val="70000"/>
                </a:lnSpc>
                <a:spcBef>
                  <a:spcPts val="1200"/>
                </a:spcBef>
                <a:spcAft>
                  <a:spcPts val="1200"/>
                </a:spcAft>
                <a:buClrTx/>
                <a:buSzTx/>
                <a:buFontTx/>
                <a:buNone/>
                <a:tabLst/>
                <a:defRPr/>
              </a:pPr>
              <a:r>
                <a:rPr kumimoji="0" lang="fi-FI" sz="1800" b="1" i="0" u="none" strike="noStrike" kern="0" cap="none" spc="0" normalizeH="0" baseline="0" noProof="0">
                  <a:ln>
                    <a:noFill/>
                  </a:ln>
                  <a:solidFill>
                    <a:prstClr val="black"/>
                  </a:solidFill>
                  <a:effectLst/>
                  <a:uLnTx/>
                  <a:uFillTx/>
                  <a:latin typeface="Calibri" panose="020F0502020204030204"/>
                  <a:ea typeface="+mn-ea"/>
                  <a:cs typeface="+mn-cs"/>
                </a:rPr>
                <a:t>STEERING GROUP</a:t>
              </a:r>
            </a:p>
          </p:txBody>
        </p:sp>
        <p:sp>
          <p:nvSpPr>
            <p:cNvPr id="28" name="Tekstiruutu 31">
              <a:extLst>
                <a:ext uri="{FF2B5EF4-FFF2-40B4-BE49-F238E27FC236}">
                  <a16:creationId xmlns:a16="http://schemas.microsoft.com/office/drawing/2014/main" id="{1CF2EB54-FD1B-AD45-35A7-4891EAD0212C}"/>
                </a:ext>
              </a:extLst>
            </p:cNvPr>
            <p:cNvSpPr txBox="1"/>
            <p:nvPr/>
          </p:nvSpPr>
          <p:spPr>
            <a:xfrm flipH="1">
              <a:off x="8223360" y="1351358"/>
              <a:ext cx="267381" cy="303411"/>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Tekstiruutu 28">
              <a:extLst>
                <a:ext uri="{FF2B5EF4-FFF2-40B4-BE49-F238E27FC236}">
                  <a16:creationId xmlns:a16="http://schemas.microsoft.com/office/drawing/2014/main" id="{D6426988-33CA-DAC4-541E-55602E3F941B}"/>
                </a:ext>
              </a:extLst>
            </p:cNvPr>
            <p:cNvSpPr txBox="1"/>
            <p:nvPr/>
          </p:nvSpPr>
          <p:spPr>
            <a:xfrm>
              <a:off x="6539285" y="2011555"/>
              <a:ext cx="2484000" cy="464793"/>
            </a:xfrm>
            <a:prstGeom prst="rect">
              <a:avLst/>
            </a:prstGeom>
            <a:solidFill>
              <a:schemeClr val="bg1">
                <a:lumMod val="95000"/>
              </a:schemeClr>
            </a:solidFill>
            <a:ln w="28575">
              <a:solidFill>
                <a:schemeClr val="bg1">
                  <a:lumMod val="65000"/>
                </a:schemeClr>
              </a:solidFill>
              <a:prstDash val="sysDash"/>
            </a:ln>
          </p:spPr>
          <p:txBody>
            <a:bodyPr wrap="square" tIns="72000" bIns="36000" rtlCol="0">
              <a:spAutoFit/>
            </a:bodyP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600" b="0" i="0" u="none" strike="noStrike" kern="0" cap="none" spc="0" normalizeH="0" baseline="0" noProof="0" err="1">
                  <a:ln>
                    <a:noFill/>
                  </a:ln>
                  <a:solidFill>
                    <a:prstClr val="white">
                      <a:lumMod val="65000"/>
                    </a:prstClr>
                  </a:solidFill>
                  <a:effectLst/>
                  <a:uLnTx/>
                  <a:uFillTx/>
                  <a:latin typeface="Calibri" panose="020F0502020204030204"/>
                  <a:ea typeface="+mn-ea"/>
                  <a:cs typeface="+mn-cs"/>
                </a:rPr>
                <a:t>Information</a:t>
              </a:r>
              <a:r>
                <a:rPr kumimoji="0" lang="fi-FI" sz="1600" b="0" i="0" u="none" strike="noStrike" kern="0" cap="none" spc="0" normalizeH="0" baseline="0" noProof="0">
                  <a:ln>
                    <a:noFill/>
                  </a:ln>
                  <a:solidFill>
                    <a:prstClr val="white">
                      <a:lumMod val="65000"/>
                    </a:prstClr>
                  </a:solidFill>
                  <a:effectLst/>
                  <a:uLnTx/>
                  <a:uFillTx/>
                  <a:latin typeface="Calibri" panose="020F0502020204030204"/>
                  <a:ea typeface="+mn-ea"/>
                  <a:cs typeface="+mn-cs"/>
                </a:rPr>
                <a:t> Assurance and Technology Group</a:t>
              </a:r>
            </a:p>
          </p:txBody>
        </p:sp>
        <p:sp>
          <p:nvSpPr>
            <p:cNvPr id="30" name="Tekstiruutu 29">
              <a:extLst>
                <a:ext uri="{FF2B5EF4-FFF2-40B4-BE49-F238E27FC236}">
                  <a16:creationId xmlns:a16="http://schemas.microsoft.com/office/drawing/2014/main" id="{E77BA410-07C3-D2A0-7589-8FFE307DE000}"/>
                </a:ext>
              </a:extLst>
            </p:cNvPr>
            <p:cNvSpPr txBox="1"/>
            <p:nvPr/>
          </p:nvSpPr>
          <p:spPr>
            <a:xfrm>
              <a:off x="6539285" y="5727837"/>
              <a:ext cx="2484000" cy="638316"/>
            </a:xfrm>
            <a:prstGeom prst="rect">
              <a:avLst/>
            </a:prstGeom>
            <a:solidFill>
              <a:schemeClr val="bg1"/>
            </a:solidFill>
            <a:ln w="57150">
              <a:solidFill>
                <a:srgbClr val="FF0000"/>
              </a:solidFill>
            </a:ln>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SC </a:t>
              </a:r>
              <a:r>
                <a:rPr kumimoji="0" lang="fi-FI" sz="1600" b="1" i="0" u="none" strike="noStrike" kern="0" cap="none" spc="0" normalizeH="0" baseline="0" noProof="0" err="1">
                  <a:ln>
                    <a:noFill/>
                  </a:ln>
                  <a:solidFill>
                    <a:prstClr val="black"/>
                  </a:solidFill>
                  <a:effectLst/>
                  <a:uLnTx/>
                  <a:uFillTx/>
                  <a:latin typeface="Calibri" panose="020F0502020204030204"/>
                  <a:ea typeface="+mn-ea"/>
                  <a:cs typeface="+mn-cs"/>
                </a:rPr>
                <a:t>group</a:t>
              </a: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 BETK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1" u="none" strike="noStrike" kern="0" cap="none" spc="0" normalizeH="0" baseline="0" noProof="0">
                  <a:ln>
                    <a:noFill/>
                  </a:ln>
                  <a:solidFill>
                    <a:prstClr val="black"/>
                  </a:solidFill>
                  <a:effectLst/>
                  <a:uLnTx/>
                  <a:uFillTx/>
                  <a:latin typeface="Calibri" panose="020F0502020204030204"/>
                  <a:ea typeface="+mn-ea"/>
                  <a:cs typeface="+mn-cs"/>
                </a:rPr>
                <a:t>”</a:t>
              </a:r>
              <a:r>
                <a:rPr kumimoji="0" lang="fi-FI" sz="1400" b="0" i="1" u="none" strike="noStrike" kern="0" cap="none" spc="0" normalizeH="0" baseline="0" noProof="0" err="1">
                  <a:ln>
                    <a:noFill/>
                  </a:ln>
                  <a:solidFill>
                    <a:prstClr val="black"/>
                  </a:solidFill>
                  <a:effectLst/>
                  <a:uLnTx/>
                  <a:uFillTx/>
                  <a:latin typeface="Calibri" panose="020F0502020204030204"/>
                  <a:ea typeface="+mn-ea"/>
                  <a:cs typeface="+mn-cs"/>
                </a:rPr>
                <a:t>Precast</a:t>
              </a:r>
              <a:r>
                <a:rPr kumimoji="0" lang="fi-FI" sz="1400" b="0" i="1" u="none" strike="noStrike" kern="0" cap="none" spc="0" normalizeH="0" baseline="0" noProof="0">
                  <a:ln>
                    <a:noFill/>
                  </a:ln>
                  <a:solidFill>
                    <a:prstClr val="black"/>
                  </a:solidFill>
                  <a:effectLst/>
                  <a:uLnTx/>
                  <a:uFillTx/>
                  <a:latin typeface="Calibri" panose="020F0502020204030204"/>
                  <a:ea typeface="+mn-ea"/>
                  <a:cs typeface="+mn-cs"/>
                </a:rPr>
                <a:t> </a:t>
              </a:r>
              <a:r>
                <a:rPr kumimoji="0" lang="fi-FI" sz="1400" b="0" i="1" u="none" strike="noStrike" kern="0" cap="none" spc="0" normalizeH="0" baseline="0" noProof="0" err="1">
                  <a:ln>
                    <a:noFill/>
                  </a:ln>
                  <a:solidFill>
                    <a:prstClr val="black"/>
                  </a:solidFill>
                  <a:effectLst/>
                  <a:uLnTx/>
                  <a:uFillTx/>
                  <a:latin typeface="Calibri" panose="020F0502020204030204"/>
                  <a:ea typeface="+mn-ea"/>
                  <a:cs typeface="+mn-cs"/>
                </a:rPr>
                <a:t>concrete</a:t>
              </a:r>
              <a:r>
                <a:rPr kumimoji="0" lang="fi-FI" sz="1400" b="0" i="1" u="none" strike="noStrike" kern="0" cap="none" spc="0" normalizeH="0" baseline="0" noProof="0">
                  <a:ln>
                    <a:noFill/>
                  </a:ln>
                  <a:solidFill>
                    <a:prstClr val="black"/>
                  </a:solidFill>
                  <a:effectLst/>
                  <a:uLnTx/>
                  <a:uFillTx/>
                  <a:latin typeface="Calibri" panose="020F0502020204030204"/>
                  <a:ea typeface="+mn-ea"/>
                  <a:cs typeface="+mn-cs"/>
                </a:rPr>
                <a:t> </a:t>
              </a:r>
              <a:r>
                <a:rPr kumimoji="0" lang="fi-FI" sz="1400" b="0" i="1" u="none" strike="noStrike" kern="0" cap="none" spc="0" normalizeH="0" baseline="0" noProof="0" err="1">
                  <a:ln>
                    <a:noFill/>
                  </a:ln>
                  <a:solidFill>
                    <a:prstClr val="black"/>
                  </a:solidFill>
                  <a:effectLst/>
                  <a:uLnTx/>
                  <a:uFillTx/>
                  <a:latin typeface="Calibri" panose="020F0502020204030204"/>
                  <a:ea typeface="+mn-ea"/>
                  <a:cs typeface="+mn-cs"/>
                </a:rPr>
                <a:t>supply</a:t>
              </a:r>
              <a:r>
                <a:rPr kumimoji="0" lang="fi-FI" sz="1400" b="0" i="1" u="none" strike="noStrike" kern="0" cap="none" spc="0" normalizeH="0" baseline="0" noProof="0">
                  <a:ln>
                    <a:noFill/>
                  </a:ln>
                  <a:solidFill>
                    <a:prstClr val="black"/>
                  </a:solidFill>
                  <a:effectLst/>
                  <a:uLnTx/>
                  <a:uFillTx/>
                  <a:latin typeface="Calibri" panose="020F0502020204030204"/>
                  <a:ea typeface="+mn-ea"/>
                  <a:cs typeface="+mn-cs"/>
                </a:rPr>
                <a:t> </a:t>
              </a:r>
              <a:r>
                <a:rPr kumimoji="0" lang="fi-FI" sz="1400" b="0" i="1" u="none" strike="noStrike" kern="0" cap="none" spc="0" normalizeH="0" baseline="0" noProof="0" err="1">
                  <a:ln>
                    <a:noFill/>
                  </a:ln>
                  <a:solidFill>
                    <a:prstClr val="black"/>
                  </a:solidFill>
                  <a:effectLst/>
                  <a:uLnTx/>
                  <a:uFillTx/>
                  <a:latin typeface="Calibri" panose="020F0502020204030204"/>
                  <a:ea typeface="+mn-ea"/>
                  <a:cs typeface="+mn-cs"/>
                </a:rPr>
                <a:t>chain</a:t>
              </a:r>
              <a:r>
                <a:rPr kumimoji="0" lang="fi-FI" sz="1400" b="0" i="1" u="none" strike="noStrike" kern="0" cap="none" spc="0" normalizeH="0" baseline="0" noProof="0">
                  <a:ln>
                    <a:noFill/>
                  </a:ln>
                  <a:solidFill>
                    <a:prstClr val="black"/>
                  </a:solidFill>
                  <a:effectLst/>
                  <a:uLnTx/>
                  <a:uFillTx/>
                  <a:latin typeface="Calibri" panose="020F0502020204030204"/>
                  <a:ea typeface="+mn-ea"/>
                  <a:cs typeface="+mn-cs"/>
                </a:rPr>
                <a:t>”</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0" cap="none" spc="0" normalizeH="0" baseline="0" noProof="0">
                  <a:ln>
                    <a:noFill/>
                  </a:ln>
                  <a:solidFill>
                    <a:prstClr val="black"/>
                  </a:solidFill>
                  <a:effectLst/>
                  <a:uLnTx/>
                  <a:uFillTx/>
                  <a:latin typeface="Calibri" panose="020F0502020204030204"/>
                  <a:ea typeface="+mn-ea"/>
                  <a:cs typeface="+mn-cs"/>
                </a:rPr>
                <a:t>(</a:t>
              </a:r>
              <a:r>
                <a:rPr kumimoji="0" lang="fi-FI" sz="1400" b="0" i="0" u="none" strike="noStrike" kern="0" cap="none" spc="0" normalizeH="0" baseline="0" noProof="0" err="1">
                  <a:ln>
                    <a:noFill/>
                  </a:ln>
                  <a:solidFill>
                    <a:prstClr val="black"/>
                  </a:solidFill>
                  <a:effectLst/>
                  <a:uLnTx/>
                  <a:uFillTx/>
                  <a:latin typeface="Calibri" panose="020F0502020204030204"/>
                  <a:ea typeface="+mn-ea"/>
                  <a:cs typeface="+mn-cs"/>
                </a:rPr>
                <a:t>Engineer</a:t>
              </a:r>
              <a:r>
                <a:rPr kumimoji="0" lang="fi-FI" sz="1400" b="0" i="0" u="none" strike="noStrike" kern="0" cap="none" spc="0" normalizeH="0" baseline="0" noProof="0">
                  <a:ln>
                    <a:noFill/>
                  </a:ln>
                  <a:solidFill>
                    <a:prstClr val="black"/>
                  </a:solidFill>
                  <a:effectLst/>
                  <a:uLnTx/>
                  <a:uFillTx/>
                  <a:latin typeface="Calibri" panose="020F0502020204030204"/>
                  <a:ea typeface="+mn-ea"/>
                  <a:cs typeface="+mn-cs"/>
                </a:rPr>
                <a:t>-To-Order, ETO)</a:t>
              </a:r>
            </a:p>
          </p:txBody>
        </p:sp>
        <p:sp>
          <p:nvSpPr>
            <p:cNvPr id="31" name="Tekstiruutu 30">
              <a:extLst>
                <a:ext uri="{FF2B5EF4-FFF2-40B4-BE49-F238E27FC236}">
                  <a16:creationId xmlns:a16="http://schemas.microsoft.com/office/drawing/2014/main" id="{F240C129-59CC-FDDD-4D44-F10227ED82A8}"/>
                </a:ext>
              </a:extLst>
            </p:cNvPr>
            <p:cNvSpPr txBox="1"/>
            <p:nvPr/>
          </p:nvSpPr>
          <p:spPr>
            <a:xfrm>
              <a:off x="6539285" y="4058071"/>
              <a:ext cx="2484000" cy="465961"/>
            </a:xfrm>
            <a:prstGeom prst="rect">
              <a:avLst/>
            </a:prstGeom>
            <a:solidFill>
              <a:schemeClr val="bg1">
                <a:lumMod val="95000"/>
              </a:schemeClr>
            </a:solidFill>
            <a:ln w="28575">
              <a:solidFill>
                <a:schemeClr val="bg1">
                  <a:lumMod val="65000"/>
                </a:schemeClr>
              </a:solidFill>
              <a:prstDash val="sysDash"/>
            </a:ln>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white">
                      <a:lumMod val="65000"/>
                    </a:prstClr>
                  </a:solidFill>
                  <a:effectLst/>
                  <a:uLnTx/>
                  <a:uFillTx/>
                  <a:latin typeface="Calibri" panose="020F0502020204030204"/>
                  <a:ea typeface="+mn-ea"/>
                  <a:cs typeface="+mn-cs"/>
                </a:rPr>
                <a:t>SC </a:t>
              </a:r>
              <a:r>
                <a:rPr kumimoji="0" lang="fi-FI" sz="1600" b="1" i="0" u="none" strike="noStrike" kern="0" cap="none" spc="0" normalizeH="0" baseline="0" noProof="0" err="1">
                  <a:ln>
                    <a:noFill/>
                  </a:ln>
                  <a:solidFill>
                    <a:prstClr val="white">
                      <a:lumMod val="65000"/>
                    </a:prstClr>
                  </a:solidFill>
                  <a:effectLst/>
                  <a:uLnTx/>
                  <a:uFillTx/>
                  <a:latin typeface="Calibri" panose="020F0502020204030204"/>
                  <a:ea typeface="+mn-ea"/>
                  <a:cs typeface="+mn-cs"/>
                </a:rPr>
                <a:t>group</a:t>
              </a:r>
              <a:r>
                <a:rPr kumimoji="0" lang="fi-FI" sz="1600" b="1" i="0" u="none" strike="noStrike" kern="0" cap="none" spc="0" normalizeH="0" baseline="0" noProof="0">
                  <a:ln>
                    <a:noFill/>
                  </a:ln>
                  <a:solidFill>
                    <a:prstClr val="white">
                      <a:lumMod val="65000"/>
                    </a:prstClr>
                  </a:solidFill>
                  <a:effectLst/>
                  <a:uLnTx/>
                  <a:uFillTx/>
                  <a:latin typeface="Calibri" panose="020F0502020204030204"/>
                  <a:ea typeface="+mn-ea"/>
                  <a:cs typeface="+mn-cs"/>
                </a:rPr>
                <a:t>: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0" cap="none" spc="0" normalizeH="0" baseline="0" noProof="0">
                  <a:ln>
                    <a:noFill/>
                  </a:ln>
                  <a:solidFill>
                    <a:prstClr val="white">
                      <a:lumMod val="65000"/>
                    </a:prstClr>
                  </a:solidFill>
                  <a:effectLst/>
                  <a:uLnTx/>
                  <a:uFillTx/>
                  <a:latin typeface="Calibri" panose="020F0502020204030204"/>
                  <a:ea typeface="+mn-ea"/>
                  <a:cs typeface="+mn-cs"/>
                </a:rPr>
                <a:t>(</a:t>
              </a:r>
              <a:r>
                <a:rPr kumimoji="0" lang="fi-FI" sz="1400" b="0" i="0" u="none" strike="noStrike" kern="0" cap="none" spc="0" normalizeH="0" baseline="0" noProof="0" err="1">
                  <a:ln>
                    <a:noFill/>
                  </a:ln>
                  <a:solidFill>
                    <a:prstClr val="white">
                      <a:lumMod val="65000"/>
                    </a:prstClr>
                  </a:solidFill>
                  <a:effectLst/>
                  <a:uLnTx/>
                  <a:uFillTx/>
                  <a:latin typeface="Calibri" panose="020F0502020204030204"/>
                  <a:ea typeface="+mn-ea"/>
                  <a:cs typeface="+mn-cs"/>
                </a:rPr>
                <a:t>Assemble</a:t>
              </a:r>
              <a:r>
                <a:rPr kumimoji="0" lang="fi-FI" sz="1400" b="0" i="0" u="none" strike="noStrike" kern="0" cap="none" spc="0" normalizeH="0" baseline="0" noProof="0">
                  <a:ln>
                    <a:noFill/>
                  </a:ln>
                  <a:solidFill>
                    <a:prstClr val="white">
                      <a:lumMod val="65000"/>
                    </a:prstClr>
                  </a:solidFill>
                  <a:effectLst/>
                  <a:uLnTx/>
                  <a:uFillTx/>
                  <a:latin typeface="Calibri" panose="020F0502020204030204"/>
                  <a:ea typeface="+mn-ea"/>
                  <a:cs typeface="+mn-cs"/>
                </a:rPr>
                <a:t>-To-Order, ATO)</a:t>
              </a:r>
              <a:endParaRPr kumimoji="0" lang="fi-FI" sz="1800" b="0" i="0" u="none" strike="noStrike" kern="0" cap="none" spc="0" normalizeH="0" baseline="0" noProof="0">
                <a:ln>
                  <a:noFill/>
                </a:ln>
                <a:solidFill>
                  <a:prstClr val="white">
                    <a:lumMod val="65000"/>
                  </a:prstClr>
                </a:solidFill>
                <a:effectLst/>
                <a:uLnTx/>
                <a:uFillTx/>
                <a:latin typeface="Calibri" panose="020F0502020204030204"/>
                <a:ea typeface="+mn-ea"/>
                <a:cs typeface="+mn-cs"/>
              </a:endParaRPr>
            </a:p>
          </p:txBody>
        </p:sp>
        <p:sp>
          <p:nvSpPr>
            <p:cNvPr id="32" name="Tekstiruutu 31">
              <a:extLst>
                <a:ext uri="{FF2B5EF4-FFF2-40B4-BE49-F238E27FC236}">
                  <a16:creationId xmlns:a16="http://schemas.microsoft.com/office/drawing/2014/main" id="{11C423FA-3E09-C9B6-10E9-FDCE52C2DD6E}"/>
                </a:ext>
              </a:extLst>
            </p:cNvPr>
            <p:cNvSpPr txBox="1"/>
            <p:nvPr/>
          </p:nvSpPr>
          <p:spPr>
            <a:xfrm>
              <a:off x="6539285" y="3026211"/>
              <a:ext cx="2484000" cy="662938"/>
            </a:xfrm>
            <a:prstGeom prst="rect">
              <a:avLst/>
            </a:prstGeom>
            <a:solidFill>
              <a:schemeClr val="bg1"/>
            </a:solidFill>
            <a:ln w="38100">
              <a:solidFill>
                <a:schemeClr val="accent1"/>
              </a:solidFill>
            </a:ln>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SC </a:t>
              </a:r>
              <a:r>
                <a:rPr kumimoji="0" lang="fi-FI" sz="1600" b="1" i="0" u="none" strike="noStrike" kern="0" cap="none" spc="0" normalizeH="0" baseline="0" noProof="0" err="1">
                  <a:ln>
                    <a:noFill/>
                  </a:ln>
                  <a:solidFill>
                    <a:prstClr val="black"/>
                  </a:solidFill>
                  <a:effectLst/>
                  <a:uLnTx/>
                  <a:uFillTx/>
                  <a:latin typeface="Calibri" panose="020F0502020204030204"/>
                  <a:ea typeface="+mn-ea"/>
                  <a:cs typeface="+mn-cs"/>
                </a:rPr>
                <a:t>group</a:t>
              </a: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MEP-products</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0" cap="none" spc="0" normalizeH="0" baseline="0" noProof="0">
                  <a:ln>
                    <a:noFill/>
                  </a:ln>
                  <a:solidFill>
                    <a:prstClr val="black"/>
                  </a:solidFill>
                  <a:effectLst/>
                  <a:uLnTx/>
                  <a:uFillTx/>
                  <a:latin typeface="Calibri" panose="020F0502020204030204"/>
                  <a:ea typeface="+mn-ea"/>
                  <a:cs typeface="+mn-cs"/>
                </a:rPr>
                <a:t>(Make-To-</a:t>
              </a:r>
              <a:r>
                <a:rPr kumimoji="0" lang="fi-FI" sz="1400" b="0" i="0" u="none" strike="noStrike" kern="0" cap="none" spc="0" normalizeH="0" baseline="0" noProof="0" err="1">
                  <a:ln>
                    <a:noFill/>
                  </a:ln>
                  <a:solidFill>
                    <a:prstClr val="black"/>
                  </a:solidFill>
                  <a:effectLst/>
                  <a:uLnTx/>
                  <a:uFillTx/>
                  <a:latin typeface="Calibri" panose="020F0502020204030204"/>
                  <a:ea typeface="+mn-ea"/>
                  <a:cs typeface="+mn-cs"/>
                </a:rPr>
                <a:t>Stock</a:t>
              </a:r>
              <a:r>
                <a:rPr kumimoji="0" lang="fi-FI" sz="1400" b="0" i="0" u="none" strike="noStrike" kern="0" cap="none" spc="0" normalizeH="0" baseline="0" noProof="0">
                  <a:ln>
                    <a:noFill/>
                  </a:ln>
                  <a:solidFill>
                    <a:prstClr val="black"/>
                  </a:solidFill>
                  <a:effectLst/>
                  <a:uLnTx/>
                  <a:uFillTx/>
                  <a:latin typeface="Calibri" panose="020F0502020204030204"/>
                  <a:ea typeface="+mn-ea"/>
                  <a:cs typeface="+mn-cs"/>
                </a:rPr>
                <a:t>, MTS)</a:t>
              </a:r>
            </a:p>
          </p:txBody>
        </p:sp>
        <p:sp>
          <p:nvSpPr>
            <p:cNvPr id="33" name="Tekstiruutu 37">
              <a:extLst>
                <a:ext uri="{FF2B5EF4-FFF2-40B4-BE49-F238E27FC236}">
                  <a16:creationId xmlns:a16="http://schemas.microsoft.com/office/drawing/2014/main" id="{28B4FEF4-88E9-FB32-66AF-BDAD5C7B3C72}"/>
                </a:ext>
              </a:extLst>
            </p:cNvPr>
            <p:cNvSpPr txBox="1"/>
            <p:nvPr/>
          </p:nvSpPr>
          <p:spPr>
            <a:xfrm>
              <a:off x="9835685" y="1934409"/>
              <a:ext cx="2190410" cy="1124585"/>
            </a:xfrm>
            <a:prstGeom prst="rect">
              <a:avLst/>
            </a:prstGeom>
            <a:solidFill>
              <a:schemeClr val="bg1"/>
            </a:solidFill>
            <a:ln w="38100">
              <a:solidFill>
                <a:schemeClr val="tx1"/>
              </a:solidFill>
            </a:ln>
          </p:spPr>
          <p:txBody>
            <a:bodyPr wrap="square" lIns="72000" tIns="72000" rIns="72000" bIns="7200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0" cap="none" spc="0" normalizeH="0" baseline="0" noProof="0">
                  <a:ln>
                    <a:noFill/>
                  </a:ln>
                  <a:solidFill>
                    <a:prstClr val="black"/>
                  </a:solidFill>
                  <a:effectLst/>
                  <a:uLnTx/>
                  <a:uFillTx/>
                  <a:latin typeface="Calibri" panose="020F0502020204030204"/>
                  <a:ea typeface="+mn-ea"/>
                  <a:cs typeface="+mn-cs"/>
                </a:rPr>
                <a:t>THE ASSOCIATION PARTNERS</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400" b="1" i="0" u="none" strike="noStrike" kern="0" cap="none" spc="0" normalizeH="0" baseline="0" noProof="0">
                  <a:ln>
                    <a:noFill/>
                  </a:ln>
                  <a:solidFill>
                    <a:prstClr val="black"/>
                  </a:solidFill>
                  <a:effectLst/>
                  <a:uLnTx/>
                  <a:uFillTx/>
                  <a:latin typeface="Calibri" panose="020F0502020204030204"/>
                  <a:ea typeface="+mn-ea"/>
                  <a:cs typeface="+mn-cs"/>
                </a:rPr>
                <a:t>Aalto </a:t>
              </a:r>
              <a:r>
                <a:rPr kumimoji="0" lang="fi-FI" sz="1400" b="1" i="0" u="none" strike="noStrike" kern="0" cap="none" spc="0" normalizeH="0" baseline="0" noProof="0" err="1">
                  <a:ln>
                    <a:noFill/>
                  </a:ln>
                  <a:solidFill>
                    <a:prstClr val="black"/>
                  </a:solidFill>
                  <a:effectLst/>
                  <a:uLnTx/>
                  <a:uFillTx/>
                  <a:latin typeface="Calibri" panose="020F0502020204030204"/>
                  <a:ea typeface="+mn-ea"/>
                  <a:cs typeface="+mn-cs"/>
                </a:rPr>
                <a:t>University</a:t>
              </a:r>
              <a:endParaRPr kumimoji="0" lang="fi-FI" sz="1400" b="1" i="0" u="none" strike="noStrike" kern="0" cap="none" spc="0" normalizeH="0" baseline="0" noProof="0">
                <a:ln>
                  <a:noFill/>
                </a:ln>
                <a:solidFill>
                  <a:prstClr val="black"/>
                </a:solidFill>
                <a:effectLst/>
                <a:uLnTx/>
                <a:uFillTx/>
                <a:latin typeface="Calibri" panose="020F0502020204030204"/>
                <a:ea typeface="+mn-ea"/>
                <a:cs typeface="+mn-cs"/>
              </a:endParaRPr>
            </a:p>
            <a:p>
              <a:pPr marL="180975" marR="0" lvl="0" indent="-104775" algn="l" defTabSz="914400" rtl="0" eaLnBrk="1" fontAlgn="auto" latinLnBrk="0" hangingPunct="1">
                <a:lnSpc>
                  <a:spcPct val="70000"/>
                </a:lnSpc>
                <a:spcBef>
                  <a:spcPts val="0"/>
                </a:spcBef>
                <a:spcAft>
                  <a:spcPts val="0"/>
                </a:spcAft>
                <a:buClrTx/>
                <a:buSzTx/>
                <a:buFont typeface="Arial" panose="020B0604020202020204" pitchFamily="34" charset="0"/>
                <a:buChar char="•"/>
                <a:tabLst/>
                <a:defRPr/>
              </a:pP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Building 2030</a:t>
              </a:r>
            </a:p>
            <a:p>
              <a:pPr marL="180975" marR="0" lvl="0" indent="-104775" algn="l" defTabSz="914400" rtl="0" eaLnBrk="1" fontAlgn="auto" latinLnBrk="0" hangingPunct="1">
                <a:lnSpc>
                  <a:spcPct val="70000"/>
                </a:lnSpc>
                <a:spcBef>
                  <a:spcPts val="0"/>
                </a:spcBef>
                <a:spcAft>
                  <a:spcPts val="0"/>
                </a:spcAft>
                <a:buClrTx/>
                <a:buSzTx/>
                <a:buFont typeface="Arial" panose="020B0604020202020204" pitchFamily="34" charset="0"/>
                <a:buChar char="•"/>
                <a:tabLst/>
                <a:defRPr/>
              </a:pP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TATE 2030</a:t>
              </a:r>
            </a:p>
            <a:p>
              <a:pPr marL="0" marR="0" lvl="0" indent="0" algn="l" defTabSz="914400" rtl="0" eaLnBrk="1" fontAlgn="auto" latinLnBrk="0" hangingPunct="1">
                <a:lnSpc>
                  <a:spcPct val="70000"/>
                </a:lnSpc>
                <a:spcBef>
                  <a:spcPts val="0"/>
                </a:spcBef>
                <a:spcAft>
                  <a:spcPts val="0"/>
                </a:spcAft>
                <a:buClrTx/>
                <a:buSzTx/>
                <a:buFontTx/>
                <a:buNone/>
                <a:tabLst/>
                <a:defRPr/>
              </a:pPr>
              <a:r>
                <a:rPr kumimoji="0" lang="fi-FI" sz="1400" b="1" i="0" u="none" strike="noStrike" kern="0" cap="none" spc="0" normalizeH="0" baseline="0" noProof="0">
                  <a:ln>
                    <a:noFill/>
                  </a:ln>
                  <a:solidFill>
                    <a:prstClr val="black"/>
                  </a:solidFill>
                  <a:effectLst/>
                  <a:uLnTx/>
                  <a:uFillTx/>
                  <a:latin typeface="Calibri" panose="020F0502020204030204"/>
                  <a:ea typeface="+mn-ea"/>
                  <a:cs typeface="+mn-cs"/>
                </a:rPr>
                <a:t>GS1 Finland</a:t>
              </a:r>
            </a:p>
          </p:txBody>
        </p:sp>
        <p:sp>
          <p:nvSpPr>
            <p:cNvPr id="34" name="Tekstiruutu 33">
              <a:extLst>
                <a:ext uri="{FF2B5EF4-FFF2-40B4-BE49-F238E27FC236}">
                  <a16:creationId xmlns:a16="http://schemas.microsoft.com/office/drawing/2014/main" id="{D2FF52F7-7E5E-E904-AC9A-01386F4BA60A}"/>
                </a:ext>
              </a:extLst>
            </p:cNvPr>
            <p:cNvSpPr txBox="1"/>
            <p:nvPr/>
          </p:nvSpPr>
          <p:spPr>
            <a:xfrm>
              <a:off x="6539285" y="4892954"/>
              <a:ext cx="2484000" cy="465961"/>
            </a:xfrm>
            <a:prstGeom prst="rect">
              <a:avLst/>
            </a:prstGeom>
            <a:solidFill>
              <a:schemeClr val="bg1">
                <a:lumMod val="95000"/>
              </a:schemeClr>
            </a:solidFill>
            <a:ln w="28575">
              <a:solidFill>
                <a:schemeClr val="bg1">
                  <a:lumMod val="65000"/>
                </a:schemeClr>
              </a:solidFill>
              <a:prstDash val="sysDash"/>
            </a:ln>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white">
                      <a:lumMod val="65000"/>
                    </a:prstClr>
                  </a:solidFill>
                  <a:effectLst/>
                  <a:uLnTx/>
                  <a:uFillTx/>
                  <a:latin typeface="Calibri" panose="020F0502020204030204"/>
                  <a:ea typeface="+mn-ea"/>
                  <a:cs typeface="+mn-cs"/>
                </a:rPr>
                <a:t>SC </a:t>
              </a:r>
              <a:r>
                <a:rPr kumimoji="0" lang="fi-FI" sz="1600" b="1" i="0" u="none" strike="noStrike" kern="0" cap="none" spc="0" normalizeH="0" baseline="0" noProof="0" err="1">
                  <a:ln>
                    <a:noFill/>
                  </a:ln>
                  <a:solidFill>
                    <a:prstClr val="white">
                      <a:lumMod val="65000"/>
                    </a:prstClr>
                  </a:solidFill>
                  <a:effectLst/>
                  <a:uLnTx/>
                  <a:uFillTx/>
                  <a:latin typeface="Calibri" panose="020F0502020204030204"/>
                  <a:ea typeface="+mn-ea"/>
                  <a:cs typeface="+mn-cs"/>
                </a:rPr>
                <a:t>group</a:t>
              </a:r>
              <a:r>
                <a:rPr kumimoji="0" lang="fi-FI" sz="1600" b="1" i="0" u="none" strike="noStrike" kern="0" cap="none" spc="0" normalizeH="0" baseline="0" noProof="0">
                  <a:ln>
                    <a:noFill/>
                  </a:ln>
                  <a:solidFill>
                    <a:prstClr val="white">
                      <a:lumMod val="65000"/>
                    </a:prstClr>
                  </a:solidFill>
                  <a:effectLst/>
                  <a:uLnTx/>
                  <a:uFillTx/>
                  <a:latin typeface="Calibri" panose="020F0502020204030204"/>
                  <a:ea typeface="+mn-ea"/>
                  <a:cs typeface="+mn-cs"/>
                </a:rPr>
                <a:t> :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0" cap="none" spc="0" normalizeH="0" baseline="0" noProof="0">
                  <a:ln>
                    <a:noFill/>
                  </a:ln>
                  <a:solidFill>
                    <a:prstClr val="white">
                      <a:lumMod val="65000"/>
                    </a:prstClr>
                  </a:solidFill>
                  <a:effectLst/>
                  <a:uLnTx/>
                  <a:uFillTx/>
                  <a:latin typeface="Calibri" panose="020F0502020204030204"/>
                  <a:ea typeface="+mn-ea"/>
                  <a:cs typeface="+mn-cs"/>
                </a:rPr>
                <a:t>(Make-To-Order, MTO)</a:t>
              </a:r>
            </a:p>
          </p:txBody>
        </p:sp>
        <p:sp>
          <p:nvSpPr>
            <p:cNvPr id="35" name="Tekstiruutu 37">
              <a:extLst>
                <a:ext uri="{FF2B5EF4-FFF2-40B4-BE49-F238E27FC236}">
                  <a16:creationId xmlns:a16="http://schemas.microsoft.com/office/drawing/2014/main" id="{75DA160F-66A5-FFF5-473D-64082E73B510}"/>
                </a:ext>
              </a:extLst>
            </p:cNvPr>
            <p:cNvSpPr txBox="1"/>
            <p:nvPr/>
          </p:nvSpPr>
          <p:spPr>
            <a:xfrm>
              <a:off x="9835686" y="4544209"/>
              <a:ext cx="2190410" cy="1671846"/>
            </a:xfrm>
            <a:prstGeom prst="rect">
              <a:avLst/>
            </a:prstGeom>
            <a:solidFill>
              <a:schemeClr val="bg1"/>
            </a:solidFill>
            <a:ln w="38100">
              <a:solidFill>
                <a:schemeClr val="tx1"/>
              </a:solidFill>
            </a:ln>
          </p:spPr>
          <p:txBody>
            <a:bodyPr wrap="square" lIns="72000" tIns="108000" rIns="36000" bIns="72000" rtlCol="0">
              <a:spAutoFit/>
            </a:bodyPr>
            <a:lstStyle/>
            <a:p>
              <a:pPr marL="0" marR="0" lvl="0" indent="0" algn="ctr" defTabSz="914400" rtl="0" eaLnBrk="1" fontAlgn="auto" latinLnBrk="0" hangingPunct="1">
                <a:lnSpc>
                  <a:spcPct val="70000"/>
                </a:lnSpc>
                <a:spcBef>
                  <a:spcPts val="600"/>
                </a:spcBef>
                <a:spcAft>
                  <a:spcPts val="0"/>
                </a:spcAft>
                <a:buClrTx/>
                <a:buSzTx/>
                <a:buFontTx/>
                <a:buNone/>
                <a:tabLst/>
                <a:defRPr/>
              </a:pPr>
              <a:r>
                <a:rPr kumimoji="0" lang="fi-FI" sz="1400" b="1" i="0" u="none" strike="noStrike" kern="1200" cap="none" spc="0" normalizeH="0" baseline="0" noProof="0">
                  <a:ln>
                    <a:noFill/>
                  </a:ln>
                  <a:solidFill>
                    <a:prstClr val="black"/>
                  </a:solidFill>
                  <a:effectLst/>
                  <a:uLnTx/>
                  <a:uFillTx/>
                  <a:latin typeface="Calibri" panose="020F0502020204030204"/>
                  <a:ea typeface="+mn-ea"/>
                  <a:cs typeface="+mn-cs"/>
                </a:rPr>
                <a:t>INDUSTRY STAKEHOLDERS</a:t>
              </a:r>
            </a:p>
            <a:p>
              <a:pPr marL="0" marR="0" lvl="0" indent="0" algn="l" defTabSz="914400" rtl="0" eaLnBrk="1" fontAlgn="auto" latinLnBrk="0" hangingPunct="1">
                <a:lnSpc>
                  <a:spcPct val="70000"/>
                </a:lnSpc>
                <a:spcBef>
                  <a:spcPts val="600"/>
                </a:spcBef>
                <a:spcAft>
                  <a:spcPts val="0"/>
                </a:spcAft>
                <a:buClrTx/>
                <a:buSzTx/>
                <a:buFontTx/>
                <a:buNone/>
                <a:tabLst/>
                <a:defRPr/>
              </a:pPr>
              <a:r>
                <a:rPr kumimoji="0" lang="fi-FI" sz="1400" b="1" i="0" u="none" strike="noStrike" kern="0" cap="none" spc="0" normalizeH="0" baseline="0" noProof="0">
                  <a:ln>
                    <a:noFill/>
                  </a:ln>
                  <a:solidFill>
                    <a:prstClr val="black"/>
                  </a:solidFill>
                  <a:effectLst/>
                  <a:uLnTx/>
                  <a:uFillTx/>
                  <a:latin typeface="Calibri" panose="020F0502020204030204"/>
                  <a:ea typeface="+mn-ea"/>
                  <a:cs typeface="+mn-cs"/>
                </a:rPr>
                <a:t>SKOL ry </a:t>
              </a: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a:t>
              </a:r>
              <a:r>
                <a:rPr kumimoji="0" lang="en-US" sz="1200" b="0" i="0" u="none" strike="noStrike" kern="0" cap="none" spc="0" normalizeH="0" baseline="0" noProof="0">
                  <a:ln>
                    <a:noFill/>
                  </a:ln>
                  <a:solidFill>
                    <a:prstClr val="black"/>
                  </a:solidFill>
                  <a:effectLst/>
                  <a:uLnTx/>
                  <a:uFillTx/>
                  <a:latin typeface="Calibri" panose="020F0502020204030204"/>
                  <a:ea typeface="+mn-ea"/>
                  <a:cs typeface="+mn-cs"/>
                </a:rPr>
                <a:t>the association of consulting firms</a:t>
              </a: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a:t>
              </a:r>
            </a:p>
            <a:p>
              <a:pPr marL="0" marR="0" lvl="0" indent="0" algn="l" defTabSz="914400" rtl="0" eaLnBrk="1" fontAlgn="auto" latinLnBrk="0" hangingPunct="1">
                <a:lnSpc>
                  <a:spcPct val="70000"/>
                </a:lnSpc>
                <a:spcBef>
                  <a:spcPts val="600"/>
                </a:spcBef>
                <a:spcAft>
                  <a:spcPts val="0"/>
                </a:spcAft>
                <a:buClrTx/>
                <a:buSzTx/>
                <a:buFontTx/>
                <a:buNone/>
                <a:tabLst/>
                <a:defRPr/>
              </a:pPr>
              <a:r>
                <a:rPr kumimoji="0" lang="fi-FI" sz="1400" b="1" i="0" u="none" strike="noStrike" kern="0" cap="none" spc="0" normalizeH="0" baseline="0" noProof="0">
                  <a:ln>
                    <a:noFill/>
                  </a:ln>
                  <a:solidFill>
                    <a:prstClr val="black"/>
                  </a:solidFill>
                  <a:effectLst/>
                  <a:uLnTx/>
                  <a:uFillTx/>
                  <a:latin typeface="Calibri" panose="020F0502020204030204"/>
                  <a:ea typeface="+mn-ea"/>
                  <a:cs typeface="+mn-cs"/>
                </a:rPr>
                <a:t>RAKLI ry </a:t>
              </a: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a:t>
              </a:r>
              <a:r>
                <a:rPr kumimoji="0" lang="en-US" sz="1200" b="0" i="0" u="none" strike="noStrike" kern="0" cap="none" spc="0" normalizeH="0" baseline="0" noProof="0">
                  <a:ln>
                    <a:noFill/>
                  </a:ln>
                  <a:solidFill>
                    <a:prstClr val="black"/>
                  </a:solidFill>
                  <a:effectLst/>
                  <a:uLnTx/>
                  <a:uFillTx/>
                  <a:latin typeface="Calibri" panose="020F0502020204030204"/>
                  <a:ea typeface="+mn-ea"/>
                  <a:cs typeface="+mn-cs"/>
                </a:rPr>
                <a:t>association of professional property owners, real estate investors, corporate real estate managers and construction clients in </a:t>
              </a:r>
              <a:r>
                <a:rPr kumimoji="0" lang="en-US" sz="1200" b="0" i="0" u="none" strike="noStrike" kern="0" cap="none" spc="0" normalizeH="0" baseline="0" noProof="0" err="1">
                  <a:ln>
                    <a:noFill/>
                  </a:ln>
                  <a:solidFill>
                    <a:prstClr val="black"/>
                  </a:solidFill>
                  <a:effectLst/>
                  <a:uLnTx/>
                  <a:uFillTx/>
                  <a:latin typeface="Calibri" panose="020F0502020204030204"/>
                  <a:ea typeface="+mn-ea"/>
                  <a:cs typeface="+mn-cs"/>
                </a:rPr>
                <a:t>finland</a:t>
              </a: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a:t>
              </a:r>
            </a:p>
            <a:p>
              <a:pPr marL="0" marR="0" lvl="0" indent="0" algn="l" defTabSz="914400" rtl="0" eaLnBrk="1" fontAlgn="auto" latinLnBrk="0" hangingPunct="1">
                <a:lnSpc>
                  <a:spcPct val="70000"/>
                </a:lnSpc>
                <a:spcBef>
                  <a:spcPts val="600"/>
                </a:spcBef>
                <a:spcAft>
                  <a:spcPts val="0"/>
                </a:spcAft>
                <a:buClrTx/>
                <a:buSzTx/>
                <a:buFontTx/>
                <a:buNone/>
                <a:tabLst/>
                <a:defRPr/>
              </a:pPr>
              <a:r>
                <a:rPr kumimoji="0" lang="fi-FI" sz="1400" b="1" i="0" u="none" strike="noStrike" kern="0" cap="none" spc="0" normalizeH="0" baseline="0" noProof="0">
                  <a:ln>
                    <a:noFill/>
                  </a:ln>
                  <a:solidFill>
                    <a:prstClr val="black"/>
                  </a:solidFill>
                  <a:effectLst/>
                  <a:uLnTx/>
                  <a:uFillTx/>
                  <a:latin typeface="Calibri" panose="020F0502020204030204"/>
                  <a:ea typeface="+mn-ea"/>
                  <a:cs typeface="+mn-cs"/>
                </a:rPr>
                <a:t>National </a:t>
              </a:r>
              <a:r>
                <a:rPr kumimoji="0" lang="fi-FI" sz="1400" b="1" i="0" u="none" strike="noStrike" kern="0" cap="none" spc="0" normalizeH="0" baseline="0" noProof="0" err="1">
                  <a:ln>
                    <a:noFill/>
                  </a:ln>
                  <a:solidFill>
                    <a:prstClr val="black"/>
                  </a:solidFill>
                  <a:effectLst/>
                  <a:uLnTx/>
                  <a:uFillTx/>
                  <a:latin typeface="Calibri" panose="020F0502020204030204"/>
                  <a:ea typeface="+mn-ea"/>
                  <a:cs typeface="+mn-cs"/>
                </a:rPr>
                <a:t>product</a:t>
              </a:r>
              <a:r>
                <a:rPr kumimoji="0" lang="fi-FI" sz="14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fi-FI" sz="1400" b="1" i="0" u="none" strike="noStrike" kern="0" cap="none" spc="0" normalizeH="0" baseline="0" noProof="0" err="1">
                  <a:ln>
                    <a:noFill/>
                  </a:ln>
                  <a:solidFill>
                    <a:prstClr val="black"/>
                  </a:solidFill>
                  <a:effectLst/>
                  <a:uLnTx/>
                  <a:uFillTx/>
                  <a:latin typeface="Calibri" panose="020F0502020204030204"/>
                  <a:ea typeface="+mn-ea"/>
                  <a:cs typeface="+mn-cs"/>
                </a:rPr>
                <a:t>databases</a:t>
              </a:r>
              <a:endParaRPr kumimoji="0" lang="fi-FI" sz="1400" b="1" i="0" u="none" strike="noStrike" kern="0" cap="none" spc="0" normalizeH="0" baseline="0" noProof="0">
                <a:ln>
                  <a:noFill/>
                </a:ln>
                <a:solidFill>
                  <a:prstClr val="black"/>
                </a:solidFill>
                <a:effectLst/>
                <a:uLnTx/>
                <a:uFillTx/>
                <a:latin typeface="Calibri" panose="020F0502020204030204"/>
                <a:ea typeface="+mn-ea"/>
                <a:cs typeface="+mn-cs"/>
              </a:endParaRPr>
            </a:p>
          </p:txBody>
        </p:sp>
        <p:cxnSp>
          <p:nvCxnSpPr>
            <p:cNvPr id="37" name="Yhdistin: Kulma 52">
              <a:extLst>
                <a:ext uri="{FF2B5EF4-FFF2-40B4-BE49-F238E27FC236}">
                  <a16:creationId xmlns:a16="http://schemas.microsoft.com/office/drawing/2014/main" id="{753699EE-FA92-3FE2-092E-C2504CD436F9}"/>
                </a:ext>
              </a:extLst>
            </p:cNvPr>
            <p:cNvCxnSpPr>
              <a:cxnSpLocks/>
              <a:endCxn id="32" idx="3"/>
            </p:cNvCxnSpPr>
            <p:nvPr/>
          </p:nvCxnSpPr>
          <p:spPr>
            <a:xfrm flipH="1">
              <a:off x="9023285" y="3357680"/>
              <a:ext cx="355813" cy="0"/>
            </a:xfrm>
            <a:prstGeom prst="straightConnector1">
              <a:avLst/>
            </a:prstGeom>
            <a:ln w="28575">
              <a:solidFill>
                <a:schemeClr val="tx1"/>
              </a:solidFill>
              <a:prstDash val="solid"/>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8" name="Yhdistin: Kulma 52">
              <a:extLst>
                <a:ext uri="{FF2B5EF4-FFF2-40B4-BE49-F238E27FC236}">
                  <a16:creationId xmlns:a16="http://schemas.microsoft.com/office/drawing/2014/main" id="{9BFD673D-4175-C7A2-2D89-1A26DDD95D9A}"/>
                </a:ext>
              </a:extLst>
            </p:cNvPr>
            <p:cNvCxnSpPr>
              <a:cxnSpLocks/>
            </p:cNvCxnSpPr>
            <p:nvPr/>
          </p:nvCxnSpPr>
          <p:spPr>
            <a:xfrm flipH="1">
              <a:off x="9023285" y="4297143"/>
              <a:ext cx="355813" cy="0"/>
            </a:xfrm>
            <a:prstGeom prst="straightConnector1">
              <a:avLst/>
            </a:prstGeom>
            <a:ln w="28575">
              <a:solidFill>
                <a:schemeClr val="bg1">
                  <a:lumMod val="65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9" name="Yhdistin: Kulma 52">
              <a:extLst>
                <a:ext uri="{FF2B5EF4-FFF2-40B4-BE49-F238E27FC236}">
                  <a16:creationId xmlns:a16="http://schemas.microsoft.com/office/drawing/2014/main" id="{E3672180-27D8-277C-7188-11FE68A57D0E}"/>
                </a:ext>
              </a:extLst>
            </p:cNvPr>
            <p:cNvCxnSpPr>
              <a:cxnSpLocks/>
            </p:cNvCxnSpPr>
            <p:nvPr/>
          </p:nvCxnSpPr>
          <p:spPr>
            <a:xfrm flipH="1">
              <a:off x="9023285" y="5144468"/>
              <a:ext cx="355812" cy="0"/>
            </a:xfrm>
            <a:prstGeom prst="straightConnector1">
              <a:avLst/>
            </a:prstGeom>
            <a:ln w="28575">
              <a:solidFill>
                <a:schemeClr val="bg1">
                  <a:lumMod val="65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0" name="Yhdistin: Kulma 52">
              <a:extLst>
                <a:ext uri="{FF2B5EF4-FFF2-40B4-BE49-F238E27FC236}">
                  <a16:creationId xmlns:a16="http://schemas.microsoft.com/office/drawing/2014/main" id="{BB932B19-90FE-82EF-6306-97318965A409}"/>
                </a:ext>
              </a:extLst>
            </p:cNvPr>
            <p:cNvCxnSpPr>
              <a:cxnSpLocks/>
            </p:cNvCxnSpPr>
            <p:nvPr/>
          </p:nvCxnSpPr>
          <p:spPr>
            <a:xfrm flipH="1">
              <a:off x="9023285" y="2238985"/>
              <a:ext cx="355812" cy="0"/>
            </a:xfrm>
            <a:prstGeom prst="straightConnector1">
              <a:avLst/>
            </a:prstGeom>
            <a:ln w="28575">
              <a:solidFill>
                <a:schemeClr val="bg1">
                  <a:lumMod val="65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1" name="Yhdistin: Kulma 52">
              <a:extLst>
                <a:ext uri="{FF2B5EF4-FFF2-40B4-BE49-F238E27FC236}">
                  <a16:creationId xmlns:a16="http://schemas.microsoft.com/office/drawing/2014/main" id="{4030B021-6FD4-184A-9684-BBCBBE443778}"/>
                </a:ext>
              </a:extLst>
            </p:cNvPr>
            <p:cNvCxnSpPr>
              <a:cxnSpLocks/>
              <a:stCxn id="27" idx="2"/>
              <a:endCxn id="30" idx="3"/>
            </p:cNvCxnSpPr>
            <p:nvPr/>
          </p:nvCxnSpPr>
          <p:spPr>
            <a:xfrm rot="5400000">
              <a:off x="7049376" y="3717017"/>
              <a:ext cx="4303888" cy="356069"/>
            </a:xfrm>
            <a:prstGeom prst="bentConnector2">
              <a:avLst/>
            </a:prstGeom>
            <a:ln w="28575">
              <a:solidFill>
                <a:schemeClr val="tx1"/>
              </a:solidFill>
              <a:prstDash val="solid"/>
              <a:headEnd type="triangle"/>
              <a:tailEnd type="triangle"/>
            </a:ln>
          </p:spPr>
          <p:style>
            <a:lnRef idx="1">
              <a:schemeClr val="accent1"/>
            </a:lnRef>
            <a:fillRef idx="0">
              <a:schemeClr val="accent1"/>
            </a:fillRef>
            <a:effectRef idx="0">
              <a:schemeClr val="accent1"/>
            </a:effectRef>
            <a:fontRef idx="minor">
              <a:schemeClr val="tx1"/>
            </a:fontRef>
          </p:style>
        </p:cxnSp>
        <p:sp>
          <p:nvSpPr>
            <p:cNvPr id="7" name="Suorakulmio 6">
              <a:extLst>
                <a:ext uri="{FF2B5EF4-FFF2-40B4-BE49-F238E27FC236}">
                  <a16:creationId xmlns:a16="http://schemas.microsoft.com/office/drawing/2014/main" id="{635C8F23-C95C-FCF6-4988-9BBB742CF26C}"/>
                </a:ext>
              </a:extLst>
            </p:cNvPr>
            <p:cNvSpPr/>
            <p:nvPr/>
          </p:nvSpPr>
          <p:spPr>
            <a:xfrm>
              <a:off x="5875772" y="3107854"/>
              <a:ext cx="431428" cy="2943650"/>
            </a:xfrm>
            <a:prstGeom prst="rect">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vert="wordArtVert" lIns="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400" b="1" i="0" u="none" strike="noStrike" kern="1200" cap="none" spc="-300" normalizeH="0" baseline="0" noProof="0">
                  <a:ln>
                    <a:noFill/>
                  </a:ln>
                  <a:solidFill>
                    <a:srgbClr val="FF0000"/>
                  </a:solidFill>
                  <a:effectLst/>
                  <a:uLnTx/>
                  <a:uFillTx/>
                  <a:latin typeface="Avenir Next LT Pro"/>
                  <a:ea typeface="+mn-ea"/>
                  <a:cs typeface="+mn-cs"/>
                </a:rPr>
                <a:t>COMPANIES</a:t>
              </a:r>
            </a:p>
          </p:txBody>
        </p:sp>
        <p:cxnSp>
          <p:nvCxnSpPr>
            <p:cNvPr id="9" name="Suora nuoliyhdysviiva 8">
              <a:extLst>
                <a:ext uri="{FF2B5EF4-FFF2-40B4-BE49-F238E27FC236}">
                  <a16:creationId xmlns:a16="http://schemas.microsoft.com/office/drawing/2014/main" id="{69FE4122-5A2A-6637-66ED-9C137848C0C0}"/>
                </a:ext>
              </a:extLst>
            </p:cNvPr>
            <p:cNvCxnSpPr>
              <a:cxnSpLocks/>
            </p:cNvCxnSpPr>
            <p:nvPr/>
          </p:nvCxnSpPr>
          <p:spPr>
            <a:xfrm flipV="1">
              <a:off x="6281990" y="3388255"/>
              <a:ext cx="181731" cy="23079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uora nuoliyhdysviiva 10">
              <a:extLst>
                <a:ext uri="{FF2B5EF4-FFF2-40B4-BE49-F238E27FC236}">
                  <a16:creationId xmlns:a16="http://schemas.microsoft.com/office/drawing/2014/main" id="{56D80A3E-5778-5391-CC32-19C3BA11956F}"/>
                </a:ext>
              </a:extLst>
            </p:cNvPr>
            <p:cNvCxnSpPr>
              <a:cxnSpLocks/>
            </p:cNvCxnSpPr>
            <p:nvPr/>
          </p:nvCxnSpPr>
          <p:spPr>
            <a:xfrm>
              <a:off x="6233269" y="4297143"/>
              <a:ext cx="216000" cy="0"/>
            </a:xfrm>
            <a:prstGeom prst="straightConnector1">
              <a:avLst/>
            </a:prstGeom>
            <a:ln w="19050">
              <a:solidFill>
                <a:schemeClr val="bg1">
                  <a:lumMod val="50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17" name="Suora nuoliyhdysviiva 16">
              <a:extLst>
                <a:ext uri="{FF2B5EF4-FFF2-40B4-BE49-F238E27FC236}">
                  <a16:creationId xmlns:a16="http://schemas.microsoft.com/office/drawing/2014/main" id="{87866061-9408-312B-6A6F-46DB68C27A04}"/>
                </a:ext>
              </a:extLst>
            </p:cNvPr>
            <p:cNvCxnSpPr>
              <a:cxnSpLocks/>
            </p:cNvCxnSpPr>
            <p:nvPr/>
          </p:nvCxnSpPr>
          <p:spPr>
            <a:xfrm>
              <a:off x="6294967" y="5639370"/>
              <a:ext cx="166536" cy="241839"/>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7" name="Tekstiruutu 56">
              <a:extLst>
                <a:ext uri="{FF2B5EF4-FFF2-40B4-BE49-F238E27FC236}">
                  <a16:creationId xmlns:a16="http://schemas.microsoft.com/office/drawing/2014/main" id="{CC3D2D10-D493-96A1-90A4-C8181C1D96D9}"/>
                </a:ext>
              </a:extLst>
            </p:cNvPr>
            <p:cNvSpPr txBox="1"/>
            <p:nvPr/>
          </p:nvSpPr>
          <p:spPr>
            <a:xfrm>
              <a:off x="5864526" y="389844"/>
              <a:ext cx="6344401" cy="86177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Avenir Next LT Pro"/>
                  <a:ea typeface="+mn-ea"/>
                  <a:cs typeface="+mn-cs"/>
                </a:rPr>
                <a:t>Confederation of Finnish Construction Industries (RT) </a:t>
              </a: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Product </a:t>
              </a:r>
              <a:r>
                <a:rPr kumimoji="0" lang="fi-FI" sz="1600" b="1" i="0" u="none" strike="noStrike" kern="0" cap="none" spc="0" normalizeH="0" baseline="0" noProof="0" err="1">
                  <a:ln>
                    <a:noFill/>
                  </a:ln>
                  <a:solidFill>
                    <a:prstClr val="black"/>
                  </a:solidFill>
                  <a:effectLst/>
                  <a:uLnTx/>
                  <a:uFillTx/>
                  <a:latin typeface="Calibri" panose="020F0502020204030204"/>
                  <a:ea typeface="+mn-ea"/>
                  <a:cs typeface="+mn-cs"/>
                </a:rPr>
                <a:t>Information</a:t>
              </a: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 and Supply Chain </a:t>
              </a:r>
              <a:r>
                <a:rPr kumimoji="0" lang="fi-FI" sz="1600" b="1" i="0" u="none" strike="noStrike" kern="0" cap="none" spc="0" normalizeH="0" baseline="0" noProof="0" err="1">
                  <a:ln>
                    <a:noFill/>
                  </a:ln>
                  <a:solidFill>
                    <a:prstClr val="black"/>
                  </a:solidFill>
                  <a:effectLst/>
                  <a:uLnTx/>
                  <a:uFillTx/>
                  <a:latin typeface="Calibri" panose="020F0502020204030204"/>
                  <a:ea typeface="+mn-ea"/>
                  <a:cs typeface="+mn-cs"/>
                </a:rPr>
                <a:t>Digitalisation</a:t>
              </a: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fi-FI" sz="1600" b="1" i="0" u="none" strike="noStrike" kern="0" cap="none" spc="0" normalizeH="0" baseline="0" noProof="0" err="1">
                  <a:ln>
                    <a:noFill/>
                  </a:ln>
                  <a:solidFill>
                    <a:prstClr val="black"/>
                  </a:solidFill>
                  <a:effectLst/>
                  <a:uLnTx/>
                  <a:uFillTx/>
                  <a:latin typeface="Calibri" panose="020F0502020204030204"/>
                  <a:ea typeface="+mn-ea"/>
                  <a:cs typeface="+mn-cs"/>
                </a:rPr>
                <a:t>Development</a:t>
              </a: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fi-FI" sz="1600" b="1" i="0" u="none" strike="noStrike" kern="0" cap="none" spc="0" normalizeH="0" baseline="0" noProof="0" err="1">
                  <a:ln>
                    <a:noFill/>
                  </a:ln>
                  <a:solidFill>
                    <a:prstClr val="black"/>
                  </a:solidFill>
                  <a:effectLst/>
                  <a:uLnTx/>
                  <a:uFillTx/>
                  <a:latin typeface="Calibri" panose="020F0502020204030204"/>
                  <a:ea typeface="+mn-ea"/>
                  <a:cs typeface="+mn-cs"/>
                </a:rPr>
                <a:t>project</a:t>
              </a: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fi-FI" sz="1600" b="0" i="0" u="none" strike="noStrike" kern="0" cap="none" spc="0" normalizeH="0" baseline="0" noProof="0">
                  <a:ln>
                    <a:noFill/>
                  </a:ln>
                  <a:solidFill>
                    <a:prstClr val="black"/>
                  </a:solidFill>
                  <a:effectLst/>
                  <a:uLnTx/>
                  <a:uFillTx/>
                  <a:latin typeface="Calibri" panose="020F0502020204030204"/>
                  <a:ea typeface="+mn-ea"/>
                  <a:cs typeface="+mn-cs"/>
                </a:rPr>
                <a:t>(2024 </a:t>
              </a:r>
              <a:r>
                <a:rPr kumimoji="0" lang="fi-FI" sz="1600" b="0" i="0" u="none" strike="noStrike" kern="0" cap="none" spc="0" normalizeH="0" baseline="0" noProof="0">
                  <a:ln>
                    <a:noFill/>
                  </a:ln>
                  <a:solidFill>
                    <a:prstClr val="black"/>
                  </a:solidFill>
                  <a:effectLst/>
                  <a:uLnTx/>
                  <a:uFillTx/>
                  <a:latin typeface="Calibri" panose="020F0502020204030204"/>
                  <a:ea typeface="+mn-ea"/>
                  <a:cs typeface="+mn-cs"/>
                  <a:sym typeface="Wingdings" panose="05000000000000000000" pitchFamily="2" charset="2"/>
                </a:rPr>
                <a:t></a:t>
              </a:r>
              <a:r>
                <a:rPr kumimoji="0" lang="fi-FI" sz="1600" b="0" i="0" u="none" strike="noStrike" kern="0" cap="none" spc="0" normalizeH="0" baseline="0" noProof="0">
                  <a:ln>
                    <a:noFill/>
                  </a:ln>
                  <a:solidFill>
                    <a:prstClr val="black"/>
                  </a:solidFill>
                  <a:effectLst/>
                  <a:uLnTx/>
                  <a:uFillTx/>
                  <a:latin typeface="Calibri" panose="020F0502020204030204"/>
                  <a:ea typeface="+mn-ea"/>
                  <a:cs typeface="+mn-cs"/>
                </a:rPr>
                <a:t> </a:t>
              </a:r>
              <a:r>
                <a:rPr kumimoji="0" lang="fi-FI" sz="1600" b="0" i="0" u="none" strike="noStrike" kern="0" cap="none" spc="0" normalizeH="0" baseline="0" noProof="0" err="1">
                  <a:ln>
                    <a:noFill/>
                  </a:ln>
                  <a:solidFill>
                    <a:prstClr val="black"/>
                  </a:solidFill>
                  <a:effectLst/>
                  <a:uLnTx/>
                  <a:uFillTx/>
                  <a:latin typeface="Calibri" panose="020F0502020204030204"/>
                  <a:ea typeface="+mn-ea"/>
                  <a:cs typeface="+mn-cs"/>
                </a:rPr>
                <a:t>Future</a:t>
              </a:r>
              <a:r>
                <a:rPr kumimoji="0" lang="fi-FI" sz="1600" b="0" i="0" u="none" strike="noStrike" kern="0" cap="none" spc="0" normalizeH="0" baseline="0" noProof="0">
                  <a:ln>
                    <a:noFill/>
                  </a:ln>
                  <a:solidFill>
                    <a:prstClr val="black"/>
                  </a:solidFill>
                  <a:effectLst/>
                  <a:uLnTx/>
                  <a:uFillTx/>
                  <a:latin typeface="Calibri" panose="020F0502020204030204"/>
                  <a:ea typeface="+mn-ea"/>
                  <a:cs typeface="+mn-cs"/>
                </a:rPr>
                <a:t>)</a:t>
              </a: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 name="Tekstiruutu 37">
              <a:extLst>
                <a:ext uri="{FF2B5EF4-FFF2-40B4-BE49-F238E27FC236}">
                  <a16:creationId xmlns:a16="http://schemas.microsoft.com/office/drawing/2014/main" id="{3273D259-76EA-798C-C155-1C432FA24835}"/>
                </a:ext>
              </a:extLst>
            </p:cNvPr>
            <p:cNvSpPr txBox="1"/>
            <p:nvPr/>
          </p:nvSpPr>
          <p:spPr>
            <a:xfrm>
              <a:off x="9835685" y="3137179"/>
              <a:ext cx="2190410" cy="1336369"/>
            </a:xfrm>
            <a:prstGeom prst="rect">
              <a:avLst/>
            </a:prstGeom>
            <a:solidFill>
              <a:schemeClr val="bg1"/>
            </a:solidFill>
            <a:ln w="38100">
              <a:solidFill>
                <a:schemeClr val="tx1"/>
              </a:solidFill>
            </a:ln>
          </p:spPr>
          <p:txBody>
            <a:bodyPr wrap="square" lIns="72000" tIns="108000" rIns="72000" bIns="7200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0" cap="none" spc="0" normalizeH="0" baseline="0" noProof="0">
                  <a:ln>
                    <a:noFill/>
                  </a:ln>
                  <a:solidFill>
                    <a:prstClr val="black"/>
                  </a:solidFill>
                  <a:effectLst/>
                  <a:uLnTx/>
                  <a:uFillTx/>
                  <a:latin typeface="Calibri" panose="020F0502020204030204"/>
                  <a:ea typeface="+mn-ea"/>
                  <a:cs typeface="+mn-cs"/>
                </a:rPr>
                <a:t>GOVERMENT</a:t>
              </a:r>
            </a:p>
            <a:p>
              <a:pPr marL="0" marR="0" lvl="0" indent="0" algn="l" defTabSz="914400" rtl="0" eaLnBrk="1" fontAlgn="auto" latinLnBrk="0" hangingPunct="1">
                <a:lnSpc>
                  <a:spcPct val="80000"/>
                </a:lnSpc>
                <a:spcBef>
                  <a:spcPts val="200"/>
                </a:spcBef>
                <a:spcAft>
                  <a:spcPts val="0"/>
                </a:spcAft>
                <a:buClrTx/>
                <a:buSzTx/>
                <a:buFontTx/>
                <a:buNone/>
                <a:tabLst/>
                <a:defRPr/>
              </a:pPr>
              <a:r>
                <a:rPr kumimoji="0" lang="fi-FI" sz="1400" b="1" i="0" u="none" strike="noStrike" kern="0" cap="none" spc="0" normalizeH="0" baseline="0" noProof="0">
                  <a:ln>
                    <a:noFill/>
                  </a:ln>
                  <a:solidFill>
                    <a:prstClr val="black"/>
                  </a:solidFill>
                  <a:effectLst/>
                  <a:uLnTx/>
                  <a:uFillTx/>
                  <a:latin typeface="Calibri" panose="020F0502020204030204"/>
                  <a:ea typeface="+mn-ea"/>
                  <a:cs typeface="+mn-cs"/>
                </a:rPr>
                <a:t>Ympäristöministeriö</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100" b="0" i="1" u="none" strike="noStrike" kern="0" cap="none" spc="0" normalizeH="0" baseline="0" noProof="0" err="1">
                  <a:ln>
                    <a:noFill/>
                  </a:ln>
                  <a:solidFill>
                    <a:prstClr val="black"/>
                  </a:solidFill>
                  <a:effectLst/>
                  <a:uLnTx/>
                  <a:uFillTx/>
                  <a:latin typeface="Calibri" panose="020F0502020204030204"/>
                  <a:ea typeface="+mn-ea"/>
                  <a:cs typeface="+mn-cs"/>
                </a:rPr>
                <a:t>Ministry</a:t>
              </a:r>
              <a:r>
                <a:rPr kumimoji="0" lang="fi-FI" sz="1100" b="0" i="1" u="none" strike="noStrike" kern="0" cap="none" spc="0" normalizeH="0" baseline="0" noProof="0">
                  <a:ln>
                    <a:noFill/>
                  </a:ln>
                  <a:solidFill>
                    <a:prstClr val="black"/>
                  </a:solidFill>
                  <a:effectLst/>
                  <a:uLnTx/>
                  <a:uFillTx/>
                  <a:latin typeface="Calibri" panose="020F0502020204030204"/>
                  <a:ea typeface="+mn-ea"/>
                  <a:cs typeface="+mn-cs"/>
                </a:rPr>
                <a:t> of </a:t>
              </a:r>
              <a:r>
                <a:rPr kumimoji="0" lang="fi-FI" sz="1100" b="0" i="1" u="none" strike="noStrike" kern="0" cap="none" spc="0" normalizeH="0" baseline="0" noProof="0" err="1">
                  <a:ln>
                    <a:noFill/>
                  </a:ln>
                  <a:solidFill>
                    <a:prstClr val="black"/>
                  </a:solidFill>
                  <a:effectLst/>
                  <a:uLnTx/>
                  <a:uFillTx/>
                  <a:latin typeface="Calibri" panose="020F0502020204030204"/>
                  <a:ea typeface="+mn-ea"/>
                  <a:cs typeface="+mn-cs"/>
                </a:rPr>
                <a:t>the</a:t>
              </a:r>
              <a:r>
                <a:rPr kumimoji="0" lang="fi-FI" sz="1100" b="0" i="1" u="none" strike="noStrike" kern="0" cap="none" spc="0" normalizeH="0" baseline="0" noProof="0">
                  <a:ln>
                    <a:noFill/>
                  </a:ln>
                  <a:solidFill>
                    <a:prstClr val="black"/>
                  </a:solidFill>
                  <a:effectLst/>
                  <a:uLnTx/>
                  <a:uFillTx/>
                  <a:latin typeface="Calibri" panose="020F0502020204030204"/>
                  <a:ea typeface="+mn-ea"/>
                  <a:cs typeface="+mn-cs"/>
                </a:rPr>
                <a:t> Environment</a:t>
              </a:r>
            </a:p>
            <a:p>
              <a:pPr marL="0" marR="0" lvl="0" indent="0" algn="l" defTabSz="914400" rtl="0" eaLnBrk="1" fontAlgn="auto" latinLnBrk="0" hangingPunct="1">
                <a:lnSpc>
                  <a:spcPct val="70000"/>
                </a:lnSpc>
                <a:spcBef>
                  <a:spcPts val="400"/>
                </a:spcBef>
                <a:spcAft>
                  <a:spcPts val="0"/>
                </a:spcAft>
                <a:buClrTx/>
                <a:buSzTx/>
                <a:buFontTx/>
                <a:buNone/>
                <a:tabLst/>
                <a:defRPr/>
              </a:pPr>
              <a:r>
                <a:rPr kumimoji="0" lang="fi-FI" sz="1400" b="1" i="0" u="none" strike="noStrike" kern="0" cap="none" spc="0" normalizeH="0" baseline="0" noProof="0">
                  <a:ln>
                    <a:noFill/>
                  </a:ln>
                  <a:solidFill>
                    <a:prstClr val="black"/>
                  </a:solidFill>
                  <a:effectLst/>
                  <a:uLnTx/>
                  <a:uFillTx/>
                  <a:latin typeface="Calibri" panose="020F0502020204030204"/>
                  <a:ea typeface="+mn-ea"/>
                  <a:cs typeface="+mn-cs"/>
                </a:rPr>
                <a:t>Valtiokonttori</a:t>
              </a:r>
            </a:p>
            <a:p>
              <a:pPr marL="0" marR="0" lvl="0" indent="0" algn="l" defTabSz="914400" rtl="0" eaLnBrk="1" fontAlgn="auto" latinLnBrk="0" hangingPunct="1">
                <a:lnSpc>
                  <a:spcPct val="70000"/>
                </a:lnSpc>
                <a:spcBef>
                  <a:spcPts val="0"/>
                </a:spcBef>
                <a:spcAft>
                  <a:spcPts val="0"/>
                </a:spcAft>
                <a:buClrTx/>
                <a:buSzTx/>
                <a:buFontTx/>
                <a:buNone/>
                <a:tabLst/>
                <a:defRPr/>
              </a:pPr>
              <a:r>
                <a:rPr kumimoji="0" lang="fi-FI" sz="1100" b="0" i="1" u="none" strike="noStrike" kern="0" cap="none" spc="0" normalizeH="0" baseline="0" noProof="0" err="1">
                  <a:ln>
                    <a:noFill/>
                  </a:ln>
                  <a:solidFill>
                    <a:prstClr val="black"/>
                  </a:solidFill>
                  <a:effectLst/>
                  <a:uLnTx/>
                  <a:uFillTx/>
                  <a:latin typeface="Calibri" panose="020F0502020204030204"/>
                  <a:ea typeface="+mn-ea"/>
                  <a:cs typeface="+mn-cs"/>
                </a:rPr>
                <a:t>Finnish</a:t>
              </a:r>
              <a:r>
                <a:rPr kumimoji="0" lang="fi-FI" sz="1100" b="0" i="1" u="none" strike="noStrike" kern="0" cap="none" spc="0" normalizeH="0" baseline="0" noProof="0">
                  <a:ln>
                    <a:noFill/>
                  </a:ln>
                  <a:solidFill>
                    <a:prstClr val="black"/>
                  </a:solidFill>
                  <a:effectLst/>
                  <a:uLnTx/>
                  <a:uFillTx/>
                  <a:latin typeface="Calibri" panose="020F0502020204030204"/>
                  <a:ea typeface="+mn-ea"/>
                  <a:cs typeface="+mn-cs"/>
                </a:rPr>
                <a:t> </a:t>
              </a:r>
              <a:r>
                <a:rPr kumimoji="0" lang="fi-FI" sz="1100" b="0" i="1" u="none" strike="noStrike" kern="0" cap="none" spc="0" normalizeH="0" baseline="0" noProof="0" err="1">
                  <a:ln>
                    <a:noFill/>
                  </a:ln>
                  <a:solidFill>
                    <a:prstClr val="black"/>
                  </a:solidFill>
                  <a:effectLst/>
                  <a:uLnTx/>
                  <a:uFillTx/>
                  <a:latin typeface="Calibri" panose="020F0502020204030204"/>
                  <a:ea typeface="+mn-ea"/>
                  <a:cs typeface="+mn-cs"/>
                </a:rPr>
                <a:t>Peppol</a:t>
              </a:r>
              <a:r>
                <a:rPr kumimoji="0" lang="fi-FI" sz="1100" b="0" i="1" u="none" strike="noStrike" kern="0" cap="none" spc="0" normalizeH="0" baseline="0" noProof="0">
                  <a:ln>
                    <a:noFill/>
                  </a:ln>
                  <a:solidFill>
                    <a:prstClr val="black"/>
                  </a:solidFill>
                  <a:effectLst/>
                  <a:uLnTx/>
                  <a:uFillTx/>
                  <a:latin typeface="Calibri" panose="020F0502020204030204"/>
                  <a:ea typeface="+mn-ea"/>
                  <a:cs typeface="+mn-cs"/>
                </a:rPr>
                <a:t> </a:t>
              </a:r>
              <a:r>
                <a:rPr kumimoji="0" lang="fi-FI" sz="1100" b="0" i="1" u="none" strike="noStrike" kern="0" cap="none" spc="0" normalizeH="0" baseline="0" noProof="0" err="1">
                  <a:ln>
                    <a:noFill/>
                  </a:ln>
                  <a:solidFill>
                    <a:prstClr val="black"/>
                  </a:solidFill>
                  <a:effectLst/>
                  <a:uLnTx/>
                  <a:uFillTx/>
                  <a:latin typeface="Calibri" panose="020F0502020204030204"/>
                  <a:ea typeface="+mn-ea"/>
                  <a:cs typeface="+mn-cs"/>
                </a:rPr>
                <a:t>Authority</a:t>
              </a:r>
              <a:endParaRPr kumimoji="0" lang="fi-FI" sz="1100" b="0" i="0" u="none" strike="noStrike" kern="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70000"/>
                </a:lnSpc>
                <a:spcBef>
                  <a:spcPts val="400"/>
                </a:spcBef>
                <a:spcAft>
                  <a:spcPts val="0"/>
                </a:spcAft>
                <a:buClrTx/>
                <a:buSzTx/>
                <a:buFontTx/>
                <a:buNone/>
                <a:tabLst/>
                <a:defRPr/>
              </a:pPr>
              <a:r>
                <a:rPr kumimoji="0" lang="fi-FI" sz="1400" b="1" i="0" u="none" strike="noStrike" kern="0" cap="none" spc="0" normalizeH="0" baseline="0" noProof="0">
                  <a:ln>
                    <a:noFill/>
                  </a:ln>
                  <a:solidFill>
                    <a:prstClr val="black"/>
                  </a:solidFill>
                  <a:effectLst/>
                  <a:uLnTx/>
                  <a:uFillTx/>
                  <a:latin typeface="Calibri" panose="020F0502020204030204"/>
                  <a:ea typeface="+mn-ea"/>
                  <a:cs typeface="+mn-cs"/>
                </a:rPr>
                <a:t>Verohallinto</a:t>
              </a:r>
            </a:p>
            <a:p>
              <a:pPr marL="0" marR="0" lvl="0" indent="0" algn="l" defTabSz="914400" rtl="0" eaLnBrk="1" fontAlgn="auto" latinLnBrk="0" hangingPunct="1">
                <a:lnSpc>
                  <a:spcPct val="70000"/>
                </a:lnSpc>
                <a:spcBef>
                  <a:spcPts val="0"/>
                </a:spcBef>
                <a:spcAft>
                  <a:spcPts val="0"/>
                </a:spcAft>
                <a:buClrTx/>
                <a:buSzTx/>
                <a:buFontTx/>
                <a:buNone/>
                <a:tabLst/>
                <a:defRPr/>
              </a:pPr>
              <a:r>
                <a:rPr kumimoji="0" lang="fi-FI" sz="1100" b="0" i="1" u="none" strike="noStrike" kern="0" cap="none" spc="0" normalizeH="0" baseline="0" noProof="0" err="1">
                  <a:ln>
                    <a:noFill/>
                  </a:ln>
                  <a:solidFill>
                    <a:prstClr val="black"/>
                  </a:solidFill>
                  <a:effectLst/>
                  <a:uLnTx/>
                  <a:uFillTx/>
                  <a:latin typeface="Calibri" panose="020F0502020204030204"/>
                  <a:ea typeface="+mn-ea"/>
                  <a:cs typeface="+mn-cs"/>
                </a:rPr>
                <a:t>Tax</a:t>
              </a:r>
              <a:r>
                <a:rPr kumimoji="0" lang="fi-FI" sz="1100" b="0" i="1" u="none" strike="noStrike" kern="0" cap="none" spc="0" normalizeH="0" baseline="0" noProof="0">
                  <a:ln>
                    <a:noFill/>
                  </a:ln>
                  <a:solidFill>
                    <a:prstClr val="black"/>
                  </a:solidFill>
                  <a:effectLst/>
                  <a:uLnTx/>
                  <a:uFillTx/>
                  <a:latin typeface="Calibri" panose="020F0502020204030204"/>
                  <a:ea typeface="+mn-ea"/>
                  <a:cs typeface="+mn-cs"/>
                </a:rPr>
                <a:t> </a:t>
              </a:r>
              <a:r>
                <a:rPr kumimoji="0" lang="fi-FI" sz="1100" b="0" i="1" u="none" strike="noStrike" kern="0" cap="none" spc="0" normalizeH="0" baseline="0" noProof="0" err="1">
                  <a:ln>
                    <a:noFill/>
                  </a:ln>
                  <a:solidFill>
                    <a:prstClr val="black"/>
                  </a:solidFill>
                  <a:effectLst/>
                  <a:uLnTx/>
                  <a:uFillTx/>
                  <a:latin typeface="Calibri" panose="020F0502020204030204"/>
                  <a:ea typeface="+mn-ea"/>
                  <a:cs typeface="+mn-cs"/>
                </a:rPr>
                <a:t>administration</a:t>
              </a:r>
              <a:endParaRPr kumimoji="0" lang="fi-FI" sz="1100" b="0" i="1"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 name="Tekstiruutu 2">
              <a:extLst>
                <a:ext uri="{FF2B5EF4-FFF2-40B4-BE49-F238E27FC236}">
                  <a16:creationId xmlns:a16="http://schemas.microsoft.com/office/drawing/2014/main" id="{37F57C5D-5CD9-E348-E5B5-081BBCFAFBE4}"/>
                </a:ext>
              </a:extLst>
            </p:cNvPr>
            <p:cNvSpPr txBox="1"/>
            <p:nvPr/>
          </p:nvSpPr>
          <p:spPr>
            <a:xfrm>
              <a:off x="6363229" y="2633891"/>
              <a:ext cx="316341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venir Next LT Pro"/>
                  <a:ea typeface="+mn-ea"/>
                  <a:cs typeface="+mn-cs"/>
                </a:rPr>
                <a:t>Supply </a:t>
              </a:r>
              <a:r>
                <a:rPr kumimoji="0" lang="fi-FI" sz="1800" b="1" i="0" u="none" strike="noStrike" kern="1200" cap="none" spc="0" normalizeH="0" baseline="0" noProof="0" err="1">
                  <a:ln>
                    <a:noFill/>
                  </a:ln>
                  <a:solidFill>
                    <a:prstClr val="black"/>
                  </a:solidFill>
                  <a:effectLst/>
                  <a:uLnTx/>
                  <a:uFillTx/>
                  <a:latin typeface="Avenir Next LT Pro"/>
                  <a:ea typeface="+mn-ea"/>
                  <a:cs typeface="+mn-cs"/>
                </a:rPr>
                <a:t>chain</a:t>
              </a:r>
              <a:r>
                <a:rPr kumimoji="0" lang="fi-FI" sz="1800" b="1" i="0" u="none" strike="noStrike" kern="1200" cap="none" spc="0" normalizeH="0" baseline="0" noProof="0">
                  <a:ln>
                    <a:noFill/>
                  </a:ln>
                  <a:solidFill>
                    <a:prstClr val="black"/>
                  </a:solidFill>
                  <a:effectLst/>
                  <a:uLnTx/>
                  <a:uFillTx/>
                  <a:latin typeface="Avenir Next LT Pro"/>
                  <a:ea typeface="+mn-ea"/>
                  <a:cs typeface="+mn-cs"/>
                </a:rPr>
                <a:t> </a:t>
              </a:r>
              <a:r>
                <a:rPr kumimoji="0" lang="fi-FI" sz="1800" b="1" i="0" u="none" strike="noStrike" kern="1200" cap="none" spc="0" normalizeH="0" baseline="0" noProof="0" err="1">
                  <a:ln>
                    <a:noFill/>
                  </a:ln>
                  <a:solidFill>
                    <a:prstClr val="black"/>
                  </a:solidFill>
                  <a:effectLst/>
                  <a:uLnTx/>
                  <a:uFillTx/>
                  <a:latin typeface="Avenir Next LT Pro"/>
                  <a:ea typeface="+mn-ea"/>
                  <a:cs typeface="+mn-cs"/>
                </a:rPr>
                <a:t>workgroups</a:t>
              </a:r>
              <a:endParaRPr kumimoji="0" lang="fi-FI" sz="1800" b="1" i="0" u="none" strike="noStrike" kern="1200" cap="none" spc="0" normalizeH="0" baseline="0" noProof="0">
                <a:ln>
                  <a:noFill/>
                </a:ln>
                <a:solidFill>
                  <a:prstClr val="black"/>
                </a:solidFill>
                <a:effectLst/>
                <a:uLnTx/>
                <a:uFillTx/>
                <a:latin typeface="Avenir Next LT Pro"/>
                <a:ea typeface="+mn-ea"/>
                <a:cs typeface="+mn-cs"/>
              </a:endParaRPr>
            </a:p>
          </p:txBody>
        </p:sp>
        <p:cxnSp>
          <p:nvCxnSpPr>
            <p:cNvPr id="21" name="Suora nuoliyhdysviiva 20">
              <a:extLst>
                <a:ext uri="{FF2B5EF4-FFF2-40B4-BE49-F238E27FC236}">
                  <a16:creationId xmlns:a16="http://schemas.microsoft.com/office/drawing/2014/main" id="{C89EF7B7-AFCF-6030-B7E7-B4E7FE0466BA}"/>
                </a:ext>
              </a:extLst>
            </p:cNvPr>
            <p:cNvCxnSpPr>
              <a:cxnSpLocks/>
            </p:cNvCxnSpPr>
            <p:nvPr/>
          </p:nvCxnSpPr>
          <p:spPr>
            <a:xfrm>
              <a:off x="6251557" y="5144468"/>
              <a:ext cx="216000" cy="0"/>
            </a:xfrm>
            <a:prstGeom prst="straightConnector1">
              <a:avLst/>
            </a:prstGeom>
            <a:ln w="19050">
              <a:solidFill>
                <a:schemeClr val="bg1">
                  <a:lumMod val="50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2" name="Yhdistin: Kulma 52">
              <a:extLst>
                <a:ext uri="{FF2B5EF4-FFF2-40B4-BE49-F238E27FC236}">
                  <a16:creationId xmlns:a16="http://schemas.microsoft.com/office/drawing/2014/main" id="{68907973-65B7-E5D8-E715-A1ACBAA4D9D2}"/>
                </a:ext>
              </a:extLst>
            </p:cNvPr>
            <p:cNvCxnSpPr>
              <a:cxnSpLocks/>
            </p:cNvCxnSpPr>
            <p:nvPr/>
          </p:nvCxnSpPr>
          <p:spPr>
            <a:xfrm>
              <a:off x="9369741" y="2437088"/>
              <a:ext cx="456589" cy="0"/>
            </a:xfrm>
            <a:prstGeom prst="straightConnector1">
              <a:avLst/>
            </a:prstGeom>
            <a:ln w="28575">
              <a:solidFill>
                <a:schemeClr val="tx1"/>
              </a:solidFill>
              <a:prstDash val="sysDash"/>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 name="Yhdistin: Kulma 52">
              <a:extLst>
                <a:ext uri="{FF2B5EF4-FFF2-40B4-BE49-F238E27FC236}">
                  <a16:creationId xmlns:a16="http://schemas.microsoft.com/office/drawing/2014/main" id="{91785F23-B316-7865-CD51-3A52DABED158}"/>
                </a:ext>
              </a:extLst>
            </p:cNvPr>
            <p:cNvCxnSpPr>
              <a:cxnSpLocks/>
            </p:cNvCxnSpPr>
            <p:nvPr/>
          </p:nvCxnSpPr>
          <p:spPr>
            <a:xfrm>
              <a:off x="9369741" y="3689149"/>
              <a:ext cx="456589" cy="0"/>
            </a:xfrm>
            <a:prstGeom prst="straightConnector1">
              <a:avLst/>
            </a:prstGeom>
            <a:ln w="28575">
              <a:solidFill>
                <a:schemeClr val="tx1"/>
              </a:solidFill>
              <a:prstDash val="sysDash"/>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 name="Yhdistin: Kulma 52">
              <a:extLst>
                <a:ext uri="{FF2B5EF4-FFF2-40B4-BE49-F238E27FC236}">
                  <a16:creationId xmlns:a16="http://schemas.microsoft.com/office/drawing/2014/main" id="{EF7211A5-C89C-2AAF-EC5E-1B31192A2096}"/>
                </a:ext>
              </a:extLst>
            </p:cNvPr>
            <p:cNvCxnSpPr>
              <a:cxnSpLocks/>
            </p:cNvCxnSpPr>
            <p:nvPr/>
          </p:nvCxnSpPr>
          <p:spPr>
            <a:xfrm>
              <a:off x="9379096" y="4715620"/>
              <a:ext cx="456589" cy="0"/>
            </a:xfrm>
            <a:prstGeom prst="straightConnector1">
              <a:avLst/>
            </a:prstGeom>
            <a:ln w="28575">
              <a:solidFill>
                <a:schemeClr val="tx1"/>
              </a:solidFill>
              <a:prstDash val="sysDash"/>
              <a:headEnd type="triangle"/>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75693031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C789A587-5B2E-E06E-308E-AD61E1BA5556}"/>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76BCA173-1938-5E2B-F33C-33CAEB8D9804}"/>
              </a:ext>
            </a:extLst>
          </p:cNvPr>
          <p:cNvSpPr>
            <a:spLocks noGrp="1"/>
          </p:cNvSpPr>
          <p:nvPr>
            <p:ph type="title"/>
          </p:nvPr>
        </p:nvSpPr>
        <p:spPr>
          <a:xfrm>
            <a:off x="6105414" y="333376"/>
            <a:ext cx="6098161" cy="1010862"/>
          </a:xfrm>
        </p:spPr>
        <p:txBody>
          <a:bodyPr/>
          <a:lstStyle/>
          <a:p>
            <a:pPr>
              <a:tabLst>
                <a:tab pos="358775" algn="l"/>
              </a:tabLst>
            </a:pPr>
            <a:r>
              <a:rPr lang="en-US" sz="2800"/>
              <a:t>	SC group: BETK</a:t>
            </a:r>
          </a:p>
        </p:txBody>
      </p:sp>
      <p:sp>
        <p:nvSpPr>
          <p:cNvPr id="6" name="Dian numeron paikkamerkki 5">
            <a:extLst>
              <a:ext uri="{FF2B5EF4-FFF2-40B4-BE49-F238E27FC236}">
                <a16:creationId xmlns:a16="http://schemas.microsoft.com/office/drawing/2014/main" id="{815D3F4A-3379-3153-1988-5AF3CE4E0EFC}"/>
              </a:ext>
            </a:extLst>
          </p:cNvPr>
          <p:cNvSpPr>
            <a:spLocks noGrp="1"/>
          </p:cNvSpPr>
          <p:nvPr>
            <p:ph type="sldNum" sz="quarter" idx="12"/>
          </p:nvPr>
        </p:nvSpPr>
        <p:spPr>
          <a:xfrm>
            <a:off x="407988" y="6381328"/>
            <a:ext cx="339359" cy="45719"/>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17</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pic>
        <p:nvPicPr>
          <p:cNvPr id="7" name="Kuva 6" descr="Kuva, joka sisältää kohteen Fontti, teksti, kuvakaappaus, Grafiikka&#10;&#10;Kuvaus luotu automaattisesti">
            <a:extLst>
              <a:ext uri="{FF2B5EF4-FFF2-40B4-BE49-F238E27FC236}">
                <a16:creationId xmlns:a16="http://schemas.microsoft.com/office/drawing/2014/main" id="{E3449FA5-A692-39E1-DBB9-0D645D99EA39}"/>
              </a:ext>
            </a:extLst>
          </p:cNvPr>
          <p:cNvPicPr>
            <a:picLocks noChangeAspect="1"/>
          </p:cNvPicPr>
          <p:nvPr/>
        </p:nvPicPr>
        <p:blipFill>
          <a:blip r:embed="rId3">
            <a:extLst>
              <a:ext uri="{28A0092B-C50C-407E-A947-70E740481C1C}">
                <a14:useLocalDpi xmlns:a14="http://schemas.microsoft.com/office/drawing/2010/main" val="0"/>
              </a:ext>
            </a:extLst>
          </a:blip>
          <a:srcRect t="35982" b="33701"/>
          <a:stretch/>
        </p:blipFill>
        <p:spPr>
          <a:xfrm>
            <a:off x="2011767" y="3635048"/>
            <a:ext cx="1800299" cy="386003"/>
          </a:xfrm>
          <a:prstGeom prst="rect">
            <a:avLst/>
          </a:prstGeom>
        </p:spPr>
      </p:pic>
      <p:pic>
        <p:nvPicPr>
          <p:cNvPr id="8" name="Picture 2" descr="RFID Lab Finland ry - Jäsenet - Riffid">
            <a:extLst>
              <a:ext uri="{FF2B5EF4-FFF2-40B4-BE49-F238E27FC236}">
                <a16:creationId xmlns:a16="http://schemas.microsoft.com/office/drawing/2014/main" id="{4915945B-6484-6819-ECD7-051C04E5F6D6}"/>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20564" y="1764185"/>
            <a:ext cx="896896" cy="433771"/>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4" descr="fira logo uusi – Rakennusinsinöörikilta">
            <a:extLst>
              <a:ext uri="{FF2B5EF4-FFF2-40B4-BE49-F238E27FC236}">
                <a16:creationId xmlns:a16="http://schemas.microsoft.com/office/drawing/2014/main" id="{825609B7-811D-547E-8A60-A22B66A8BB0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51702" y="5429236"/>
            <a:ext cx="706574" cy="254201"/>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8">
            <a:extLst>
              <a:ext uri="{FF2B5EF4-FFF2-40B4-BE49-F238E27FC236}">
                <a16:creationId xmlns:a16="http://schemas.microsoft.com/office/drawing/2014/main" id="{6B20BDBA-B9F0-0B4F-D042-068A7DF3F56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10442" y="4623682"/>
            <a:ext cx="763365" cy="30296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descr="Etusivu | GS1">
            <a:extLst>
              <a:ext uri="{FF2B5EF4-FFF2-40B4-BE49-F238E27FC236}">
                <a16:creationId xmlns:a16="http://schemas.microsoft.com/office/drawing/2014/main" id="{CEDC9A1D-1A7C-6C46-8991-A7FC9BC8C84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533884" y="998212"/>
            <a:ext cx="714113" cy="410952"/>
          </a:xfrm>
          <a:prstGeom prst="rect">
            <a:avLst/>
          </a:prstGeom>
          <a:noFill/>
          <a:extLst>
            <a:ext uri="{909E8E84-426E-40DD-AFC4-6F175D3DCCD1}">
              <a14:hiddenFill xmlns:a14="http://schemas.microsoft.com/office/drawing/2010/main">
                <a:solidFill>
                  <a:srgbClr val="FFFFFF"/>
                </a:solidFill>
              </a14:hiddenFill>
            </a:ext>
          </a:extLst>
        </p:spPr>
      </p:pic>
      <p:pic>
        <p:nvPicPr>
          <p:cNvPr id="13" name="Kuva 12">
            <a:extLst>
              <a:ext uri="{FF2B5EF4-FFF2-40B4-BE49-F238E27FC236}">
                <a16:creationId xmlns:a16="http://schemas.microsoft.com/office/drawing/2014/main" id="{3D2596C1-C2F6-2246-06CC-60C413E6465A}"/>
              </a:ext>
            </a:extLst>
          </p:cNvPr>
          <p:cNvPicPr>
            <a:picLocks noChangeAspect="1"/>
          </p:cNvPicPr>
          <p:nvPr/>
        </p:nvPicPr>
        <p:blipFill>
          <a:blip r:embed="rId8"/>
          <a:stretch>
            <a:fillRect/>
          </a:stretch>
        </p:blipFill>
        <p:spPr>
          <a:xfrm>
            <a:off x="4137263" y="1045420"/>
            <a:ext cx="888248" cy="322730"/>
          </a:xfrm>
          <a:prstGeom prst="rect">
            <a:avLst/>
          </a:prstGeom>
        </p:spPr>
      </p:pic>
      <p:pic>
        <p:nvPicPr>
          <p:cNvPr id="14" name="Picture 14" descr="Lujaa osaamista vuodesta 1953 – Luja">
            <a:extLst>
              <a:ext uri="{FF2B5EF4-FFF2-40B4-BE49-F238E27FC236}">
                <a16:creationId xmlns:a16="http://schemas.microsoft.com/office/drawing/2014/main" id="{BA78B191-196B-E1A2-916A-1BDB36F09E0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788321" y="2816155"/>
            <a:ext cx="1612313" cy="38217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4">
            <a:extLst>
              <a:ext uri="{FF2B5EF4-FFF2-40B4-BE49-F238E27FC236}">
                <a16:creationId xmlns:a16="http://schemas.microsoft.com/office/drawing/2014/main" id="{CDE912E2-4090-FBAD-A492-FA2BA9951573}"/>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393186" y="4468471"/>
            <a:ext cx="1041917" cy="232803"/>
          </a:xfrm>
          <a:prstGeom prst="rect">
            <a:avLst/>
          </a:prstGeom>
          <a:noFill/>
          <a:extLst>
            <a:ext uri="{909E8E84-426E-40DD-AFC4-6F175D3DCCD1}">
              <a14:hiddenFill xmlns:a14="http://schemas.microsoft.com/office/drawing/2010/main">
                <a:solidFill>
                  <a:srgbClr val="FFFFFF"/>
                </a:solidFill>
              </a14:hiddenFill>
            </a:ext>
          </a:extLst>
        </p:spPr>
      </p:pic>
      <p:pic>
        <p:nvPicPr>
          <p:cNvPr id="17" name="Kuva 16">
            <a:extLst>
              <a:ext uri="{FF2B5EF4-FFF2-40B4-BE49-F238E27FC236}">
                <a16:creationId xmlns:a16="http://schemas.microsoft.com/office/drawing/2014/main" id="{7356ABCD-62B9-282A-D9DF-A0BE609CEABF}"/>
              </a:ext>
            </a:extLst>
          </p:cNvPr>
          <p:cNvPicPr>
            <a:picLocks noChangeAspect="1"/>
          </p:cNvPicPr>
          <p:nvPr/>
        </p:nvPicPr>
        <p:blipFill>
          <a:blip r:embed="rId11"/>
          <a:stretch>
            <a:fillRect/>
          </a:stretch>
        </p:blipFill>
        <p:spPr>
          <a:xfrm>
            <a:off x="4143865" y="1870744"/>
            <a:ext cx="909898" cy="442817"/>
          </a:xfrm>
          <a:prstGeom prst="rect">
            <a:avLst/>
          </a:prstGeom>
        </p:spPr>
      </p:pic>
      <p:pic>
        <p:nvPicPr>
          <p:cNvPr id="26" name="Picture 32" descr="Rakennustieto - ePressi">
            <a:extLst>
              <a:ext uri="{FF2B5EF4-FFF2-40B4-BE49-F238E27FC236}">
                <a16:creationId xmlns:a16="http://schemas.microsoft.com/office/drawing/2014/main" id="{0EE7F5B4-F626-24EB-0FFE-C4F1A1B15D20}"/>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143060" y="5805652"/>
            <a:ext cx="1542169" cy="146185"/>
          </a:xfrm>
          <a:prstGeom prst="rect">
            <a:avLst/>
          </a:prstGeom>
          <a:noFill/>
          <a:extLst>
            <a:ext uri="{909E8E84-426E-40DD-AFC4-6F175D3DCCD1}">
              <a14:hiddenFill xmlns:a14="http://schemas.microsoft.com/office/drawing/2010/main">
                <a:solidFill>
                  <a:srgbClr val="FFFFFF"/>
                </a:solidFill>
              </a14:hiddenFill>
            </a:ext>
          </a:extLst>
        </p:spPr>
      </p:pic>
      <p:pic>
        <p:nvPicPr>
          <p:cNvPr id="31" name="Kuva 30" descr="Kuva, joka sisältää kohteen teksti&#10;&#10;Kuvaus luotu automaattisesti">
            <a:extLst>
              <a:ext uri="{FF2B5EF4-FFF2-40B4-BE49-F238E27FC236}">
                <a16:creationId xmlns:a16="http://schemas.microsoft.com/office/drawing/2014/main" id="{83173704-9850-1B08-7D51-38F78BA9F12E}"/>
              </a:ext>
            </a:extLst>
          </p:cNvPr>
          <p:cNvPicPr/>
          <p:nvPr/>
        </p:nvPicPr>
        <p:blipFill rotWithShape="1">
          <a:blip r:embed="rId13">
            <a:duotone>
              <a:prstClr val="black"/>
              <a:schemeClr val="bg1">
                <a:tint val="45000"/>
                <a:satMod val="400000"/>
              </a:schemeClr>
            </a:duotone>
            <a:extLst>
              <a:ext uri="{28A0092B-C50C-407E-A947-70E740481C1C}">
                <a14:useLocalDpi xmlns:a14="http://schemas.microsoft.com/office/drawing/2010/main" val="0"/>
              </a:ext>
            </a:extLst>
          </a:blip>
          <a:srcRect b="9264"/>
          <a:stretch/>
        </p:blipFill>
        <p:spPr>
          <a:xfrm>
            <a:off x="2101704" y="2510338"/>
            <a:ext cx="1699190" cy="677290"/>
          </a:xfrm>
          <a:prstGeom prst="rect">
            <a:avLst/>
          </a:prstGeom>
        </p:spPr>
      </p:pic>
      <p:pic>
        <p:nvPicPr>
          <p:cNvPr id="34" name="Picture 38" descr="RFID Lab Finland ry - Mikä on RFID Lab?">
            <a:extLst>
              <a:ext uri="{FF2B5EF4-FFF2-40B4-BE49-F238E27FC236}">
                <a16:creationId xmlns:a16="http://schemas.microsoft.com/office/drawing/2014/main" id="{5C8FAD93-1A25-ED11-DE90-4F1A95E90C4F}"/>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902044" y="2590269"/>
            <a:ext cx="933937" cy="422118"/>
          </a:xfrm>
          <a:prstGeom prst="rect">
            <a:avLst/>
          </a:prstGeom>
          <a:noFill/>
          <a:extLst>
            <a:ext uri="{909E8E84-426E-40DD-AFC4-6F175D3DCCD1}">
              <a14:hiddenFill xmlns:a14="http://schemas.microsoft.com/office/drawing/2010/main">
                <a:solidFill>
                  <a:srgbClr val="FFFFFF"/>
                </a:solidFill>
              </a14:hiddenFill>
            </a:ext>
          </a:extLst>
        </p:spPr>
      </p:pic>
      <p:pic>
        <p:nvPicPr>
          <p:cNvPr id="43" name="Kuva 42" descr="Kuva, joka sisältää kohteen kuvakaappaus, neliö, kello, muotoilu&#10;&#10;Kuvaus luotu automaattisesti">
            <a:extLst>
              <a:ext uri="{FF2B5EF4-FFF2-40B4-BE49-F238E27FC236}">
                <a16:creationId xmlns:a16="http://schemas.microsoft.com/office/drawing/2014/main" id="{991CCAE8-77C1-27B1-85BB-A92A3AAD02F1}"/>
              </a:ext>
            </a:extLst>
          </p:cNvPr>
          <p:cNvPicPr>
            <a:picLocks noChangeAspect="1"/>
          </p:cNvPicPr>
          <p:nvPr/>
        </p:nvPicPr>
        <p:blipFill rotWithShape="1">
          <a:blip r:embed="rId15">
            <a:extLst>
              <a:ext uri="{28A0092B-C50C-407E-A947-70E740481C1C}">
                <a14:useLocalDpi xmlns:a14="http://schemas.microsoft.com/office/drawing/2010/main" val="0"/>
              </a:ext>
            </a:extLst>
          </a:blip>
          <a:srcRect b="26986"/>
          <a:stretch/>
        </p:blipFill>
        <p:spPr>
          <a:xfrm>
            <a:off x="805629" y="3404700"/>
            <a:ext cx="1126767" cy="822702"/>
          </a:xfrm>
          <a:prstGeom prst="rect">
            <a:avLst/>
          </a:prstGeom>
        </p:spPr>
      </p:pic>
      <p:pic>
        <p:nvPicPr>
          <p:cNvPr id="44" name="Kuva 43">
            <a:extLst>
              <a:ext uri="{FF2B5EF4-FFF2-40B4-BE49-F238E27FC236}">
                <a16:creationId xmlns:a16="http://schemas.microsoft.com/office/drawing/2014/main" id="{17CE9F47-9CE5-77B7-1EE6-914EDF04087A}"/>
              </a:ext>
            </a:extLst>
          </p:cNvPr>
          <p:cNvPicPr>
            <a:picLocks noChangeAspect="1"/>
          </p:cNvPicPr>
          <p:nvPr/>
        </p:nvPicPr>
        <p:blipFill>
          <a:blip r:embed="rId16">
            <a:clrChange>
              <a:clrFrom>
                <a:srgbClr val="FFFFFF"/>
              </a:clrFrom>
              <a:clrTo>
                <a:srgbClr val="FFFFFF">
                  <a:alpha val="0"/>
                </a:srgbClr>
              </a:clrTo>
            </a:clrChange>
          </a:blip>
          <a:stretch>
            <a:fillRect/>
          </a:stretch>
        </p:blipFill>
        <p:spPr>
          <a:xfrm>
            <a:off x="2325971" y="5148694"/>
            <a:ext cx="1176346" cy="209536"/>
          </a:xfrm>
          <a:prstGeom prst="rect">
            <a:avLst/>
          </a:prstGeom>
        </p:spPr>
      </p:pic>
      <p:pic>
        <p:nvPicPr>
          <p:cNvPr id="45" name="Kuva 44">
            <a:extLst>
              <a:ext uri="{FF2B5EF4-FFF2-40B4-BE49-F238E27FC236}">
                <a16:creationId xmlns:a16="http://schemas.microsoft.com/office/drawing/2014/main" id="{1450AFC5-26B1-2BED-5C37-21388D740D37}"/>
              </a:ext>
            </a:extLst>
          </p:cNvPr>
          <p:cNvPicPr>
            <a:picLocks noChangeAspect="1"/>
          </p:cNvPicPr>
          <p:nvPr/>
        </p:nvPicPr>
        <p:blipFill>
          <a:blip r:embed="rId17">
            <a:clrChange>
              <a:clrFrom>
                <a:srgbClr val="FFFFFF"/>
              </a:clrFrom>
              <a:clrTo>
                <a:srgbClr val="FFFFFF">
                  <a:alpha val="0"/>
                </a:srgbClr>
              </a:clrTo>
            </a:clrChange>
          </a:blip>
          <a:stretch>
            <a:fillRect/>
          </a:stretch>
        </p:blipFill>
        <p:spPr>
          <a:xfrm>
            <a:off x="1102164" y="4619715"/>
            <a:ext cx="533696" cy="533696"/>
          </a:xfrm>
          <a:prstGeom prst="rect">
            <a:avLst/>
          </a:prstGeom>
        </p:spPr>
      </p:pic>
      <p:pic>
        <p:nvPicPr>
          <p:cNvPr id="46" name="Picture 4" descr="Nordic-id RFID Solutions">
            <a:extLst>
              <a:ext uri="{FF2B5EF4-FFF2-40B4-BE49-F238E27FC236}">
                <a16:creationId xmlns:a16="http://schemas.microsoft.com/office/drawing/2014/main" id="{322FB750-D642-BE1A-80C4-21868A9904D9}"/>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924348" y="990731"/>
            <a:ext cx="889329" cy="381141"/>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2">
            <a:extLst>
              <a:ext uri="{FF2B5EF4-FFF2-40B4-BE49-F238E27FC236}">
                <a16:creationId xmlns:a16="http://schemas.microsoft.com/office/drawing/2014/main" id="{79D75B08-A1F7-09A1-4E28-F65EA6F2FAC0}"/>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498728" y="1856584"/>
            <a:ext cx="765530" cy="206334"/>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2" descr="Anstar / Betonipuisto">
            <a:extLst>
              <a:ext uri="{FF2B5EF4-FFF2-40B4-BE49-F238E27FC236}">
                <a16:creationId xmlns:a16="http://schemas.microsoft.com/office/drawing/2014/main" id="{CFBC4C8F-9738-A152-CD30-446FE9FF63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3983585" y="3700927"/>
            <a:ext cx="1191224" cy="420161"/>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3" descr="DBE Core - Crunchbase Company Profile &amp; Funding">
            <a:extLst>
              <a:ext uri="{FF2B5EF4-FFF2-40B4-BE49-F238E27FC236}">
                <a16:creationId xmlns:a16="http://schemas.microsoft.com/office/drawing/2014/main" id="{F70052DA-24EF-DD4C-75EE-92A639AF9D4D}"/>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051103" y="5545726"/>
            <a:ext cx="635818" cy="397639"/>
          </a:xfrm>
          <a:prstGeom prst="rect">
            <a:avLst/>
          </a:prstGeom>
          <a:noFill/>
          <a:extLst>
            <a:ext uri="{909E8E84-426E-40DD-AFC4-6F175D3DCCD1}">
              <a14:hiddenFill xmlns:a14="http://schemas.microsoft.com/office/drawing/2010/main">
                <a:solidFill>
                  <a:srgbClr val="FFFFFF"/>
                </a:solidFill>
              </a14:hiddenFill>
            </a:ext>
          </a:extLst>
        </p:spPr>
      </p:pic>
      <p:sp>
        <p:nvSpPr>
          <p:cNvPr id="50" name="Suorakulmio: Pyöristetyt kulmat 49">
            <a:extLst>
              <a:ext uri="{FF2B5EF4-FFF2-40B4-BE49-F238E27FC236}">
                <a16:creationId xmlns:a16="http://schemas.microsoft.com/office/drawing/2014/main" id="{99A738C2-B355-378A-1B75-5F541BAD91B6}"/>
              </a:ext>
            </a:extLst>
          </p:cNvPr>
          <p:cNvSpPr/>
          <p:nvPr/>
        </p:nvSpPr>
        <p:spPr>
          <a:xfrm>
            <a:off x="631639" y="585694"/>
            <a:ext cx="5232887" cy="5642386"/>
          </a:xfrm>
          <a:prstGeom prst="roundRect">
            <a:avLst>
              <a:gd name="adj" fmla="val 5854"/>
            </a:avLst>
          </a:prstGeom>
          <a:noFill/>
          <a:ln w="254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52" name="Suora nuoliyhdysviiva 51">
            <a:extLst>
              <a:ext uri="{FF2B5EF4-FFF2-40B4-BE49-F238E27FC236}">
                <a16:creationId xmlns:a16="http://schemas.microsoft.com/office/drawing/2014/main" id="{60BDE61F-7E91-B954-F243-1D4AF98B6038}"/>
              </a:ext>
            </a:extLst>
          </p:cNvPr>
          <p:cNvCxnSpPr>
            <a:cxnSpLocks/>
          </p:cNvCxnSpPr>
          <p:nvPr/>
        </p:nvCxnSpPr>
        <p:spPr>
          <a:xfrm>
            <a:off x="5967666" y="5824004"/>
            <a:ext cx="442164" cy="0"/>
          </a:xfrm>
          <a:prstGeom prst="straightConnector1">
            <a:avLst/>
          </a:prstGeom>
          <a:ln w="38100">
            <a:solidFill>
              <a:srgbClr val="FF0000"/>
            </a:solidFill>
            <a:tailEnd type="triangle"/>
          </a:ln>
        </p:spPr>
        <p:style>
          <a:lnRef idx="1">
            <a:schemeClr val="accent6"/>
          </a:lnRef>
          <a:fillRef idx="0">
            <a:schemeClr val="accent6"/>
          </a:fillRef>
          <a:effectRef idx="0">
            <a:schemeClr val="accent6"/>
          </a:effectRef>
          <a:fontRef idx="minor">
            <a:schemeClr val="tx1"/>
          </a:fontRef>
        </p:style>
      </p:cxnSp>
      <p:sp>
        <p:nvSpPr>
          <p:cNvPr id="16" name="Otsikko 1">
            <a:extLst>
              <a:ext uri="{FF2B5EF4-FFF2-40B4-BE49-F238E27FC236}">
                <a16:creationId xmlns:a16="http://schemas.microsoft.com/office/drawing/2014/main" id="{F2BD8471-ECB4-809F-4F16-E14D9C2BDBAA}"/>
              </a:ext>
            </a:extLst>
          </p:cNvPr>
          <p:cNvSpPr txBox="1">
            <a:spLocks/>
          </p:cNvSpPr>
          <p:nvPr/>
        </p:nvSpPr>
        <p:spPr>
          <a:xfrm>
            <a:off x="1823141" y="362668"/>
            <a:ext cx="2882233" cy="454850"/>
          </a:xfrm>
          <a:prstGeom prst="rect">
            <a:avLst/>
          </a:prstGeom>
          <a:solidFill>
            <a:srgbClr val="E8E8E8"/>
          </a:solidFill>
        </p:spPr>
        <p:txBody>
          <a:bodyPr vert="horz" wrap="square" lIns="0" tIns="0" rIns="0" bIns="0" rtlCol="0" anchor="t" anchorCtr="0">
            <a:noAutofit/>
          </a:bodyPr>
          <a:lst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000" b="0" i="0" u="none" strike="noStrike" kern="1200" cap="none" spc="0" normalizeH="0" baseline="0" noProof="0">
                <a:ln>
                  <a:noFill/>
                </a:ln>
                <a:solidFill>
                  <a:srgbClr val="FF0000"/>
                </a:solidFill>
                <a:effectLst/>
                <a:uLnTx/>
                <a:uFillTx/>
                <a:latin typeface="Avenir Next LT Pro Demi"/>
                <a:ea typeface="+mj-ea"/>
                <a:cs typeface="+mj-cs"/>
              </a:rPr>
              <a:t>Actors involved</a:t>
            </a:r>
          </a:p>
        </p:txBody>
      </p:sp>
      <p:sp>
        <p:nvSpPr>
          <p:cNvPr id="18" name="Sisällön paikkamerkki 1">
            <a:extLst>
              <a:ext uri="{FF2B5EF4-FFF2-40B4-BE49-F238E27FC236}">
                <a16:creationId xmlns:a16="http://schemas.microsoft.com/office/drawing/2014/main" id="{3ED72B44-61D0-21FF-ED7A-29F7F1D890F9}"/>
              </a:ext>
            </a:extLst>
          </p:cNvPr>
          <p:cNvSpPr>
            <a:spLocks noGrp="1"/>
          </p:cNvSpPr>
          <p:nvPr>
            <p:ph sz="half" idx="1"/>
          </p:nvPr>
        </p:nvSpPr>
        <p:spPr>
          <a:xfrm>
            <a:off x="6503983" y="1030147"/>
            <a:ext cx="5232886" cy="2347916"/>
          </a:xfrm>
        </p:spPr>
        <p:txBody>
          <a:bodyPr/>
          <a:lstStyle/>
          <a:p>
            <a:pPr marL="0" indent="0">
              <a:spcAft>
                <a:spcPts val="1200"/>
              </a:spcAft>
              <a:buNone/>
            </a:pPr>
            <a:r>
              <a:rPr lang="en-US" b="0" i="0">
                <a:solidFill>
                  <a:srgbClr val="333F46"/>
                </a:solidFill>
                <a:effectLst/>
              </a:rPr>
              <a:t>BETK is part of the Confederation of Finnish Construction Industries RT’s development project for the digitalization of product information and the supply chain. Its goal is to digitalize the supply chain of engineer-to-order building products.</a:t>
            </a:r>
          </a:p>
          <a:p>
            <a:pPr marL="0" indent="0">
              <a:spcAft>
                <a:spcPts val="1200"/>
              </a:spcAft>
              <a:buNone/>
            </a:pPr>
            <a:r>
              <a:rPr lang="en-US" b="0" i="0">
                <a:solidFill>
                  <a:srgbClr val="333F46"/>
                </a:solidFill>
                <a:effectLst/>
              </a:rPr>
              <a:t>The BETK working group is divided into two subgroups, focusing on data standardization and data transfer interfaces.</a:t>
            </a:r>
            <a:endParaRPr lang="fi-FI"/>
          </a:p>
        </p:txBody>
      </p:sp>
      <p:grpSp>
        <p:nvGrpSpPr>
          <p:cNvPr id="3" name="Ryhmä 2">
            <a:extLst>
              <a:ext uri="{FF2B5EF4-FFF2-40B4-BE49-F238E27FC236}">
                <a16:creationId xmlns:a16="http://schemas.microsoft.com/office/drawing/2014/main" id="{81AB96CB-2CEE-23C2-6BAD-518DDAF68FB4}"/>
              </a:ext>
            </a:extLst>
          </p:cNvPr>
          <p:cNvGrpSpPr/>
          <p:nvPr/>
        </p:nvGrpSpPr>
        <p:grpSpPr>
          <a:xfrm>
            <a:off x="6503910" y="2619985"/>
            <a:ext cx="3114325" cy="2682627"/>
            <a:chOff x="7189668" y="1351358"/>
            <a:chExt cx="3114325" cy="2682627"/>
          </a:xfrm>
        </p:grpSpPr>
        <p:sp>
          <p:nvSpPr>
            <p:cNvPr id="4" name="Tekstiruutu 31">
              <a:extLst>
                <a:ext uri="{FF2B5EF4-FFF2-40B4-BE49-F238E27FC236}">
                  <a16:creationId xmlns:a16="http://schemas.microsoft.com/office/drawing/2014/main" id="{BEDB89D0-C557-02C9-BA31-5621984C3D74}"/>
                </a:ext>
              </a:extLst>
            </p:cNvPr>
            <p:cNvSpPr txBox="1"/>
            <p:nvPr/>
          </p:nvSpPr>
          <p:spPr>
            <a:xfrm flipH="1">
              <a:off x="8010000" y="1351358"/>
              <a:ext cx="267381" cy="303411"/>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kstiruutu 4">
              <a:extLst>
                <a:ext uri="{FF2B5EF4-FFF2-40B4-BE49-F238E27FC236}">
                  <a16:creationId xmlns:a16="http://schemas.microsoft.com/office/drawing/2014/main" id="{56DCC9F5-40C1-3688-16F5-32E23D2458DE}"/>
                </a:ext>
              </a:extLst>
            </p:cNvPr>
            <p:cNvSpPr txBox="1"/>
            <p:nvPr/>
          </p:nvSpPr>
          <p:spPr>
            <a:xfrm>
              <a:off x="7189668" y="3479937"/>
              <a:ext cx="3114325" cy="554048"/>
            </a:xfrm>
            <a:prstGeom prst="rect">
              <a:avLst/>
            </a:prstGeom>
            <a:solidFill>
              <a:schemeClr val="bg1"/>
            </a:solidFill>
            <a:ln w="57150">
              <a:solidFill>
                <a:srgbClr val="FF0000"/>
              </a:solidFill>
            </a:ln>
          </p:spPr>
          <p:txBody>
            <a:bodyPr wrap="square" lIns="0" tIns="10800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err="1">
                  <a:ln>
                    <a:noFill/>
                  </a:ln>
                  <a:solidFill>
                    <a:prstClr val="black"/>
                  </a:solidFill>
                  <a:effectLst/>
                  <a:uLnTx/>
                  <a:uFillTx/>
                  <a:latin typeface="Calibri" panose="020F0502020204030204"/>
                  <a:ea typeface="+mn-ea"/>
                  <a:cs typeface="+mn-cs"/>
                </a:rPr>
                <a:t>Standardization</a:t>
              </a: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fi-FI" sz="1600" b="1" i="0" u="none" strike="noStrike" kern="0" cap="none" spc="0" normalizeH="0" baseline="0" noProof="0" err="1">
                  <a:ln>
                    <a:noFill/>
                  </a:ln>
                  <a:solidFill>
                    <a:prstClr val="black"/>
                  </a:solidFill>
                  <a:effectLst/>
                  <a:uLnTx/>
                  <a:uFillTx/>
                  <a:latin typeface="Calibri" panose="020F0502020204030204"/>
                  <a:ea typeface="+mn-ea"/>
                  <a:cs typeface="+mn-cs"/>
                </a:rPr>
                <a:t>work</a:t>
              </a: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fi-FI" sz="1600" b="1" i="0" u="none" strike="noStrike" kern="0" cap="none" spc="0" normalizeH="0" baseline="0" noProof="0" err="1">
                  <a:ln>
                    <a:noFill/>
                  </a:ln>
                  <a:solidFill>
                    <a:prstClr val="black"/>
                  </a:solidFill>
                  <a:effectLst/>
                  <a:uLnTx/>
                  <a:uFillTx/>
                  <a:latin typeface="Calibri" panose="020F0502020204030204"/>
                  <a:ea typeface="+mn-ea"/>
                  <a:cs typeface="+mn-cs"/>
                </a:rPr>
                <a:t>group</a:t>
              </a: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0" i="0" u="none" strike="noStrike" kern="0" cap="none" spc="0" normalizeH="0" baseline="0" noProof="0">
                  <a:ln>
                    <a:noFill/>
                  </a:ln>
                  <a:solidFill>
                    <a:prstClr val="black"/>
                  </a:solidFill>
                  <a:effectLst/>
                  <a:uLnTx/>
                  <a:uFillTx/>
                  <a:latin typeface="Calibri" panose="020F0502020204030204"/>
                  <a:ea typeface="+mn-ea"/>
                  <a:cs typeface="+mn-cs"/>
                </a:rPr>
                <a:t>Antti Pekkala</a:t>
              </a:r>
              <a:endParaRPr kumimoji="0" lang="fi-FI" sz="12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12" name="Ryhmä 11">
            <a:extLst>
              <a:ext uri="{FF2B5EF4-FFF2-40B4-BE49-F238E27FC236}">
                <a16:creationId xmlns:a16="http://schemas.microsoft.com/office/drawing/2014/main" id="{B9ED9E78-CC00-1EAF-EA4E-51F7AF0E992C}"/>
              </a:ext>
            </a:extLst>
          </p:cNvPr>
          <p:cNvGrpSpPr/>
          <p:nvPr/>
        </p:nvGrpSpPr>
        <p:grpSpPr>
          <a:xfrm>
            <a:off x="6503910" y="3417874"/>
            <a:ext cx="3114326" cy="2682627"/>
            <a:chOff x="7189668" y="1351358"/>
            <a:chExt cx="3114326" cy="2682627"/>
          </a:xfrm>
        </p:grpSpPr>
        <p:sp>
          <p:nvSpPr>
            <p:cNvPr id="19" name="Tekstiruutu 31">
              <a:extLst>
                <a:ext uri="{FF2B5EF4-FFF2-40B4-BE49-F238E27FC236}">
                  <a16:creationId xmlns:a16="http://schemas.microsoft.com/office/drawing/2014/main" id="{E71B8582-B533-E21A-06B9-923FD5920263}"/>
                </a:ext>
              </a:extLst>
            </p:cNvPr>
            <p:cNvSpPr txBox="1"/>
            <p:nvPr/>
          </p:nvSpPr>
          <p:spPr>
            <a:xfrm flipH="1">
              <a:off x="8010000" y="1351358"/>
              <a:ext cx="267381" cy="303411"/>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Tekstiruutu 19">
              <a:extLst>
                <a:ext uri="{FF2B5EF4-FFF2-40B4-BE49-F238E27FC236}">
                  <a16:creationId xmlns:a16="http://schemas.microsoft.com/office/drawing/2014/main" id="{BBBCDE92-63CA-B6B7-6D74-6A37B53CED89}"/>
                </a:ext>
              </a:extLst>
            </p:cNvPr>
            <p:cNvSpPr txBox="1"/>
            <p:nvPr/>
          </p:nvSpPr>
          <p:spPr>
            <a:xfrm>
              <a:off x="7189668" y="3479937"/>
              <a:ext cx="3114326" cy="554048"/>
            </a:xfrm>
            <a:prstGeom prst="rect">
              <a:avLst/>
            </a:prstGeom>
            <a:solidFill>
              <a:schemeClr val="bg1"/>
            </a:solidFill>
            <a:ln w="57150">
              <a:solidFill>
                <a:srgbClr val="FF0000"/>
              </a:solidFill>
            </a:ln>
          </p:spPr>
          <p:txBody>
            <a:bodyPr wrap="square" lIns="0" tIns="10800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lang="fi-FI" sz="1600" b="1" kern="0" err="1">
                  <a:solidFill>
                    <a:prstClr val="black"/>
                  </a:solidFill>
                  <a:latin typeface="Calibri" panose="020F0502020204030204"/>
                </a:rPr>
                <a:t>Interface</a:t>
              </a:r>
              <a:r>
                <a:rPr lang="fi-FI" sz="1600" b="1" kern="0">
                  <a:solidFill>
                    <a:prstClr val="black"/>
                  </a:solidFill>
                  <a:latin typeface="Calibri" panose="020F0502020204030204"/>
                </a:rPr>
                <a:t> </a:t>
              </a:r>
              <a:r>
                <a:rPr kumimoji="0" lang="fi-FI" sz="1600" b="1" i="0" u="none" strike="noStrike" kern="0" cap="none" spc="0" normalizeH="0" baseline="0" noProof="0" err="1">
                  <a:ln>
                    <a:noFill/>
                  </a:ln>
                  <a:solidFill>
                    <a:prstClr val="black"/>
                  </a:solidFill>
                  <a:effectLst/>
                  <a:uLnTx/>
                  <a:uFillTx/>
                  <a:latin typeface="Calibri" panose="020F0502020204030204"/>
                  <a:ea typeface="+mn-ea"/>
                  <a:cs typeface="+mn-cs"/>
                </a:rPr>
                <a:t>work</a:t>
              </a: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fi-FI" sz="1600" b="1" i="0" u="none" strike="noStrike" kern="0" cap="none" spc="0" normalizeH="0" baseline="0" noProof="0" err="1">
                  <a:ln>
                    <a:noFill/>
                  </a:ln>
                  <a:solidFill>
                    <a:prstClr val="black"/>
                  </a:solidFill>
                  <a:effectLst/>
                  <a:uLnTx/>
                  <a:uFillTx/>
                  <a:latin typeface="Calibri" panose="020F0502020204030204"/>
                  <a:ea typeface="+mn-ea"/>
                  <a:cs typeface="+mn-cs"/>
                </a:rPr>
                <a:t>group</a:t>
              </a:r>
              <a:endParaRPr kumimoji="0" lang="fi-FI" sz="1600" b="1" i="0" u="none" strike="noStrike" kern="0" cap="none" spc="0" normalizeH="0" baseline="0" noProof="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0" i="0" u="none" strike="noStrike" kern="0" cap="none" spc="0" normalizeH="0" baseline="0" noProof="0">
                  <a:ln>
                    <a:noFill/>
                  </a:ln>
                  <a:solidFill>
                    <a:prstClr val="black"/>
                  </a:solidFill>
                  <a:effectLst/>
                  <a:uLnTx/>
                  <a:uFillTx/>
                  <a:latin typeface="Calibri" panose="020F0502020204030204"/>
                  <a:ea typeface="+mn-ea"/>
                  <a:cs typeface="+mn-cs"/>
                </a:rPr>
                <a:t>Tom Partanen</a:t>
              </a:r>
              <a:endParaRPr kumimoji="0" lang="fi-FI" sz="12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cxnSp>
        <p:nvCxnSpPr>
          <p:cNvPr id="24" name="Yhdistin: Kulma 23">
            <a:extLst>
              <a:ext uri="{FF2B5EF4-FFF2-40B4-BE49-F238E27FC236}">
                <a16:creationId xmlns:a16="http://schemas.microsoft.com/office/drawing/2014/main" id="{8D211C6A-000B-36A4-D831-DA0E64EFFA09}"/>
              </a:ext>
            </a:extLst>
          </p:cNvPr>
          <p:cNvCxnSpPr>
            <a:cxnSpLocks/>
            <a:stCxn id="23" idx="2"/>
            <a:endCxn id="5" idx="3"/>
          </p:cNvCxnSpPr>
          <p:nvPr/>
        </p:nvCxnSpPr>
        <p:spPr>
          <a:xfrm rot="5400000">
            <a:off x="9451678" y="4509029"/>
            <a:ext cx="683116" cy="350002"/>
          </a:xfrm>
          <a:prstGeom prst="bentConnector2">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7" name="Yhdistin: Kulma 26">
            <a:extLst>
              <a:ext uri="{FF2B5EF4-FFF2-40B4-BE49-F238E27FC236}">
                <a16:creationId xmlns:a16="http://schemas.microsoft.com/office/drawing/2014/main" id="{13E805E2-09BB-6225-6B98-684478E71372}"/>
              </a:ext>
            </a:extLst>
          </p:cNvPr>
          <p:cNvCxnSpPr>
            <a:cxnSpLocks/>
            <a:stCxn id="23" idx="2"/>
            <a:endCxn id="20" idx="3"/>
          </p:cNvCxnSpPr>
          <p:nvPr/>
        </p:nvCxnSpPr>
        <p:spPr>
          <a:xfrm rot="5400000">
            <a:off x="9052735" y="4907974"/>
            <a:ext cx="1481005" cy="350001"/>
          </a:xfrm>
          <a:prstGeom prst="bentConnector2">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5" name="Suora nuoliyhdysviiva 34">
            <a:extLst>
              <a:ext uri="{FF2B5EF4-FFF2-40B4-BE49-F238E27FC236}">
                <a16:creationId xmlns:a16="http://schemas.microsoft.com/office/drawing/2014/main" id="{F323D45C-A310-0837-21D2-0298FDD11324}"/>
              </a:ext>
            </a:extLst>
          </p:cNvPr>
          <p:cNvCxnSpPr>
            <a:cxnSpLocks/>
          </p:cNvCxnSpPr>
          <p:nvPr/>
        </p:nvCxnSpPr>
        <p:spPr>
          <a:xfrm>
            <a:off x="5980366" y="5025588"/>
            <a:ext cx="442164" cy="0"/>
          </a:xfrm>
          <a:prstGeom prst="straightConnector1">
            <a:avLst/>
          </a:prstGeom>
          <a:ln w="38100">
            <a:solidFill>
              <a:srgbClr val="FF0000"/>
            </a:solidFill>
            <a:tailEnd type="triangle"/>
          </a:ln>
        </p:spPr>
        <p:style>
          <a:lnRef idx="1">
            <a:schemeClr val="accent6"/>
          </a:lnRef>
          <a:fillRef idx="0">
            <a:schemeClr val="accent6"/>
          </a:fillRef>
          <a:effectRef idx="0">
            <a:schemeClr val="accent6"/>
          </a:effectRef>
          <a:fontRef idx="minor">
            <a:schemeClr val="tx1"/>
          </a:fontRef>
        </p:style>
      </p:cxnSp>
      <p:grpSp>
        <p:nvGrpSpPr>
          <p:cNvPr id="77" name="Ryhmä 76">
            <a:extLst>
              <a:ext uri="{FF2B5EF4-FFF2-40B4-BE49-F238E27FC236}">
                <a16:creationId xmlns:a16="http://schemas.microsoft.com/office/drawing/2014/main" id="{A7635939-BD84-CDC1-BECC-F5D1B8CB874A}"/>
              </a:ext>
            </a:extLst>
          </p:cNvPr>
          <p:cNvGrpSpPr/>
          <p:nvPr/>
        </p:nvGrpSpPr>
        <p:grpSpPr>
          <a:xfrm>
            <a:off x="8638662" y="1462868"/>
            <a:ext cx="2571575" cy="2879604"/>
            <a:chOff x="8010000" y="1351358"/>
            <a:chExt cx="2571575" cy="2879604"/>
          </a:xfrm>
        </p:grpSpPr>
        <p:sp>
          <p:nvSpPr>
            <p:cNvPr id="21" name="Tekstiruutu 31">
              <a:extLst>
                <a:ext uri="{FF2B5EF4-FFF2-40B4-BE49-F238E27FC236}">
                  <a16:creationId xmlns:a16="http://schemas.microsoft.com/office/drawing/2014/main" id="{0C902378-30A5-0352-3FFD-C67215EA317D}"/>
                </a:ext>
              </a:extLst>
            </p:cNvPr>
            <p:cNvSpPr txBox="1"/>
            <p:nvPr/>
          </p:nvSpPr>
          <p:spPr>
            <a:xfrm flipH="1">
              <a:off x="8010000" y="1351358"/>
              <a:ext cx="267381" cy="303411"/>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Tekstiruutu 22">
              <a:extLst>
                <a:ext uri="{FF2B5EF4-FFF2-40B4-BE49-F238E27FC236}">
                  <a16:creationId xmlns:a16="http://schemas.microsoft.com/office/drawing/2014/main" id="{743EF91C-875E-12E4-A2CA-46D7EDBCC365}"/>
                </a:ext>
              </a:extLst>
            </p:cNvPr>
            <p:cNvSpPr txBox="1"/>
            <p:nvPr/>
          </p:nvSpPr>
          <p:spPr>
            <a:xfrm>
              <a:off x="8097575" y="3479937"/>
              <a:ext cx="2484000" cy="751025"/>
            </a:xfrm>
            <a:prstGeom prst="rect">
              <a:avLst/>
            </a:prstGeom>
            <a:solidFill>
              <a:schemeClr val="bg1"/>
            </a:solidFill>
            <a:ln w="57150">
              <a:solidFill>
                <a:srgbClr val="FF0000"/>
              </a:solidFill>
            </a:ln>
          </p:spPr>
          <p:txBody>
            <a:bodyPr wrap="square" lIns="0" tIns="10800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SC </a:t>
              </a:r>
              <a:r>
                <a:rPr kumimoji="0" lang="fi-FI" sz="1600" b="1" i="0" u="none" strike="noStrike" kern="0" cap="none" spc="0" normalizeH="0" baseline="0" noProof="0" err="1">
                  <a:ln>
                    <a:noFill/>
                  </a:ln>
                  <a:solidFill>
                    <a:prstClr val="black"/>
                  </a:solidFill>
                  <a:effectLst/>
                  <a:uLnTx/>
                  <a:uFillTx/>
                  <a:latin typeface="Calibri" panose="020F0502020204030204"/>
                  <a:ea typeface="+mn-ea"/>
                  <a:cs typeface="+mn-cs"/>
                </a:rPr>
                <a:t>group</a:t>
              </a: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 BETK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0" i="0" u="none" strike="noStrike" kern="0" cap="none" spc="0" normalizeH="0" baseline="0" noProof="0">
                  <a:ln>
                    <a:noFill/>
                  </a:ln>
                  <a:solidFill>
                    <a:prstClr val="black"/>
                  </a:solidFill>
                  <a:effectLst/>
                  <a:uLnTx/>
                  <a:uFillTx/>
                  <a:latin typeface="Calibri" panose="020F0502020204030204"/>
                  <a:ea typeface="+mn-ea"/>
                  <a:cs typeface="+mn-cs"/>
                </a:rPr>
                <a:t>Janne </a:t>
              </a:r>
              <a:r>
                <a:rPr kumimoji="0" lang="fi-FI" sz="1600" b="0" i="0" u="none" strike="noStrike" kern="0" cap="none" spc="0" normalizeH="0" baseline="0" noProof="0" err="1">
                  <a:ln>
                    <a:noFill/>
                  </a:ln>
                  <a:solidFill>
                    <a:prstClr val="black"/>
                  </a:solidFill>
                  <a:effectLst/>
                  <a:uLnTx/>
                  <a:uFillTx/>
                  <a:latin typeface="Calibri" panose="020F0502020204030204"/>
                  <a:ea typeface="+mn-ea"/>
                  <a:cs typeface="+mn-cs"/>
                </a:rPr>
                <a:t>Kihula</a:t>
              </a:r>
              <a:endParaRPr kumimoji="0" lang="fi-FI" sz="1600" b="0" i="0" u="none" strike="noStrike" kern="0" cap="none" spc="0" normalizeH="0" baseline="0" noProof="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0" i="0" u="none" strike="noStrike" kern="0" cap="none" spc="0" normalizeH="0" baseline="0" noProof="0">
                  <a:ln>
                    <a:noFill/>
                  </a:ln>
                  <a:solidFill>
                    <a:prstClr val="black"/>
                  </a:solidFill>
                  <a:effectLst/>
                  <a:uLnTx/>
                  <a:uFillTx/>
                  <a:latin typeface="Calibri" panose="020F0502020204030204"/>
                  <a:ea typeface="+mn-ea"/>
                  <a:cs typeface="+mn-cs"/>
                </a:rPr>
                <a:t>Teemu Alaluusua</a:t>
              </a:r>
            </a:p>
          </p:txBody>
        </p:sp>
      </p:grpSp>
    </p:spTree>
    <p:extLst>
      <p:ext uri="{BB962C8B-B14F-4D97-AF65-F5344CB8AC3E}">
        <p14:creationId xmlns:p14="http://schemas.microsoft.com/office/powerpoint/2010/main" val="35265469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23AB60-C86D-B93E-3433-CBA7DD360AE2}"/>
            </a:ext>
          </a:extLst>
        </p:cNvPr>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83209A75-A57F-B9FE-92C3-B2C7C3BB340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648B93C-268E-4D94-8C5C-A1E3B3F50EAA}" type="datetime1">
              <a:rPr kumimoji="0" lang="fi-FI" sz="900" b="0" i="0" u="none" strike="noStrike" kern="1200" cap="none" spc="0" normalizeH="0" baseline="0" noProof="0" smtClean="0">
                <a:ln>
                  <a:noFill/>
                </a:ln>
                <a:solidFill>
                  <a:prstClr val="white"/>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 name="Alatunnisteen paikkamerkki 2">
            <a:extLst>
              <a:ext uri="{FF2B5EF4-FFF2-40B4-BE49-F238E27FC236}">
                <a16:creationId xmlns:a16="http://schemas.microsoft.com/office/drawing/2014/main" id="{90F2AC8A-E069-D7C1-9897-ACEADC0C62AA}"/>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Avenir Next LT Pro"/>
                <a:ea typeface="+mn-ea"/>
                <a:cs typeface="+mn-cs"/>
              </a:rPr>
              <a:t>© Rakennusteollisuus RT</a:t>
            </a:r>
          </a:p>
        </p:txBody>
      </p:sp>
      <p:sp>
        <p:nvSpPr>
          <p:cNvPr id="4" name="Dian numeron paikkamerkki 3">
            <a:extLst>
              <a:ext uri="{FF2B5EF4-FFF2-40B4-BE49-F238E27FC236}">
                <a16:creationId xmlns:a16="http://schemas.microsoft.com/office/drawing/2014/main" id="{0ECFECFB-9034-9A5D-17BF-EA26CD9D00A9}"/>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prstClr val="white"/>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18</a:t>
            </a:fld>
            <a:endParaRPr kumimoji="0" lang="fi-FI" sz="900" b="0" i="0" u="none" strike="noStrike" kern="1200" cap="none" spc="0" normalizeH="0" baseline="0" noProof="0">
              <a:ln>
                <a:noFill/>
              </a:ln>
              <a:solidFill>
                <a:prstClr val="white"/>
              </a:solidFill>
              <a:effectLst/>
              <a:uLnTx/>
              <a:uFillTx/>
              <a:latin typeface="Avenir Next LT Pro Demi"/>
              <a:ea typeface="+mn-ea"/>
              <a:cs typeface="+mn-cs"/>
            </a:endParaRPr>
          </a:p>
        </p:txBody>
      </p:sp>
      <p:sp>
        <p:nvSpPr>
          <p:cNvPr id="5" name="Otsikko 4">
            <a:extLst>
              <a:ext uri="{FF2B5EF4-FFF2-40B4-BE49-F238E27FC236}">
                <a16:creationId xmlns:a16="http://schemas.microsoft.com/office/drawing/2014/main" id="{25CB5C1B-7E32-A0CE-13E2-C21540ED0229}"/>
              </a:ext>
            </a:extLst>
          </p:cNvPr>
          <p:cNvSpPr>
            <a:spLocks noGrp="1"/>
          </p:cNvSpPr>
          <p:nvPr>
            <p:ph type="ctrTitle"/>
          </p:nvPr>
        </p:nvSpPr>
        <p:spPr>
          <a:xfrm>
            <a:off x="1200150" y="521144"/>
            <a:ext cx="9792394" cy="1656457"/>
          </a:xfrm>
        </p:spPr>
        <p:txBody>
          <a:bodyPr/>
          <a:lstStyle/>
          <a:p>
            <a:r>
              <a:rPr lang="fi-FI" err="1"/>
              <a:t>Contents</a:t>
            </a:r>
            <a:endParaRPr lang="fi-FI"/>
          </a:p>
        </p:txBody>
      </p:sp>
      <p:sp>
        <p:nvSpPr>
          <p:cNvPr id="7" name="Tekstiruutu 6">
            <a:extLst>
              <a:ext uri="{FF2B5EF4-FFF2-40B4-BE49-F238E27FC236}">
                <a16:creationId xmlns:a16="http://schemas.microsoft.com/office/drawing/2014/main" id="{47F55A35-BFB8-E6B1-F560-ADFF7ADB1468}"/>
              </a:ext>
            </a:extLst>
          </p:cNvPr>
          <p:cNvSpPr txBox="1"/>
          <p:nvPr/>
        </p:nvSpPr>
        <p:spPr>
          <a:xfrm>
            <a:off x="1131714" y="1658319"/>
            <a:ext cx="11060286" cy="4231479"/>
          </a:xfrm>
          <a:prstGeom prst="rect">
            <a:avLst/>
          </a:prstGeom>
          <a:noFill/>
        </p:spPr>
        <p:txBody>
          <a:bodyPr wrap="square" rtlCol="0">
            <a:spAutoFit/>
          </a:bodyPr>
          <a:lstStyle/>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Motivation</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Background</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63182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Manufacturing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strategies</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63182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Model</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63182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Preliminary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study</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on the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current</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state</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of the ETO Supply Chain</a:t>
            </a:r>
          </a:p>
          <a:p>
            <a:pPr marL="342900" lvl="0" indent="-342900">
              <a:lnSpc>
                <a:spcPct val="80000"/>
              </a:lnSpc>
              <a:buFont typeface="+mj-lt"/>
              <a:buAutoNum type="arabicPeriod"/>
            </a:pPr>
            <a:r>
              <a:rPr lang="fi-FI" sz="2800" dirty="0">
                <a:solidFill>
                  <a:schemeClr val="tx1">
                    <a:lumMod val="50000"/>
                    <a:lumOff val="50000"/>
                  </a:schemeClr>
                </a:solidFill>
              </a:rPr>
              <a:t>Project Organization</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ndParaRP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err="1">
                <a:ln>
                  <a:noFill/>
                </a:ln>
                <a:solidFill>
                  <a:prstClr val="white"/>
                </a:solidFill>
                <a:effectLst/>
                <a:uLnTx/>
                <a:uFillTx/>
                <a:latin typeface="Avenir Next LT Pro"/>
                <a:ea typeface="+mn-ea"/>
                <a:cs typeface="+mn-cs"/>
              </a:rPr>
              <a:t>Work</a:t>
            </a: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 </a:t>
            </a:r>
            <a:r>
              <a:rPr kumimoji="0" lang="fi-FI" sz="2800" b="0" i="0" u="none" strike="noStrike" kern="1200" cap="none" spc="0" normalizeH="0" baseline="0" noProof="0" dirty="0" err="1">
                <a:ln>
                  <a:noFill/>
                </a:ln>
                <a:solidFill>
                  <a:prstClr val="white"/>
                </a:solidFill>
                <a:effectLst/>
                <a:uLnTx/>
                <a:uFillTx/>
                <a:latin typeface="Avenir Next LT Pro"/>
                <a:ea typeface="+mn-ea"/>
                <a:cs typeface="+mn-cs"/>
              </a:rPr>
              <a:t>Objective</a:t>
            </a:r>
            <a:endParaRPr kumimoji="0" lang="fi-FI" sz="2800" b="0" i="0" u="none" strike="noStrike" kern="1200" cap="none" spc="0" normalizeH="0" baseline="0" noProof="0" dirty="0">
              <a:ln>
                <a:noFill/>
              </a:ln>
              <a:solidFill>
                <a:prstClr val="white"/>
              </a:solidFill>
              <a:effectLst/>
              <a:uLnTx/>
              <a:uFillTx/>
              <a:latin typeface="Avenir Next LT Pro"/>
              <a:ea typeface="+mn-ea"/>
              <a:cs typeface="+mn-cs"/>
            </a:endParaRPr>
          </a:p>
          <a:p>
            <a:pPr marL="71437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Road-</a:t>
            </a:r>
            <a:r>
              <a:rPr kumimoji="0" lang="fi-FI" sz="2800" b="0" i="0" u="none" strike="noStrike" kern="1200" cap="none" spc="0" normalizeH="0" baseline="0" noProof="0" dirty="0" err="1">
                <a:ln>
                  <a:noFill/>
                </a:ln>
                <a:solidFill>
                  <a:prstClr val="white"/>
                </a:solidFill>
                <a:effectLst/>
                <a:uLnTx/>
                <a:uFillTx/>
                <a:latin typeface="Avenir Next LT Pro"/>
                <a:ea typeface="+mn-ea"/>
                <a:cs typeface="+mn-cs"/>
              </a:rPr>
              <a:t>map</a:t>
            </a:r>
            <a:endParaRPr kumimoji="0" lang="fi-FI" sz="2800" b="0" i="0" u="none" strike="noStrike" kern="1200" cap="none" spc="0" normalizeH="0" baseline="0" noProof="0" dirty="0">
              <a:ln>
                <a:noFill/>
              </a:ln>
              <a:solidFill>
                <a:prstClr val="white"/>
              </a:solidFill>
              <a:effectLst/>
              <a:uLnTx/>
              <a:uFillTx/>
              <a:latin typeface="Avenir Next LT Pro"/>
              <a:ea typeface="+mn-ea"/>
              <a:cs typeface="+mn-cs"/>
            </a:endParaRPr>
          </a:p>
          <a:p>
            <a:pPr marL="71437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err="1">
                <a:ln>
                  <a:noFill/>
                </a:ln>
                <a:solidFill>
                  <a:prstClr val="white"/>
                </a:solidFill>
                <a:effectLst/>
                <a:uLnTx/>
                <a:uFillTx/>
                <a:latin typeface="Avenir Next LT Pro"/>
                <a:ea typeface="+mn-ea"/>
                <a:cs typeface="+mn-cs"/>
              </a:rPr>
              <a:t>Future</a:t>
            </a: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 State Data Flow Architecture for an ETO products</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lang="fi-FI" sz="2800" dirty="0" err="1">
                <a:solidFill>
                  <a:schemeClr val="tx1">
                    <a:lumMod val="50000"/>
                    <a:lumOff val="50000"/>
                  </a:schemeClr>
                </a:solidFill>
                <a:latin typeface="Avenir Next LT Pro"/>
              </a:rPr>
              <a:t>Work</a:t>
            </a:r>
            <a:r>
              <a:rPr lang="fi-FI" sz="2800" dirty="0">
                <a:solidFill>
                  <a:schemeClr val="tx1">
                    <a:lumMod val="50000"/>
                    <a:lumOff val="50000"/>
                  </a:schemeClr>
                </a:solidFill>
                <a:latin typeface="Avenir Next LT Pro"/>
              </a:rPr>
              <a:t> </a:t>
            </a:r>
            <a:r>
              <a:rPr lang="fi-FI" sz="2800" dirty="0" err="1">
                <a:solidFill>
                  <a:schemeClr val="tx1">
                    <a:lumMod val="50000"/>
                    <a:lumOff val="50000"/>
                  </a:schemeClr>
                </a:solidFill>
                <a:latin typeface="Avenir Next LT Pro"/>
              </a:rPr>
              <a:t>Tasks</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ndParaRPr>
          </a:p>
          <a:p>
            <a:pPr marL="71437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Standardization</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work</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group</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71437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API &amp; IT infrastructure</a:t>
            </a:r>
          </a:p>
        </p:txBody>
      </p:sp>
    </p:spTree>
    <p:extLst>
      <p:ext uri="{BB962C8B-B14F-4D97-AF65-F5344CB8AC3E}">
        <p14:creationId xmlns:p14="http://schemas.microsoft.com/office/powerpoint/2010/main" val="29877916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mph" presetSubtype="2" fill="hold" nodeType="withEffect">
                                  <p:stCondLst>
                                    <p:cond delay="0"/>
                                  </p:stCondLst>
                                  <p:childTnLst>
                                    <p:animClr clrSpc="rgb" dir="cw">
                                      <p:cBhvr override="childStyle">
                                        <p:cTn id="6" dur="2000" fill="hold"/>
                                        <p:tgtEl>
                                          <p:spTgt spid="7">
                                            <p:txEl>
                                              <p:pRg st="9" end="9"/>
                                            </p:txEl>
                                          </p:spTgt>
                                        </p:tgtEl>
                                        <p:attrNameLst>
                                          <p:attrName>style.color</p:attrName>
                                        </p:attrNameLst>
                                      </p:cBhvr>
                                      <p:to>
                                        <a:srgbClr val="7F7F7F"/>
                                      </p:to>
                                    </p:animClr>
                                  </p:childTnLst>
                                </p:cTn>
                              </p:par>
                              <p:par>
                                <p:cTn id="7" presetID="3" presetClass="emph" presetSubtype="2" fill="hold" nodeType="withEffect">
                                  <p:stCondLst>
                                    <p:cond delay="0"/>
                                  </p:stCondLst>
                                  <p:childTnLst>
                                    <p:animClr clrSpc="rgb" dir="cw">
                                      <p:cBhvr override="childStyle">
                                        <p:cTn id="8" dur="2000" fill="hold"/>
                                        <p:tgtEl>
                                          <p:spTgt spid="7">
                                            <p:txEl>
                                              <p:pRg st="10" end="10"/>
                                            </p:txEl>
                                          </p:spTgt>
                                        </p:tgtEl>
                                        <p:attrNameLst>
                                          <p:attrName>style.color</p:attrName>
                                        </p:attrNameLst>
                                      </p:cBhvr>
                                      <p:to>
                                        <a:srgbClr val="7F7F7F"/>
                                      </p:to>
                                    </p:animClr>
                                  </p:childTnLst>
                                </p:cTn>
                              </p:par>
                              <p:par>
                                <p:cTn id="9" presetID="3" presetClass="emph" presetSubtype="2" fill="hold" nodeType="withEffect">
                                  <p:stCondLst>
                                    <p:cond delay="0"/>
                                  </p:stCondLst>
                                  <p:childTnLst>
                                    <p:animClr clrSpc="rgb" dir="cw">
                                      <p:cBhvr override="childStyle">
                                        <p:cTn id="10" dur="2000" fill="hold"/>
                                        <p:tgtEl>
                                          <p:spTgt spid="7">
                                            <p:txEl>
                                              <p:pRg st="11" end="11"/>
                                            </p:txEl>
                                          </p:spTgt>
                                        </p:tgtEl>
                                        <p:attrNameLst>
                                          <p:attrName>style.color</p:attrName>
                                        </p:attrNameLst>
                                      </p:cBhvr>
                                      <p:to>
                                        <a:srgbClr val="7F7F7F"/>
                                      </p:to>
                                    </p:animClr>
                                  </p:childTnLst>
                                </p:cTn>
                              </p:par>
                              <p:par>
                                <p:cTn id="11" presetID="3" presetClass="emph" presetSubtype="2" fill="hold" nodeType="withEffect">
                                  <p:stCondLst>
                                    <p:cond delay="0"/>
                                  </p:stCondLst>
                                  <p:childTnLst>
                                    <p:animClr clrSpc="rgb" dir="cw">
                                      <p:cBhvr override="childStyle">
                                        <p:cTn id="12" dur="2000" fill="hold"/>
                                        <p:tgtEl>
                                          <p:spTgt spid="7">
                                            <p:txEl>
                                              <p:pRg st="0" end="0"/>
                                            </p:txEl>
                                          </p:spTgt>
                                        </p:tgtEl>
                                        <p:attrNameLst>
                                          <p:attrName>style.color</p:attrName>
                                        </p:attrNameLst>
                                      </p:cBhvr>
                                      <p:to>
                                        <a:srgbClr val="7F7F7F"/>
                                      </p:to>
                                    </p:animClr>
                                  </p:childTnLst>
                                </p:cTn>
                              </p:par>
                              <p:par>
                                <p:cTn id="13" presetID="3" presetClass="emph" presetSubtype="2" fill="hold" nodeType="withEffect">
                                  <p:stCondLst>
                                    <p:cond delay="0"/>
                                  </p:stCondLst>
                                  <p:childTnLst>
                                    <p:animClr clrSpc="rgb" dir="cw">
                                      <p:cBhvr override="childStyle">
                                        <p:cTn id="14" dur="2000" fill="hold"/>
                                        <p:tgtEl>
                                          <p:spTgt spid="7">
                                            <p:txEl>
                                              <p:pRg st="1" end="1"/>
                                            </p:txEl>
                                          </p:spTgt>
                                        </p:tgtEl>
                                        <p:attrNameLst>
                                          <p:attrName>style.color</p:attrName>
                                        </p:attrNameLst>
                                      </p:cBhvr>
                                      <p:to>
                                        <a:srgbClr val="7F7F7F"/>
                                      </p:to>
                                    </p:animClr>
                                  </p:childTnLst>
                                </p:cTn>
                              </p:par>
                              <p:par>
                                <p:cTn id="15" presetID="3" presetClass="emph" presetSubtype="2" fill="hold" nodeType="withEffect">
                                  <p:stCondLst>
                                    <p:cond delay="0"/>
                                  </p:stCondLst>
                                  <p:childTnLst>
                                    <p:animClr clrSpc="rgb" dir="cw">
                                      <p:cBhvr override="childStyle">
                                        <p:cTn id="16" dur="2000" fill="hold"/>
                                        <p:tgtEl>
                                          <p:spTgt spid="7">
                                            <p:txEl>
                                              <p:pRg st="2" end="2"/>
                                            </p:txEl>
                                          </p:spTgt>
                                        </p:tgtEl>
                                        <p:attrNameLst>
                                          <p:attrName>style.color</p:attrName>
                                        </p:attrNameLst>
                                      </p:cBhvr>
                                      <p:to>
                                        <a:srgbClr val="7F7F7F"/>
                                      </p:to>
                                    </p:animClr>
                                  </p:childTnLst>
                                </p:cTn>
                              </p:par>
                              <p:par>
                                <p:cTn id="17" presetID="3" presetClass="emph" presetSubtype="2" fill="hold" nodeType="withEffect">
                                  <p:stCondLst>
                                    <p:cond delay="0"/>
                                  </p:stCondLst>
                                  <p:childTnLst>
                                    <p:animClr clrSpc="rgb" dir="cw">
                                      <p:cBhvr override="childStyle">
                                        <p:cTn id="18" dur="2000" fill="hold"/>
                                        <p:tgtEl>
                                          <p:spTgt spid="7">
                                            <p:txEl>
                                              <p:pRg st="3" end="3"/>
                                            </p:txEl>
                                          </p:spTgt>
                                        </p:tgtEl>
                                        <p:attrNameLst>
                                          <p:attrName>style.color</p:attrName>
                                        </p:attrNameLst>
                                      </p:cBhvr>
                                      <p:to>
                                        <a:srgbClr val="7F7F7F"/>
                                      </p:to>
                                    </p:animClr>
                                  </p:childTnLst>
                                </p:cTn>
                              </p:par>
                              <p:par>
                                <p:cTn id="19" presetID="3" presetClass="emph" presetSubtype="2" fill="hold" nodeType="withEffect">
                                  <p:stCondLst>
                                    <p:cond delay="0"/>
                                  </p:stCondLst>
                                  <p:childTnLst>
                                    <p:animClr clrSpc="rgb" dir="cw">
                                      <p:cBhvr override="childStyle">
                                        <p:cTn id="20" dur="2000" fill="hold"/>
                                        <p:tgtEl>
                                          <p:spTgt spid="7">
                                            <p:txEl>
                                              <p:pRg st="4" end="4"/>
                                            </p:txEl>
                                          </p:spTgt>
                                        </p:tgtEl>
                                        <p:attrNameLst>
                                          <p:attrName>style.color</p:attrName>
                                        </p:attrNameLst>
                                      </p:cBhvr>
                                      <p:to>
                                        <a:srgbClr val="7F7F7F"/>
                                      </p:to>
                                    </p:animClr>
                                  </p:childTnLst>
                                </p:cTn>
                              </p:par>
                              <p:par>
                                <p:cTn id="21" presetID="3" presetClass="emph" presetSubtype="2" fill="hold" nodeType="withEffect">
                                  <p:stCondLst>
                                    <p:cond delay="0"/>
                                  </p:stCondLst>
                                  <p:childTnLst>
                                    <p:animClr clrSpc="rgb" dir="cw">
                                      <p:cBhvr override="childStyle">
                                        <p:cTn id="22" dur="2000" fill="hold"/>
                                        <p:tgtEl>
                                          <p:spTgt spid="7">
                                            <p:txEl>
                                              <p:pRg st="5" end="5"/>
                                            </p:txEl>
                                          </p:spTgt>
                                        </p:tgtEl>
                                        <p:attrNameLst>
                                          <p:attrName>style.color</p:attrName>
                                        </p:attrNameLst>
                                      </p:cBhvr>
                                      <p:to>
                                        <a:srgbClr val="7F7F7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6CA15447-0B76-5E02-1B3F-64C8C965E765}"/>
            </a:ext>
          </a:extLst>
        </p:cNvPr>
        <p:cNvGrpSpPr/>
        <p:nvPr/>
      </p:nvGrpSpPr>
      <p:grpSpPr>
        <a:xfrm>
          <a:off x="0" y="0"/>
          <a:ext cx="0" cy="0"/>
          <a:chOff x="0" y="0"/>
          <a:chExt cx="0" cy="0"/>
        </a:xfrm>
      </p:grpSpPr>
      <p:sp>
        <p:nvSpPr>
          <p:cNvPr id="135" name="Tekstiruutu 134">
            <a:extLst>
              <a:ext uri="{FF2B5EF4-FFF2-40B4-BE49-F238E27FC236}">
                <a16:creationId xmlns:a16="http://schemas.microsoft.com/office/drawing/2014/main" id="{060F9985-733A-306B-F58B-ED4872AD8C38}"/>
              </a:ext>
            </a:extLst>
          </p:cNvPr>
          <p:cNvSpPr txBox="1"/>
          <p:nvPr/>
        </p:nvSpPr>
        <p:spPr>
          <a:xfrm>
            <a:off x="7746590" y="4362280"/>
            <a:ext cx="4095306" cy="781752"/>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Transmission of transaction data </a:t>
            </a:r>
            <a:r>
              <a:rPr kumimoji="0" lang="en-US" sz="140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(creation of electronic order-delivery messages for the construction industry) </a:t>
            </a:r>
            <a:r>
              <a:rPr kumimoji="0" lang="en-US"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between supply chain stakeholders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a:t>
            </a:r>
            <a:r>
              <a:rPr kumimoji="0" lang="en-US" sz="1400"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Peppol</a:t>
            </a:r>
            <a:r>
              <a:rPr kumimoji="0" lang="en-US" sz="140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 / UBL).</a:t>
            </a:r>
            <a:endParaRPr kumimoji="0" lang="fi-FI" sz="140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80" name="Kuva 79">
            <a:extLst>
              <a:ext uri="{FF2B5EF4-FFF2-40B4-BE49-F238E27FC236}">
                <a16:creationId xmlns:a16="http://schemas.microsoft.com/office/drawing/2014/main" id="{E1C1A791-2F0C-F9FF-656C-256F216AF1D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235305" y="3444556"/>
            <a:ext cx="700019" cy="452943"/>
          </a:xfrm>
          <a:prstGeom prst="rect">
            <a:avLst/>
          </a:prstGeom>
          <a:solidFill>
            <a:srgbClr val="00B0F0">
              <a:alpha val="19000"/>
            </a:srgbClr>
          </a:solidFill>
        </p:spPr>
      </p:pic>
      <p:cxnSp>
        <p:nvCxnSpPr>
          <p:cNvPr id="130" name="Suora nuoliyhdysviiva 129">
            <a:extLst>
              <a:ext uri="{FF2B5EF4-FFF2-40B4-BE49-F238E27FC236}">
                <a16:creationId xmlns:a16="http://schemas.microsoft.com/office/drawing/2014/main" id="{66D5B718-0C8B-0871-3BF3-1CF6EA317A42}"/>
              </a:ext>
            </a:extLst>
          </p:cNvPr>
          <p:cNvCxnSpPr>
            <a:cxnSpLocks/>
          </p:cNvCxnSpPr>
          <p:nvPr/>
        </p:nvCxnSpPr>
        <p:spPr>
          <a:xfrm flipH="1" flipV="1">
            <a:off x="8781182" y="5614366"/>
            <a:ext cx="1843407" cy="0"/>
          </a:xfrm>
          <a:prstGeom prst="straightConnector1">
            <a:avLst/>
          </a:prstGeom>
          <a:ln w="12700">
            <a:solidFill>
              <a:schemeClr val="tx1"/>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128" name="Suora nuoliyhdysviiva 127">
            <a:extLst>
              <a:ext uri="{FF2B5EF4-FFF2-40B4-BE49-F238E27FC236}">
                <a16:creationId xmlns:a16="http://schemas.microsoft.com/office/drawing/2014/main" id="{D2C80083-7694-6223-3FF6-75DAADD7CBB4}"/>
              </a:ext>
            </a:extLst>
          </p:cNvPr>
          <p:cNvCxnSpPr>
            <a:cxnSpLocks/>
          </p:cNvCxnSpPr>
          <p:nvPr/>
        </p:nvCxnSpPr>
        <p:spPr>
          <a:xfrm flipV="1">
            <a:off x="8773995" y="5455522"/>
            <a:ext cx="1843407" cy="0"/>
          </a:xfrm>
          <a:prstGeom prst="straightConnector1">
            <a:avLst/>
          </a:prstGeom>
          <a:ln w="12700">
            <a:solidFill>
              <a:schemeClr val="tx1"/>
            </a:solidFill>
            <a:prstDash val="lgDash"/>
            <a:tailEnd type="triangle"/>
          </a:ln>
        </p:spPr>
        <p:style>
          <a:lnRef idx="1">
            <a:schemeClr val="accent1"/>
          </a:lnRef>
          <a:fillRef idx="0">
            <a:schemeClr val="accent1"/>
          </a:fillRef>
          <a:effectRef idx="0">
            <a:schemeClr val="accent1"/>
          </a:effectRef>
          <a:fontRef idx="minor">
            <a:schemeClr val="tx1"/>
          </a:fontRef>
        </p:style>
      </p:cxnSp>
      <p:sp>
        <p:nvSpPr>
          <p:cNvPr id="2" name="Otsikko 1">
            <a:extLst>
              <a:ext uri="{FF2B5EF4-FFF2-40B4-BE49-F238E27FC236}">
                <a16:creationId xmlns:a16="http://schemas.microsoft.com/office/drawing/2014/main" id="{F7EF018C-A32C-2039-FDBE-BCE24F76FE4C}"/>
              </a:ext>
            </a:extLst>
          </p:cNvPr>
          <p:cNvSpPr>
            <a:spLocks noGrp="1"/>
          </p:cNvSpPr>
          <p:nvPr>
            <p:ph type="title"/>
          </p:nvPr>
        </p:nvSpPr>
        <p:spPr>
          <a:xfrm>
            <a:off x="407988" y="333377"/>
            <a:ext cx="6359157" cy="532037"/>
          </a:xfrm>
        </p:spPr>
        <p:txBody>
          <a:bodyPr/>
          <a:lstStyle/>
          <a:p>
            <a:pPr>
              <a:lnSpc>
                <a:spcPct val="80000"/>
              </a:lnSpc>
            </a:pPr>
            <a:r>
              <a:rPr lang="en-US" sz="2400" b="1">
                <a:latin typeface="Times New Roman" panose="02020603050405020304" pitchFamily="18" charset="0"/>
                <a:cs typeface="Times New Roman" panose="02020603050405020304" pitchFamily="18" charset="0"/>
              </a:rPr>
              <a:t>Product Information and Supply Chain </a:t>
            </a:r>
            <a:r>
              <a:rPr lang="en-US" sz="2400" b="1" err="1">
                <a:latin typeface="Times New Roman" panose="02020603050405020304" pitchFamily="18" charset="0"/>
                <a:cs typeface="Times New Roman" panose="02020603050405020304" pitchFamily="18" charset="0"/>
              </a:rPr>
              <a:t>Digitalisation</a:t>
            </a:r>
            <a:r>
              <a:rPr lang="en-US" sz="2400" b="1">
                <a:latin typeface="Times New Roman" panose="02020603050405020304" pitchFamily="18" charset="0"/>
                <a:cs typeface="Times New Roman" panose="02020603050405020304" pitchFamily="18" charset="0"/>
              </a:rPr>
              <a:t> Development project </a:t>
            </a:r>
            <a:br>
              <a:rPr lang="fi-FI" sz="2400" b="1">
                <a:latin typeface="Times New Roman" panose="02020603050405020304" pitchFamily="18" charset="0"/>
                <a:cs typeface="Times New Roman" panose="02020603050405020304" pitchFamily="18" charset="0"/>
              </a:rPr>
            </a:br>
            <a:r>
              <a:rPr lang="fi-FI" sz="2400" b="1">
                <a:solidFill>
                  <a:schemeClr val="tx1">
                    <a:lumMod val="75000"/>
                    <a:lumOff val="25000"/>
                  </a:schemeClr>
                </a:solidFill>
                <a:latin typeface="Times New Roman" panose="02020603050405020304" pitchFamily="18" charset="0"/>
                <a:cs typeface="Times New Roman" panose="02020603050405020304" pitchFamily="18" charset="0"/>
              </a:rPr>
              <a:t>BETK-Supply Chain </a:t>
            </a:r>
            <a:r>
              <a:rPr lang="fi-FI" sz="2400" b="1" err="1">
                <a:solidFill>
                  <a:schemeClr val="tx1">
                    <a:lumMod val="75000"/>
                    <a:lumOff val="25000"/>
                  </a:schemeClr>
                </a:solidFill>
                <a:latin typeface="Times New Roman" panose="02020603050405020304" pitchFamily="18" charset="0"/>
                <a:cs typeface="Times New Roman" panose="02020603050405020304" pitchFamily="18" charset="0"/>
              </a:rPr>
              <a:t>group</a:t>
            </a:r>
            <a:endParaRPr lang="fi-FI" sz="2400" b="1">
              <a:solidFill>
                <a:schemeClr val="tx1">
                  <a:lumMod val="75000"/>
                  <a:lumOff val="25000"/>
                </a:schemeClr>
              </a:solidFill>
              <a:latin typeface="Times New Roman" panose="02020603050405020304" pitchFamily="18" charset="0"/>
              <a:cs typeface="Times New Roman" panose="02020603050405020304" pitchFamily="18" charset="0"/>
            </a:endParaRPr>
          </a:p>
        </p:txBody>
      </p:sp>
      <p:sp>
        <p:nvSpPr>
          <p:cNvPr id="3" name="Sisällön paikkamerkki 2">
            <a:extLst>
              <a:ext uri="{FF2B5EF4-FFF2-40B4-BE49-F238E27FC236}">
                <a16:creationId xmlns:a16="http://schemas.microsoft.com/office/drawing/2014/main" id="{C960BBB9-89DD-8E2E-E0F4-77D66C9FE143}"/>
              </a:ext>
            </a:extLst>
          </p:cNvPr>
          <p:cNvSpPr>
            <a:spLocks noGrp="1"/>
          </p:cNvSpPr>
          <p:nvPr>
            <p:ph sz="half" idx="1"/>
          </p:nvPr>
        </p:nvSpPr>
        <p:spPr>
          <a:xfrm>
            <a:off x="407989" y="1330066"/>
            <a:ext cx="4240213" cy="3139197"/>
          </a:xfrm>
        </p:spPr>
        <p:txBody>
          <a:bodyPr/>
          <a:lstStyle/>
          <a:p>
            <a:pPr marL="0" indent="0">
              <a:buNone/>
            </a:pPr>
            <a:r>
              <a:rPr lang="fi-FI" b="1" u="sng">
                <a:solidFill>
                  <a:schemeClr val="accent1"/>
                </a:solidFill>
                <a:latin typeface="Times New Roman" panose="02020603050405020304" pitchFamily="18" charset="0"/>
                <a:cs typeface="Times New Roman" panose="02020603050405020304" pitchFamily="18" charset="0"/>
              </a:rPr>
              <a:t>OBJECTIVE</a:t>
            </a:r>
            <a:endParaRPr lang="fi-FI">
              <a:latin typeface="Times New Roman" panose="02020603050405020304" pitchFamily="18" charset="0"/>
              <a:cs typeface="Times New Roman" panose="02020603050405020304" pitchFamily="18" charset="0"/>
            </a:endParaRPr>
          </a:p>
          <a:p>
            <a:pPr marL="0" indent="0">
              <a:lnSpc>
                <a:spcPct val="80000"/>
              </a:lnSpc>
              <a:buNone/>
            </a:pPr>
            <a:r>
              <a:rPr lang="en-US">
                <a:latin typeface="Times New Roman" panose="02020603050405020304" pitchFamily="18" charset="0"/>
                <a:cs typeface="Times New Roman" panose="02020603050405020304" pitchFamily="18" charset="0"/>
              </a:rPr>
              <a:t>Enabling interoperable and digitally managed data transfer in the supply chains of order-based designed building products:</a:t>
            </a:r>
          </a:p>
          <a:p>
            <a:pPr marL="177800" indent="-177800">
              <a:lnSpc>
                <a:spcPct val="80000"/>
              </a:lnSpc>
            </a:pPr>
            <a:r>
              <a:rPr lang="en-US">
                <a:latin typeface="Times New Roman" panose="02020603050405020304" pitchFamily="18" charset="0"/>
                <a:cs typeface="Times New Roman" panose="02020603050405020304" pitchFamily="18" charset="0"/>
              </a:rPr>
              <a:t>Exchange of machine-readable information</a:t>
            </a:r>
          </a:p>
          <a:p>
            <a:pPr marL="177800" indent="-177800">
              <a:lnSpc>
                <a:spcPct val="80000"/>
              </a:lnSpc>
            </a:pPr>
            <a:r>
              <a:rPr lang="en-US">
                <a:latin typeface="Times New Roman" panose="02020603050405020304" pitchFamily="18" charset="0"/>
                <a:cs typeface="Times New Roman" panose="02020603050405020304" pitchFamily="18" charset="0"/>
              </a:rPr>
              <a:t>Standardized data content</a:t>
            </a:r>
          </a:p>
          <a:p>
            <a:pPr marL="177800" indent="-177800">
              <a:lnSpc>
                <a:spcPct val="80000"/>
              </a:lnSpc>
            </a:pPr>
            <a:r>
              <a:rPr lang="en-US">
                <a:latin typeface="Times New Roman" panose="02020603050405020304" pitchFamily="18" charset="0"/>
                <a:cs typeface="Times New Roman" panose="02020603050405020304" pitchFamily="18" charset="0"/>
              </a:rPr>
              <a:t>Uniform methods for information identification, recognition, and sharing processes</a:t>
            </a:r>
          </a:p>
          <a:p>
            <a:pPr marL="177800" indent="-177800">
              <a:lnSpc>
                <a:spcPct val="80000"/>
              </a:lnSpc>
            </a:pPr>
            <a:r>
              <a:rPr lang="en-US">
                <a:latin typeface="Times New Roman" panose="02020603050405020304" pitchFamily="18" charset="0"/>
                <a:cs typeface="Times New Roman" panose="02020603050405020304" pitchFamily="18" charset="0"/>
              </a:rPr>
              <a:t>Availability of product data and recording of process data in the supply chai </a:t>
            </a:r>
          </a:p>
          <a:p>
            <a:pPr marL="0" indent="0">
              <a:buNone/>
            </a:pPr>
            <a:endParaRPr lang="fi-FI"/>
          </a:p>
        </p:txBody>
      </p:sp>
      <p:grpSp>
        <p:nvGrpSpPr>
          <p:cNvPr id="8" name="Ryhmä 7">
            <a:extLst>
              <a:ext uri="{FF2B5EF4-FFF2-40B4-BE49-F238E27FC236}">
                <a16:creationId xmlns:a16="http://schemas.microsoft.com/office/drawing/2014/main" id="{6466F489-0238-FCC8-C053-1B678F2ADE1C}"/>
              </a:ext>
            </a:extLst>
          </p:cNvPr>
          <p:cNvGrpSpPr/>
          <p:nvPr/>
        </p:nvGrpSpPr>
        <p:grpSpPr>
          <a:xfrm>
            <a:off x="7484549" y="2799837"/>
            <a:ext cx="1303851" cy="846969"/>
            <a:chOff x="854006" y="2666992"/>
            <a:chExt cx="2200891" cy="1524016"/>
          </a:xfrm>
          <a:solidFill>
            <a:schemeClr val="accent3"/>
          </a:solidFill>
        </p:grpSpPr>
        <p:sp>
          <p:nvSpPr>
            <p:cNvPr id="9" name="Kaari 8">
              <a:extLst>
                <a:ext uri="{FF2B5EF4-FFF2-40B4-BE49-F238E27FC236}">
                  <a16:creationId xmlns:a16="http://schemas.microsoft.com/office/drawing/2014/main" id="{E6A383AD-BF09-F163-1E38-BE3E2AEE92BE}"/>
                </a:ext>
              </a:extLst>
            </p:cNvPr>
            <p:cNvSpPr/>
            <p:nvPr/>
          </p:nvSpPr>
          <p:spPr>
            <a:xfrm>
              <a:off x="2602754" y="2666992"/>
              <a:ext cx="75290" cy="141972"/>
            </a:xfrm>
            <a:prstGeom prst="arc">
              <a:avLst>
                <a:gd name="adj1" fmla="val 10800000"/>
                <a:gd name="adj2" fmla="val 0"/>
              </a:avLst>
            </a:prstGeom>
            <a:noFill/>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 name="Vapaamuotoinen: Muoto 9">
              <a:extLst>
                <a:ext uri="{FF2B5EF4-FFF2-40B4-BE49-F238E27FC236}">
                  <a16:creationId xmlns:a16="http://schemas.microsoft.com/office/drawing/2014/main" id="{CDDF7809-AAA7-3FE9-6D01-FD1ACBD21070}"/>
                </a:ext>
              </a:extLst>
            </p:cNvPr>
            <p:cNvSpPr/>
            <p:nvPr/>
          </p:nvSpPr>
          <p:spPr>
            <a:xfrm>
              <a:off x="854006" y="2737978"/>
              <a:ext cx="2200891" cy="1453030"/>
            </a:xfrm>
            <a:custGeom>
              <a:avLst/>
              <a:gdLst>
                <a:gd name="connsiteX0" fmla="*/ 0 w 2200891"/>
                <a:gd name="connsiteY0" fmla="*/ 0 h 1453030"/>
                <a:gd name="connsiteX1" fmla="*/ 2200891 w 2200891"/>
                <a:gd name="connsiteY1" fmla="*/ 0 h 1453030"/>
                <a:gd name="connsiteX2" fmla="*/ 2200891 w 2200891"/>
                <a:gd name="connsiteY2" fmla="*/ 1453030 h 1453030"/>
                <a:gd name="connsiteX3" fmla="*/ 1100450 w 2200891"/>
                <a:gd name="connsiteY3" fmla="*/ 1453030 h 1453030"/>
                <a:gd name="connsiteX4" fmla="*/ 1100450 w 2200891"/>
                <a:gd name="connsiteY4" fmla="*/ 211460 h 1453030"/>
                <a:gd name="connsiteX5" fmla="*/ 527436 w 2200891"/>
                <a:gd name="connsiteY5" fmla="*/ 211460 h 1453030"/>
                <a:gd name="connsiteX6" fmla="*/ 527436 w 2200891"/>
                <a:gd name="connsiteY6" fmla="*/ 1453030 h 1453030"/>
                <a:gd name="connsiteX7" fmla="*/ 0 w 2200891"/>
                <a:gd name="connsiteY7" fmla="*/ 1453030 h 1453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0891" h="1453030">
                  <a:moveTo>
                    <a:pt x="0" y="0"/>
                  </a:moveTo>
                  <a:lnTo>
                    <a:pt x="2200891" y="0"/>
                  </a:lnTo>
                  <a:lnTo>
                    <a:pt x="2200891" y="1453030"/>
                  </a:lnTo>
                  <a:lnTo>
                    <a:pt x="1100450" y="1453030"/>
                  </a:lnTo>
                  <a:lnTo>
                    <a:pt x="1100450" y="211460"/>
                  </a:lnTo>
                  <a:lnTo>
                    <a:pt x="527436" y="211460"/>
                  </a:lnTo>
                  <a:lnTo>
                    <a:pt x="527436" y="1453030"/>
                  </a:lnTo>
                  <a:lnTo>
                    <a:pt x="0" y="1453030"/>
                  </a:lnTo>
                  <a:close/>
                </a:path>
              </a:pathLst>
            </a:custGeom>
            <a:grp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 name="Kaari 10">
              <a:extLst>
                <a:ext uri="{FF2B5EF4-FFF2-40B4-BE49-F238E27FC236}">
                  <a16:creationId xmlns:a16="http://schemas.microsoft.com/office/drawing/2014/main" id="{9FBBF8D5-2FB1-CCF3-A570-F54A72A6D3BB}"/>
                </a:ext>
              </a:extLst>
            </p:cNvPr>
            <p:cNvSpPr/>
            <p:nvPr/>
          </p:nvSpPr>
          <p:spPr>
            <a:xfrm>
              <a:off x="1188942" y="2671355"/>
              <a:ext cx="75290" cy="141972"/>
            </a:xfrm>
            <a:prstGeom prst="arc">
              <a:avLst>
                <a:gd name="adj1" fmla="val 10800000"/>
                <a:gd name="adj2" fmla="val 0"/>
              </a:avLst>
            </a:prstGeom>
            <a:noFill/>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2" name="Ryhmä 11">
            <a:extLst>
              <a:ext uri="{FF2B5EF4-FFF2-40B4-BE49-F238E27FC236}">
                <a16:creationId xmlns:a16="http://schemas.microsoft.com/office/drawing/2014/main" id="{CB8791AC-3EF8-7B60-EC87-1423EB6D8B7E}"/>
              </a:ext>
            </a:extLst>
          </p:cNvPr>
          <p:cNvGrpSpPr/>
          <p:nvPr/>
        </p:nvGrpSpPr>
        <p:grpSpPr>
          <a:xfrm>
            <a:off x="7243143" y="3109147"/>
            <a:ext cx="1303851" cy="846969"/>
            <a:chOff x="854006" y="2666992"/>
            <a:chExt cx="2200891" cy="1524016"/>
          </a:xfrm>
          <a:solidFill>
            <a:schemeClr val="bg1">
              <a:lumMod val="65000"/>
            </a:schemeClr>
          </a:solidFill>
        </p:grpSpPr>
        <p:sp>
          <p:nvSpPr>
            <p:cNvPr id="13" name="Kaari 12">
              <a:extLst>
                <a:ext uri="{FF2B5EF4-FFF2-40B4-BE49-F238E27FC236}">
                  <a16:creationId xmlns:a16="http://schemas.microsoft.com/office/drawing/2014/main" id="{6F9E0064-DC37-DDE0-0B48-1FC486C81373}"/>
                </a:ext>
              </a:extLst>
            </p:cNvPr>
            <p:cNvSpPr/>
            <p:nvPr/>
          </p:nvSpPr>
          <p:spPr>
            <a:xfrm>
              <a:off x="2602754" y="2666992"/>
              <a:ext cx="75290" cy="141972"/>
            </a:xfrm>
            <a:prstGeom prst="arc">
              <a:avLst>
                <a:gd name="adj1" fmla="val 10800000"/>
                <a:gd name="adj2" fmla="val 0"/>
              </a:avLst>
            </a:prstGeom>
            <a:noFill/>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 name="Vapaamuotoinen: Muoto 13">
              <a:extLst>
                <a:ext uri="{FF2B5EF4-FFF2-40B4-BE49-F238E27FC236}">
                  <a16:creationId xmlns:a16="http://schemas.microsoft.com/office/drawing/2014/main" id="{605456AE-CB3E-DBFD-2290-907CBABA0D47}"/>
                </a:ext>
              </a:extLst>
            </p:cNvPr>
            <p:cNvSpPr/>
            <p:nvPr/>
          </p:nvSpPr>
          <p:spPr>
            <a:xfrm>
              <a:off x="854006" y="2737978"/>
              <a:ext cx="2200891" cy="1453030"/>
            </a:xfrm>
            <a:custGeom>
              <a:avLst/>
              <a:gdLst>
                <a:gd name="connsiteX0" fmla="*/ 0 w 2200891"/>
                <a:gd name="connsiteY0" fmla="*/ 0 h 1453030"/>
                <a:gd name="connsiteX1" fmla="*/ 2200891 w 2200891"/>
                <a:gd name="connsiteY1" fmla="*/ 0 h 1453030"/>
                <a:gd name="connsiteX2" fmla="*/ 2200891 w 2200891"/>
                <a:gd name="connsiteY2" fmla="*/ 1453030 h 1453030"/>
                <a:gd name="connsiteX3" fmla="*/ 1100450 w 2200891"/>
                <a:gd name="connsiteY3" fmla="*/ 1453030 h 1453030"/>
                <a:gd name="connsiteX4" fmla="*/ 1100450 w 2200891"/>
                <a:gd name="connsiteY4" fmla="*/ 211460 h 1453030"/>
                <a:gd name="connsiteX5" fmla="*/ 527436 w 2200891"/>
                <a:gd name="connsiteY5" fmla="*/ 211460 h 1453030"/>
                <a:gd name="connsiteX6" fmla="*/ 527436 w 2200891"/>
                <a:gd name="connsiteY6" fmla="*/ 1453030 h 1453030"/>
                <a:gd name="connsiteX7" fmla="*/ 0 w 2200891"/>
                <a:gd name="connsiteY7" fmla="*/ 1453030 h 1453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0891" h="1453030">
                  <a:moveTo>
                    <a:pt x="0" y="0"/>
                  </a:moveTo>
                  <a:lnTo>
                    <a:pt x="2200891" y="0"/>
                  </a:lnTo>
                  <a:lnTo>
                    <a:pt x="2200891" y="1453030"/>
                  </a:lnTo>
                  <a:lnTo>
                    <a:pt x="1100450" y="1453030"/>
                  </a:lnTo>
                  <a:lnTo>
                    <a:pt x="1100450" y="211460"/>
                  </a:lnTo>
                  <a:lnTo>
                    <a:pt x="527436" y="211460"/>
                  </a:lnTo>
                  <a:lnTo>
                    <a:pt x="527436" y="1453030"/>
                  </a:lnTo>
                  <a:lnTo>
                    <a:pt x="0" y="1453030"/>
                  </a:lnTo>
                  <a:close/>
                </a:path>
              </a:pathLst>
            </a:custGeom>
            <a:grp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5" name="Kaari 14">
              <a:extLst>
                <a:ext uri="{FF2B5EF4-FFF2-40B4-BE49-F238E27FC236}">
                  <a16:creationId xmlns:a16="http://schemas.microsoft.com/office/drawing/2014/main" id="{765D667E-4782-DCE8-F4F8-3EFC990FE736}"/>
                </a:ext>
              </a:extLst>
            </p:cNvPr>
            <p:cNvSpPr/>
            <p:nvPr/>
          </p:nvSpPr>
          <p:spPr>
            <a:xfrm>
              <a:off x="1188942" y="2671355"/>
              <a:ext cx="75290" cy="141972"/>
            </a:xfrm>
            <a:prstGeom prst="arc">
              <a:avLst>
                <a:gd name="adj1" fmla="val 10800000"/>
                <a:gd name="adj2" fmla="val 0"/>
              </a:avLst>
            </a:prstGeom>
            <a:noFill/>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21" name="Ryhmä 20">
            <a:extLst>
              <a:ext uri="{FF2B5EF4-FFF2-40B4-BE49-F238E27FC236}">
                <a16:creationId xmlns:a16="http://schemas.microsoft.com/office/drawing/2014/main" id="{C4B4AB44-4DE9-6757-3256-50087EA76C37}"/>
              </a:ext>
            </a:extLst>
          </p:cNvPr>
          <p:cNvGrpSpPr/>
          <p:nvPr/>
        </p:nvGrpSpPr>
        <p:grpSpPr>
          <a:xfrm>
            <a:off x="8707120" y="877732"/>
            <a:ext cx="707136" cy="704767"/>
            <a:chOff x="9144000" y="1152143"/>
            <a:chExt cx="707136" cy="763471"/>
          </a:xfrm>
        </p:grpSpPr>
        <p:sp>
          <p:nvSpPr>
            <p:cNvPr id="20" name="Suorakulmio 19">
              <a:extLst>
                <a:ext uri="{FF2B5EF4-FFF2-40B4-BE49-F238E27FC236}">
                  <a16:creationId xmlns:a16="http://schemas.microsoft.com/office/drawing/2014/main" id="{96F19202-BC0C-1741-1F2B-67BB334D83E7}"/>
                </a:ext>
              </a:extLst>
            </p:cNvPr>
            <p:cNvSpPr/>
            <p:nvPr/>
          </p:nvSpPr>
          <p:spPr>
            <a:xfrm>
              <a:off x="9225280" y="1275080"/>
              <a:ext cx="543560" cy="401320"/>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6" name="Ryhmä 15">
              <a:extLst>
                <a:ext uri="{FF2B5EF4-FFF2-40B4-BE49-F238E27FC236}">
                  <a16:creationId xmlns:a16="http://schemas.microsoft.com/office/drawing/2014/main" id="{8D2DB4FA-17A2-1908-23A9-9C6F1116DE47}"/>
                </a:ext>
              </a:extLst>
            </p:cNvPr>
            <p:cNvGrpSpPr/>
            <p:nvPr/>
          </p:nvGrpSpPr>
          <p:grpSpPr>
            <a:xfrm>
              <a:off x="9144000" y="1152143"/>
              <a:ext cx="707136" cy="763471"/>
              <a:chOff x="9529010" y="1090854"/>
              <a:chExt cx="1506465" cy="1506465"/>
            </a:xfrm>
          </p:grpSpPr>
          <p:pic>
            <p:nvPicPr>
              <p:cNvPr id="17" name="Kuva 16" descr="Suorakulmainen särmiö tasaisella täytöllä">
                <a:extLst>
                  <a:ext uri="{FF2B5EF4-FFF2-40B4-BE49-F238E27FC236}">
                    <a16:creationId xmlns:a16="http://schemas.microsoft.com/office/drawing/2014/main" id="{53B211C6-28EE-E197-6FC9-FC69BD2E67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66931" y="1539600"/>
                <a:ext cx="461665" cy="461665"/>
              </a:xfrm>
              <a:prstGeom prst="rect">
                <a:avLst/>
              </a:prstGeom>
            </p:spPr>
          </p:pic>
          <p:pic>
            <p:nvPicPr>
              <p:cNvPr id="18" name="Kuva 17" descr="Binaarinen tasaisella täytöllä">
                <a:extLst>
                  <a:ext uri="{FF2B5EF4-FFF2-40B4-BE49-F238E27FC236}">
                    <a16:creationId xmlns:a16="http://schemas.microsoft.com/office/drawing/2014/main" id="{8B3A31DC-387C-7337-D646-960F5C52400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782554" y="1539601"/>
                <a:ext cx="461665" cy="461665"/>
              </a:xfrm>
              <a:prstGeom prst="rect">
                <a:avLst/>
              </a:prstGeom>
            </p:spPr>
          </p:pic>
          <p:pic>
            <p:nvPicPr>
              <p:cNvPr id="19" name="Kuva 18" descr="Näyttö tasaisella täytöllä">
                <a:extLst>
                  <a:ext uri="{FF2B5EF4-FFF2-40B4-BE49-F238E27FC236}">
                    <a16:creationId xmlns:a16="http://schemas.microsoft.com/office/drawing/2014/main" id="{150DBFAA-6D85-39BE-7543-09C54DEBBE9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529010" y="1090854"/>
                <a:ext cx="1506465" cy="1506465"/>
              </a:xfrm>
              <a:prstGeom prst="rect">
                <a:avLst/>
              </a:prstGeom>
            </p:spPr>
          </p:pic>
        </p:grpSp>
      </p:grpSp>
      <p:grpSp>
        <p:nvGrpSpPr>
          <p:cNvPr id="22" name="Ryhmä 21">
            <a:extLst>
              <a:ext uri="{FF2B5EF4-FFF2-40B4-BE49-F238E27FC236}">
                <a16:creationId xmlns:a16="http://schemas.microsoft.com/office/drawing/2014/main" id="{68248D71-F53F-83BD-735A-61AB4F25F42B}"/>
              </a:ext>
            </a:extLst>
          </p:cNvPr>
          <p:cNvGrpSpPr/>
          <p:nvPr/>
        </p:nvGrpSpPr>
        <p:grpSpPr>
          <a:xfrm>
            <a:off x="9463064" y="1745115"/>
            <a:ext cx="707136" cy="704767"/>
            <a:chOff x="9144000" y="1152143"/>
            <a:chExt cx="707136" cy="763471"/>
          </a:xfrm>
        </p:grpSpPr>
        <p:sp>
          <p:nvSpPr>
            <p:cNvPr id="23" name="Suorakulmio 22">
              <a:extLst>
                <a:ext uri="{FF2B5EF4-FFF2-40B4-BE49-F238E27FC236}">
                  <a16:creationId xmlns:a16="http://schemas.microsoft.com/office/drawing/2014/main" id="{F43AF250-8B97-8755-EC2D-DA1F07DC2D0D}"/>
                </a:ext>
              </a:extLst>
            </p:cNvPr>
            <p:cNvSpPr/>
            <p:nvPr/>
          </p:nvSpPr>
          <p:spPr>
            <a:xfrm>
              <a:off x="9225280" y="1275080"/>
              <a:ext cx="543560" cy="40132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24" name="Ryhmä 23">
              <a:extLst>
                <a:ext uri="{FF2B5EF4-FFF2-40B4-BE49-F238E27FC236}">
                  <a16:creationId xmlns:a16="http://schemas.microsoft.com/office/drawing/2014/main" id="{0F8A6386-5687-D6A6-7C31-68A8DF92C352}"/>
                </a:ext>
              </a:extLst>
            </p:cNvPr>
            <p:cNvGrpSpPr/>
            <p:nvPr/>
          </p:nvGrpSpPr>
          <p:grpSpPr>
            <a:xfrm>
              <a:off x="9144000" y="1152143"/>
              <a:ext cx="707136" cy="763471"/>
              <a:chOff x="9529010" y="1090854"/>
              <a:chExt cx="1506465" cy="1506465"/>
            </a:xfrm>
          </p:grpSpPr>
          <p:pic>
            <p:nvPicPr>
              <p:cNvPr id="25" name="Kuva 24" descr="Suorakulmainen särmiö tasaisella täytöllä">
                <a:extLst>
                  <a:ext uri="{FF2B5EF4-FFF2-40B4-BE49-F238E27FC236}">
                    <a16:creationId xmlns:a16="http://schemas.microsoft.com/office/drawing/2014/main" id="{ECB61D5B-4746-6266-61E7-35D882057CD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66931" y="1539600"/>
                <a:ext cx="461665" cy="461665"/>
              </a:xfrm>
              <a:prstGeom prst="rect">
                <a:avLst/>
              </a:prstGeom>
            </p:spPr>
          </p:pic>
          <p:pic>
            <p:nvPicPr>
              <p:cNvPr id="26" name="Kuva 25" descr="Binaarinen tasaisella täytöllä">
                <a:extLst>
                  <a:ext uri="{FF2B5EF4-FFF2-40B4-BE49-F238E27FC236}">
                    <a16:creationId xmlns:a16="http://schemas.microsoft.com/office/drawing/2014/main" id="{DE445792-016E-B52F-85C9-CE2E3050A41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782554" y="1539601"/>
                <a:ext cx="461665" cy="461665"/>
              </a:xfrm>
              <a:prstGeom prst="rect">
                <a:avLst/>
              </a:prstGeom>
            </p:spPr>
          </p:pic>
          <p:pic>
            <p:nvPicPr>
              <p:cNvPr id="27" name="Kuva 26" descr="Näyttö tasaisella täytöllä">
                <a:extLst>
                  <a:ext uri="{FF2B5EF4-FFF2-40B4-BE49-F238E27FC236}">
                    <a16:creationId xmlns:a16="http://schemas.microsoft.com/office/drawing/2014/main" id="{A658BFB4-CDA1-760E-528F-48BEE62D75B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529010" y="1090854"/>
                <a:ext cx="1506465" cy="1506465"/>
              </a:xfrm>
              <a:prstGeom prst="rect">
                <a:avLst/>
              </a:prstGeom>
            </p:spPr>
          </p:pic>
        </p:grpSp>
      </p:grpSp>
      <p:grpSp>
        <p:nvGrpSpPr>
          <p:cNvPr id="28" name="Ryhmä 27">
            <a:extLst>
              <a:ext uri="{FF2B5EF4-FFF2-40B4-BE49-F238E27FC236}">
                <a16:creationId xmlns:a16="http://schemas.microsoft.com/office/drawing/2014/main" id="{DF58EE0F-13B2-D8BB-9FC4-A9DF855B033B}"/>
              </a:ext>
            </a:extLst>
          </p:cNvPr>
          <p:cNvGrpSpPr/>
          <p:nvPr/>
        </p:nvGrpSpPr>
        <p:grpSpPr>
          <a:xfrm>
            <a:off x="10164151" y="877732"/>
            <a:ext cx="707136" cy="704767"/>
            <a:chOff x="9144000" y="1152143"/>
            <a:chExt cx="707136" cy="763471"/>
          </a:xfrm>
        </p:grpSpPr>
        <p:sp>
          <p:nvSpPr>
            <p:cNvPr id="29" name="Suorakulmio 28">
              <a:extLst>
                <a:ext uri="{FF2B5EF4-FFF2-40B4-BE49-F238E27FC236}">
                  <a16:creationId xmlns:a16="http://schemas.microsoft.com/office/drawing/2014/main" id="{86344090-29F3-3D6F-CBCE-5BB5AC9FC0C8}"/>
                </a:ext>
              </a:extLst>
            </p:cNvPr>
            <p:cNvSpPr/>
            <p:nvPr/>
          </p:nvSpPr>
          <p:spPr>
            <a:xfrm>
              <a:off x="9225280" y="1275080"/>
              <a:ext cx="543560" cy="401320"/>
            </a:xfrm>
            <a:prstGeom prst="rect">
              <a:avLst/>
            </a:prstGeom>
            <a:solidFill>
              <a:srgbClr val="FF7C8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30" name="Ryhmä 29">
              <a:extLst>
                <a:ext uri="{FF2B5EF4-FFF2-40B4-BE49-F238E27FC236}">
                  <a16:creationId xmlns:a16="http://schemas.microsoft.com/office/drawing/2014/main" id="{99B1513F-7094-4329-6828-230231474221}"/>
                </a:ext>
              </a:extLst>
            </p:cNvPr>
            <p:cNvGrpSpPr/>
            <p:nvPr/>
          </p:nvGrpSpPr>
          <p:grpSpPr>
            <a:xfrm>
              <a:off x="9144000" y="1152143"/>
              <a:ext cx="707136" cy="763471"/>
              <a:chOff x="9529010" y="1090854"/>
              <a:chExt cx="1506465" cy="1506465"/>
            </a:xfrm>
          </p:grpSpPr>
          <p:pic>
            <p:nvPicPr>
              <p:cNvPr id="31" name="Kuva 30" descr="Suorakulmainen särmiö tasaisella täytöllä">
                <a:extLst>
                  <a:ext uri="{FF2B5EF4-FFF2-40B4-BE49-F238E27FC236}">
                    <a16:creationId xmlns:a16="http://schemas.microsoft.com/office/drawing/2014/main" id="{47AD0AB1-1835-587C-0725-A52A0F67160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66931" y="1539600"/>
                <a:ext cx="461665" cy="461665"/>
              </a:xfrm>
              <a:prstGeom prst="rect">
                <a:avLst/>
              </a:prstGeom>
            </p:spPr>
          </p:pic>
          <p:pic>
            <p:nvPicPr>
              <p:cNvPr id="32" name="Kuva 31" descr="Binaarinen tasaisella täytöllä">
                <a:extLst>
                  <a:ext uri="{FF2B5EF4-FFF2-40B4-BE49-F238E27FC236}">
                    <a16:creationId xmlns:a16="http://schemas.microsoft.com/office/drawing/2014/main" id="{A2D45120-C0D4-54C3-FB02-88FD9F2E61A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782554" y="1539601"/>
                <a:ext cx="461665" cy="461665"/>
              </a:xfrm>
              <a:prstGeom prst="rect">
                <a:avLst/>
              </a:prstGeom>
            </p:spPr>
          </p:pic>
          <p:pic>
            <p:nvPicPr>
              <p:cNvPr id="33" name="Kuva 32" descr="Näyttö tasaisella täytöllä">
                <a:extLst>
                  <a:ext uri="{FF2B5EF4-FFF2-40B4-BE49-F238E27FC236}">
                    <a16:creationId xmlns:a16="http://schemas.microsoft.com/office/drawing/2014/main" id="{69C84366-F80D-C0C2-FFEF-CD03622E036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529010" y="1090854"/>
                <a:ext cx="1506465" cy="1506465"/>
              </a:xfrm>
              <a:prstGeom prst="rect">
                <a:avLst/>
              </a:prstGeom>
            </p:spPr>
          </p:pic>
        </p:grpSp>
      </p:grpSp>
      <p:sp>
        <p:nvSpPr>
          <p:cNvPr id="34" name="Tekstiruutu 33">
            <a:extLst>
              <a:ext uri="{FF2B5EF4-FFF2-40B4-BE49-F238E27FC236}">
                <a16:creationId xmlns:a16="http://schemas.microsoft.com/office/drawing/2014/main" id="{B3B4092A-DC3C-B89B-9B55-2A935B7988FE}"/>
              </a:ext>
            </a:extLst>
          </p:cNvPr>
          <p:cNvSpPr txBox="1"/>
          <p:nvPr/>
        </p:nvSpPr>
        <p:spPr>
          <a:xfrm>
            <a:off x="7511816" y="314224"/>
            <a:ext cx="4374491" cy="609398"/>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Standardization of information content produced during the design phase and enriched in the supply chain to enable machine readability and automation.</a:t>
            </a:r>
            <a:endParaRPr kumimoji="0" lang="fi-FI" sz="1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cxnSp>
        <p:nvCxnSpPr>
          <p:cNvPr id="36" name="Suora nuoliyhdysviiva 35">
            <a:extLst>
              <a:ext uri="{FF2B5EF4-FFF2-40B4-BE49-F238E27FC236}">
                <a16:creationId xmlns:a16="http://schemas.microsoft.com/office/drawing/2014/main" id="{88A9370E-D032-C950-1CC9-6CDF574A51E4}"/>
              </a:ext>
            </a:extLst>
          </p:cNvPr>
          <p:cNvCxnSpPr>
            <a:cxnSpLocks/>
          </p:cNvCxnSpPr>
          <p:nvPr/>
        </p:nvCxnSpPr>
        <p:spPr>
          <a:xfrm>
            <a:off x="9379748" y="1502555"/>
            <a:ext cx="292768" cy="260282"/>
          </a:xfrm>
          <a:prstGeom prst="straightConnector1">
            <a:avLst/>
          </a:prstGeom>
          <a:ln w="19050">
            <a:solidFill>
              <a:schemeClr val="tx1"/>
            </a:solidFill>
            <a:prstDash val="sys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9" name="Suora nuoliyhdysviiva 38">
            <a:extLst>
              <a:ext uri="{FF2B5EF4-FFF2-40B4-BE49-F238E27FC236}">
                <a16:creationId xmlns:a16="http://schemas.microsoft.com/office/drawing/2014/main" id="{0973AD90-16E1-6AB6-A401-ECEC2E46744A}"/>
              </a:ext>
            </a:extLst>
          </p:cNvPr>
          <p:cNvCxnSpPr>
            <a:cxnSpLocks/>
          </p:cNvCxnSpPr>
          <p:nvPr/>
        </p:nvCxnSpPr>
        <p:spPr>
          <a:xfrm flipH="1">
            <a:off x="9960747" y="1519746"/>
            <a:ext cx="292768" cy="260282"/>
          </a:xfrm>
          <a:prstGeom prst="straightConnector1">
            <a:avLst/>
          </a:prstGeom>
          <a:ln w="19050">
            <a:solidFill>
              <a:schemeClr val="tx1"/>
            </a:solidFill>
            <a:prstDash val="sys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0" name="Suora nuoliyhdysviiva 39">
            <a:extLst>
              <a:ext uri="{FF2B5EF4-FFF2-40B4-BE49-F238E27FC236}">
                <a16:creationId xmlns:a16="http://schemas.microsoft.com/office/drawing/2014/main" id="{13AB8FB5-4051-4784-39F0-E7E3D61B71E4}"/>
              </a:ext>
            </a:extLst>
          </p:cNvPr>
          <p:cNvCxnSpPr>
            <a:cxnSpLocks/>
          </p:cNvCxnSpPr>
          <p:nvPr/>
        </p:nvCxnSpPr>
        <p:spPr>
          <a:xfrm flipH="1">
            <a:off x="9582078" y="1108824"/>
            <a:ext cx="420974" cy="0"/>
          </a:xfrm>
          <a:prstGeom prst="straightConnector1">
            <a:avLst/>
          </a:prstGeom>
          <a:ln w="19050">
            <a:solidFill>
              <a:schemeClr val="tx1"/>
            </a:solidFill>
            <a:prstDash val="sys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42" name="Picture 2" descr="buildingSMART International">
            <a:extLst>
              <a:ext uri="{FF2B5EF4-FFF2-40B4-BE49-F238E27FC236}">
                <a16:creationId xmlns:a16="http://schemas.microsoft.com/office/drawing/2014/main" id="{6E1D7576-D82C-94CC-7AAE-ED82B14C99B5}"/>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632206" y="1248786"/>
            <a:ext cx="367835" cy="367835"/>
          </a:xfrm>
          <a:prstGeom prst="rect">
            <a:avLst/>
          </a:prstGeom>
          <a:noFill/>
          <a:extLst>
            <a:ext uri="{909E8E84-426E-40DD-AFC4-6F175D3DCCD1}">
              <a14:hiddenFill xmlns:a14="http://schemas.microsoft.com/office/drawing/2010/main">
                <a:solidFill>
                  <a:srgbClr val="FFFFFF"/>
                </a:solidFill>
              </a14:hiddenFill>
            </a:ext>
          </a:extLst>
        </p:spPr>
      </p:pic>
      <p:cxnSp>
        <p:nvCxnSpPr>
          <p:cNvPr id="44" name="Suora nuoliyhdysviiva 43">
            <a:extLst>
              <a:ext uri="{FF2B5EF4-FFF2-40B4-BE49-F238E27FC236}">
                <a16:creationId xmlns:a16="http://schemas.microsoft.com/office/drawing/2014/main" id="{8983507A-597C-BDBA-9FD8-0E0E86D5EACB}"/>
              </a:ext>
            </a:extLst>
          </p:cNvPr>
          <p:cNvCxnSpPr>
            <a:cxnSpLocks/>
          </p:cNvCxnSpPr>
          <p:nvPr/>
        </p:nvCxnSpPr>
        <p:spPr>
          <a:xfrm flipH="1">
            <a:off x="8681372" y="2135074"/>
            <a:ext cx="413627" cy="417985"/>
          </a:xfrm>
          <a:prstGeom prst="straightConnector1">
            <a:avLst/>
          </a:prstGeom>
          <a:ln w="508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5" name="Tekstiruutu 44">
            <a:extLst>
              <a:ext uri="{FF2B5EF4-FFF2-40B4-BE49-F238E27FC236}">
                <a16:creationId xmlns:a16="http://schemas.microsoft.com/office/drawing/2014/main" id="{CCAB37A1-F84C-7E88-12FC-E74B81A43B20}"/>
              </a:ext>
            </a:extLst>
          </p:cNvPr>
          <p:cNvSpPr txBox="1"/>
          <p:nvPr/>
        </p:nvSpPr>
        <p:spPr>
          <a:xfrm>
            <a:off x="8909202" y="2611453"/>
            <a:ext cx="2964632" cy="781752"/>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Transmission of product information between supply chain stakeholders </a:t>
            </a:r>
            <a:r>
              <a:rPr kumimoji="0" lang="en-US" sz="140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(National product databases + EU Digital Product Passport)</a:t>
            </a:r>
            <a:endParaRPr kumimoji="0" lang="fi-FI" sz="140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nvGrpSpPr>
          <p:cNvPr id="122" name="Ryhmä 121">
            <a:extLst>
              <a:ext uri="{FF2B5EF4-FFF2-40B4-BE49-F238E27FC236}">
                <a16:creationId xmlns:a16="http://schemas.microsoft.com/office/drawing/2014/main" id="{461A50FF-DE86-FDE8-D2BF-A4FAA9D86BE2}"/>
              </a:ext>
            </a:extLst>
          </p:cNvPr>
          <p:cNvGrpSpPr/>
          <p:nvPr/>
        </p:nvGrpSpPr>
        <p:grpSpPr>
          <a:xfrm>
            <a:off x="10677206" y="5059558"/>
            <a:ext cx="1195153" cy="1189567"/>
            <a:chOff x="10183615" y="5158618"/>
            <a:chExt cx="1195153" cy="1189567"/>
          </a:xfrm>
        </p:grpSpPr>
        <p:grpSp>
          <p:nvGrpSpPr>
            <p:cNvPr id="88" name="Ryhmä 87">
              <a:extLst>
                <a:ext uri="{FF2B5EF4-FFF2-40B4-BE49-F238E27FC236}">
                  <a16:creationId xmlns:a16="http://schemas.microsoft.com/office/drawing/2014/main" id="{BE647D4E-32AC-B621-4DE2-4B71012CFC54}"/>
                </a:ext>
              </a:extLst>
            </p:cNvPr>
            <p:cNvGrpSpPr/>
            <p:nvPr/>
          </p:nvGrpSpPr>
          <p:grpSpPr>
            <a:xfrm>
              <a:off x="10183615" y="5158618"/>
              <a:ext cx="948993" cy="934209"/>
              <a:chOff x="9144000" y="1152143"/>
              <a:chExt cx="707136" cy="763471"/>
            </a:xfrm>
          </p:grpSpPr>
          <p:sp>
            <p:nvSpPr>
              <p:cNvPr id="89" name="Suorakulmio 88">
                <a:extLst>
                  <a:ext uri="{FF2B5EF4-FFF2-40B4-BE49-F238E27FC236}">
                    <a16:creationId xmlns:a16="http://schemas.microsoft.com/office/drawing/2014/main" id="{69C3235C-9584-5443-46CC-7B773A695B21}"/>
                  </a:ext>
                </a:extLst>
              </p:cNvPr>
              <p:cNvSpPr/>
              <p:nvPr/>
            </p:nvSpPr>
            <p:spPr>
              <a:xfrm>
                <a:off x="9225280" y="1275080"/>
                <a:ext cx="543560" cy="401320"/>
              </a:xfrm>
              <a:prstGeom prst="rect">
                <a:avLst/>
              </a:prstGeom>
              <a:solidFill>
                <a:srgbClr val="FFC0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93" name="Kuva 92" descr="Näyttö tasaisella täytöllä">
                <a:extLst>
                  <a:ext uri="{FF2B5EF4-FFF2-40B4-BE49-F238E27FC236}">
                    <a16:creationId xmlns:a16="http://schemas.microsoft.com/office/drawing/2014/main" id="{7343F606-8236-6703-36F4-D4250C74EC2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144000" y="1152143"/>
                <a:ext cx="707136" cy="763471"/>
              </a:xfrm>
              <a:prstGeom prst="rect">
                <a:avLst/>
              </a:prstGeom>
            </p:spPr>
          </p:pic>
        </p:grpSp>
        <p:pic>
          <p:nvPicPr>
            <p:cNvPr id="95" name="Kuva 94" descr="Asiakirja tasaisella täytöllä">
              <a:extLst>
                <a:ext uri="{FF2B5EF4-FFF2-40B4-BE49-F238E27FC236}">
                  <a16:creationId xmlns:a16="http://schemas.microsoft.com/office/drawing/2014/main" id="{493B8322-7FB5-FB89-C644-23122C5BF28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501955" y="5392474"/>
              <a:ext cx="369332" cy="369332"/>
            </a:xfrm>
            <a:prstGeom prst="rect">
              <a:avLst/>
            </a:prstGeom>
          </p:spPr>
        </p:pic>
        <p:grpSp>
          <p:nvGrpSpPr>
            <p:cNvPr id="96" name="Ryhmä 95">
              <a:extLst>
                <a:ext uri="{FF2B5EF4-FFF2-40B4-BE49-F238E27FC236}">
                  <a16:creationId xmlns:a16="http://schemas.microsoft.com/office/drawing/2014/main" id="{5BB8CF42-A4CB-F793-4D60-DD1D76D3D6BC}"/>
                </a:ext>
              </a:extLst>
            </p:cNvPr>
            <p:cNvGrpSpPr/>
            <p:nvPr/>
          </p:nvGrpSpPr>
          <p:grpSpPr>
            <a:xfrm>
              <a:off x="10190484" y="5568157"/>
              <a:ext cx="1188284" cy="780028"/>
              <a:chOff x="7224421" y="1277912"/>
              <a:chExt cx="2732597" cy="1868950"/>
            </a:xfrm>
          </p:grpSpPr>
          <p:sp>
            <p:nvSpPr>
              <p:cNvPr id="97" name="Ellipsi 96">
                <a:extLst>
                  <a:ext uri="{FF2B5EF4-FFF2-40B4-BE49-F238E27FC236}">
                    <a16:creationId xmlns:a16="http://schemas.microsoft.com/office/drawing/2014/main" id="{20F87E5A-79F6-A2D0-3C5E-3B75E900A2BA}"/>
                  </a:ext>
                </a:extLst>
              </p:cNvPr>
              <p:cNvSpPr/>
              <p:nvPr/>
            </p:nvSpPr>
            <p:spPr>
              <a:xfrm>
                <a:off x="8696695" y="1277912"/>
                <a:ext cx="1260000" cy="1260000"/>
              </a:xfrm>
              <a:prstGeom prst="ellipse">
                <a:avLst/>
              </a:prstGeom>
              <a:solidFill>
                <a:srgbClr val="FFD05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98" name="Suorakulmio: Pyöristetyt kulmat 97">
                <a:extLst>
                  <a:ext uri="{FF2B5EF4-FFF2-40B4-BE49-F238E27FC236}">
                    <a16:creationId xmlns:a16="http://schemas.microsoft.com/office/drawing/2014/main" id="{7B78E1AC-66C9-6097-1BFC-F35145E4D9CC}"/>
                  </a:ext>
                </a:extLst>
              </p:cNvPr>
              <p:cNvSpPr/>
              <p:nvPr/>
            </p:nvSpPr>
            <p:spPr>
              <a:xfrm>
                <a:off x="9146552" y="1970244"/>
                <a:ext cx="381917" cy="171465"/>
              </a:xfrm>
              <a:prstGeom prst="round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99" name="Osittainen ympyrä 98">
                <a:extLst>
                  <a:ext uri="{FF2B5EF4-FFF2-40B4-BE49-F238E27FC236}">
                    <a16:creationId xmlns:a16="http://schemas.microsoft.com/office/drawing/2014/main" id="{2D33E503-C41A-FF32-2536-515E4A6E2D72}"/>
                  </a:ext>
                </a:extLst>
              </p:cNvPr>
              <p:cNvSpPr/>
              <p:nvPr/>
            </p:nvSpPr>
            <p:spPr>
              <a:xfrm>
                <a:off x="8697018" y="1277912"/>
                <a:ext cx="1260000" cy="1260000"/>
              </a:xfrm>
              <a:prstGeom prst="pie">
                <a:avLst>
                  <a:gd name="adj1" fmla="val 3099612"/>
                  <a:gd name="adj2" fmla="val 7726514"/>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Vapaamuotoinen: Muoto 99">
                <a:extLst>
                  <a:ext uri="{FF2B5EF4-FFF2-40B4-BE49-F238E27FC236}">
                    <a16:creationId xmlns:a16="http://schemas.microsoft.com/office/drawing/2014/main" id="{59F7AF03-6C0A-DFB7-9730-6471195B7BB4}"/>
                  </a:ext>
                </a:extLst>
              </p:cNvPr>
              <p:cNvSpPr/>
              <p:nvPr/>
            </p:nvSpPr>
            <p:spPr>
              <a:xfrm>
                <a:off x="9222293" y="1762660"/>
                <a:ext cx="219224" cy="330233"/>
              </a:xfrm>
              <a:custGeom>
                <a:avLst/>
                <a:gdLst>
                  <a:gd name="connsiteX0" fmla="*/ 284924 w 284924"/>
                  <a:gd name="connsiteY0" fmla="*/ 95917 h 248316"/>
                  <a:gd name="connsiteX1" fmla="*/ 276733 w 284924"/>
                  <a:gd name="connsiteY1" fmla="*/ 62675 h 248316"/>
                  <a:gd name="connsiteX2" fmla="*/ 266065 w 284924"/>
                  <a:gd name="connsiteY2" fmla="*/ 53150 h 248316"/>
                  <a:gd name="connsiteX3" fmla="*/ 247015 w 284924"/>
                  <a:gd name="connsiteY3" fmla="*/ 36481 h 248316"/>
                  <a:gd name="connsiteX4" fmla="*/ 230727 w 284924"/>
                  <a:gd name="connsiteY4" fmla="*/ 0 h 248316"/>
                  <a:gd name="connsiteX5" fmla="*/ 144050 w 284924"/>
                  <a:gd name="connsiteY5" fmla="*/ 57150 h 248316"/>
                  <a:gd name="connsiteX6" fmla="*/ 42894 w 284924"/>
                  <a:gd name="connsiteY6" fmla="*/ 85725 h 248316"/>
                  <a:gd name="connsiteX7" fmla="*/ 3270 w 284924"/>
                  <a:gd name="connsiteY7" fmla="*/ 95726 h 248316"/>
                  <a:gd name="connsiteX8" fmla="*/ 3270 w 284924"/>
                  <a:gd name="connsiteY8" fmla="*/ 130112 h 248316"/>
                  <a:gd name="connsiteX9" fmla="*/ 142049 w 284924"/>
                  <a:gd name="connsiteY9" fmla="*/ 248317 h 248316"/>
                  <a:gd name="connsiteX10" fmla="*/ 284924 w 284924"/>
                  <a:gd name="connsiteY10" fmla="*/ 95917 h 24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924" h="248316">
                    <a:moveTo>
                      <a:pt x="284924" y="95917"/>
                    </a:moveTo>
                    <a:cubicBezTo>
                      <a:pt x="284416" y="84404"/>
                      <a:pt x="281632" y="73105"/>
                      <a:pt x="276733" y="62675"/>
                    </a:cubicBezTo>
                    <a:cubicBezTo>
                      <a:pt x="273943" y="58733"/>
                      <a:pt x="270296" y="55476"/>
                      <a:pt x="266065" y="53150"/>
                    </a:cubicBezTo>
                    <a:cubicBezTo>
                      <a:pt x="258780" y="48761"/>
                      <a:pt x="252331" y="43119"/>
                      <a:pt x="247015" y="36481"/>
                    </a:cubicBezTo>
                    <a:cubicBezTo>
                      <a:pt x="239351" y="25447"/>
                      <a:pt x="233826" y="13072"/>
                      <a:pt x="230727" y="0"/>
                    </a:cubicBezTo>
                    <a:cubicBezTo>
                      <a:pt x="204134" y="22328"/>
                      <a:pt x="175049" y="41504"/>
                      <a:pt x="144050" y="57150"/>
                    </a:cubicBezTo>
                    <a:cubicBezTo>
                      <a:pt x="111871" y="71464"/>
                      <a:pt x="77806" y="81087"/>
                      <a:pt x="42894" y="85725"/>
                    </a:cubicBezTo>
                    <a:cubicBezTo>
                      <a:pt x="26797" y="88582"/>
                      <a:pt x="6699" y="92107"/>
                      <a:pt x="3270" y="95726"/>
                    </a:cubicBezTo>
                    <a:cubicBezTo>
                      <a:pt x="-2445" y="103156"/>
                      <a:pt x="508" y="122111"/>
                      <a:pt x="3270" y="130112"/>
                    </a:cubicBezTo>
                    <a:cubicBezTo>
                      <a:pt x="19558" y="198787"/>
                      <a:pt x="77851" y="248317"/>
                      <a:pt x="142049" y="248317"/>
                    </a:cubicBezTo>
                    <a:cubicBezTo>
                      <a:pt x="218249" y="248317"/>
                      <a:pt x="284924" y="177070"/>
                      <a:pt x="284924" y="95917"/>
                    </a:cubicBezTo>
                    <a:close/>
                  </a:path>
                </a:pathLst>
              </a:custGeom>
              <a:solidFill>
                <a:srgbClr val="FFC63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Suorakulmio: Pyöristetyt kulmat 100">
                <a:extLst>
                  <a:ext uri="{FF2B5EF4-FFF2-40B4-BE49-F238E27FC236}">
                    <a16:creationId xmlns:a16="http://schemas.microsoft.com/office/drawing/2014/main" id="{A10AD2C5-88A3-083C-E7B2-2C053A085365}"/>
                  </a:ext>
                </a:extLst>
              </p:cNvPr>
              <p:cNvSpPr/>
              <p:nvPr/>
            </p:nvSpPr>
            <p:spPr>
              <a:xfrm>
                <a:off x="8994130" y="2011814"/>
                <a:ext cx="657225" cy="456826"/>
              </a:xfrm>
              <a:prstGeom prst="roundRect">
                <a:avLst>
                  <a:gd name="adj" fmla="val 26697"/>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2" name="Vapaamuotoinen: Muoto 101">
                <a:extLst>
                  <a:ext uri="{FF2B5EF4-FFF2-40B4-BE49-F238E27FC236}">
                    <a16:creationId xmlns:a16="http://schemas.microsoft.com/office/drawing/2014/main" id="{436E6631-FB1D-3513-4BCA-E725DE5715AF}"/>
                  </a:ext>
                </a:extLst>
              </p:cNvPr>
              <p:cNvSpPr/>
              <p:nvPr/>
            </p:nvSpPr>
            <p:spPr>
              <a:xfrm>
                <a:off x="9129730" y="1575511"/>
                <a:ext cx="381917" cy="330234"/>
              </a:xfrm>
              <a:custGeom>
                <a:avLst/>
                <a:gdLst>
                  <a:gd name="connsiteX0" fmla="*/ 284924 w 284924"/>
                  <a:gd name="connsiteY0" fmla="*/ 95917 h 248316"/>
                  <a:gd name="connsiteX1" fmla="*/ 276733 w 284924"/>
                  <a:gd name="connsiteY1" fmla="*/ 62675 h 248316"/>
                  <a:gd name="connsiteX2" fmla="*/ 266065 w 284924"/>
                  <a:gd name="connsiteY2" fmla="*/ 53150 h 248316"/>
                  <a:gd name="connsiteX3" fmla="*/ 247015 w 284924"/>
                  <a:gd name="connsiteY3" fmla="*/ 36481 h 248316"/>
                  <a:gd name="connsiteX4" fmla="*/ 230727 w 284924"/>
                  <a:gd name="connsiteY4" fmla="*/ 0 h 248316"/>
                  <a:gd name="connsiteX5" fmla="*/ 144050 w 284924"/>
                  <a:gd name="connsiteY5" fmla="*/ 57150 h 248316"/>
                  <a:gd name="connsiteX6" fmla="*/ 42894 w 284924"/>
                  <a:gd name="connsiteY6" fmla="*/ 85725 h 248316"/>
                  <a:gd name="connsiteX7" fmla="*/ 3270 w 284924"/>
                  <a:gd name="connsiteY7" fmla="*/ 95726 h 248316"/>
                  <a:gd name="connsiteX8" fmla="*/ 3270 w 284924"/>
                  <a:gd name="connsiteY8" fmla="*/ 130112 h 248316"/>
                  <a:gd name="connsiteX9" fmla="*/ 142049 w 284924"/>
                  <a:gd name="connsiteY9" fmla="*/ 248317 h 248316"/>
                  <a:gd name="connsiteX10" fmla="*/ 284924 w 284924"/>
                  <a:gd name="connsiteY10" fmla="*/ 95917 h 248316"/>
                  <a:gd name="connsiteX0" fmla="*/ 284924 w 284924"/>
                  <a:gd name="connsiteY0" fmla="*/ 95917 h 248317"/>
                  <a:gd name="connsiteX1" fmla="*/ 276733 w 284924"/>
                  <a:gd name="connsiteY1" fmla="*/ 62675 h 248317"/>
                  <a:gd name="connsiteX2" fmla="*/ 266065 w 284924"/>
                  <a:gd name="connsiteY2" fmla="*/ 53150 h 248317"/>
                  <a:gd name="connsiteX3" fmla="*/ 247015 w 284924"/>
                  <a:gd name="connsiteY3" fmla="*/ 36481 h 248317"/>
                  <a:gd name="connsiteX4" fmla="*/ 230727 w 284924"/>
                  <a:gd name="connsiteY4" fmla="*/ 0 h 248317"/>
                  <a:gd name="connsiteX5" fmla="*/ 144050 w 284924"/>
                  <a:gd name="connsiteY5" fmla="*/ 57150 h 248317"/>
                  <a:gd name="connsiteX6" fmla="*/ 31525 w 284924"/>
                  <a:gd name="connsiteY6" fmla="*/ 14103 h 248317"/>
                  <a:gd name="connsiteX7" fmla="*/ 3270 w 284924"/>
                  <a:gd name="connsiteY7" fmla="*/ 95726 h 248317"/>
                  <a:gd name="connsiteX8" fmla="*/ 3270 w 284924"/>
                  <a:gd name="connsiteY8" fmla="*/ 130112 h 248317"/>
                  <a:gd name="connsiteX9" fmla="*/ 142049 w 284924"/>
                  <a:gd name="connsiteY9" fmla="*/ 248317 h 248317"/>
                  <a:gd name="connsiteX10" fmla="*/ 284924 w 284924"/>
                  <a:gd name="connsiteY10" fmla="*/ 95917 h 248317"/>
                  <a:gd name="connsiteX0" fmla="*/ 284924 w 284924"/>
                  <a:gd name="connsiteY0" fmla="*/ 95917 h 248317"/>
                  <a:gd name="connsiteX1" fmla="*/ 276733 w 284924"/>
                  <a:gd name="connsiteY1" fmla="*/ 62675 h 248317"/>
                  <a:gd name="connsiteX2" fmla="*/ 266065 w 284924"/>
                  <a:gd name="connsiteY2" fmla="*/ 53150 h 248317"/>
                  <a:gd name="connsiteX3" fmla="*/ 247015 w 284924"/>
                  <a:gd name="connsiteY3" fmla="*/ 36481 h 248317"/>
                  <a:gd name="connsiteX4" fmla="*/ 230727 w 284924"/>
                  <a:gd name="connsiteY4" fmla="*/ 0 h 248317"/>
                  <a:gd name="connsiteX5" fmla="*/ 138365 w 284924"/>
                  <a:gd name="connsiteY5" fmla="*/ 28501 h 248317"/>
                  <a:gd name="connsiteX6" fmla="*/ 31525 w 284924"/>
                  <a:gd name="connsiteY6" fmla="*/ 14103 h 248317"/>
                  <a:gd name="connsiteX7" fmla="*/ 3270 w 284924"/>
                  <a:gd name="connsiteY7" fmla="*/ 95726 h 248317"/>
                  <a:gd name="connsiteX8" fmla="*/ 3270 w 284924"/>
                  <a:gd name="connsiteY8" fmla="*/ 130112 h 248317"/>
                  <a:gd name="connsiteX9" fmla="*/ 142049 w 284924"/>
                  <a:gd name="connsiteY9" fmla="*/ 248317 h 248317"/>
                  <a:gd name="connsiteX10" fmla="*/ 284924 w 284924"/>
                  <a:gd name="connsiteY10" fmla="*/ 95917 h 24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924" h="248317">
                    <a:moveTo>
                      <a:pt x="284924" y="95917"/>
                    </a:moveTo>
                    <a:cubicBezTo>
                      <a:pt x="284416" y="84404"/>
                      <a:pt x="281632" y="73105"/>
                      <a:pt x="276733" y="62675"/>
                    </a:cubicBezTo>
                    <a:cubicBezTo>
                      <a:pt x="273943" y="58733"/>
                      <a:pt x="270296" y="55476"/>
                      <a:pt x="266065" y="53150"/>
                    </a:cubicBezTo>
                    <a:cubicBezTo>
                      <a:pt x="258780" y="48761"/>
                      <a:pt x="252331" y="43119"/>
                      <a:pt x="247015" y="36481"/>
                    </a:cubicBezTo>
                    <a:cubicBezTo>
                      <a:pt x="239351" y="25447"/>
                      <a:pt x="233826" y="13072"/>
                      <a:pt x="230727" y="0"/>
                    </a:cubicBezTo>
                    <a:cubicBezTo>
                      <a:pt x="204134" y="22328"/>
                      <a:pt x="169364" y="12855"/>
                      <a:pt x="138365" y="28501"/>
                    </a:cubicBezTo>
                    <a:cubicBezTo>
                      <a:pt x="106186" y="42815"/>
                      <a:pt x="66437" y="9465"/>
                      <a:pt x="31525" y="14103"/>
                    </a:cubicBezTo>
                    <a:cubicBezTo>
                      <a:pt x="15428" y="16960"/>
                      <a:pt x="6699" y="92107"/>
                      <a:pt x="3270" y="95726"/>
                    </a:cubicBezTo>
                    <a:cubicBezTo>
                      <a:pt x="-2445" y="103156"/>
                      <a:pt x="508" y="122111"/>
                      <a:pt x="3270" y="130112"/>
                    </a:cubicBezTo>
                    <a:cubicBezTo>
                      <a:pt x="19558" y="198787"/>
                      <a:pt x="77851" y="248317"/>
                      <a:pt x="142049" y="248317"/>
                    </a:cubicBezTo>
                    <a:cubicBezTo>
                      <a:pt x="218249" y="248317"/>
                      <a:pt x="284924" y="177070"/>
                      <a:pt x="284924" y="95917"/>
                    </a:cubicBezTo>
                    <a:close/>
                  </a:path>
                </a:pathLst>
              </a:custGeom>
              <a:solidFill>
                <a:srgbClr val="FFD05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Kuva 32" descr="Rakennus työntekijä mies tasaisella täytöllä">
                <a:extLst>
                  <a:ext uri="{FF2B5EF4-FFF2-40B4-BE49-F238E27FC236}">
                    <a16:creationId xmlns:a16="http://schemas.microsoft.com/office/drawing/2014/main" id="{41ECB058-BA11-3162-E4BB-C9CE4027BC6F}"/>
                  </a:ext>
                </a:extLst>
              </p:cNvPr>
              <p:cNvSpPr/>
              <p:nvPr/>
            </p:nvSpPr>
            <p:spPr>
              <a:xfrm>
                <a:off x="8911838" y="1589375"/>
                <a:ext cx="834169" cy="861085"/>
              </a:xfrm>
              <a:custGeom>
                <a:avLst/>
                <a:gdLst>
                  <a:gd name="connsiteX0" fmla="*/ 197907 w 834169"/>
                  <a:gd name="connsiteY0" fmla="*/ 603834 h 1082660"/>
                  <a:gd name="connsiteX1" fmla="*/ 49151 w 834169"/>
                  <a:gd name="connsiteY1" fmla="*/ 683341 h 1082660"/>
                  <a:gd name="connsiteX2" fmla="*/ 0 w 834169"/>
                  <a:gd name="connsiteY2" fmla="*/ 782034 h 1082660"/>
                  <a:gd name="connsiteX3" fmla="*/ 0 w 834169"/>
                  <a:gd name="connsiteY3" fmla="*/ 1011039 h 1082660"/>
                  <a:gd name="connsiteX4" fmla="*/ 11600 w 834169"/>
                  <a:gd name="connsiteY4" fmla="*/ 1018781 h 1082660"/>
                  <a:gd name="connsiteX5" fmla="*/ 143373 w 834169"/>
                  <a:gd name="connsiteY5" fmla="*/ 1061402 h 1082660"/>
                  <a:gd name="connsiteX6" fmla="*/ 143373 w 834169"/>
                  <a:gd name="connsiteY6" fmla="*/ 977542 h 1082660"/>
                  <a:gd name="connsiteX7" fmla="*/ 391017 w 834169"/>
                  <a:gd name="connsiteY7" fmla="*/ 977542 h 1082660"/>
                  <a:gd name="connsiteX8" fmla="*/ 391017 w 834169"/>
                  <a:gd name="connsiteY8" fmla="*/ 1082426 h 1082660"/>
                  <a:gd name="connsiteX9" fmla="*/ 420695 w 834169"/>
                  <a:gd name="connsiteY9" fmla="*/ 1082661 h 1082660"/>
                  <a:gd name="connsiteX10" fmla="*/ 443152 w 834169"/>
                  <a:gd name="connsiteY10" fmla="*/ 1082491 h 1082660"/>
                  <a:gd name="connsiteX11" fmla="*/ 443152 w 834169"/>
                  <a:gd name="connsiteY11" fmla="*/ 977542 h 1082660"/>
                  <a:gd name="connsiteX12" fmla="*/ 690797 w 834169"/>
                  <a:gd name="connsiteY12" fmla="*/ 977542 h 1082660"/>
                  <a:gd name="connsiteX13" fmla="*/ 690797 w 834169"/>
                  <a:gd name="connsiteY13" fmla="*/ 1062341 h 1082660"/>
                  <a:gd name="connsiteX14" fmla="*/ 823742 w 834169"/>
                  <a:gd name="connsiteY14" fmla="*/ 1017947 h 1082660"/>
                  <a:gd name="connsiteX15" fmla="*/ 834169 w 834169"/>
                  <a:gd name="connsiteY15" fmla="*/ 1010127 h 1082660"/>
                  <a:gd name="connsiteX16" fmla="*/ 834169 w 834169"/>
                  <a:gd name="connsiteY16" fmla="*/ 781486 h 1082660"/>
                  <a:gd name="connsiteX17" fmla="*/ 785514 w 834169"/>
                  <a:gd name="connsiteY17" fmla="*/ 683654 h 1082660"/>
                  <a:gd name="connsiteX18" fmla="*/ 636849 w 834169"/>
                  <a:gd name="connsiteY18" fmla="*/ 604030 h 1082660"/>
                  <a:gd name="connsiteX19" fmla="*/ 555583 w 834169"/>
                  <a:gd name="connsiteY19" fmla="*/ 571445 h 1082660"/>
                  <a:gd name="connsiteX20" fmla="*/ 547424 w 834169"/>
                  <a:gd name="connsiteY20" fmla="*/ 559415 h 1082660"/>
                  <a:gd name="connsiteX21" fmla="*/ 547424 w 834169"/>
                  <a:gd name="connsiteY21" fmla="*/ 527508 h 1082660"/>
                  <a:gd name="connsiteX22" fmla="*/ 625627 w 834169"/>
                  <a:gd name="connsiteY22" fmla="*/ 364949 h 1082660"/>
                  <a:gd name="connsiteX23" fmla="*/ 625627 w 834169"/>
                  <a:gd name="connsiteY23" fmla="*/ 273712 h 1082660"/>
                  <a:gd name="connsiteX24" fmla="*/ 638661 w 834169"/>
                  <a:gd name="connsiteY24" fmla="*/ 273712 h 1082660"/>
                  <a:gd name="connsiteX25" fmla="*/ 664729 w 834169"/>
                  <a:gd name="connsiteY25" fmla="*/ 247644 h 1082660"/>
                  <a:gd name="connsiteX26" fmla="*/ 638661 w 834169"/>
                  <a:gd name="connsiteY26" fmla="*/ 221576 h 1082660"/>
                  <a:gd name="connsiteX27" fmla="*/ 625627 w 834169"/>
                  <a:gd name="connsiteY27" fmla="*/ 221576 h 1082660"/>
                  <a:gd name="connsiteX28" fmla="*/ 516142 w 834169"/>
                  <a:gd name="connsiteY28" fmla="*/ 50963 h 1082660"/>
                  <a:gd name="connsiteX29" fmla="*/ 495288 w 834169"/>
                  <a:gd name="connsiteY29" fmla="*/ 133467 h 1082660"/>
                  <a:gd name="connsiteX30" fmla="*/ 482254 w 834169"/>
                  <a:gd name="connsiteY30" fmla="*/ 143373 h 1082660"/>
                  <a:gd name="connsiteX31" fmla="*/ 479126 w 834169"/>
                  <a:gd name="connsiteY31" fmla="*/ 143373 h 1082660"/>
                  <a:gd name="connsiteX32" fmla="*/ 469036 w 834169"/>
                  <a:gd name="connsiteY32" fmla="*/ 127947 h 1082660"/>
                  <a:gd name="connsiteX33" fmla="*/ 469038 w 834169"/>
                  <a:gd name="connsiteY33" fmla="*/ 127941 h 1082660"/>
                  <a:gd name="connsiteX34" fmla="*/ 469220 w 834169"/>
                  <a:gd name="connsiteY34" fmla="*/ 127211 h 1082660"/>
                  <a:gd name="connsiteX35" fmla="*/ 493985 w 834169"/>
                  <a:gd name="connsiteY35" fmla="*/ 29587 h 1082660"/>
                  <a:gd name="connsiteX36" fmla="*/ 456265 w 834169"/>
                  <a:gd name="connsiteY36" fmla="*/ 0 h 1082660"/>
                  <a:gd name="connsiteX37" fmla="*/ 378061 w 834169"/>
                  <a:gd name="connsiteY37" fmla="*/ 0 h 1082660"/>
                  <a:gd name="connsiteX38" fmla="*/ 340263 w 834169"/>
                  <a:gd name="connsiteY38" fmla="*/ 29587 h 1082660"/>
                  <a:gd name="connsiteX39" fmla="*/ 365027 w 834169"/>
                  <a:gd name="connsiteY39" fmla="*/ 127211 h 1082660"/>
                  <a:gd name="connsiteX40" fmla="*/ 355904 w 834169"/>
                  <a:gd name="connsiteY40" fmla="*/ 143203 h 1082660"/>
                  <a:gd name="connsiteX41" fmla="*/ 355122 w 834169"/>
                  <a:gd name="connsiteY41" fmla="*/ 143373 h 1082660"/>
                  <a:gd name="connsiteX42" fmla="*/ 351993 w 834169"/>
                  <a:gd name="connsiteY42" fmla="*/ 143373 h 1082660"/>
                  <a:gd name="connsiteX43" fmla="*/ 338960 w 834169"/>
                  <a:gd name="connsiteY43" fmla="*/ 133467 h 1082660"/>
                  <a:gd name="connsiteX44" fmla="*/ 318757 w 834169"/>
                  <a:gd name="connsiteY44" fmla="*/ 50963 h 1082660"/>
                  <a:gd name="connsiteX45" fmla="*/ 209272 w 834169"/>
                  <a:gd name="connsiteY45" fmla="*/ 221576 h 1082660"/>
                  <a:gd name="connsiteX46" fmla="*/ 195587 w 834169"/>
                  <a:gd name="connsiteY46" fmla="*/ 221576 h 1082660"/>
                  <a:gd name="connsiteX47" fmla="*/ 169519 w 834169"/>
                  <a:gd name="connsiteY47" fmla="*/ 247644 h 1082660"/>
                  <a:gd name="connsiteX48" fmla="*/ 195587 w 834169"/>
                  <a:gd name="connsiteY48" fmla="*/ 273712 h 1082660"/>
                  <a:gd name="connsiteX49" fmla="*/ 208621 w 834169"/>
                  <a:gd name="connsiteY49" fmla="*/ 273712 h 1082660"/>
                  <a:gd name="connsiteX50" fmla="*/ 208621 w 834169"/>
                  <a:gd name="connsiteY50" fmla="*/ 364949 h 1082660"/>
                  <a:gd name="connsiteX51" fmla="*/ 286733 w 834169"/>
                  <a:gd name="connsiteY51" fmla="*/ 527417 h 1082660"/>
                  <a:gd name="connsiteX52" fmla="*/ 286733 w 834169"/>
                  <a:gd name="connsiteY52" fmla="*/ 559415 h 1082660"/>
                  <a:gd name="connsiteX53" fmla="*/ 278717 w 834169"/>
                  <a:gd name="connsiteY53" fmla="*/ 571445 h 1082660"/>
                  <a:gd name="connsiteX54" fmla="*/ 260678 w 834169"/>
                  <a:gd name="connsiteY54" fmla="*/ 364949 h 1082660"/>
                  <a:gd name="connsiteX55" fmla="*/ 260678 w 834169"/>
                  <a:gd name="connsiteY55" fmla="*/ 273712 h 1082660"/>
                  <a:gd name="connsiteX56" fmla="*/ 573491 w 834169"/>
                  <a:gd name="connsiteY56" fmla="*/ 273712 h 1082660"/>
                  <a:gd name="connsiteX57" fmla="*/ 573491 w 834169"/>
                  <a:gd name="connsiteY57" fmla="*/ 364949 h 1082660"/>
                  <a:gd name="connsiteX58" fmla="*/ 417085 w 834169"/>
                  <a:gd name="connsiteY58" fmla="*/ 521356 h 1082660"/>
                  <a:gd name="connsiteX59" fmla="*/ 260678 w 834169"/>
                  <a:gd name="connsiteY59" fmla="*/ 364949 h 1082660"/>
                  <a:gd name="connsiteX60" fmla="*/ 391017 w 834169"/>
                  <a:gd name="connsiteY60" fmla="*/ 925407 h 1082660"/>
                  <a:gd name="connsiteX61" fmla="*/ 147518 w 834169"/>
                  <a:gd name="connsiteY61" fmla="*/ 925407 h 1082660"/>
                  <a:gd name="connsiteX62" fmla="*/ 188418 w 834169"/>
                  <a:gd name="connsiteY62" fmla="*/ 664429 h 1082660"/>
                  <a:gd name="connsiteX63" fmla="*/ 298385 w 834169"/>
                  <a:gd name="connsiteY63" fmla="*/ 619710 h 1082660"/>
                  <a:gd name="connsiteX64" fmla="*/ 300627 w 834169"/>
                  <a:gd name="connsiteY64" fmla="*/ 618589 h 1082660"/>
                  <a:gd name="connsiteX65" fmla="*/ 391082 w 834169"/>
                  <a:gd name="connsiteY65" fmla="*/ 834169 h 1082660"/>
                  <a:gd name="connsiteX66" fmla="*/ 417085 w 834169"/>
                  <a:gd name="connsiteY66" fmla="*/ 625627 h 1082660"/>
                  <a:gd name="connsiteX67" fmla="*/ 313648 w 834169"/>
                  <a:gd name="connsiteY67" fmla="*/ 610755 h 1082660"/>
                  <a:gd name="connsiteX68" fmla="*/ 338881 w 834169"/>
                  <a:gd name="connsiteY68" fmla="*/ 559415 h 1082660"/>
                  <a:gd name="connsiteX69" fmla="*/ 338881 w 834169"/>
                  <a:gd name="connsiteY69" fmla="*/ 558111 h 1082660"/>
                  <a:gd name="connsiteX70" fmla="*/ 495353 w 834169"/>
                  <a:gd name="connsiteY70" fmla="*/ 558111 h 1082660"/>
                  <a:gd name="connsiteX71" fmla="*/ 495353 w 834169"/>
                  <a:gd name="connsiteY71" fmla="*/ 559415 h 1082660"/>
                  <a:gd name="connsiteX72" fmla="*/ 520782 w 834169"/>
                  <a:gd name="connsiteY72" fmla="*/ 610912 h 1082660"/>
                  <a:gd name="connsiteX73" fmla="*/ 417085 w 834169"/>
                  <a:gd name="connsiteY73" fmla="*/ 625627 h 1082660"/>
                  <a:gd name="connsiteX74" fmla="*/ 443152 w 834169"/>
                  <a:gd name="connsiteY74" fmla="*/ 925407 h 1082660"/>
                  <a:gd name="connsiteX75" fmla="*/ 443152 w 834169"/>
                  <a:gd name="connsiteY75" fmla="*/ 834169 h 1082660"/>
                  <a:gd name="connsiteX76" fmla="*/ 533582 w 834169"/>
                  <a:gd name="connsiteY76" fmla="*/ 618654 h 1082660"/>
                  <a:gd name="connsiteX77" fmla="*/ 535850 w 834169"/>
                  <a:gd name="connsiteY77" fmla="*/ 619788 h 1082660"/>
                  <a:gd name="connsiteX78" fmla="*/ 646638 w 834169"/>
                  <a:gd name="connsiteY78" fmla="*/ 664103 h 1082660"/>
                  <a:gd name="connsiteX79" fmla="*/ 686886 w 834169"/>
                  <a:gd name="connsiteY79" fmla="*/ 925407 h 1082660"/>
                  <a:gd name="connsiteX0" fmla="*/ 197907 w 834169"/>
                  <a:gd name="connsiteY0" fmla="*/ 603834 h 1082661"/>
                  <a:gd name="connsiteX1" fmla="*/ 49151 w 834169"/>
                  <a:gd name="connsiteY1" fmla="*/ 683341 h 1082661"/>
                  <a:gd name="connsiteX2" fmla="*/ 0 w 834169"/>
                  <a:gd name="connsiteY2" fmla="*/ 782034 h 1082661"/>
                  <a:gd name="connsiteX3" fmla="*/ 0 w 834169"/>
                  <a:gd name="connsiteY3" fmla="*/ 1011039 h 1082661"/>
                  <a:gd name="connsiteX4" fmla="*/ 11600 w 834169"/>
                  <a:gd name="connsiteY4" fmla="*/ 1018781 h 1082661"/>
                  <a:gd name="connsiteX5" fmla="*/ 143373 w 834169"/>
                  <a:gd name="connsiteY5" fmla="*/ 1061402 h 1082661"/>
                  <a:gd name="connsiteX6" fmla="*/ 143373 w 834169"/>
                  <a:gd name="connsiteY6" fmla="*/ 977542 h 1082661"/>
                  <a:gd name="connsiteX7" fmla="*/ 391017 w 834169"/>
                  <a:gd name="connsiteY7" fmla="*/ 977542 h 1082661"/>
                  <a:gd name="connsiteX8" fmla="*/ 391017 w 834169"/>
                  <a:gd name="connsiteY8" fmla="*/ 1082426 h 1082661"/>
                  <a:gd name="connsiteX9" fmla="*/ 420695 w 834169"/>
                  <a:gd name="connsiteY9" fmla="*/ 1082661 h 1082661"/>
                  <a:gd name="connsiteX10" fmla="*/ 443152 w 834169"/>
                  <a:gd name="connsiteY10" fmla="*/ 1082491 h 1082661"/>
                  <a:gd name="connsiteX11" fmla="*/ 443152 w 834169"/>
                  <a:gd name="connsiteY11" fmla="*/ 977542 h 1082661"/>
                  <a:gd name="connsiteX12" fmla="*/ 690797 w 834169"/>
                  <a:gd name="connsiteY12" fmla="*/ 977542 h 1082661"/>
                  <a:gd name="connsiteX13" fmla="*/ 690797 w 834169"/>
                  <a:gd name="connsiteY13" fmla="*/ 1062341 h 1082661"/>
                  <a:gd name="connsiteX14" fmla="*/ 823742 w 834169"/>
                  <a:gd name="connsiteY14" fmla="*/ 1017947 h 1082661"/>
                  <a:gd name="connsiteX15" fmla="*/ 834169 w 834169"/>
                  <a:gd name="connsiteY15" fmla="*/ 1010127 h 1082661"/>
                  <a:gd name="connsiteX16" fmla="*/ 834169 w 834169"/>
                  <a:gd name="connsiteY16" fmla="*/ 781486 h 1082661"/>
                  <a:gd name="connsiteX17" fmla="*/ 785514 w 834169"/>
                  <a:gd name="connsiteY17" fmla="*/ 683654 h 1082661"/>
                  <a:gd name="connsiteX18" fmla="*/ 636849 w 834169"/>
                  <a:gd name="connsiteY18" fmla="*/ 604030 h 1082661"/>
                  <a:gd name="connsiteX19" fmla="*/ 555583 w 834169"/>
                  <a:gd name="connsiteY19" fmla="*/ 571445 h 1082661"/>
                  <a:gd name="connsiteX20" fmla="*/ 547424 w 834169"/>
                  <a:gd name="connsiteY20" fmla="*/ 559415 h 1082661"/>
                  <a:gd name="connsiteX21" fmla="*/ 547424 w 834169"/>
                  <a:gd name="connsiteY21" fmla="*/ 527508 h 1082661"/>
                  <a:gd name="connsiteX22" fmla="*/ 625627 w 834169"/>
                  <a:gd name="connsiteY22" fmla="*/ 364949 h 1082661"/>
                  <a:gd name="connsiteX23" fmla="*/ 625627 w 834169"/>
                  <a:gd name="connsiteY23" fmla="*/ 273712 h 1082661"/>
                  <a:gd name="connsiteX24" fmla="*/ 638661 w 834169"/>
                  <a:gd name="connsiteY24" fmla="*/ 273712 h 1082661"/>
                  <a:gd name="connsiteX25" fmla="*/ 664729 w 834169"/>
                  <a:gd name="connsiteY25" fmla="*/ 247644 h 1082661"/>
                  <a:gd name="connsiteX26" fmla="*/ 638661 w 834169"/>
                  <a:gd name="connsiteY26" fmla="*/ 221576 h 1082661"/>
                  <a:gd name="connsiteX27" fmla="*/ 625627 w 834169"/>
                  <a:gd name="connsiteY27" fmla="*/ 221576 h 1082661"/>
                  <a:gd name="connsiteX28" fmla="*/ 516142 w 834169"/>
                  <a:gd name="connsiteY28" fmla="*/ 50963 h 1082661"/>
                  <a:gd name="connsiteX29" fmla="*/ 495288 w 834169"/>
                  <a:gd name="connsiteY29" fmla="*/ 133467 h 1082661"/>
                  <a:gd name="connsiteX30" fmla="*/ 482254 w 834169"/>
                  <a:gd name="connsiteY30" fmla="*/ 143373 h 1082661"/>
                  <a:gd name="connsiteX31" fmla="*/ 479126 w 834169"/>
                  <a:gd name="connsiteY31" fmla="*/ 143373 h 1082661"/>
                  <a:gd name="connsiteX32" fmla="*/ 469036 w 834169"/>
                  <a:gd name="connsiteY32" fmla="*/ 127947 h 1082661"/>
                  <a:gd name="connsiteX33" fmla="*/ 469038 w 834169"/>
                  <a:gd name="connsiteY33" fmla="*/ 127941 h 1082661"/>
                  <a:gd name="connsiteX34" fmla="*/ 469220 w 834169"/>
                  <a:gd name="connsiteY34" fmla="*/ 127211 h 1082661"/>
                  <a:gd name="connsiteX35" fmla="*/ 493985 w 834169"/>
                  <a:gd name="connsiteY35" fmla="*/ 29587 h 1082661"/>
                  <a:gd name="connsiteX36" fmla="*/ 378061 w 834169"/>
                  <a:gd name="connsiteY36" fmla="*/ 0 h 1082661"/>
                  <a:gd name="connsiteX37" fmla="*/ 340263 w 834169"/>
                  <a:gd name="connsiteY37" fmla="*/ 29587 h 1082661"/>
                  <a:gd name="connsiteX38" fmla="*/ 365027 w 834169"/>
                  <a:gd name="connsiteY38" fmla="*/ 127211 h 1082661"/>
                  <a:gd name="connsiteX39" fmla="*/ 355904 w 834169"/>
                  <a:gd name="connsiteY39" fmla="*/ 143203 h 1082661"/>
                  <a:gd name="connsiteX40" fmla="*/ 355122 w 834169"/>
                  <a:gd name="connsiteY40" fmla="*/ 143373 h 1082661"/>
                  <a:gd name="connsiteX41" fmla="*/ 351993 w 834169"/>
                  <a:gd name="connsiteY41" fmla="*/ 143373 h 1082661"/>
                  <a:gd name="connsiteX42" fmla="*/ 338960 w 834169"/>
                  <a:gd name="connsiteY42" fmla="*/ 133467 h 1082661"/>
                  <a:gd name="connsiteX43" fmla="*/ 318757 w 834169"/>
                  <a:gd name="connsiteY43" fmla="*/ 50963 h 1082661"/>
                  <a:gd name="connsiteX44" fmla="*/ 209272 w 834169"/>
                  <a:gd name="connsiteY44" fmla="*/ 221576 h 1082661"/>
                  <a:gd name="connsiteX45" fmla="*/ 195587 w 834169"/>
                  <a:gd name="connsiteY45" fmla="*/ 221576 h 1082661"/>
                  <a:gd name="connsiteX46" fmla="*/ 169519 w 834169"/>
                  <a:gd name="connsiteY46" fmla="*/ 247644 h 1082661"/>
                  <a:gd name="connsiteX47" fmla="*/ 195587 w 834169"/>
                  <a:gd name="connsiteY47" fmla="*/ 273712 h 1082661"/>
                  <a:gd name="connsiteX48" fmla="*/ 208621 w 834169"/>
                  <a:gd name="connsiteY48" fmla="*/ 273712 h 1082661"/>
                  <a:gd name="connsiteX49" fmla="*/ 208621 w 834169"/>
                  <a:gd name="connsiteY49" fmla="*/ 364949 h 1082661"/>
                  <a:gd name="connsiteX50" fmla="*/ 286733 w 834169"/>
                  <a:gd name="connsiteY50" fmla="*/ 527417 h 1082661"/>
                  <a:gd name="connsiteX51" fmla="*/ 286733 w 834169"/>
                  <a:gd name="connsiteY51" fmla="*/ 559415 h 1082661"/>
                  <a:gd name="connsiteX52" fmla="*/ 278717 w 834169"/>
                  <a:gd name="connsiteY52" fmla="*/ 571445 h 1082661"/>
                  <a:gd name="connsiteX53" fmla="*/ 197907 w 834169"/>
                  <a:gd name="connsiteY53" fmla="*/ 603834 h 1082661"/>
                  <a:gd name="connsiteX54" fmla="*/ 260678 w 834169"/>
                  <a:gd name="connsiteY54" fmla="*/ 364949 h 1082661"/>
                  <a:gd name="connsiteX55" fmla="*/ 260678 w 834169"/>
                  <a:gd name="connsiteY55" fmla="*/ 273712 h 1082661"/>
                  <a:gd name="connsiteX56" fmla="*/ 573491 w 834169"/>
                  <a:gd name="connsiteY56" fmla="*/ 273712 h 1082661"/>
                  <a:gd name="connsiteX57" fmla="*/ 573491 w 834169"/>
                  <a:gd name="connsiteY57" fmla="*/ 364949 h 1082661"/>
                  <a:gd name="connsiteX58" fmla="*/ 417085 w 834169"/>
                  <a:gd name="connsiteY58" fmla="*/ 521356 h 1082661"/>
                  <a:gd name="connsiteX59" fmla="*/ 260678 w 834169"/>
                  <a:gd name="connsiteY59" fmla="*/ 364949 h 1082661"/>
                  <a:gd name="connsiteX60" fmla="*/ 391017 w 834169"/>
                  <a:gd name="connsiteY60" fmla="*/ 925407 h 1082661"/>
                  <a:gd name="connsiteX61" fmla="*/ 147518 w 834169"/>
                  <a:gd name="connsiteY61" fmla="*/ 925407 h 1082661"/>
                  <a:gd name="connsiteX62" fmla="*/ 188418 w 834169"/>
                  <a:gd name="connsiteY62" fmla="*/ 664429 h 1082661"/>
                  <a:gd name="connsiteX63" fmla="*/ 298385 w 834169"/>
                  <a:gd name="connsiteY63" fmla="*/ 619710 h 1082661"/>
                  <a:gd name="connsiteX64" fmla="*/ 300627 w 834169"/>
                  <a:gd name="connsiteY64" fmla="*/ 618589 h 1082661"/>
                  <a:gd name="connsiteX65" fmla="*/ 391082 w 834169"/>
                  <a:gd name="connsiteY65" fmla="*/ 834169 h 1082661"/>
                  <a:gd name="connsiteX66" fmla="*/ 391017 w 834169"/>
                  <a:gd name="connsiteY66" fmla="*/ 925407 h 1082661"/>
                  <a:gd name="connsiteX67" fmla="*/ 417085 w 834169"/>
                  <a:gd name="connsiteY67" fmla="*/ 625627 h 1082661"/>
                  <a:gd name="connsiteX68" fmla="*/ 313648 w 834169"/>
                  <a:gd name="connsiteY68" fmla="*/ 610755 h 1082661"/>
                  <a:gd name="connsiteX69" fmla="*/ 338881 w 834169"/>
                  <a:gd name="connsiteY69" fmla="*/ 559415 h 1082661"/>
                  <a:gd name="connsiteX70" fmla="*/ 338881 w 834169"/>
                  <a:gd name="connsiteY70" fmla="*/ 558111 h 1082661"/>
                  <a:gd name="connsiteX71" fmla="*/ 495353 w 834169"/>
                  <a:gd name="connsiteY71" fmla="*/ 558111 h 1082661"/>
                  <a:gd name="connsiteX72" fmla="*/ 495353 w 834169"/>
                  <a:gd name="connsiteY72" fmla="*/ 559415 h 1082661"/>
                  <a:gd name="connsiteX73" fmla="*/ 520782 w 834169"/>
                  <a:gd name="connsiteY73" fmla="*/ 610912 h 1082661"/>
                  <a:gd name="connsiteX74" fmla="*/ 417085 w 834169"/>
                  <a:gd name="connsiteY74" fmla="*/ 625627 h 1082661"/>
                  <a:gd name="connsiteX75" fmla="*/ 443152 w 834169"/>
                  <a:gd name="connsiteY75" fmla="*/ 925407 h 1082661"/>
                  <a:gd name="connsiteX76" fmla="*/ 443152 w 834169"/>
                  <a:gd name="connsiteY76" fmla="*/ 834169 h 1082661"/>
                  <a:gd name="connsiteX77" fmla="*/ 533582 w 834169"/>
                  <a:gd name="connsiteY77" fmla="*/ 618654 h 1082661"/>
                  <a:gd name="connsiteX78" fmla="*/ 535850 w 834169"/>
                  <a:gd name="connsiteY78" fmla="*/ 619788 h 1082661"/>
                  <a:gd name="connsiteX79" fmla="*/ 646638 w 834169"/>
                  <a:gd name="connsiteY79" fmla="*/ 664103 h 1082661"/>
                  <a:gd name="connsiteX80" fmla="*/ 686886 w 834169"/>
                  <a:gd name="connsiteY80" fmla="*/ 925407 h 1082661"/>
                  <a:gd name="connsiteX81" fmla="*/ 443152 w 834169"/>
                  <a:gd name="connsiteY81" fmla="*/ 925407 h 1082661"/>
                  <a:gd name="connsiteX0" fmla="*/ 197907 w 834169"/>
                  <a:gd name="connsiteY0" fmla="*/ 586451 h 1065278"/>
                  <a:gd name="connsiteX1" fmla="*/ 49151 w 834169"/>
                  <a:gd name="connsiteY1" fmla="*/ 665958 h 1065278"/>
                  <a:gd name="connsiteX2" fmla="*/ 0 w 834169"/>
                  <a:gd name="connsiteY2" fmla="*/ 764651 h 1065278"/>
                  <a:gd name="connsiteX3" fmla="*/ 0 w 834169"/>
                  <a:gd name="connsiteY3" fmla="*/ 993656 h 1065278"/>
                  <a:gd name="connsiteX4" fmla="*/ 11600 w 834169"/>
                  <a:gd name="connsiteY4" fmla="*/ 1001398 h 1065278"/>
                  <a:gd name="connsiteX5" fmla="*/ 143373 w 834169"/>
                  <a:gd name="connsiteY5" fmla="*/ 1044019 h 1065278"/>
                  <a:gd name="connsiteX6" fmla="*/ 143373 w 834169"/>
                  <a:gd name="connsiteY6" fmla="*/ 960159 h 1065278"/>
                  <a:gd name="connsiteX7" fmla="*/ 391017 w 834169"/>
                  <a:gd name="connsiteY7" fmla="*/ 960159 h 1065278"/>
                  <a:gd name="connsiteX8" fmla="*/ 391017 w 834169"/>
                  <a:gd name="connsiteY8" fmla="*/ 1065043 h 1065278"/>
                  <a:gd name="connsiteX9" fmla="*/ 420695 w 834169"/>
                  <a:gd name="connsiteY9" fmla="*/ 1065278 h 1065278"/>
                  <a:gd name="connsiteX10" fmla="*/ 443152 w 834169"/>
                  <a:gd name="connsiteY10" fmla="*/ 1065108 h 1065278"/>
                  <a:gd name="connsiteX11" fmla="*/ 443152 w 834169"/>
                  <a:gd name="connsiteY11" fmla="*/ 960159 h 1065278"/>
                  <a:gd name="connsiteX12" fmla="*/ 690797 w 834169"/>
                  <a:gd name="connsiteY12" fmla="*/ 960159 h 1065278"/>
                  <a:gd name="connsiteX13" fmla="*/ 690797 w 834169"/>
                  <a:gd name="connsiteY13" fmla="*/ 1044958 h 1065278"/>
                  <a:gd name="connsiteX14" fmla="*/ 823742 w 834169"/>
                  <a:gd name="connsiteY14" fmla="*/ 1000564 h 1065278"/>
                  <a:gd name="connsiteX15" fmla="*/ 834169 w 834169"/>
                  <a:gd name="connsiteY15" fmla="*/ 992744 h 1065278"/>
                  <a:gd name="connsiteX16" fmla="*/ 834169 w 834169"/>
                  <a:gd name="connsiteY16" fmla="*/ 764103 h 1065278"/>
                  <a:gd name="connsiteX17" fmla="*/ 785514 w 834169"/>
                  <a:gd name="connsiteY17" fmla="*/ 666271 h 1065278"/>
                  <a:gd name="connsiteX18" fmla="*/ 636849 w 834169"/>
                  <a:gd name="connsiteY18" fmla="*/ 586647 h 1065278"/>
                  <a:gd name="connsiteX19" fmla="*/ 555583 w 834169"/>
                  <a:gd name="connsiteY19" fmla="*/ 554062 h 1065278"/>
                  <a:gd name="connsiteX20" fmla="*/ 547424 w 834169"/>
                  <a:gd name="connsiteY20" fmla="*/ 542032 h 1065278"/>
                  <a:gd name="connsiteX21" fmla="*/ 547424 w 834169"/>
                  <a:gd name="connsiteY21" fmla="*/ 510125 h 1065278"/>
                  <a:gd name="connsiteX22" fmla="*/ 625627 w 834169"/>
                  <a:gd name="connsiteY22" fmla="*/ 347566 h 1065278"/>
                  <a:gd name="connsiteX23" fmla="*/ 625627 w 834169"/>
                  <a:gd name="connsiteY23" fmla="*/ 256329 h 1065278"/>
                  <a:gd name="connsiteX24" fmla="*/ 638661 w 834169"/>
                  <a:gd name="connsiteY24" fmla="*/ 256329 h 1065278"/>
                  <a:gd name="connsiteX25" fmla="*/ 664729 w 834169"/>
                  <a:gd name="connsiteY25" fmla="*/ 230261 h 1065278"/>
                  <a:gd name="connsiteX26" fmla="*/ 638661 w 834169"/>
                  <a:gd name="connsiteY26" fmla="*/ 204193 h 1065278"/>
                  <a:gd name="connsiteX27" fmla="*/ 625627 w 834169"/>
                  <a:gd name="connsiteY27" fmla="*/ 204193 h 1065278"/>
                  <a:gd name="connsiteX28" fmla="*/ 516142 w 834169"/>
                  <a:gd name="connsiteY28" fmla="*/ 33580 h 1065278"/>
                  <a:gd name="connsiteX29" fmla="*/ 495288 w 834169"/>
                  <a:gd name="connsiteY29" fmla="*/ 116084 h 1065278"/>
                  <a:gd name="connsiteX30" fmla="*/ 482254 w 834169"/>
                  <a:gd name="connsiteY30" fmla="*/ 125990 h 1065278"/>
                  <a:gd name="connsiteX31" fmla="*/ 479126 w 834169"/>
                  <a:gd name="connsiteY31" fmla="*/ 125990 h 1065278"/>
                  <a:gd name="connsiteX32" fmla="*/ 469036 w 834169"/>
                  <a:gd name="connsiteY32" fmla="*/ 110564 h 1065278"/>
                  <a:gd name="connsiteX33" fmla="*/ 469038 w 834169"/>
                  <a:gd name="connsiteY33" fmla="*/ 110558 h 1065278"/>
                  <a:gd name="connsiteX34" fmla="*/ 469220 w 834169"/>
                  <a:gd name="connsiteY34" fmla="*/ 109828 h 1065278"/>
                  <a:gd name="connsiteX35" fmla="*/ 493985 w 834169"/>
                  <a:gd name="connsiteY35" fmla="*/ 12204 h 1065278"/>
                  <a:gd name="connsiteX36" fmla="*/ 340263 w 834169"/>
                  <a:gd name="connsiteY36" fmla="*/ 12204 h 1065278"/>
                  <a:gd name="connsiteX37" fmla="*/ 365027 w 834169"/>
                  <a:gd name="connsiteY37" fmla="*/ 109828 h 1065278"/>
                  <a:gd name="connsiteX38" fmla="*/ 355904 w 834169"/>
                  <a:gd name="connsiteY38" fmla="*/ 125820 h 1065278"/>
                  <a:gd name="connsiteX39" fmla="*/ 355122 w 834169"/>
                  <a:gd name="connsiteY39" fmla="*/ 125990 h 1065278"/>
                  <a:gd name="connsiteX40" fmla="*/ 351993 w 834169"/>
                  <a:gd name="connsiteY40" fmla="*/ 125990 h 1065278"/>
                  <a:gd name="connsiteX41" fmla="*/ 338960 w 834169"/>
                  <a:gd name="connsiteY41" fmla="*/ 116084 h 1065278"/>
                  <a:gd name="connsiteX42" fmla="*/ 318757 w 834169"/>
                  <a:gd name="connsiteY42" fmla="*/ 33580 h 1065278"/>
                  <a:gd name="connsiteX43" fmla="*/ 209272 w 834169"/>
                  <a:gd name="connsiteY43" fmla="*/ 204193 h 1065278"/>
                  <a:gd name="connsiteX44" fmla="*/ 195587 w 834169"/>
                  <a:gd name="connsiteY44" fmla="*/ 204193 h 1065278"/>
                  <a:gd name="connsiteX45" fmla="*/ 169519 w 834169"/>
                  <a:gd name="connsiteY45" fmla="*/ 230261 h 1065278"/>
                  <a:gd name="connsiteX46" fmla="*/ 195587 w 834169"/>
                  <a:gd name="connsiteY46" fmla="*/ 256329 h 1065278"/>
                  <a:gd name="connsiteX47" fmla="*/ 208621 w 834169"/>
                  <a:gd name="connsiteY47" fmla="*/ 256329 h 1065278"/>
                  <a:gd name="connsiteX48" fmla="*/ 208621 w 834169"/>
                  <a:gd name="connsiteY48" fmla="*/ 347566 h 1065278"/>
                  <a:gd name="connsiteX49" fmla="*/ 286733 w 834169"/>
                  <a:gd name="connsiteY49" fmla="*/ 510034 h 1065278"/>
                  <a:gd name="connsiteX50" fmla="*/ 286733 w 834169"/>
                  <a:gd name="connsiteY50" fmla="*/ 542032 h 1065278"/>
                  <a:gd name="connsiteX51" fmla="*/ 278717 w 834169"/>
                  <a:gd name="connsiteY51" fmla="*/ 554062 h 1065278"/>
                  <a:gd name="connsiteX52" fmla="*/ 197907 w 834169"/>
                  <a:gd name="connsiteY52" fmla="*/ 586451 h 1065278"/>
                  <a:gd name="connsiteX53" fmla="*/ 260678 w 834169"/>
                  <a:gd name="connsiteY53" fmla="*/ 347566 h 1065278"/>
                  <a:gd name="connsiteX54" fmla="*/ 260678 w 834169"/>
                  <a:gd name="connsiteY54" fmla="*/ 256329 h 1065278"/>
                  <a:gd name="connsiteX55" fmla="*/ 573491 w 834169"/>
                  <a:gd name="connsiteY55" fmla="*/ 256329 h 1065278"/>
                  <a:gd name="connsiteX56" fmla="*/ 573491 w 834169"/>
                  <a:gd name="connsiteY56" fmla="*/ 347566 h 1065278"/>
                  <a:gd name="connsiteX57" fmla="*/ 417085 w 834169"/>
                  <a:gd name="connsiteY57" fmla="*/ 503973 h 1065278"/>
                  <a:gd name="connsiteX58" fmla="*/ 260678 w 834169"/>
                  <a:gd name="connsiteY58" fmla="*/ 347566 h 1065278"/>
                  <a:gd name="connsiteX59" fmla="*/ 391017 w 834169"/>
                  <a:gd name="connsiteY59" fmla="*/ 908024 h 1065278"/>
                  <a:gd name="connsiteX60" fmla="*/ 147518 w 834169"/>
                  <a:gd name="connsiteY60" fmla="*/ 908024 h 1065278"/>
                  <a:gd name="connsiteX61" fmla="*/ 188418 w 834169"/>
                  <a:gd name="connsiteY61" fmla="*/ 647046 h 1065278"/>
                  <a:gd name="connsiteX62" fmla="*/ 298385 w 834169"/>
                  <a:gd name="connsiteY62" fmla="*/ 602327 h 1065278"/>
                  <a:gd name="connsiteX63" fmla="*/ 300627 w 834169"/>
                  <a:gd name="connsiteY63" fmla="*/ 601206 h 1065278"/>
                  <a:gd name="connsiteX64" fmla="*/ 391082 w 834169"/>
                  <a:gd name="connsiteY64" fmla="*/ 816786 h 1065278"/>
                  <a:gd name="connsiteX65" fmla="*/ 391017 w 834169"/>
                  <a:gd name="connsiteY65" fmla="*/ 908024 h 1065278"/>
                  <a:gd name="connsiteX66" fmla="*/ 417085 w 834169"/>
                  <a:gd name="connsiteY66" fmla="*/ 608244 h 1065278"/>
                  <a:gd name="connsiteX67" fmla="*/ 313648 w 834169"/>
                  <a:gd name="connsiteY67" fmla="*/ 593372 h 1065278"/>
                  <a:gd name="connsiteX68" fmla="*/ 338881 w 834169"/>
                  <a:gd name="connsiteY68" fmla="*/ 542032 h 1065278"/>
                  <a:gd name="connsiteX69" fmla="*/ 338881 w 834169"/>
                  <a:gd name="connsiteY69" fmla="*/ 540728 h 1065278"/>
                  <a:gd name="connsiteX70" fmla="*/ 495353 w 834169"/>
                  <a:gd name="connsiteY70" fmla="*/ 540728 h 1065278"/>
                  <a:gd name="connsiteX71" fmla="*/ 495353 w 834169"/>
                  <a:gd name="connsiteY71" fmla="*/ 542032 h 1065278"/>
                  <a:gd name="connsiteX72" fmla="*/ 520782 w 834169"/>
                  <a:gd name="connsiteY72" fmla="*/ 593529 h 1065278"/>
                  <a:gd name="connsiteX73" fmla="*/ 417085 w 834169"/>
                  <a:gd name="connsiteY73" fmla="*/ 608244 h 1065278"/>
                  <a:gd name="connsiteX74" fmla="*/ 443152 w 834169"/>
                  <a:gd name="connsiteY74" fmla="*/ 908024 h 1065278"/>
                  <a:gd name="connsiteX75" fmla="*/ 443152 w 834169"/>
                  <a:gd name="connsiteY75" fmla="*/ 816786 h 1065278"/>
                  <a:gd name="connsiteX76" fmla="*/ 533582 w 834169"/>
                  <a:gd name="connsiteY76" fmla="*/ 601271 h 1065278"/>
                  <a:gd name="connsiteX77" fmla="*/ 535850 w 834169"/>
                  <a:gd name="connsiteY77" fmla="*/ 602405 h 1065278"/>
                  <a:gd name="connsiteX78" fmla="*/ 646638 w 834169"/>
                  <a:gd name="connsiteY78" fmla="*/ 646720 h 1065278"/>
                  <a:gd name="connsiteX79" fmla="*/ 686886 w 834169"/>
                  <a:gd name="connsiteY79" fmla="*/ 908024 h 1065278"/>
                  <a:gd name="connsiteX80" fmla="*/ 443152 w 834169"/>
                  <a:gd name="connsiteY80" fmla="*/ 908024 h 1065278"/>
                  <a:gd name="connsiteX0" fmla="*/ 197907 w 834169"/>
                  <a:gd name="connsiteY0" fmla="*/ 586451 h 1065278"/>
                  <a:gd name="connsiteX1" fmla="*/ 49151 w 834169"/>
                  <a:gd name="connsiteY1" fmla="*/ 665958 h 1065278"/>
                  <a:gd name="connsiteX2" fmla="*/ 0 w 834169"/>
                  <a:gd name="connsiteY2" fmla="*/ 764651 h 1065278"/>
                  <a:gd name="connsiteX3" fmla="*/ 0 w 834169"/>
                  <a:gd name="connsiteY3" fmla="*/ 993656 h 1065278"/>
                  <a:gd name="connsiteX4" fmla="*/ 11600 w 834169"/>
                  <a:gd name="connsiteY4" fmla="*/ 1001398 h 1065278"/>
                  <a:gd name="connsiteX5" fmla="*/ 143373 w 834169"/>
                  <a:gd name="connsiteY5" fmla="*/ 1044019 h 1065278"/>
                  <a:gd name="connsiteX6" fmla="*/ 143373 w 834169"/>
                  <a:gd name="connsiteY6" fmla="*/ 960159 h 1065278"/>
                  <a:gd name="connsiteX7" fmla="*/ 391017 w 834169"/>
                  <a:gd name="connsiteY7" fmla="*/ 960159 h 1065278"/>
                  <a:gd name="connsiteX8" fmla="*/ 391017 w 834169"/>
                  <a:gd name="connsiteY8" fmla="*/ 1065043 h 1065278"/>
                  <a:gd name="connsiteX9" fmla="*/ 420695 w 834169"/>
                  <a:gd name="connsiteY9" fmla="*/ 1065278 h 1065278"/>
                  <a:gd name="connsiteX10" fmla="*/ 443152 w 834169"/>
                  <a:gd name="connsiteY10" fmla="*/ 1065108 h 1065278"/>
                  <a:gd name="connsiteX11" fmla="*/ 443152 w 834169"/>
                  <a:gd name="connsiteY11" fmla="*/ 960159 h 1065278"/>
                  <a:gd name="connsiteX12" fmla="*/ 690797 w 834169"/>
                  <a:gd name="connsiteY12" fmla="*/ 960159 h 1065278"/>
                  <a:gd name="connsiteX13" fmla="*/ 690797 w 834169"/>
                  <a:gd name="connsiteY13" fmla="*/ 1044958 h 1065278"/>
                  <a:gd name="connsiteX14" fmla="*/ 823742 w 834169"/>
                  <a:gd name="connsiteY14" fmla="*/ 1000564 h 1065278"/>
                  <a:gd name="connsiteX15" fmla="*/ 834169 w 834169"/>
                  <a:gd name="connsiteY15" fmla="*/ 992744 h 1065278"/>
                  <a:gd name="connsiteX16" fmla="*/ 834169 w 834169"/>
                  <a:gd name="connsiteY16" fmla="*/ 764103 h 1065278"/>
                  <a:gd name="connsiteX17" fmla="*/ 785514 w 834169"/>
                  <a:gd name="connsiteY17" fmla="*/ 666271 h 1065278"/>
                  <a:gd name="connsiteX18" fmla="*/ 636849 w 834169"/>
                  <a:gd name="connsiteY18" fmla="*/ 586647 h 1065278"/>
                  <a:gd name="connsiteX19" fmla="*/ 555583 w 834169"/>
                  <a:gd name="connsiteY19" fmla="*/ 554062 h 1065278"/>
                  <a:gd name="connsiteX20" fmla="*/ 547424 w 834169"/>
                  <a:gd name="connsiteY20" fmla="*/ 542032 h 1065278"/>
                  <a:gd name="connsiteX21" fmla="*/ 547424 w 834169"/>
                  <a:gd name="connsiteY21" fmla="*/ 510125 h 1065278"/>
                  <a:gd name="connsiteX22" fmla="*/ 625627 w 834169"/>
                  <a:gd name="connsiteY22" fmla="*/ 347566 h 1065278"/>
                  <a:gd name="connsiteX23" fmla="*/ 625627 w 834169"/>
                  <a:gd name="connsiteY23" fmla="*/ 256329 h 1065278"/>
                  <a:gd name="connsiteX24" fmla="*/ 638661 w 834169"/>
                  <a:gd name="connsiteY24" fmla="*/ 256329 h 1065278"/>
                  <a:gd name="connsiteX25" fmla="*/ 664729 w 834169"/>
                  <a:gd name="connsiteY25" fmla="*/ 230261 h 1065278"/>
                  <a:gd name="connsiteX26" fmla="*/ 638661 w 834169"/>
                  <a:gd name="connsiteY26" fmla="*/ 204193 h 1065278"/>
                  <a:gd name="connsiteX27" fmla="*/ 625627 w 834169"/>
                  <a:gd name="connsiteY27" fmla="*/ 204193 h 1065278"/>
                  <a:gd name="connsiteX28" fmla="*/ 516142 w 834169"/>
                  <a:gd name="connsiteY28" fmla="*/ 33580 h 1065278"/>
                  <a:gd name="connsiteX29" fmla="*/ 495288 w 834169"/>
                  <a:gd name="connsiteY29" fmla="*/ 116084 h 1065278"/>
                  <a:gd name="connsiteX30" fmla="*/ 482254 w 834169"/>
                  <a:gd name="connsiteY30" fmla="*/ 125990 h 1065278"/>
                  <a:gd name="connsiteX31" fmla="*/ 479126 w 834169"/>
                  <a:gd name="connsiteY31" fmla="*/ 125990 h 1065278"/>
                  <a:gd name="connsiteX32" fmla="*/ 469036 w 834169"/>
                  <a:gd name="connsiteY32" fmla="*/ 110564 h 1065278"/>
                  <a:gd name="connsiteX33" fmla="*/ 469038 w 834169"/>
                  <a:gd name="connsiteY33" fmla="*/ 110558 h 1065278"/>
                  <a:gd name="connsiteX34" fmla="*/ 469220 w 834169"/>
                  <a:gd name="connsiteY34" fmla="*/ 109828 h 1065278"/>
                  <a:gd name="connsiteX35" fmla="*/ 493985 w 834169"/>
                  <a:gd name="connsiteY35" fmla="*/ 12204 h 1065278"/>
                  <a:gd name="connsiteX36" fmla="*/ 340263 w 834169"/>
                  <a:gd name="connsiteY36" fmla="*/ 12204 h 1065278"/>
                  <a:gd name="connsiteX37" fmla="*/ 365027 w 834169"/>
                  <a:gd name="connsiteY37" fmla="*/ 109828 h 1065278"/>
                  <a:gd name="connsiteX38" fmla="*/ 355904 w 834169"/>
                  <a:gd name="connsiteY38" fmla="*/ 125820 h 1065278"/>
                  <a:gd name="connsiteX39" fmla="*/ 355122 w 834169"/>
                  <a:gd name="connsiteY39" fmla="*/ 125990 h 1065278"/>
                  <a:gd name="connsiteX40" fmla="*/ 351993 w 834169"/>
                  <a:gd name="connsiteY40" fmla="*/ 125990 h 1065278"/>
                  <a:gd name="connsiteX41" fmla="*/ 338960 w 834169"/>
                  <a:gd name="connsiteY41" fmla="*/ 116084 h 1065278"/>
                  <a:gd name="connsiteX42" fmla="*/ 209272 w 834169"/>
                  <a:gd name="connsiteY42" fmla="*/ 204193 h 1065278"/>
                  <a:gd name="connsiteX43" fmla="*/ 195587 w 834169"/>
                  <a:gd name="connsiteY43" fmla="*/ 204193 h 1065278"/>
                  <a:gd name="connsiteX44" fmla="*/ 169519 w 834169"/>
                  <a:gd name="connsiteY44" fmla="*/ 230261 h 1065278"/>
                  <a:gd name="connsiteX45" fmla="*/ 195587 w 834169"/>
                  <a:gd name="connsiteY45" fmla="*/ 256329 h 1065278"/>
                  <a:gd name="connsiteX46" fmla="*/ 208621 w 834169"/>
                  <a:gd name="connsiteY46" fmla="*/ 256329 h 1065278"/>
                  <a:gd name="connsiteX47" fmla="*/ 208621 w 834169"/>
                  <a:gd name="connsiteY47" fmla="*/ 347566 h 1065278"/>
                  <a:gd name="connsiteX48" fmla="*/ 286733 w 834169"/>
                  <a:gd name="connsiteY48" fmla="*/ 510034 h 1065278"/>
                  <a:gd name="connsiteX49" fmla="*/ 286733 w 834169"/>
                  <a:gd name="connsiteY49" fmla="*/ 542032 h 1065278"/>
                  <a:gd name="connsiteX50" fmla="*/ 278717 w 834169"/>
                  <a:gd name="connsiteY50" fmla="*/ 554062 h 1065278"/>
                  <a:gd name="connsiteX51" fmla="*/ 197907 w 834169"/>
                  <a:gd name="connsiteY51" fmla="*/ 586451 h 1065278"/>
                  <a:gd name="connsiteX52" fmla="*/ 260678 w 834169"/>
                  <a:gd name="connsiteY52" fmla="*/ 347566 h 1065278"/>
                  <a:gd name="connsiteX53" fmla="*/ 260678 w 834169"/>
                  <a:gd name="connsiteY53" fmla="*/ 256329 h 1065278"/>
                  <a:gd name="connsiteX54" fmla="*/ 573491 w 834169"/>
                  <a:gd name="connsiteY54" fmla="*/ 256329 h 1065278"/>
                  <a:gd name="connsiteX55" fmla="*/ 573491 w 834169"/>
                  <a:gd name="connsiteY55" fmla="*/ 347566 h 1065278"/>
                  <a:gd name="connsiteX56" fmla="*/ 417085 w 834169"/>
                  <a:gd name="connsiteY56" fmla="*/ 503973 h 1065278"/>
                  <a:gd name="connsiteX57" fmla="*/ 260678 w 834169"/>
                  <a:gd name="connsiteY57" fmla="*/ 347566 h 1065278"/>
                  <a:gd name="connsiteX58" fmla="*/ 391017 w 834169"/>
                  <a:gd name="connsiteY58" fmla="*/ 908024 h 1065278"/>
                  <a:gd name="connsiteX59" fmla="*/ 147518 w 834169"/>
                  <a:gd name="connsiteY59" fmla="*/ 908024 h 1065278"/>
                  <a:gd name="connsiteX60" fmla="*/ 188418 w 834169"/>
                  <a:gd name="connsiteY60" fmla="*/ 647046 h 1065278"/>
                  <a:gd name="connsiteX61" fmla="*/ 298385 w 834169"/>
                  <a:gd name="connsiteY61" fmla="*/ 602327 h 1065278"/>
                  <a:gd name="connsiteX62" fmla="*/ 300627 w 834169"/>
                  <a:gd name="connsiteY62" fmla="*/ 601206 h 1065278"/>
                  <a:gd name="connsiteX63" fmla="*/ 391082 w 834169"/>
                  <a:gd name="connsiteY63" fmla="*/ 816786 h 1065278"/>
                  <a:gd name="connsiteX64" fmla="*/ 391017 w 834169"/>
                  <a:gd name="connsiteY64" fmla="*/ 908024 h 1065278"/>
                  <a:gd name="connsiteX65" fmla="*/ 417085 w 834169"/>
                  <a:gd name="connsiteY65" fmla="*/ 608244 h 1065278"/>
                  <a:gd name="connsiteX66" fmla="*/ 313648 w 834169"/>
                  <a:gd name="connsiteY66" fmla="*/ 593372 h 1065278"/>
                  <a:gd name="connsiteX67" fmla="*/ 338881 w 834169"/>
                  <a:gd name="connsiteY67" fmla="*/ 542032 h 1065278"/>
                  <a:gd name="connsiteX68" fmla="*/ 338881 w 834169"/>
                  <a:gd name="connsiteY68" fmla="*/ 540728 h 1065278"/>
                  <a:gd name="connsiteX69" fmla="*/ 495353 w 834169"/>
                  <a:gd name="connsiteY69" fmla="*/ 540728 h 1065278"/>
                  <a:gd name="connsiteX70" fmla="*/ 495353 w 834169"/>
                  <a:gd name="connsiteY70" fmla="*/ 542032 h 1065278"/>
                  <a:gd name="connsiteX71" fmla="*/ 520782 w 834169"/>
                  <a:gd name="connsiteY71" fmla="*/ 593529 h 1065278"/>
                  <a:gd name="connsiteX72" fmla="*/ 417085 w 834169"/>
                  <a:gd name="connsiteY72" fmla="*/ 608244 h 1065278"/>
                  <a:gd name="connsiteX73" fmla="*/ 443152 w 834169"/>
                  <a:gd name="connsiteY73" fmla="*/ 908024 h 1065278"/>
                  <a:gd name="connsiteX74" fmla="*/ 443152 w 834169"/>
                  <a:gd name="connsiteY74" fmla="*/ 816786 h 1065278"/>
                  <a:gd name="connsiteX75" fmla="*/ 533582 w 834169"/>
                  <a:gd name="connsiteY75" fmla="*/ 601271 h 1065278"/>
                  <a:gd name="connsiteX76" fmla="*/ 535850 w 834169"/>
                  <a:gd name="connsiteY76" fmla="*/ 602405 h 1065278"/>
                  <a:gd name="connsiteX77" fmla="*/ 646638 w 834169"/>
                  <a:gd name="connsiteY77" fmla="*/ 646720 h 1065278"/>
                  <a:gd name="connsiteX78" fmla="*/ 686886 w 834169"/>
                  <a:gd name="connsiteY78" fmla="*/ 908024 h 1065278"/>
                  <a:gd name="connsiteX79" fmla="*/ 443152 w 834169"/>
                  <a:gd name="connsiteY79" fmla="*/ 908024 h 1065278"/>
                  <a:gd name="connsiteX0" fmla="*/ 197907 w 834169"/>
                  <a:gd name="connsiteY0" fmla="*/ 586451 h 1065278"/>
                  <a:gd name="connsiteX1" fmla="*/ 49151 w 834169"/>
                  <a:gd name="connsiteY1" fmla="*/ 665958 h 1065278"/>
                  <a:gd name="connsiteX2" fmla="*/ 0 w 834169"/>
                  <a:gd name="connsiteY2" fmla="*/ 764651 h 1065278"/>
                  <a:gd name="connsiteX3" fmla="*/ 0 w 834169"/>
                  <a:gd name="connsiteY3" fmla="*/ 993656 h 1065278"/>
                  <a:gd name="connsiteX4" fmla="*/ 11600 w 834169"/>
                  <a:gd name="connsiteY4" fmla="*/ 1001398 h 1065278"/>
                  <a:gd name="connsiteX5" fmla="*/ 143373 w 834169"/>
                  <a:gd name="connsiteY5" fmla="*/ 1044019 h 1065278"/>
                  <a:gd name="connsiteX6" fmla="*/ 143373 w 834169"/>
                  <a:gd name="connsiteY6" fmla="*/ 960159 h 1065278"/>
                  <a:gd name="connsiteX7" fmla="*/ 391017 w 834169"/>
                  <a:gd name="connsiteY7" fmla="*/ 960159 h 1065278"/>
                  <a:gd name="connsiteX8" fmla="*/ 391017 w 834169"/>
                  <a:gd name="connsiteY8" fmla="*/ 1065043 h 1065278"/>
                  <a:gd name="connsiteX9" fmla="*/ 420695 w 834169"/>
                  <a:gd name="connsiteY9" fmla="*/ 1065278 h 1065278"/>
                  <a:gd name="connsiteX10" fmla="*/ 443152 w 834169"/>
                  <a:gd name="connsiteY10" fmla="*/ 1065108 h 1065278"/>
                  <a:gd name="connsiteX11" fmla="*/ 443152 w 834169"/>
                  <a:gd name="connsiteY11" fmla="*/ 960159 h 1065278"/>
                  <a:gd name="connsiteX12" fmla="*/ 690797 w 834169"/>
                  <a:gd name="connsiteY12" fmla="*/ 960159 h 1065278"/>
                  <a:gd name="connsiteX13" fmla="*/ 690797 w 834169"/>
                  <a:gd name="connsiteY13" fmla="*/ 1044958 h 1065278"/>
                  <a:gd name="connsiteX14" fmla="*/ 823742 w 834169"/>
                  <a:gd name="connsiteY14" fmla="*/ 1000564 h 1065278"/>
                  <a:gd name="connsiteX15" fmla="*/ 834169 w 834169"/>
                  <a:gd name="connsiteY15" fmla="*/ 992744 h 1065278"/>
                  <a:gd name="connsiteX16" fmla="*/ 834169 w 834169"/>
                  <a:gd name="connsiteY16" fmla="*/ 764103 h 1065278"/>
                  <a:gd name="connsiteX17" fmla="*/ 785514 w 834169"/>
                  <a:gd name="connsiteY17" fmla="*/ 666271 h 1065278"/>
                  <a:gd name="connsiteX18" fmla="*/ 636849 w 834169"/>
                  <a:gd name="connsiteY18" fmla="*/ 586647 h 1065278"/>
                  <a:gd name="connsiteX19" fmla="*/ 555583 w 834169"/>
                  <a:gd name="connsiteY19" fmla="*/ 554062 h 1065278"/>
                  <a:gd name="connsiteX20" fmla="*/ 547424 w 834169"/>
                  <a:gd name="connsiteY20" fmla="*/ 542032 h 1065278"/>
                  <a:gd name="connsiteX21" fmla="*/ 547424 w 834169"/>
                  <a:gd name="connsiteY21" fmla="*/ 510125 h 1065278"/>
                  <a:gd name="connsiteX22" fmla="*/ 625627 w 834169"/>
                  <a:gd name="connsiteY22" fmla="*/ 347566 h 1065278"/>
                  <a:gd name="connsiteX23" fmla="*/ 625627 w 834169"/>
                  <a:gd name="connsiteY23" fmla="*/ 256329 h 1065278"/>
                  <a:gd name="connsiteX24" fmla="*/ 638661 w 834169"/>
                  <a:gd name="connsiteY24" fmla="*/ 256329 h 1065278"/>
                  <a:gd name="connsiteX25" fmla="*/ 664729 w 834169"/>
                  <a:gd name="connsiteY25" fmla="*/ 230261 h 1065278"/>
                  <a:gd name="connsiteX26" fmla="*/ 638661 w 834169"/>
                  <a:gd name="connsiteY26" fmla="*/ 204193 h 1065278"/>
                  <a:gd name="connsiteX27" fmla="*/ 625627 w 834169"/>
                  <a:gd name="connsiteY27" fmla="*/ 204193 h 1065278"/>
                  <a:gd name="connsiteX28" fmla="*/ 516142 w 834169"/>
                  <a:gd name="connsiteY28" fmla="*/ 33580 h 1065278"/>
                  <a:gd name="connsiteX29" fmla="*/ 495288 w 834169"/>
                  <a:gd name="connsiteY29" fmla="*/ 116084 h 1065278"/>
                  <a:gd name="connsiteX30" fmla="*/ 482254 w 834169"/>
                  <a:gd name="connsiteY30" fmla="*/ 125990 h 1065278"/>
                  <a:gd name="connsiteX31" fmla="*/ 479126 w 834169"/>
                  <a:gd name="connsiteY31" fmla="*/ 125990 h 1065278"/>
                  <a:gd name="connsiteX32" fmla="*/ 469036 w 834169"/>
                  <a:gd name="connsiteY32" fmla="*/ 110564 h 1065278"/>
                  <a:gd name="connsiteX33" fmla="*/ 469038 w 834169"/>
                  <a:gd name="connsiteY33" fmla="*/ 110558 h 1065278"/>
                  <a:gd name="connsiteX34" fmla="*/ 469220 w 834169"/>
                  <a:gd name="connsiteY34" fmla="*/ 109828 h 1065278"/>
                  <a:gd name="connsiteX35" fmla="*/ 493985 w 834169"/>
                  <a:gd name="connsiteY35" fmla="*/ 12204 h 1065278"/>
                  <a:gd name="connsiteX36" fmla="*/ 340263 w 834169"/>
                  <a:gd name="connsiteY36" fmla="*/ 12204 h 1065278"/>
                  <a:gd name="connsiteX37" fmla="*/ 365027 w 834169"/>
                  <a:gd name="connsiteY37" fmla="*/ 109828 h 1065278"/>
                  <a:gd name="connsiteX38" fmla="*/ 355904 w 834169"/>
                  <a:gd name="connsiteY38" fmla="*/ 125820 h 1065278"/>
                  <a:gd name="connsiteX39" fmla="*/ 355122 w 834169"/>
                  <a:gd name="connsiteY39" fmla="*/ 125990 h 1065278"/>
                  <a:gd name="connsiteX40" fmla="*/ 351993 w 834169"/>
                  <a:gd name="connsiteY40" fmla="*/ 125990 h 1065278"/>
                  <a:gd name="connsiteX41" fmla="*/ 209272 w 834169"/>
                  <a:gd name="connsiteY41" fmla="*/ 204193 h 1065278"/>
                  <a:gd name="connsiteX42" fmla="*/ 195587 w 834169"/>
                  <a:gd name="connsiteY42" fmla="*/ 204193 h 1065278"/>
                  <a:gd name="connsiteX43" fmla="*/ 169519 w 834169"/>
                  <a:gd name="connsiteY43" fmla="*/ 230261 h 1065278"/>
                  <a:gd name="connsiteX44" fmla="*/ 195587 w 834169"/>
                  <a:gd name="connsiteY44" fmla="*/ 256329 h 1065278"/>
                  <a:gd name="connsiteX45" fmla="*/ 208621 w 834169"/>
                  <a:gd name="connsiteY45" fmla="*/ 256329 h 1065278"/>
                  <a:gd name="connsiteX46" fmla="*/ 208621 w 834169"/>
                  <a:gd name="connsiteY46" fmla="*/ 347566 h 1065278"/>
                  <a:gd name="connsiteX47" fmla="*/ 286733 w 834169"/>
                  <a:gd name="connsiteY47" fmla="*/ 510034 h 1065278"/>
                  <a:gd name="connsiteX48" fmla="*/ 286733 w 834169"/>
                  <a:gd name="connsiteY48" fmla="*/ 542032 h 1065278"/>
                  <a:gd name="connsiteX49" fmla="*/ 278717 w 834169"/>
                  <a:gd name="connsiteY49" fmla="*/ 554062 h 1065278"/>
                  <a:gd name="connsiteX50" fmla="*/ 197907 w 834169"/>
                  <a:gd name="connsiteY50" fmla="*/ 586451 h 1065278"/>
                  <a:gd name="connsiteX51" fmla="*/ 260678 w 834169"/>
                  <a:gd name="connsiteY51" fmla="*/ 347566 h 1065278"/>
                  <a:gd name="connsiteX52" fmla="*/ 260678 w 834169"/>
                  <a:gd name="connsiteY52" fmla="*/ 256329 h 1065278"/>
                  <a:gd name="connsiteX53" fmla="*/ 573491 w 834169"/>
                  <a:gd name="connsiteY53" fmla="*/ 256329 h 1065278"/>
                  <a:gd name="connsiteX54" fmla="*/ 573491 w 834169"/>
                  <a:gd name="connsiteY54" fmla="*/ 347566 h 1065278"/>
                  <a:gd name="connsiteX55" fmla="*/ 417085 w 834169"/>
                  <a:gd name="connsiteY55" fmla="*/ 503973 h 1065278"/>
                  <a:gd name="connsiteX56" fmla="*/ 260678 w 834169"/>
                  <a:gd name="connsiteY56" fmla="*/ 347566 h 1065278"/>
                  <a:gd name="connsiteX57" fmla="*/ 391017 w 834169"/>
                  <a:gd name="connsiteY57" fmla="*/ 908024 h 1065278"/>
                  <a:gd name="connsiteX58" fmla="*/ 147518 w 834169"/>
                  <a:gd name="connsiteY58" fmla="*/ 908024 h 1065278"/>
                  <a:gd name="connsiteX59" fmla="*/ 188418 w 834169"/>
                  <a:gd name="connsiteY59" fmla="*/ 647046 h 1065278"/>
                  <a:gd name="connsiteX60" fmla="*/ 298385 w 834169"/>
                  <a:gd name="connsiteY60" fmla="*/ 602327 h 1065278"/>
                  <a:gd name="connsiteX61" fmla="*/ 300627 w 834169"/>
                  <a:gd name="connsiteY61" fmla="*/ 601206 h 1065278"/>
                  <a:gd name="connsiteX62" fmla="*/ 391082 w 834169"/>
                  <a:gd name="connsiteY62" fmla="*/ 816786 h 1065278"/>
                  <a:gd name="connsiteX63" fmla="*/ 391017 w 834169"/>
                  <a:gd name="connsiteY63" fmla="*/ 908024 h 1065278"/>
                  <a:gd name="connsiteX64" fmla="*/ 417085 w 834169"/>
                  <a:gd name="connsiteY64" fmla="*/ 608244 h 1065278"/>
                  <a:gd name="connsiteX65" fmla="*/ 313648 w 834169"/>
                  <a:gd name="connsiteY65" fmla="*/ 593372 h 1065278"/>
                  <a:gd name="connsiteX66" fmla="*/ 338881 w 834169"/>
                  <a:gd name="connsiteY66" fmla="*/ 542032 h 1065278"/>
                  <a:gd name="connsiteX67" fmla="*/ 338881 w 834169"/>
                  <a:gd name="connsiteY67" fmla="*/ 540728 h 1065278"/>
                  <a:gd name="connsiteX68" fmla="*/ 495353 w 834169"/>
                  <a:gd name="connsiteY68" fmla="*/ 540728 h 1065278"/>
                  <a:gd name="connsiteX69" fmla="*/ 495353 w 834169"/>
                  <a:gd name="connsiteY69" fmla="*/ 542032 h 1065278"/>
                  <a:gd name="connsiteX70" fmla="*/ 520782 w 834169"/>
                  <a:gd name="connsiteY70" fmla="*/ 593529 h 1065278"/>
                  <a:gd name="connsiteX71" fmla="*/ 417085 w 834169"/>
                  <a:gd name="connsiteY71" fmla="*/ 608244 h 1065278"/>
                  <a:gd name="connsiteX72" fmla="*/ 443152 w 834169"/>
                  <a:gd name="connsiteY72" fmla="*/ 908024 h 1065278"/>
                  <a:gd name="connsiteX73" fmla="*/ 443152 w 834169"/>
                  <a:gd name="connsiteY73" fmla="*/ 816786 h 1065278"/>
                  <a:gd name="connsiteX74" fmla="*/ 533582 w 834169"/>
                  <a:gd name="connsiteY74" fmla="*/ 601271 h 1065278"/>
                  <a:gd name="connsiteX75" fmla="*/ 535850 w 834169"/>
                  <a:gd name="connsiteY75" fmla="*/ 602405 h 1065278"/>
                  <a:gd name="connsiteX76" fmla="*/ 646638 w 834169"/>
                  <a:gd name="connsiteY76" fmla="*/ 646720 h 1065278"/>
                  <a:gd name="connsiteX77" fmla="*/ 686886 w 834169"/>
                  <a:gd name="connsiteY77" fmla="*/ 908024 h 1065278"/>
                  <a:gd name="connsiteX78" fmla="*/ 443152 w 834169"/>
                  <a:gd name="connsiteY78" fmla="*/ 908024 h 1065278"/>
                  <a:gd name="connsiteX0" fmla="*/ 197907 w 834169"/>
                  <a:gd name="connsiteY0" fmla="*/ 574247 h 1053074"/>
                  <a:gd name="connsiteX1" fmla="*/ 49151 w 834169"/>
                  <a:gd name="connsiteY1" fmla="*/ 653754 h 1053074"/>
                  <a:gd name="connsiteX2" fmla="*/ 0 w 834169"/>
                  <a:gd name="connsiteY2" fmla="*/ 752447 h 1053074"/>
                  <a:gd name="connsiteX3" fmla="*/ 0 w 834169"/>
                  <a:gd name="connsiteY3" fmla="*/ 981452 h 1053074"/>
                  <a:gd name="connsiteX4" fmla="*/ 11600 w 834169"/>
                  <a:gd name="connsiteY4" fmla="*/ 989194 h 1053074"/>
                  <a:gd name="connsiteX5" fmla="*/ 143373 w 834169"/>
                  <a:gd name="connsiteY5" fmla="*/ 1031815 h 1053074"/>
                  <a:gd name="connsiteX6" fmla="*/ 143373 w 834169"/>
                  <a:gd name="connsiteY6" fmla="*/ 947955 h 1053074"/>
                  <a:gd name="connsiteX7" fmla="*/ 391017 w 834169"/>
                  <a:gd name="connsiteY7" fmla="*/ 947955 h 1053074"/>
                  <a:gd name="connsiteX8" fmla="*/ 391017 w 834169"/>
                  <a:gd name="connsiteY8" fmla="*/ 1052839 h 1053074"/>
                  <a:gd name="connsiteX9" fmla="*/ 420695 w 834169"/>
                  <a:gd name="connsiteY9" fmla="*/ 1053074 h 1053074"/>
                  <a:gd name="connsiteX10" fmla="*/ 443152 w 834169"/>
                  <a:gd name="connsiteY10" fmla="*/ 1052904 h 1053074"/>
                  <a:gd name="connsiteX11" fmla="*/ 443152 w 834169"/>
                  <a:gd name="connsiteY11" fmla="*/ 947955 h 1053074"/>
                  <a:gd name="connsiteX12" fmla="*/ 690797 w 834169"/>
                  <a:gd name="connsiteY12" fmla="*/ 947955 h 1053074"/>
                  <a:gd name="connsiteX13" fmla="*/ 690797 w 834169"/>
                  <a:gd name="connsiteY13" fmla="*/ 1032754 h 1053074"/>
                  <a:gd name="connsiteX14" fmla="*/ 823742 w 834169"/>
                  <a:gd name="connsiteY14" fmla="*/ 988360 h 1053074"/>
                  <a:gd name="connsiteX15" fmla="*/ 834169 w 834169"/>
                  <a:gd name="connsiteY15" fmla="*/ 980540 h 1053074"/>
                  <a:gd name="connsiteX16" fmla="*/ 834169 w 834169"/>
                  <a:gd name="connsiteY16" fmla="*/ 751899 h 1053074"/>
                  <a:gd name="connsiteX17" fmla="*/ 785514 w 834169"/>
                  <a:gd name="connsiteY17" fmla="*/ 654067 h 1053074"/>
                  <a:gd name="connsiteX18" fmla="*/ 636849 w 834169"/>
                  <a:gd name="connsiteY18" fmla="*/ 574443 h 1053074"/>
                  <a:gd name="connsiteX19" fmla="*/ 555583 w 834169"/>
                  <a:gd name="connsiteY19" fmla="*/ 541858 h 1053074"/>
                  <a:gd name="connsiteX20" fmla="*/ 547424 w 834169"/>
                  <a:gd name="connsiteY20" fmla="*/ 529828 h 1053074"/>
                  <a:gd name="connsiteX21" fmla="*/ 547424 w 834169"/>
                  <a:gd name="connsiteY21" fmla="*/ 497921 h 1053074"/>
                  <a:gd name="connsiteX22" fmla="*/ 625627 w 834169"/>
                  <a:gd name="connsiteY22" fmla="*/ 335362 h 1053074"/>
                  <a:gd name="connsiteX23" fmla="*/ 625627 w 834169"/>
                  <a:gd name="connsiteY23" fmla="*/ 244125 h 1053074"/>
                  <a:gd name="connsiteX24" fmla="*/ 638661 w 834169"/>
                  <a:gd name="connsiteY24" fmla="*/ 244125 h 1053074"/>
                  <a:gd name="connsiteX25" fmla="*/ 664729 w 834169"/>
                  <a:gd name="connsiteY25" fmla="*/ 218057 h 1053074"/>
                  <a:gd name="connsiteX26" fmla="*/ 638661 w 834169"/>
                  <a:gd name="connsiteY26" fmla="*/ 191989 h 1053074"/>
                  <a:gd name="connsiteX27" fmla="*/ 625627 w 834169"/>
                  <a:gd name="connsiteY27" fmla="*/ 191989 h 1053074"/>
                  <a:gd name="connsiteX28" fmla="*/ 516142 w 834169"/>
                  <a:gd name="connsiteY28" fmla="*/ 21376 h 1053074"/>
                  <a:gd name="connsiteX29" fmla="*/ 495288 w 834169"/>
                  <a:gd name="connsiteY29" fmla="*/ 103880 h 1053074"/>
                  <a:gd name="connsiteX30" fmla="*/ 482254 w 834169"/>
                  <a:gd name="connsiteY30" fmla="*/ 113786 h 1053074"/>
                  <a:gd name="connsiteX31" fmla="*/ 479126 w 834169"/>
                  <a:gd name="connsiteY31" fmla="*/ 113786 h 1053074"/>
                  <a:gd name="connsiteX32" fmla="*/ 469036 w 834169"/>
                  <a:gd name="connsiteY32" fmla="*/ 98360 h 1053074"/>
                  <a:gd name="connsiteX33" fmla="*/ 469038 w 834169"/>
                  <a:gd name="connsiteY33" fmla="*/ 98354 h 1053074"/>
                  <a:gd name="connsiteX34" fmla="*/ 469220 w 834169"/>
                  <a:gd name="connsiteY34" fmla="*/ 97624 h 1053074"/>
                  <a:gd name="connsiteX35" fmla="*/ 493985 w 834169"/>
                  <a:gd name="connsiteY35" fmla="*/ 0 h 1053074"/>
                  <a:gd name="connsiteX36" fmla="*/ 365027 w 834169"/>
                  <a:gd name="connsiteY36" fmla="*/ 97624 h 1053074"/>
                  <a:gd name="connsiteX37" fmla="*/ 355904 w 834169"/>
                  <a:gd name="connsiteY37" fmla="*/ 113616 h 1053074"/>
                  <a:gd name="connsiteX38" fmla="*/ 355122 w 834169"/>
                  <a:gd name="connsiteY38" fmla="*/ 113786 h 1053074"/>
                  <a:gd name="connsiteX39" fmla="*/ 351993 w 834169"/>
                  <a:gd name="connsiteY39" fmla="*/ 113786 h 1053074"/>
                  <a:gd name="connsiteX40" fmla="*/ 209272 w 834169"/>
                  <a:gd name="connsiteY40" fmla="*/ 191989 h 1053074"/>
                  <a:gd name="connsiteX41" fmla="*/ 195587 w 834169"/>
                  <a:gd name="connsiteY41" fmla="*/ 191989 h 1053074"/>
                  <a:gd name="connsiteX42" fmla="*/ 169519 w 834169"/>
                  <a:gd name="connsiteY42" fmla="*/ 218057 h 1053074"/>
                  <a:gd name="connsiteX43" fmla="*/ 195587 w 834169"/>
                  <a:gd name="connsiteY43" fmla="*/ 244125 h 1053074"/>
                  <a:gd name="connsiteX44" fmla="*/ 208621 w 834169"/>
                  <a:gd name="connsiteY44" fmla="*/ 244125 h 1053074"/>
                  <a:gd name="connsiteX45" fmla="*/ 208621 w 834169"/>
                  <a:gd name="connsiteY45" fmla="*/ 335362 h 1053074"/>
                  <a:gd name="connsiteX46" fmla="*/ 286733 w 834169"/>
                  <a:gd name="connsiteY46" fmla="*/ 497830 h 1053074"/>
                  <a:gd name="connsiteX47" fmla="*/ 286733 w 834169"/>
                  <a:gd name="connsiteY47" fmla="*/ 529828 h 1053074"/>
                  <a:gd name="connsiteX48" fmla="*/ 278717 w 834169"/>
                  <a:gd name="connsiteY48" fmla="*/ 541858 h 1053074"/>
                  <a:gd name="connsiteX49" fmla="*/ 197907 w 834169"/>
                  <a:gd name="connsiteY49" fmla="*/ 574247 h 1053074"/>
                  <a:gd name="connsiteX50" fmla="*/ 260678 w 834169"/>
                  <a:gd name="connsiteY50" fmla="*/ 335362 h 1053074"/>
                  <a:gd name="connsiteX51" fmla="*/ 260678 w 834169"/>
                  <a:gd name="connsiteY51" fmla="*/ 244125 h 1053074"/>
                  <a:gd name="connsiteX52" fmla="*/ 573491 w 834169"/>
                  <a:gd name="connsiteY52" fmla="*/ 244125 h 1053074"/>
                  <a:gd name="connsiteX53" fmla="*/ 573491 w 834169"/>
                  <a:gd name="connsiteY53" fmla="*/ 335362 h 1053074"/>
                  <a:gd name="connsiteX54" fmla="*/ 417085 w 834169"/>
                  <a:gd name="connsiteY54" fmla="*/ 491769 h 1053074"/>
                  <a:gd name="connsiteX55" fmla="*/ 260678 w 834169"/>
                  <a:gd name="connsiteY55" fmla="*/ 335362 h 1053074"/>
                  <a:gd name="connsiteX56" fmla="*/ 391017 w 834169"/>
                  <a:gd name="connsiteY56" fmla="*/ 895820 h 1053074"/>
                  <a:gd name="connsiteX57" fmla="*/ 147518 w 834169"/>
                  <a:gd name="connsiteY57" fmla="*/ 895820 h 1053074"/>
                  <a:gd name="connsiteX58" fmla="*/ 188418 w 834169"/>
                  <a:gd name="connsiteY58" fmla="*/ 634842 h 1053074"/>
                  <a:gd name="connsiteX59" fmla="*/ 298385 w 834169"/>
                  <a:gd name="connsiteY59" fmla="*/ 590123 h 1053074"/>
                  <a:gd name="connsiteX60" fmla="*/ 300627 w 834169"/>
                  <a:gd name="connsiteY60" fmla="*/ 589002 h 1053074"/>
                  <a:gd name="connsiteX61" fmla="*/ 391082 w 834169"/>
                  <a:gd name="connsiteY61" fmla="*/ 804582 h 1053074"/>
                  <a:gd name="connsiteX62" fmla="*/ 391017 w 834169"/>
                  <a:gd name="connsiteY62" fmla="*/ 895820 h 1053074"/>
                  <a:gd name="connsiteX63" fmla="*/ 417085 w 834169"/>
                  <a:gd name="connsiteY63" fmla="*/ 596040 h 1053074"/>
                  <a:gd name="connsiteX64" fmla="*/ 313648 w 834169"/>
                  <a:gd name="connsiteY64" fmla="*/ 581168 h 1053074"/>
                  <a:gd name="connsiteX65" fmla="*/ 338881 w 834169"/>
                  <a:gd name="connsiteY65" fmla="*/ 529828 h 1053074"/>
                  <a:gd name="connsiteX66" fmla="*/ 338881 w 834169"/>
                  <a:gd name="connsiteY66" fmla="*/ 528524 h 1053074"/>
                  <a:gd name="connsiteX67" fmla="*/ 495353 w 834169"/>
                  <a:gd name="connsiteY67" fmla="*/ 528524 h 1053074"/>
                  <a:gd name="connsiteX68" fmla="*/ 495353 w 834169"/>
                  <a:gd name="connsiteY68" fmla="*/ 529828 h 1053074"/>
                  <a:gd name="connsiteX69" fmla="*/ 520782 w 834169"/>
                  <a:gd name="connsiteY69" fmla="*/ 581325 h 1053074"/>
                  <a:gd name="connsiteX70" fmla="*/ 417085 w 834169"/>
                  <a:gd name="connsiteY70" fmla="*/ 596040 h 1053074"/>
                  <a:gd name="connsiteX71" fmla="*/ 443152 w 834169"/>
                  <a:gd name="connsiteY71" fmla="*/ 895820 h 1053074"/>
                  <a:gd name="connsiteX72" fmla="*/ 443152 w 834169"/>
                  <a:gd name="connsiteY72" fmla="*/ 804582 h 1053074"/>
                  <a:gd name="connsiteX73" fmla="*/ 533582 w 834169"/>
                  <a:gd name="connsiteY73" fmla="*/ 589067 h 1053074"/>
                  <a:gd name="connsiteX74" fmla="*/ 535850 w 834169"/>
                  <a:gd name="connsiteY74" fmla="*/ 590201 h 1053074"/>
                  <a:gd name="connsiteX75" fmla="*/ 646638 w 834169"/>
                  <a:gd name="connsiteY75" fmla="*/ 634516 h 1053074"/>
                  <a:gd name="connsiteX76" fmla="*/ 686886 w 834169"/>
                  <a:gd name="connsiteY76" fmla="*/ 895820 h 1053074"/>
                  <a:gd name="connsiteX77" fmla="*/ 443152 w 834169"/>
                  <a:gd name="connsiteY77" fmla="*/ 895820 h 1053074"/>
                  <a:gd name="connsiteX0" fmla="*/ 197907 w 834169"/>
                  <a:gd name="connsiteY0" fmla="*/ 574247 h 1053074"/>
                  <a:gd name="connsiteX1" fmla="*/ 49151 w 834169"/>
                  <a:gd name="connsiteY1" fmla="*/ 653754 h 1053074"/>
                  <a:gd name="connsiteX2" fmla="*/ 0 w 834169"/>
                  <a:gd name="connsiteY2" fmla="*/ 752447 h 1053074"/>
                  <a:gd name="connsiteX3" fmla="*/ 0 w 834169"/>
                  <a:gd name="connsiteY3" fmla="*/ 981452 h 1053074"/>
                  <a:gd name="connsiteX4" fmla="*/ 11600 w 834169"/>
                  <a:gd name="connsiteY4" fmla="*/ 989194 h 1053074"/>
                  <a:gd name="connsiteX5" fmla="*/ 143373 w 834169"/>
                  <a:gd name="connsiteY5" fmla="*/ 1031815 h 1053074"/>
                  <a:gd name="connsiteX6" fmla="*/ 143373 w 834169"/>
                  <a:gd name="connsiteY6" fmla="*/ 947955 h 1053074"/>
                  <a:gd name="connsiteX7" fmla="*/ 391017 w 834169"/>
                  <a:gd name="connsiteY7" fmla="*/ 947955 h 1053074"/>
                  <a:gd name="connsiteX8" fmla="*/ 391017 w 834169"/>
                  <a:gd name="connsiteY8" fmla="*/ 1052839 h 1053074"/>
                  <a:gd name="connsiteX9" fmla="*/ 420695 w 834169"/>
                  <a:gd name="connsiteY9" fmla="*/ 1053074 h 1053074"/>
                  <a:gd name="connsiteX10" fmla="*/ 443152 w 834169"/>
                  <a:gd name="connsiteY10" fmla="*/ 1052904 h 1053074"/>
                  <a:gd name="connsiteX11" fmla="*/ 443152 w 834169"/>
                  <a:gd name="connsiteY11" fmla="*/ 947955 h 1053074"/>
                  <a:gd name="connsiteX12" fmla="*/ 690797 w 834169"/>
                  <a:gd name="connsiteY12" fmla="*/ 947955 h 1053074"/>
                  <a:gd name="connsiteX13" fmla="*/ 690797 w 834169"/>
                  <a:gd name="connsiteY13" fmla="*/ 1032754 h 1053074"/>
                  <a:gd name="connsiteX14" fmla="*/ 823742 w 834169"/>
                  <a:gd name="connsiteY14" fmla="*/ 988360 h 1053074"/>
                  <a:gd name="connsiteX15" fmla="*/ 834169 w 834169"/>
                  <a:gd name="connsiteY15" fmla="*/ 980540 h 1053074"/>
                  <a:gd name="connsiteX16" fmla="*/ 834169 w 834169"/>
                  <a:gd name="connsiteY16" fmla="*/ 751899 h 1053074"/>
                  <a:gd name="connsiteX17" fmla="*/ 785514 w 834169"/>
                  <a:gd name="connsiteY17" fmla="*/ 654067 h 1053074"/>
                  <a:gd name="connsiteX18" fmla="*/ 636849 w 834169"/>
                  <a:gd name="connsiteY18" fmla="*/ 574443 h 1053074"/>
                  <a:gd name="connsiteX19" fmla="*/ 555583 w 834169"/>
                  <a:gd name="connsiteY19" fmla="*/ 541858 h 1053074"/>
                  <a:gd name="connsiteX20" fmla="*/ 547424 w 834169"/>
                  <a:gd name="connsiteY20" fmla="*/ 529828 h 1053074"/>
                  <a:gd name="connsiteX21" fmla="*/ 547424 w 834169"/>
                  <a:gd name="connsiteY21" fmla="*/ 497921 h 1053074"/>
                  <a:gd name="connsiteX22" fmla="*/ 625627 w 834169"/>
                  <a:gd name="connsiteY22" fmla="*/ 335362 h 1053074"/>
                  <a:gd name="connsiteX23" fmla="*/ 625627 w 834169"/>
                  <a:gd name="connsiteY23" fmla="*/ 244125 h 1053074"/>
                  <a:gd name="connsiteX24" fmla="*/ 638661 w 834169"/>
                  <a:gd name="connsiteY24" fmla="*/ 244125 h 1053074"/>
                  <a:gd name="connsiteX25" fmla="*/ 664729 w 834169"/>
                  <a:gd name="connsiteY25" fmla="*/ 218057 h 1053074"/>
                  <a:gd name="connsiteX26" fmla="*/ 638661 w 834169"/>
                  <a:gd name="connsiteY26" fmla="*/ 191989 h 1053074"/>
                  <a:gd name="connsiteX27" fmla="*/ 625627 w 834169"/>
                  <a:gd name="connsiteY27" fmla="*/ 191989 h 1053074"/>
                  <a:gd name="connsiteX28" fmla="*/ 516142 w 834169"/>
                  <a:gd name="connsiteY28" fmla="*/ 21376 h 1053074"/>
                  <a:gd name="connsiteX29" fmla="*/ 495288 w 834169"/>
                  <a:gd name="connsiteY29" fmla="*/ 103880 h 1053074"/>
                  <a:gd name="connsiteX30" fmla="*/ 482254 w 834169"/>
                  <a:gd name="connsiteY30" fmla="*/ 113786 h 1053074"/>
                  <a:gd name="connsiteX31" fmla="*/ 479126 w 834169"/>
                  <a:gd name="connsiteY31" fmla="*/ 113786 h 1053074"/>
                  <a:gd name="connsiteX32" fmla="*/ 469036 w 834169"/>
                  <a:gd name="connsiteY32" fmla="*/ 98360 h 1053074"/>
                  <a:gd name="connsiteX33" fmla="*/ 469038 w 834169"/>
                  <a:gd name="connsiteY33" fmla="*/ 98354 h 1053074"/>
                  <a:gd name="connsiteX34" fmla="*/ 469220 w 834169"/>
                  <a:gd name="connsiteY34" fmla="*/ 97624 h 1053074"/>
                  <a:gd name="connsiteX35" fmla="*/ 493985 w 834169"/>
                  <a:gd name="connsiteY35" fmla="*/ 0 h 1053074"/>
                  <a:gd name="connsiteX36" fmla="*/ 365027 w 834169"/>
                  <a:gd name="connsiteY36" fmla="*/ 97624 h 1053074"/>
                  <a:gd name="connsiteX37" fmla="*/ 355904 w 834169"/>
                  <a:gd name="connsiteY37" fmla="*/ 113616 h 1053074"/>
                  <a:gd name="connsiteX38" fmla="*/ 355122 w 834169"/>
                  <a:gd name="connsiteY38" fmla="*/ 113786 h 1053074"/>
                  <a:gd name="connsiteX39" fmla="*/ 209272 w 834169"/>
                  <a:gd name="connsiteY39" fmla="*/ 191989 h 1053074"/>
                  <a:gd name="connsiteX40" fmla="*/ 195587 w 834169"/>
                  <a:gd name="connsiteY40" fmla="*/ 191989 h 1053074"/>
                  <a:gd name="connsiteX41" fmla="*/ 169519 w 834169"/>
                  <a:gd name="connsiteY41" fmla="*/ 218057 h 1053074"/>
                  <a:gd name="connsiteX42" fmla="*/ 195587 w 834169"/>
                  <a:gd name="connsiteY42" fmla="*/ 244125 h 1053074"/>
                  <a:gd name="connsiteX43" fmla="*/ 208621 w 834169"/>
                  <a:gd name="connsiteY43" fmla="*/ 244125 h 1053074"/>
                  <a:gd name="connsiteX44" fmla="*/ 208621 w 834169"/>
                  <a:gd name="connsiteY44" fmla="*/ 335362 h 1053074"/>
                  <a:gd name="connsiteX45" fmla="*/ 286733 w 834169"/>
                  <a:gd name="connsiteY45" fmla="*/ 497830 h 1053074"/>
                  <a:gd name="connsiteX46" fmla="*/ 286733 w 834169"/>
                  <a:gd name="connsiteY46" fmla="*/ 529828 h 1053074"/>
                  <a:gd name="connsiteX47" fmla="*/ 278717 w 834169"/>
                  <a:gd name="connsiteY47" fmla="*/ 541858 h 1053074"/>
                  <a:gd name="connsiteX48" fmla="*/ 197907 w 834169"/>
                  <a:gd name="connsiteY48" fmla="*/ 574247 h 1053074"/>
                  <a:gd name="connsiteX49" fmla="*/ 260678 w 834169"/>
                  <a:gd name="connsiteY49" fmla="*/ 335362 h 1053074"/>
                  <a:gd name="connsiteX50" fmla="*/ 260678 w 834169"/>
                  <a:gd name="connsiteY50" fmla="*/ 244125 h 1053074"/>
                  <a:gd name="connsiteX51" fmla="*/ 573491 w 834169"/>
                  <a:gd name="connsiteY51" fmla="*/ 244125 h 1053074"/>
                  <a:gd name="connsiteX52" fmla="*/ 573491 w 834169"/>
                  <a:gd name="connsiteY52" fmla="*/ 335362 h 1053074"/>
                  <a:gd name="connsiteX53" fmla="*/ 417085 w 834169"/>
                  <a:gd name="connsiteY53" fmla="*/ 491769 h 1053074"/>
                  <a:gd name="connsiteX54" fmla="*/ 260678 w 834169"/>
                  <a:gd name="connsiteY54" fmla="*/ 335362 h 1053074"/>
                  <a:gd name="connsiteX55" fmla="*/ 391017 w 834169"/>
                  <a:gd name="connsiteY55" fmla="*/ 895820 h 1053074"/>
                  <a:gd name="connsiteX56" fmla="*/ 147518 w 834169"/>
                  <a:gd name="connsiteY56" fmla="*/ 895820 h 1053074"/>
                  <a:gd name="connsiteX57" fmla="*/ 188418 w 834169"/>
                  <a:gd name="connsiteY57" fmla="*/ 634842 h 1053074"/>
                  <a:gd name="connsiteX58" fmla="*/ 298385 w 834169"/>
                  <a:gd name="connsiteY58" fmla="*/ 590123 h 1053074"/>
                  <a:gd name="connsiteX59" fmla="*/ 300627 w 834169"/>
                  <a:gd name="connsiteY59" fmla="*/ 589002 h 1053074"/>
                  <a:gd name="connsiteX60" fmla="*/ 391082 w 834169"/>
                  <a:gd name="connsiteY60" fmla="*/ 804582 h 1053074"/>
                  <a:gd name="connsiteX61" fmla="*/ 391017 w 834169"/>
                  <a:gd name="connsiteY61" fmla="*/ 895820 h 1053074"/>
                  <a:gd name="connsiteX62" fmla="*/ 417085 w 834169"/>
                  <a:gd name="connsiteY62" fmla="*/ 596040 h 1053074"/>
                  <a:gd name="connsiteX63" fmla="*/ 313648 w 834169"/>
                  <a:gd name="connsiteY63" fmla="*/ 581168 h 1053074"/>
                  <a:gd name="connsiteX64" fmla="*/ 338881 w 834169"/>
                  <a:gd name="connsiteY64" fmla="*/ 529828 h 1053074"/>
                  <a:gd name="connsiteX65" fmla="*/ 338881 w 834169"/>
                  <a:gd name="connsiteY65" fmla="*/ 528524 h 1053074"/>
                  <a:gd name="connsiteX66" fmla="*/ 495353 w 834169"/>
                  <a:gd name="connsiteY66" fmla="*/ 528524 h 1053074"/>
                  <a:gd name="connsiteX67" fmla="*/ 495353 w 834169"/>
                  <a:gd name="connsiteY67" fmla="*/ 529828 h 1053074"/>
                  <a:gd name="connsiteX68" fmla="*/ 520782 w 834169"/>
                  <a:gd name="connsiteY68" fmla="*/ 581325 h 1053074"/>
                  <a:gd name="connsiteX69" fmla="*/ 417085 w 834169"/>
                  <a:gd name="connsiteY69" fmla="*/ 596040 h 1053074"/>
                  <a:gd name="connsiteX70" fmla="*/ 443152 w 834169"/>
                  <a:gd name="connsiteY70" fmla="*/ 895820 h 1053074"/>
                  <a:gd name="connsiteX71" fmla="*/ 443152 w 834169"/>
                  <a:gd name="connsiteY71" fmla="*/ 804582 h 1053074"/>
                  <a:gd name="connsiteX72" fmla="*/ 533582 w 834169"/>
                  <a:gd name="connsiteY72" fmla="*/ 589067 h 1053074"/>
                  <a:gd name="connsiteX73" fmla="*/ 535850 w 834169"/>
                  <a:gd name="connsiteY73" fmla="*/ 590201 h 1053074"/>
                  <a:gd name="connsiteX74" fmla="*/ 646638 w 834169"/>
                  <a:gd name="connsiteY74" fmla="*/ 634516 h 1053074"/>
                  <a:gd name="connsiteX75" fmla="*/ 686886 w 834169"/>
                  <a:gd name="connsiteY75" fmla="*/ 895820 h 1053074"/>
                  <a:gd name="connsiteX76" fmla="*/ 443152 w 834169"/>
                  <a:gd name="connsiteY76" fmla="*/ 895820 h 1053074"/>
                  <a:gd name="connsiteX0" fmla="*/ 197907 w 834169"/>
                  <a:gd name="connsiteY0" fmla="*/ 574247 h 1053074"/>
                  <a:gd name="connsiteX1" fmla="*/ 49151 w 834169"/>
                  <a:gd name="connsiteY1" fmla="*/ 653754 h 1053074"/>
                  <a:gd name="connsiteX2" fmla="*/ 0 w 834169"/>
                  <a:gd name="connsiteY2" fmla="*/ 752447 h 1053074"/>
                  <a:gd name="connsiteX3" fmla="*/ 0 w 834169"/>
                  <a:gd name="connsiteY3" fmla="*/ 981452 h 1053074"/>
                  <a:gd name="connsiteX4" fmla="*/ 11600 w 834169"/>
                  <a:gd name="connsiteY4" fmla="*/ 989194 h 1053074"/>
                  <a:gd name="connsiteX5" fmla="*/ 143373 w 834169"/>
                  <a:gd name="connsiteY5" fmla="*/ 1031815 h 1053074"/>
                  <a:gd name="connsiteX6" fmla="*/ 143373 w 834169"/>
                  <a:gd name="connsiteY6" fmla="*/ 947955 h 1053074"/>
                  <a:gd name="connsiteX7" fmla="*/ 391017 w 834169"/>
                  <a:gd name="connsiteY7" fmla="*/ 947955 h 1053074"/>
                  <a:gd name="connsiteX8" fmla="*/ 391017 w 834169"/>
                  <a:gd name="connsiteY8" fmla="*/ 1052839 h 1053074"/>
                  <a:gd name="connsiteX9" fmla="*/ 420695 w 834169"/>
                  <a:gd name="connsiteY9" fmla="*/ 1053074 h 1053074"/>
                  <a:gd name="connsiteX10" fmla="*/ 443152 w 834169"/>
                  <a:gd name="connsiteY10" fmla="*/ 1052904 h 1053074"/>
                  <a:gd name="connsiteX11" fmla="*/ 443152 w 834169"/>
                  <a:gd name="connsiteY11" fmla="*/ 947955 h 1053074"/>
                  <a:gd name="connsiteX12" fmla="*/ 690797 w 834169"/>
                  <a:gd name="connsiteY12" fmla="*/ 947955 h 1053074"/>
                  <a:gd name="connsiteX13" fmla="*/ 690797 w 834169"/>
                  <a:gd name="connsiteY13" fmla="*/ 1032754 h 1053074"/>
                  <a:gd name="connsiteX14" fmla="*/ 823742 w 834169"/>
                  <a:gd name="connsiteY14" fmla="*/ 988360 h 1053074"/>
                  <a:gd name="connsiteX15" fmla="*/ 834169 w 834169"/>
                  <a:gd name="connsiteY15" fmla="*/ 980540 h 1053074"/>
                  <a:gd name="connsiteX16" fmla="*/ 834169 w 834169"/>
                  <a:gd name="connsiteY16" fmla="*/ 751899 h 1053074"/>
                  <a:gd name="connsiteX17" fmla="*/ 785514 w 834169"/>
                  <a:gd name="connsiteY17" fmla="*/ 654067 h 1053074"/>
                  <a:gd name="connsiteX18" fmla="*/ 636849 w 834169"/>
                  <a:gd name="connsiteY18" fmla="*/ 574443 h 1053074"/>
                  <a:gd name="connsiteX19" fmla="*/ 555583 w 834169"/>
                  <a:gd name="connsiteY19" fmla="*/ 541858 h 1053074"/>
                  <a:gd name="connsiteX20" fmla="*/ 547424 w 834169"/>
                  <a:gd name="connsiteY20" fmla="*/ 529828 h 1053074"/>
                  <a:gd name="connsiteX21" fmla="*/ 547424 w 834169"/>
                  <a:gd name="connsiteY21" fmla="*/ 497921 h 1053074"/>
                  <a:gd name="connsiteX22" fmla="*/ 625627 w 834169"/>
                  <a:gd name="connsiteY22" fmla="*/ 335362 h 1053074"/>
                  <a:gd name="connsiteX23" fmla="*/ 625627 w 834169"/>
                  <a:gd name="connsiteY23" fmla="*/ 244125 h 1053074"/>
                  <a:gd name="connsiteX24" fmla="*/ 638661 w 834169"/>
                  <a:gd name="connsiteY24" fmla="*/ 244125 h 1053074"/>
                  <a:gd name="connsiteX25" fmla="*/ 664729 w 834169"/>
                  <a:gd name="connsiteY25" fmla="*/ 218057 h 1053074"/>
                  <a:gd name="connsiteX26" fmla="*/ 638661 w 834169"/>
                  <a:gd name="connsiteY26" fmla="*/ 191989 h 1053074"/>
                  <a:gd name="connsiteX27" fmla="*/ 625627 w 834169"/>
                  <a:gd name="connsiteY27" fmla="*/ 191989 h 1053074"/>
                  <a:gd name="connsiteX28" fmla="*/ 516142 w 834169"/>
                  <a:gd name="connsiteY28" fmla="*/ 21376 h 1053074"/>
                  <a:gd name="connsiteX29" fmla="*/ 495288 w 834169"/>
                  <a:gd name="connsiteY29" fmla="*/ 103880 h 1053074"/>
                  <a:gd name="connsiteX30" fmla="*/ 482254 w 834169"/>
                  <a:gd name="connsiteY30" fmla="*/ 113786 h 1053074"/>
                  <a:gd name="connsiteX31" fmla="*/ 479126 w 834169"/>
                  <a:gd name="connsiteY31" fmla="*/ 113786 h 1053074"/>
                  <a:gd name="connsiteX32" fmla="*/ 469036 w 834169"/>
                  <a:gd name="connsiteY32" fmla="*/ 98360 h 1053074"/>
                  <a:gd name="connsiteX33" fmla="*/ 469038 w 834169"/>
                  <a:gd name="connsiteY33" fmla="*/ 98354 h 1053074"/>
                  <a:gd name="connsiteX34" fmla="*/ 469220 w 834169"/>
                  <a:gd name="connsiteY34" fmla="*/ 97624 h 1053074"/>
                  <a:gd name="connsiteX35" fmla="*/ 493985 w 834169"/>
                  <a:gd name="connsiteY35" fmla="*/ 0 h 1053074"/>
                  <a:gd name="connsiteX36" fmla="*/ 365027 w 834169"/>
                  <a:gd name="connsiteY36" fmla="*/ 97624 h 1053074"/>
                  <a:gd name="connsiteX37" fmla="*/ 355904 w 834169"/>
                  <a:gd name="connsiteY37" fmla="*/ 113616 h 1053074"/>
                  <a:gd name="connsiteX38" fmla="*/ 209272 w 834169"/>
                  <a:gd name="connsiteY38" fmla="*/ 191989 h 1053074"/>
                  <a:gd name="connsiteX39" fmla="*/ 195587 w 834169"/>
                  <a:gd name="connsiteY39" fmla="*/ 191989 h 1053074"/>
                  <a:gd name="connsiteX40" fmla="*/ 169519 w 834169"/>
                  <a:gd name="connsiteY40" fmla="*/ 218057 h 1053074"/>
                  <a:gd name="connsiteX41" fmla="*/ 195587 w 834169"/>
                  <a:gd name="connsiteY41" fmla="*/ 244125 h 1053074"/>
                  <a:gd name="connsiteX42" fmla="*/ 208621 w 834169"/>
                  <a:gd name="connsiteY42" fmla="*/ 244125 h 1053074"/>
                  <a:gd name="connsiteX43" fmla="*/ 208621 w 834169"/>
                  <a:gd name="connsiteY43" fmla="*/ 335362 h 1053074"/>
                  <a:gd name="connsiteX44" fmla="*/ 286733 w 834169"/>
                  <a:gd name="connsiteY44" fmla="*/ 497830 h 1053074"/>
                  <a:gd name="connsiteX45" fmla="*/ 286733 w 834169"/>
                  <a:gd name="connsiteY45" fmla="*/ 529828 h 1053074"/>
                  <a:gd name="connsiteX46" fmla="*/ 278717 w 834169"/>
                  <a:gd name="connsiteY46" fmla="*/ 541858 h 1053074"/>
                  <a:gd name="connsiteX47" fmla="*/ 197907 w 834169"/>
                  <a:gd name="connsiteY47" fmla="*/ 574247 h 1053074"/>
                  <a:gd name="connsiteX48" fmla="*/ 260678 w 834169"/>
                  <a:gd name="connsiteY48" fmla="*/ 335362 h 1053074"/>
                  <a:gd name="connsiteX49" fmla="*/ 260678 w 834169"/>
                  <a:gd name="connsiteY49" fmla="*/ 244125 h 1053074"/>
                  <a:gd name="connsiteX50" fmla="*/ 573491 w 834169"/>
                  <a:gd name="connsiteY50" fmla="*/ 244125 h 1053074"/>
                  <a:gd name="connsiteX51" fmla="*/ 573491 w 834169"/>
                  <a:gd name="connsiteY51" fmla="*/ 335362 h 1053074"/>
                  <a:gd name="connsiteX52" fmla="*/ 417085 w 834169"/>
                  <a:gd name="connsiteY52" fmla="*/ 491769 h 1053074"/>
                  <a:gd name="connsiteX53" fmla="*/ 260678 w 834169"/>
                  <a:gd name="connsiteY53" fmla="*/ 335362 h 1053074"/>
                  <a:gd name="connsiteX54" fmla="*/ 391017 w 834169"/>
                  <a:gd name="connsiteY54" fmla="*/ 895820 h 1053074"/>
                  <a:gd name="connsiteX55" fmla="*/ 147518 w 834169"/>
                  <a:gd name="connsiteY55" fmla="*/ 895820 h 1053074"/>
                  <a:gd name="connsiteX56" fmla="*/ 188418 w 834169"/>
                  <a:gd name="connsiteY56" fmla="*/ 634842 h 1053074"/>
                  <a:gd name="connsiteX57" fmla="*/ 298385 w 834169"/>
                  <a:gd name="connsiteY57" fmla="*/ 590123 h 1053074"/>
                  <a:gd name="connsiteX58" fmla="*/ 300627 w 834169"/>
                  <a:gd name="connsiteY58" fmla="*/ 589002 h 1053074"/>
                  <a:gd name="connsiteX59" fmla="*/ 391082 w 834169"/>
                  <a:gd name="connsiteY59" fmla="*/ 804582 h 1053074"/>
                  <a:gd name="connsiteX60" fmla="*/ 391017 w 834169"/>
                  <a:gd name="connsiteY60" fmla="*/ 895820 h 1053074"/>
                  <a:gd name="connsiteX61" fmla="*/ 417085 w 834169"/>
                  <a:gd name="connsiteY61" fmla="*/ 596040 h 1053074"/>
                  <a:gd name="connsiteX62" fmla="*/ 313648 w 834169"/>
                  <a:gd name="connsiteY62" fmla="*/ 581168 h 1053074"/>
                  <a:gd name="connsiteX63" fmla="*/ 338881 w 834169"/>
                  <a:gd name="connsiteY63" fmla="*/ 529828 h 1053074"/>
                  <a:gd name="connsiteX64" fmla="*/ 338881 w 834169"/>
                  <a:gd name="connsiteY64" fmla="*/ 528524 h 1053074"/>
                  <a:gd name="connsiteX65" fmla="*/ 495353 w 834169"/>
                  <a:gd name="connsiteY65" fmla="*/ 528524 h 1053074"/>
                  <a:gd name="connsiteX66" fmla="*/ 495353 w 834169"/>
                  <a:gd name="connsiteY66" fmla="*/ 529828 h 1053074"/>
                  <a:gd name="connsiteX67" fmla="*/ 520782 w 834169"/>
                  <a:gd name="connsiteY67" fmla="*/ 581325 h 1053074"/>
                  <a:gd name="connsiteX68" fmla="*/ 417085 w 834169"/>
                  <a:gd name="connsiteY68" fmla="*/ 596040 h 1053074"/>
                  <a:gd name="connsiteX69" fmla="*/ 443152 w 834169"/>
                  <a:gd name="connsiteY69" fmla="*/ 895820 h 1053074"/>
                  <a:gd name="connsiteX70" fmla="*/ 443152 w 834169"/>
                  <a:gd name="connsiteY70" fmla="*/ 804582 h 1053074"/>
                  <a:gd name="connsiteX71" fmla="*/ 533582 w 834169"/>
                  <a:gd name="connsiteY71" fmla="*/ 589067 h 1053074"/>
                  <a:gd name="connsiteX72" fmla="*/ 535850 w 834169"/>
                  <a:gd name="connsiteY72" fmla="*/ 590201 h 1053074"/>
                  <a:gd name="connsiteX73" fmla="*/ 646638 w 834169"/>
                  <a:gd name="connsiteY73" fmla="*/ 634516 h 1053074"/>
                  <a:gd name="connsiteX74" fmla="*/ 686886 w 834169"/>
                  <a:gd name="connsiteY74" fmla="*/ 895820 h 1053074"/>
                  <a:gd name="connsiteX75" fmla="*/ 443152 w 834169"/>
                  <a:gd name="connsiteY75" fmla="*/ 895820 h 1053074"/>
                  <a:gd name="connsiteX0" fmla="*/ 197907 w 834169"/>
                  <a:gd name="connsiteY0" fmla="*/ 574247 h 1053074"/>
                  <a:gd name="connsiteX1" fmla="*/ 49151 w 834169"/>
                  <a:gd name="connsiteY1" fmla="*/ 653754 h 1053074"/>
                  <a:gd name="connsiteX2" fmla="*/ 0 w 834169"/>
                  <a:gd name="connsiteY2" fmla="*/ 752447 h 1053074"/>
                  <a:gd name="connsiteX3" fmla="*/ 0 w 834169"/>
                  <a:gd name="connsiteY3" fmla="*/ 981452 h 1053074"/>
                  <a:gd name="connsiteX4" fmla="*/ 11600 w 834169"/>
                  <a:gd name="connsiteY4" fmla="*/ 989194 h 1053074"/>
                  <a:gd name="connsiteX5" fmla="*/ 143373 w 834169"/>
                  <a:gd name="connsiteY5" fmla="*/ 1031815 h 1053074"/>
                  <a:gd name="connsiteX6" fmla="*/ 143373 w 834169"/>
                  <a:gd name="connsiteY6" fmla="*/ 947955 h 1053074"/>
                  <a:gd name="connsiteX7" fmla="*/ 391017 w 834169"/>
                  <a:gd name="connsiteY7" fmla="*/ 947955 h 1053074"/>
                  <a:gd name="connsiteX8" fmla="*/ 391017 w 834169"/>
                  <a:gd name="connsiteY8" fmla="*/ 1052839 h 1053074"/>
                  <a:gd name="connsiteX9" fmla="*/ 420695 w 834169"/>
                  <a:gd name="connsiteY9" fmla="*/ 1053074 h 1053074"/>
                  <a:gd name="connsiteX10" fmla="*/ 443152 w 834169"/>
                  <a:gd name="connsiteY10" fmla="*/ 1052904 h 1053074"/>
                  <a:gd name="connsiteX11" fmla="*/ 443152 w 834169"/>
                  <a:gd name="connsiteY11" fmla="*/ 947955 h 1053074"/>
                  <a:gd name="connsiteX12" fmla="*/ 690797 w 834169"/>
                  <a:gd name="connsiteY12" fmla="*/ 947955 h 1053074"/>
                  <a:gd name="connsiteX13" fmla="*/ 690797 w 834169"/>
                  <a:gd name="connsiteY13" fmla="*/ 1032754 h 1053074"/>
                  <a:gd name="connsiteX14" fmla="*/ 823742 w 834169"/>
                  <a:gd name="connsiteY14" fmla="*/ 988360 h 1053074"/>
                  <a:gd name="connsiteX15" fmla="*/ 834169 w 834169"/>
                  <a:gd name="connsiteY15" fmla="*/ 980540 h 1053074"/>
                  <a:gd name="connsiteX16" fmla="*/ 834169 w 834169"/>
                  <a:gd name="connsiteY16" fmla="*/ 751899 h 1053074"/>
                  <a:gd name="connsiteX17" fmla="*/ 785514 w 834169"/>
                  <a:gd name="connsiteY17" fmla="*/ 654067 h 1053074"/>
                  <a:gd name="connsiteX18" fmla="*/ 636849 w 834169"/>
                  <a:gd name="connsiteY18" fmla="*/ 574443 h 1053074"/>
                  <a:gd name="connsiteX19" fmla="*/ 555583 w 834169"/>
                  <a:gd name="connsiteY19" fmla="*/ 541858 h 1053074"/>
                  <a:gd name="connsiteX20" fmla="*/ 547424 w 834169"/>
                  <a:gd name="connsiteY20" fmla="*/ 529828 h 1053074"/>
                  <a:gd name="connsiteX21" fmla="*/ 547424 w 834169"/>
                  <a:gd name="connsiteY21" fmla="*/ 497921 h 1053074"/>
                  <a:gd name="connsiteX22" fmla="*/ 625627 w 834169"/>
                  <a:gd name="connsiteY22" fmla="*/ 335362 h 1053074"/>
                  <a:gd name="connsiteX23" fmla="*/ 625627 w 834169"/>
                  <a:gd name="connsiteY23" fmla="*/ 244125 h 1053074"/>
                  <a:gd name="connsiteX24" fmla="*/ 638661 w 834169"/>
                  <a:gd name="connsiteY24" fmla="*/ 244125 h 1053074"/>
                  <a:gd name="connsiteX25" fmla="*/ 664729 w 834169"/>
                  <a:gd name="connsiteY25" fmla="*/ 218057 h 1053074"/>
                  <a:gd name="connsiteX26" fmla="*/ 638661 w 834169"/>
                  <a:gd name="connsiteY26" fmla="*/ 191989 h 1053074"/>
                  <a:gd name="connsiteX27" fmla="*/ 625627 w 834169"/>
                  <a:gd name="connsiteY27" fmla="*/ 191989 h 1053074"/>
                  <a:gd name="connsiteX28" fmla="*/ 516142 w 834169"/>
                  <a:gd name="connsiteY28" fmla="*/ 21376 h 1053074"/>
                  <a:gd name="connsiteX29" fmla="*/ 495288 w 834169"/>
                  <a:gd name="connsiteY29" fmla="*/ 103880 h 1053074"/>
                  <a:gd name="connsiteX30" fmla="*/ 482254 w 834169"/>
                  <a:gd name="connsiteY30" fmla="*/ 113786 h 1053074"/>
                  <a:gd name="connsiteX31" fmla="*/ 479126 w 834169"/>
                  <a:gd name="connsiteY31" fmla="*/ 113786 h 1053074"/>
                  <a:gd name="connsiteX32" fmla="*/ 469036 w 834169"/>
                  <a:gd name="connsiteY32" fmla="*/ 98360 h 1053074"/>
                  <a:gd name="connsiteX33" fmla="*/ 469038 w 834169"/>
                  <a:gd name="connsiteY33" fmla="*/ 98354 h 1053074"/>
                  <a:gd name="connsiteX34" fmla="*/ 469220 w 834169"/>
                  <a:gd name="connsiteY34" fmla="*/ 97624 h 1053074"/>
                  <a:gd name="connsiteX35" fmla="*/ 493985 w 834169"/>
                  <a:gd name="connsiteY35" fmla="*/ 0 h 1053074"/>
                  <a:gd name="connsiteX36" fmla="*/ 355904 w 834169"/>
                  <a:gd name="connsiteY36" fmla="*/ 113616 h 1053074"/>
                  <a:gd name="connsiteX37" fmla="*/ 209272 w 834169"/>
                  <a:gd name="connsiteY37" fmla="*/ 191989 h 1053074"/>
                  <a:gd name="connsiteX38" fmla="*/ 195587 w 834169"/>
                  <a:gd name="connsiteY38" fmla="*/ 191989 h 1053074"/>
                  <a:gd name="connsiteX39" fmla="*/ 169519 w 834169"/>
                  <a:gd name="connsiteY39" fmla="*/ 218057 h 1053074"/>
                  <a:gd name="connsiteX40" fmla="*/ 195587 w 834169"/>
                  <a:gd name="connsiteY40" fmla="*/ 244125 h 1053074"/>
                  <a:gd name="connsiteX41" fmla="*/ 208621 w 834169"/>
                  <a:gd name="connsiteY41" fmla="*/ 244125 h 1053074"/>
                  <a:gd name="connsiteX42" fmla="*/ 208621 w 834169"/>
                  <a:gd name="connsiteY42" fmla="*/ 335362 h 1053074"/>
                  <a:gd name="connsiteX43" fmla="*/ 286733 w 834169"/>
                  <a:gd name="connsiteY43" fmla="*/ 497830 h 1053074"/>
                  <a:gd name="connsiteX44" fmla="*/ 286733 w 834169"/>
                  <a:gd name="connsiteY44" fmla="*/ 529828 h 1053074"/>
                  <a:gd name="connsiteX45" fmla="*/ 278717 w 834169"/>
                  <a:gd name="connsiteY45" fmla="*/ 541858 h 1053074"/>
                  <a:gd name="connsiteX46" fmla="*/ 197907 w 834169"/>
                  <a:gd name="connsiteY46" fmla="*/ 574247 h 1053074"/>
                  <a:gd name="connsiteX47" fmla="*/ 260678 w 834169"/>
                  <a:gd name="connsiteY47" fmla="*/ 335362 h 1053074"/>
                  <a:gd name="connsiteX48" fmla="*/ 260678 w 834169"/>
                  <a:gd name="connsiteY48" fmla="*/ 244125 h 1053074"/>
                  <a:gd name="connsiteX49" fmla="*/ 573491 w 834169"/>
                  <a:gd name="connsiteY49" fmla="*/ 244125 h 1053074"/>
                  <a:gd name="connsiteX50" fmla="*/ 573491 w 834169"/>
                  <a:gd name="connsiteY50" fmla="*/ 335362 h 1053074"/>
                  <a:gd name="connsiteX51" fmla="*/ 417085 w 834169"/>
                  <a:gd name="connsiteY51" fmla="*/ 491769 h 1053074"/>
                  <a:gd name="connsiteX52" fmla="*/ 260678 w 834169"/>
                  <a:gd name="connsiteY52" fmla="*/ 335362 h 1053074"/>
                  <a:gd name="connsiteX53" fmla="*/ 391017 w 834169"/>
                  <a:gd name="connsiteY53" fmla="*/ 895820 h 1053074"/>
                  <a:gd name="connsiteX54" fmla="*/ 147518 w 834169"/>
                  <a:gd name="connsiteY54" fmla="*/ 895820 h 1053074"/>
                  <a:gd name="connsiteX55" fmla="*/ 188418 w 834169"/>
                  <a:gd name="connsiteY55" fmla="*/ 634842 h 1053074"/>
                  <a:gd name="connsiteX56" fmla="*/ 298385 w 834169"/>
                  <a:gd name="connsiteY56" fmla="*/ 590123 h 1053074"/>
                  <a:gd name="connsiteX57" fmla="*/ 300627 w 834169"/>
                  <a:gd name="connsiteY57" fmla="*/ 589002 h 1053074"/>
                  <a:gd name="connsiteX58" fmla="*/ 391082 w 834169"/>
                  <a:gd name="connsiteY58" fmla="*/ 804582 h 1053074"/>
                  <a:gd name="connsiteX59" fmla="*/ 391017 w 834169"/>
                  <a:gd name="connsiteY59" fmla="*/ 895820 h 1053074"/>
                  <a:gd name="connsiteX60" fmla="*/ 417085 w 834169"/>
                  <a:gd name="connsiteY60" fmla="*/ 596040 h 1053074"/>
                  <a:gd name="connsiteX61" fmla="*/ 313648 w 834169"/>
                  <a:gd name="connsiteY61" fmla="*/ 581168 h 1053074"/>
                  <a:gd name="connsiteX62" fmla="*/ 338881 w 834169"/>
                  <a:gd name="connsiteY62" fmla="*/ 529828 h 1053074"/>
                  <a:gd name="connsiteX63" fmla="*/ 338881 w 834169"/>
                  <a:gd name="connsiteY63" fmla="*/ 528524 h 1053074"/>
                  <a:gd name="connsiteX64" fmla="*/ 495353 w 834169"/>
                  <a:gd name="connsiteY64" fmla="*/ 528524 h 1053074"/>
                  <a:gd name="connsiteX65" fmla="*/ 495353 w 834169"/>
                  <a:gd name="connsiteY65" fmla="*/ 529828 h 1053074"/>
                  <a:gd name="connsiteX66" fmla="*/ 520782 w 834169"/>
                  <a:gd name="connsiteY66" fmla="*/ 581325 h 1053074"/>
                  <a:gd name="connsiteX67" fmla="*/ 417085 w 834169"/>
                  <a:gd name="connsiteY67" fmla="*/ 596040 h 1053074"/>
                  <a:gd name="connsiteX68" fmla="*/ 443152 w 834169"/>
                  <a:gd name="connsiteY68" fmla="*/ 895820 h 1053074"/>
                  <a:gd name="connsiteX69" fmla="*/ 443152 w 834169"/>
                  <a:gd name="connsiteY69" fmla="*/ 804582 h 1053074"/>
                  <a:gd name="connsiteX70" fmla="*/ 533582 w 834169"/>
                  <a:gd name="connsiteY70" fmla="*/ 589067 h 1053074"/>
                  <a:gd name="connsiteX71" fmla="*/ 535850 w 834169"/>
                  <a:gd name="connsiteY71" fmla="*/ 590201 h 1053074"/>
                  <a:gd name="connsiteX72" fmla="*/ 646638 w 834169"/>
                  <a:gd name="connsiteY72" fmla="*/ 634516 h 1053074"/>
                  <a:gd name="connsiteX73" fmla="*/ 686886 w 834169"/>
                  <a:gd name="connsiteY73" fmla="*/ 895820 h 1053074"/>
                  <a:gd name="connsiteX74" fmla="*/ 443152 w 834169"/>
                  <a:gd name="connsiteY74" fmla="*/ 895820 h 1053074"/>
                  <a:gd name="connsiteX0" fmla="*/ 197907 w 834169"/>
                  <a:gd name="connsiteY0" fmla="*/ 574247 h 1053074"/>
                  <a:gd name="connsiteX1" fmla="*/ 49151 w 834169"/>
                  <a:gd name="connsiteY1" fmla="*/ 653754 h 1053074"/>
                  <a:gd name="connsiteX2" fmla="*/ 0 w 834169"/>
                  <a:gd name="connsiteY2" fmla="*/ 752447 h 1053074"/>
                  <a:gd name="connsiteX3" fmla="*/ 0 w 834169"/>
                  <a:gd name="connsiteY3" fmla="*/ 981452 h 1053074"/>
                  <a:gd name="connsiteX4" fmla="*/ 11600 w 834169"/>
                  <a:gd name="connsiteY4" fmla="*/ 989194 h 1053074"/>
                  <a:gd name="connsiteX5" fmla="*/ 143373 w 834169"/>
                  <a:gd name="connsiteY5" fmla="*/ 1031815 h 1053074"/>
                  <a:gd name="connsiteX6" fmla="*/ 143373 w 834169"/>
                  <a:gd name="connsiteY6" fmla="*/ 947955 h 1053074"/>
                  <a:gd name="connsiteX7" fmla="*/ 391017 w 834169"/>
                  <a:gd name="connsiteY7" fmla="*/ 947955 h 1053074"/>
                  <a:gd name="connsiteX8" fmla="*/ 391017 w 834169"/>
                  <a:gd name="connsiteY8" fmla="*/ 1052839 h 1053074"/>
                  <a:gd name="connsiteX9" fmla="*/ 420695 w 834169"/>
                  <a:gd name="connsiteY9" fmla="*/ 1053074 h 1053074"/>
                  <a:gd name="connsiteX10" fmla="*/ 443152 w 834169"/>
                  <a:gd name="connsiteY10" fmla="*/ 1052904 h 1053074"/>
                  <a:gd name="connsiteX11" fmla="*/ 443152 w 834169"/>
                  <a:gd name="connsiteY11" fmla="*/ 947955 h 1053074"/>
                  <a:gd name="connsiteX12" fmla="*/ 690797 w 834169"/>
                  <a:gd name="connsiteY12" fmla="*/ 947955 h 1053074"/>
                  <a:gd name="connsiteX13" fmla="*/ 690797 w 834169"/>
                  <a:gd name="connsiteY13" fmla="*/ 1032754 h 1053074"/>
                  <a:gd name="connsiteX14" fmla="*/ 823742 w 834169"/>
                  <a:gd name="connsiteY14" fmla="*/ 988360 h 1053074"/>
                  <a:gd name="connsiteX15" fmla="*/ 834169 w 834169"/>
                  <a:gd name="connsiteY15" fmla="*/ 980540 h 1053074"/>
                  <a:gd name="connsiteX16" fmla="*/ 834169 w 834169"/>
                  <a:gd name="connsiteY16" fmla="*/ 751899 h 1053074"/>
                  <a:gd name="connsiteX17" fmla="*/ 785514 w 834169"/>
                  <a:gd name="connsiteY17" fmla="*/ 654067 h 1053074"/>
                  <a:gd name="connsiteX18" fmla="*/ 636849 w 834169"/>
                  <a:gd name="connsiteY18" fmla="*/ 574443 h 1053074"/>
                  <a:gd name="connsiteX19" fmla="*/ 555583 w 834169"/>
                  <a:gd name="connsiteY19" fmla="*/ 541858 h 1053074"/>
                  <a:gd name="connsiteX20" fmla="*/ 547424 w 834169"/>
                  <a:gd name="connsiteY20" fmla="*/ 529828 h 1053074"/>
                  <a:gd name="connsiteX21" fmla="*/ 547424 w 834169"/>
                  <a:gd name="connsiteY21" fmla="*/ 497921 h 1053074"/>
                  <a:gd name="connsiteX22" fmla="*/ 625627 w 834169"/>
                  <a:gd name="connsiteY22" fmla="*/ 335362 h 1053074"/>
                  <a:gd name="connsiteX23" fmla="*/ 625627 w 834169"/>
                  <a:gd name="connsiteY23" fmla="*/ 244125 h 1053074"/>
                  <a:gd name="connsiteX24" fmla="*/ 638661 w 834169"/>
                  <a:gd name="connsiteY24" fmla="*/ 244125 h 1053074"/>
                  <a:gd name="connsiteX25" fmla="*/ 664729 w 834169"/>
                  <a:gd name="connsiteY25" fmla="*/ 218057 h 1053074"/>
                  <a:gd name="connsiteX26" fmla="*/ 638661 w 834169"/>
                  <a:gd name="connsiteY26" fmla="*/ 191989 h 1053074"/>
                  <a:gd name="connsiteX27" fmla="*/ 625627 w 834169"/>
                  <a:gd name="connsiteY27" fmla="*/ 191989 h 1053074"/>
                  <a:gd name="connsiteX28" fmla="*/ 516142 w 834169"/>
                  <a:gd name="connsiteY28" fmla="*/ 21376 h 1053074"/>
                  <a:gd name="connsiteX29" fmla="*/ 495288 w 834169"/>
                  <a:gd name="connsiteY29" fmla="*/ 103880 h 1053074"/>
                  <a:gd name="connsiteX30" fmla="*/ 482254 w 834169"/>
                  <a:gd name="connsiteY30" fmla="*/ 113786 h 1053074"/>
                  <a:gd name="connsiteX31" fmla="*/ 479126 w 834169"/>
                  <a:gd name="connsiteY31" fmla="*/ 113786 h 1053074"/>
                  <a:gd name="connsiteX32" fmla="*/ 469036 w 834169"/>
                  <a:gd name="connsiteY32" fmla="*/ 98360 h 1053074"/>
                  <a:gd name="connsiteX33" fmla="*/ 469038 w 834169"/>
                  <a:gd name="connsiteY33" fmla="*/ 98354 h 1053074"/>
                  <a:gd name="connsiteX34" fmla="*/ 469220 w 834169"/>
                  <a:gd name="connsiteY34" fmla="*/ 97624 h 1053074"/>
                  <a:gd name="connsiteX35" fmla="*/ 493985 w 834169"/>
                  <a:gd name="connsiteY35" fmla="*/ 0 h 1053074"/>
                  <a:gd name="connsiteX36" fmla="*/ 209272 w 834169"/>
                  <a:gd name="connsiteY36" fmla="*/ 191989 h 1053074"/>
                  <a:gd name="connsiteX37" fmla="*/ 195587 w 834169"/>
                  <a:gd name="connsiteY37" fmla="*/ 191989 h 1053074"/>
                  <a:gd name="connsiteX38" fmla="*/ 169519 w 834169"/>
                  <a:gd name="connsiteY38" fmla="*/ 218057 h 1053074"/>
                  <a:gd name="connsiteX39" fmla="*/ 195587 w 834169"/>
                  <a:gd name="connsiteY39" fmla="*/ 244125 h 1053074"/>
                  <a:gd name="connsiteX40" fmla="*/ 208621 w 834169"/>
                  <a:gd name="connsiteY40" fmla="*/ 244125 h 1053074"/>
                  <a:gd name="connsiteX41" fmla="*/ 208621 w 834169"/>
                  <a:gd name="connsiteY41" fmla="*/ 335362 h 1053074"/>
                  <a:gd name="connsiteX42" fmla="*/ 286733 w 834169"/>
                  <a:gd name="connsiteY42" fmla="*/ 497830 h 1053074"/>
                  <a:gd name="connsiteX43" fmla="*/ 286733 w 834169"/>
                  <a:gd name="connsiteY43" fmla="*/ 529828 h 1053074"/>
                  <a:gd name="connsiteX44" fmla="*/ 278717 w 834169"/>
                  <a:gd name="connsiteY44" fmla="*/ 541858 h 1053074"/>
                  <a:gd name="connsiteX45" fmla="*/ 197907 w 834169"/>
                  <a:gd name="connsiteY45" fmla="*/ 574247 h 1053074"/>
                  <a:gd name="connsiteX46" fmla="*/ 260678 w 834169"/>
                  <a:gd name="connsiteY46" fmla="*/ 335362 h 1053074"/>
                  <a:gd name="connsiteX47" fmla="*/ 260678 w 834169"/>
                  <a:gd name="connsiteY47" fmla="*/ 244125 h 1053074"/>
                  <a:gd name="connsiteX48" fmla="*/ 573491 w 834169"/>
                  <a:gd name="connsiteY48" fmla="*/ 244125 h 1053074"/>
                  <a:gd name="connsiteX49" fmla="*/ 573491 w 834169"/>
                  <a:gd name="connsiteY49" fmla="*/ 335362 h 1053074"/>
                  <a:gd name="connsiteX50" fmla="*/ 417085 w 834169"/>
                  <a:gd name="connsiteY50" fmla="*/ 491769 h 1053074"/>
                  <a:gd name="connsiteX51" fmla="*/ 260678 w 834169"/>
                  <a:gd name="connsiteY51" fmla="*/ 335362 h 1053074"/>
                  <a:gd name="connsiteX52" fmla="*/ 391017 w 834169"/>
                  <a:gd name="connsiteY52" fmla="*/ 895820 h 1053074"/>
                  <a:gd name="connsiteX53" fmla="*/ 147518 w 834169"/>
                  <a:gd name="connsiteY53" fmla="*/ 895820 h 1053074"/>
                  <a:gd name="connsiteX54" fmla="*/ 188418 w 834169"/>
                  <a:gd name="connsiteY54" fmla="*/ 634842 h 1053074"/>
                  <a:gd name="connsiteX55" fmla="*/ 298385 w 834169"/>
                  <a:gd name="connsiteY55" fmla="*/ 590123 h 1053074"/>
                  <a:gd name="connsiteX56" fmla="*/ 300627 w 834169"/>
                  <a:gd name="connsiteY56" fmla="*/ 589002 h 1053074"/>
                  <a:gd name="connsiteX57" fmla="*/ 391082 w 834169"/>
                  <a:gd name="connsiteY57" fmla="*/ 804582 h 1053074"/>
                  <a:gd name="connsiteX58" fmla="*/ 391017 w 834169"/>
                  <a:gd name="connsiteY58" fmla="*/ 895820 h 1053074"/>
                  <a:gd name="connsiteX59" fmla="*/ 417085 w 834169"/>
                  <a:gd name="connsiteY59" fmla="*/ 596040 h 1053074"/>
                  <a:gd name="connsiteX60" fmla="*/ 313648 w 834169"/>
                  <a:gd name="connsiteY60" fmla="*/ 581168 h 1053074"/>
                  <a:gd name="connsiteX61" fmla="*/ 338881 w 834169"/>
                  <a:gd name="connsiteY61" fmla="*/ 529828 h 1053074"/>
                  <a:gd name="connsiteX62" fmla="*/ 338881 w 834169"/>
                  <a:gd name="connsiteY62" fmla="*/ 528524 h 1053074"/>
                  <a:gd name="connsiteX63" fmla="*/ 495353 w 834169"/>
                  <a:gd name="connsiteY63" fmla="*/ 528524 h 1053074"/>
                  <a:gd name="connsiteX64" fmla="*/ 495353 w 834169"/>
                  <a:gd name="connsiteY64" fmla="*/ 529828 h 1053074"/>
                  <a:gd name="connsiteX65" fmla="*/ 520782 w 834169"/>
                  <a:gd name="connsiteY65" fmla="*/ 581325 h 1053074"/>
                  <a:gd name="connsiteX66" fmla="*/ 417085 w 834169"/>
                  <a:gd name="connsiteY66" fmla="*/ 596040 h 1053074"/>
                  <a:gd name="connsiteX67" fmla="*/ 443152 w 834169"/>
                  <a:gd name="connsiteY67" fmla="*/ 895820 h 1053074"/>
                  <a:gd name="connsiteX68" fmla="*/ 443152 w 834169"/>
                  <a:gd name="connsiteY68" fmla="*/ 804582 h 1053074"/>
                  <a:gd name="connsiteX69" fmla="*/ 533582 w 834169"/>
                  <a:gd name="connsiteY69" fmla="*/ 589067 h 1053074"/>
                  <a:gd name="connsiteX70" fmla="*/ 535850 w 834169"/>
                  <a:gd name="connsiteY70" fmla="*/ 590201 h 1053074"/>
                  <a:gd name="connsiteX71" fmla="*/ 646638 w 834169"/>
                  <a:gd name="connsiteY71" fmla="*/ 634516 h 1053074"/>
                  <a:gd name="connsiteX72" fmla="*/ 686886 w 834169"/>
                  <a:gd name="connsiteY72" fmla="*/ 895820 h 1053074"/>
                  <a:gd name="connsiteX73" fmla="*/ 443152 w 834169"/>
                  <a:gd name="connsiteY73" fmla="*/ 895820 h 1053074"/>
                  <a:gd name="connsiteX0" fmla="*/ 197907 w 834169"/>
                  <a:gd name="connsiteY0" fmla="*/ 552871 h 1031698"/>
                  <a:gd name="connsiteX1" fmla="*/ 49151 w 834169"/>
                  <a:gd name="connsiteY1" fmla="*/ 632378 h 1031698"/>
                  <a:gd name="connsiteX2" fmla="*/ 0 w 834169"/>
                  <a:gd name="connsiteY2" fmla="*/ 731071 h 1031698"/>
                  <a:gd name="connsiteX3" fmla="*/ 0 w 834169"/>
                  <a:gd name="connsiteY3" fmla="*/ 960076 h 1031698"/>
                  <a:gd name="connsiteX4" fmla="*/ 11600 w 834169"/>
                  <a:gd name="connsiteY4" fmla="*/ 967818 h 1031698"/>
                  <a:gd name="connsiteX5" fmla="*/ 143373 w 834169"/>
                  <a:gd name="connsiteY5" fmla="*/ 1010439 h 1031698"/>
                  <a:gd name="connsiteX6" fmla="*/ 143373 w 834169"/>
                  <a:gd name="connsiteY6" fmla="*/ 926579 h 1031698"/>
                  <a:gd name="connsiteX7" fmla="*/ 391017 w 834169"/>
                  <a:gd name="connsiteY7" fmla="*/ 926579 h 1031698"/>
                  <a:gd name="connsiteX8" fmla="*/ 391017 w 834169"/>
                  <a:gd name="connsiteY8" fmla="*/ 1031463 h 1031698"/>
                  <a:gd name="connsiteX9" fmla="*/ 420695 w 834169"/>
                  <a:gd name="connsiteY9" fmla="*/ 1031698 h 1031698"/>
                  <a:gd name="connsiteX10" fmla="*/ 443152 w 834169"/>
                  <a:gd name="connsiteY10" fmla="*/ 1031528 h 1031698"/>
                  <a:gd name="connsiteX11" fmla="*/ 443152 w 834169"/>
                  <a:gd name="connsiteY11" fmla="*/ 926579 h 1031698"/>
                  <a:gd name="connsiteX12" fmla="*/ 690797 w 834169"/>
                  <a:gd name="connsiteY12" fmla="*/ 926579 h 1031698"/>
                  <a:gd name="connsiteX13" fmla="*/ 690797 w 834169"/>
                  <a:gd name="connsiteY13" fmla="*/ 1011378 h 1031698"/>
                  <a:gd name="connsiteX14" fmla="*/ 823742 w 834169"/>
                  <a:gd name="connsiteY14" fmla="*/ 966984 h 1031698"/>
                  <a:gd name="connsiteX15" fmla="*/ 834169 w 834169"/>
                  <a:gd name="connsiteY15" fmla="*/ 959164 h 1031698"/>
                  <a:gd name="connsiteX16" fmla="*/ 834169 w 834169"/>
                  <a:gd name="connsiteY16" fmla="*/ 730523 h 1031698"/>
                  <a:gd name="connsiteX17" fmla="*/ 785514 w 834169"/>
                  <a:gd name="connsiteY17" fmla="*/ 632691 h 1031698"/>
                  <a:gd name="connsiteX18" fmla="*/ 636849 w 834169"/>
                  <a:gd name="connsiteY18" fmla="*/ 553067 h 1031698"/>
                  <a:gd name="connsiteX19" fmla="*/ 555583 w 834169"/>
                  <a:gd name="connsiteY19" fmla="*/ 520482 h 1031698"/>
                  <a:gd name="connsiteX20" fmla="*/ 547424 w 834169"/>
                  <a:gd name="connsiteY20" fmla="*/ 508452 h 1031698"/>
                  <a:gd name="connsiteX21" fmla="*/ 547424 w 834169"/>
                  <a:gd name="connsiteY21" fmla="*/ 476545 h 1031698"/>
                  <a:gd name="connsiteX22" fmla="*/ 625627 w 834169"/>
                  <a:gd name="connsiteY22" fmla="*/ 313986 h 1031698"/>
                  <a:gd name="connsiteX23" fmla="*/ 625627 w 834169"/>
                  <a:gd name="connsiteY23" fmla="*/ 222749 h 1031698"/>
                  <a:gd name="connsiteX24" fmla="*/ 638661 w 834169"/>
                  <a:gd name="connsiteY24" fmla="*/ 222749 h 1031698"/>
                  <a:gd name="connsiteX25" fmla="*/ 664729 w 834169"/>
                  <a:gd name="connsiteY25" fmla="*/ 196681 h 1031698"/>
                  <a:gd name="connsiteX26" fmla="*/ 638661 w 834169"/>
                  <a:gd name="connsiteY26" fmla="*/ 170613 h 1031698"/>
                  <a:gd name="connsiteX27" fmla="*/ 625627 w 834169"/>
                  <a:gd name="connsiteY27" fmla="*/ 170613 h 1031698"/>
                  <a:gd name="connsiteX28" fmla="*/ 516142 w 834169"/>
                  <a:gd name="connsiteY28" fmla="*/ 0 h 1031698"/>
                  <a:gd name="connsiteX29" fmla="*/ 495288 w 834169"/>
                  <a:gd name="connsiteY29" fmla="*/ 82504 h 1031698"/>
                  <a:gd name="connsiteX30" fmla="*/ 482254 w 834169"/>
                  <a:gd name="connsiteY30" fmla="*/ 92410 h 1031698"/>
                  <a:gd name="connsiteX31" fmla="*/ 479126 w 834169"/>
                  <a:gd name="connsiteY31" fmla="*/ 92410 h 1031698"/>
                  <a:gd name="connsiteX32" fmla="*/ 469036 w 834169"/>
                  <a:gd name="connsiteY32" fmla="*/ 76984 h 1031698"/>
                  <a:gd name="connsiteX33" fmla="*/ 469038 w 834169"/>
                  <a:gd name="connsiteY33" fmla="*/ 76978 h 1031698"/>
                  <a:gd name="connsiteX34" fmla="*/ 469220 w 834169"/>
                  <a:gd name="connsiteY34" fmla="*/ 76248 h 1031698"/>
                  <a:gd name="connsiteX35" fmla="*/ 209272 w 834169"/>
                  <a:gd name="connsiteY35" fmla="*/ 170613 h 1031698"/>
                  <a:gd name="connsiteX36" fmla="*/ 195587 w 834169"/>
                  <a:gd name="connsiteY36" fmla="*/ 170613 h 1031698"/>
                  <a:gd name="connsiteX37" fmla="*/ 169519 w 834169"/>
                  <a:gd name="connsiteY37" fmla="*/ 196681 h 1031698"/>
                  <a:gd name="connsiteX38" fmla="*/ 195587 w 834169"/>
                  <a:gd name="connsiteY38" fmla="*/ 222749 h 1031698"/>
                  <a:gd name="connsiteX39" fmla="*/ 208621 w 834169"/>
                  <a:gd name="connsiteY39" fmla="*/ 222749 h 1031698"/>
                  <a:gd name="connsiteX40" fmla="*/ 208621 w 834169"/>
                  <a:gd name="connsiteY40" fmla="*/ 313986 h 1031698"/>
                  <a:gd name="connsiteX41" fmla="*/ 286733 w 834169"/>
                  <a:gd name="connsiteY41" fmla="*/ 476454 h 1031698"/>
                  <a:gd name="connsiteX42" fmla="*/ 286733 w 834169"/>
                  <a:gd name="connsiteY42" fmla="*/ 508452 h 1031698"/>
                  <a:gd name="connsiteX43" fmla="*/ 278717 w 834169"/>
                  <a:gd name="connsiteY43" fmla="*/ 520482 h 1031698"/>
                  <a:gd name="connsiteX44" fmla="*/ 197907 w 834169"/>
                  <a:gd name="connsiteY44" fmla="*/ 552871 h 1031698"/>
                  <a:gd name="connsiteX45" fmla="*/ 260678 w 834169"/>
                  <a:gd name="connsiteY45" fmla="*/ 313986 h 1031698"/>
                  <a:gd name="connsiteX46" fmla="*/ 260678 w 834169"/>
                  <a:gd name="connsiteY46" fmla="*/ 222749 h 1031698"/>
                  <a:gd name="connsiteX47" fmla="*/ 573491 w 834169"/>
                  <a:gd name="connsiteY47" fmla="*/ 222749 h 1031698"/>
                  <a:gd name="connsiteX48" fmla="*/ 573491 w 834169"/>
                  <a:gd name="connsiteY48" fmla="*/ 313986 h 1031698"/>
                  <a:gd name="connsiteX49" fmla="*/ 417085 w 834169"/>
                  <a:gd name="connsiteY49" fmla="*/ 470393 h 1031698"/>
                  <a:gd name="connsiteX50" fmla="*/ 260678 w 834169"/>
                  <a:gd name="connsiteY50" fmla="*/ 313986 h 1031698"/>
                  <a:gd name="connsiteX51" fmla="*/ 391017 w 834169"/>
                  <a:gd name="connsiteY51" fmla="*/ 874444 h 1031698"/>
                  <a:gd name="connsiteX52" fmla="*/ 147518 w 834169"/>
                  <a:gd name="connsiteY52" fmla="*/ 874444 h 1031698"/>
                  <a:gd name="connsiteX53" fmla="*/ 188418 w 834169"/>
                  <a:gd name="connsiteY53" fmla="*/ 613466 h 1031698"/>
                  <a:gd name="connsiteX54" fmla="*/ 298385 w 834169"/>
                  <a:gd name="connsiteY54" fmla="*/ 568747 h 1031698"/>
                  <a:gd name="connsiteX55" fmla="*/ 300627 w 834169"/>
                  <a:gd name="connsiteY55" fmla="*/ 567626 h 1031698"/>
                  <a:gd name="connsiteX56" fmla="*/ 391082 w 834169"/>
                  <a:gd name="connsiteY56" fmla="*/ 783206 h 1031698"/>
                  <a:gd name="connsiteX57" fmla="*/ 391017 w 834169"/>
                  <a:gd name="connsiteY57" fmla="*/ 874444 h 1031698"/>
                  <a:gd name="connsiteX58" fmla="*/ 417085 w 834169"/>
                  <a:gd name="connsiteY58" fmla="*/ 574664 h 1031698"/>
                  <a:gd name="connsiteX59" fmla="*/ 313648 w 834169"/>
                  <a:gd name="connsiteY59" fmla="*/ 559792 h 1031698"/>
                  <a:gd name="connsiteX60" fmla="*/ 338881 w 834169"/>
                  <a:gd name="connsiteY60" fmla="*/ 508452 h 1031698"/>
                  <a:gd name="connsiteX61" fmla="*/ 338881 w 834169"/>
                  <a:gd name="connsiteY61" fmla="*/ 507148 h 1031698"/>
                  <a:gd name="connsiteX62" fmla="*/ 495353 w 834169"/>
                  <a:gd name="connsiteY62" fmla="*/ 507148 h 1031698"/>
                  <a:gd name="connsiteX63" fmla="*/ 495353 w 834169"/>
                  <a:gd name="connsiteY63" fmla="*/ 508452 h 1031698"/>
                  <a:gd name="connsiteX64" fmla="*/ 520782 w 834169"/>
                  <a:gd name="connsiteY64" fmla="*/ 559949 h 1031698"/>
                  <a:gd name="connsiteX65" fmla="*/ 417085 w 834169"/>
                  <a:gd name="connsiteY65" fmla="*/ 574664 h 1031698"/>
                  <a:gd name="connsiteX66" fmla="*/ 443152 w 834169"/>
                  <a:gd name="connsiteY66" fmla="*/ 874444 h 1031698"/>
                  <a:gd name="connsiteX67" fmla="*/ 443152 w 834169"/>
                  <a:gd name="connsiteY67" fmla="*/ 783206 h 1031698"/>
                  <a:gd name="connsiteX68" fmla="*/ 533582 w 834169"/>
                  <a:gd name="connsiteY68" fmla="*/ 567691 h 1031698"/>
                  <a:gd name="connsiteX69" fmla="*/ 535850 w 834169"/>
                  <a:gd name="connsiteY69" fmla="*/ 568825 h 1031698"/>
                  <a:gd name="connsiteX70" fmla="*/ 646638 w 834169"/>
                  <a:gd name="connsiteY70" fmla="*/ 613140 h 1031698"/>
                  <a:gd name="connsiteX71" fmla="*/ 686886 w 834169"/>
                  <a:gd name="connsiteY71" fmla="*/ 874444 h 1031698"/>
                  <a:gd name="connsiteX72" fmla="*/ 443152 w 834169"/>
                  <a:gd name="connsiteY72" fmla="*/ 874444 h 1031698"/>
                  <a:gd name="connsiteX0" fmla="*/ 197907 w 834169"/>
                  <a:gd name="connsiteY0" fmla="*/ 552871 h 1031698"/>
                  <a:gd name="connsiteX1" fmla="*/ 49151 w 834169"/>
                  <a:gd name="connsiteY1" fmla="*/ 632378 h 1031698"/>
                  <a:gd name="connsiteX2" fmla="*/ 0 w 834169"/>
                  <a:gd name="connsiteY2" fmla="*/ 731071 h 1031698"/>
                  <a:gd name="connsiteX3" fmla="*/ 0 w 834169"/>
                  <a:gd name="connsiteY3" fmla="*/ 960076 h 1031698"/>
                  <a:gd name="connsiteX4" fmla="*/ 11600 w 834169"/>
                  <a:gd name="connsiteY4" fmla="*/ 967818 h 1031698"/>
                  <a:gd name="connsiteX5" fmla="*/ 143373 w 834169"/>
                  <a:gd name="connsiteY5" fmla="*/ 1010439 h 1031698"/>
                  <a:gd name="connsiteX6" fmla="*/ 143373 w 834169"/>
                  <a:gd name="connsiteY6" fmla="*/ 926579 h 1031698"/>
                  <a:gd name="connsiteX7" fmla="*/ 391017 w 834169"/>
                  <a:gd name="connsiteY7" fmla="*/ 926579 h 1031698"/>
                  <a:gd name="connsiteX8" fmla="*/ 391017 w 834169"/>
                  <a:gd name="connsiteY8" fmla="*/ 1031463 h 1031698"/>
                  <a:gd name="connsiteX9" fmla="*/ 420695 w 834169"/>
                  <a:gd name="connsiteY9" fmla="*/ 1031698 h 1031698"/>
                  <a:gd name="connsiteX10" fmla="*/ 443152 w 834169"/>
                  <a:gd name="connsiteY10" fmla="*/ 1031528 h 1031698"/>
                  <a:gd name="connsiteX11" fmla="*/ 443152 w 834169"/>
                  <a:gd name="connsiteY11" fmla="*/ 926579 h 1031698"/>
                  <a:gd name="connsiteX12" fmla="*/ 690797 w 834169"/>
                  <a:gd name="connsiteY12" fmla="*/ 926579 h 1031698"/>
                  <a:gd name="connsiteX13" fmla="*/ 690797 w 834169"/>
                  <a:gd name="connsiteY13" fmla="*/ 1011378 h 1031698"/>
                  <a:gd name="connsiteX14" fmla="*/ 823742 w 834169"/>
                  <a:gd name="connsiteY14" fmla="*/ 966984 h 1031698"/>
                  <a:gd name="connsiteX15" fmla="*/ 834169 w 834169"/>
                  <a:gd name="connsiteY15" fmla="*/ 959164 h 1031698"/>
                  <a:gd name="connsiteX16" fmla="*/ 834169 w 834169"/>
                  <a:gd name="connsiteY16" fmla="*/ 730523 h 1031698"/>
                  <a:gd name="connsiteX17" fmla="*/ 785514 w 834169"/>
                  <a:gd name="connsiteY17" fmla="*/ 632691 h 1031698"/>
                  <a:gd name="connsiteX18" fmla="*/ 636849 w 834169"/>
                  <a:gd name="connsiteY18" fmla="*/ 553067 h 1031698"/>
                  <a:gd name="connsiteX19" fmla="*/ 555583 w 834169"/>
                  <a:gd name="connsiteY19" fmla="*/ 520482 h 1031698"/>
                  <a:gd name="connsiteX20" fmla="*/ 547424 w 834169"/>
                  <a:gd name="connsiteY20" fmla="*/ 508452 h 1031698"/>
                  <a:gd name="connsiteX21" fmla="*/ 547424 w 834169"/>
                  <a:gd name="connsiteY21" fmla="*/ 476545 h 1031698"/>
                  <a:gd name="connsiteX22" fmla="*/ 625627 w 834169"/>
                  <a:gd name="connsiteY22" fmla="*/ 313986 h 1031698"/>
                  <a:gd name="connsiteX23" fmla="*/ 625627 w 834169"/>
                  <a:gd name="connsiteY23" fmla="*/ 222749 h 1031698"/>
                  <a:gd name="connsiteX24" fmla="*/ 638661 w 834169"/>
                  <a:gd name="connsiteY24" fmla="*/ 222749 h 1031698"/>
                  <a:gd name="connsiteX25" fmla="*/ 664729 w 834169"/>
                  <a:gd name="connsiteY25" fmla="*/ 196681 h 1031698"/>
                  <a:gd name="connsiteX26" fmla="*/ 638661 w 834169"/>
                  <a:gd name="connsiteY26" fmla="*/ 170613 h 1031698"/>
                  <a:gd name="connsiteX27" fmla="*/ 625627 w 834169"/>
                  <a:gd name="connsiteY27" fmla="*/ 170613 h 1031698"/>
                  <a:gd name="connsiteX28" fmla="*/ 516142 w 834169"/>
                  <a:gd name="connsiteY28" fmla="*/ 0 h 1031698"/>
                  <a:gd name="connsiteX29" fmla="*/ 495288 w 834169"/>
                  <a:gd name="connsiteY29" fmla="*/ 82504 h 1031698"/>
                  <a:gd name="connsiteX30" fmla="*/ 482254 w 834169"/>
                  <a:gd name="connsiteY30" fmla="*/ 92410 h 1031698"/>
                  <a:gd name="connsiteX31" fmla="*/ 479126 w 834169"/>
                  <a:gd name="connsiteY31" fmla="*/ 92410 h 1031698"/>
                  <a:gd name="connsiteX32" fmla="*/ 469036 w 834169"/>
                  <a:gd name="connsiteY32" fmla="*/ 76984 h 1031698"/>
                  <a:gd name="connsiteX33" fmla="*/ 469038 w 834169"/>
                  <a:gd name="connsiteY33" fmla="*/ 76978 h 1031698"/>
                  <a:gd name="connsiteX34" fmla="*/ 209272 w 834169"/>
                  <a:gd name="connsiteY34" fmla="*/ 170613 h 1031698"/>
                  <a:gd name="connsiteX35" fmla="*/ 195587 w 834169"/>
                  <a:gd name="connsiteY35" fmla="*/ 170613 h 1031698"/>
                  <a:gd name="connsiteX36" fmla="*/ 169519 w 834169"/>
                  <a:gd name="connsiteY36" fmla="*/ 196681 h 1031698"/>
                  <a:gd name="connsiteX37" fmla="*/ 195587 w 834169"/>
                  <a:gd name="connsiteY37" fmla="*/ 222749 h 1031698"/>
                  <a:gd name="connsiteX38" fmla="*/ 208621 w 834169"/>
                  <a:gd name="connsiteY38" fmla="*/ 222749 h 1031698"/>
                  <a:gd name="connsiteX39" fmla="*/ 208621 w 834169"/>
                  <a:gd name="connsiteY39" fmla="*/ 313986 h 1031698"/>
                  <a:gd name="connsiteX40" fmla="*/ 286733 w 834169"/>
                  <a:gd name="connsiteY40" fmla="*/ 476454 h 1031698"/>
                  <a:gd name="connsiteX41" fmla="*/ 286733 w 834169"/>
                  <a:gd name="connsiteY41" fmla="*/ 508452 h 1031698"/>
                  <a:gd name="connsiteX42" fmla="*/ 278717 w 834169"/>
                  <a:gd name="connsiteY42" fmla="*/ 520482 h 1031698"/>
                  <a:gd name="connsiteX43" fmla="*/ 197907 w 834169"/>
                  <a:gd name="connsiteY43" fmla="*/ 552871 h 1031698"/>
                  <a:gd name="connsiteX44" fmla="*/ 260678 w 834169"/>
                  <a:gd name="connsiteY44" fmla="*/ 313986 h 1031698"/>
                  <a:gd name="connsiteX45" fmla="*/ 260678 w 834169"/>
                  <a:gd name="connsiteY45" fmla="*/ 222749 h 1031698"/>
                  <a:gd name="connsiteX46" fmla="*/ 573491 w 834169"/>
                  <a:gd name="connsiteY46" fmla="*/ 222749 h 1031698"/>
                  <a:gd name="connsiteX47" fmla="*/ 573491 w 834169"/>
                  <a:gd name="connsiteY47" fmla="*/ 313986 h 1031698"/>
                  <a:gd name="connsiteX48" fmla="*/ 417085 w 834169"/>
                  <a:gd name="connsiteY48" fmla="*/ 470393 h 1031698"/>
                  <a:gd name="connsiteX49" fmla="*/ 260678 w 834169"/>
                  <a:gd name="connsiteY49" fmla="*/ 313986 h 1031698"/>
                  <a:gd name="connsiteX50" fmla="*/ 391017 w 834169"/>
                  <a:gd name="connsiteY50" fmla="*/ 874444 h 1031698"/>
                  <a:gd name="connsiteX51" fmla="*/ 147518 w 834169"/>
                  <a:gd name="connsiteY51" fmla="*/ 874444 h 1031698"/>
                  <a:gd name="connsiteX52" fmla="*/ 188418 w 834169"/>
                  <a:gd name="connsiteY52" fmla="*/ 613466 h 1031698"/>
                  <a:gd name="connsiteX53" fmla="*/ 298385 w 834169"/>
                  <a:gd name="connsiteY53" fmla="*/ 568747 h 1031698"/>
                  <a:gd name="connsiteX54" fmla="*/ 300627 w 834169"/>
                  <a:gd name="connsiteY54" fmla="*/ 567626 h 1031698"/>
                  <a:gd name="connsiteX55" fmla="*/ 391082 w 834169"/>
                  <a:gd name="connsiteY55" fmla="*/ 783206 h 1031698"/>
                  <a:gd name="connsiteX56" fmla="*/ 391017 w 834169"/>
                  <a:gd name="connsiteY56" fmla="*/ 874444 h 1031698"/>
                  <a:gd name="connsiteX57" fmla="*/ 417085 w 834169"/>
                  <a:gd name="connsiteY57" fmla="*/ 574664 h 1031698"/>
                  <a:gd name="connsiteX58" fmla="*/ 313648 w 834169"/>
                  <a:gd name="connsiteY58" fmla="*/ 559792 h 1031698"/>
                  <a:gd name="connsiteX59" fmla="*/ 338881 w 834169"/>
                  <a:gd name="connsiteY59" fmla="*/ 508452 h 1031698"/>
                  <a:gd name="connsiteX60" fmla="*/ 338881 w 834169"/>
                  <a:gd name="connsiteY60" fmla="*/ 507148 h 1031698"/>
                  <a:gd name="connsiteX61" fmla="*/ 495353 w 834169"/>
                  <a:gd name="connsiteY61" fmla="*/ 507148 h 1031698"/>
                  <a:gd name="connsiteX62" fmla="*/ 495353 w 834169"/>
                  <a:gd name="connsiteY62" fmla="*/ 508452 h 1031698"/>
                  <a:gd name="connsiteX63" fmla="*/ 520782 w 834169"/>
                  <a:gd name="connsiteY63" fmla="*/ 559949 h 1031698"/>
                  <a:gd name="connsiteX64" fmla="*/ 417085 w 834169"/>
                  <a:gd name="connsiteY64" fmla="*/ 574664 h 1031698"/>
                  <a:gd name="connsiteX65" fmla="*/ 443152 w 834169"/>
                  <a:gd name="connsiteY65" fmla="*/ 874444 h 1031698"/>
                  <a:gd name="connsiteX66" fmla="*/ 443152 w 834169"/>
                  <a:gd name="connsiteY66" fmla="*/ 783206 h 1031698"/>
                  <a:gd name="connsiteX67" fmla="*/ 533582 w 834169"/>
                  <a:gd name="connsiteY67" fmla="*/ 567691 h 1031698"/>
                  <a:gd name="connsiteX68" fmla="*/ 535850 w 834169"/>
                  <a:gd name="connsiteY68" fmla="*/ 568825 h 1031698"/>
                  <a:gd name="connsiteX69" fmla="*/ 646638 w 834169"/>
                  <a:gd name="connsiteY69" fmla="*/ 613140 h 1031698"/>
                  <a:gd name="connsiteX70" fmla="*/ 686886 w 834169"/>
                  <a:gd name="connsiteY70" fmla="*/ 874444 h 1031698"/>
                  <a:gd name="connsiteX71" fmla="*/ 443152 w 834169"/>
                  <a:gd name="connsiteY71" fmla="*/ 874444 h 1031698"/>
                  <a:gd name="connsiteX0" fmla="*/ 197907 w 834169"/>
                  <a:gd name="connsiteY0" fmla="*/ 552871 h 1031698"/>
                  <a:gd name="connsiteX1" fmla="*/ 49151 w 834169"/>
                  <a:gd name="connsiteY1" fmla="*/ 632378 h 1031698"/>
                  <a:gd name="connsiteX2" fmla="*/ 0 w 834169"/>
                  <a:gd name="connsiteY2" fmla="*/ 731071 h 1031698"/>
                  <a:gd name="connsiteX3" fmla="*/ 0 w 834169"/>
                  <a:gd name="connsiteY3" fmla="*/ 960076 h 1031698"/>
                  <a:gd name="connsiteX4" fmla="*/ 11600 w 834169"/>
                  <a:gd name="connsiteY4" fmla="*/ 967818 h 1031698"/>
                  <a:gd name="connsiteX5" fmla="*/ 143373 w 834169"/>
                  <a:gd name="connsiteY5" fmla="*/ 1010439 h 1031698"/>
                  <a:gd name="connsiteX6" fmla="*/ 143373 w 834169"/>
                  <a:gd name="connsiteY6" fmla="*/ 926579 h 1031698"/>
                  <a:gd name="connsiteX7" fmla="*/ 391017 w 834169"/>
                  <a:gd name="connsiteY7" fmla="*/ 926579 h 1031698"/>
                  <a:gd name="connsiteX8" fmla="*/ 391017 w 834169"/>
                  <a:gd name="connsiteY8" fmla="*/ 1031463 h 1031698"/>
                  <a:gd name="connsiteX9" fmla="*/ 420695 w 834169"/>
                  <a:gd name="connsiteY9" fmla="*/ 1031698 h 1031698"/>
                  <a:gd name="connsiteX10" fmla="*/ 443152 w 834169"/>
                  <a:gd name="connsiteY10" fmla="*/ 1031528 h 1031698"/>
                  <a:gd name="connsiteX11" fmla="*/ 443152 w 834169"/>
                  <a:gd name="connsiteY11" fmla="*/ 926579 h 1031698"/>
                  <a:gd name="connsiteX12" fmla="*/ 690797 w 834169"/>
                  <a:gd name="connsiteY12" fmla="*/ 926579 h 1031698"/>
                  <a:gd name="connsiteX13" fmla="*/ 690797 w 834169"/>
                  <a:gd name="connsiteY13" fmla="*/ 1011378 h 1031698"/>
                  <a:gd name="connsiteX14" fmla="*/ 823742 w 834169"/>
                  <a:gd name="connsiteY14" fmla="*/ 966984 h 1031698"/>
                  <a:gd name="connsiteX15" fmla="*/ 834169 w 834169"/>
                  <a:gd name="connsiteY15" fmla="*/ 959164 h 1031698"/>
                  <a:gd name="connsiteX16" fmla="*/ 834169 w 834169"/>
                  <a:gd name="connsiteY16" fmla="*/ 730523 h 1031698"/>
                  <a:gd name="connsiteX17" fmla="*/ 785514 w 834169"/>
                  <a:gd name="connsiteY17" fmla="*/ 632691 h 1031698"/>
                  <a:gd name="connsiteX18" fmla="*/ 636849 w 834169"/>
                  <a:gd name="connsiteY18" fmla="*/ 553067 h 1031698"/>
                  <a:gd name="connsiteX19" fmla="*/ 555583 w 834169"/>
                  <a:gd name="connsiteY19" fmla="*/ 520482 h 1031698"/>
                  <a:gd name="connsiteX20" fmla="*/ 547424 w 834169"/>
                  <a:gd name="connsiteY20" fmla="*/ 508452 h 1031698"/>
                  <a:gd name="connsiteX21" fmla="*/ 547424 w 834169"/>
                  <a:gd name="connsiteY21" fmla="*/ 476545 h 1031698"/>
                  <a:gd name="connsiteX22" fmla="*/ 625627 w 834169"/>
                  <a:gd name="connsiteY22" fmla="*/ 313986 h 1031698"/>
                  <a:gd name="connsiteX23" fmla="*/ 625627 w 834169"/>
                  <a:gd name="connsiteY23" fmla="*/ 222749 h 1031698"/>
                  <a:gd name="connsiteX24" fmla="*/ 638661 w 834169"/>
                  <a:gd name="connsiteY24" fmla="*/ 222749 h 1031698"/>
                  <a:gd name="connsiteX25" fmla="*/ 664729 w 834169"/>
                  <a:gd name="connsiteY25" fmla="*/ 196681 h 1031698"/>
                  <a:gd name="connsiteX26" fmla="*/ 638661 w 834169"/>
                  <a:gd name="connsiteY26" fmla="*/ 170613 h 1031698"/>
                  <a:gd name="connsiteX27" fmla="*/ 625627 w 834169"/>
                  <a:gd name="connsiteY27" fmla="*/ 170613 h 1031698"/>
                  <a:gd name="connsiteX28" fmla="*/ 516142 w 834169"/>
                  <a:gd name="connsiteY28" fmla="*/ 0 h 1031698"/>
                  <a:gd name="connsiteX29" fmla="*/ 495288 w 834169"/>
                  <a:gd name="connsiteY29" fmla="*/ 82504 h 1031698"/>
                  <a:gd name="connsiteX30" fmla="*/ 482254 w 834169"/>
                  <a:gd name="connsiteY30" fmla="*/ 92410 h 1031698"/>
                  <a:gd name="connsiteX31" fmla="*/ 469036 w 834169"/>
                  <a:gd name="connsiteY31" fmla="*/ 76984 h 1031698"/>
                  <a:gd name="connsiteX32" fmla="*/ 469038 w 834169"/>
                  <a:gd name="connsiteY32" fmla="*/ 76978 h 1031698"/>
                  <a:gd name="connsiteX33" fmla="*/ 209272 w 834169"/>
                  <a:gd name="connsiteY33" fmla="*/ 170613 h 1031698"/>
                  <a:gd name="connsiteX34" fmla="*/ 195587 w 834169"/>
                  <a:gd name="connsiteY34" fmla="*/ 170613 h 1031698"/>
                  <a:gd name="connsiteX35" fmla="*/ 169519 w 834169"/>
                  <a:gd name="connsiteY35" fmla="*/ 196681 h 1031698"/>
                  <a:gd name="connsiteX36" fmla="*/ 195587 w 834169"/>
                  <a:gd name="connsiteY36" fmla="*/ 222749 h 1031698"/>
                  <a:gd name="connsiteX37" fmla="*/ 208621 w 834169"/>
                  <a:gd name="connsiteY37" fmla="*/ 222749 h 1031698"/>
                  <a:gd name="connsiteX38" fmla="*/ 208621 w 834169"/>
                  <a:gd name="connsiteY38" fmla="*/ 313986 h 1031698"/>
                  <a:gd name="connsiteX39" fmla="*/ 286733 w 834169"/>
                  <a:gd name="connsiteY39" fmla="*/ 476454 h 1031698"/>
                  <a:gd name="connsiteX40" fmla="*/ 286733 w 834169"/>
                  <a:gd name="connsiteY40" fmla="*/ 508452 h 1031698"/>
                  <a:gd name="connsiteX41" fmla="*/ 278717 w 834169"/>
                  <a:gd name="connsiteY41" fmla="*/ 520482 h 1031698"/>
                  <a:gd name="connsiteX42" fmla="*/ 197907 w 834169"/>
                  <a:gd name="connsiteY42" fmla="*/ 552871 h 1031698"/>
                  <a:gd name="connsiteX43" fmla="*/ 260678 w 834169"/>
                  <a:gd name="connsiteY43" fmla="*/ 313986 h 1031698"/>
                  <a:gd name="connsiteX44" fmla="*/ 260678 w 834169"/>
                  <a:gd name="connsiteY44" fmla="*/ 222749 h 1031698"/>
                  <a:gd name="connsiteX45" fmla="*/ 573491 w 834169"/>
                  <a:gd name="connsiteY45" fmla="*/ 222749 h 1031698"/>
                  <a:gd name="connsiteX46" fmla="*/ 573491 w 834169"/>
                  <a:gd name="connsiteY46" fmla="*/ 313986 h 1031698"/>
                  <a:gd name="connsiteX47" fmla="*/ 417085 w 834169"/>
                  <a:gd name="connsiteY47" fmla="*/ 470393 h 1031698"/>
                  <a:gd name="connsiteX48" fmla="*/ 260678 w 834169"/>
                  <a:gd name="connsiteY48" fmla="*/ 313986 h 1031698"/>
                  <a:gd name="connsiteX49" fmla="*/ 391017 w 834169"/>
                  <a:gd name="connsiteY49" fmla="*/ 874444 h 1031698"/>
                  <a:gd name="connsiteX50" fmla="*/ 147518 w 834169"/>
                  <a:gd name="connsiteY50" fmla="*/ 874444 h 1031698"/>
                  <a:gd name="connsiteX51" fmla="*/ 188418 w 834169"/>
                  <a:gd name="connsiteY51" fmla="*/ 613466 h 1031698"/>
                  <a:gd name="connsiteX52" fmla="*/ 298385 w 834169"/>
                  <a:gd name="connsiteY52" fmla="*/ 568747 h 1031698"/>
                  <a:gd name="connsiteX53" fmla="*/ 300627 w 834169"/>
                  <a:gd name="connsiteY53" fmla="*/ 567626 h 1031698"/>
                  <a:gd name="connsiteX54" fmla="*/ 391082 w 834169"/>
                  <a:gd name="connsiteY54" fmla="*/ 783206 h 1031698"/>
                  <a:gd name="connsiteX55" fmla="*/ 391017 w 834169"/>
                  <a:gd name="connsiteY55" fmla="*/ 874444 h 1031698"/>
                  <a:gd name="connsiteX56" fmla="*/ 417085 w 834169"/>
                  <a:gd name="connsiteY56" fmla="*/ 574664 h 1031698"/>
                  <a:gd name="connsiteX57" fmla="*/ 313648 w 834169"/>
                  <a:gd name="connsiteY57" fmla="*/ 559792 h 1031698"/>
                  <a:gd name="connsiteX58" fmla="*/ 338881 w 834169"/>
                  <a:gd name="connsiteY58" fmla="*/ 508452 h 1031698"/>
                  <a:gd name="connsiteX59" fmla="*/ 338881 w 834169"/>
                  <a:gd name="connsiteY59" fmla="*/ 507148 h 1031698"/>
                  <a:gd name="connsiteX60" fmla="*/ 495353 w 834169"/>
                  <a:gd name="connsiteY60" fmla="*/ 507148 h 1031698"/>
                  <a:gd name="connsiteX61" fmla="*/ 495353 w 834169"/>
                  <a:gd name="connsiteY61" fmla="*/ 508452 h 1031698"/>
                  <a:gd name="connsiteX62" fmla="*/ 520782 w 834169"/>
                  <a:gd name="connsiteY62" fmla="*/ 559949 h 1031698"/>
                  <a:gd name="connsiteX63" fmla="*/ 417085 w 834169"/>
                  <a:gd name="connsiteY63" fmla="*/ 574664 h 1031698"/>
                  <a:gd name="connsiteX64" fmla="*/ 443152 w 834169"/>
                  <a:gd name="connsiteY64" fmla="*/ 874444 h 1031698"/>
                  <a:gd name="connsiteX65" fmla="*/ 443152 w 834169"/>
                  <a:gd name="connsiteY65" fmla="*/ 783206 h 1031698"/>
                  <a:gd name="connsiteX66" fmla="*/ 533582 w 834169"/>
                  <a:gd name="connsiteY66" fmla="*/ 567691 h 1031698"/>
                  <a:gd name="connsiteX67" fmla="*/ 535850 w 834169"/>
                  <a:gd name="connsiteY67" fmla="*/ 568825 h 1031698"/>
                  <a:gd name="connsiteX68" fmla="*/ 646638 w 834169"/>
                  <a:gd name="connsiteY68" fmla="*/ 613140 h 1031698"/>
                  <a:gd name="connsiteX69" fmla="*/ 686886 w 834169"/>
                  <a:gd name="connsiteY69" fmla="*/ 874444 h 1031698"/>
                  <a:gd name="connsiteX70" fmla="*/ 443152 w 834169"/>
                  <a:gd name="connsiteY70" fmla="*/ 874444 h 1031698"/>
                  <a:gd name="connsiteX0" fmla="*/ 197907 w 834169"/>
                  <a:gd name="connsiteY0" fmla="*/ 552871 h 1031698"/>
                  <a:gd name="connsiteX1" fmla="*/ 49151 w 834169"/>
                  <a:gd name="connsiteY1" fmla="*/ 632378 h 1031698"/>
                  <a:gd name="connsiteX2" fmla="*/ 0 w 834169"/>
                  <a:gd name="connsiteY2" fmla="*/ 731071 h 1031698"/>
                  <a:gd name="connsiteX3" fmla="*/ 0 w 834169"/>
                  <a:gd name="connsiteY3" fmla="*/ 960076 h 1031698"/>
                  <a:gd name="connsiteX4" fmla="*/ 11600 w 834169"/>
                  <a:gd name="connsiteY4" fmla="*/ 967818 h 1031698"/>
                  <a:gd name="connsiteX5" fmla="*/ 143373 w 834169"/>
                  <a:gd name="connsiteY5" fmla="*/ 1010439 h 1031698"/>
                  <a:gd name="connsiteX6" fmla="*/ 143373 w 834169"/>
                  <a:gd name="connsiteY6" fmla="*/ 926579 h 1031698"/>
                  <a:gd name="connsiteX7" fmla="*/ 391017 w 834169"/>
                  <a:gd name="connsiteY7" fmla="*/ 926579 h 1031698"/>
                  <a:gd name="connsiteX8" fmla="*/ 391017 w 834169"/>
                  <a:gd name="connsiteY8" fmla="*/ 1031463 h 1031698"/>
                  <a:gd name="connsiteX9" fmla="*/ 420695 w 834169"/>
                  <a:gd name="connsiteY9" fmla="*/ 1031698 h 1031698"/>
                  <a:gd name="connsiteX10" fmla="*/ 443152 w 834169"/>
                  <a:gd name="connsiteY10" fmla="*/ 1031528 h 1031698"/>
                  <a:gd name="connsiteX11" fmla="*/ 443152 w 834169"/>
                  <a:gd name="connsiteY11" fmla="*/ 926579 h 1031698"/>
                  <a:gd name="connsiteX12" fmla="*/ 690797 w 834169"/>
                  <a:gd name="connsiteY12" fmla="*/ 926579 h 1031698"/>
                  <a:gd name="connsiteX13" fmla="*/ 690797 w 834169"/>
                  <a:gd name="connsiteY13" fmla="*/ 1011378 h 1031698"/>
                  <a:gd name="connsiteX14" fmla="*/ 823742 w 834169"/>
                  <a:gd name="connsiteY14" fmla="*/ 966984 h 1031698"/>
                  <a:gd name="connsiteX15" fmla="*/ 834169 w 834169"/>
                  <a:gd name="connsiteY15" fmla="*/ 959164 h 1031698"/>
                  <a:gd name="connsiteX16" fmla="*/ 834169 w 834169"/>
                  <a:gd name="connsiteY16" fmla="*/ 730523 h 1031698"/>
                  <a:gd name="connsiteX17" fmla="*/ 785514 w 834169"/>
                  <a:gd name="connsiteY17" fmla="*/ 632691 h 1031698"/>
                  <a:gd name="connsiteX18" fmla="*/ 636849 w 834169"/>
                  <a:gd name="connsiteY18" fmla="*/ 553067 h 1031698"/>
                  <a:gd name="connsiteX19" fmla="*/ 555583 w 834169"/>
                  <a:gd name="connsiteY19" fmla="*/ 520482 h 1031698"/>
                  <a:gd name="connsiteX20" fmla="*/ 547424 w 834169"/>
                  <a:gd name="connsiteY20" fmla="*/ 508452 h 1031698"/>
                  <a:gd name="connsiteX21" fmla="*/ 547424 w 834169"/>
                  <a:gd name="connsiteY21" fmla="*/ 476545 h 1031698"/>
                  <a:gd name="connsiteX22" fmla="*/ 625627 w 834169"/>
                  <a:gd name="connsiteY22" fmla="*/ 313986 h 1031698"/>
                  <a:gd name="connsiteX23" fmla="*/ 625627 w 834169"/>
                  <a:gd name="connsiteY23" fmla="*/ 222749 h 1031698"/>
                  <a:gd name="connsiteX24" fmla="*/ 638661 w 834169"/>
                  <a:gd name="connsiteY24" fmla="*/ 222749 h 1031698"/>
                  <a:gd name="connsiteX25" fmla="*/ 664729 w 834169"/>
                  <a:gd name="connsiteY25" fmla="*/ 196681 h 1031698"/>
                  <a:gd name="connsiteX26" fmla="*/ 638661 w 834169"/>
                  <a:gd name="connsiteY26" fmla="*/ 170613 h 1031698"/>
                  <a:gd name="connsiteX27" fmla="*/ 625627 w 834169"/>
                  <a:gd name="connsiteY27" fmla="*/ 170613 h 1031698"/>
                  <a:gd name="connsiteX28" fmla="*/ 516142 w 834169"/>
                  <a:gd name="connsiteY28" fmla="*/ 0 h 1031698"/>
                  <a:gd name="connsiteX29" fmla="*/ 495288 w 834169"/>
                  <a:gd name="connsiteY29" fmla="*/ 82504 h 1031698"/>
                  <a:gd name="connsiteX30" fmla="*/ 482254 w 834169"/>
                  <a:gd name="connsiteY30" fmla="*/ 92410 h 1031698"/>
                  <a:gd name="connsiteX31" fmla="*/ 469036 w 834169"/>
                  <a:gd name="connsiteY31" fmla="*/ 76984 h 1031698"/>
                  <a:gd name="connsiteX32" fmla="*/ 209272 w 834169"/>
                  <a:gd name="connsiteY32" fmla="*/ 170613 h 1031698"/>
                  <a:gd name="connsiteX33" fmla="*/ 195587 w 834169"/>
                  <a:gd name="connsiteY33" fmla="*/ 170613 h 1031698"/>
                  <a:gd name="connsiteX34" fmla="*/ 169519 w 834169"/>
                  <a:gd name="connsiteY34" fmla="*/ 196681 h 1031698"/>
                  <a:gd name="connsiteX35" fmla="*/ 195587 w 834169"/>
                  <a:gd name="connsiteY35" fmla="*/ 222749 h 1031698"/>
                  <a:gd name="connsiteX36" fmla="*/ 208621 w 834169"/>
                  <a:gd name="connsiteY36" fmla="*/ 222749 h 1031698"/>
                  <a:gd name="connsiteX37" fmla="*/ 208621 w 834169"/>
                  <a:gd name="connsiteY37" fmla="*/ 313986 h 1031698"/>
                  <a:gd name="connsiteX38" fmla="*/ 286733 w 834169"/>
                  <a:gd name="connsiteY38" fmla="*/ 476454 h 1031698"/>
                  <a:gd name="connsiteX39" fmla="*/ 286733 w 834169"/>
                  <a:gd name="connsiteY39" fmla="*/ 508452 h 1031698"/>
                  <a:gd name="connsiteX40" fmla="*/ 278717 w 834169"/>
                  <a:gd name="connsiteY40" fmla="*/ 520482 h 1031698"/>
                  <a:gd name="connsiteX41" fmla="*/ 197907 w 834169"/>
                  <a:gd name="connsiteY41" fmla="*/ 552871 h 1031698"/>
                  <a:gd name="connsiteX42" fmla="*/ 260678 w 834169"/>
                  <a:gd name="connsiteY42" fmla="*/ 313986 h 1031698"/>
                  <a:gd name="connsiteX43" fmla="*/ 260678 w 834169"/>
                  <a:gd name="connsiteY43" fmla="*/ 222749 h 1031698"/>
                  <a:gd name="connsiteX44" fmla="*/ 573491 w 834169"/>
                  <a:gd name="connsiteY44" fmla="*/ 222749 h 1031698"/>
                  <a:gd name="connsiteX45" fmla="*/ 573491 w 834169"/>
                  <a:gd name="connsiteY45" fmla="*/ 313986 h 1031698"/>
                  <a:gd name="connsiteX46" fmla="*/ 417085 w 834169"/>
                  <a:gd name="connsiteY46" fmla="*/ 470393 h 1031698"/>
                  <a:gd name="connsiteX47" fmla="*/ 260678 w 834169"/>
                  <a:gd name="connsiteY47" fmla="*/ 313986 h 1031698"/>
                  <a:gd name="connsiteX48" fmla="*/ 391017 w 834169"/>
                  <a:gd name="connsiteY48" fmla="*/ 874444 h 1031698"/>
                  <a:gd name="connsiteX49" fmla="*/ 147518 w 834169"/>
                  <a:gd name="connsiteY49" fmla="*/ 874444 h 1031698"/>
                  <a:gd name="connsiteX50" fmla="*/ 188418 w 834169"/>
                  <a:gd name="connsiteY50" fmla="*/ 613466 h 1031698"/>
                  <a:gd name="connsiteX51" fmla="*/ 298385 w 834169"/>
                  <a:gd name="connsiteY51" fmla="*/ 568747 h 1031698"/>
                  <a:gd name="connsiteX52" fmla="*/ 300627 w 834169"/>
                  <a:gd name="connsiteY52" fmla="*/ 567626 h 1031698"/>
                  <a:gd name="connsiteX53" fmla="*/ 391082 w 834169"/>
                  <a:gd name="connsiteY53" fmla="*/ 783206 h 1031698"/>
                  <a:gd name="connsiteX54" fmla="*/ 391017 w 834169"/>
                  <a:gd name="connsiteY54" fmla="*/ 874444 h 1031698"/>
                  <a:gd name="connsiteX55" fmla="*/ 417085 w 834169"/>
                  <a:gd name="connsiteY55" fmla="*/ 574664 h 1031698"/>
                  <a:gd name="connsiteX56" fmla="*/ 313648 w 834169"/>
                  <a:gd name="connsiteY56" fmla="*/ 559792 h 1031698"/>
                  <a:gd name="connsiteX57" fmla="*/ 338881 w 834169"/>
                  <a:gd name="connsiteY57" fmla="*/ 508452 h 1031698"/>
                  <a:gd name="connsiteX58" fmla="*/ 338881 w 834169"/>
                  <a:gd name="connsiteY58" fmla="*/ 507148 h 1031698"/>
                  <a:gd name="connsiteX59" fmla="*/ 495353 w 834169"/>
                  <a:gd name="connsiteY59" fmla="*/ 507148 h 1031698"/>
                  <a:gd name="connsiteX60" fmla="*/ 495353 w 834169"/>
                  <a:gd name="connsiteY60" fmla="*/ 508452 h 1031698"/>
                  <a:gd name="connsiteX61" fmla="*/ 520782 w 834169"/>
                  <a:gd name="connsiteY61" fmla="*/ 559949 h 1031698"/>
                  <a:gd name="connsiteX62" fmla="*/ 417085 w 834169"/>
                  <a:gd name="connsiteY62" fmla="*/ 574664 h 1031698"/>
                  <a:gd name="connsiteX63" fmla="*/ 443152 w 834169"/>
                  <a:gd name="connsiteY63" fmla="*/ 874444 h 1031698"/>
                  <a:gd name="connsiteX64" fmla="*/ 443152 w 834169"/>
                  <a:gd name="connsiteY64" fmla="*/ 783206 h 1031698"/>
                  <a:gd name="connsiteX65" fmla="*/ 533582 w 834169"/>
                  <a:gd name="connsiteY65" fmla="*/ 567691 h 1031698"/>
                  <a:gd name="connsiteX66" fmla="*/ 535850 w 834169"/>
                  <a:gd name="connsiteY66" fmla="*/ 568825 h 1031698"/>
                  <a:gd name="connsiteX67" fmla="*/ 646638 w 834169"/>
                  <a:gd name="connsiteY67" fmla="*/ 613140 h 1031698"/>
                  <a:gd name="connsiteX68" fmla="*/ 686886 w 834169"/>
                  <a:gd name="connsiteY68" fmla="*/ 874444 h 1031698"/>
                  <a:gd name="connsiteX69" fmla="*/ 443152 w 834169"/>
                  <a:gd name="connsiteY69" fmla="*/ 874444 h 1031698"/>
                  <a:gd name="connsiteX0" fmla="*/ 197907 w 834169"/>
                  <a:gd name="connsiteY0" fmla="*/ 552871 h 1031698"/>
                  <a:gd name="connsiteX1" fmla="*/ 49151 w 834169"/>
                  <a:gd name="connsiteY1" fmla="*/ 632378 h 1031698"/>
                  <a:gd name="connsiteX2" fmla="*/ 0 w 834169"/>
                  <a:gd name="connsiteY2" fmla="*/ 731071 h 1031698"/>
                  <a:gd name="connsiteX3" fmla="*/ 0 w 834169"/>
                  <a:gd name="connsiteY3" fmla="*/ 960076 h 1031698"/>
                  <a:gd name="connsiteX4" fmla="*/ 11600 w 834169"/>
                  <a:gd name="connsiteY4" fmla="*/ 967818 h 1031698"/>
                  <a:gd name="connsiteX5" fmla="*/ 143373 w 834169"/>
                  <a:gd name="connsiteY5" fmla="*/ 1010439 h 1031698"/>
                  <a:gd name="connsiteX6" fmla="*/ 143373 w 834169"/>
                  <a:gd name="connsiteY6" fmla="*/ 926579 h 1031698"/>
                  <a:gd name="connsiteX7" fmla="*/ 391017 w 834169"/>
                  <a:gd name="connsiteY7" fmla="*/ 926579 h 1031698"/>
                  <a:gd name="connsiteX8" fmla="*/ 391017 w 834169"/>
                  <a:gd name="connsiteY8" fmla="*/ 1031463 h 1031698"/>
                  <a:gd name="connsiteX9" fmla="*/ 420695 w 834169"/>
                  <a:gd name="connsiteY9" fmla="*/ 1031698 h 1031698"/>
                  <a:gd name="connsiteX10" fmla="*/ 443152 w 834169"/>
                  <a:gd name="connsiteY10" fmla="*/ 1031528 h 1031698"/>
                  <a:gd name="connsiteX11" fmla="*/ 443152 w 834169"/>
                  <a:gd name="connsiteY11" fmla="*/ 926579 h 1031698"/>
                  <a:gd name="connsiteX12" fmla="*/ 690797 w 834169"/>
                  <a:gd name="connsiteY12" fmla="*/ 926579 h 1031698"/>
                  <a:gd name="connsiteX13" fmla="*/ 690797 w 834169"/>
                  <a:gd name="connsiteY13" fmla="*/ 1011378 h 1031698"/>
                  <a:gd name="connsiteX14" fmla="*/ 823742 w 834169"/>
                  <a:gd name="connsiteY14" fmla="*/ 966984 h 1031698"/>
                  <a:gd name="connsiteX15" fmla="*/ 834169 w 834169"/>
                  <a:gd name="connsiteY15" fmla="*/ 959164 h 1031698"/>
                  <a:gd name="connsiteX16" fmla="*/ 834169 w 834169"/>
                  <a:gd name="connsiteY16" fmla="*/ 730523 h 1031698"/>
                  <a:gd name="connsiteX17" fmla="*/ 785514 w 834169"/>
                  <a:gd name="connsiteY17" fmla="*/ 632691 h 1031698"/>
                  <a:gd name="connsiteX18" fmla="*/ 636849 w 834169"/>
                  <a:gd name="connsiteY18" fmla="*/ 553067 h 1031698"/>
                  <a:gd name="connsiteX19" fmla="*/ 555583 w 834169"/>
                  <a:gd name="connsiteY19" fmla="*/ 520482 h 1031698"/>
                  <a:gd name="connsiteX20" fmla="*/ 547424 w 834169"/>
                  <a:gd name="connsiteY20" fmla="*/ 508452 h 1031698"/>
                  <a:gd name="connsiteX21" fmla="*/ 547424 w 834169"/>
                  <a:gd name="connsiteY21" fmla="*/ 476545 h 1031698"/>
                  <a:gd name="connsiteX22" fmla="*/ 625627 w 834169"/>
                  <a:gd name="connsiteY22" fmla="*/ 313986 h 1031698"/>
                  <a:gd name="connsiteX23" fmla="*/ 625627 w 834169"/>
                  <a:gd name="connsiteY23" fmla="*/ 222749 h 1031698"/>
                  <a:gd name="connsiteX24" fmla="*/ 638661 w 834169"/>
                  <a:gd name="connsiteY24" fmla="*/ 222749 h 1031698"/>
                  <a:gd name="connsiteX25" fmla="*/ 664729 w 834169"/>
                  <a:gd name="connsiteY25" fmla="*/ 196681 h 1031698"/>
                  <a:gd name="connsiteX26" fmla="*/ 638661 w 834169"/>
                  <a:gd name="connsiteY26" fmla="*/ 170613 h 1031698"/>
                  <a:gd name="connsiteX27" fmla="*/ 625627 w 834169"/>
                  <a:gd name="connsiteY27" fmla="*/ 170613 h 1031698"/>
                  <a:gd name="connsiteX28" fmla="*/ 516142 w 834169"/>
                  <a:gd name="connsiteY28" fmla="*/ 0 h 1031698"/>
                  <a:gd name="connsiteX29" fmla="*/ 495288 w 834169"/>
                  <a:gd name="connsiteY29" fmla="*/ 82504 h 1031698"/>
                  <a:gd name="connsiteX30" fmla="*/ 482254 w 834169"/>
                  <a:gd name="connsiteY30" fmla="*/ 92410 h 1031698"/>
                  <a:gd name="connsiteX31" fmla="*/ 209272 w 834169"/>
                  <a:gd name="connsiteY31" fmla="*/ 170613 h 1031698"/>
                  <a:gd name="connsiteX32" fmla="*/ 195587 w 834169"/>
                  <a:gd name="connsiteY32" fmla="*/ 170613 h 1031698"/>
                  <a:gd name="connsiteX33" fmla="*/ 169519 w 834169"/>
                  <a:gd name="connsiteY33" fmla="*/ 196681 h 1031698"/>
                  <a:gd name="connsiteX34" fmla="*/ 195587 w 834169"/>
                  <a:gd name="connsiteY34" fmla="*/ 222749 h 1031698"/>
                  <a:gd name="connsiteX35" fmla="*/ 208621 w 834169"/>
                  <a:gd name="connsiteY35" fmla="*/ 222749 h 1031698"/>
                  <a:gd name="connsiteX36" fmla="*/ 208621 w 834169"/>
                  <a:gd name="connsiteY36" fmla="*/ 313986 h 1031698"/>
                  <a:gd name="connsiteX37" fmla="*/ 286733 w 834169"/>
                  <a:gd name="connsiteY37" fmla="*/ 476454 h 1031698"/>
                  <a:gd name="connsiteX38" fmla="*/ 286733 w 834169"/>
                  <a:gd name="connsiteY38" fmla="*/ 508452 h 1031698"/>
                  <a:gd name="connsiteX39" fmla="*/ 278717 w 834169"/>
                  <a:gd name="connsiteY39" fmla="*/ 520482 h 1031698"/>
                  <a:gd name="connsiteX40" fmla="*/ 197907 w 834169"/>
                  <a:gd name="connsiteY40" fmla="*/ 552871 h 1031698"/>
                  <a:gd name="connsiteX41" fmla="*/ 260678 w 834169"/>
                  <a:gd name="connsiteY41" fmla="*/ 313986 h 1031698"/>
                  <a:gd name="connsiteX42" fmla="*/ 260678 w 834169"/>
                  <a:gd name="connsiteY42" fmla="*/ 222749 h 1031698"/>
                  <a:gd name="connsiteX43" fmla="*/ 573491 w 834169"/>
                  <a:gd name="connsiteY43" fmla="*/ 222749 h 1031698"/>
                  <a:gd name="connsiteX44" fmla="*/ 573491 w 834169"/>
                  <a:gd name="connsiteY44" fmla="*/ 313986 h 1031698"/>
                  <a:gd name="connsiteX45" fmla="*/ 417085 w 834169"/>
                  <a:gd name="connsiteY45" fmla="*/ 470393 h 1031698"/>
                  <a:gd name="connsiteX46" fmla="*/ 260678 w 834169"/>
                  <a:gd name="connsiteY46" fmla="*/ 313986 h 1031698"/>
                  <a:gd name="connsiteX47" fmla="*/ 391017 w 834169"/>
                  <a:gd name="connsiteY47" fmla="*/ 874444 h 1031698"/>
                  <a:gd name="connsiteX48" fmla="*/ 147518 w 834169"/>
                  <a:gd name="connsiteY48" fmla="*/ 874444 h 1031698"/>
                  <a:gd name="connsiteX49" fmla="*/ 188418 w 834169"/>
                  <a:gd name="connsiteY49" fmla="*/ 613466 h 1031698"/>
                  <a:gd name="connsiteX50" fmla="*/ 298385 w 834169"/>
                  <a:gd name="connsiteY50" fmla="*/ 568747 h 1031698"/>
                  <a:gd name="connsiteX51" fmla="*/ 300627 w 834169"/>
                  <a:gd name="connsiteY51" fmla="*/ 567626 h 1031698"/>
                  <a:gd name="connsiteX52" fmla="*/ 391082 w 834169"/>
                  <a:gd name="connsiteY52" fmla="*/ 783206 h 1031698"/>
                  <a:gd name="connsiteX53" fmla="*/ 391017 w 834169"/>
                  <a:gd name="connsiteY53" fmla="*/ 874444 h 1031698"/>
                  <a:gd name="connsiteX54" fmla="*/ 417085 w 834169"/>
                  <a:gd name="connsiteY54" fmla="*/ 574664 h 1031698"/>
                  <a:gd name="connsiteX55" fmla="*/ 313648 w 834169"/>
                  <a:gd name="connsiteY55" fmla="*/ 559792 h 1031698"/>
                  <a:gd name="connsiteX56" fmla="*/ 338881 w 834169"/>
                  <a:gd name="connsiteY56" fmla="*/ 508452 h 1031698"/>
                  <a:gd name="connsiteX57" fmla="*/ 338881 w 834169"/>
                  <a:gd name="connsiteY57" fmla="*/ 507148 h 1031698"/>
                  <a:gd name="connsiteX58" fmla="*/ 495353 w 834169"/>
                  <a:gd name="connsiteY58" fmla="*/ 507148 h 1031698"/>
                  <a:gd name="connsiteX59" fmla="*/ 495353 w 834169"/>
                  <a:gd name="connsiteY59" fmla="*/ 508452 h 1031698"/>
                  <a:gd name="connsiteX60" fmla="*/ 520782 w 834169"/>
                  <a:gd name="connsiteY60" fmla="*/ 559949 h 1031698"/>
                  <a:gd name="connsiteX61" fmla="*/ 417085 w 834169"/>
                  <a:gd name="connsiteY61" fmla="*/ 574664 h 1031698"/>
                  <a:gd name="connsiteX62" fmla="*/ 443152 w 834169"/>
                  <a:gd name="connsiteY62" fmla="*/ 874444 h 1031698"/>
                  <a:gd name="connsiteX63" fmla="*/ 443152 w 834169"/>
                  <a:gd name="connsiteY63" fmla="*/ 783206 h 1031698"/>
                  <a:gd name="connsiteX64" fmla="*/ 533582 w 834169"/>
                  <a:gd name="connsiteY64" fmla="*/ 567691 h 1031698"/>
                  <a:gd name="connsiteX65" fmla="*/ 535850 w 834169"/>
                  <a:gd name="connsiteY65" fmla="*/ 568825 h 1031698"/>
                  <a:gd name="connsiteX66" fmla="*/ 646638 w 834169"/>
                  <a:gd name="connsiteY66" fmla="*/ 613140 h 1031698"/>
                  <a:gd name="connsiteX67" fmla="*/ 686886 w 834169"/>
                  <a:gd name="connsiteY67" fmla="*/ 874444 h 1031698"/>
                  <a:gd name="connsiteX68" fmla="*/ 443152 w 834169"/>
                  <a:gd name="connsiteY68" fmla="*/ 874444 h 1031698"/>
                  <a:gd name="connsiteX0" fmla="*/ 197907 w 834169"/>
                  <a:gd name="connsiteY0" fmla="*/ 552871 h 1031698"/>
                  <a:gd name="connsiteX1" fmla="*/ 49151 w 834169"/>
                  <a:gd name="connsiteY1" fmla="*/ 632378 h 1031698"/>
                  <a:gd name="connsiteX2" fmla="*/ 0 w 834169"/>
                  <a:gd name="connsiteY2" fmla="*/ 731071 h 1031698"/>
                  <a:gd name="connsiteX3" fmla="*/ 0 w 834169"/>
                  <a:gd name="connsiteY3" fmla="*/ 960076 h 1031698"/>
                  <a:gd name="connsiteX4" fmla="*/ 11600 w 834169"/>
                  <a:gd name="connsiteY4" fmla="*/ 967818 h 1031698"/>
                  <a:gd name="connsiteX5" fmla="*/ 143373 w 834169"/>
                  <a:gd name="connsiteY5" fmla="*/ 1010439 h 1031698"/>
                  <a:gd name="connsiteX6" fmla="*/ 143373 w 834169"/>
                  <a:gd name="connsiteY6" fmla="*/ 926579 h 1031698"/>
                  <a:gd name="connsiteX7" fmla="*/ 391017 w 834169"/>
                  <a:gd name="connsiteY7" fmla="*/ 926579 h 1031698"/>
                  <a:gd name="connsiteX8" fmla="*/ 391017 w 834169"/>
                  <a:gd name="connsiteY8" fmla="*/ 1031463 h 1031698"/>
                  <a:gd name="connsiteX9" fmla="*/ 420695 w 834169"/>
                  <a:gd name="connsiteY9" fmla="*/ 1031698 h 1031698"/>
                  <a:gd name="connsiteX10" fmla="*/ 443152 w 834169"/>
                  <a:gd name="connsiteY10" fmla="*/ 1031528 h 1031698"/>
                  <a:gd name="connsiteX11" fmla="*/ 443152 w 834169"/>
                  <a:gd name="connsiteY11" fmla="*/ 926579 h 1031698"/>
                  <a:gd name="connsiteX12" fmla="*/ 690797 w 834169"/>
                  <a:gd name="connsiteY12" fmla="*/ 926579 h 1031698"/>
                  <a:gd name="connsiteX13" fmla="*/ 690797 w 834169"/>
                  <a:gd name="connsiteY13" fmla="*/ 1011378 h 1031698"/>
                  <a:gd name="connsiteX14" fmla="*/ 823742 w 834169"/>
                  <a:gd name="connsiteY14" fmla="*/ 966984 h 1031698"/>
                  <a:gd name="connsiteX15" fmla="*/ 834169 w 834169"/>
                  <a:gd name="connsiteY15" fmla="*/ 959164 h 1031698"/>
                  <a:gd name="connsiteX16" fmla="*/ 834169 w 834169"/>
                  <a:gd name="connsiteY16" fmla="*/ 730523 h 1031698"/>
                  <a:gd name="connsiteX17" fmla="*/ 785514 w 834169"/>
                  <a:gd name="connsiteY17" fmla="*/ 632691 h 1031698"/>
                  <a:gd name="connsiteX18" fmla="*/ 636849 w 834169"/>
                  <a:gd name="connsiteY18" fmla="*/ 553067 h 1031698"/>
                  <a:gd name="connsiteX19" fmla="*/ 555583 w 834169"/>
                  <a:gd name="connsiteY19" fmla="*/ 520482 h 1031698"/>
                  <a:gd name="connsiteX20" fmla="*/ 547424 w 834169"/>
                  <a:gd name="connsiteY20" fmla="*/ 508452 h 1031698"/>
                  <a:gd name="connsiteX21" fmla="*/ 547424 w 834169"/>
                  <a:gd name="connsiteY21" fmla="*/ 476545 h 1031698"/>
                  <a:gd name="connsiteX22" fmla="*/ 625627 w 834169"/>
                  <a:gd name="connsiteY22" fmla="*/ 313986 h 1031698"/>
                  <a:gd name="connsiteX23" fmla="*/ 625627 w 834169"/>
                  <a:gd name="connsiteY23" fmla="*/ 222749 h 1031698"/>
                  <a:gd name="connsiteX24" fmla="*/ 638661 w 834169"/>
                  <a:gd name="connsiteY24" fmla="*/ 222749 h 1031698"/>
                  <a:gd name="connsiteX25" fmla="*/ 664729 w 834169"/>
                  <a:gd name="connsiteY25" fmla="*/ 196681 h 1031698"/>
                  <a:gd name="connsiteX26" fmla="*/ 638661 w 834169"/>
                  <a:gd name="connsiteY26" fmla="*/ 170613 h 1031698"/>
                  <a:gd name="connsiteX27" fmla="*/ 625627 w 834169"/>
                  <a:gd name="connsiteY27" fmla="*/ 170613 h 1031698"/>
                  <a:gd name="connsiteX28" fmla="*/ 516142 w 834169"/>
                  <a:gd name="connsiteY28" fmla="*/ 0 h 1031698"/>
                  <a:gd name="connsiteX29" fmla="*/ 495288 w 834169"/>
                  <a:gd name="connsiteY29" fmla="*/ 82504 h 1031698"/>
                  <a:gd name="connsiteX30" fmla="*/ 209272 w 834169"/>
                  <a:gd name="connsiteY30" fmla="*/ 170613 h 1031698"/>
                  <a:gd name="connsiteX31" fmla="*/ 195587 w 834169"/>
                  <a:gd name="connsiteY31" fmla="*/ 170613 h 1031698"/>
                  <a:gd name="connsiteX32" fmla="*/ 169519 w 834169"/>
                  <a:gd name="connsiteY32" fmla="*/ 196681 h 1031698"/>
                  <a:gd name="connsiteX33" fmla="*/ 195587 w 834169"/>
                  <a:gd name="connsiteY33" fmla="*/ 222749 h 1031698"/>
                  <a:gd name="connsiteX34" fmla="*/ 208621 w 834169"/>
                  <a:gd name="connsiteY34" fmla="*/ 222749 h 1031698"/>
                  <a:gd name="connsiteX35" fmla="*/ 208621 w 834169"/>
                  <a:gd name="connsiteY35" fmla="*/ 313986 h 1031698"/>
                  <a:gd name="connsiteX36" fmla="*/ 286733 w 834169"/>
                  <a:gd name="connsiteY36" fmla="*/ 476454 h 1031698"/>
                  <a:gd name="connsiteX37" fmla="*/ 286733 w 834169"/>
                  <a:gd name="connsiteY37" fmla="*/ 508452 h 1031698"/>
                  <a:gd name="connsiteX38" fmla="*/ 278717 w 834169"/>
                  <a:gd name="connsiteY38" fmla="*/ 520482 h 1031698"/>
                  <a:gd name="connsiteX39" fmla="*/ 197907 w 834169"/>
                  <a:gd name="connsiteY39" fmla="*/ 552871 h 1031698"/>
                  <a:gd name="connsiteX40" fmla="*/ 260678 w 834169"/>
                  <a:gd name="connsiteY40" fmla="*/ 313986 h 1031698"/>
                  <a:gd name="connsiteX41" fmla="*/ 260678 w 834169"/>
                  <a:gd name="connsiteY41" fmla="*/ 222749 h 1031698"/>
                  <a:gd name="connsiteX42" fmla="*/ 573491 w 834169"/>
                  <a:gd name="connsiteY42" fmla="*/ 222749 h 1031698"/>
                  <a:gd name="connsiteX43" fmla="*/ 573491 w 834169"/>
                  <a:gd name="connsiteY43" fmla="*/ 313986 h 1031698"/>
                  <a:gd name="connsiteX44" fmla="*/ 417085 w 834169"/>
                  <a:gd name="connsiteY44" fmla="*/ 470393 h 1031698"/>
                  <a:gd name="connsiteX45" fmla="*/ 260678 w 834169"/>
                  <a:gd name="connsiteY45" fmla="*/ 313986 h 1031698"/>
                  <a:gd name="connsiteX46" fmla="*/ 391017 w 834169"/>
                  <a:gd name="connsiteY46" fmla="*/ 874444 h 1031698"/>
                  <a:gd name="connsiteX47" fmla="*/ 147518 w 834169"/>
                  <a:gd name="connsiteY47" fmla="*/ 874444 h 1031698"/>
                  <a:gd name="connsiteX48" fmla="*/ 188418 w 834169"/>
                  <a:gd name="connsiteY48" fmla="*/ 613466 h 1031698"/>
                  <a:gd name="connsiteX49" fmla="*/ 298385 w 834169"/>
                  <a:gd name="connsiteY49" fmla="*/ 568747 h 1031698"/>
                  <a:gd name="connsiteX50" fmla="*/ 300627 w 834169"/>
                  <a:gd name="connsiteY50" fmla="*/ 567626 h 1031698"/>
                  <a:gd name="connsiteX51" fmla="*/ 391082 w 834169"/>
                  <a:gd name="connsiteY51" fmla="*/ 783206 h 1031698"/>
                  <a:gd name="connsiteX52" fmla="*/ 391017 w 834169"/>
                  <a:gd name="connsiteY52" fmla="*/ 874444 h 1031698"/>
                  <a:gd name="connsiteX53" fmla="*/ 417085 w 834169"/>
                  <a:gd name="connsiteY53" fmla="*/ 574664 h 1031698"/>
                  <a:gd name="connsiteX54" fmla="*/ 313648 w 834169"/>
                  <a:gd name="connsiteY54" fmla="*/ 559792 h 1031698"/>
                  <a:gd name="connsiteX55" fmla="*/ 338881 w 834169"/>
                  <a:gd name="connsiteY55" fmla="*/ 508452 h 1031698"/>
                  <a:gd name="connsiteX56" fmla="*/ 338881 w 834169"/>
                  <a:gd name="connsiteY56" fmla="*/ 507148 h 1031698"/>
                  <a:gd name="connsiteX57" fmla="*/ 495353 w 834169"/>
                  <a:gd name="connsiteY57" fmla="*/ 507148 h 1031698"/>
                  <a:gd name="connsiteX58" fmla="*/ 495353 w 834169"/>
                  <a:gd name="connsiteY58" fmla="*/ 508452 h 1031698"/>
                  <a:gd name="connsiteX59" fmla="*/ 520782 w 834169"/>
                  <a:gd name="connsiteY59" fmla="*/ 559949 h 1031698"/>
                  <a:gd name="connsiteX60" fmla="*/ 417085 w 834169"/>
                  <a:gd name="connsiteY60" fmla="*/ 574664 h 1031698"/>
                  <a:gd name="connsiteX61" fmla="*/ 443152 w 834169"/>
                  <a:gd name="connsiteY61" fmla="*/ 874444 h 1031698"/>
                  <a:gd name="connsiteX62" fmla="*/ 443152 w 834169"/>
                  <a:gd name="connsiteY62" fmla="*/ 783206 h 1031698"/>
                  <a:gd name="connsiteX63" fmla="*/ 533582 w 834169"/>
                  <a:gd name="connsiteY63" fmla="*/ 567691 h 1031698"/>
                  <a:gd name="connsiteX64" fmla="*/ 535850 w 834169"/>
                  <a:gd name="connsiteY64" fmla="*/ 568825 h 1031698"/>
                  <a:gd name="connsiteX65" fmla="*/ 646638 w 834169"/>
                  <a:gd name="connsiteY65" fmla="*/ 613140 h 1031698"/>
                  <a:gd name="connsiteX66" fmla="*/ 686886 w 834169"/>
                  <a:gd name="connsiteY66" fmla="*/ 874444 h 1031698"/>
                  <a:gd name="connsiteX67" fmla="*/ 443152 w 834169"/>
                  <a:gd name="connsiteY67" fmla="*/ 874444 h 1031698"/>
                  <a:gd name="connsiteX0" fmla="*/ 197907 w 834169"/>
                  <a:gd name="connsiteY0" fmla="*/ 552871 h 1031698"/>
                  <a:gd name="connsiteX1" fmla="*/ 49151 w 834169"/>
                  <a:gd name="connsiteY1" fmla="*/ 632378 h 1031698"/>
                  <a:gd name="connsiteX2" fmla="*/ 0 w 834169"/>
                  <a:gd name="connsiteY2" fmla="*/ 731071 h 1031698"/>
                  <a:gd name="connsiteX3" fmla="*/ 0 w 834169"/>
                  <a:gd name="connsiteY3" fmla="*/ 960076 h 1031698"/>
                  <a:gd name="connsiteX4" fmla="*/ 11600 w 834169"/>
                  <a:gd name="connsiteY4" fmla="*/ 967818 h 1031698"/>
                  <a:gd name="connsiteX5" fmla="*/ 143373 w 834169"/>
                  <a:gd name="connsiteY5" fmla="*/ 1010439 h 1031698"/>
                  <a:gd name="connsiteX6" fmla="*/ 143373 w 834169"/>
                  <a:gd name="connsiteY6" fmla="*/ 926579 h 1031698"/>
                  <a:gd name="connsiteX7" fmla="*/ 391017 w 834169"/>
                  <a:gd name="connsiteY7" fmla="*/ 926579 h 1031698"/>
                  <a:gd name="connsiteX8" fmla="*/ 391017 w 834169"/>
                  <a:gd name="connsiteY8" fmla="*/ 1031463 h 1031698"/>
                  <a:gd name="connsiteX9" fmla="*/ 420695 w 834169"/>
                  <a:gd name="connsiteY9" fmla="*/ 1031698 h 1031698"/>
                  <a:gd name="connsiteX10" fmla="*/ 443152 w 834169"/>
                  <a:gd name="connsiteY10" fmla="*/ 1031528 h 1031698"/>
                  <a:gd name="connsiteX11" fmla="*/ 443152 w 834169"/>
                  <a:gd name="connsiteY11" fmla="*/ 926579 h 1031698"/>
                  <a:gd name="connsiteX12" fmla="*/ 690797 w 834169"/>
                  <a:gd name="connsiteY12" fmla="*/ 926579 h 1031698"/>
                  <a:gd name="connsiteX13" fmla="*/ 690797 w 834169"/>
                  <a:gd name="connsiteY13" fmla="*/ 1011378 h 1031698"/>
                  <a:gd name="connsiteX14" fmla="*/ 823742 w 834169"/>
                  <a:gd name="connsiteY14" fmla="*/ 966984 h 1031698"/>
                  <a:gd name="connsiteX15" fmla="*/ 834169 w 834169"/>
                  <a:gd name="connsiteY15" fmla="*/ 959164 h 1031698"/>
                  <a:gd name="connsiteX16" fmla="*/ 834169 w 834169"/>
                  <a:gd name="connsiteY16" fmla="*/ 730523 h 1031698"/>
                  <a:gd name="connsiteX17" fmla="*/ 785514 w 834169"/>
                  <a:gd name="connsiteY17" fmla="*/ 632691 h 1031698"/>
                  <a:gd name="connsiteX18" fmla="*/ 636849 w 834169"/>
                  <a:gd name="connsiteY18" fmla="*/ 553067 h 1031698"/>
                  <a:gd name="connsiteX19" fmla="*/ 555583 w 834169"/>
                  <a:gd name="connsiteY19" fmla="*/ 520482 h 1031698"/>
                  <a:gd name="connsiteX20" fmla="*/ 547424 w 834169"/>
                  <a:gd name="connsiteY20" fmla="*/ 508452 h 1031698"/>
                  <a:gd name="connsiteX21" fmla="*/ 547424 w 834169"/>
                  <a:gd name="connsiteY21" fmla="*/ 476545 h 1031698"/>
                  <a:gd name="connsiteX22" fmla="*/ 625627 w 834169"/>
                  <a:gd name="connsiteY22" fmla="*/ 313986 h 1031698"/>
                  <a:gd name="connsiteX23" fmla="*/ 625627 w 834169"/>
                  <a:gd name="connsiteY23" fmla="*/ 222749 h 1031698"/>
                  <a:gd name="connsiteX24" fmla="*/ 638661 w 834169"/>
                  <a:gd name="connsiteY24" fmla="*/ 222749 h 1031698"/>
                  <a:gd name="connsiteX25" fmla="*/ 664729 w 834169"/>
                  <a:gd name="connsiteY25" fmla="*/ 196681 h 1031698"/>
                  <a:gd name="connsiteX26" fmla="*/ 638661 w 834169"/>
                  <a:gd name="connsiteY26" fmla="*/ 170613 h 1031698"/>
                  <a:gd name="connsiteX27" fmla="*/ 625627 w 834169"/>
                  <a:gd name="connsiteY27" fmla="*/ 170613 h 1031698"/>
                  <a:gd name="connsiteX28" fmla="*/ 516142 w 834169"/>
                  <a:gd name="connsiteY28" fmla="*/ 0 h 1031698"/>
                  <a:gd name="connsiteX29" fmla="*/ 209272 w 834169"/>
                  <a:gd name="connsiteY29" fmla="*/ 170613 h 1031698"/>
                  <a:gd name="connsiteX30" fmla="*/ 195587 w 834169"/>
                  <a:gd name="connsiteY30" fmla="*/ 170613 h 1031698"/>
                  <a:gd name="connsiteX31" fmla="*/ 169519 w 834169"/>
                  <a:gd name="connsiteY31" fmla="*/ 196681 h 1031698"/>
                  <a:gd name="connsiteX32" fmla="*/ 195587 w 834169"/>
                  <a:gd name="connsiteY32" fmla="*/ 222749 h 1031698"/>
                  <a:gd name="connsiteX33" fmla="*/ 208621 w 834169"/>
                  <a:gd name="connsiteY33" fmla="*/ 222749 h 1031698"/>
                  <a:gd name="connsiteX34" fmla="*/ 208621 w 834169"/>
                  <a:gd name="connsiteY34" fmla="*/ 313986 h 1031698"/>
                  <a:gd name="connsiteX35" fmla="*/ 286733 w 834169"/>
                  <a:gd name="connsiteY35" fmla="*/ 476454 h 1031698"/>
                  <a:gd name="connsiteX36" fmla="*/ 286733 w 834169"/>
                  <a:gd name="connsiteY36" fmla="*/ 508452 h 1031698"/>
                  <a:gd name="connsiteX37" fmla="*/ 278717 w 834169"/>
                  <a:gd name="connsiteY37" fmla="*/ 520482 h 1031698"/>
                  <a:gd name="connsiteX38" fmla="*/ 197907 w 834169"/>
                  <a:gd name="connsiteY38" fmla="*/ 552871 h 1031698"/>
                  <a:gd name="connsiteX39" fmla="*/ 260678 w 834169"/>
                  <a:gd name="connsiteY39" fmla="*/ 313986 h 1031698"/>
                  <a:gd name="connsiteX40" fmla="*/ 260678 w 834169"/>
                  <a:gd name="connsiteY40" fmla="*/ 222749 h 1031698"/>
                  <a:gd name="connsiteX41" fmla="*/ 573491 w 834169"/>
                  <a:gd name="connsiteY41" fmla="*/ 222749 h 1031698"/>
                  <a:gd name="connsiteX42" fmla="*/ 573491 w 834169"/>
                  <a:gd name="connsiteY42" fmla="*/ 313986 h 1031698"/>
                  <a:gd name="connsiteX43" fmla="*/ 417085 w 834169"/>
                  <a:gd name="connsiteY43" fmla="*/ 470393 h 1031698"/>
                  <a:gd name="connsiteX44" fmla="*/ 260678 w 834169"/>
                  <a:gd name="connsiteY44" fmla="*/ 313986 h 1031698"/>
                  <a:gd name="connsiteX45" fmla="*/ 391017 w 834169"/>
                  <a:gd name="connsiteY45" fmla="*/ 874444 h 1031698"/>
                  <a:gd name="connsiteX46" fmla="*/ 147518 w 834169"/>
                  <a:gd name="connsiteY46" fmla="*/ 874444 h 1031698"/>
                  <a:gd name="connsiteX47" fmla="*/ 188418 w 834169"/>
                  <a:gd name="connsiteY47" fmla="*/ 613466 h 1031698"/>
                  <a:gd name="connsiteX48" fmla="*/ 298385 w 834169"/>
                  <a:gd name="connsiteY48" fmla="*/ 568747 h 1031698"/>
                  <a:gd name="connsiteX49" fmla="*/ 300627 w 834169"/>
                  <a:gd name="connsiteY49" fmla="*/ 567626 h 1031698"/>
                  <a:gd name="connsiteX50" fmla="*/ 391082 w 834169"/>
                  <a:gd name="connsiteY50" fmla="*/ 783206 h 1031698"/>
                  <a:gd name="connsiteX51" fmla="*/ 391017 w 834169"/>
                  <a:gd name="connsiteY51" fmla="*/ 874444 h 1031698"/>
                  <a:gd name="connsiteX52" fmla="*/ 417085 w 834169"/>
                  <a:gd name="connsiteY52" fmla="*/ 574664 h 1031698"/>
                  <a:gd name="connsiteX53" fmla="*/ 313648 w 834169"/>
                  <a:gd name="connsiteY53" fmla="*/ 559792 h 1031698"/>
                  <a:gd name="connsiteX54" fmla="*/ 338881 w 834169"/>
                  <a:gd name="connsiteY54" fmla="*/ 508452 h 1031698"/>
                  <a:gd name="connsiteX55" fmla="*/ 338881 w 834169"/>
                  <a:gd name="connsiteY55" fmla="*/ 507148 h 1031698"/>
                  <a:gd name="connsiteX56" fmla="*/ 495353 w 834169"/>
                  <a:gd name="connsiteY56" fmla="*/ 507148 h 1031698"/>
                  <a:gd name="connsiteX57" fmla="*/ 495353 w 834169"/>
                  <a:gd name="connsiteY57" fmla="*/ 508452 h 1031698"/>
                  <a:gd name="connsiteX58" fmla="*/ 520782 w 834169"/>
                  <a:gd name="connsiteY58" fmla="*/ 559949 h 1031698"/>
                  <a:gd name="connsiteX59" fmla="*/ 417085 w 834169"/>
                  <a:gd name="connsiteY59" fmla="*/ 574664 h 1031698"/>
                  <a:gd name="connsiteX60" fmla="*/ 443152 w 834169"/>
                  <a:gd name="connsiteY60" fmla="*/ 874444 h 1031698"/>
                  <a:gd name="connsiteX61" fmla="*/ 443152 w 834169"/>
                  <a:gd name="connsiteY61" fmla="*/ 783206 h 1031698"/>
                  <a:gd name="connsiteX62" fmla="*/ 533582 w 834169"/>
                  <a:gd name="connsiteY62" fmla="*/ 567691 h 1031698"/>
                  <a:gd name="connsiteX63" fmla="*/ 535850 w 834169"/>
                  <a:gd name="connsiteY63" fmla="*/ 568825 h 1031698"/>
                  <a:gd name="connsiteX64" fmla="*/ 646638 w 834169"/>
                  <a:gd name="connsiteY64" fmla="*/ 613140 h 1031698"/>
                  <a:gd name="connsiteX65" fmla="*/ 686886 w 834169"/>
                  <a:gd name="connsiteY65" fmla="*/ 874444 h 1031698"/>
                  <a:gd name="connsiteX66" fmla="*/ 443152 w 834169"/>
                  <a:gd name="connsiteY66" fmla="*/ 874444 h 1031698"/>
                  <a:gd name="connsiteX0" fmla="*/ 197907 w 834169"/>
                  <a:gd name="connsiteY0" fmla="*/ 382258 h 861085"/>
                  <a:gd name="connsiteX1" fmla="*/ 49151 w 834169"/>
                  <a:gd name="connsiteY1" fmla="*/ 461765 h 861085"/>
                  <a:gd name="connsiteX2" fmla="*/ 0 w 834169"/>
                  <a:gd name="connsiteY2" fmla="*/ 560458 h 861085"/>
                  <a:gd name="connsiteX3" fmla="*/ 0 w 834169"/>
                  <a:gd name="connsiteY3" fmla="*/ 789463 h 861085"/>
                  <a:gd name="connsiteX4" fmla="*/ 11600 w 834169"/>
                  <a:gd name="connsiteY4" fmla="*/ 797205 h 861085"/>
                  <a:gd name="connsiteX5" fmla="*/ 143373 w 834169"/>
                  <a:gd name="connsiteY5" fmla="*/ 839826 h 861085"/>
                  <a:gd name="connsiteX6" fmla="*/ 143373 w 834169"/>
                  <a:gd name="connsiteY6" fmla="*/ 755966 h 861085"/>
                  <a:gd name="connsiteX7" fmla="*/ 391017 w 834169"/>
                  <a:gd name="connsiteY7" fmla="*/ 755966 h 861085"/>
                  <a:gd name="connsiteX8" fmla="*/ 391017 w 834169"/>
                  <a:gd name="connsiteY8" fmla="*/ 860850 h 861085"/>
                  <a:gd name="connsiteX9" fmla="*/ 420695 w 834169"/>
                  <a:gd name="connsiteY9" fmla="*/ 861085 h 861085"/>
                  <a:gd name="connsiteX10" fmla="*/ 443152 w 834169"/>
                  <a:gd name="connsiteY10" fmla="*/ 860915 h 861085"/>
                  <a:gd name="connsiteX11" fmla="*/ 443152 w 834169"/>
                  <a:gd name="connsiteY11" fmla="*/ 755966 h 861085"/>
                  <a:gd name="connsiteX12" fmla="*/ 690797 w 834169"/>
                  <a:gd name="connsiteY12" fmla="*/ 755966 h 861085"/>
                  <a:gd name="connsiteX13" fmla="*/ 690797 w 834169"/>
                  <a:gd name="connsiteY13" fmla="*/ 840765 h 861085"/>
                  <a:gd name="connsiteX14" fmla="*/ 823742 w 834169"/>
                  <a:gd name="connsiteY14" fmla="*/ 796371 h 861085"/>
                  <a:gd name="connsiteX15" fmla="*/ 834169 w 834169"/>
                  <a:gd name="connsiteY15" fmla="*/ 788551 h 861085"/>
                  <a:gd name="connsiteX16" fmla="*/ 834169 w 834169"/>
                  <a:gd name="connsiteY16" fmla="*/ 559910 h 861085"/>
                  <a:gd name="connsiteX17" fmla="*/ 785514 w 834169"/>
                  <a:gd name="connsiteY17" fmla="*/ 462078 h 861085"/>
                  <a:gd name="connsiteX18" fmla="*/ 636849 w 834169"/>
                  <a:gd name="connsiteY18" fmla="*/ 382454 h 861085"/>
                  <a:gd name="connsiteX19" fmla="*/ 555583 w 834169"/>
                  <a:gd name="connsiteY19" fmla="*/ 349869 h 861085"/>
                  <a:gd name="connsiteX20" fmla="*/ 547424 w 834169"/>
                  <a:gd name="connsiteY20" fmla="*/ 337839 h 861085"/>
                  <a:gd name="connsiteX21" fmla="*/ 547424 w 834169"/>
                  <a:gd name="connsiteY21" fmla="*/ 305932 h 861085"/>
                  <a:gd name="connsiteX22" fmla="*/ 625627 w 834169"/>
                  <a:gd name="connsiteY22" fmla="*/ 143373 h 861085"/>
                  <a:gd name="connsiteX23" fmla="*/ 625627 w 834169"/>
                  <a:gd name="connsiteY23" fmla="*/ 52136 h 861085"/>
                  <a:gd name="connsiteX24" fmla="*/ 638661 w 834169"/>
                  <a:gd name="connsiteY24" fmla="*/ 52136 h 861085"/>
                  <a:gd name="connsiteX25" fmla="*/ 664729 w 834169"/>
                  <a:gd name="connsiteY25" fmla="*/ 26068 h 861085"/>
                  <a:gd name="connsiteX26" fmla="*/ 638661 w 834169"/>
                  <a:gd name="connsiteY26" fmla="*/ 0 h 861085"/>
                  <a:gd name="connsiteX27" fmla="*/ 625627 w 834169"/>
                  <a:gd name="connsiteY27" fmla="*/ 0 h 861085"/>
                  <a:gd name="connsiteX28" fmla="*/ 209272 w 834169"/>
                  <a:gd name="connsiteY28" fmla="*/ 0 h 861085"/>
                  <a:gd name="connsiteX29" fmla="*/ 195587 w 834169"/>
                  <a:gd name="connsiteY29" fmla="*/ 0 h 861085"/>
                  <a:gd name="connsiteX30" fmla="*/ 169519 w 834169"/>
                  <a:gd name="connsiteY30" fmla="*/ 26068 h 861085"/>
                  <a:gd name="connsiteX31" fmla="*/ 195587 w 834169"/>
                  <a:gd name="connsiteY31" fmla="*/ 52136 h 861085"/>
                  <a:gd name="connsiteX32" fmla="*/ 208621 w 834169"/>
                  <a:gd name="connsiteY32" fmla="*/ 52136 h 861085"/>
                  <a:gd name="connsiteX33" fmla="*/ 208621 w 834169"/>
                  <a:gd name="connsiteY33" fmla="*/ 143373 h 861085"/>
                  <a:gd name="connsiteX34" fmla="*/ 286733 w 834169"/>
                  <a:gd name="connsiteY34" fmla="*/ 305841 h 861085"/>
                  <a:gd name="connsiteX35" fmla="*/ 286733 w 834169"/>
                  <a:gd name="connsiteY35" fmla="*/ 337839 h 861085"/>
                  <a:gd name="connsiteX36" fmla="*/ 278717 w 834169"/>
                  <a:gd name="connsiteY36" fmla="*/ 349869 h 861085"/>
                  <a:gd name="connsiteX37" fmla="*/ 197907 w 834169"/>
                  <a:gd name="connsiteY37" fmla="*/ 382258 h 861085"/>
                  <a:gd name="connsiteX38" fmla="*/ 260678 w 834169"/>
                  <a:gd name="connsiteY38" fmla="*/ 143373 h 861085"/>
                  <a:gd name="connsiteX39" fmla="*/ 260678 w 834169"/>
                  <a:gd name="connsiteY39" fmla="*/ 52136 h 861085"/>
                  <a:gd name="connsiteX40" fmla="*/ 573491 w 834169"/>
                  <a:gd name="connsiteY40" fmla="*/ 52136 h 861085"/>
                  <a:gd name="connsiteX41" fmla="*/ 573491 w 834169"/>
                  <a:gd name="connsiteY41" fmla="*/ 143373 h 861085"/>
                  <a:gd name="connsiteX42" fmla="*/ 417085 w 834169"/>
                  <a:gd name="connsiteY42" fmla="*/ 299780 h 861085"/>
                  <a:gd name="connsiteX43" fmla="*/ 260678 w 834169"/>
                  <a:gd name="connsiteY43" fmla="*/ 143373 h 861085"/>
                  <a:gd name="connsiteX44" fmla="*/ 391017 w 834169"/>
                  <a:gd name="connsiteY44" fmla="*/ 703831 h 861085"/>
                  <a:gd name="connsiteX45" fmla="*/ 147518 w 834169"/>
                  <a:gd name="connsiteY45" fmla="*/ 703831 h 861085"/>
                  <a:gd name="connsiteX46" fmla="*/ 188418 w 834169"/>
                  <a:gd name="connsiteY46" fmla="*/ 442853 h 861085"/>
                  <a:gd name="connsiteX47" fmla="*/ 298385 w 834169"/>
                  <a:gd name="connsiteY47" fmla="*/ 398134 h 861085"/>
                  <a:gd name="connsiteX48" fmla="*/ 300627 w 834169"/>
                  <a:gd name="connsiteY48" fmla="*/ 397013 h 861085"/>
                  <a:gd name="connsiteX49" fmla="*/ 391082 w 834169"/>
                  <a:gd name="connsiteY49" fmla="*/ 612593 h 861085"/>
                  <a:gd name="connsiteX50" fmla="*/ 391017 w 834169"/>
                  <a:gd name="connsiteY50" fmla="*/ 703831 h 861085"/>
                  <a:gd name="connsiteX51" fmla="*/ 417085 w 834169"/>
                  <a:gd name="connsiteY51" fmla="*/ 404051 h 861085"/>
                  <a:gd name="connsiteX52" fmla="*/ 313648 w 834169"/>
                  <a:gd name="connsiteY52" fmla="*/ 389179 h 861085"/>
                  <a:gd name="connsiteX53" fmla="*/ 338881 w 834169"/>
                  <a:gd name="connsiteY53" fmla="*/ 337839 h 861085"/>
                  <a:gd name="connsiteX54" fmla="*/ 338881 w 834169"/>
                  <a:gd name="connsiteY54" fmla="*/ 336535 h 861085"/>
                  <a:gd name="connsiteX55" fmla="*/ 495353 w 834169"/>
                  <a:gd name="connsiteY55" fmla="*/ 336535 h 861085"/>
                  <a:gd name="connsiteX56" fmla="*/ 495353 w 834169"/>
                  <a:gd name="connsiteY56" fmla="*/ 337839 h 861085"/>
                  <a:gd name="connsiteX57" fmla="*/ 520782 w 834169"/>
                  <a:gd name="connsiteY57" fmla="*/ 389336 h 861085"/>
                  <a:gd name="connsiteX58" fmla="*/ 417085 w 834169"/>
                  <a:gd name="connsiteY58" fmla="*/ 404051 h 861085"/>
                  <a:gd name="connsiteX59" fmla="*/ 443152 w 834169"/>
                  <a:gd name="connsiteY59" fmla="*/ 703831 h 861085"/>
                  <a:gd name="connsiteX60" fmla="*/ 443152 w 834169"/>
                  <a:gd name="connsiteY60" fmla="*/ 612593 h 861085"/>
                  <a:gd name="connsiteX61" fmla="*/ 533582 w 834169"/>
                  <a:gd name="connsiteY61" fmla="*/ 397078 h 861085"/>
                  <a:gd name="connsiteX62" fmla="*/ 535850 w 834169"/>
                  <a:gd name="connsiteY62" fmla="*/ 398212 h 861085"/>
                  <a:gd name="connsiteX63" fmla="*/ 646638 w 834169"/>
                  <a:gd name="connsiteY63" fmla="*/ 442527 h 861085"/>
                  <a:gd name="connsiteX64" fmla="*/ 686886 w 834169"/>
                  <a:gd name="connsiteY64" fmla="*/ 703831 h 861085"/>
                  <a:gd name="connsiteX65" fmla="*/ 443152 w 834169"/>
                  <a:gd name="connsiteY65" fmla="*/ 703831 h 861085"/>
                  <a:gd name="connsiteX0" fmla="*/ 197907 w 834169"/>
                  <a:gd name="connsiteY0" fmla="*/ 382258 h 861085"/>
                  <a:gd name="connsiteX1" fmla="*/ 49151 w 834169"/>
                  <a:gd name="connsiteY1" fmla="*/ 461765 h 861085"/>
                  <a:gd name="connsiteX2" fmla="*/ 0 w 834169"/>
                  <a:gd name="connsiteY2" fmla="*/ 560458 h 861085"/>
                  <a:gd name="connsiteX3" fmla="*/ 0 w 834169"/>
                  <a:gd name="connsiteY3" fmla="*/ 789463 h 861085"/>
                  <a:gd name="connsiteX4" fmla="*/ 11600 w 834169"/>
                  <a:gd name="connsiteY4" fmla="*/ 797205 h 861085"/>
                  <a:gd name="connsiteX5" fmla="*/ 143373 w 834169"/>
                  <a:gd name="connsiteY5" fmla="*/ 839826 h 861085"/>
                  <a:gd name="connsiteX6" fmla="*/ 143373 w 834169"/>
                  <a:gd name="connsiteY6" fmla="*/ 755966 h 861085"/>
                  <a:gd name="connsiteX7" fmla="*/ 391017 w 834169"/>
                  <a:gd name="connsiteY7" fmla="*/ 755966 h 861085"/>
                  <a:gd name="connsiteX8" fmla="*/ 391017 w 834169"/>
                  <a:gd name="connsiteY8" fmla="*/ 860850 h 861085"/>
                  <a:gd name="connsiteX9" fmla="*/ 420695 w 834169"/>
                  <a:gd name="connsiteY9" fmla="*/ 861085 h 861085"/>
                  <a:gd name="connsiteX10" fmla="*/ 443152 w 834169"/>
                  <a:gd name="connsiteY10" fmla="*/ 860915 h 861085"/>
                  <a:gd name="connsiteX11" fmla="*/ 443152 w 834169"/>
                  <a:gd name="connsiteY11" fmla="*/ 755966 h 861085"/>
                  <a:gd name="connsiteX12" fmla="*/ 690797 w 834169"/>
                  <a:gd name="connsiteY12" fmla="*/ 755966 h 861085"/>
                  <a:gd name="connsiteX13" fmla="*/ 690797 w 834169"/>
                  <a:gd name="connsiteY13" fmla="*/ 840765 h 861085"/>
                  <a:gd name="connsiteX14" fmla="*/ 823742 w 834169"/>
                  <a:gd name="connsiteY14" fmla="*/ 796371 h 861085"/>
                  <a:gd name="connsiteX15" fmla="*/ 834169 w 834169"/>
                  <a:gd name="connsiteY15" fmla="*/ 788551 h 861085"/>
                  <a:gd name="connsiteX16" fmla="*/ 834169 w 834169"/>
                  <a:gd name="connsiteY16" fmla="*/ 559910 h 861085"/>
                  <a:gd name="connsiteX17" fmla="*/ 785514 w 834169"/>
                  <a:gd name="connsiteY17" fmla="*/ 462078 h 861085"/>
                  <a:gd name="connsiteX18" fmla="*/ 636849 w 834169"/>
                  <a:gd name="connsiteY18" fmla="*/ 382454 h 861085"/>
                  <a:gd name="connsiteX19" fmla="*/ 555583 w 834169"/>
                  <a:gd name="connsiteY19" fmla="*/ 349869 h 861085"/>
                  <a:gd name="connsiteX20" fmla="*/ 547424 w 834169"/>
                  <a:gd name="connsiteY20" fmla="*/ 337839 h 861085"/>
                  <a:gd name="connsiteX21" fmla="*/ 547424 w 834169"/>
                  <a:gd name="connsiteY21" fmla="*/ 305932 h 861085"/>
                  <a:gd name="connsiteX22" fmla="*/ 625627 w 834169"/>
                  <a:gd name="connsiteY22" fmla="*/ 143373 h 861085"/>
                  <a:gd name="connsiteX23" fmla="*/ 625627 w 834169"/>
                  <a:gd name="connsiteY23" fmla="*/ 52136 h 861085"/>
                  <a:gd name="connsiteX24" fmla="*/ 638661 w 834169"/>
                  <a:gd name="connsiteY24" fmla="*/ 52136 h 861085"/>
                  <a:gd name="connsiteX25" fmla="*/ 638661 w 834169"/>
                  <a:gd name="connsiteY25" fmla="*/ 0 h 861085"/>
                  <a:gd name="connsiteX26" fmla="*/ 625627 w 834169"/>
                  <a:gd name="connsiteY26" fmla="*/ 0 h 861085"/>
                  <a:gd name="connsiteX27" fmla="*/ 209272 w 834169"/>
                  <a:gd name="connsiteY27" fmla="*/ 0 h 861085"/>
                  <a:gd name="connsiteX28" fmla="*/ 195587 w 834169"/>
                  <a:gd name="connsiteY28" fmla="*/ 0 h 861085"/>
                  <a:gd name="connsiteX29" fmla="*/ 169519 w 834169"/>
                  <a:gd name="connsiteY29" fmla="*/ 26068 h 861085"/>
                  <a:gd name="connsiteX30" fmla="*/ 195587 w 834169"/>
                  <a:gd name="connsiteY30" fmla="*/ 52136 h 861085"/>
                  <a:gd name="connsiteX31" fmla="*/ 208621 w 834169"/>
                  <a:gd name="connsiteY31" fmla="*/ 52136 h 861085"/>
                  <a:gd name="connsiteX32" fmla="*/ 208621 w 834169"/>
                  <a:gd name="connsiteY32" fmla="*/ 143373 h 861085"/>
                  <a:gd name="connsiteX33" fmla="*/ 286733 w 834169"/>
                  <a:gd name="connsiteY33" fmla="*/ 305841 h 861085"/>
                  <a:gd name="connsiteX34" fmla="*/ 286733 w 834169"/>
                  <a:gd name="connsiteY34" fmla="*/ 337839 h 861085"/>
                  <a:gd name="connsiteX35" fmla="*/ 278717 w 834169"/>
                  <a:gd name="connsiteY35" fmla="*/ 349869 h 861085"/>
                  <a:gd name="connsiteX36" fmla="*/ 197907 w 834169"/>
                  <a:gd name="connsiteY36" fmla="*/ 382258 h 861085"/>
                  <a:gd name="connsiteX37" fmla="*/ 260678 w 834169"/>
                  <a:gd name="connsiteY37" fmla="*/ 143373 h 861085"/>
                  <a:gd name="connsiteX38" fmla="*/ 260678 w 834169"/>
                  <a:gd name="connsiteY38" fmla="*/ 52136 h 861085"/>
                  <a:gd name="connsiteX39" fmla="*/ 573491 w 834169"/>
                  <a:gd name="connsiteY39" fmla="*/ 52136 h 861085"/>
                  <a:gd name="connsiteX40" fmla="*/ 573491 w 834169"/>
                  <a:gd name="connsiteY40" fmla="*/ 143373 h 861085"/>
                  <a:gd name="connsiteX41" fmla="*/ 417085 w 834169"/>
                  <a:gd name="connsiteY41" fmla="*/ 299780 h 861085"/>
                  <a:gd name="connsiteX42" fmla="*/ 260678 w 834169"/>
                  <a:gd name="connsiteY42" fmla="*/ 143373 h 861085"/>
                  <a:gd name="connsiteX43" fmla="*/ 391017 w 834169"/>
                  <a:gd name="connsiteY43" fmla="*/ 703831 h 861085"/>
                  <a:gd name="connsiteX44" fmla="*/ 147518 w 834169"/>
                  <a:gd name="connsiteY44" fmla="*/ 703831 h 861085"/>
                  <a:gd name="connsiteX45" fmla="*/ 188418 w 834169"/>
                  <a:gd name="connsiteY45" fmla="*/ 442853 h 861085"/>
                  <a:gd name="connsiteX46" fmla="*/ 298385 w 834169"/>
                  <a:gd name="connsiteY46" fmla="*/ 398134 h 861085"/>
                  <a:gd name="connsiteX47" fmla="*/ 300627 w 834169"/>
                  <a:gd name="connsiteY47" fmla="*/ 397013 h 861085"/>
                  <a:gd name="connsiteX48" fmla="*/ 391082 w 834169"/>
                  <a:gd name="connsiteY48" fmla="*/ 612593 h 861085"/>
                  <a:gd name="connsiteX49" fmla="*/ 391017 w 834169"/>
                  <a:gd name="connsiteY49" fmla="*/ 703831 h 861085"/>
                  <a:gd name="connsiteX50" fmla="*/ 417085 w 834169"/>
                  <a:gd name="connsiteY50" fmla="*/ 404051 h 861085"/>
                  <a:gd name="connsiteX51" fmla="*/ 313648 w 834169"/>
                  <a:gd name="connsiteY51" fmla="*/ 389179 h 861085"/>
                  <a:gd name="connsiteX52" fmla="*/ 338881 w 834169"/>
                  <a:gd name="connsiteY52" fmla="*/ 337839 h 861085"/>
                  <a:gd name="connsiteX53" fmla="*/ 338881 w 834169"/>
                  <a:gd name="connsiteY53" fmla="*/ 336535 h 861085"/>
                  <a:gd name="connsiteX54" fmla="*/ 495353 w 834169"/>
                  <a:gd name="connsiteY54" fmla="*/ 336535 h 861085"/>
                  <a:gd name="connsiteX55" fmla="*/ 495353 w 834169"/>
                  <a:gd name="connsiteY55" fmla="*/ 337839 h 861085"/>
                  <a:gd name="connsiteX56" fmla="*/ 520782 w 834169"/>
                  <a:gd name="connsiteY56" fmla="*/ 389336 h 861085"/>
                  <a:gd name="connsiteX57" fmla="*/ 417085 w 834169"/>
                  <a:gd name="connsiteY57" fmla="*/ 404051 h 861085"/>
                  <a:gd name="connsiteX58" fmla="*/ 443152 w 834169"/>
                  <a:gd name="connsiteY58" fmla="*/ 703831 h 861085"/>
                  <a:gd name="connsiteX59" fmla="*/ 443152 w 834169"/>
                  <a:gd name="connsiteY59" fmla="*/ 612593 h 861085"/>
                  <a:gd name="connsiteX60" fmla="*/ 533582 w 834169"/>
                  <a:gd name="connsiteY60" fmla="*/ 397078 h 861085"/>
                  <a:gd name="connsiteX61" fmla="*/ 535850 w 834169"/>
                  <a:gd name="connsiteY61" fmla="*/ 398212 h 861085"/>
                  <a:gd name="connsiteX62" fmla="*/ 646638 w 834169"/>
                  <a:gd name="connsiteY62" fmla="*/ 442527 h 861085"/>
                  <a:gd name="connsiteX63" fmla="*/ 686886 w 834169"/>
                  <a:gd name="connsiteY63" fmla="*/ 703831 h 861085"/>
                  <a:gd name="connsiteX64" fmla="*/ 443152 w 834169"/>
                  <a:gd name="connsiteY64" fmla="*/ 703831 h 861085"/>
                  <a:gd name="connsiteX0" fmla="*/ 197907 w 834169"/>
                  <a:gd name="connsiteY0" fmla="*/ 382258 h 861085"/>
                  <a:gd name="connsiteX1" fmla="*/ 49151 w 834169"/>
                  <a:gd name="connsiteY1" fmla="*/ 461765 h 861085"/>
                  <a:gd name="connsiteX2" fmla="*/ 0 w 834169"/>
                  <a:gd name="connsiteY2" fmla="*/ 560458 h 861085"/>
                  <a:gd name="connsiteX3" fmla="*/ 0 w 834169"/>
                  <a:gd name="connsiteY3" fmla="*/ 789463 h 861085"/>
                  <a:gd name="connsiteX4" fmla="*/ 11600 w 834169"/>
                  <a:gd name="connsiteY4" fmla="*/ 797205 h 861085"/>
                  <a:gd name="connsiteX5" fmla="*/ 143373 w 834169"/>
                  <a:gd name="connsiteY5" fmla="*/ 839826 h 861085"/>
                  <a:gd name="connsiteX6" fmla="*/ 143373 w 834169"/>
                  <a:gd name="connsiteY6" fmla="*/ 755966 h 861085"/>
                  <a:gd name="connsiteX7" fmla="*/ 391017 w 834169"/>
                  <a:gd name="connsiteY7" fmla="*/ 755966 h 861085"/>
                  <a:gd name="connsiteX8" fmla="*/ 391017 w 834169"/>
                  <a:gd name="connsiteY8" fmla="*/ 860850 h 861085"/>
                  <a:gd name="connsiteX9" fmla="*/ 420695 w 834169"/>
                  <a:gd name="connsiteY9" fmla="*/ 861085 h 861085"/>
                  <a:gd name="connsiteX10" fmla="*/ 443152 w 834169"/>
                  <a:gd name="connsiteY10" fmla="*/ 860915 h 861085"/>
                  <a:gd name="connsiteX11" fmla="*/ 443152 w 834169"/>
                  <a:gd name="connsiteY11" fmla="*/ 755966 h 861085"/>
                  <a:gd name="connsiteX12" fmla="*/ 690797 w 834169"/>
                  <a:gd name="connsiteY12" fmla="*/ 755966 h 861085"/>
                  <a:gd name="connsiteX13" fmla="*/ 690797 w 834169"/>
                  <a:gd name="connsiteY13" fmla="*/ 840765 h 861085"/>
                  <a:gd name="connsiteX14" fmla="*/ 823742 w 834169"/>
                  <a:gd name="connsiteY14" fmla="*/ 796371 h 861085"/>
                  <a:gd name="connsiteX15" fmla="*/ 834169 w 834169"/>
                  <a:gd name="connsiteY15" fmla="*/ 788551 h 861085"/>
                  <a:gd name="connsiteX16" fmla="*/ 834169 w 834169"/>
                  <a:gd name="connsiteY16" fmla="*/ 559910 h 861085"/>
                  <a:gd name="connsiteX17" fmla="*/ 785514 w 834169"/>
                  <a:gd name="connsiteY17" fmla="*/ 462078 h 861085"/>
                  <a:gd name="connsiteX18" fmla="*/ 636849 w 834169"/>
                  <a:gd name="connsiteY18" fmla="*/ 382454 h 861085"/>
                  <a:gd name="connsiteX19" fmla="*/ 555583 w 834169"/>
                  <a:gd name="connsiteY19" fmla="*/ 349869 h 861085"/>
                  <a:gd name="connsiteX20" fmla="*/ 547424 w 834169"/>
                  <a:gd name="connsiteY20" fmla="*/ 337839 h 861085"/>
                  <a:gd name="connsiteX21" fmla="*/ 547424 w 834169"/>
                  <a:gd name="connsiteY21" fmla="*/ 305932 h 861085"/>
                  <a:gd name="connsiteX22" fmla="*/ 625627 w 834169"/>
                  <a:gd name="connsiteY22" fmla="*/ 143373 h 861085"/>
                  <a:gd name="connsiteX23" fmla="*/ 625627 w 834169"/>
                  <a:gd name="connsiteY23" fmla="*/ 52136 h 861085"/>
                  <a:gd name="connsiteX24" fmla="*/ 638661 w 834169"/>
                  <a:gd name="connsiteY24" fmla="*/ 52136 h 861085"/>
                  <a:gd name="connsiteX25" fmla="*/ 638661 w 834169"/>
                  <a:gd name="connsiteY25" fmla="*/ 0 h 861085"/>
                  <a:gd name="connsiteX26" fmla="*/ 625627 w 834169"/>
                  <a:gd name="connsiteY26" fmla="*/ 0 h 861085"/>
                  <a:gd name="connsiteX27" fmla="*/ 209272 w 834169"/>
                  <a:gd name="connsiteY27" fmla="*/ 0 h 861085"/>
                  <a:gd name="connsiteX28" fmla="*/ 195587 w 834169"/>
                  <a:gd name="connsiteY28" fmla="*/ 0 h 861085"/>
                  <a:gd name="connsiteX29" fmla="*/ 195587 w 834169"/>
                  <a:gd name="connsiteY29" fmla="*/ 52136 h 861085"/>
                  <a:gd name="connsiteX30" fmla="*/ 208621 w 834169"/>
                  <a:gd name="connsiteY30" fmla="*/ 52136 h 861085"/>
                  <a:gd name="connsiteX31" fmla="*/ 208621 w 834169"/>
                  <a:gd name="connsiteY31" fmla="*/ 143373 h 861085"/>
                  <a:gd name="connsiteX32" fmla="*/ 286733 w 834169"/>
                  <a:gd name="connsiteY32" fmla="*/ 305841 h 861085"/>
                  <a:gd name="connsiteX33" fmla="*/ 286733 w 834169"/>
                  <a:gd name="connsiteY33" fmla="*/ 337839 h 861085"/>
                  <a:gd name="connsiteX34" fmla="*/ 278717 w 834169"/>
                  <a:gd name="connsiteY34" fmla="*/ 349869 h 861085"/>
                  <a:gd name="connsiteX35" fmla="*/ 197907 w 834169"/>
                  <a:gd name="connsiteY35" fmla="*/ 382258 h 861085"/>
                  <a:gd name="connsiteX36" fmla="*/ 260678 w 834169"/>
                  <a:gd name="connsiteY36" fmla="*/ 143373 h 861085"/>
                  <a:gd name="connsiteX37" fmla="*/ 260678 w 834169"/>
                  <a:gd name="connsiteY37" fmla="*/ 52136 h 861085"/>
                  <a:gd name="connsiteX38" fmla="*/ 573491 w 834169"/>
                  <a:gd name="connsiteY38" fmla="*/ 52136 h 861085"/>
                  <a:gd name="connsiteX39" fmla="*/ 573491 w 834169"/>
                  <a:gd name="connsiteY39" fmla="*/ 143373 h 861085"/>
                  <a:gd name="connsiteX40" fmla="*/ 417085 w 834169"/>
                  <a:gd name="connsiteY40" fmla="*/ 299780 h 861085"/>
                  <a:gd name="connsiteX41" fmla="*/ 260678 w 834169"/>
                  <a:gd name="connsiteY41" fmla="*/ 143373 h 861085"/>
                  <a:gd name="connsiteX42" fmla="*/ 391017 w 834169"/>
                  <a:gd name="connsiteY42" fmla="*/ 703831 h 861085"/>
                  <a:gd name="connsiteX43" fmla="*/ 147518 w 834169"/>
                  <a:gd name="connsiteY43" fmla="*/ 703831 h 861085"/>
                  <a:gd name="connsiteX44" fmla="*/ 188418 w 834169"/>
                  <a:gd name="connsiteY44" fmla="*/ 442853 h 861085"/>
                  <a:gd name="connsiteX45" fmla="*/ 298385 w 834169"/>
                  <a:gd name="connsiteY45" fmla="*/ 398134 h 861085"/>
                  <a:gd name="connsiteX46" fmla="*/ 300627 w 834169"/>
                  <a:gd name="connsiteY46" fmla="*/ 397013 h 861085"/>
                  <a:gd name="connsiteX47" fmla="*/ 391082 w 834169"/>
                  <a:gd name="connsiteY47" fmla="*/ 612593 h 861085"/>
                  <a:gd name="connsiteX48" fmla="*/ 391017 w 834169"/>
                  <a:gd name="connsiteY48" fmla="*/ 703831 h 861085"/>
                  <a:gd name="connsiteX49" fmla="*/ 417085 w 834169"/>
                  <a:gd name="connsiteY49" fmla="*/ 404051 h 861085"/>
                  <a:gd name="connsiteX50" fmla="*/ 313648 w 834169"/>
                  <a:gd name="connsiteY50" fmla="*/ 389179 h 861085"/>
                  <a:gd name="connsiteX51" fmla="*/ 338881 w 834169"/>
                  <a:gd name="connsiteY51" fmla="*/ 337839 h 861085"/>
                  <a:gd name="connsiteX52" fmla="*/ 338881 w 834169"/>
                  <a:gd name="connsiteY52" fmla="*/ 336535 h 861085"/>
                  <a:gd name="connsiteX53" fmla="*/ 495353 w 834169"/>
                  <a:gd name="connsiteY53" fmla="*/ 336535 h 861085"/>
                  <a:gd name="connsiteX54" fmla="*/ 495353 w 834169"/>
                  <a:gd name="connsiteY54" fmla="*/ 337839 h 861085"/>
                  <a:gd name="connsiteX55" fmla="*/ 520782 w 834169"/>
                  <a:gd name="connsiteY55" fmla="*/ 389336 h 861085"/>
                  <a:gd name="connsiteX56" fmla="*/ 417085 w 834169"/>
                  <a:gd name="connsiteY56" fmla="*/ 404051 h 861085"/>
                  <a:gd name="connsiteX57" fmla="*/ 443152 w 834169"/>
                  <a:gd name="connsiteY57" fmla="*/ 703831 h 861085"/>
                  <a:gd name="connsiteX58" fmla="*/ 443152 w 834169"/>
                  <a:gd name="connsiteY58" fmla="*/ 612593 h 861085"/>
                  <a:gd name="connsiteX59" fmla="*/ 533582 w 834169"/>
                  <a:gd name="connsiteY59" fmla="*/ 397078 h 861085"/>
                  <a:gd name="connsiteX60" fmla="*/ 535850 w 834169"/>
                  <a:gd name="connsiteY60" fmla="*/ 398212 h 861085"/>
                  <a:gd name="connsiteX61" fmla="*/ 646638 w 834169"/>
                  <a:gd name="connsiteY61" fmla="*/ 442527 h 861085"/>
                  <a:gd name="connsiteX62" fmla="*/ 686886 w 834169"/>
                  <a:gd name="connsiteY62" fmla="*/ 703831 h 861085"/>
                  <a:gd name="connsiteX63" fmla="*/ 443152 w 834169"/>
                  <a:gd name="connsiteY63" fmla="*/ 703831 h 861085"/>
                  <a:gd name="connsiteX0" fmla="*/ 197907 w 834169"/>
                  <a:gd name="connsiteY0" fmla="*/ 382258 h 861085"/>
                  <a:gd name="connsiteX1" fmla="*/ 49151 w 834169"/>
                  <a:gd name="connsiteY1" fmla="*/ 461765 h 861085"/>
                  <a:gd name="connsiteX2" fmla="*/ 0 w 834169"/>
                  <a:gd name="connsiteY2" fmla="*/ 560458 h 861085"/>
                  <a:gd name="connsiteX3" fmla="*/ 0 w 834169"/>
                  <a:gd name="connsiteY3" fmla="*/ 789463 h 861085"/>
                  <a:gd name="connsiteX4" fmla="*/ 11600 w 834169"/>
                  <a:gd name="connsiteY4" fmla="*/ 797205 h 861085"/>
                  <a:gd name="connsiteX5" fmla="*/ 143373 w 834169"/>
                  <a:gd name="connsiteY5" fmla="*/ 839826 h 861085"/>
                  <a:gd name="connsiteX6" fmla="*/ 143373 w 834169"/>
                  <a:gd name="connsiteY6" fmla="*/ 755966 h 861085"/>
                  <a:gd name="connsiteX7" fmla="*/ 391017 w 834169"/>
                  <a:gd name="connsiteY7" fmla="*/ 755966 h 861085"/>
                  <a:gd name="connsiteX8" fmla="*/ 391017 w 834169"/>
                  <a:gd name="connsiteY8" fmla="*/ 860850 h 861085"/>
                  <a:gd name="connsiteX9" fmla="*/ 420695 w 834169"/>
                  <a:gd name="connsiteY9" fmla="*/ 861085 h 861085"/>
                  <a:gd name="connsiteX10" fmla="*/ 443152 w 834169"/>
                  <a:gd name="connsiteY10" fmla="*/ 860915 h 861085"/>
                  <a:gd name="connsiteX11" fmla="*/ 443152 w 834169"/>
                  <a:gd name="connsiteY11" fmla="*/ 755966 h 861085"/>
                  <a:gd name="connsiteX12" fmla="*/ 690797 w 834169"/>
                  <a:gd name="connsiteY12" fmla="*/ 755966 h 861085"/>
                  <a:gd name="connsiteX13" fmla="*/ 690797 w 834169"/>
                  <a:gd name="connsiteY13" fmla="*/ 840765 h 861085"/>
                  <a:gd name="connsiteX14" fmla="*/ 823742 w 834169"/>
                  <a:gd name="connsiteY14" fmla="*/ 796371 h 861085"/>
                  <a:gd name="connsiteX15" fmla="*/ 834169 w 834169"/>
                  <a:gd name="connsiteY15" fmla="*/ 788551 h 861085"/>
                  <a:gd name="connsiteX16" fmla="*/ 834169 w 834169"/>
                  <a:gd name="connsiteY16" fmla="*/ 559910 h 861085"/>
                  <a:gd name="connsiteX17" fmla="*/ 785514 w 834169"/>
                  <a:gd name="connsiteY17" fmla="*/ 462078 h 861085"/>
                  <a:gd name="connsiteX18" fmla="*/ 636849 w 834169"/>
                  <a:gd name="connsiteY18" fmla="*/ 382454 h 861085"/>
                  <a:gd name="connsiteX19" fmla="*/ 555583 w 834169"/>
                  <a:gd name="connsiteY19" fmla="*/ 349869 h 861085"/>
                  <a:gd name="connsiteX20" fmla="*/ 547424 w 834169"/>
                  <a:gd name="connsiteY20" fmla="*/ 337839 h 861085"/>
                  <a:gd name="connsiteX21" fmla="*/ 547424 w 834169"/>
                  <a:gd name="connsiteY21" fmla="*/ 305932 h 861085"/>
                  <a:gd name="connsiteX22" fmla="*/ 625627 w 834169"/>
                  <a:gd name="connsiteY22" fmla="*/ 143373 h 861085"/>
                  <a:gd name="connsiteX23" fmla="*/ 625627 w 834169"/>
                  <a:gd name="connsiteY23" fmla="*/ 52136 h 861085"/>
                  <a:gd name="connsiteX24" fmla="*/ 638661 w 834169"/>
                  <a:gd name="connsiteY24" fmla="*/ 52136 h 861085"/>
                  <a:gd name="connsiteX25" fmla="*/ 638661 w 834169"/>
                  <a:gd name="connsiteY25" fmla="*/ 0 h 861085"/>
                  <a:gd name="connsiteX26" fmla="*/ 625627 w 834169"/>
                  <a:gd name="connsiteY26" fmla="*/ 0 h 861085"/>
                  <a:gd name="connsiteX27" fmla="*/ 209272 w 834169"/>
                  <a:gd name="connsiteY27" fmla="*/ 0 h 861085"/>
                  <a:gd name="connsiteX28" fmla="*/ 195587 w 834169"/>
                  <a:gd name="connsiteY28" fmla="*/ 0 h 861085"/>
                  <a:gd name="connsiteX29" fmla="*/ 208621 w 834169"/>
                  <a:gd name="connsiteY29" fmla="*/ 52136 h 861085"/>
                  <a:gd name="connsiteX30" fmla="*/ 208621 w 834169"/>
                  <a:gd name="connsiteY30" fmla="*/ 143373 h 861085"/>
                  <a:gd name="connsiteX31" fmla="*/ 286733 w 834169"/>
                  <a:gd name="connsiteY31" fmla="*/ 305841 h 861085"/>
                  <a:gd name="connsiteX32" fmla="*/ 286733 w 834169"/>
                  <a:gd name="connsiteY32" fmla="*/ 337839 h 861085"/>
                  <a:gd name="connsiteX33" fmla="*/ 278717 w 834169"/>
                  <a:gd name="connsiteY33" fmla="*/ 349869 h 861085"/>
                  <a:gd name="connsiteX34" fmla="*/ 197907 w 834169"/>
                  <a:gd name="connsiteY34" fmla="*/ 382258 h 861085"/>
                  <a:gd name="connsiteX35" fmla="*/ 260678 w 834169"/>
                  <a:gd name="connsiteY35" fmla="*/ 143373 h 861085"/>
                  <a:gd name="connsiteX36" fmla="*/ 260678 w 834169"/>
                  <a:gd name="connsiteY36" fmla="*/ 52136 h 861085"/>
                  <a:gd name="connsiteX37" fmla="*/ 573491 w 834169"/>
                  <a:gd name="connsiteY37" fmla="*/ 52136 h 861085"/>
                  <a:gd name="connsiteX38" fmla="*/ 573491 w 834169"/>
                  <a:gd name="connsiteY38" fmla="*/ 143373 h 861085"/>
                  <a:gd name="connsiteX39" fmla="*/ 417085 w 834169"/>
                  <a:gd name="connsiteY39" fmla="*/ 299780 h 861085"/>
                  <a:gd name="connsiteX40" fmla="*/ 260678 w 834169"/>
                  <a:gd name="connsiteY40" fmla="*/ 143373 h 861085"/>
                  <a:gd name="connsiteX41" fmla="*/ 391017 w 834169"/>
                  <a:gd name="connsiteY41" fmla="*/ 703831 h 861085"/>
                  <a:gd name="connsiteX42" fmla="*/ 147518 w 834169"/>
                  <a:gd name="connsiteY42" fmla="*/ 703831 h 861085"/>
                  <a:gd name="connsiteX43" fmla="*/ 188418 w 834169"/>
                  <a:gd name="connsiteY43" fmla="*/ 442853 h 861085"/>
                  <a:gd name="connsiteX44" fmla="*/ 298385 w 834169"/>
                  <a:gd name="connsiteY44" fmla="*/ 398134 h 861085"/>
                  <a:gd name="connsiteX45" fmla="*/ 300627 w 834169"/>
                  <a:gd name="connsiteY45" fmla="*/ 397013 h 861085"/>
                  <a:gd name="connsiteX46" fmla="*/ 391082 w 834169"/>
                  <a:gd name="connsiteY46" fmla="*/ 612593 h 861085"/>
                  <a:gd name="connsiteX47" fmla="*/ 391017 w 834169"/>
                  <a:gd name="connsiteY47" fmla="*/ 703831 h 861085"/>
                  <a:gd name="connsiteX48" fmla="*/ 417085 w 834169"/>
                  <a:gd name="connsiteY48" fmla="*/ 404051 h 861085"/>
                  <a:gd name="connsiteX49" fmla="*/ 313648 w 834169"/>
                  <a:gd name="connsiteY49" fmla="*/ 389179 h 861085"/>
                  <a:gd name="connsiteX50" fmla="*/ 338881 w 834169"/>
                  <a:gd name="connsiteY50" fmla="*/ 337839 h 861085"/>
                  <a:gd name="connsiteX51" fmla="*/ 338881 w 834169"/>
                  <a:gd name="connsiteY51" fmla="*/ 336535 h 861085"/>
                  <a:gd name="connsiteX52" fmla="*/ 495353 w 834169"/>
                  <a:gd name="connsiteY52" fmla="*/ 336535 h 861085"/>
                  <a:gd name="connsiteX53" fmla="*/ 495353 w 834169"/>
                  <a:gd name="connsiteY53" fmla="*/ 337839 h 861085"/>
                  <a:gd name="connsiteX54" fmla="*/ 520782 w 834169"/>
                  <a:gd name="connsiteY54" fmla="*/ 389336 h 861085"/>
                  <a:gd name="connsiteX55" fmla="*/ 417085 w 834169"/>
                  <a:gd name="connsiteY55" fmla="*/ 404051 h 861085"/>
                  <a:gd name="connsiteX56" fmla="*/ 443152 w 834169"/>
                  <a:gd name="connsiteY56" fmla="*/ 703831 h 861085"/>
                  <a:gd name="connsiteX57" fmla="*/ 443152 w 834169"/>
                  <a:gd name="connsiteY57" fmla="*/ 612593 h 861085"/>
                  <a:gd name="connsiteX58" fmla="*/ 533582 w 834169"/>
                  <a:gd name="connsiteY58" fmla="*/ 397078 h 861085"/>
                  <a:gd name="connsiteX59" fmla="*/ 535850 w 834169"/>
                  <a:gd name="connsiteY59" fmla="*/ 398212 h 861085"/>
                  <a:gd name="connsiteX60" fmla="*/ 646638 w 834169"/>
                  <a:gd name="connsiteY60" fmla="*/ 442527 h 861085"/>
                  <a:gd name="connsiteX61" fmla="*/ 686886 w 834169"/>
                  <a:gd name="connsiteY61" fmla="*/ 703831 h 861085"/>
                  <a:gd name="connsiteX62" fmla="*/ 443152 w 834169"/>
                  <a:gd name="connsiteY62" fmla="*/ 703831 h 861085"/>
                  <a:gd name="connsiteX0" fmla="*/ 197907 w 834169"/>
                  <a:gd name="connsiteY0" fmla="*/ 382258 h 861085"/>
                  <a:gd name="connsiteX1" fmla="*/ 49151 w 834169"/>
                  <a:gd name="connsiteY1" fmla="*/ 461765 h 861085"/>
                  <a:gd name="connsiteX2" fmla="*/ 0 w 834169"/>
                  <a:gd name="connsiteY2" fmla="*/ 560458 h 861085"/>
                  <a:gd name="connsiteX3" fmla="*/ 0 w 834169"/>
                  <a:gd name="connsiteY3" fmla="*/ 789463 h 861085"/>
                  <a:gd name="connsiteX4" fmla="*/ 11600 w 834169"/>
                  <a:gd name="connsiteY4" fmla="*/ 797205 h 861085"/>
                  <a:gd name="connsiteX5" fmla="*/ 143373 w 834169"/>
                  <a:gd name="connsiteY5" fmla="*/ 839826 h 861085"/>
                  <a:gd name="connsiteX6" fmla="*/ 143373 w 834169"/>
                  <a:gd name="connsiteY6" fmla="*/ 755966 h 861085"/>
                  <a:gd name="connsiteX7" fmla="*/ 391017 w 834169"/>
                  <a:gd name="connsiteY7" fmla="*/ 755966 h 861085"/>
                  <a:gd name="connsiteX8" fmla="*/ 391017 w 834169"/>
                  <a:gd name="connsiteY8" fmla="*/ 860850 h 861085"/>
                  <a:gd name="connsiteX9" fmla="*/ 420695 w 834169"/>
                  <a:gd name="connsiteY9" fmla="*/ 861085 h 861085"/>
                  <a:gd name="connsiteX10" fmla="*/ 443152 w 834169"/>
                  <a:gd name="connsiteY10" fmla="*/ 860915 h 861085"/>
                  <a:gd name="connsiteX11" fmla="*/ 443152 w 834169"/>
                  <a:gd name="connsiteY11" fmla="*/ 755966 h 861085"/>
                  <a:gd name="connsiteX12" fmla="*/ 690797 w 834169"/>
                  <a:gd name="connsiteY12" fmla="*/ 755966 h 861085"/>
                  <a:gd name="connsiteX13" fmla="*/ 690797 w 834169"/>
                  <a:gd name="connsiteY13" fmla="*/ 840765 h 861085"/>
                  <a:gd name="connsiteX14" fmla="*/ 823742 w 834169"/>
                  <a:gd name="connsiteY14" fmla="*/ 796371 h 861085"/>
                  <a:gd name="connsiteX15" fmla="*/ 834169 w 834169"/>
                  <a:gd name="connsiteY15" fmla="*/ 788551 h 861085"/>
                  <a:gd name="connsiteX16" fmla="*/ 834169 w 834169"/>
                  <a:gd name="connsiteY16" fmla="*/ 559910 h 861085"/>
                  <a:gd name="connsiteX17" fmla="*/ 785514 w 834169"/>
                  <a:gd name="connsiteY17" fmla="*/ 462078 h 861085"/>
                  <a:gd name="connsiteX18" fmla="*/ 636849 w 834169"/>
                  <a:gd name="connsiteY18" fmla="*/ 382454 h 861085"/>
                  <a:gd name="connsiteX19" fmla="*/ 555583 w 834169"/>
                  <a:gd name="connsiteY19" fmla="*/ 349869 h 861085"/>
                  <a:gd name="connsiteX20" fmla="*/ 547424 w 834169"/>
                  <a:gd name="connsiteY20" fmla="*/ 337839 h 861085"/>
                  <a:gd name="connsiteX21" fmla="*/ 547424 w 834169"/>
                  <a:gd name="connsiteY21" fmla="*/ 305932 h 861085"/>
                  <a:gd name="connsiteX22" fmla="*/ 625627 w 834169"/>
                  <a:gd name="connsiteY22" fmla="*/ 143373 h 861085"/>
                  <a:gd name="connsiteX23" fmla="*/ 625627 w 834169"/>
                  <a:gd name="connsiteY23" fmla="*/ 52136 h 861085"/>
                  <a:gd name="connsiteX24" fmla="*/ 638661 w 834169"/>
                  <a:gd name="connsiteY24" fmla="*/ 0 h 861085"/>
                  <a:gd name="connsiteX25" fmla="*/ 625627 w 834169"/>
                  <a:gd name="connsiteY25" fmla="*/ 0 h 861085"/>
                  <a:gd name="connsiteX26" fmla="*/ 209272 w 834169"/>
                  <a:gd name="connsiteY26" fmla="*/ 0 h 861085"/>
                  <a:gd name="connsiteX27" fmla="*/ 195587 w 834169"/>
                  <a:gd name="connsiteY27" fmla="*/ 0 h 861085"/>
                  <a:gd name="connsiteX28" fmla="*/ 208621 w 834169"/>
                  <a:gd name="connsiteY28" fmla="*/ 52136 h 861085"/>
                  <a:gd name="connsiteX29" fmla="*/ 208621 w 834169"/>
                  <a:gd name="connsiteY29" fmla="*/ 143373 h 861085"/>
                  <a:gd name="connsiteX30" fmla="*/ 286733 w 834169"/>
                  <a:gd name="connsiteY30" fmla="*/ 305841 h 861085"/>
                  <a:gd name="connsiteX31" fmla="*/ 286733 w 834169"/>
                  <a:gd name="connsiteY31" fmla="*/ 337839 h 861085"/>
                  <a:gd name="connsiteX32" fmla="*/ 278717 w 834169"/>
                  <a:gd name="connsiteY32" fmla="*/ 349869 h 861085"/>
                  <a:gd name="connsiteX33" fmla="*/ 197907 w 834169"/>
                  <a:gd name="connsiteY33" fmla="*/ 382258 h 861085"/>
                  <a:gd name="connsiteX34" fmla="*/ 260678 w 834169"/>
                  <a:gd name="connsiteY34" fmla="*/ 143373 h 861085"/>
                  <a:gd name="connsiteX35" fmla="*/ 260678 w 834169"/>
                  <a:gd name="connsiteY35" fmla="*/ 52136 h 861085"/>
                  <a:gd name="connsiteX36" fmla="*/ 573491 w 834169"/>
                  <a:gd name="connsiteY36" fmla="*/ 52136 h 861085"/>
                  <a:gd name="connsiteX37" fmla="*/ 573491 w 834169"/>
                  <a:gd name="connsiteY37" fmla="*/ 143373 h 861085"/>
                  <a:gd name="connsiteX38" fmla="*/ 417085 w 834169"/>
                  <a:gd name="connsiteY38" fmla="*/ 299780 h 861085"/>
                  <a:gd name="connsiteX39" fmla="*/ 260678 w 834169"/>
                  <a:gd name="connsiteY39" fmla="*/ 143373 h 861085"/>
                  <a:gd name="connsiteX40" fmla="*/ 391017 w 834169"/>
                  <a:gd name="connsiteY40" fmla="*/ 703831 h 861085"/>
                  <a:gd name="connsiteX41" fmla="*/ 147518 w 834169"/>
                  <a:gd name="connsiteY41" fmla="*/ 703831 h 861085"/>
                  <a:gd name="connsiteX42" fmla="*/ 188418 w 834169"/>
                  <a:gd name="connsiteY42" fmla="*/ 442853 h 861085"/>
                  <a:gd name="connsiteX43" fmla="*/ 298385 w 834169"/>
                  <a:gd name="connsiteY43" fmla="*/ 398134 h 861085"/>
                  <a:gd name="connsiteX44" fmla="*/ 300627 w 834169"/>
                  <a:gd name="connsiteY44" fmla="*/ 397013 h 861085"/>
                  <a:gd name="connsiteX45" fmla="*/ 391082 w 834169"/>
                  <a:gd name="connsiteY45" fmla="*/ 612593 h 861085"/>
                  <a:gd name="connsiteX46" fmla="*/ 391017 w 834169"/>
                  <a:gd name="connsiteY46" fmla="*/ 703831 h 861085"/>
                  <a:gd name="connsiteX47" fmla="*/ 417085 w 834169"/>
                  <a:gd name="connsiteY47" fmla="*/ 404051 h 861085"/>
                  <a:gd name="connsiteX48" fmla="*/ 313648 w 834169"/>
                  <a:gd name="connsiteY48" fmla="*/ 389179 h 861085"/>
                  <a:gd name="connsiteX49" fmla="*/ 338881 w 834169"/>
                  <a:gd name="connsiteY49" fmla="*/ 337839 h 861085"/>
                  <a:gd name="connsiteX50" fmla="*/ 338881 w 834169"/>
                  <a:gd name="connsiteY50" fmla="*/ 336535 h 861085"/>
                  <a:gd name="connsiteX51" fmla="*/ 495353 w 834169"/>
                  <a:gd name="connsiteY51" fmla="*/ 336535 h 861085"/>
                  <a:gd name="connsiteX52" fmla="*/ 495353 w 834169"/>
                  <a:gd name="connsiteY52" fmla="*/ 337839 h 861085"/>
                  <a:gd name="connsiteX53" fmla="*/ 520782 w 834169"/>
                  <a:gd name="connsiteY53" fmla="*/ 389336 h 861085"/>
                  <a:gd name="connsiteX54" fmla="*/ 417085 w 834169"/>
                  <a:gd name="connsiteY54" fmla="*/ 404051 h 861085"/>
                  <a:gd name="connsiteX55" fmla="*/ 443152 w 834169"/>
                  <a:gd name="connsiteY55" fmla="*/ 703831 h 861085"/>
                  <a:gd name="connsiteX56" fmla="*/ 443152 w 834169"/>
                  <a:gd name="connsiteY56" fmla="*/ 612593 h 861085"/>
                  <a:gd name="connsiteX57" fmla="*/ 533582 w 834169"/>
                  <a:gd name="connsiteY57" fmla="*/ 397078 h 861085"/>
                  <a:gd name="connsiteX58" fmla="*/ 535850 w 834169"/>
                  <a:gd name="connsiteY58" fmla="*/ 398212 h 861085"/>
                  <a:gd name="connsiteX59" fmla="*/ 646638 w 834169"/>
                  <a:gd name="connsiteY59" fmla="*/ 442527 h 861085"/>
                  <a:gd name="connsiteX60" fmla="*/ 686886 w 834169"/>
                  <a:gd name="connsiteY60" fmla="*/ 703831 h 861085"/>
                  <a:gd name="connsiteX61" fmla="*/ 443152 w 834169"/>
                  <a:gd name="connsiteY61" fmla="*/ 703831 h 861085"/>
                  <a:gd name="connsiteX0" fmla="*/ 197907 w 834169"/>
                  <a:gd name="connsiteY0" fmla="*/ 382258 h 861085"/>
                  <a:gd name="connsiteX1" fmla="*/ 49151 w 834169"/>
                  <a:gd name="connsiteY1" fmla="*/ 461765 h 861085"/>
                  <a:gd name="connsiteX2" fmla="*/ 0 w 834169"/>
                  <a:gd name="connsiteY2" fmla="*/ 560458 h 861085"/>
                  <a:gd name="connsiteX3" fmla="*/ 0 w 834169"/>
                  <a:gd name="connsiteY3" fmla="*/ 789463 h 861085"/>
                  <a:gd name="connsiteX4" fmla="*/ 11600 w 834169"/>
                  <a:gd name="connsiteY4" fmla="*/ 797205 h 861085"/>
                  <a:gd name="connsiteX5" fmla="*/ 143373 w 834169"/>
                  <a:gd name="connsiteY5" fmla="*/ 839826 h 861085"/>
                  <a:gd name="connsiteX6" fmla="*/ 143373 w 834169"/>
                  <a:gd name="connsiteY6" fmla="*/ 755966 h 861085"/>
                  <a:gd name="connsiteX7" fmla="*/ 391017 w 834169"/>
                  <a:gd name="connsiteY7" fmla="*/ 755966 h 861085"/>
                  <a:gd name="connsiteX8" fmla="*/ 391017 w 834169"/>
                  <a:gd name="connsiteY8" fmla="*/ 860850 h 861085"/>
                  <a:gd name="connsiteX9" fmla="*/ 420695 w 834169"/>
                  <a:gd name="connsiteY9" fmla="*/ 861085 h 861085"/>
                  <a:gd name="connsiteX10" fmla="*/ 443152 w 834169"/>
                  <a:gd name="connsiteY10" fmla="*/ 860915 h 861085"/>
                  <a:gd name="connsiteX11" fmla="*/ 443152 w 834169"/>
                  <a:gd name="connsiteY11" fmla="*/ 755966 h 861085"/>
                  <a:gd name="connsiteX12" fmla="*/ 690797 w 834169"/>
                  <a:gd name="connsiteY12" fmla="*/ 755966 h 861085"/>
                  <a:gd name="connsiteX13" fmla="*/ 690797 w 834169"/>
                  <a:gd name="connsiteY13" fmla="*/ 840765 h 861085"/>
                  <a:gd name="connsiteX14" fmla="*/ 823742 w 834169"/>
                  <a:gd name="connsiteY14" fmla="*/ 796371 h 861085"/>
                  <a:gd name="connsiteX15" fmla="*/ 834169 w 834169"/>
                  <a:gd name="connsiteY15" fmla="*/ 788551 h 861085"/>
                  <a:gd name="connsiteX16" fmla="*/ 834169 w 834169"/>
                  <a:gd name="connsiteY16" fmla="*/ 559910 h 861085"/>
                  <a:gd name="connsiteX17" fmla="*/ 785514 w 834169"/>
                  <a:gd name="connsiteY17" fmla="*/ 462078 h 861085"/>
                  <a:gd name="connsiteX18" fmla="*/ 636849 w 834169"/>
                  <a:gd name="connsiteY18" fmla="*/ 382454 h 861085"/>
                  <a:gd name="connsiteX19" fmla="*/ 555583 w 834169"/>
                  <a:gd name="connsiteY19" fmla="*/ 349869 h 861085"/>
                  <a:gd name="connsiteX20" fmla="*/ 547424 w 834169"/>
                  <a:gd name="connsiteY20" fmla="*/ 337839 h 861085"/>
                  <a:gd name="connsiteX21" fmla="*/ 547424 w 834169"/>
                  <a:gd name="connsiteY21" fmla="*/ 305932 h 861085"/>
                  <a:gd name="connsiteX22" fmla="*/ 625627 w 834169"/>
                  <a:gd name="connsiteY22" fmla="*/ 143373 h 861085"/>
                  <a:gd name="connsiteX23" fmla="*/ 625627 w 834169"/>
                  <a:gd name="connsiteY23" fmla="*/ 52136 h 861085"/>
                  <a:gd name="connsiteX24" fmla="*/ 625627 w 834169"/>
                  <a:gd name="connsiteY24" fmla="*/ 0 h 861085"/>
                  <a:gd name="connsiteX25" fmla="*/ 209272 w 834169"/>
                  <a:gd name="connsiteY25" fmla="*/ 0 h 861085"/>
                  <a:gd name="connsiteX26" fmla="*/ 195587 w 834169"/>
                  <a:gd name="connsiteY26" fmla="*/ 0 h 861085"/>
                  <a:gd name="connsiteX27" fmla="*/ 208621 w 834169"/>
                  <a:gd name="connsiteY27" fmla="*/ 52136 h 861085"/>
                  <a:gd name="connsiteX28" fmla="*/ 208621 w 834169"/>
                  <a:gd name="connsiteY28" fmla="*/ 143373 h 861085"/>
                  <a:gd name="connsiteX29" fmla="*/ 286733 w 834169"/>
                  <a:gd name="connsiteY29" fmla="*/ 305841 h 861085"/>
                  <a:gd name="connsiteX30" fmla="*/ 286733 w 834169"/>
                  <a:gd name="connsiteY30" fmla="*/ 337839 h 861085"/>
                  <a:gd name="connsiteX31" fmla="*/ 278717 w 834169"/>
                  <a:gd name="connsiteY31" fmla="*/ 349869 h 861085"/>
                  <a:gd name="connsiteX32" fmla="*/ 197907 w 834169"/>
                  <a:gd name="connsiteY32" fmla="*/ 382258 h 861085"/>
                  <a:gd name="connsiteX33" fmla="*/ 260678 w 834169"/>
                  <a:gd name="connsiteY33" fmla="*/ 143373 h 861085"/>
                  <a:gd name="connsiteX34" fmla="*/ 260678 w 834169"/>
                  <a:gd name="connsiteY34" fmla="*/ 52136 h 861085"/>
                  <a:gd name="connsiteX35" fmla="*/ 573491 w 834169"/>
                  <a:gd name="connsiteY35" fmla="*/ 52136 h 861085"/>
                  <a:gd name="connsiteX36" fmla="*/ 573491 w 834169"/>
                  <a:gd name="connsiteY36" fmla="*/ 143373 h 861085"/>
                  <a:gd name="connsiteX37" fmla="*/ 417085 w 834169"/>
                  <a:gd name="connsiteY37" fmla="*/ 299780 h 861085"/>
                  <a:gd name="connsiteX38" fmla="*/ 260678 w 834169"/>
                  <a:gd name="connsiteY38" fmla="*/ 143373 h 861085"/>
                  <a:gd name="connsiteX39" fmla="*/ 391017 w 834169"/>
                  <a:gd name="connsiteY39" fmla="*/ 703831 h 861085"/>
                  <a:gd name="connsiteX40" fmla="*/ 147518 w 834169"/>
                  <a:gd name="connsiteY40" fmla="*/ 703831 h 861085"/>
                  <a:gd name="connsiteX41" fmla="*/ 188418 w 834169"/>
                  <a:gd name="connsiteY41" fmla="*/ 442853 h 861085"/>
                  <a:gd name="connsiteX42" fmla="*/ 298385 w 834169"/>
                  <a:gd name="connsiteY42" fmla="*/ 398134 h 861085"/>
                  <a:gd name="connsiteX43" fmla="*/ 300627 w 834169"/>
                  <a:gd name="connsiteY43" fmla="*/ 397013 h 861085"/>
                  <a:gd name="connsiteX44" fmla="*/ 391082 w 834169"/>
                  <a:gd name="connsiteY44" fmla="*/ 612593 h 861085"/>
                  <a:gd name="connsiteX45" fmla="*/ 391017 w 834169"/>
                  <a:gd name="connsiteY45" fmla="*/ 703831 h 861085"/>
                  <a:gd name="connsiteX46" fmla="*/ 417085 w 834169"/>
                  <a:gd name="connsiteY46" fmla="*/ 404051 h 861085"/>
                  <a:gd name="connsiteX47" fmla="*/ 313648 w 834169"/>
                  <a:gd name="connsiteY47" fmla="*/ 389179 h 861085"/>
                  <a:gd name="connsiteX48" fmla="*/ 338881 w 834169"/>
                  <a:gd name="connsiteY48" fmla="*/ 337839 h 861085"/>
                  <a:gd name="connsiteX49" fmla="*/ 338881 w 834169"/>
                  <a:gd name="connsiteY49" fmla="*/ 336535 h 861085"/>
                  <a:gd name="connsiteX50" fmla="*/ 495353 w 834169"/>
                  <a:gd name="connsiteY50" fmla="*/ 336535 h 861085"/>
                  <a:gd name="connsiteX51" fmla="*/ 495353 w 834169"/>
                  <a:gd name="connsiteY51" fmla="*/ 337839 h 861085"/>
                  <a:gd name="connsiteX52" fmla="*/ 520782 w 834169"/>
                  <a:gd name="connsiteY52" fmla="*/ 389336 h 861085"/>
                  <a:gd name="connsiteX53" fmla="*/ 417085 w 834169"/>
                  <a:gd name="connsiteY53" fmla="*/ 404051 h 861085"/>
                  <a:gd name="connsiteX54" fmla="*/ 443152 w 834169"/>
                  <a:gd name="connsiteY54" fmla="*/ 703831 h 861085"/>
                  <a:gd name="connsiteX55" fmla="*/ 443152 w 834169"/>
                  <a:gd name="connsiteY55" fmla="*/ 612593 h 861085"/>
                  <a:gd name="connsiteX56" fmla="*/ 533582 w 834169"/>
                  <a:gd name="connsiteY56" fmla="*/ 397078 h 861085"/>
                  <a:gd name="connsiteX57" fmla="*/ 535850 w 834169"/>
                  <a:gd name="connsiteY57" fmla="*/ 398212 h 861085"/>
                  <a:gd name="connsiteX58" fmla="*/ 646638 w 834169"/>
                  <a:gd name="connsiteY58" fmla="*/ 442527 h 861085"/>
                  <a:gd name="connsiteX59" fmla="*/ 686886 w 834169"/>
                  <a:gd name="connsiteY59" fmla="*/ 703831 h 861085"/>
                  <a:gd name="connsiteX60" fmla="*/ 443152 w 834169"/>
                  <a:gd name="connsiteY60" fmla="*/ 703831 h 861085"/>
                  <a:gd name="connsiteX0" fmla="*/ 197907 w 834169"/>
                  <a:gd name="connsiteY0" fmla="*/ 382258 h 861085"/>
                  <a:gd name="connsiteX1" fmla="*/ 49151 w 834169"/>
                  <a:gd name="connsiteY1" fmla="*/ 461765 h 861085"/>
                  <a:gd name="connsiteX2" fmla="*/ 0 w 834169"/>
                  <a:gd name="connsiteY2" fmla="*/ 560458 h 861085"/>
                  <a:gd name="connsiteX3" fmla="*/ 0 w 834169"/>
                  <a:gd name="connsiteY3" fmla="*/ 789463 h 861085"/>
                  <a:gd name="connsiteX4" fmla="*/ 11600 w 834169"/>
                  <a:gd name="connsiteY4" fmla="*/ 797205 h 861085"/>
                  <a:gd name="connsiteX5" fmla="*/ 143373 w 834169"/>
                  <a:gd name="connsiteY5" fmla="*/ 839826 h 861085"/>
                  <a:gd name="connsiteX6" fmla="*/ 143373 w 834169"/>
                  <a:gd name="connsiteY6" fmla="*/ 755966 h 861085"/>
                  <a:gd name="connsiteX7" fmla="*/ 391017 w 834169"/>
                  <a:gd name="connsiteY7" fmla="*/ 755966 h 861085"/>
                  <a:gd name="connsiteX8" fmla="*/ 391017 w 834169"/>
                  <a:gd name="connsiteY8" fmla="*/ 860850 h 861085"/>
                  <a:gd name="connsiteX9" fmla="*/ 420695 w 834169"/>
                  <a:gd name="connsiteY9" fmla="*/ 861085 h 861085"/>
                  <a:gd name="connsiteX10" fmla="*/ 443152 w 834169"/>
                  <a:gd name="connsiteY10" fmla="*/ 860915 h 861085"/>
                  <a:gd name="connsiteX11" fmla="*/ 443152 w 834169"/>
                  <a:gd name="connsiteY11" fmla="*/ 755966 h 861085"/>
                  <a:gd name="connsiteX12" fmla="*/ 690797 w 834169"/>
                  <a:gd name="connsiteY12" fmla="*/ 755966 h 861085"/>
                  <a:gd name="connsiteX13" fmla="*/ 690797 w 834169"/>
                  <a:gd name="connsiteY13" fmla="*/ 840765 h 861085"/>
                  <a:gd name="connsiteX14" fmla="*/ 823742 w 834169"/>
                  <a:gd name="connsiteY14" fmla="*/ 796371 h 861085"/>
                  <a:gd name="connsiteX15" fmla="*/ 834169 w 834169"/>
                  <a:gd name="connsiteY15" fmla="*/ 788551 h 861085"/>
                  <a:gd name="connsiteX16" fmla="*/ 834169 w 834169"/>
                  <a:gd name="connsiteY16" fmla="*/ 559910 h 861085"/>
                  <a:gd name="connsiteX17" fmla="*/ 785514 w 834169"/>
                  <a:gd name="connsiteY17" fmla="*/ 462078 h 861085"/>
                  <a:gd name="connsiteX18" fmla="*/ 636849 w 834169"/>
                  <a:gd name="connsiteY18" fmla="*/ 382454 h 861085"/>
                  <a:gd name="connsiteX19" fmla="*/ 555583 w 834169"/>
                  <a:gd name="connsiteY19" fmla="*/ 349869 h 861085"/>
                  <a:gd name="connsiteX20" fmla="*/ 547424 w 834169"/>
                  <a:gd name="connsiteY20" fmla="*/ 337839 h 861085"/>
                  <a:gd name="connsiteX21" fmla="*/ 547424 w 834169"/>
                  <a:gd name="connsiteY21" fmla="*/ 305932 h 861085"/>
                  <a:gd name="connsiteX22" fmla="*/ 625627 w 834169"/>
                  <a:gd name="connsiteY22" fmla="*/ 143373 h 861085"/>
                  <a:gd name="connsiteX23" fmla="*/ 625627 w 834169"/>
                  <a:gd name="connsiteY23" fmla="*/ 52136 h 861085"/>
                  <a:gd name="connsiteX24" fmla="*/ 625627 w 834169"/>
                  <a:gd name="connsiteY24" fmla="*/ 0 h 861085"/>
                  <a:gd name="connsiteX25" fmla="*/ 209272 w 834169"/>
                  <a:gd name="connsiteY25" fmla="*/ 0 h 861085"/>
                  <a:gd name="connsiteX26" fmla="*/ 208621 w 834169"/>
                  <a:gd name="connsiteY26" fmla="*/ 52136 h 861085"/>
                  <a:gd name="connsiteX27" fmla="*/ 208621 w 834169"/>
                  <a:gd name="connsiteY27" fmla="*/ 143373 h 861085"/>
                  <a:gd name="connsiteX28" fmla="*/ 286733 w 834169"/>
                  <a:gd name="connsiteY28" fmla="*/ 305841 h 861085"/>
                  <a:gd name="connsiteX29" fmla="*/ 286733 w 834169"/>
                  <a:gd name="connsiteY29" fmla="*/ 337839 h 861085"/>
                  <a:gd name="connsiteX30" fmla="*/ 278717 w 834169"/>
                  <a:gd name="connsiteY30" fmla="*/ 349869 h 861085"/>
                  <a:gd name="connsiteX31" fmla="*/ 197907 w 834169"/>
                  <a:gd name="connsiteY31" fmla="*/ 382258 h 861085"/>
                  <a:gd name="connsiteX32" fmla="*/ 260678 w 834169"/>
                  <a:gd name="connsiteY32" fmla="*/ 143373 h 861085"/>
                  <a:gd name="connsiteX33" fmla="*/ 260678 w 834169"/>
                  <a:gd name="connsiteY33" fmla="*/ 52136 h 861085"/>
                  <a:gd name="connsiteX34" fmla="*/ 573491 w 834169"/>
                  <a:gd name="connsiteY34" fmla="*/ 52136 h 861085"/>
                  <a:gd name="connsiteX35" fmla="*/ 573491 w 834169"/>
                  <a:gd name="connsiteY35" fmla="*/ 143373 h 861085"/>
                  <a:gd name="connsiteX36" fmla="*/ 417085 w 834169"/>
                  <a:gd name="connsiteY36" fmla="*/ 299780 h 861085"/>
                  <a:gd name="connsiteX37" fmla="*/ 260678 w 834169"/>
                  <a:gd name="connsiteY37" fmla="*/ 143373 h 861085"/>
                  <a:gd name="connsiteX38" fmla="*/ 391017 w 834169"/>
                  <a:gd name="connsiteY38" fmla="*/ 703831 h 861085"/>
                  <a:gd name="connsiteX39" fmla="*/ 147518 w 834169"/>
                  <a:gd name="connsiteY39" fmla="*/ 703831 h 861085"/>
                  <a:gd name="connsiteX40" fmla="*/ 188418 w 834169"/>
                  <a:gd name="connsiteY40" fmla="*/ 442853 h 861085"/>
                  <a:gd name="connsiteX41" fmla="*/ 298385 w 834169"/>
                  <a:gd name="connsiteY41" fmla="*/ 398134 h 861085"/>
                  <a:gd name="connsiteX42" fmla="*/ 300627 w 834169"/>
                  <a:gd name="connsiteY42" fmla="*/ 397013 h 861085"/>
                  <a:gd name="connsiteX43" fmla="*/ 391082 w 834169"/>
                  <a:gd name="connsiteY43" fmla="*/ 612593 h 861085"/>
                  <a:gd name="connsiteX44" fmla="*/ 391017 w 834169"/>
                  <a:gd name="connsiteY44" fmla="*/ 703831 h 861085"/>
                  <a:gd name="connsiteX45" fmla="*/ 417085 w 834169"/>
                  <a:gd name="connsiteY45" fmla="*/ 404051 h 861085"/>
                  <a:gd name="connsiteX46" fmla="*/ 313648 w 834169"/>
                  <a:gd name="connsiteY46" fmla="*/ 389179 h 861085"/>
                  <a:gd name="connsiteX47" fmla="*/ 338881 w 834169"/>
                  <a:gd name="connsiteY47" fmla="*/ 337839 h 861085"/>
                  <a:gd name="connsiteX48" fmla="*/ 338881 w 834169"/>
                  <a:gd name="connsiteY48" fmla="*/ 336535 h 861085"/>
                  <a:gd name="connsiteX49" fmla="*/ 495353 w 834169"/>
                  <a:gd name="connsiteY49" fmla="*/ 336535 h 861085"/>
                  <a:gd name="connsiteX50" fmla="*/ 495353 w 834169"/>
                  <a:gd name="connsiteY50" fmla="*/ 337839 h 861085"/>
                  <a:gd name="connsiteX51" fmla="*/ 520782 w 834169"/>
                  <a:gd name="connsiteY51" fmla="*/ 389336 h 861085"/>
                  <a:gd name="connsiteX52" fmla="*/ 417085 w 834169"/>
                  <a:gd name="connsiteY52" fmla="*/ 404051 h 861085"/>
                  <a:gd name="connsiteX53" fmla="*/ 443152 w 834169"/>
                  <a:gd name="connsiteY53" fmla="*/ 703831 h 861085"/>
                  <a:gd name="connsiteX54" fmla="*/ 443152 w 834169"/>
                  <a:gd name="connsiteY54" fmla="*/ 612593 h 861085"/>
                  <a:gd name="connsiteX55" fmla="*/ 533582 w 834169"/>
                  <a:gd name="connsiteY55" fmla="*/ 397078 h 861085"/>
                  <a:gd name="connsiteX56" fmla="*/ 535850 w 834169"/>
                  <a:gd name="connsiteY56" fmla="*/ 398212 h 861085"/>
                  <a:gd name="connsiteX57" fmla="*/ 646638 w 834169"/>
                  <a:gd name="connsiteY57" fmla="*/ 442527 h 861085"/>
                  <a:gd name="connsiteX58" fmla="*/ 686886 w 834169"/>
                  <a:gd name="connsiteY58" fmla="*/ 703831 h 861085"/>
                  <a:gd name="connsiteX59" fmla="*/ 443152 w 834169"/>
                  <a:gd name="connsiteY59" fmla="*/ 703831 h 86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34169" h="861085">
                    <a:moveTo>
                      <a:pt x="197907" y="382258"/>
                    </a:moveTo>
                    <a:cubicBezTo>
                      <a:pt x="144264" y="400348"/>
                      <a:pt x="93995" y="427215"/>
                      <a:pt x="49151" y="461765"/>
                    </a:cubicBezTo>
                    <a:cubicBezTo>
                      <a:pt x="18698" y="485548"/>
                      <a:pt x="632" y="521824"/>
                      <a:pt x="0" y="560458"/>
                    </a:cubicBezTo>
                    <a:lnTo>
                      <a:pt x="0" y="789463"/>
                    </a:lnTo>
                    <a:lnTo>
                      <a:pt x="11600" y="797205"/>
                    </a:lnTo>
                    <a:cubicBezTo>
                      <a:pt x="38685" y="815257"/>
                      <a:pt x="85489" y="829438"/>
                      <a:pt x="143373" y="839826"/>
                    </a:cubicBezTo>
                    <a:lnTo>
                      <a:pt x="143373" y="755966"/>
                    </a:lnTo>
                    <a:lnTo>
                      <a:pt x="391017" y="755966"/>
                    </a:lnTo>
                    <a:lnTo>
                      <a:pt x="391017" y="860850"/>
                    </a:lnTo>
                    <a:lnTo>
                      <a:pt x="420695" y="861085"/>
                    </a:lnTo>
                    <a:lnTo>
                      <a:pt x="443152" y="860915"/>
                    </a:lnTo>
                    <a:lnTo>
                      <a:pt x="443152" y="755966"/>
                    </a:lnTo>
                    <a:lnTo>
                      <a:pt x="690797" y="755966"/>
                    </a:lnTo>
                    <a:lnTo>
                      <a:pt x="690797" y="840765"/>
                    </a:lnTo>
                    <a:cubicBezTo>
                      <a:pt x="750883" y="830129"/>
                      <a:pt x="798404" y="815336"/>
                      <a:pt x="823742" y="796371"/>
                    </a:cubicBezTo>
                    <a:lnTo>
                      <a:pt x="834169" y="788551"/>
                    </a:lnTo>
                    <a:lnTo>
                      <a:pt x="834169" y="559910"/>
                    </a:lnTo>
                    <a:cubicBezTo>
                      <a:pt x="833476" y="521645"/>
                      <a:pt x="815610" y="485720"/>
                      <a:pt x="785514" y="462078"/>
                    </a:cubicBezTo>
                    <a:cubicBezTo>
                      <a:pt x="740698" y="427506"/>
                      <a:pt x="690463" y="400600"/>
                      <a:pt x="636849" y="382454"/>
                    </a:cubicBezTo>
                    <a:lnTo>
                      <a:pt x="555583" y="349869"/>
                    </a:lnTo>
                    <a:cubicBezTo>
                      <a:pt x="550672" y="347889"/>
                      <a:pt x="547447" y="343135"/>
                      <a:pt x="547424" y="337839"/>
                    </a:cubicBezTo>
                    <a:lnTo>
                      <a:pt x="547424" y="305932"/>
                    </a:lnTo>
                    <a:cubicBezTo>
                      <a:pt x="596839" y="266444"/>
                      <a:pt x="625615" y="206628"/>
                      <a:pt x="625627" y="143373"/>
                    </a:cubicBezTo>
                    <a:lnTo>
                      <a:pt x="625627" y="52136"/>
                    </a:lnTo>
                    <a:lnTo>
                      <a:pt x="625627" y="0"/>
                    </a:lnTo>
                    <a:lnTo>
                      <a:pt x="209272" y="0"/>
                    </a:lnTo>
                    <a:lnTo>
                      <a:pt x="208621" y="52136"/>
                    </a:lnTo>
                    <a:lnTo>
                      <a:pt x="208621" y="143373"/>
                    </a:lnTo>
                    <a:cubicBezTo>
                      <a:pt x="208639" y="206580"/>
                      <a:pt x="237377" y="266354"/>
                      <a:pt x="286733" y="305841"/>
                    </a:cubicBezTo>
                    <a:lnTo>
                      <a:pt x="286733" y="337839"/>
                    </a:lnTo>
                    <a:cubicBezTo>
                      <a:pt x="286755" y="343106"/>
                      <a:pt x="283585" y="347861"/>
                      <a:pt x="278717" y="349869"/>
                    </a:cubicBezTo>
                    <a:lnTo>
                      <a:pt x="197907" y="382258"/>
                    </a:lnTo>
                    <a:close/>
                    <a:moveTo>
                      <a:pt x="260678" y="143373"/>
                    </a:moveTo>
                    <a:lnTo>
                      <a:pt x="260678" y="52136"/>
                    </a:lnTo>
                    <a:lnTo>
                      <a:pt x="573491" y="52136"/>
                    </a:lnTo>
                    <a:lnTo>
                      <a:pt x="573491" y="143373"/>
                    </a:lnTo>
                    <a:cubicBezTo>
                      <a:pt x="573491" y="229754"/>
                      <a:pt x="503466" y="299780"/>
                      <a:pt x="417085" y="299780"/>
                    </a:cubicBezTo>
                    <a:cubicBezTo>
                      <a:pt x="330704" y="299780"/>
                      <a:pt x="260678" y="229754"/>
                      <a:pt x="260678" y="143373"/>
                    </a:cubicBezTo>
                    <a:close/>
                    <a:moveTo>
                      <a:pt x="391017" y="703831"/>
                    </a:moveTo>
                    <a:lnTo>
                      <a:pt x="147518" y="703831"/>
                    </a:lnTo>
                    <a:lnTo>
                      <a:pt x="188418" y="442853"/>
                    </a:lnTo>
                    <a:lnTo>
                      <a:pt x="298385" y="398134"/>
                    </a:lnTo>
                    <a:cubicBezTo>
                      <a:pt x="299167" y="397808"/>
                      <a:pt x="299858" y="397365"/>
                      <a:pt x="300627" y="397013"/>
                    </a:cubicBezTo>
                    <a:lnTo>
                      <a:pt x="391082" y="612593"/>
                    </a:lnTo>
                    <a:cubicBezTo>
                      <a:pt x="391060" y="643006"/>
                      <a:pt x="391039" y="673418"/>
                      <a:pt x="391017" y="703831"/>
                    </a:cubicBezTo>
                    <a:close/>
                    <a:moveTo>
                      <a:pt x="417085" y="404051"/>
                    </a:moveTo>
                    <a:cubicBezTo>
                      <a:pt x="382050" y="404396"/>
                      <a:pt x="347167" y="399381"/>
                      <a:pt x="313648" y="389179"/>
                    </a:cubicBezTo>
                    <a:cubicBezTo>
                      <a:pt x="329559" y="376900"/>
                      <a:pt x="338880" y="357938"/>
                      <a:pt x="338881" y="337839"/>
                    </a:cubicBezTo>
                    <a:lnTo>
                      <a:pt x="338881" y="336535"/>
                    </a:lnTo>
                    <a:cubicBezTo>
                      <a:pt x="389027" y="357025"/>
                      <a:pt x="445208" y="357025"/>
                      <a:pt x="495353" y="336535"/>
                    </a:cubicBezTo>
                    <a:lnTo>
                      <a:pt x="495353" y="337839"/>
                    </a:lnTo>
                    <a:cubicBezTo>
                      <a:pt x="495332" y="358031"/>
                      <a:pt x="504738" y="377076"/>
                      <a:pt x="520782" y="389336"/>
                    </a:cubicBezTo>
                    <a:cubicBezTo>
                      <a:pt x="487160" y="399462"/>
                      <a:pt x="452197" y="404424"/>
                      <a:pt x="417085" y="404051"/>
                    </a:cubicBezTo>
                    <a:close/>
                    <a:moveTo>
                      <a:pt x="443152" y="703831"/>
                    </a:moveTo>
                    <a:lnTo>
                      <a:pt x="443152" y="612593"/>
                    </a:lnTo>
                    <a:lnTo>
                      <a:pt x="533582" y="397078"/>
                    </a:lnTo>
                    <a:cubicBezTo>
                      <a:pt x="534351" y="397430"/>
                      <a:pt x="535054" y="397886"/>
                      <a:pt x="535850" y="398212"/>
                    </a:cubicBezTo>
                    <a:lnTo>
                      <a:pt x="646638" y="442527"/>
                    </a:lnTo>
                    <a:lnTo>
                      <a:pt x="686886" y="703831"/>
                    </a:lnTo>
                    <a:lnTo>
                      <a:pt x="443152" y="703831"/>
                    </a:lnTo>
                    <a:close/>
                  </a:path>
                </a:pathLst>
              </a:custGeom>
              <a:solidFill>
                <a:srgbClr val="000000"/>
              </a:solidFill>
              <a:ln w="1299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Kuva 62" descr="Rakennus työntekijä nainen tasaisella täytöllä">
                <a:extLst>
                  <a:ext uri="{FF2B5EF4-FFF2-40B4-BE49-F238E27FC236}">
                    <a16:creationId xmlns:a16="http://schemas.microsoft.com/office/drawing/2014/main" id="{F1F91215-C3E4-8490-11F1-642AC614DE4E}"/>
                  </a:ext>
                </a:extLst>
              </p:cNvPr>
              <p:cNvSpPr/>
              <p:nvPr/>
            </p:nvSpPr>
            <p:spPr>
              <a:xfrm>
                <a:off x="9086335" y="1375106"/>
                <a:ext cx="485177" cy="275502"/>
              </a:xfrm>
              <a:custGeom>
                <a:avLst/>
                <a:gdLst>
                  <a:gd name="connsiteX0" fmla="*/ 791584 w 791583"/>
                  <a:gd name="connsiteY0" fmla="*/ 759500 h 1052086"/>
                  <a:gd name="connsiteX1" fmla="*/ 744267 w 791583"/>
                  <a:gd name="connsiteY1" fmla="*/ 664724 h 1052086"/>
                  <a:gd name="connsiteX2" fmla="*/ 647796 w 791583"/>
                  <a:gd name="connsiteY2" fmla="*/ 604909 h 1052086"/>
                  <a:gd name="connsiteX3" fmla="*/ 579950 w 791583"/>
                  <a:gd name="connsiteY3" fmla="*/ 576472 h 1052086"/>
                  <a:gd name="connsiteX4" fmla="*/ 600161 w 791583"/>
                  <a:gd name="connsiteY4" fmla="*/ 274435 h 1052086"/>
                  <a:gd name="connsiteX5" fmla="*/ 600161 w 791583"/>
                  <a:gd name="connsiteY5" fmla="*/ 266011 h 1052086"/>
                  <a:gd name="connsiteX6" fmla="*/ 612928 w 791583"/>
                  <a:gd name="connsiteY6" fmla="*/ 266011 h 1052086"/>
                  <a:gd name="connsiteX7" fmla="*/ 638463 w 791583"/>
                  <a:gd name="connsiteY7" fmla="*/ 240677 h 1052086"/>
                  <a:gd name="connsiteX8" fmla="*/ 612928 w 791583"/>
                  <a:gd name="connsiteY8" fmla="*/ 215342 h 1052086"/>
                  <a:gd name="connsiteX9" fmla="*/ 600161 w 791583"/>
                  <a:gd name="connsiteY9" fmla="*/ 215342 h 1052086"/>
                  <a:gd name="connsiteX10" fmla="*/ 492914 w 791583"/>
                  <a:gd name="connsiteY10" fmla="*/ 49529 h 1052086"/>
                  <a:gd name="connsiteX11" fmla="*/ 472486 w 791583"/>
                  <a:gd name="connsiteY11" fmla="*/ 129712 h 1052086"/>
                  <a:gd name="connsiteX12" fmla="*/ 459719 w 791583"/>
                  <a:gd name="connsiteY12" fmla="*/ 139339 h 1052086"/>
                  <a:gd name="connsiteX13" fmla="*/ 456654 w 791583"/>
                  <a:gd name="connsiteY13" fmla="*/ 139339 h 1052086"/>
                  <a:gd name="connsiteX14" fmla="*/ 446771 w 791583"/>
                  <a:gd name="connsiteY14" fmla="*/ 124348 h 1052086"/>
                  <a:gd name="connsiteX15" fmla="*/ 446772 w 791583"/>
                  <a:gd name="connsiteY15" fmla="*/ 124341 h 1052086"/>
                  <a:gd name="connsiteX16" fmla="*/ 446951 w 791583"/>
                  <a:gd name="connsiteY16" fmla="*/ 123632 h 1052086"/>
                  <a:gd name="connsiteX17" fmla="*/ 471209 w 791583"/>
                  <a:gd name="connsiteY17" fmla="*/ 28755 h 1052086"/>
                  <a:gd name="connsiteX18" fmla="*/ 434171 w 791583"/>
                  <a:gd name="connsiteY18" fmla="*/ 0 h 1052086"/>
                  <a:gd name="connsiteX19" fmla="*/ 357566 w 791583"/>
                  <a:gd name="connsiteY19" fmla="*/ 0 h 1052086"/>
                  <a:gd name="connsiteX20" fmla="*/ 320540 w 791583"/>
                  <a:gd name="connsiteY20" fmla="*/ 28755 h 1052086"/>
                  <a:gd name="connsiteX21" fmla="*/ 344799 w 791583"/>
                  <a:gd name="connsiteY21" fmla="*/ 123632 h 1052086"/>
                  <a:gd name="connsiteX22" fmla="*/ 335861 w 791583"/>
                  <a:gd name="connsiteY22" fmla="*/ 139175 h 1052086"/>
                  <a:gd name="connsiteX23" fmla="*/ 335095 w 791583"/>
                  <a:gd name="connsiteY23" fmla="*/ 139339 h 1052086"/>
                  <a:gd name="connsiteX24" fmla="*/ 332031 w 791583"/>
                  <a:gd name="connsiteY24" fmla="*/ 139339 h 1052086"/>
                  <a:gd name="connsiteX25" fmla="*/ 319264 w 791583"/>
                  <a:gd name="connsiteY25" fmla="*/ 129712 h 1052086"/>
                  <a:gd name="connsiteX26" fmla="*/ 299474 w 791583"/>
                  <a:gd name="connsiteY26" fmla="*/ 49529 h 1052086"/>
                  <a:gd name="connsiteX27" fmla="*/ 192227 w 791583"/>
                  <a:gd name="connsiteY27" fmla="*/ 215342 h 1052086"/>
                  <a:gd name="connsiteX28" fmla="*/ 178821 w 791583"/>
                  <a:gd name="connsiteY28" fmla="*/ 215342 h 1052086"/>
                  <a:gd name="connsiteX29" fmla="*/ 153286 w 791583"/>
                  <a:gd name="connsiteY29" fmla="*/ 240677 h 1052086"/>
                  <a:gd name="connsiteX30" fmla="*/ 178821 w 791583"/>
                  <a:gd name="connsiteY30" fmla="*/ 266011 h 1052086"/>
                  <a:gd name="connsiteX31" fmla="*/ 191589 w 791583"/>
                  <a:gd name="connsiteY31" fmla="*/ 266011 h 1052086"/>
                  <a:gd name="connsiteX32" fmla="*/ 191589 w 791583"/>
                  <a:gd name="connsiteY32" fmla="*/ 274460 h 1052086"/>
                  <a:gd name="connsiteX33" fmla="*/ 211889 w 791583"/>
                  <a:gd name="connsiteY33" fmla="*/ 576598 h 1052086"/>
                  <a:gd name="connsiteX34" fmla="*/ 180775 w 791583"/>
                  <a:gd name="connsiteY34" fmla="*/ 589265 h 1052086"/>
                  <a:gd name="connsiteX35" fmla="*/ 150056 w 791583"/>
                  <a:gd name="connsiteY35" fmla="*/ 602186 h 1052086"/>
                  <a:gd name="connsiteX36" fmla="*/ 47393 w 791583"/>
                  <a:gd name="connsiteY36" fmla="*/ 664737 h 1052086"/>
                  <a:gd name="connsiteX37" fmla="*/ 0 w 791583"/>
                  <a:gd name="connsiteY37" fmla="*/ 760032 h 1052086"/>
                  <a:gd name="connsiteX38" fmla="*/ 102 w 791583"/>
                  <a:gd name="connsiteY38" fmla="*/ 982595 h 1052086"/>
                  <a:gd name="connsiteX39" fmla="*/ 11465 w 791583"/>
                  <a:gd name="connsiteY39" fmla="*/ 990106 h 1052086"/>
                  <a:gd name="connsiteX40" fmla="*/ 127649 w 791583"/>
                  <a:gd name="connsiteY40" fmla="*/ 1029565 h 1052086"/>
                  <a:gd name="connsiteX41" fmla="*/ 127649 w 791583"/>
                  <a:gd name="connsiteY41" fmla="*/ 950040 h 1052086"/>
                  <a:gd name="connsiteX42" fmla="*/ 370231 w 791583"/>
                  <a:gd name="connsiteY42" fmla="*/ 950040 h 1052086"/>
                  <a:gd name="connsiteX43" fmla="*/ 370231 w 791583"/>
                  <a:gd name="connsiteY43" fmla="*/ 1051859 h 1052086"/>
                  <a:gd name="connsiteX44" fmla="*/ 399456 w 791583"/>
                  <a:gd name="connsiteY44" fmla="*/ 1052087 h 1052086"/>
                  <a:gd name="connsiteX45" fmla="*/ 421301 w 791583"/>
                  <a:gd name="connsiteY45" fmla="*/ 1051910 h 1052086"/>
                  <a:gd name="connsiteX46" fmla="*/ 421301 w 791583"/>
                  <a:gd name="connsiteY46" fmla="*/ 950040 h 1052086"/>
                  <a:gd name="connsiteX47" fmla="*/ 663883 w 791583"/>
                  <a:gd name="connsiteY47" fmla="*/ 950040 h 1052086"/>
                  <a:gd name="connsiteX48" fmla="*/ 663883 w 791583"/>
                  <a:gd name="connsiteY48" fmla="*/ 1030540 h 1052086"/>
                  <a:gd name="connsiteX49" fmla="*/ 781344 w 791583"/>
                  <a:gd name="connsiteY49" fmla="*/ 989308 h 1052086"/>
                  <a:gd name="connsiteX50" fmla="*/ 791558 w 791583"/>
                  <a:gd name="connsiteY50" fmla="*/ 981708 h 1052086"/>
                  <a:gd name="connsiteX51" fmla="*/ 242582 w 791583"/>
                  <a:gd name="connsiteY51" fmla="*/ 354682 h 1052086"/>
                  <a:gd name="connsiteX52" fmla="*/ 242582 w 791583"/>
                  <a:gd name="connsiteY52" fmla="*/ 353022 h 1052086"/>
                  <a:gd name="connsiteX53" fmla="*/ 424123 w 791583"/>
                  <a:gd name="connsiteY53" fmla="*/ 266011 h 1052086"/>
                  <a:gd name="connsiteX54" fmla="*/ 432498 w 791583"/>
                  <a:gd name="connsiteY54" fmla="*/ 266011 h 1052086"/>
                  <a:gd name="connsiteX55" fmla="*/ 548900 w 791583"/>
                  <a:gd name="connsiteY55" fmla="*/ 356544 h 1052086"/>
                  <a:gd name="connsiteX56" fmla="*/ 390984 w 791583"/>
                  <a:gd name="connsiteY56" fmla="*/ 503733 h 1052086"/>
                  <a:gd name="connsiteX57" fmla="*/ 242582 w 791583"/>
                  <a:gd name="connsiteY57" fmla="*/ 354682 h 1052086"/>
                  <a:gd name="connsiteX58" fmla="*/ 370257 w 791583"/>
                  <a:gd name="connsiteY58" fmla="*/ 899371 h 1052086"/>
                  <a:gd name="connsiteX59" fmla="*/ 131735 w 791583"/>
                  <a:gd name="connsiteY59" fmla="*/ 899371 h 1052086"/>
                  <a:gd name="connsiteX60" fmla="*/ 171480 w 791583"/>
                  <a:gd name="connsiteY60" fmla="*/ 647750 h 1052086"/>
                  <a:gd name="connsiteX61" fmla="*/ 279506 w 791583"/>
                  <a:gd name="connsiteY61" fmla="*/ 603858 h 1052086"/>
                  <a:gd name="connsiteX62" fmla="*/ 282263 w 791583"/>
                  <a:gd name="connsiteY62" fmla="*/ 602490 h 1052086"/>
                  <a:gd name="connsiteX63" fmla="*/ 370321 w 791583"/>
                  <a:gd name="connsiteY63" fmla="*/ 810701 h 1052086"/>
                  <a:gd name="connsiteX64" fmla="*/ 395792 w 791583"/>
                  <a:gd name="connsiteY64" fmla="*/ 608026 h 1052086"/>
                  <a:gd name="connsiteX65" fmla="*/ 295976 w 791583"/>
                  <a:gd name="connsiteY65" fmla="*/ 594092 h 1052086"/>
                  <a:gd name="connsiteX66" fmla="*/ 319110 w 791583"/>
                  <a:gd name="connsiteY66" fmla="*/ 545285 h 1052086"/>
                  <a:gd name="connsiteX67" fmla="*/ 319110 w 791583"/>
                  <a:gd name="connsiteY67" fmla="*/ 542422 h 1052086"/>
                  <a:gd name="connsiteX68" fmla="*/ 472384 w 791583"/>
                  <a:gd name="connsiteY68" fmla="*/ 542422 h 1052086"/>
                  <a:gd name="connsiteX69" fmla="*/ 472384 w 791583"/>
                  <a:gd name="connsiteY69" fmla="*/ 545234 h 1052086"/>
                  <a:gd name="connsiteX70" fmla="*/ 495646 w 791583"/>
                  <a:gd name="connsiteY70" fmla="*/ 594180 h 1052086"/>
                  <a:gd name="connsiteX71" fmla="*/ 395792 w 791583"/>
                  <a:gd name="connsiteY71" fmla="*/ 608026 h 1052086"/>
                  <a:gd name="connsiteX72" fmla="*/ 421391 w 791583"/>
                  <a:gd name="connsiteY72" fmla="*/ 899371 h 1052086"/>
                  <a:gd name="connsiteX73" fmla="*/ 421391 w 791583"/>
                  <a:gd name="connsiteY73" fmla="*/ 810701 h 1052086"/>
                  <a:gd name="connsiteX74" fmla="*/ 509422 w 791583"/>
                  <a:gd name="connsiteY74" fmla="*/ 602579 h 1052086"/>
                  <a:gd name="connsiteX75" fmla="*/ 511976 w 791583"/>
                  <a:gd name="connsiteY75" fmla="*/ 603845 h 1052086"/>
                  <a:gd name="connsiteX76" fmla="*/ 621278 w 791583"/>
                  <a:gd name="connsiteY76" fmla="*/ 648877 h 1052086"/>
                  <a:gd name="connsiteX77" fmla="*/ 660079 w 791583"/>
                  <a:gd name="connsiteY77" fmla="*/ 899371 h 1052086"/>
                  <a:gd name="connsiteX0" fmla="*/ 791584 w 791584"/>
                  <a:gd name="connsiteY0" fmla="*/ 759500 h 1052087"/>
                  <a:gd name="connsiteX1" fmla="*/ 744267 w 791584"/>
                  <a:gd name="connsiteY1" fmla="*/ 664724 h 1052087"/>
                  <a:gd name="connsiteX2" fmla="*/ 647796 w 791584"/>
                  <a:gd name="connsiteY2" fmla="*/ 604909 h 1052087"/>
                  <a:gd name="connsiteX3" fmla="*/ 579950 w 791584"/>
                  <a:gd name="connsiteY3" fmla="*/ 576472 h 1052087"/>
                  <a:gd name="connsiteX4" fmla="*/ 600161 w 791584"/>
                  <a:gd name="connsiteY4" fmla="*/ 274435 h 1052087"/>
                  <a:gd name="connsiteX5" fmla="*/ 600161 w 791584"/>
                  <a:gd name="connsiteY5" fmla="*/ 266011 h 1052087"/>
                  <a:gd name="connsiteX6" fmla="*/ 612928 w 791584"/>
                  <a:gd name="connsiteY6" fmla="*/ 266011 h 1052087"/>
                  <a:gd name="connsiteX7" fmla="*/ 638463 w 791584"/>
                  <a:gd name="connsiteY7" fmla="*/ 240677 h 1052087"/>
                  <a:gd name="connsiteX8" fmla="*/ 612928 w 791584"/>
                  <a:gd name="connsiteY8" fmla="*/ 215342 h 1052087"/>
                  <a:gd name="connsiteX9" fmla="*/ 600161 w 791584"/>
                  <a:gd name="connsiteY9" fmla="*/ 215342 h 1052087"/>
                  <a:gd name="connsiteX10" fmla="*/ 492914 w 791584"/>
                  <a:gd name="connsiteY10" fmla="*/ 49529 h 1052087"/>
                  <a:gd name="connsiteX11" fmla="*/ 472486 w 791584"/>
                  <a:gd name="connsiteY11" fmla="*/ 129712 h 1052087"/>
                  <a:gd name="connsiteX12" fmla="*/ 459719 w 791584"/>
                  <a:gd name="connsiteY12" fmla="*/ 139339 h 1052087"/>
                  <a:gd name="connsiteX13" fmla="*/ 456654 w 791584"/>
                  <a:gd name="connsiteY13" fmla="*/ 139339 h 1052087"/>
                  <a:gd name="connsiteX14" fmla="*/ 446771 w 791584"/>
                  <a:gd name="connsiteY14" fmla="*/ 124348 h 1052087"/>
                  <a:gd name="connsiteX15" fmla="*/ 446772 w 791584"/>
                  <a:gd name="connsiteY15" fmla="*/ 124341 h 1052087"/>
                  <a:gd name="connsiteX16" fmla="*/ 446951 w 791584"/>
                  <a:gd name="connsiteY16" fmla="*/ 123632 h 1052087"/>
                  <a:gd name="connsiteX17" fmla="*/ 471209 w 791584"/>
                  <a:gd name="connsiteY17" fmla="*/ 28755 h 1052087"/>
                  <a:gd name="connsiteX18" fmla="*/ 434171 w 791584"/>
                  <a:gd name="connsiteY18" fmla="*/ 0 h 1052087"/>
                  <a:gd name="connsiteX19" fmla="*/ 357566 w 791584"/>
                  <a:gd name="connsiteY19" fmla="*/ 0 h 1052087"/>
                  <a:gd name="connsiteX20" fmla="*/ 320540 w 791584"/>
                  <a:gd name="connsiteY20" fmla="*/ 28755 h 1052087"/>
                  <a:gd name="connsiteX21" fmla="*/ 344799 w 791584"/>
                  <a:gd name="connsiteY21" fmla="*/ 123632 h 1052087"/>
                  <a:gd name="connsiteX22" fmla="*/ 335861 w 791584"/>
                  <a:gd name="connsiteY22" fmla="*/ 139175 h 1052087"/>
                  <a:gd name="connsiteX23" fmla="*/ 335095 w 791584"/>
                  <a:gd name="connsiteY23" fmla="*/ 139339 h 1052087"/>
                  <a:gd name="connsiteX24" fmla="*/ 332031 w 791584"/>
                  <a:gd name="connsiteY24" fmla="*/ 139339 h 1052087"/>
                  <a:gd name="connsiteX25" fmla="*/ 319264 w 791584"/>
                  <a:gd name="connsiteY25" fmla="*/ 129712 h 1052087"/>
                  <a:gd name="connsiteX26" fmla="*/ 299474 w 791584"/>
                  <a:gd name="connsiteY26" fmla="*/ 49529 h 1052087"/>
                  <a:gd name="connsiteX27" fmla="*/ 192227 w 791584"/>
                  <a:gd name="connsiteY27" fmla="*/ 215342 h 1052087"/>
                  <a:gd name="connsiteX28" fmla="*/ 178821 w 791584"/>
                  <a:gd name="connsiteY28" fmla="*/ 215342 h 1052087"/>
                  <a:gd name="connsiteX29" fmla="*/ 153286 w 791584"/>
                  <a:gd name="connsiteY29" fmla="*/ 240677 h 1052087"/>
                  <a:gd name="connsiteX30" fmla="*/ 178821 w 791584"/>
                  <a:gd name="connsiteY30" fmla="*/ 266011 h 1052087"/>
                  <a:gd name="connsiteX31" fmla="*/ 191589 w 791584"/>
                  <a:gd name="connsiteY31" fmla="*/ 266011 h 1052087"/>
                  <a:gd name="connsiteX32" fmla="*/ 191589 w 791584"/>
                  <a:gd name="connsiteY32" fmla="*/ 274460 h 1052087"/>
                  <a:gd name="connsiteX33" fmla="*/ 211889 w 791584"/>
                  <a:gd name="connsiteY33" fmla="*/ 576598 h 1052087"/>
                  <a:gd name="connsiteX34" fmla="*/ 180775 w 791584"/>
                  <a:gd name="connsiteY34" fmla="*/ 589265 h 1052087"/>
                  <a:gd name="connsiteX35" fmla="*/ 150056 w 791584"/>
                  <a:gd name="connsiteY35" fmla="*/ 602186 h 1052087"/>
                  <a:gd name="connsiteX36" fmla="*/ 47393 w 791584"/>
                  <a:gd name="connsiteY36" fmla="*/ 664737 h 1052087"/>
                  <a:gd name="connsiteX37" fmla="*/ 0 w 791584"/>
                  <a:gd name="connsiteY37" fmla="*/ 760032 h 1052087"/>
                  <a:gd name="connsiteX38" fmla="*/ 102 w 791584"/>
                  <a:gd name="connsiteY38" fmla="*/ 982595 h 1052087"/>
                  <a:gd name="connsiteX39" fmla="*/ 11465 w 791584"/>
                  <a:gd name="connsiteY39" fmla="*/ 990106 h 1052087"/>
                  <a:gd name="connsiteX40" fmla="*/ 127649 w 791584"/>
                  <a:gd name="connsiteY40" fmla="*/ 1029565 h 1052087"/>
                  <a:gd name="connsiteX41" fmla="*/ 127649 w 791584"/>
                  <a:gd name="connsiteY41" fmla="*/ 950040 h 1052087"/>
                  <a:gd name="connsiteX42" fmla="*/ 370231 w 791584"/>
                  <a:gd name="connsiteY42" fmla="*/ 950040 h 1052087"/>
                  <a:gd name="connsiteX43" fmla="*/ 370231 w 791584"/>
                  <a:gd name="connsiteY43" fmla="*/ 1051859 h 1052087"/>
                  <a:gd name="connsiteX44" fmla="*/ 399456 w 791584"/>
                  <a:gd name="connsiteY44" fmla="*/ 1052087 h 1052087"/>
                  <a:gd name="connsiteX45" fmla="*/ 421301 w 791584"/>
                  <a:gd name="connsiteY45" fmla="*/ 1051910 h 1052087"/>
                  <a:gd name="connsiteX46" fmla="*/ 421301 w 791584"/>
                  <a:gd name="connsiteY46" fmla="*/ 950040 h 1052087"/>
                  <a:gd name="connsiteX47" fmla="*/ 663883 w 791584"/>
                  <a:gd name="connsiteY47" fmla="*/ 950040 h 1052087"/>
                  <a:gd name="connsiteX48" fmla="*/ 663883 w 791584"/>
                  <a:gd name="connsiteY48" fmla="*/ 1030540 h 1052087"/>
                  <a:gd name="connsiteX49" fmla="*/ 781344 w 791584"/>
                  <a:gd name="connsiteY49" fmla="*/ 989308 h 1052087"/>
                  <a:gd name="connsiteX50" fmla="*/ 791558 w 791584"/>
                  <a:gd name="connsiteY50" fmla="*/ 981708 h 1052087"/>
                  <a:gd name="connsiteX51" fmla="*/ 791584 w 791584"/>
                  <a:gd name="connsiteY51" fmla="*/ 759500 h 1052087"/>
                  <a:gd name="connsiteX52" fmla="*/ 242582 w 791584"/>
                  <a:gd name="connsiteY52" fmla="*/ 354682 h 1052087"/>
                  <a:gd name="connsiteX53" fmla="*/ 242582 w 791584"/>
                  <a:gd name="connsiteY53" fmla="*/ 353022 h 1052087"/>
                  <a:gd name="connsiteX54" fmla="*/ 424123 w 791584"/>
                  <a:gd name="connsiteY54" fmla="*/ 266011 h 1052087"/>
                  <a:gd name="connsiteX55" fmla="*/ 432498 w 791584"/>
                  <a:gd name="connsiteY55" fmla="*/ 266011 h 1052087"/>
                  <a:gd name="connsiteX56" fmla="*/ 548900 w 791584"/>
                  <a:gd name="connsiteY56" fmla="*/ 356544 h 1052087"/>
                  <a:gd name="connsiteX57" fmla="*/ 390984 w 791584"/>
                  <a:gd name="connsiteY57" fmla="*/ 503733 h 1052087"/>
                  <a:gd name="connsiteX58" fmla="*/ 242582 w 791584"/>
                  <a:gd name="connsiteY58" fmla="*/ 354682 h 1052087"/>
                  <a:gd name="connsiteX59" fmla="*/ 370257 w 791584"/>
                  <a:gd name="connsiteY59" fmla="*/ 899371 h 1052087"/>
                  <a:gd name="connsiteX60" fmla="*/ 131735 w 791584"/>
                  <a:gd name="connsiteY60" fmla="*/ 899371 h 1052087"/>
                  <a:gd name="connsiteX61" fmla="*/ 171480 w 791584"/>
                  <a:gd name="connsiteY61" fmla="*/ 647750 h 1052087"/>
                  <a:gd name="connsiteX62" fmla="*/ 279506 w 791584"/>
                  <a:gd name="connsiteY62" fmla="*/ 603858 h 1052087"/>
                  <a:gd name="connsiteX63" fmla="*/ 282263 w 791584"/>
                  <a:gd name="connsiteY63" fmla="*/ 602490 h 1052087"/>
                  <a:gd name="connsiteX64" fmla="*/ 370321 w 791584"/>
                  <a:gd name="connsiteY64" fmla="*/ 810701 h 1052087"/>
                  <a:gd name="connsiteX65" fmla="*/ 370257 w 791584"/>
                  <a:gd name="connsiteY65" fmla="*/ 899371 h 1052087"/>
                  <a:gd name="connsiteX66" fmla="*/ 395792 w 791584"/>
                  <a:gd name="connsiteY66" fmla="*/ 608026 h 1052087"/>
                  <a:gd name="connsiteX67" fmla="*/ 295976 w 791584"/>
                  <a:gd name="connsiteY67" fmla="*/ 594092 h 1052087"/>
                  <a:gd name="connsiteX68" fmla="*/ 319110 w 791584"/>
                  <a:gd name="connsiteY68" fmla="*/ 545285 h 1052087"/>
                  <a:gd name="connsiteX69" fmla="*/ 319110 w 791584"/>
                  <a:gd name="connsiteY69" fmla="*/ 542422 h 1052087"/>
                  <a:gd name="connsiteX70" fmla="*/ 472384 w 791584"/>
                  <a:gd name="connsiteY70" fmla="*/ 542422 h 1052087"/>
                  <a:gd name="connsiteX71" fmla="*/ 472384 w 791584"/>
                  <a:gd name="connsiteY71" fmla="*/ 545234 h 1052087"/>
                  <a:gd name="connsiteX72" fmla="*/ 495646 w 791584"/>
                  <a:gd name="connsiteY72" fmla="*/ 594180 h 1052087"/>
                  <a:gd name="connsiteX73" fmla="*/ 395792 w 791584"/>
                  <a:gd name="connsiteY73" fmla="*/ 608026 h 1052087"/>
                  <a:gd name="connsiteX74" fmla="*/ 421391 w 791584"/>
                  <a:gd name="connsiteY74" fmla="*/ 899371 h 1052087"/>
                  <a:gd name="connsiteX75" fmla="*/ 421391 w 791584"/>
                  <a:gd name="connsiteY75" fmla="*/ 810701 h 1052087"/>
                  <a:gd name="connsiteX76" fmla="*/ 509422 w 791584"/>
                  <a:gd name="connsiteY76" fmla="*/ 602579 h 1052087"/>
                  <a:gd name="connsiteX77" fmla="*/ 511976 w 791584"/>
                  <a:gd name="connsiteY77" fmla="*/ 603845 h 1052087"/>
                  <a:gd name="connsiteX78" fmla="*/ 660079 w 791584"/>
                  <a:gd name="connsiteY78" fmla="*/ 899371 h 1052087"/>
                  <a:gd name="connsiteX79" fmla="*/ 421391 w 791584"/>
                  <a:gd name="connsiteY79"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242582 w 791584"/>
                  <a:gd name="connsiteY51" fmla="*/ 354682 h 1052087"/>
                  <a:gd name="connsiteX52" fmla="*/ 242582 w 791584"/>
                  <a:gd name="connsiteY52" fmla="*/ 353022 h 1052087"/>
                  <a:gd name="connsiteX53" fmla="*/ 424123 w 791584"/>
                  <a:gd name="connsiteY53" fmla="*/ 266011 h 1052087"/>
                  <a:gd name="connsiteX54" fmla="*/ 432498 w 791584"/>
                  <a:gd name="connsiteY54" fmla="*/ 266011 h 1052087"/>
                  <a:gd name="connsiteX55" fmla="*/ 548900 w 791584"/>
                  <a:gd name="connsiteY55" fmla="*/ 356544 h 1052087"/>
                  <a:gd name="connsiteX56" fmla="*/ 390984 w 791584"/>
                  <a:gd name="connsiteY56" fmla="*/ 503733 h 1052087"/>
                  <a:gd name="connsiteX57" fmla="*/ 242582 w 791584"/>
                  <a:gd name="connsiteY57" fmla="*/ 354682 h 1052087"/>
                  <a:gd name="connsiteX58" fmla="*/ 370257 w 791584"/>
                  <a:gd name="connsiteY58" fmla="*/ 899371 h 1052087"/>
                  <a:gd name="connsiteX59" fmla="*/ 131735 w 791584"/>
                  <a:gd name="connsiteY59" fmla="*/ 899371 h 1052087"/>
                  <a:gd name="connsiteX60" fmla="*/ 171480 w 791584"/>
                  <a:gd name="connsiteY60" fmla="*/ 647750 h 1052087"/>
                  <a:gd name="connsiteX61" fmla="*/ 279506 w 791584"/>
                  <a:gd name="connsiteY61" fmla="*/ 603858 h 1052087"/>
                  <a:gd name="connsiteX62" fmla="*/ 282263 w 791584"/>
                  <a:gd name="connsiteY62" fmla="*/ 602490 h 1052087"/>
                  <a:gd name="connsiteX63" fmla="*/ 370321 w 791584"/>
                  <a:gd name="connsiteY63" fmla="*/ 810701 h 1052087"/>
                  <a:gd name="connsiteX64" fmla="*/ 370257 w 791584"/>
                  <a:gd name="connsiteY64" fmla="*/ 899371 h 1052087"/>
                  <a:gd name="connsiteX65" fmla="*/ 395792 w 791584"/>
                  <a:gd name="connsiteY65" fmla="*/ 608026 h 1052087"/>
                  <a:gd name="connsiteX66" fmla="*/ 295976 w 791584"/>
                  <a:gd name="connsiteY66" fmla="*/ 594092 h 1052087"/>
                  <a:gd name="connsiteX67" fmla="*/ 319110 w 791584"/>
                  <a:gd name="connsiteY67" fmla="*/ 545285 h 1052087"/>
                  <a:gd name="connsiteX68" fmla="*/ 319110 w 791584"/>
                  <a:gd name="connsiteY68" fmla="*/ 542422 h 1052087"/>
                  <a:gd name="connsiteX69" fmla="*/ 472384 w 791584"/>
                  <a:gd name="connsiteY69" fmla="*/ 542422 h 1052087"/>
                  <a:gd name="connsiteX70" fmla="*/ 472384 w 791584"/>
                  <a:gd name="connsiteY70" fmla="*/ 545234 h 1052087"/>
                  <a:gd name="connsiteX71" fmla="*/ 495646 w 791584"/>
                  <a:gd name="connsiteY71" fmla="*/ 594180 h 1052087"/>
                  <a:gd name="connsiteX72" fmla="*/ 395792 w 791584"/>
                  <a:gd name="connsiteY72" fmla="*/ 608026 h 1052087"/>
                  <a:gd name="connsiteX73" fmla="*/ 421391 w 791584"/>
                  <a:gd name="connsiteY73" fmla="*/ 899371 h 1052087"/>
                  <a:gd name="connsiteX74" fmla="*/ 421391 w 791584"/>
                  <a:gd name="connsiteY74" fmla="*/ 810701 h 1052087"/>
                  <a:gd name="connsiteX75" fmla="*/ 509422 w 791584"/>
                  <a:gd name="connsiteY75" fmla="*/ 602579 h 1052087"/>
                  <a:gd name="connsiteX76" fmla="*/ 511976 w 791584"/>
                  <a:gd name="connsiteY76" fmla="*/ 603845 h 1052087"/>
                  <a:gd name="connsiteX77" fmla="*/ 660079 w 791584"/>
                  <a:gd name="connsiteY77" fmla="*/ 899371 h 1052087"/>
                  <a:gd name="connsiteX78" fmla="*/ 421391 w 791584"/>
                  <a:gd name="connsiteY78"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242582 w 791584"/>
                  <a:gd name="connsiteY51" fmla="*/ 354682 h 1052087"/>
                  <a:gd name="connsiteX52" fmla="*/ 242582 w 791584"/>
                  <a:gd name="connsiteY52" fmla="*/ 353022 h 1052087"/>
                  <a:gd name="connsiteX53" fmla="*/ 424123 w 791584"/>
                  <a:gd name="connsiteY53" fmla="*/ 266011 h 1052087"/>
                  <a:gd name="connsiteX54" fmla="*/ 432498 w 791584"/>
                  <a:gd name="connsiteY54" fmla="*/ 266011 h 1052087"/>
                  <a:gd name="connsiteX55" fmla="*/ 390984 w 791584"/>
                  <a:gd name="connsiteY55" fmla="*/ 503733 h 1052087"/>
                  <a:gd name="connsiteX56" fmla="*/ 242582 w 791584"/>
                  <a:gd name="connsiteY56" fmla="*/ 354682 h 1052087"/>
                  <a:gd name="connsiteX57" fmla="*/ 370257 w 791584"/>
                  <a:gd name="connsiteY57" fmla="*/ 899371 h 1052087"/>
                  <a:gd name="connsiteX58" fmla="*/ 131735 w 791584"/>
                  <a:gd name="connsiteY58" fmla="*/ 899371 h 1052087"/>
                  <a:gd name="connsiteX59" fmla="*/ 171480 w 791584"/>
                  <a:gd name="connsiteY59" fmla="*/ 647750 h 1052087"/>
                  <a:gd name="connsiteX60" fmla="*/ 279506 w 791584"/>
                  <a:gd name="connsiteY60" fmla="*/ 603858 h 1052087"/>
                  <a:gd name="connsiteX61" fmla="*/ 282263 w 791584"/>
                  <a:gd name="connsiteY61" fmla="*/ 602490 h 1052087"/>
                  <a:gd name="connsiteX62" fmla="*/ 370321 w 791584"/>
                  <a:gd name="connsiteY62" fmla="*/ 810701 h 1052087"/>
                  <a:gd name="connsiteX63" fmla="*/ 370257 w 791584"/>
                  <a:gd name="connsiteY63" fmla="*/ 899371 h 1052087"/>
                  <a:gd name="connsiteX64" fmla="*/ 395792 w 791584"/>
                  <a:gd name="connsiteY64" fmla="*/ 608026 h 1052087"/>
                  <a:gd name="connsiteX65" fmla="*/ 295976 w 791584"/>
                  <a:gd name="connsiteY65" fmla="*/ 594092 h 1052087"/>
                  <a:gd name="connsiteX66" fmla="*/ 319110 w 791584"/>
                  <a:gd name="connsiteY66" fmla="*/ 545285 h 1052087"/>
                  <a:gd name="connsiteX67" fmla="*/ 319110 w 791584"/>
                  <a:gd name="connsiteY67" fmla="*/ 542422 h 1052087"/>
                  <a:gd name="connsiteX68" fmla="*/ 472384 w 791584"/>
                  <a:gd name="connsiteY68" fmla="*/ 542422 h 1052087"/>
                  <a:gd name="connsiteX69" fmla="*/ 472384 w 791584"/>
                  <a:gd name="connsiteY69" fmla="*/ 545234 h 1052087"/>
                  <a:gd name="connsiteX70" fmla="*/ 495646 w 791584"/>
                  <a:gd name="connsiteY70" fmla="*/ 594180 h 1052087"/>
                  <a:gd name="connsiteX71" fmla="*/ 395792 w 791584"/>
                  <a:gd name="connsiteY71" fmla="*/ 608026 h 1052087"/>
                  <a:gd name="connsiteX72" fmla="*/ 421391 w 791584"/>
                  <a:gd name="connsiteY72" fmla="*/ 899371 h 1052087"/>
                  <a:gd name="connsiteX73" fmla="*/ 421391 w 791584"/>
                  <a:gd name="connsiteY73" fmla="*/ 810701 h 1052087"/>
                  <a:gd name="connsiteX74" fmla="*/ 509422 w 791584"/>
                  <a:gd name="connsiteY74" fmla="*/ 602579 h 1052087"/>
                  <a:gd name="connsiteX75" fmla="*/ 511976 w 791584"/>
                  <a:gd name="connsiteY75" fmla="*/ 603845 h 1052087"/>
                  <a:gd name="connsiteX76" fmla="*/ 660079 w 791584"/>
                  <a:gd name="connsiteY76" fmla="*/ 899371 h 1052087"/>
                  <a:gd name="connsiteX77" fmla="*/ 421391 w 791584"/>
                  <a:gd name="connsiteY77"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242582 w 791584"/>
                  <a:gd name="connsiteY51" fmla="*/ 354682 h 1052087"/>
                  <a:gd name="connsiteX52" fmla="*/ 242582 w 791584"/>
                  <a:gd name="connsiteY52" fmla="*/ 353022 h 1052087"/>
                  <a:gd name="connsiteX53" fmla="*/ 424123 w 791584"/>
                  <a:gd name="connsiteY53" fmla="*/ 266011 h 1052087"/>
                  <a:gd name="connsiteX54" fmla="*/ 390984 w 791584"/>
                  <a:gd name="connsiteY54" fmla="*/ 503733 h 1052087"/>
                  <a:gd name="connsiteX55" fmla="*/ 242582 w 791584"/>
                  <a:gd name="connsiteY55" fmla="*/ 354682 h 1052087"/>
                  <a:gd name="connsiteX56" fmla="*/ 370257 w 791584"/>
                  <a:gd name="connsiteY56" fmla="*/ 899371 h 1052087"/>
                  <a:gd name="connsiteX57" fmla="*/ 131735 w 791584"/>
                  <a:gd name="connsiteY57" fmla="*/ 899371 h 1052087"/>
                  <a:gd name="connsiteX58" fmla="*/ 171480 w 791584"/>
                  <a:gd name="connsiteY58" fmla="*/ 647750 h 1052087"/>
                  <a:gd name="connsiteX59" fmla="*/ 279506 w 791584"/>
                  <a:gd name="connsiteY59" fmla="*/ 603858 h 1052087"/>
                  <a:gd name="connsiteX60" fmla="*/ 282263 w 791584"/>
                  <a:gd name="connsiteY60" fmla="*/ 602490 h 1052087"/>
                  <a:gd name="connsiteX61" fmla="*/ 370321 w 791584"/>
                  <a:gd name="connsiteY61" fmla="*/ 810701 h 1052087"/>
                  <a:gd name="connsiteX62" fmla="*/ 370257 w 791584"/>
                  <a:gd name="connsiteY62" fmla="*/ 899371 h 1052087"/>
                  <a:gd name="connsiteX63" fmla="*/ 395792 w 791584"/>
                  <a:gd name="connsiteY63" fmla="*/ 608026 h 1052087"/>
                  <a:gd name="connsiteX64" fmla="*/ 295976 w 791584"/>
                  <a:gd name="connsiteY64" fmla="*/ 594092 h 1052087"/>
                  <a:gd name="connsiteX65" fmla="*/ 319110 w 791584"/>
                  <a:gd name="connsiteY65" fmla="*/ 545285 h 1052087"/>
                  <a:gd name="connsiteX66" fmla="*/ 319110 w 791584"/>
                  <a:gd name="connsiteY66" fmla="*/ 542422 h 1052087"/>
                  <a:gd name="connsiteX67" fmla="*/ 472384 w 791584"/>
                  <a:gd name="connsiteY67" fmla="*/ 542422 h 1052087"/>
                  <a:gd name="connsiteX68" fmla="*/ 472384 w 791584"/>
                  <a:gd name="connsiteY68" fmla="*/ 545234 h 1052087"/>
                  <a:gd name="connsiteX69" fmla="*/ 495646 w 791584"/>
                  <a:gd name="connsiteY69" fmla="*/ 594180 h 1052087"/>
                  <a:gd name="connsiteX70" fmla="*/ 395792 w 791584"/>
                  <a:gd name="connsiteY70" fmla="*/ 608026 h 1052087"/>
                  <a:gd name="connsiteX71" fmla="*/ 421391 w 791584"/>
                  <a:gd name="connsiteY71" fmla="*/ 899371 h 1052087"/>
                  <a:gd name="connsiteX72" fmla="*/ 421391 w 791584"/>
                  <a:gd name="connsiteY72" fmla="*/ 810701 h 1052087"/>
                  <a:gd name="connsiteX73" fmla="*/ 509422 w 791584"/>
                  <a:gd name="connsiteY73" fmla="*/ 602579 h 1052087"/>
                  <a:gd name="connsiteX74" fmla="*/ 511976 w 791584"/>
                  <a:gd name="connsiteY74" fmla="*/ 603845 h 1052087"/>
                  <a:gd name="connsiteX75" fmla="*/ 660079 w 791584"/>
                  <a:gd name="connsiteY75" fmla="*/ 899371 h 1052087"/>
                  <a:gd name="connsiteX76" fmla="*/ 421391 w 791584"/>
                  <a:gd name="connsiteY76"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242582 w 791584"/>
                  <a:gd name="connsiteY51" fmla="*/ 354682 h 1052087"/>
                  <a:gd name="connsiteX52" fmla="*/ 242582 w 791584"/>
                  <a:gd name="connsiteY52" fmla="*/ 353022 h 1052087"/>
                  <a:gd name="connsiteX53" fmla="*/ 390984 w 791584"/>
                  <a:gd name="connsiteY53" fmla="*/ 503733 h 1052087"/>
                  <a:gd name="connsiteX54" fmla="*/ 242582 w 791584"/>
                  <a:gd name="connsiteY54" fmla="*/ 354682 h 1052087"/>
                  <a:gd name="connsiteX55" fmla="*/ 370257 w 791584"/>
                  <a:gd name="connsiteY55" fmla="*/ 899371 h 1052087"/>
                  <a:gd name="connsiteX56" fmla="*/ 131735 w 791584"/>
                  <a:gd name="connsiteY56" fmla="*/ 899371 h 1052087"/>
                  <a:gd name="connsiteX57" fmla="*/ 171480 w 791584"/>
                  <a:gd name="connsiteY57" fmla="*/ 647750 h 1052087"/>
                  <a:gd name="connsiteX58" fmla="*/ 279506 w 791584"/>
                  <a:gd name="connsiteY58" fmla="*/ 603858 h 1052087"/>
                  <a:gd name="connsiteX59" fmla="*/ 282263 w 791584"/>
                  <a:gd name="connsiteY59" fmla="*/ 602490 h 1052087"/>
                  <a:gd name="connsiteX60" fmla="*/ 370321 w 791584"/>
                  <a:gd name="connsiteY60" fmla="*/ 810701 h 1052087"/>
                  <a:gd name="connsiteX61" fmla="*/ 370257 w 791584"/>
                  <a:gd name="connsiteY61" fmla="*/ 899371 h 1052087"/>
                  <a:gd name="connsiteX62" fmla="*/ 395792 w 791584"/>
                  <a:gd name="connsiteY62" fmla="*/ 608026 h 1052087"/>
                  <a:gd name="connsiteX63" fmla="*/ 295976 w 791584"/>
                  <a:gd name="connsiteY63" fmla="*/ 594092 h 1052087"/>
                  <a:gd name="connsiteX64" fmla="*/ 319110 w 791584"/>
                  <a:gd name="connsiteY64" fmla="*/ 545285 h 1052087"/>
                  <a:gd name="connsiteX65" fmla="*/ 319110 w 791584"/>
                  <a:gd name="connsiteY65" fmla="*/ 542422 h 1052087"/>
                  <a:gd name="connsiteX66" fmla="*/ 472384 w 791584"/>
                  <a:gd name="connsiteY66" fmla="*/ 542422 h 1052087"/>
                  <a:gd name="connsiteX67" fmla="*/ 472384 w 791584"/>
                  <a:gd name="connsiteY67" fmla="*/ 545234 h 1052087"/>
                  <a:gd name="connsiteX68" fmla="*/ 495646 w 791584"/>
                  <a:gd name="connsiteY68" fmla="*/ 594180 h 1052087"/>
                  <a:gd name="connsiteX69" fmla="*/ 395792 w 791584"/>
                  <a:gd name="connsiteY69" fmla="*/ 608026 h 1052087"/>
                  <a:gd name="connsiteX70" fmla="*/ 421391 w 791584"/>
                  <a:gd name="connsiteY70" fmla="*/ 899371 h 1052087"/>
                  <a:gd name="connsiteX71" fmla="*/ 421391 w 791584"/>
                  <a:gd name="connsiteY71" fmla="*/ 810701 h 1052087"/>
                  <a:gd name="connsiteX72" fmla="*/ 509422 w 791584"/>
                  <a:gd name="connsiteY72" fmla="*/ 602579 h 1052087"/>
                  <a:gd name="connsiteX73" fmla="*/ 511976 w 791584"/>
                  <a:gd name="connsiteY73" fmla="*/ 603845 h 1052087"/>
                  <a:gd name="connsiteX74" fmla="*/ 660079 w 791584"/>
                  <a:gd name="connsiteY74" fmla="*/ 899371 h 1052087"/>
                  <a:gd name="connsiteX75" fmla="*/ 421391 w 791584"/>
                  <a:gd name="connsiteY75"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390984 w 791584"/>
                  <a:gd name="connsiteY51" fmla="*/ 503733 h 1052087"/>
                  <a:gd name="connsiteX52" fmla="*/ 242582 w 791584"/>
                  <a:gd name="connsiteY52" fmla="*/ 353022 h 1052087"/>
                  <a:gd name="connsiteX53" fmla="*/ 390984 w 791584"/>
                  <a:gd name="connsiteY53" fmla="*/ 503733 h 1052087"/>
                  <a:gd name="connsiteX54" fmla="*/ 370257 w 791584"/>
                  <a:gd name="connsiteY54" fmla="*/ 899371 h 1052087"/>
                  <a:gd name="connsiteX55" fmla="*/ 131735 w 791584"/>
                  <a:gd name="connsiteY55" fmla="*/ 899371 h 1052087"/>
                  <a:gd name="connsiteX56" fmla="*/ 171480 w 791584"/>
                  <a:gd name="connsiteY56" fmla="*/ 647750 h 1052087"/>
                  <a:gd name="connsiteX57" fmla="*/ 279506 w 791584"/>
                  <a:gd name="connsiteY57" fmla="*/ 603858 h 1052087"/>
                  <a:gd name="connsiteX58" fmla="*/ 282263 w 791584"/>
                  <a:gd name="connsiteY58" fmla="*/ 602490 h 1052087"/>
                  <a:gd name="connsiteX59" fmla="*/ 370321 w 791584"/>
                  <a:gd name="connsiteY59" fmla="*/ 810701 h 1052087"/>
                  <a:gd name="connsiteX60" fmla="*/ 370257 w 791584"/>
                  <a:gd name="connsiteY60" fmla="*/ 899371 h 1052087"/>
                  <a:gd name="connsiteX61" fmla="*/ 395792 w 791584"/>
                  <a:gd name="connsiteY61" fmla="*/ 608026 h 1052087"/>
                  <a:gd name="connsiteX62" fmla="*/ 295976 w 791584"/>
                  <a:gd name="connsiteY62" fmla="*/ 594092 h 1052087"/>
                  <a:gd name="connsiteX63" fmla="*/ 319110 w 791584"/>
                  <a:gd name="connsiteY63" fmla="*/ 545285 h 1052087"/>
                  <a:gd name="connsiteX64" fmla="*/ 319110 w 791584"/>
                  <a:gd name="connsiteY64" fmla="*/ 542422 h 1052087"/>
                  <a:gd name="connsiteX65" fmla="*/ 472384 w 791584"/>
                  <a:gd name="connsiteY65" fmla="*/ 542422 h 1052087"/>
                  <a:gd name="connsiteX66" fmla="*/ 472384 w 791584"/>
                  <a:gd name="connsiteY66" fmla="*/ 545234 h 1052087"/>
                  <a:gd name="connsiteX67" fmla="*/ 495646 w 791584"/>
                  <a:gd name="connsiteY67" fmla="*/ 594180 h 1052087"/>
                  <a:gd name="connsiteX68" fmla="*/ 395792 w 791584"/>
                  <a:gd name="connsiteY68" fmla="*/ 608026 h 1052087"/>
                  <a:gd name="connsiteX69" fmla="*/ 421391 w 791584"/>
                  <a:gd name="connsiteY69" fmla="*/ 899371 h 1052087"/>
                  <a:gd name="connsiteX70" fmla="*/ 421391 w 791584"/>
                  <a:gd name="connsiteY70" fmla="*/ 810701 h 1052087"/>
                  <a:gd name="connsiteX71" fmla="*/ 509422 w 791584"/>
                  <a:gd name="connsiteY71" fmla="*/ 602579 h 1052087"/>
                  <a:gd name="connsiteX72" fmla="*/ 511976 w 791584"/>
                  <a:gd name="connsiteY72" fmla="*/ 603845 h 1052087"/>
                  <a:gd name="connsiteX73" fmla="*/ 660079 w 791584"/>
                  <a:gd name="connsiteY73" fmla="*/ 899371 h 1052087"/>
                  <a:gd name="connsiteX74" fmla="*/ 421391 w 791584"/>
                  <a:gd name="connsiteY74"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370257 w 791584"/>
                  <a:gd name="connsiteY51" fmla="*/ 899371 h 1052087"/>
                  <a:gd name="connsiteX52" fmla="*/ 131735 w 791584"/>
                  <a:gd name="connsiteY52" fmla="*/ 899371 h 1052087"/>
                  <a:gd name="connsiteX53" fmla="*/ 171480 w 791584"/>
                  <a:gd name="connsiteY53" fmla="*/ 647750 h 1052087"/>
                  <a:gd name="connsiteX54" fmla="*/ 279506 w 791584"/>
                  <a:gd name="connsiteY54" fmla="*/ 603858 h 1052087"/>
                  <a:gd name="connsiteX55" fmla="*/ 282263 w 791584"/>
                  <a:gd name="connsiteY55" fmla="*/ 602490 h 1052087"/>
                  <a:gd name="connsiteX56" fmla="*/ 370321 w 791584"/>
                  <a:gd name="connsiteY56" fmla="*/ 810701 h 1052087"/>
                  <a:gd name="connsiteX57" fmla="*/ 370257 w 791584"/>
                  <a:gd name="connsiteY57" fmla="*/ 899371 h 1052087"/>
                  <a:gd name="connsiteX58" fmla="*/ 395792 w 791584"/>
                  <a:gd name="connsiteY58" fmla="*/ 608026 h 1052087"/>
                  <a:gd name="connsiteX59" fmla="*/ 295976 w 791584"/>
                  <a:gd name="connsiteY59" fmla="*/ 594092 h 1052087"/>
                  <a:gd name="connsiteX60" fmla="*/ 319110 w 791584"/>
                  <a:gd name="connsiteY60" fmla="*/ 545285 h 1052087"/>
                  <a:gd name="connsiteX61" fmla="*/ 319110 w 791584"/>
                  <a:gd name="connsiteY61" fmla="*/ 542422 h 1052087"/>
                  <a:gd name="connsiteX62" fmla="*/ 472384 w 791584"/>
                  <a:gd name="connsiteY62" fmla="*/ 542422 h 1052087"/>
                  <a:gd name="connsiteX63" fmla="*/ 472384 w 791584"/>
                  <a:gd name="connsiteY63" fmla="*/ 545234 h 1052087"/>
                  <a:gd name="connsiteX64" fmla="*/ 495646 w 791584"/>
                  <a:gd name="connsiteY64" fmla="*/ 594180 h 1052087"/>
                  <a:gd name="connsiteX65" fmla="*/ 395792 w 791584"/>
                  <a:gd name="connsiteY65" fmla="*/ 608026 h 1052087"/>
                  <a:gd name="connsiteX66" fmla="*/ 421391 w 791584"/>
                  <a:gd name="connsiteY66" fmla="*/ 899371 h 1052087"/>
                  <a:gd name="connsiteX67" fmla="*/ 421391 w 791584"/>
                  <a:gd name="connsiteY67" fmla="*/ 810701 h 1052087"/>
                  <a:gd name="connsiteX68" fmla="*/ 509422 w 791584"/>
                  <a:gd name="connsiteY68" fmla="*/ 602579 h 1052087"/>
                  <a:gd name="connsiteX69" fmla="*/ 511976 w 791584"/>
                  <a:gd name="connsiteY69" fmla="*/ 603845 h 1052087"/>
                  <a:gd name="connsiteX70" fmla="*/ 660079 w 791584"/>
                  <a:gd name="connsiteY70" fmla="*/ 899371 h 1052087"/>
                  <a:gd name="connsiteX71" fmla="*/ 421391 w 791584"/>
                  <a:gd name="connsiteY71"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370257 w 791584"/>
                  <a:gd name="connsiteY51" fmla="*/ 899371 h 1052087"/>
                  <a:gd name="connsiteX52" fmla="*/ 131735 w 791584"/>
                  <a:gd name="connsiteY52" fmla="*/ 899371 h 1052087"/>
                  <a:gd name="connsiteX53" fmla="*/ 171480 w 791584"/>
                  <a:gd name="connsiteY53" fmla="*/ 647750 h 1052087"/>
                  <a:gd name="connsiteX54" fmla="*/ 279506 w 791584"/>
                  <a:gd name="connsiteY54" fmla="*/ 603858 h 1052087"/>
                  <a:gd name="connsiteX55" fmla="*/ 282263 w 791584"/>
                  <a:gd name="connsiteY55" fmla="*/ 602490 h 1052087"/>
                  <a:gd name="connsiteX56" fmla="*/ 370321 w 791584"/>
                  <a:gd name="connsiteY56" fmla="*/ 810701 h 1052087"/>
                  <a:gd name="connsiteX57" fmla="*/ 370257 w 791584"/>
                  <a:gd name="connsiteY57" fmla="*/ 899371 h 1052087"/>
                  <a:gd name="connsiteX58" fmla="*/ 395792 w 791584"/>
                  <a:gd name="connsiteY58" fmla="*/ 608026 h 1052087"/>
                  <a:gd name="connsiteX59" fmla="*/ 295976 w 791584"/>
                  <a:gd name="connsiteY59" fmla="*/ 594092 h 1052087"/>
                  <a:gd name="connsiteX60" fmla="*/ 319110 w 791584"/>
                  <a:gd name="connsiteY60" fmla="*/ 545285 h 1052087"/>
                  <a:gd name="connsiteX61" fmla="*/ 472384 w 791584"/>
                  <a:gd name="connsiteY61" fmla="*/ 542422 h 1052087"/>
                  <a:gd name="connsiteX62" fmla="*/ 472384 w 791584"/>
                  <a:gd name="connsiteY62" fmla="*/ 545234 h 1052087"/>
                  <a:gd name="connsiteX63" fmla="*/ 495646 w 791584"/>
                  <a:gd name="connsiteY63" fmla="*/ 594180 h 1052087"/>
                  <a:gd name="connsiteX64" fmla="*/ 395792 w 791584"/>
                  <a:gd name="connsiteY64" fmla="*/ 608026 h 1052087"/>
                  <a:gd name="connsiteX65" fmla="*/ 421391 w 791584"/>
                  <a:gd name="connsiteY65" fmla="*/ 899371 h 1052087"/>
                  <a:gd name="connsiteX66" fmla="*/ 421391 w 791584"/>
                  <a:gd name="connsiteY66" fmla="*/ 810701 h 1052087"/>
                  <a:gd name="connsiteX67" fmla="*/ 509422 w 791584"/>
                  <a:gd name="connsiteY67" fmla="*/ 602579 h 1052087"/>
                  <a:gd name="connsiteX68" fmla="*/ 511976 w 791584"/>
                  <a:gd name="connsiteY68" fmla="*/ 603845 h 1052087"/>
                  <a:gd name="connsiteX69" fmla="*/ 660079 w 791584"/>
                  <a:gd name="connsiteY69" fmla="*/ 899371 h 1052087"/>
                  <a:gd name="connsiteX70" fmla="*/ 421391 w 791584"/>
                  <a:gd name="connsiteY70"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370257 w 791584"/>
                  <a:gd name="connsiteY51" fmla="*/ 899371 h 1052087"/>
                  <a:gd name="connsiteX52" fmla="*/ 131735 w 791584"/>
                  <a:gd name="connsiteY52" fmla="*/ 899371 h 1052087"/>
                  <a:gd name="connsiteX53" fmla="*/ 279506 w 791584"/>
                  <a:gd name="connsiteY53" fmla="*/ 603858 h 1052087"/>
                  <a:gd name="connsiteX54" fmla="*/ 282263 w 791584"/>
                  <a:gd name="connsiteY54" fmla="*/ 602490 h 1052087"/>
                  <a:gd name="connsiteX55" fmla="*/ 370321 w 791584"/>
                  <a:gd name="connsiteY55" fmla="*/ 810701 h 1052087"/>
                  <a:gd name="connsiteX56" fmla="*/ 370257 w 791584"/>
                  <a:gd name="connsiteY56" fmla="*/ 899371 h 1052087"/>
                  <a:gd name="connsiteX57" fmla="*/ 395792 w 791584"/>
                  <a:gd name="connsiteY57" fmla="*/ 608026 h 1052087"/>
                  <a:gd name="connsiteX58" fmla="*/ 295976 w 791584"/>
                  <a:gd name="connsiteY58" fmla="*/ 594092 h 1052087"/>
                  <a:gd name="connsiteX59" fmla="*/ 319110 w 791584"/>
                  <a:gd name="connsiteY59" fmla="*/ 545285 h 1052087"/>
                  <a:gd name="connsiteX60" fmla="*/ 472384 w 791584"/>
                  <a:gd name="connsiteY60" fmla="*/ 542422 h 1052087"/>
                  <a:gd name="connsiteX61" fmla="*/ 472384 w 791584"/>
                  <a:gd name="connsiteY61" fmla="*/ 545234 h 1052087"/>
                  <a:gd name="connsiteX62" fmla="*/ 495646 w 791584"/>
                  <a:gd name="connsiteY62" fmla="*/ 594180 h 1052087"/>
                  <a:gd name="connsiteX63" fmla="*/ 395792 w 791584"/>
                  <a:gd name="connsiteY63" fmla="*/ 608026 h 1052087"/>
                  <a:gd name="connsiteX64" fmla="*/ 421391 w 791584"/>
                  <a:gd name="connsiteY64" fmla="*/ 899371 h 1052087"/>
                  <a:gd name="connsiteX65" fmla="*/ 421391 w 791584"/>
                  <a:gd name="connsiteY65" fmla="*/ 810701 h 1052087"/>
                  <a:gd name="connsiteX66" fmla="*/ 509422 w 791584"/>
                  <a:gd name="connsiteY66" fmla="*/ 602579 h 1052087"/>
                  <a:gd name="connsiteX67" fmla="*/ 511976 w 791584"/>
                  <a:gd name="connsiteY67" fmla="*/ 603845 h 1052087"/>
                  <a:gd name="connsiteX68" fmla="*/ 660079 w 791584"/>
                  <a:gd name="connsiteY68" fmla="*/ 899371 h 1052087"/>
                  <a:gd name="connsiteX69" fmla="*/ 421391 w 791584"/>
                  <a:gd name="connsiteY69"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47393 w 791584"/>
                  <a:gd name="connsiteY34" fmla="*/ 664737 h 1052087"/>
                  <a:gd name="connsiteX35" fmla="*/ 0 w 791584"/>
                  <a:gd name="connsiteY35" fmla="*/ 760032 h 1052087"/>
                  <a:gd name="connsiteX36" fmla="*/ 102 w 791584"/>
                  <a:gd name="connsiteY36" fmla="*/ 982595 h 1052087"/>
                  <a:gd name="connsiteX37" fmla="*/ 11465 w 791584"/>
                  <a:gd name="connsiteY37" fmla="*/ 990106 h 1052087"/>
                  <a:gd name="connsiteX38" fmla="*/ 127649 w 791584"/>
                  <a:gd name="connsiteY38" fmla="*/ 1029565 h 1052087"/>
                  <a:gd name="connsiteX39" fmla="*/ 127649 w 791584"/>
                  <a:gd name="connsiteY39" fmla="*/ 950040 h 1052087"/>
                  <a:gd name="connsiteX40" fmla="*/ 370231 w 791584"/>
                  <a:gd name="connsiteY40" fmla="*/ 950040 h 1052087"/>
                  <a:gd name="connsiteX41" fmla="*/ 370231 w 791584"/>
                  <a:gd name="connsiteY41" fmla="*/ 1051859 h 1052087"/>
                  <a:gd name="connsiteX42" fmla="*/ 399456 w 791584"/>
                  <a:gd name="connsiteY42" fmla="*/ 1052087 h 1052087"/>
                  <a:gd name="connsiteX43" fmla="*/ 421301 w 791584"/>
                  <a:gd name="connsiteY43" fmla="*/ 1051910 h 1052087"/>
                  <a:gd name="connsiteX44" fmla="*/ 421301 w 791584"/>
                  <a:gd name="connsiteY44" fmla="*/ 950040 h 1052087"/>
                  <a:gd name="connsiteX45" fmla="*/ 663883 w 791584"/>
                  <a:gd name="connsiteY45" fmla="*/ 950040 h 1052087"/>
                  <a:gd name="connsiteX46" fmla="*/ 663883 w 791584"/>
                  <a:gd name="connsiteY46" fmla="*/ 1030540 h 1052087"/>
                  <a:gd name="connsiteX47" fmla="*/ 781344 w 791584"/>
                  <a:gd name="connsiteY47" fmla="*/ 989308 h 1052087"/>
                  <a:gd name="connsiteX48" fmla="*/ 791558 w 791584"/>
                  <a:gd name="connsiteY48" fmla="*/ 981708 h 1052087"/>
                  <a:gd name="connsiteX49" fmla="*/ 791584 w 791584"/>
                  <a:gd name="connsiteY49" fmla="*/ 759500 h 1052087"/>
                  <a:gd name="connsiteX50" fmla="*/ 370257 w 791584"/>
                  <a:gd name="connsiteY50" fmla="*/ 899371 h 1052087"/>
                  <a:gd name="connsiteX51" fmla="*/ 131735 w 791584"/>
                  <a:gd name="connsiteY51" fmla="*/ 899371 h 1052087"/>
                  <a:gd name="connsiteX52" fmla="*/ 279506 w 791584"/>
                  <a:gd name="connsiteY52" fmla="*/ 603858 h 1052087"/>
                  <a:gd name="connsiteX53" fmla="*/ 282263 w 791584"/>
                  <a:gd name="connsiteY53" fmla="*/ 602490 h 1052087"/>
                  <a:gd name="connsiteX54" fmla="*/ 370321 w 791584"/>
                  <a:gd name="connsiteY54" fmla="*/ 810701 h 1052087"/>
                  <a:gd name="connsiteX55" fmla="*/ 370257 w 791584"/>
                  <a:gd name="connsiteY55" fmla="*/ 899371 h 1052087"/>
                  <a:gd name="connsiteX56" fmla="*/ 395792 w 791584"/>
                  <a:gd name="connsiteY56" fmla="*/ 608026 h 1052087"/>
                  <a:gd name="connsiteX57" fmla="*/ 295976 w 791584"/>
                  <a:gd name="connsiteY57" fmla="*/ 594092 h 1052087"/>
                  <a:gd name="connsiteX58" fmla="*/ 319110 w 791584"/>
                  <a:gd name="connsiteY58" fmla="*/ 545285 h 1052087"/>
                  <a:gd name="connsiteX59" fmla="*/ 472384 w 791584"/>
                  <a:gd name="connsiteY59" fmla="*/ 542422 h 1052087"/>
                  <a:gd name="connsiteX60" fmla="*/ 472384 w 791584"/>
                  <a:gd name="connsiteY60" fmla="*/ 545234 h 1052087"/>
                  <a:gd name="connsiteX61" fmla="*/ 495646 w 791584"/>
                  <a:gd name="connsiteY61" fmla="*/ 594180 h 1052087"/>
                  <a:gd name="connsiteX62" fmla="*/ 395792 w 791584"/>
                  <a:gd name="connsiteY62" fmla="*/ 608026 h 1052087"/>
                  <a:gd name="connsiteX63" fmla="*/ 421391 w 791584"/>
                  <a:gd name="connsiteY63" fmla="*/ 899371 h 1052087"/>
                  <a:gd name="connsiteX64" fmla="*/ 421391 w 791584"/>
                  <a:gd name="connsiteY64" fmla="*/ 810701 h 1052087"/>
                  <a:gd name="connsiteX65" fmla="*/ 509422 w 791584"/>
                  <a:gd name="connsiteY65" fmla="*/ 602579 h 1052087"/>
                  <a:gd name="connsiteX66" fmla="*/ 511976 w 791584"/>
                  <a:gd name="connsiteY66" fmla="*/ 603845 h 1052087"/>
                  <a:gd name="connsiteX67" fmla="*/ 660079 w 791584"/>
                  <a:gd name="connsiteY67" fmla="*/ 899371 h 1052087"/>
                  <a:gd name="connsiteX68" fmla="*/ 421391 w 791584"/>
                  <a:gd name="connsiteY68"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0 w 791584"/>
                  <a:gd name="connsiteY34" fmla="*/ 760032 h 1052087"/>
                  <a:gd name="connsiteX35" fmla="*/ 102 w 791584"/>
                  <a:gd name="connsiteY35" fmla="*/ 982595 h 1052087"/>
                  <a:gd name="connsiteX36" fmla="*/ 11465 w 791584"/>
                  <a:gd name="connsiteY36" fmla="*/ 990106 h 1052087"/>
                  <a:gd name="connsiteX37" fmla="*/ 127649 w 791584"/>
                  <a:gd name="connsiteY37" fmla="*/ 1029565 h 1052087"/>
                  <a:gd name="connsiteX38" fmla="*/ 127649 w 791584"/>
                  <a:gd name="connsiteY38" fmla="*/ 950040 h 1052087"/>
                  <a:gd name="connsiteX39" fmla="*/ 370231 w 791584"/>
                  <a:gd name="connsiteY39" fmla="*/ 950040 h 1052087"/>
                  <a:gd name="connsiteX40" fmla="*/ 370231 w 791584"/>
                  <a:gd name="connsiteY40" fmla="*/ 1051859 h 1052087"/>
                  <a:gd name="connsiteX41" fmla="*/ 399456 w 791584"/>
                  <a:gd name="connsiteY41" fmla="*/ 1052087 h 1052087"/>
                  <a:gd name="connsiteX42" fmla="*/ 421301 w 791584"/>
                  <a:gd name="connsiteY42" fmla="*/ 1051910 h 1052087"/>
                  <a:gd name="connsiteX43" fmla="*/ 421301 w 791584"/>
                  <a:gd name="connsiteY43" fmla="*/ 950040 h 1052087"/>
                  <a:gd name="connsiteX44" fmla="*/ 663883 w 791584"/>
                  <a:gd name="connsiteY44" fmla="*/ 950040 h 1052087"/>
                  <a:gd name="connsiteX45" fmla="*/ 663883 w 791584"/>
                  <a:gd name="connsiteY45" fmla="*/ 1030540 h 1052087"/>
                  <a:gd name="connsiteX46" fmla="*/ 781344 w 791584"/>
                  <a:gd name="connsiteY46" fmla="*/ 989308 h 1052087"/>
                  <a:gd name="connsiteX47" fmla="*/ 791558 w 791584"/>
                  <a:gd name="connsiteY47" fmla="*/ 981708 h 1052087"/>
                  <a:gd name="connsiteX48" fmla="*/ 791584 w 791584"/>
                  <a:gd name="connsiteY48" fmla="*/ 759500 h 1052087"/>
                  <a:gd name="connsiteX49" fmla="*/ 370257 w 791584"/>
                  <a:gd name="connsiteY49" fmla="*/ 899371 h 1052087"/>
                  <a:gd name="connsiteX50" fmla="*/ 131735 w 791584"/>
                  <a:gd name="connsiteY50" fmla="*/ 899371 h 1052087"/>
                  <a:gd name="connsiteX51" fmla="*/ 279506 w 791584"/>
                  <a:gd name="connsiteY51" fmla="*/ 603858 h 1052087"/>
                  <a:gd name="connsiteX52" fmla="*/ 282263 w 791584"/>
                  <a:gd name="connsiteY52" fmla="*/ 602490 h 1052087"/>
                  <a:gd name="connsiteX53" fmla="*/ 370321 w 791584"/>
                  <a:gd name="connsiteY53" fmla="*/ 810701 h 1052087"/>
                  <a:gd name="connsiteX54" fmla="*/ 370257 w 791584"/>
                  <a:gd name="connsiteY54" fmla="*/ 899371 h 1052087"/>
                  <a:gd name="connsiteX55" fmla="*/ 395792 w 791584"/>
                  <a:gd name="connsiteY55" fmla="*/ 608026 h 1052087"/>
                  <a:gd name="connsiteX56" fmla="*/ 295976 w 791584"/>
                  <a:gd name="connsiteY56" fmla="*/ 594092 h 1052087"/>
                  <a:gd name="connsiteX57" fmla="*/ 319110 w 791584"/>
                  <a:gd name="connsiteY57" fmla="*/ 545285 h 1052087"/>
                  <a:gd name="connsiteX58" fmla="*/ 472384 w 791584"/>
                  <a:gd name="connsiteY58" fmla="*/ 542422 h 1052087"/>
                  <a:gd name="connsiteX59" fmla="*/ 472384 w 791584"/>
                  <a:gd name="connsiteY59" fmla="*/ 545234 h 1052087"/>
                  <a:gd name="connsiteX60" fmla="*/ 495646 w 791584"/>
                  <a:gd name="connsiteY60" fmla="*/ 594180 h 1052087"/>
                  <a:gd name="connsiteX61" fmla="*/ 395792 w 791584"/>
                  <a:gd name="connsiteY61" fmla="*/ 608026 h 1052087"/>
                  <a:gd name="connsiteX62" fmla="*/ 421391 w 791584"/>
                  <a:gd name="connsiteY62" fmla="*/ 899371 h 1052087"/>
                  <a:gd name="connsiteX63" fmla="*/ 421391 w 791584"/>
                  <a:gd name="connsiteY63" fmla="*/ 810701 h 1052087"/>
                  <a:gd name="connsiteX64" fmla="*/ 509422 w 791584"/>
                  <a:gd name="connsiteY64" fmla="*/ 602579 h 1052087"/>
                  <a:gd name="connsiteX65" fmla="*/ 511976 w 791584"/>
                  <a:gd name="connsiteY65" fmla="*/ 603845 h 1052087"/>
                  <a:gd name="connsiteX66" fmla="*/ 660079 w 791584"/>
                  <a:gd name="connsiteY66" fmla="*/ 899371 h 1052087"/>
                  <a:gd name="connsiteX67" fmla="*/ 421391 w 791584"/>
                  <a:gd name="connsiteY67" fmla="*/ 899371 h 1052087"/>
                  <a:gd name="connsiteX0" fmla="*/ 791482 w 791482"/>
                  <a:gd name="connsiteY0" fmla="*/ 759500 h 1052087"/>
                  <a:gd name="connsiteX1" fmla="*/ 744165 w 791482"/>
                  <a:gd name="connsiteY1" fmla="*/ 664724 h 1052087"/>
                  <a:gd name="connsiteX2" fmla="*/ 647694 w 791482"/>
                  <a:gd name="connsiteY2" fmla="*/ 604909 h 1052087"/>
                  <a:gd name="connsiteX3" fmla="*/ 600059 w 791482"/>
                  <a:gd name="connsiteY3" fmla="*/ 274435 h 1052087"/>
                  <a:gd name="connsiteX4" fmla="*/ 600059 w 791482"/>
                  <a:gd name="connsiteY4" fmla="*/ 266011 h 1052087"/>
                  <a:gd name="connsiteX5" fmla="*/ 612826 w 791482"/>
                  <a:gd name="connsiteY5" fmla="*/ 266011 h 1052087"/>
                  <a:gd name="connsiteX6" fmla="*/ 638361 w 791482"/>
                  <a:gd name="connsiteY6" fmla="*/ 240677 h 1052087"/>
                  <a:gd name="connsiteX7" fmla="*/ 612826 w 791482"/>
                  <a:gd name="connsiteY7" fmla="*/ 215342 h 1052087"/>
                  <a:gd name="connsiteX8" fmla="*/ 600059 w 791482"/>
                  <a:gd name="connsiteY8" fmla="*/ 215342 h 1052087"/>
                  <a:gd name="connsiteX9" fmla="*/ 492812 w 791482"/>
                  <a:gd name="connsiteY9" fmla="*/ 49529 h 1052087"/>
                  <a:gd name="connsiteX10" fmla="*/ 472384 w 791482"/>
                  <a:gd name="connsiteY10" fmla="*/ 129712 h 1052087"/>
                  <a:gd name="connsiteX11" fmla="*/ 459617 w 791482"/>
                  <a:gd name="connsiteY11" fmla="*/ 139339 h 1052087"/>
                  <a:gd name="connsiteX12" fmla="*/ 456552 w 791482"/>
                  <a:gd name="connsiteY12" fmla="*/ 139339 h 1052087"/>
                  <a:gd name="connsiteX13" fmla="*/ 446669 w 791482"/>
                  <a:gd name="connsiteY13" fmla="*/ 124348 h 1052087"/>
                  <a:gd name="connsiteX14" fmla="*/ 446670 w 791482"/>
                  <a:gd name="connsiteY14" fmla="*/ 124341 h 1052087"/>
                  <a:gd name="connsiteX15" fmla="*/ 446849 w 791482"/>
                  <a:gd name="connsiteY15" fmla="*/ 123632 h 1052087"/>
                  <a:gd name="connsiteX16" fmla="*/ 471107 w 791482"/>
                  <a:gd name="connsiteY16" fmla="*/ 28755 h 1052087"/>
                  <a:gd name="connsiteX17" fmla="*/ 434069 w 791482"/>
                  <a:gd name="connsiteY17" fmla="*/ 0 h 1052087"/>
                  <a:gd name="connsiteX18" fmla="*/ 357464 w 791482"/>
                  <a:gd name="connsiteY18" fmla="*/ 0 h 1052087"/>
                  <a:gd name="connsiteX19" fmla="*/ 320438 w 791482"/>
                  <a:gd name="connsiteY19" fmla="*/ 28755 h 1052087"/>
                  <a:gd name="connsiteX20" fmla="*/ 344697 w 791482"/>
                  <a:gd name="connsiteY20" fmla="*/ 123632 h 1052087"/>
                  <a:gd name="connsiteX21" fmla="*/ 335759 w 791482"/>
                  <a:gd name="connsiteY21" fmla="*/ 139175 h 1052087"/>
                  <a:gd name="connsiteX22" fmla="*/ 334993 w 791482"/>
                  <a:gd name="connsiteY22" fmla="*/ 139339 h 1052087"/>
                  <a:gd name="connsiteX23" fmla="*/ 331929 w 791482"/>
                  <a:gd name="connsiteY23" fmla="*/ 139339 h 1052087"/>
                  <a:gd name="connsiteX24" fmla="*/ 319162 w 791482"/>
                  <a:gd name="connsiteY24" fmla="*/ 129712 h 1052087"/>
                  <a:gd name="connsiteX25" fmla="*/ 299372 w 791482"/>
                  <a:gd name="connsiteY25" fmla="*/ 49529 h 1052087"/>
                  <a:gd name="connsiteX26" fmla="*/ 192125 w 791482"/>
                  <a:gd name="connsiteY26" fmla="*/ 215342 h 1052087"/>
                  <a:gd name="connsiteX27" fmla="*/ 178719 w 791482"/>
                  <a:gd name="connsiteY27" fmla="*/ 215342 h 1052087"/>
                  <a:gd name="connsiteX28" fmla="*/ 153184 w 791482"/>
                  <a:gd name="connsiteY28" fmla="*/ 240677 h 1052087"/>
                  <a:gd name="connsiteX29" fmla="*/ 178719 w 791482"/>
                  <a:gd name="connsiteY29" fmla="*/ 266011 h 1052087"/>
                  <a:gd name="connsiteX30" fmla="*/ 191487 w 791482"/>
                  <a:gd name="connsiteY30" fmla="*/ 266011 h 1052087"/>
                  <a:gd name="connsiteX31" fmla="*/ 191487 w 791482"/>
                  <a:gd name="connsiteY31" fmla="*/ 274460 h 1052087"/>
                  <a:gd name="connsiteX32" fmla="*/ 211787 w 791482"/>
                  <a:gd name="connsiteY32" fmla="*/ 576598 h 1052087"/>
                  <a:gd name="connsiteX33" fmla="*/ 180673 w 791482"/>
                  <a:gd name="connsiteY33" fmla="*/ 589265 h 1052087"/>
                  <a:gd name="connsiteX34" fmla="*/ 0 w 791482"/>
                  <a:gd name="connsiteY34" fmla="*/ 982595 h 1052087"/>
                  <a:gd name="connsiteX35" fmla="*/ 11363 w 791482"/>
                  <a:gd name="connsiteY35" fmla="*/ 990106 h 1052087"/>
                  <a:gd name="connsiteX36" fmla="*/ 127547 w 791482"/>
                  <a:gd name="connsiteY36" fmla="*/ 1029565 h 1052087"/>
                  <a:gd name="connsiteX37" fmla="*/ 127547 w 791482"/>
                  <a:gd name="connsiteY37" fmla="*/ 950040 h 1052087"/>
                  <a:gd name="connsiteX38" fmla="*/ 370129 w 791482"/>
                  <a:gd name="connsiteY38" fmla="*/ 950040 h 1052087"/>
                  <a:gd name="connsiteX39" fmla="*/ 370129 w 791482"/>
                  <a:gd name="connsiteY39" fmla="*/ 1051859 h 1052087"/>
                  <a:gd name="connsiteX40" fmla="*/ 399354 w 791482"/>
                  <a:gd name="connsiteY40" fmla="*/ 1052087 h 1052087"/>
                  <a:gd name="connsiteX41" fmla="*/ 421199 w 791482"/>
                  <a:gd name="connsiteY41" fmla="*/ 1051910 h 1052087"/>
                  <a:gd name="connsiteX42" fmla="*/ 421199 w 791482"/>
                  <a:gd name="connsiteY42" fmla="*/ 950040 h 1052087"/>
                  <a:gd name="connsiteX43" fmla="*/ 663781 w 791482"/>
                  <a:gd name="connsiteY43" fmla="*/ 950040 h 1052087"/>
                  <a:gd name="connsiteX44" fmla="*/ 663781 w 791482"/>
                  <a:gd name="connsiteY44" fmla="*/ 1030540 h 1052087"/>
                  <a:gd name="connsiteX45" fmla="*/ 781242 w 791482"/>
                  <a:gd name="connsiteY45" fmla="*/ 989308 h 1052087"/>
                  <a:gd name="connsiteX46" fmla="*/ 791456 w 791482"/>
                  <a:gd name="connsiteY46" fmla="*/ 981708 h 1052087"/>
                  <a:gd name="connsiteX47" fmla="*/ 791482 w 791482"/>
                  <a:gd name="connsiteY47" fmla="*/ 759500 h 1052087"/>
                  <a:gd name="connsiteX48" fmla="*/ 370155 w 791482"/>
                  <a:gd name="connsiteY48" fmla="*/ 899371 h 1052087"/>
                  <a:gd name="connsiteX49" fmla="*/ 131633 w 791482"/>
                  <a:gd name="connsiteY49" fmla="*/ 899371 h 1052087"/>
                  <a:gd name="connsiteX50" fmla="*/ 279404 w 791482"/>
                  <a:gd name="connsiteY50" fmla="*/ 603858 h 1052087"/>
                  <a:gd name="connsiteX51" fmla="*/ 282161 w 791482"/>
                  <a:gd name="connsiteY51" fmla="*/ 602490 h 1052087"/>
                  <a:gd name="connsiteX52" fmla="*/ 370219 w 791482"/>
                  <a:gd name="connsiteY52" fmla="*/ 810701 h 1052087"/>
                  <a:gd name="connsiteX53" fmla="*/ 370155 w 791482"/>
                  <a:gd name="connsiteY53" fmla="*/ 899371 h 1052087"/>
                  <a:gd name="connsiteX54" fmla="*/ 395690 w 791482"/>
                  <a:gd name="connsiteY54" fmla="*/ 608026 h 1052087"/>
                  <a:gd name="connsiteX55" fmla="*/ 295874 w 791482"/>
                  <a:gd name="connsiteY55" fmla="*/ 594092 h 1052087"/>
                  <a:gd name="connsiteX56" fmla="*/ 319008 w 791482"/>
                  <a:gd name="connsiteY56" fmla="*/ 545285 h 1052087"/>
                  <a:gd name="connsiteX57" fmla="*/ 472282 w 791482"/>
                  <a:gd name="connsiteY57" fmla="*/ 542422 h 1052087"/>
                  <a:gd name="connsiteX58" fmla="*/ 472282 w 791482"/>
                  <a:gd name="connsiteY58" fmla="*/ 545234 h 1052087"/>
                  <a:gd name="connsiteX59" fmla="*/ 495544 w 791482"/>
                  <a:gd name="connsiteY59" fmla="*/ 594180 h 1052087"/>
                  <a:gd name="connsiteX60" fmla="*/ 395690 w 791482"/>
                  <a:gd name="connsiteY60" fmla="*/ 608026 h 1052087"/>
                  <a:gd name="connsiteX61" fmla="*/ 421289 w 791482"/>
                  <a:gd name="connsiteY61" fmla="*/ 899371 h 1052087"/>
                  <a:gd name="connsiteX62" fmla="*/ 421289 w 791482"/>
                  <a:gd name="connsiteY62" fmla="*/ 810701 h 1052087"/>
                  <a:gd name="connsiteX63" fmla="*/ 509320 w 791482"/>
                  <a:gd name="connsiteY63" fmla="*/ 602579 h 1052087"/>
                  <a:gd name="connsiteX64" fmla="*/ 511874 w 791482"/>
                  <a:gd name="connsiteY64" fmla="*/ 603845 h 1052087"/>
                  <a:gd name="connsiteX65" fmla="*/ 659977 w 791482"/>
                  <a:gd name="connsiteY65" fmla="*/ 899371 h 1052087"/>
                  <a:gd name="connsiteX66" fmla="*/ 421289 w 791482"/>
                  <a:gd name="connsiteY66" fmla="*/ 899371 h 1052087"/>
                  <a:gd name="connsiteX0" fmla="*/ 791482 w 791482"/>
                  <a:gd name="connsiteY0" fmla="*/ 759500 h 1052087"/>
                  <a:gd name="connsiteX1" fmla="*/ 744165 w 791482"/>
                  <a:gd name="connsiteY1" fmla="*/ 664724 h 1052087"/>
                  <a:gd name="connsiteX2" fmla="*/ 647694 w 791482"/>
                  <a:gd name="connsiteY2" fmla="*/ 604909 h 1052087"/>
                  <a:gd name="connsiteX3" fmla="*/ 600059 w 791482"/>
                  <a:gd name="connsiteY3" fmla="*/ 274435 h 1052087"/>
                  <a:gd name="connsiteX4" fmla="*/ 600059 w 791482"/>
                  <a:gd name="connsiteY4" fmla="*/ 266011 h 1052087"/>
                  <a:gd name="connsiteX5" fmla="*/ 612826 w 791482"/>
                  <a:gd name="connsiteY5" fmla="*/ 266011 h 1052087"/>
                  <a:gd name="connsiteX6" fmla="*/ 638361 w 791482"/>
                  <a:gd name="connsiteY6" fmla="*/ 240677 h 1052087"/>
                  <a:gd name="connsiteX7" fmla="*/ 612826 w 791482"/>
                  <a:gd name="connsiteY7" fmla="*/ 215342 h 1052087"/>
                  <a:gd name="connsiteX8" fmla="*/ 600059 w 791482"/>
                  <a:gd name="connsiteY8" fmla="*/ 215342 h 1052087"/>
                  <a:gd name="connsiteX9" fmla="*/ 492812 w 791482"/>
                  <a:gd name="connsiteY9" fmla="*/ 49529 h 1052087"/>
                  <a:gd name="connsiteX10" fmla="*/ 472384 w 791482"/>
                  <a:gd name="connsiteY10" fmla="*/ 129712 h 1052087"/>
                  <a:gd name="connsiteX11" fmla="*/ 459617 w 791482"/>
                  <a:gd name="connsiteY11" fmla="*/ 139339 h 1052087"/>
                  <a:gd name="connsiteX12" fmla="*/ 456552 w 791482"/>
                  <a:gd name="connsiteY12" fmla="*/ 139339 h 1052087"/>
                  <a:gd name="connsiteX13" fmla="*/ 446669 w 791482"/>
                  <a:gd name="connsiteY13" fmla="*/ 124348 h 1052087"/>
                  <a:gd name="connsiteX14" fmla="*/ 446670 w 791482"/>
                  <a:gd name="connsiteY14" fmla="*/ 124341 h 1052087"/>
                  <a:gd name="connsiteX15" fmla="*/ 446849 w 791482"/>
                  <a:gd name="connsiteY15" fmla="*/ 123632 h 1052087"/>
                  <a:gd name="connsiteX16" fmla="*/ 471107 w 791482"/>
                  <a:gd name="connsiteY16" fmla="*/ 28755 h 1052087"/>
                  <a:gd name="connsiteX17" fmla="*/ 434069 w 791482"/>
                  <a:gd name="connsiteY17" fmla="*/ 0 h 1052087"/>
                  <a:gd name="connsiteX18" fmla="*/ 357464 w 791482"/>
                  <a:gd name="connsiteY18" fmla="*/ 0 h 1052087"/>
                  <a:gd name="connsiteX19" fmla="*/ 320438 w 791482"/>
                  <a:gd name="connsiteY19" fmla="*/ 28755 h 1052087"/>
                  <a:gd name="connsiteX20" fmla="*/ 344697 w 791482"/>
                  <a:gd name="connsiteY20" fmla="*/ 123632 h 1052087"/>
                  <a:gd name="connsiteX21" fmla="*/ 335759 w 791482"/>
                  <a:gd name="connsiteY21" fmla="*/ 139175 h 1052087"/>
                  <a:gd name="connsiteX22" fmla="*/ 334993 w 791482"/>
                  <a:gd name="connsiteY22" fmla="*/ 139339 h 1052087"/>
                  <a:gd name="connsiteX23" fmla="*/ 331929 w 791482"/>
                  <a:gd name="connsiteY23" fmla="*/ 139339 h 1052087"/>
                  <a:gd name="connsiteX24" fmla="*/ 319162 w 791482"/>
                  <a:gd name="connsiteY24" fmla="*/ 129712 h 1052087"/>
                  <a:gd name="connsiteX25" fmla="*/ 299372 w 791482"/>
                  <a:gd name="connsiteY25" fmla="*/ 49529 h 1052087"/>
                  <a:gd name="connsiteX26" fmla="*/ 192125 w 791482"/>
                  <a:gd name="connsiteY26" fmla="*/ 215342 h 1052087"/>
                  <a:gd name="connsiteX27" fmla="*/ 178719 w 791482"/>
                  <a:gd name="connsiteY27" fmla="*/ 215342 h 1052087"/>
                  <a:gd name="connsiteX28" fmla="*/ 153184 w 791482"/>
                  <a:gd name="connsiteY28" fmla="*/ 240677 h 1052087"/>
                  <a:gd name="connsiteX29" fmla="*/ 178719 w 791482"/>
                  <a:gd name="connsiteY29" fmla="*/ 266011 h 1052087"/>
                  <a:gd name="connsiteX30" fmla="*/ 191487 w 791482"/>
                  <a:gd name="connsiteY30" fmla="*/ 266011 h 1052087"/>
                  <a:gd name="connsiteX31" fmla="*/ 191487 w 791482"/>
                  <a:gd name="connsiteY31" fmla="*/ 274460 h 1052087"/>
                  <a:gd name="connsiteX32" fmla="*/ 211787 w 791482"/>
                  <a:gd name="connsiteY32" fmla="*/ 576598 h 1052087"/>
                  <a:gd name="connsiteX33" fmla="*/ 180673 w 791482"/>
                  <a:gd name="connsiteY33" fmla="*/ 589265 h 1052087"/>
                  <a:gd name="connsiteX34" fmla="*/ 0 w 791482"/>
                  <a:gd name="connsiteY34" fmla="*/ 982595 h 1052087"/>
                  <a:gd name="connsiteX35" fmla="*/ 127547 w 791482"/>
                  <a:gd name="connsiteY35" fmla="*/ 1029565 h 1052087"/>
                  <a:gd name="connsiteX36" fmla="*/ 127547 w 791482"/>
                  <a:gd name="connsiteY36" fmla="*/ 950040 h 1052087"/>
                  <a:gd name="connsiteX37" fmla="*/ 370129 w 791482"/>
                  <a:gd name="connsiteY37" fmla="*/ 950040 h 1052087"/>
                  <a:gd name="connsiteX38" fmla="*/ 370129 w 791482"/>
                  <a:gd name="connsiteY38" fmla="*/ 1051859 h 1052087"/>
                  <a:gd name="connsiteX39" fmla="*/ 399354 w 791482"/>
                  <a:gd name="connsiteY39" fmla="*/ 1052087 h 1052087"/>
                  <a:gd name="connsiteX40" fmla="*/ 421199 w 791482"/>
                  <a:gd name="connsiteY40" fmla="*/ 1051910 h 1052087"/>
                  <a:gd name="connsiteX41" fmla="*/ 421199 w 791482"/>
                  <a:gd name="connsiteY41" fmla="*/ 950040 h 1052087"/>
                  <a:gd name="connsiteX42" fmla="*/ 663781 w 791482"/>
                  <a:gd name="connsiteY42" fmla="*/ 950040 h 1052087"/>
                  <a:gd name="connsiteX43" fmla="*/ 663781 w 791482"/>
                  <a:gd name="connsiteY43" fmla="*/ 1030540 h 1052087"/>
                  <a:gd name="connsiteX44" fmla="*/ 781242 w 791482"/>
                  <a:gd name="connsiteY44" fmla="*/ 989308 h 1052087"/>
                  <a:gd name="connsiteX45" fmla="*/ 791456 w 791482"/>
                  <a:gd name="connsiteY45" fmla="*/ 981708 h 1052087"/>
                  <a:gd name="connsiteX46" fmla="*/ 791482 w 791482"/>
                  <a:gd name="connsiteY46" fmla="*/ 759500 h 1052087"/>
                  <a:gd name="connsiteX47" fmla="*/ 370155 w 791482"/>
                  <a:gd name="connsiteY47" fmla="*/ 899371 h 1052087"/>
                  <a:gd name="connsiteX48" fmla="*/ 131633 w 791482"/>
                  <a:gd name="connsiteY48" fmla="*/ 899371 h 1052087"/>
                  <a:gd name="connsiteX49" fmla="*/ 279404 w 791482"/>
                  <a:gd name="connsiteY49" fmla="*/ 603858 h 1052087"/>
                  <a:gd name="connsiteX50" fmla="*/ 282161 w 791482"/>
                  <a:gd name="connsiteY50" fmla="*/ 602490 h 1052087"/>
                  <a:gd name="connsiteX51" fmla="*/ 370219 w 791482"/>
                  <a:gd name="connsiteY51" fmla="*/ 810701 h 1052087"/>
                  <a:gd name="connsiteX52" fmla="*/ 370155 w 791482"/>
                  <a:gd name="connsiteY52" fmla="*/ 899371 h 1052087"/>
                  <a:gd name="connsiteX53" fmla="*/ 395690 w 791482"/>
                  <a:gd name="connsiteY53" fmla="*/ 608026 h 1052087"/>
                  <a:gd name="connsiteX54" fmla="*/ 295874 w 791482"/>
                  <a:gd name="connsiteY54" fmla="*/ 594092 h 1052087"/>
                  <a:gd name="connsiteX55" fmla="*/ 319008 w 791482"/>
                  <a:gd name="connsiteY55" fmla="*/ 545285 h 1052087"/>
                  <a:gd name="connsiteX56" fmla="*/ 472282 w 791482"/>
                  <a:gd name="connsiteY56" fmla="*/ 542422 h 1052087"/>
                  <a:gd name="connsiteX57" fmla="*/ 472282 w 791482"/>
                  <a:gd name="connsiteY57" fmla="*/ 545234 h 1052087"/>
                  <a:gd name="connsiteX58" fmla="*/ 495544 w 791482"/>
                  <a:gd name="connsiteY58" fmla="*/ 594180 h 1052087"/>
                  <a:gd name="connsiteX59" fmla="*/ 395690 w 791482"/>
                  <a:gd name="connsiteY59" fmla="*/ 608026 h 1052087"/>
                  <a:gd name="connsiteX60" fmla="*/ 421289 w 791482"/>
                  <a:gd name="connsiteY60" fmla="*/ 899371 h 1052087"/>
                  <a:gd name="connsiteX61" fmla="*/ 421289 w 791482"/>
                  <a:gd name="connsiteY61" fmla="*/ 810701 h 1052087"/>
                  <a:gd name="connsiteX62" fmla="*/ 509320 w 791482"/>
                  <a:gd name="connsiteY62" fmla="*/ 602579 h 1052087"/>
                  <a:gd name="connsiteX63" fmla="*/ 511874 w 791482"/>
                  <a:gd name="connsiteY63" fmla="*/ 603845 h 1052087"/>
                  <a:gd name="connsiteX64" fmla="*/ 659977 w 791482"/>
                  <a:gd name="connsiteY64" fmla="*/ 899371 h 1052087"/>
                  <a:gd name="connsiteX65" fmla="*/ 421289 w 791482"/>
                  <a:gd name="connsiteY65" fmla="*/ 899371 h 1052087"/>
                  <a:gd name="connsiteX0" fmla="*/ 663935 w 663935"/>
                  <a:gd name="connsiteY0" fmla="*/ 759500 h 1052087"/>
                  <a:gd name="connsiteX1" fmla="*/ 616618 w 663935"/>
                  <a:gd name="connsiteY1" fmla="*/ 664724 h 1052087"/>
                  <a:gd name="connsiteX2" fmla="*/ 520147 w 663935"/>
                  <a:gd name="connsiteY2" fmla="*/ 604909 h 1052087"/>
                  <a:gd name="connsiteX3" fmla="*/ 472512 w 663935"/>
                  <a:gd name="connsiteY3" fmla="*/ 274435 h 1052087"/>
                  <a:gd name="connsiteX4" fmla="*/ 472512 w 663935"/>
                  <a:gd name="connsiteY4" fmla="*/ 266011 h 1052087"/>
                  <a:gd name="connsiteX5" fmla="*/ 485279 w 663935"/>
                  <a:gd name="connsiteY5" fmla="*/ 266011 h 1052087"/>
                  <a:gd name="connsiteX6" fmla="*/ 510814 w 663935"/>
                  <a:gd name="connsiteY6" fmla="*/ 240677 h 1052087"/>
                  <a:gd name="connsiteX7" fmla="*/ 485279 w 663935"/>
                  <a:gd name="connsiteY7" fmla="*/ 215342 h 1052087"/>
                  <a:gd name="connsiteX8" fmla="*/ 472512 w 663935"/>
                  <a:gd name="connsiteY8" fmla="*/ 215342 h 1052087"/>
                  <a:gd name="connsiteX9" fmla="*/ 365265 w 663935"/>
                  <a:gd name="connsiteY9" fmla="*/ 49529 h 1052087"/>
                  <a:gd name="connsiteX10" fmla="*/ 344837 w 663935"/>
                  <a:gd name="connsiteY10" fmla="*/ 129712 h 1052087"/>
                  <a:gd name="connsiteX11" fmla="*/ 332070 w 663935"/>
                  <a:gd name="connsiteY11" fmla="*/ 139339 h 1052087"/>
                  <a:gd name="connsiteX12" fmla="*/ 329005 w 663935"/>
                  <a:gd name="connsiteY12" fmla="*/ 139339 h 1052087"/>
                  <a:gd name="connsiteX13" fmla="*/ 319122 w 663935"/>
                  <a:gd name="connsiteY13" fmla="*/ 124348 h 1052087"/>
                  <a:gd name="connsiteX14" fmla="*/ 319123 w 663935"/>
                  <a:gd name="connsiteY14" fmla="*/ 124341 h 1052087"/>
                  <a:gd name="connsiteX15" fmla="*/ 319302 w 663935"/>
                  <a:gd name="connsiteY15" fmla="*/ 123632 h 1052087"/>
                  <a:gd name="connsiteX16" fmla="*/ 343560 w 663935"/>
                  <a:gd name="connsiteY16" fmla="*/ 28755 h 1052087"/>
                  <a:gd name="connsiteX17" fmla="*/ 306522 w 663935"/>
                  <a:gd name="connsiteY17" fmla="*/ 0 h 1052087"/>
                  <a:gd name="connsiteX18" fmla="*/ 229917 w 663935"/>
                  <a:gd name="connsiteY18" fmla="*/ 0 h 1052087"/>
                  <a:gd name="connsiteX19" fmla="*/ 192891 w 663935"/>
                  <a:gd name="connsiteY19" fmla="*/ 28755 h 1052087"/>
                  <a:gd name="connsiteX20" fmla="*/ 217150 w 663935"/>
                  <a:gd name="connsiteY20" fmla="*/ 123632 h 1052087"/>
                  <a:gd name="connsiteX21" fmla="*/ 208212 w 663935"/>
                  <a:gd name="connsiteY21" fmla="*/ 139175 h 1052087"/>
                  <a:gd name="connsiteX22" fmla="*/ 207446 w 663935"/>
                  <a:gd name="connsiteY22" fmla="*/ 139339 h 1052087"/>
                  <a:gd name="connsiteX23" fmla="*/ 204382 w 663935"/>
                  <a:gd name="connsiteY23" fmla="*/ 139339 h 1052087"/>
                  <a:gd name="connsiteX24" fmla="*/ 191615 w 663935"/>
                  <a:gd name="connsiteY24" fmla="*/ 129712 h 1052087"/>
                  <a:gd name="connsiteX25" fmla="*/ 171825 w 663935"/>
                  <a:gd name="connsiteY25" fmla="*/ 49529 h 1052087"/>
                  <a:gd name="connsiteX26" fmla="*/ 64578 w 663935"/>
                  <a:gd name="connsiteY26" fmla="*/ 215342 h 1052087"/>
                  <a:gd name="connsiteX27" fmla="*/ 51172 w 663935"/>
                  <a:gd name="connsiteY27" fmla="*/ 215342 h 1052087"/>
                  <a:gd name="connsiteX28" fmla="*/ 25637 w 663935"/>
                  <a:gd name="connsiteY28" fmla="*/ 240677 h 1052087"/>
                  <a:gd name="connsiteX29" fmla="*/ 51172 w 663935"/>
                  <a:gd name="connsiteY29" fmla="*/ 266011 h 1052087"/>
                  <a:gd name="connsiteX30" fmla="*/ 63940 w 663935"/>
                  <a:gd name="connsiteY30" fmla="*/ 266011 h 1052087"/>
                  <a:gd name="connsiteX31" fmla="*/ 63940 w 663935"/>
                  <a:gd name="connsiteY31" fmla="*/ 274460 h 1052087"/>
                  <a:gd name="connsiteX32" fmla="*/ 84240 w 663935"/>
                  <a:gd name="connsiteY32" fmla="*/ 576598 h 1052087"/>
                  <a:gd name="connsiteX33" fmla="*/ 53126 w 663935"/>
                  <a:gd name="connsiteY33" fmla="*/ 589265 h 1052087"/>
                  <a:gd name="connsiteX34" fmla="*/ 0 w 663935"/>
                  <a:gd name="connsiteY34" fmla="*/ 1029565 h 1052087"/>
                  <a:gd name="connsiteX35" fmla="*/ 0 w 663935"/>
                  <a:gd name="connsiteY35" fmla="*/ 950040 h 1052087"/>
                  <a:gd name="connsiteX36" fmla="*/ 242582 w 663935"/>
                  <a:gd name="connsiteY36" fmla="*/ 950040 h 1052087"/>
                  <a:gd name="connsiteX37" fmla="*/ 242582 w 663935"/>
                  <a:gd name="connsiteY37" fmla="*/ 1051859 h 1052087"/>
                  <a:gd name="connsiteX38" fmla="*/ 271807 w 663935"/>
                  <a:gd name="connsiteY38" fmla="*/ 1052087 h 1052087"/>
                  <a:gd name="connsiteX39" fmla="*/ 293652 w 663935"/>
                  <a:gd name="connsiteY39" fmla="*/ 1051910 h 1052087"/>
                  <a:gd name="connsiteX40" fmla="*/ 293652 w 663935"/>
                  <a:gd name="connsiteY40" fmla="*/ 950040 h 1052087"/>
                  <a:gd name="connsiteX41" fmla="*/ 536234 w 663935"/>
                  <a:gd name="connsiteY41" fmla="*/ 950040 h 1052087"/>
                  <a:gd name="connsiteX42" fmla="*/ 536234 w 663935"/>
                  <a:gd name="connsiteY42" fmla="*/ 1030540 h 1052087"/>
                  <a:gd name="connsiteX43" fmla="*/ 653695 w 663935"/>
                  <a:gd name="connsiteY43" fmla="*/ 989308 h 1052087"/>
                  <a:gd name="connsiteX44" fmla="*/ 663909 w 663935"/>
                  <a:gd name="connsiteY44" fmla="*/ 981708 h 1052087"/>
                  <a:gd name="connsiteX45" fmla="*/ 663935 w 663935"/>
                  <a:gd name="connsiteY45" fmla="*/ 759500 h 1052087"/>
                  <a:gd name="connsiteX46" fmla="*/ 242608 w 663935"/>
                  <a:gd name="connsiteY46" fmla="*/ 899371 h 1052087"/>
                  <a:gd name="connsiteX47" fmla="*/ 4086 w 663935"/>
                  <a:gd name="connsiteY47" fmla="*/ 899371 h 1052087"/>
                  <a:gd name="connsiteX48" fmla="*/ 151857 w 663935"/>
                  <a:gd name="connsiteY48" fmla="*/ 603858 h 1052087"/>
                  <a:gd name="connsiteX49" fmla="*/ 154614 w 663935"/>
                  <a:gd name="connsiteY49" fmla="*/ 602490 h 1052087"/>
                  <a:gd name="connsiteX50" fmla="*/ 242672 w 663935"/>
                  <a:gd name="connsiteY50" fmla="*/ 810701 h 1052087"/>
                  <a:gd name="connsiteX51" fmla="*/ 242608 w 663935"/>
                  <a:gd name="connsiteY51" fmla="*/ 899371 h 1052087"/>
                  <a:gd name="connsiteX52" fmla="*/ 268143 w 663935"/>
                  <a:gd name="connsiteY52" fmla="*/ 608026 h 1052087"/>
                  <a:gd name="connsiteX53" fmla="*/ 168327 w 663935"/>
                  <a:gd name="connsiteY53" fmla="*/ 594092 h 1052087"/>
                  <a:gd name="connsiteX54" fmla="*/ 191461 w 663935"/>
                  <a:gd name="connsiteY54" fmla="*/ 545285 h 1052087"/>
                  <a:gd name="connsiteX55" fmla="*/ 344735 w 663935"/>
                  <a:gd name="connsiteY55" fmla="*/ 542422 h 1052087"/>
                  <a:gd name="connsiteX56" fmla="*/ 344735 w 663935"/>
                  <a:gd name="connsiteY56" fmla="*/ 545234 h 1052087"/>
                  <a:gd name="connsiteX57" fmla="*/ 367997 w 663935"/>
                  <a:gd name="connsiteY57" fmla="*/ 594180 h 1052087"/>
                  <a:gd name="connsiteX58" fmla="*/ 268143 w 663935"/>
                  <a:gd name="connsiteY58" fmla="*/ 608026 h 1052087"/>
                  <a:gd name="connsiteX59" fmla="*/ 293742 w 663935"/>
                  <a:gd name="connsiteY59" fmla="*/ 899371 h 1052087"/>
                  <a:gd name="connsiteX60" fmla="*/ 293742 w 663935"/>
                  <a:gd name="connsiteY60" fmla="*/ 810701 h 1052087"/>
                  <a:gd name="connsiteX61" fmla="*/ 381773 w 663935"/>
                  <a:gd name="connsiteY61" fmla="*/ 602579 h 1052087"/>
                  <a:gd name="connsiteX62" fmla="*/ 384327 w 663935"/>
                  <a:gd name="connsiteY62" fmla="*/ 603845 h 1052087"/>
                  <a:gd name="connsiteX63" fmla="*/ 532430 w 663935"/>
                  <a:gd name="connsiteY63" fmla="*/ 899371 h 1052087"/>
                  <a:gd name="connsiteX64" fmla="*/ 293742 w 663935"/>
                  <a:gd name="connsiteY64" fmla="*/ 899371 h 1052087"/>
                  <a:gd name="connsiteX0" fmla="*/ 663935 w 663935"/>
                  <a:gd name="connsiteY0" fmla="*/ 759500 h 1052087"/>
                  <a:gd name="connsiteX1" fmla="*/ 616618 w 663935"/>
                  <a:gd name="connsiteY1" fmla="*/ 664724 h 1052087"/>
                  <a:gd name="connsiteX2" fmla="*/ 520147 w 663935"/>
                  <a:gd name="connsiteY2" fmla="*/ 604909 h 1052087"/>
                  <a:gd name="connsiteX3" fmla="*/ 472512 w 663935"/>
                  <a:gd name="connsiteY3" fmla="*/ 274435 h 1052087"/>
                  <a:gd name="connsiteX4" fmla="*/ 472512 w 663935"/>
                  <a:gd name="connsiteY4" fmla="*/ 266011 h 1052087"/>
                  <a:gd name="connsiteX5" fmla="*/ 485279 w 663935"/>
                  <a:gd name="connsiteY5" fmla="*/ 266011 h 1052087"/>
                  <a:gd name="connsiteX6" fmla="*/ 510814 w 663935"/>
                  <a:gd name="connsiteY6" fmla="*/ 240677 h 1052087"/>
                  <a:gd name="connsiteX7" fmla="*/ 485279 w 663935"/>
                  <a:gd name="connsiteY7" fmla="*/ 215342 h 1052087"/>
                  <a:gd name="connsiteX8" fmla="*/ 472512 w 663935"/>
                  <a:gd name="connsiteY8" fmla="*/ 215342 h 1052087"/>
                  <a:gd name="connsiteX9" fmla="*/ 365265 w 663935"/>
                  <a:gd name="connsiteY9" fmla="*/ 49529 h 1052087"/>
                  <a:gd name="connsiteX10" fmla="*/ 344837 w 663935"/>
                  <a:gd name="connsiteY10" fmla="*/ 129712 h 1052087"/>
                  <a:gd name="connsiteX11" fmla="*/ 332070 w 663935"/>
                  <a:gd name="connsiteY11" fmla="*/ 139339 h 1052087"/>
                  <a:gd name="connsiteX12" fmla="*/ 329005 w 663935"/>
                  <a:gd name="connsiteY12" fmla="*/ 139339 h 1052087"/>
                  <a:gd name="connsiteX13" fmla="*/ 319122 w 663935"/>
                  <a:gd name="connsiteY13" fmla="*/ 124348 h 1052087"/>
                  <a:gd name="connsiteX14" fmla="*/ 319123 w 663935"/>
                  <a:gd name="connsiteY14" fmla="*/ 124341 h 1052087"/>
                  <a:gd name="connsiteX15" fmla="*/ 319302 w 663935"/>
                  <a:gd name="connsiteY15" fmla="*/ 123632 h 1052087"/>
                  <a:gd name="connsiteX16" fmla="*/ 343560 w 663935"/>
                  <a:gd name="connsiteY16" fmla="*/ 28755 h 1052087"/>
                  <a:gd name="connsiteX17" fmla="*/ 306522 w 663935"/>
                  <a:gd name="connsiteY17" fmla="*/ 0 h 1052087"/>
                  <a:gd name="connsiteX18" fmla="*/ 229917 w 663935"/>
                  <a:gd name="connsiteY18" fmla="*/ 0 h 1052087"/>
                  <a:gd name="connsiteX19" fmla="*/ 192891 w 663935"/>
                  <a:gd name="connsiteY19" fmla="*/ 28755 h 1052087"/>
                  <a:gd name="connsiteX20" fmla="*/ 217150 w 663935"/>
                  <a:gd name="connsiteY20" fmla="*/ 123632 h 1052087"/>
                  <a:gd name="connsiteX21" fmla="*/ 208212 w 663935"/>
                  <a:gd name="connsiteY21" fmla="*/ 139175 h 1052087"/>
                  <a:gd name="connsiteX22" fmla="*/ 207446 w 663935"/>
                  <a:gd name="connsiteY22" fmla="*/ 139339 h 1052087"/>
                  <a:gd name="connsiteX23" fmla="*/ 204382 w 663935"/>
                  <a:gd name="connsiteY23" fmla="*/ 139339 h 1052087"/>
                  <a:gd name="connsiteX24" fmla="*/ 191615 w 663935"/>
                  <a:gd name="connsiteY24" fmla="*/ 129712 h 1052087"/>
                  <a:gd name="connsiteX25" fmla="*/ 171825 w 663935"/>
                  <a:gd name="connsiteY25" fmla="*/ 49529 h 1052087"/>
                  <a:gd name="connsiteX26" fmla="*/ 64578 w 663935"/>
                  <a:gd name="connsiteY26" fmla="*/ 215342 h 1052087"/>
                  <a:gd name="connsiteX27" fmla="*/ 51172 w 663935"/>
                  <a:gd name="connsiteY27" fmla="*/ 215342 h 1052087"/>
                  <a:gd name="connsiteX28" fmla="*/ 25637 w 663935"/>
                  <a:gd name="connsiteY28" fmla="*/ 240677 h 1052087"/>
                  <a:gd name="connsiteX29" fmla="*/ 51172 w 663935"/>
                  <a:gd name="connsiteY29" fmla="*/ 266011 h 1052087"/>
                  <a:gd name="connsiteX30" fmla="*/ 63940 w 663935"/>
                  <a:gd name="connsiteY30" fmla="*/ 266011 h 1052087"/>
                  <a:gd name="connsiteX31" fmla="*/ 63940 w 663935"/>
                  <a:gd name="connsiteY31" fmla="*/ 274460 h 1052087"/>
                  <a:gd name="connsiteX32" fmla="*/ 84240 w 663935"/>
                  <a:gd name="connsiteY32" fmla="*/ 576598 h 1052087"/>
                  <a:gd name="connsiteX33" fmla="*/ 53126 w 663935"/>
                  <a:gd name="connsiteY33" fmla="*/ 589265 h 1052087"/>
                  <a:gd name="connsiteX34" fmla="*/ 0 w 663935"/>
                  <a:gd name="connsiteY34" fmla="*/ 950040 h 1052087"/>
                  <a:gd name="connsiteX35" fmla="*/ 242582 w 663935"/>
                  <a:gd name="connsiteY35" fmla="*/ 950040 h 1052087"/>
                  <a:gd name="connsiteX36" fmla="*/ 242582 w 663935"/>
                  <a:gd name="connsiteY36" fmla="*/ 1051859 h 1052087"/>
                  <a:gd name="connsiteX37" fmla="*/ 271807 w 663935"/>
                  <a:gd name="connsiteY37" fmla="*/ 1052087 h 1052087"/>
                  <a:gd name="connsiteX38" fmla="*/ 293652 w 663935"/>
                  <a:gd name="connsiteY38" fmla="*/ 1051910 h 1052087"/>
                  <a:gd name="connsiteX39" fmla="*/ 293652 w 663935"/>
                  <a:gd name="connsiteY39" fmla="*/ 950040 h 1052087"/>
                  <a:gd name="connsiteX40" fmla="*/ 536234 w 663935"/>
                  <a:gd name="connsiteY40" fmla="*/ 950040 h 1052087"/>
                  <a:gd name="connsiteX41" fmla="*/ 536234 w 663935"/>
                  <a:gd name="connsiteY41" fmla="*/ 1030540 h 1052087"/>
                  <a:gd name="connsiteX42" fmla="*/ 653695 w 663935"/>
                  <a:gd name="connsiteY42" fmla="*/ 989308 h 1052087"/>
                  <a:gd name="connsiteX43" fmla="*/ 663909 w 663935"/>
                  <a:gd name="connsiteY43" fmla="*/ 981708 h 1052087"/>
                  <a:gd name="connsiteX44" fmla="*/ 663935 w 663935"/>
                  <a:gd name="connsiteY44" fmla="*/ 759500 h 1052087"/>
                  <a:gd name="connsiteX45" fmla="*/ 242608 w 663935"/>
                  <a:gd name="connsiteY45" fmla="*/ 899371 h 1052087"/>
                  <a:gd name="connsiteX46" fmla="*/ 4086 w 663935"/>
                  <a:gd name="connsiteY46" fmla="*/ 899371 h 1052087"/>
                  <a:gd name="connsiteX47" fmla="*/ 151857 w 663935"/>
                  <a:gd name="connsiteY47" fmla="*/ 603858 h 1052087"/>
                  <a:gd name="connsiteX48" fmla="*/ 154614 w 663935"/>
                  <a:gd name="connsiteY48" fmla="*/ 602490 h 1052087"/>
                  <a:gd name="connsiteX49" fmla="*/ 242672 w 663935"/>
                  <a:gd name="connsiteY49" fmla="*/ 810701 h 1052087"/>
                  <a:gd name="connsiteX50" fmla="*/ 242608 w 663935"/>
                  <a:gd name="connsiteY50" fmla="*/ 899371 h 1052087"/>
                  <a:gd name="connsiteX51" fmla="*/ 268143 w 663935"/>
                  <a:gd name="connsiteY51" fmla="*/ 608026 h 1052087"/>
                  <a:gd name="connsiteX52" fmla="*/ 168327 w 663935"/>
                  <a:gd name="connsiteY52" fmla="*/ 594092 h 1052087"/>
                  <a:gd name="connsiteX53" fmla="*/ 191461 w 663935"/>
                  <a:gd name="connsiteY53" fmla="*/ 545285 h 1052087"/>
                  <a:gd name="connsiteX54" fmla="*/ 344735 w 663935"/>
                  <a:gd name="connsiteY54" fmla="*/ 542422 h 1052087"/>
                  <a:gd name="connsiteX55" fmla="*/ 344735 w 663935"/>
                  <a:gd name="connsiteY55" fmla="*/ 545234 h 1052087"/>
                  <a:gd name="connsiteX56" fmla="*/ 367997 w 663935"/>
                  <a:gd name="connsiteY56" fmla="*/ 594180 h 1052087"/>
                  <a:gd name="connsiteX57" fmla="*/ 268143 w 663935"/>
                  <a:gd name="connsiteY57" fmla="*/ 608026 h 1052087"/>
                  <a:gd name="connsiteX58" fmla="*/ 293742 w 663935"/>
                  <a:gd name="connsiteY58" fmla="*/ 899371 h 1052087"/>
                  <a:gd name="connsiteX59" fmla="*/ 293742 w 663935"/>
                  <a:gd name="connsiteY59" fmla="*/ 810701 h 1052087"/>
                  <a:gd name="connsiteX60" fmla="*/ 381773 w 663935"/>
                  <a:gd name="connsiteY60" fmla="*/ 602579 h 1052087"/>
                  <a:gd name="connsiteX61" fmla="*/ 384327 w 663935"/>
                  <a:gd name="connsiteY61" fmla="*/ 603845 h 1052087"/>
                  <a:gd name="connsiteX62" fmla="*/ 532430 w 663935"/>
                  <a:gd name="connsiteY62" fmla="*/ 899371 h 1052087"/>
                  <a:gd name="connsiteX63" fmla="*/ 293742 w 663935"/>
                  <a:gd name="connsiteY63" fmla="*/ 899371 h 1052087"/>
                  <a:gd name="connsiteX0" fmla="*/ 659849 w 659849"/>
                  <a:gd name="connsiteY0" fmla="*/ 759500 h 1052087"/>
                  <a:gd name="connsiteX1" fmla="*/ 612532 w 659849"/>
                  <a:gd name="connsiteY1" fmla="*/ 664724 h 1052087"/>
                  <a:gd name="connsiteX2" fmla="*/ 516061 w 659849"/>
                  <a:gd name="connsiteY2" fmla="*/ 604909 h 1052087"/>
                  <a:gd name="connsiteX3" fmla="*/ 468426 w 659849"/>
                  <a:gd name="connsiteY3" fmla="*/ 274435 h 1052087"/>
                  <a:gd name="connsiteX4" fmla="*/ 468426 w 659849"/>
                  <a:gd name="connsiteY4" fmla="*/ 266011 h 1052087"/>
                  <a:gd name="connsiteX5" fmla="*/ 481193 w 659849"/>
                  <a:gd name="connsiteY5" fmla="*/ 266011 h 1052087"/>
                  <a:gd name="connsiteX6" fmla="*/ 506728 w 659849"/>
                  <a:gd name="connsiteY6" fmla="*/ 240677 h 1052087"/>
                  <a:gd name="connsiteX7" fmla="*/ 481193 w 659849"/>
                  <a:gd name="connsiteY7" fmla="*/ 215342 h 1052087"/>
                  <a:gd name="connsiteX8" fmla="*/ 468426 w 659849"/>
                  <a:gd name="connsiteY8" fmla="*/ 215342 h 1052087"/>
                  <a:gd name="connsiteX9" fmla="*/ 361179 w 659849"/>
                  <a:gd name="connsiteY9" fmla="*/ 49529 h 1052087"/>
                  <a:gd name="connsiteX10" fmla="*/ 340751 w 659849"/>
                  <a:gd name="connsiteY10" fmla="*/ 129712 h 1052087"/>
                  <a:gd name="connsiteX11" fmla="*/ 327984 w 659849"/>
                  <a:gd name="connsiteY11" fmla="*/ 139339 h 1052087"/>
                  <a:gd name="connsiteX12" fmla="*/ 324919 w 659849"/>
                  <a:gd name="connsiteY12" fmla="*/ 139339 h 1052087"/>
                  <a:gd name="connsiteX13" fmla="*/ 315036 w 659849"/>
                  <a:gd name="connsiteY13" fmla="*/ 124348 h 1052087"/>
                  <a:gd name="connsiteX14" fmla="*/ 315037 w 659849"/>
                  <a:gd name="connsiteY14" fmla="*/ 124341 h 1052087"/>
                  <a:gd name="connsiteX15" fmla="*/ 315216 w 659849"/>
                  <a:gd name="connsiteY15" fmla="*/ 123632 h 1052087"/>
                  <a:gd name="connsiteX16" fmla="*/ 339474 w 659849"/>
                  <a:gd name="connsiteY16" fmla="*/ 28755 h 1052087"/>
                  <a:gd name="connsiteX17" fmla="*/ 302436 w 659849"/>
                  <a:gd name="connsiteY17" fmla="*/ 0 h 1052087"/>
                  <a:gd name="connsiteX18" fmla="*/ 225831 w 659849"/>
                  <a:gd name="connsiteY18" fmla="*/ 0 h 1052087"/>
                  <a:gd name="connsiteX19" fmla="*/ 188805 w 659849"/>
                  <a:gd name="connsiteY19" fmla="*/ 28755 h 1052087"/>
                  <a:gd name="connsiteX20" fmla="*/ 213064 w 659849"/>
                  <a:gd name="connsiteY20" fmla="*/ 123632 h 1052087"/>
                  <a:gd name="connsiteX21" fmla="*/ 204126 w 659849"/>
                  <a:gd name="connsiteY21" fmla="*/ 139175 h 1052087"/>
                  <a:gd name="connsiteX22" fmla="*/ 203360 w 659849"/>
                  <a:gd name="connsiteY22" fmla="*/ 139339 h 1052087"/>
                  <a:gd name="connsiteX23" fmla="*/ 200296 w 659849"/>
                  <a:gd name="connsiteY23" fmla="*/ 139339 h 1052087"/>
                  <a:gd name="connsiteX24" fmla="*/ 187529 w 659849"/>
                  <a:gd name="connsiteY24" fmla="*/ 129712 h 1052087"/>
                  <a:gd name="connsiteX25" fmla="*/ 167739 w 659849"/>
                  <a:gd name="connsiteY25" fmla="*/ 49529 h 1052087"/>
                  <a:gd name="connsiteX26" fmla="*/ 60492 w 659849"/>
                  <a:gd name="connsiteY26" fmla="*/ 215342 h 1052087"/>
                  <a:gd name="connsiteX27" fmla="*/ 47086 w 659849"/>
                  <a:gd name="connsiteY27" fmla="*/ 215342 h 1052087"/>
                  <a:gd name="connsiteX28" fmla="*/ 21551 w 659849"/>
                  <a:gd name="connsiteY28" fmla="*/ 240677 h 1052087"/>
                  <a:gd name="connsiteX29" fmla="*/ 47086 w 659849"/>
                  <a:gd name="connsiteY29" fmla="*/ 266011 h 1052087"/>
                  <a:gd name="connsiteX30" fmla="*/ 59854 w 659849"/>
                  <a:gd name="connsiteY30" fmla="*/ 266011 h 1052087"/>
                  <a:gd name="connsiteX31" fmla="*/ 59854 w 659849"/>
                  <a:gd name="connsiteY31" fmla="*/ 274460 h 1052087"/>
                  <a:gd name="connsiteX32" fmla="*/ 80154 w 659849"/>
                  <a:gd name="connsiteY32" fmla="*/ 576598 h 1052087"/>
                  <a:gd name="connsiteX33" fmla="*/ 49040 w 659849"/>
                  <a:gd name="connsiteY33" fmla="*/ 589265 h 1052087"/>
                  <a:gd name="connsiteX34" fmla="*/ 238496 w 659849"/>
                  <a:gd name="connsiteY34" fmla="*/ 950040 h 1052087"/>
                  <a:gd name="connsiteX35" fmla="*/ 238496 w 659849"/>
                  <a:gd name="connsiteY35" fmla="*/ 1051859 h 1052087"/>
                  <a:gd name="connsiteX36" fmla="*/ 267721 w 659849"/>
                  <a:gd name="connsiteY36" fmla="*/ 1052087 h 1052087"/>
                  <a:gd name="connsiteX37" fmla="*/ 289566 w 659849"/>
                  <a:gd name="connsiteY37" fmla="*/ 1051910 h 1052087"/>
                  <a:gd name="connsiteX38" fmla="*/ 289566 w 659849"/>
                  <a:gd name="connsiteY38" fmla="*/ 950040 h 1052087"/>
                  <a:gd name="connsiteX39" fmla="*/ 532148 w 659849"/>
                  <a:gd name="connsiteY39" fmla="*/ 950040 h 1052087"/>
                  <a:gd name="connsiteX40" fmla="*/ 532148 w 659849"/>
                  <a:gd name="connsiteY40" fmla="*/ 1030540 h 1052087"/>
                  <a:gd name="connsiteX41" fmla="*/ 649609 w 659849"/>
                  <a:gd name="connsiteY41" fmla="*/ 989308 h 1052087"/>
                  <a:gd name="connsiteX42" fmla="*/ 659823 w 659849"/>
                  <a:gd name="connsiteY42" fmla="*/ 981708 h 1052087"/>
                  <a:gd name="connsiteX43" fmla="*/ 659849 w 659849"/>
                  <a:gd name="connsiteY43" fmla="*/ 759500 h 1052087"/>
                  <a:gd name="connsiteX44" fmla="*/ 238522 w 659849"/>
                  <a:gd name="connsiteY44" fmla="*/ 899371 h 1052087"/>
                  <a:gd name="connsiteX45" fmla="*/ 0 w 659849"/>
                  <a:gd name="connsiteY45" fmla="*/ 899371 h 1052087"/>
                  <a:gd name="connsiteX46" fmla="*/ 147771 w 659849"/>
                  <a:gd name="connsiteY46" fmla="*/ 603858 h 1052087"/>
                  <a:gd name="connsiteX47" fmla="*/ 150528 w 659849"/>
                  <a:gd name="connsiteY47" fmla="*/ 602490 h 1052087"/>
                  <a:gd name="connsiteX48" fmla="*/ 238586 w 659849"/>
                  <a:gd name="connsiteY48" fmla="*/ 810701 h 1052087"/>
                  <a:gd name="connsiteX49" fmla="*/ 238522 w 659849"/>
                  <a:gd name="connsiteY49" fmla="*/ 899371 h 1052087"/>
                  <a:gd name="connsiteX50" fmla="*/ 264057 w 659849"/>
                  <a:gd name="connsiteY50" fmla="*/ 608026 h 1052087"/>
                  <a:gd name="connsiteX51" fmla="*/ 164241 w 659849"/>
                  <a:gd name="connsiteY51" fmla="*/ 594092 h 1052087"/>
                  <a:gd name="connsiteX52" fmla="*/ 187375 w 659849"/>
                  <a:gd name="connsiteY52" fmla="*/ 545285 h 1052087"/>
                  <a:gd name="connsiteX53" fmla="*/ 340649 w 659849"/>
                  <a:gd name="connsiteY53" fmla="*/ 542422 h 1052087"/>
                  <a:gd name="connsiteX54" fmla="*/ 340649 w 659849"/>
                  <a:gd name="connsiteY54" fmla="*/ 545234 h 1052087"/>
                  <a:gd name="connsiteX55" fmla="*/ 363911 w 659849"/>
                  <a:gd name="connsiteY55" fmla="*/ 594180 h 1052087"/>
                  <a:gd name="connsiteX56" fmla="*/ 264057 w 659849"/>
                  <a:gd name="connsiteY56" fmla="*/ 608026 h 1052087"/>
                  <a:gd name="connsiteX57" fmla="*/ 289656 w 659849"/>
                  <a:gd name="connsiteY57" fmla="*/ 899371 h 1052087"/>
                  <a:gd name="connsiteX58" fmla="*/ 289656 w 659849"/>
                  <a:gd name="connsiteY58" fmla="*/ 810701 h 1052087"/>
                  <a:gd name="connsiteX59" fmla="*/ 377687 w 659849"/>
                  <a:gd name="connsiteY59" fmla="*/ 602579 h 1052087"/>
                  <a:gd name="connsiteX60" fmla="*/ 380241 w 659849"/>
                  <a:gd name="connsiteY60" fmla="*/ 603845 h 1052087"/>
                  <a:gd name="connsiteX61" fmla="*/ 528344 w 659849"/>
                  <a:gd name="connsiteY61" fmla="*/ 899371 h 1052087"/>
                  <a:gd name="connsiteX62" fmla="*/ 289656 w 659849"/>
                  <a:gd name="connsiteY62"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58603 w 638298"/>
                  <a:gd name="connsiteY32" fmla="*/ 576598 h 1052087"/>
                  <a:gd name="connsiteX33" fmla="*/ 27489 w 638298"/>
                  <a:gd name="connsiteY33" fmla="*/ 589265 h 1052087"/>
                  <a:gd name="connsiteX34" fmla="*/ 216945 w 638298"/>
                  <a:gd name="connsiteY34" fmla="*/ 950040 h 1052087"/>
                  <a:gd name="connsiteX35" fmla="*/ 216945 w 638298"/>
                  <a:gd name="connsiteY35" fmla="*/ 1051859 h 1052087"/>
                  <a:gd name="connsiteX36" fmla="*/ 246170 w 638298"/>
                  <a:gd name="connsiteY36" fmla="*/ 1052087 h 1052087"/>
                  <a:gd name="connsiteX37" fmla="*/ 268015 w 638298"/>
                  <a:gd name="connsiteY37" fmla="*/ 1051910 h 1052087"/>
                  <a:gd name="connsiteX38" fmla="*/ 268015 w 638298"/>
                  <a:gd name="connsiteY38" fmla="*/ 950040 h 1052087"/>
                  <a:gd name="connsiteX39" fmla="*/ 510597 w 638298"/>
                  <a:gd name="connsiteY39" fmla="*/ 950040 h 1052087"/>
                  <a:gd name="connsiteX40" fmla="*/ 510597 w 638298"/>
                  <a:gd name="connsiteY40" fmla="*/ 1030540 h 1052087"/>
                  <a:gd name="connsiteX41" fmla="*/ 628058 w 638298"/>
                  <a:gd name="connsiteY41" fmla="*/ 989308 h 1052087"/>
                  <a:gd name="connsiteX42" fmla="*/ 638272 w 638298"/>
                  <a:gd name="connsiteY42" fmla="*/ 981708 h 1052087"/>
                  <a:gd name="connsiteX43" fmla="*/ 638298 w 638298"/>
                  <a:gd name="connsiteY43" fmla="*/ 759500 h 1052087"/>
                  <a:gd name="connsiteX44" fmla="*/ 216971 w 638298"/>
                  <a:gd name="connsiteY44" fmla="*/ 899371 h 1052087"/>
                  <a:gd name="connsiteX45" fmla="*/ 126220 w 638298"/>
                  <a:gd name="connsiteY45" fmla="*/ 603858 h 1052087"/>
                  <a:gd name="connsiteX46" fmla="*/ 128977 w 638298"/>
                  <a:gd name="connsiteY46" fmla="*/ 602490 h 1052087"/>
                  <a:gd name="connsiteX47" fmla="*/ 217035 w 638298"/>
                  <a:gd name="connsiteY47" fmla="*/ 810701 h 1052087"/>
                  <a:gd name="connsiteX48" fmla="*/ 216971 w 638298"/>
                  <a:gd name="connsiteY48" fmla="*/ 899371 h 1052087"/>
                  <a:gd name="connsiteX49" fmla="*/ 242506 w 638298"/>
                  <a:gd name="connsiteY49" fmla="*/ 608026 h 1052087"/>
                  <a:gd name="connsiteX50" fmla="*/ 142690 w 638298"/>
                  <a:gd name="connsiteY50" fmla="*/ 594092 h 1052087"/>
                  <a:gd name="connsiteX51" fmla="*/ 165824 w 638298"/>
                  <a:gd name="connsiteY51" fmla="*/ 545285 h 1052087"/>
                  <a:gd name="connsiteX52" fmla="*/ 319098 w 638298"/>
                  <a:gd name="connsiteY52" fmla="*/ 542422 h 1052087"/>
                  <a:gd name="connsiteX53" fmla="*/ 319098 w 638298"/>
                  <a:gd name="connsiteY53" fmla="*/ 545234 h 1052087"/>
                  <a:gd name="connsiteX54" fmla="*/ 342360 w 638298"/>
                  <a:gd name="connsiteY54" fmla="*/ 594180 h 1052087"/>
                  <a:gd name="connsiteX55" fmla="*/ 242506 w 638298"/>
                  <a:gd name="connsiteY55" fmla="*/ 608026 h 1052087"/>
                  <a:gd name="connsiteX56" fmla="*/ 268105 w 638298"/>
                  <a:gd name="connsiteY56" fmla="*/ 899371 h 1052087"/>
                  <a:gd name="connsiteX57" fmla="*/ 268105 w 638298"/>
                  <a:gd name="connsiteY57" fmla="*/ 810701 h 1052087"/>
                  <a:gd name="connsiteX58" fmla="*/ 356136 w 638298"/>
                  <a:gd name="connsiteY58" fmla="*/ 602579 h 1052087"/>
                  <a:gd name="connsiteX59" fmla="*/ 358690 w 638298"/>
                  <a:gd name="connsiteY59" fmla="*/ 603845 h 1052087"/>
                  <a:gd name="connsiteX60" fmla="*/ 506793 w 638298"/>
                  <a:gd name="connsiteY60" fmla="*/ 899371 h 1052087"/>
                  <a:gd name="connsiteX61" fmla="*/ 268105 w 638298"/>
                  <a:gd name="connsiteY61"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58603 w 638298"/>
                  <a:gd name="connsiteY32" fmla="*/ 576598 h 1052087"/>
                  <a:gd name="connsiteX33" fmla="*/ 216945 w 638298"/>
                  <a:gd name="connsiteY33" fmla="*/ 950040 h 1052087"/>
                  <a:gd name="connsiteX34" fmla="*/ 216945 w 638298"/>
                  <a:gd name="connsiteY34" fmla="*/ 1051859 h 1052087"/>
                  <a:gd name="connsiteX35" fmla="*/ 246170 w 638298"/>
                  <a:gd name="connsiteY35" fmla="*/ 1052087 h 1052087"/>
                  <a:gd name="connsiteX36" fmla="*/ 268015 w 638298"/>
                  <a:gd name="connsiteY36" fmla="*/ 1051910 h 1052087"/>
                  <a:gd name="connsiteX37" fmla="*/ 268015 w 638298"/>
                  <a:gd name="connsiteY37" fmla="*/ 950040 h 1052087"/>
                  <a:gd name="connsiteX38" fmla="*/ 510597 w 638298"/>
                  <a:gd name="connsiteY38" fmla="*/ 950040 h 1052087"/>
                  <a:gd name="connsiteX39" fmla="*/ 510597 w 638298"/>
                  <a:gd name="connsiteY39" fmla="*/ 1030540 h 1052087"/>
                  <a:gd name="connsiteX40" fmla="*/ 628058 w 638298"/>
                  <a:gd name="connsiteY40" fmla="*/ 989308 h 1052087"/>
                  <a:gd name="connsiteX41" fmla="*/ 638272 w 638298"/>
                  <a:gd name="connsiteY41" fmla="*/ 981708 h 1052087"/>
                  <a:gd name="connsiteX42" fmla="*/ 638298 w 638298"/>
                  <a:gd name="connsiteY42" fmla="*/ 759500 h 1052087"/>
                  <a:gd name="connsiteX43" fmla="*/ 216971 w 638298"/>
                  <a:gd name="connsiteY43" fmla="*/ 899371 h 1052087"/>
                  <a:gd name="connsiteX44" fmla="*/ 126220 w 638298"/>
                  <a:gd name="connsiteY44" fmla="*/ 603858 h 1052087"/>
                  <a:gd name="connsiteX45" fmla="*/ 128977 w 638298"/>
                  <a:gd name="connsiteY45" fmla="*/ 602490 h 1052087"/>
                  <a:gd name="connsiteX46" fmla="*/ 217035 w 638298"/>
                  <a:gd name="connsiteY46" fmla="*/ 810701 h 1052087"/>
                  <a:gd name="connsiteX47" fmla="*/ 216971 w 638298"/>
                  <a:gd name="connsiteY47" fmla="*/ 899371 h 1052087"/>
                  <a:gd name="connsiteX48" fmla="*/ 242506 w 638298"/>
                  <a:gd name="connsiteY48" fmla="*/ 608026 h 1052087"/>
                  <a:gd name="connsiteX49" fmla="*/ 142690 w 638298"/>
                  <a:gd name="connsiteY49" fmla="*/ 594092 h 1052087"/>
                  <a:gd name="connsiteX50" fmla="*/ 165824 w 638298"/>
                  <a:gd name="connsiteY50" fmla="*/ 545285 h 1052087"/>
                  <a:gd name="connsiteX51" fmla="*/ 319098 w 638298"/>
                  <a:gd name="connsiteY51" fmla="*/ 542422 h 1052087"/>
                  <a:gd name="connsiteX52" fmla="*/ 319098 w 638298"/>
                  <a:gd name="connsiteY52" fmla="*/ 545234 h 1052087"/>
                  <a:gd name="connsiteX53" fmla="*/ 342360 w 638298"/>
                  <a:gd name="connsiteY53" fmla="*/ 594180 h 1052087"/>
                  <a:gd name="connsiteX54" fmla="*/ 242506 w 638298"/>
                  <a:gd name="connsiteY54" fmla="*/ 608026 h 1052087"/>
                  <a:gd name="connsiteX55" fmla="*/ 268105 w 638298"/>
                  <a:gd name="connsiteY55" fmla="*/ 899371 h 1052087"/>
                  <a:gd name="connsiteX56" fmla="*/ 268105 w 638298"/>
                  <a:gd name="connsiteY56" fmla="*/ 810701 h 1052087"/>
                  <a:gd name="connsiteX57" fmla="*/ 356136 w 638298"/>
                  <a:gd name="connsiteY57" fmla="*/ 602579 h 1052087"/>
                  <a:gd name="connsiteX58" fmla="*/ 358690 w 638298"/>
                  <a:gd name="connsiteY58" fmla="*/ 603845 h 1052087"/>
                  <a:gd name="connsiteX59" fmla="*/ 506793 w 638298"/>
                  <a:gd name="connsiteY59" fmla="*/ 899371 h 1052087"/>
                  <a:gd name="connsiteX60" fmla="*/ 268105 w 638298"/>
                  <a:gd name="connsiteY60"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6971 w 638298"/>
                  <a:gd name="connsiteY42" fmla="*/ 89937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216971 w 638298"/>
                  <a:gd name="connsiteY46" fmla="*/ 899371 h 1052087"/>
                  <a:gd name="connsiteX47" fmla="*/ 242506 w 638298"/>
                  <a:gd name="connsiteY47" fmla="*/ 608026 h 1052087"/>
                  <a:gd name="connsiteX48" fmla="*/ 142690 w 638298"/>
                  <a:gd name="connsiteY48" fmla="*/ 594092 h 1052087"/>
                  <a:gd name="connsiteX49" fmla="*/ 165824 w 638298"/>
                  <a:gd name="connsiteY49" fmla="*/ 545285 h 1052087"/>
                  <a:gd name="connsiteX50" fmla="*/ 319098 w 638298"/>
                  <a:gd name="connsiteY50" fmla="*/ 542422 h 1052087"/>
                  <a:gd name="connsiteX51" fmla="*/ 319098 w 638298"/>
                  <a:gd name="connsiteY51" fmla="*/ 545234 h 1052087"/>
                  <a:gd name="connsiteX52" fmla="*/ 342360 w 638298"/>
                  <a:gd name="connsiteY52" fmla="*/ 594180 h 1052087"/>
                  <a:gd name="connsiteX53" fmla="*/ 242506 w 638298"/>
                  <a:gd name="connsiteY53" fmla="*/ 608026 h 1052087"/>
                  <a:gd name="connsiteX54" fmla="*/ 268105 w 638298"/>
                  <a:gd name="connsiteY54" fmla="*/ 899371 h 1052087"/>
                  <a:gd name="connsiteX55" fmla="*/ 268105 w 638298"/>
                  <a:gd name="connsiteY55" fmla="*/ 810701 h 1052087"/>
                  <a:gd name="connsiteX56" fmla="*/ 356136 w 638298"/>
                  <a:gd name="connsiteY56" fmla="*/ 602579 h 1052087"/>
                  <a:gd name="connsiteX57" fmla="*/ 358690 w 638298"/>
                  <a:gd name="connsiteY57" fmla="*/ 603845 h 1052087"/>
                  <a:gd name="connsiteX58" fmla="*/ 506793 w 638298"/>
                  <a:gd name="connsiteY58" fmla="*/ 899371 h 1052087"/>
                  <a:gd name="connsiteX59" fmla="*/ 268105 w 638298"/>
                  <a:gd name="connsiteY59"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242506 w 638298"/>
                  <a:gd name="connsiteY46" fmla="*/ 608026 h 1052087"/>
                  <a:gd name="connsiteX47" fmla="*/ 142690 w 638298"/>
                  <a:gd name="connsiteY47" fmla="*/ 594092 h 1052087"/>
                  <a:gd name="connsiteX48" fmla="*/ 165824 w 638298"/>
                  <a:gd name="connsiteY48" fmla="*/ 545285 h 1052087"/>
                  <a:gd name="connsiteX49" fmla="*/ 319098 w 638298"/>
                  <a:gd name="connsiteY49" fmla="*/ 542422 h 1052087"/>
                  <a:gd name="connsiteX50" fmla="*/ 319098 w 638298"/>
                  <a:gd name="connsiteY50" fmla="*/ 545234 h 1052087"/>
                  <a:gd name="connsiteX51" fmla="*/ 342360 w 638298"/>
                  <a:gd name="connsiteY51" fmla="*/ 594180 h 1052087"/>
                  <a:gd name="connsiteX52" fmla="*/ 242506 w 638298"/>
                  <a:gd name="connsiteY52" fmla="*/ 608026 h 1052087"/>
                  <a:gd name="connsiteX53" fmla="*/ 268105 w 638298"/>
                  <a:gd name="connsiteY53" fmla="*/ 899371 h 1052087"/>
                  <a:gd name="connsiteX54" fmla="*/ 268105 w 638298"/>
                  <a:gd name="connsiteY54" fmla="*/ 810701 h 1052087"/>
                  <a:gd name="connsiteX55" fmla="*/ 356136 w 638298"/>
                  <a:gd name="connsiteY55" fmla="*/ 602579 h 1052087"/>
                  <a:gd name="connsiteX56" fmla="*/ 358690 w 638298"/>
                  <a:gd name="connsiteY56" fmla="*/ 603845 h 1052087"/>
                  <a:gd name="connsiteX57" fmla="*/ 506793 w 638298"/>
                  <a:gd name="connsiteY57" fmla="*/ 899371 h 1052087"/>
                  <a:gd name="connsiteX58" fmla="*/ 268105 w 638298"/>
                  <a:gd name="connsiteY58"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242506 w 638298"/>
                  <a:gd name="connsiteY46" fmla="*/ 608026 h 1052087"/>
                  <a:gd name="connsiteX47" fmla="*/ 142690 w 638298"/>
                  <a:gd name="connsiteY47" fmla="*/ 594092 h 1052087"/>
                  <a:gd name="connsiteX48" fmla="*/ 165824 w 638298"/>
                  <a:gd name="connsiteY48" fmla="*/ 545285 h 1052087"/>
                  <a:gd name="connsiteX49" fmla="*/ 319098 w 638298"/>
                  <a:gd name="connsiteY49" fmla="*/ 542422 h 1052087"/>
                  <a:gd name="connsiteX50" fmla="*/ 319098 w 638298"/>
                  <a:gd name="connsiteY50" fmla="*/ 545234 h 1052087"/>
                  <a:gd name="connsiteX51" fmla="*/ 342360 w 638298"/>
                  <a:gd name="connsiteY51" fmla="*/ 594180 h 1052087"/>
                  <a:gd name="connsiteX52" fmla="*/ 242506 w 638298"/>
                  <a:gd name="connsiteY52" fmla="*/ 608026 h 1052087"/>
                  <a:gd name="connsiteX53" fmla="*/ 506793 w 638298"/>
                  <a:gd name="connsiteY53" fmla="*/ 899371 h 1052087"/>
                  <a:gd name="connsiteX54" fmla="*/ 268105 w 638298"/>
                  <a:gd name="connsiteY54" fmla="*/ 810701 h 1052087"/>
                  <a:gd name="connsiteX55" fmla="*/ 356136 w 638298"/>
                  <a:gd name="connsiteY55" fmla="*/ 602579 h 1052087"/>
                  <a:gd name="connsiteX56" fmla="*/ 358690 w 638298"/>
                  <a:gd name="connsiteY56" fmla="*/ 603845 h 1052087"/>
                  <a:gd name="connsiteX57" fmla="*/ 506793 w 638298"/>
                  <a:gd name="connsiteY57"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242506 w 638298"/>
                  <a:gd name="connsiteY46" fmla="*/ 608026 h 1052087"/>
                  <a:gd name="connsiteX47" fmla="*/ 142690 w 638298"/>
                  <a:gd name="connsiteY47" fmla="*/ 594092 h 1052087"/>
                  <a:gd name="connsiteX48" fmla="*/ 165824 w 638298"/>
                  <a:gd name="connsiteY48" fmla="*/ 545285 h 1052087"/>
                  <a:gd name="connsiteX49" fmla="*/ 319098 w 638298"/>
                  <a:gd name="connsiteY49" fmla="*/ 542422 h 1052087"/>
                  <a:gd name="connsiteX50" fmla="*/ 319098 w 638298"/>
                  <a:gd name="connsiteY50" fmla="*/ 545234 h 1052087"/>
                  <a:gd name="connsiteX51" fmla="*/ 342360 w 638298"/>
                  <a:gd name="connsiteY51" fmla="*/ 594180 h 1052087"/>
                  <a:gd name="connsiteX52" fmla="*/ 242506 w 638298"/>
                  <a:gd name="connsiteY52" fmla="*/ 608026 h 1052087"/>
                  <a:gd name="connsiteX53" fmla="*/ 506793 w 638298"/>
                  <a:gd name="connsiteY53" fmla="*/ 899371 h 1052087"/>
                  <a:gd name="connsiteX54" fmla="*/ 356136 w 638298"/>
                  <a:gd name="connsiteY54" fmla="*/ 602579 h 1052087"/>
                  <a:gd name="connsiteX55" fmla="*/ 358690 w 638298"/>
                  <a:gd name="connsiteY55" fmla="*/ 603845 h 1052087"/>
                  <a:gd name="connsiteX56" fmla="*/ 506793 w 638298"/>
                  <a:gd name="connsiteY56"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342360 w 638298"/>
                  <a:gd name="connsiteY46" fmla="*/ 594180 h 1052087"/>
                  <a:gd name="connsiteX47" fmla="*/ 142690 w 638298"/>
                  <a:gd name="connsiteY47" fmla="*/ 594092 h 1052087"/>
                  <a:gd name="connsiteX48" fmla="*/ 165824 w 638298"/>
                  <a:gd name="connsiteY48" fmla="*/ 545285 h 1052087"/>
                  <a:gd name="connsiteX49" fmla="*/ 319098 w 638298"/>
                  <a:gd name="connsiteY49" fmla="*/ 542422 h 1052087"/>
                  <a:gd name="connsiteX50" fmla="*/ 319098 w 638298"/>
                  <a:gd name="connsiteY50" fmla="*/ 545234 h 1052087"/>
                  <a:gd name="connsiteX51" fmla="*/ 342360 w 638298"/>
                  <a:gd name="connsiteY51" fmla="*/ 594180 h 1052087"/>
                  <a:gd name="connsiteX52" fmla="*/ 506793 w 638298"/>
                  <a:gd name="connsiteY52" fmla="*/ 899371 h 1052087"/>
                  <a:gd name="connsiteX53" fmla="*/ 356136 w 638298"/>
                  <a:gd name="connsiteY53" fmla="*/ 602579 h 1052087"/>
                  <a:gd name="connsiteX54" fmla="*/ 358690 w 638298"/>
                  <a:gd name="connsiteY54" fmla="*/ 603845 h 1052087"/>
                  <a:gd name="connsiteX55" fmla="*/ 506793 w 638298"/>
                  <a:gd name="connsiteY55"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342360 w 638298"/>
                  <a:gd name="connsiteY46" fmla="*/ 594180 h 1052087"/>
                  <a:gd name="connsiteX47" fmla="*/ 142690 w 638298"/>
                  <a:gd name="connsiteY47" fmla="*/ 594092 h 1052087"/>
                  <a:gd name="connsiteX48" fmla="*/ 319098 w 638298"/>
                  <a:gd name="connsiteY48" fmla="*/ 542422 h 1052087"/>
                  <a:gd name="connsiteX49" fmla="*/ 319098 w 638298"/>
                  <a:gd name="connsiteY49" fmla="*/ 545234 h 1052087"/>
                  <a:gd name="connsiteX50" fmla="*/ 342360 w 638298"/>
                  <a:gd name="connsiteY50" fmla="*/ 594180 h 1052087"/>
                  <a:gd name="connsiteX51" fmla="*/ 506793 w 638298"/>
                  <a:gd name="connsiteY51" fmla="*/ 899371 h 1052087"/>
                  <a:gd name="connsiteX52" fmla="*/ 356136 w 638298"/>
                  <a:gd name="connsiteY52" fmla="*/ 602579 h 1052087"/>
                  <a:gd name="connsiteX53" fmla="*/ 358690 w 638298"/>
                  <a:gd name="connsiteY53" fmla="*/ 603845 h 1052087"/>
                  <a:gd name="connsiteX54" fmla="*/ 506793 w 638298"/>
                  <a:gd name="connsiteY54"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342360 w 638298"/>
                  <a:gd name="connsiteY46" fmla="*/ 594180 h 1052087"/>
                  <a:gd name="connsiteX47" fmla="*/ 142690 w 638298"/>
                  <a:gd name="connsiteY47" fmla="*/ 594092 h 1052087"/>
                  <a:gd name="connsiteX48" fmla="*/ 319098 w 638298"/>
                  <a:gd name="connsiteY48" fmla="*/ 542422 h 1052087"/>
                  <a:gd name="connsiteX49" fmla="*/ 342360 w 638298"/>
                  <a:gd name="connsiteY49" fmla="*/ 594180 h 1052087"/>
                  <a:gd name="connsiteX50" fmla="*/ 506793 w 638298"/>
                  <a:gd name="connsiteY50" fmla="*/ 899371 h 1052087"/>
                  <a:gd name="connsiteX51" fmla="*/ 356136 w 638298"/>
                  <a:gd name="connsiteY51" fmla="*/ 602579 h 1052087"/>
                  <a:gd name="connsiteX52" fmla="*/ 358690 w 638298"/>
                  <a:gd name="connsiteY52" fmla="*/ 603845 h 1052087"/>
                  <a:gd name="connsiteX53" fmla="*/ 506793 w 638298"/>
                  <a:gd name="connsiteY53"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342360 w 638298"/>
                  <a:gd name="connsiteY46" fmla="*/ 594180 h 1052087"/>
                  <a:gd name="connsiteX47" fmla="*/ 142690 w 638298"/>
                  <a:gd name="connsiteY47" fmla="*/ 594092 h 1052087"/>
                  <a:gd name="connsiteX48" fmla="*/ 319098 w 638298"/>
                  <a:gd name="connsiteY48" fmla="*/ 542422 h 1052087"/>
                  <a:gd name="connsiteX49" fmla="*/ 342360 w 638298"/>
                  <a:gd name="connsiteY49" fmla="*/ 594180 h 1052087"/>
                  <a:gd name="connsiteX50" fmla="*/ 506793 w 638298"/>
                  <a:gd name="connsiteY50" fmla="*/ 899371 h 1052087"/>
                  <a:gd name="connsiteX51" fmla="*/ 356136 w 638298"/>
                  <a:gd name="connsiteY51" fmla="*/ 602579 h 1052087"/>
                  <a:gd name="connsiteX52" fmla="*/ 506793 w 638298"/>
                  <a:gd name="connsiteY52"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342360 w 638298"/>
                  <a:gd name="connsiteY46" fmla="*/ 594180 h 1052087"/>
                  <a:gd name="connsiteX47" fmla="*/ 142690 w 638298"/>
                  <a:gd name="connsiteY47" fmla="*/ 594092 h 1052087"/>
                  <a:gd name="connsiteX48" fmla="*/ 319098 w 638298"/>
                  <a:gd name="connsiteY48" fmla="*/ 542422 h 1052087"/>
                  <a:gd name="connsiteX49" fmla="*/ 342360 w 638298"/>
                  <a:gd name="connsiteY49" fmla="*/ 594180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319098 w 638298"/>
                  <a:gd name="connsiteY46" fmla="*/ 542422 h 1052087"/>
                  <a:gd name="connsiteX47" fmla="*/ 142690 w 638298"/>
                  <a:gd name="connsiteY47" fmla="*/ 594092 h 1052087"/>
                  <a:gd name="connsiteX48" fmla="*/ 319098 w 638298"/>
                  <a:gd name="connsiteY48" fmla="*/ 542422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217035 w 638298"/>
                  <a:gd name="connsiteY44" fmla="*/ 81070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1051859 h 1052087"/>
                  <a:gd name="connsiteX33" fmla="*/ 246170 w 638298"/>
                  <a:gd name="connsiteY33" fmla="*/ 1052087 h 1052087"/>
                  <a:gd name="connsiteX34" fmla="*/ 268015 w 638298"/>
                  <a:gd name="connsiteY34" fmla="*/ 1051910 h 1052087"/>
                  <a:gd name="connsiteX35" fmla="*/ 268015 w 638298"/>
                  <a:gd name="connsiteY35" fmla="*/ 950040 h 1052087"/>
                  <a:gd name="connsiteX36" fmla="*/ 510597 w 638298"/>
                  <a:gd name="connsiteY36" fmla="*/ 950040 h 1052087"/>
                  <a:gd name="connsiteX37" fmla="*/ 510597 w 638298"/>
                  <a:gd name="connsiteY37" fmla="*/ 1030540 h 1052087"/>
                  <a:gd name="connsiteX38" fmla="*/ 628058 w 638298"/>
                  <a:gd name="connsiteY38" fmla="*/ 989308 h 1052087"/>
                  <a:gd name="connsiteX39" fmla="*/ 638272 w 638298"/>
                  <a:gd name="connsiteY39" fmla="*/ 981708 h 1052087"/>
                  <a:gd name="connsiteX40" fmla="*/ 638298 w 638298"/>
                  <a:gd name="connsiteY40" fmla="*/ 759500 h 1052087"/>
                  <a:gd name="connsiteX0" fmla="*/ 638298 w 638298"/>
                  <a:gd name="connsiteY0" fmla="*/ 759500 h 1051910"/>
                  <a:gd name="connsiteX1" fmla="*/ 590981 w 638298"/>
                  <a:gd name="connsiteY1" fmla="*/ 664724 h 1051910"/>
                  <a:gd name="connsiteX2" fmla="*/ 494510 w 638298"/>
                  <a:gd name="connsiteY2" fmla="*/ 604909 h 1051910"/>
                  <a:gd name="connsiteX3" fmla="*/ 446875 w 638298"/>
                  <a:gd name="connsiteY3" fmla="*/ 274435 h 1051910"/>
                  <a:gd name="connsiteX4" fmla="*/ 446875 w 638298"/>
                  <a:gd name="connsiteY4" fmla="*/ 266011 h 1051910"/>
                  <a:gd name="connsiteX5" fmla="*/ 459642 w 638298"/>
                  <a:gd name="connsiteY5" fmla="*/ 266011 h 1051910"/>
                  <a:gd name="connsiteX6" fmla="*/ 485177 w 638298"/>
                  <a:gd name="connsiteY6" fmla="*/ 240677 h 1051910"/>
                  <a:gd name="connsiteX7" fmla="*/ 459642 w 638298"/>
                  <a:gd name="connsiteY7" fmla="*/ 215342 h 1051910"/>
                  <a:gd name="connsiteX8" fmla="*/ 446875 w 638298"/>
                  <a:gd name="connsiteY8" fmla="*/ 215342 h 1051910"/>
                  <a:gd name="connsiteX9" fmla="*/ 339628 w 638298"/>
                  <a:gd name="connsiteY9" fmla="*/ 49529 h 1051910"/>
                  <a:gd name="connsiteX10" fmla="*/ 319200 w 638298"/>
                  <a:gd name="connsiteY10" fmla="*/ 129712 h 1051910"/>
                  <a:gd name="connsiteX11" fmla="*/ 306433 w 638298"/>
                  <a:gd name="connsiteY11" fmla="*/ 139339 h 1051910"/>
                  <a:gd name="connsiteX12" fmla="*/ 303368 w 638298"/>
                  <a:gd name="connsiteY12" fmla="*/ 139339 h 1051910"/>
                  <a:gd name="connsiteX13" fmla="*/ 293485 w 638298"/>
                  <a:gd name="connsiteY13" fmla="*/ 124348 h 1051910"/>
                  <a:gd name="connsiteX14" fmla="*/ 293486 w 638298"/>
                  <a:gd name="connsiteY14" fmla="*/ 124341 h 1051910"/>
                  <a:gd name="connsiteX15" fmla="*/ 293665 w 638298"/>
                  <a:gd name="connsiteY15" fmla="*/ 123632 h 1051910"/>
                  <a:gd name="connsiteX16" fmla="*/ 317923 w 638298"/>
                  <a:gd name="connsiteY16" fmla="*/ 28755 h 1051910"/>
                  <a:gd name="connsiteX17" fmla="*/ 280885 w 638298"/>
                  <a:gd name="connsiteY17" fmla="*/ 0 h 1051910"/>
                  <a:gd name="connsiteX18" fmla="*/ 204280 w 638298"/>
                  <a:gd name="connsiteY18" fmla="*/ 0 h 1051910"/>
                  <a:gd name="connsiteX19" fmla="*/ 167254 w 638298"/>
                  <a:gd name="connsiteY19" fmla="*/ 28755 h 1051910"/>
                  <a:gd name="connsiteX20" fmla="*/ 191513 w 638298"/>
                  <a:gd name="connsiteY20" fmla="*/ 123632 h 1051910"/>
                  <a:gd name="connsiteX21" fmla="*/ 182575 w 638298"/>
                  <a:gd name="connsiteY21" fmla="*/ 139175 h 1051910"/>
                  <a:gd name="connsiteX22" fmla="*/ 181809 w 638298"/>
                  <a:gd name="connsiteY22" fmla="*/ 139339 h 1051910"/>
                  <a:gd name="connsiteX23" fmla="*/ 178745 w 638298"/>
                  <a:gd name="connsiteY23" fmla="*/ 139339 h 1051910"/>
                  <a:gd name="connsiteX24" fmla="*/ 165978 w 638298"/>
                  <a:gd name="connsiteY24" fmla="*/ 129712 h 1051910"/>
                  <a:gd name="connsiteX25" fmla="*/ 146188 w 638298"/>
                  <a:gd name="connsiteY25" fmla="*/ 49529 h 1051910"/>
                  <a:gd name="connsiteX26" fmla="*/ 38941 w 638298"/>
                  <a:gd name="connsiteY26" fmla="*/ 215342 h 1051910"/>
                  <a:gd name="connsiteX27" fmla="*/ 25535 w 638298"/>
                  <a:gd name="connsiteY27" fmla="*/ 215342 h 1051910"/>
                  <a:gd name="connsiteX28" fmla="*/ 0 w 638298"/>
                  <a:gd name="connsiteY28" fmla="*/ 240677 h 1051910"/>
                  <a:gd name="connsiteX29" fmla="*/ 25535 w 638298"/>
                  <a:gd name="connsiteY29" fmla="*/ 266011 h 1051910"/>
                  <a:gd name="connsiteX30" fmla="*/ 38303 w 638298"/>
                  <a:gd name="connsiteY30" fmla="*/ 266011 h 1051910"/>
                  <a:gd name="connsiteX31" fmla="*/ 38303 w 638298"/>
                  <a:gd name="connsiteY31" fmla="*/ 274460 h 1051910"/>
                  <a:gd name="connsiteX32" fmla="*/ 216945 w 638298"/>
                  <a:gd name="connsiteY32" fmla="*/ 1051859 h 1051910"/>
                  <a:gd name="connsiteX33" fmla="*/ 268015 w 638298"/>
                  <a:gd name="connsiteY33" fmla="*/ 1051910 h 1051910"/>
                  <a:gd name="connsiteX34" fmla="*/ 268015 w 638298"/>
                  <a:gd name="connsiteY34" fmla="*/ 950040 h 1051910"/>
                  <a:gd name="connsiteX35" fmla="*/ 510597 w 638298"/>
                  <a:gd name="connsiteY35" fmla="*/ 950040 h 1051910"/>
                  <a:gd name="connsiteX36" fmla="*/ 510597 w 638298"/>
                  <a:gd name="connsiteY36" fmla="*/ 1030540 h 1051910"/>
                  <a:gd name="connsiteX37" fmla="*/ 628058 w 638298"/>
                  <a:gd name="connsiteY37" fmla="*/ 989308 h 1051910"/>
                  <a:gd name="connsiteX38" fmla="*/ 638272 w 638298"/>
                  <a:gd name="connsiteY38" fmla="*/ 981708 h 1051910"/>
                  <a:gd name="connsiteX39" fmla="*/ 638298 w 638298"/>
                  <a:gd name="connsiteY39" fmla="*/ 759500 h 1051910"/>
                  <a:gd name="connsiteX0" fmla="*/ 638298 w 638298"/>
                  <a:gd name="connsiteY0" fmla="*/ 759500 h 1051859"/>
                  <a:gd name="connsiteX1" fmla="*/ 590981 w 638298"/>
                  <a:gd name="connsiteY1" fmla="*/ 664724 h 1051859"/>
                  <a:gd name="connsiteX2" fmla="*/ 494510 w 638298"/>
                  <a:gd name="connsiteY2" fmla="*/ 604909 h 1051859"/>
                  <a:gd name="connsiteX3" fmla="*/ 446875 w 638298"/>
                  <a:gd name="connsiteY3" fmla="*/ 274435 h 1051859"/>
                  <a:gd name="connsiteX4" fmla="*/ 446875 w 638298"/>
                  <a:gd name="connsiteY4" fmla="*/ 266011 h 1051859"/>
                  <a:gd name="connsiteX5" fmla="*/ 459642 w 638298"/>
                  <a:gd name="connsiteY5" fmla="*/ 266011 h 1051859"/>
                  <a:gd name="connsiteX6" fmla="*/ 485177 w 638298"/>
                  <a:gd name="connsiteY6" fmla="*/ 240677 h 1051859"/>
                  <a:gd name="connsiteX7" fmla="*/ 459642 w 638298"/>
                  <a:gd name="connsiteY7" fmla="*/ 215342 h 1051859"/>
                  <a:gd name="connsiteX8" fmla="*/ 446875 w 638298"/>
                  <a:gd name="connsiteY8" fmla="*/ 215342 h 1051859"/>
                  <a:gd name="connsiteX9" fmla="*/ 339628 w 638298"/>
                  <a:gd name="connsiteY9" fmla="*/ 49529 h 1051859"/>
                  <a:gd name="connsiteX10" fmla="*/ 319200 w 638298"/>
                  <a:gd name="connsiteY10" fmla="*/ 129712 h 1051859"/>
                  <a:gd name="connsiteX11" fmla="*/ 306433 w 638298"/>
                  <a:gd name="connsiteY11" fmla="*/ 139339 h 1051859"/>
                  <a:gd name="connsiteX12" fmla="*/ 303368 w 638298"/>
                  <a:gd name="connsiteY12" fmla="*/ 139339 h 1051859"/>
                  <a:gd name="connsiteX13" fmla="*/ 293485 w 638298"/>
                  <a:gd name="connsiteY13" fmla="*/ 124348 h 1051859"/>
                  <a:gd name="connsiteX14" fmla="*/ 293486 w 638298"/>
                  <a:gd name="connsiteY14" fmla="*/ 124341 h 1051859"/>
                  <a:gd name="connsiteX15" fmla="*/ 293665 w 638298"/>
                  <a:gd name="connsiteY15" fmla="*/ 123632 h 1051859"/>
                  <a:gd name="connsiteX16" fmla="*/ 317923 w 638298"/>
                  <a:gd name="connsiteY16" fmla="*/ 28755 h 1051859"/>
                  <a:gd name="connsiteX17" fmla="*/ 280885 w 638298"/>
                  <a:gd name="connsiteY17" fmla="*/ 0 h 1051859"/>
                  <a:gd name="connsiteX18" fmla="*/ 204280 w 638298"/>
                  <a:gd name="connsiteY18" fmla="*/ 0 h 1051859"/>
                  <a:gd name="connsiteX19" fmla="*/ 167254 w 638298"/>
                  <a:gd name="connsiteY19" fmla="*/ 28755 h 1051859"/>
                  <a:gd name="connsiteX20" fmla="*/ 191513 w 638298"/>
                  <a:gd name="connsiteY20" fmla="*/ 123632 h 1051859"/>
                  <a:gd name="connsiteX21" fmla="*/ 182575 w 638298"/>
                  <a:gd name="connsiteY21" fmla="*/ 139175 h 1051859"/>
                  <a:gd name="connsiteX22" fmla="*/ 181809 w 638298"/>
                  <a:gd name="connsiteY22" fmla="*/ 139339 h 1051859"/>
                  <a:gd name="connsiteX23" fmla="*/ 178745 w 638298"/>
                  <a:gd name="connsiteY23" fmla="*/ 139339 h 1051859"/>
                  <a:gd name="connsiteX24" fmla="*/ 165978 w 638298"/>
                  <a:gd name="connsiteY24" fmla="*/ 129712 h 1051859"/>
                  <a:gd name="connsiteX25" fmla="*/ 146188 w 638298"/>
                  <a:gd name="connsiteY25" fmla="*/ 49529 h 1051859"/>
                  <a:gd name="connsiteX26" fmla="*/ 38941 w 638298"/>
                  <a:gd name="connsiteY26" fmla="*/ 215342 h 1051859"/>
                  <a:gd name="connsiteX27" fmla="*/ 25535 w 638298"/>
                  <a:gd name="connsiteY27" fmla="*/ 215342 h 1051859"/>
                  <a:gd name="connsiteX28" fmla="*/ 0 w 638298"/>
                  <a:gd name="connsiteY28" fmla="*/ 240677 h 1051859"/>
                  <a:gd name="connsiteX29" fmla="*/ 25535 w 638298"/>
                  <a:gd name="connsiteY29" fmla="*/ 266011 h 1051859"/>
                  <a:gd name="connsiteX30" fmla="*/ 38303 w 638298"/>
                  <a:gd name="connsiteY30" fmla="*/ 266011 h 1051859"/>
                  <a:gd name="connsiteX31" fmla="*/ 38303 w 638298"/>
                  <a:gd name="connsiteY31" fmla="*/ 274460 h 1051859"/>
                  <a:gd name="connsiteX32" fmla="*/ 216945 w 638298"/>
                  <a:gd name="connsiteY32" fmla="*/ 1051859 h 1051859"/>
                  <a:gd name="connsiteX33" fmla="*/ 268015 w 638298"/>
                  <a:gd name="connsiteY33" fmla="*/ 950040 h 1051859"/>
                  <a:gd name="connsiteX34" fmla="*/ 510597 w 638298"/>
                  <a:gd name="connsiteY34" fmla="*/ 950040 h 1051859"/>
                  <a:gd name="connsiteX35" fmla="*/ 510597 w 638298"/>
                  <a:gd name="connsiteY35" fmla="*/ 1030540 h 1051859"/>
                  <a:gd name="connsiteX36" fmla="*/ 628058 w 638298"/>
                  <a:gd name="connsiteY36" fmla="*/ 989308 h 1051859"/>
                  <a:gd name="connsiteX37" fmla="*/ 638272 w 638298"/>
                  <a:gd name="connsiteY37" fmla="*/ 981708 h 1051859"/>
                  <a:gd name="connsiteX38" fmla="*/ 638298 w 638298"/>
                  <a:gd name="connsiteY38" fmla="*/ 759500 h 1051859"/>
                  <a:gd name="connsiteX0" fmla="*/ 638298 w 638298"/>
                  <a:gd name="connsiteY0" fmla="*/ 759500 h 1030540"/>
                  <a:gd name="connsiteX1" fmla="*/ 590981 w 638298"/>
                  <a:gd name="connsiteY1" fmla="*/ 664724 h 1030540"/>
                  <a:gd name="connsiteX2" fmla="*/ 494510 w 638298"/>
                  <a:gd name="connsiteY2" fmla="*/ 604909 h 1030540"/>
                  <a:gd name="connsiteX3" fmla="*/ 446875 w 638298"/>
                  <a:gd name="connsiteY3" fmla="*/ 274435 h 1030540"/>
                  <a:gd name="connsiteX4" fmla="*/ 446875 w 638298"/>
                  <a:gd name="connsiteY4" fmla="*/ 266011 h 1030540"/>
                  <a:gd name="connsiteX5" fmla="*/ 459642 w 638298"/>
                  <a:gd name="connsiteY5" fmla="*/ 266011 h 1030540"/>
                  <a:gd name="connsiteX6" fmla="*/ 485177 w 638298"/>
                  <a:gd name="connsiteY6" fmla="*/ 240677 h 1030540"/>
                  <a:gd name="connsiteX7" fmla="*/ 459642 w 638298"/>
                  <a:gd name="connsiteY7" fmla="*/ 215342 h 1030540"/>
                  <a:gd name="connsiteX8" fmla="*/ 446875 w 638298"/>
                  <a:gd name="connsiteY8" fmla="*/ 215342 h 1030540"/>
                  <a:gd name="connsiteX9" fmla="*/ 339628 w 638298"/>
                  <a:gd name="connsiteY9" fmla="*/ 49529 h 1030540"/>
                  <a:gd name="connsiteX10" fmla="*/ 319200 w 638298"/>
                  <a:gd name="connsiteY10" fmla="*/ 129712 h 1030540"/>
                  <a:gd name="connsiteX11" fmla="*/ 306433 w 638298"/>
                  <a:gd name="connsiteY11" fmla="*/ 139339 h 1030540"/>
                  <a:gd name="connsiteX12" fmla="*/ 303368 w 638298"/>
                  <a:gd name="connsiteY12" fmla="*/ 139339 h 1030540"/>
                  <a:gd name="connsiteX13" fmla="*/ 293485 w 638298"/>
                  <a:gd name="connsiteY13" fmla="*/ 124348 h 1030540"/>
                  <a:gd name="connsiteX14" fmla="*/ 293486 w 638298"/>
                  <a:gd name="connsiteY14" fmla="*/ 124341 h 1030540"/>
                  <a:gd name="connsiteX15" fmla="*/ 293665 w 638298"/>
                  <a:gd name="connsiteY15" fmla="*/ 123632 h 1030540"/>
                  <a:gd name="connsiteX16" fmla="*/ 317923 w 638298"/>
                  <a:gd name="connsiteY16" fmla="*/ 28755 h 1030540"/>
                  <a:gd name="connsiteX17" fmla="*/ 280885 w 638298"/>
                  <a:gd name="connsiteY17" fmla="*/ 0 h 1030540"/>
                  <a:gd name="connsiteX18" fmla="*/ 204280 w 638298"/>
                  <a:gd name="connsiteY18" fmla="*/ 0 h 1030540"/>
                  <a:gd name="connsiteX19" fmla="*/ 167254 w 638298"/>
                  <a:gd name="connsiteY19" fmla="*/ 28755 h 1030540"/>
                  <a:gd name="connsiteX20" fmla="*/ 191513 w 638298"/>
                  <a:gd name="connsiteY20" fmla="*/ 123632 h 1030540"/>
                  <a:gd name="connsiteX21" fmla="*/ 182575 w 638298"/>
                  <a:gd name="connsiteY21" fmla="*/ 139175 h 1030540"/>
                  <a:gd name="connsiteX22" fmla="*/ 181809 w 638298"/>
                  <a:gd name="connsiteY22" fmla="*/ 139339 h 1030540"/>
                  <a:gd name="connsiteX23" fmla="*/ 178745 w 638298"/>
                  <a:gd name="connsiteY23" fmla="*/ 139339 h 1030540"/>
                  <a:gd name="connsiteX24" fmla="*/ 165978 w 638298"/>
                  <a:gd name="connsiteY24" fmla="*/ 129712 h 1030540"/>
                  <a:gd name="connsiteX25" fmla="*/ 146188 w 638298"/>
                  <a:gd name="connsiteY25" fmla="*/ 49529 h 1030540"/>
                  <a:gd name="connsiteX26" fmla="*/ 38941 w 638298"/>
                  <a:gd name="connsiteY26" fmla="*/ 215342 h 1030540"/>
                  <a:gd name="connsiteX27" fmla="*/ 25535 w 638298"/>
                  <a:gd name="connsiteY27" fmla="*/ 215342 h 1030540"/>
                  <a:gd name="connsiteX28" fmla="*/ 0 w 638298"/>
                  <a:gd name="connsiteY28" fmla="*/ 240677 h 1030540"/>
                  <a:gd name="connsiteX29" fmla="*/ 25535 w 638298"/>
                  <a:gd name="connsiteY29" fmla="*/ 266011 h 1030540"/>
                  <a:gd name="connsiteX30" fmla="*/ 38303 w 638298"/>
                  <a:gd name="connsiteY30" fmla="*/ 266011 h 1030540"/>
                  <a:gd name="connsiteX31" fmla="*/ 38303 w 638298"/>
                  <a:gd name="connsiteY31" fmla="*/ 274460 h 1030540"/>
                  <a:gd name="connsiteX32" fmla="*/ 268015 w 638298"/>
                  <a:gd name="connsiteY32" fmla="*/ 950040 h 1030540"/>
                  <a:gd name="connsiteX33" fmla="*/ 510597 w 638298"/>
                  <a:gd name="connsiteY33" fmla="*/ 950040 h 1030540"/>
                  <a:gd name="connsiteX34" fmla="*/ 510597 w 638298"/>
                  <a:gd name="connsiteY34" fmla="*/ 1030540 h 1030540"/>
                  <a:gd name="connsiteX35" fmla="*/ 628058 w 638298"/>
                  <a:gd name="connsiteY35" fmla="*/ 989308 h 1030540"/>
                  <a:gd name="connsiteX36" fmla="*/ 638272 w 638298"/>
                  <a:gd name="connsiteY36" fmla="*/ 981708 h 1030540"/>
                  <a:gd name="connsiteX37" fmla="*/ 638298 w 638298"/>
                  <a:gd name="connsiteY37" fmla="*/ 759500 h 1030540"/>
                  <a:gd name="connsiteX0" fmla="*/ 638298 w 638298"/>
                  <a:gd name="connsiteY0" fmla="*/ 759500 h 1030540"/>
                  <a:gd name="connsiteX1" fmla="*/ 590981 w 638298"/>
                  <a:gd name="connsiteY1" fmla="*/ 664724 h 1030540"/>
                  <a:gd name="connsiteX2" fmla="*/ 494510 w 638298"/>
                  <a:gd name="connsiteY2" fmla="*/ 604909 h 1030540"/>
                  <a:gd name="connsiteX3" fmla="*/ 446875 w 638298"/>
                  <a:gd name="connsiteY3" fmla="*/ 274435 h 1030540"/>
                  <a:gd name="connsiteX4" fmla="*/ 446875 w 638298"/>
                  <a:gd name="connsiteY4" fmla="*/ 266011 h 1030540"/>
                  <a:gd name="connsiteX5" fmla="*/ 459642 w 638298"/>
                  <a:gd name="connsiteY5" fmla="*/ 266011 h 1030540"/>
                  <a:gd name="connsiteX6" fmla="*/ 485177 w 638298"/>
                  <a:gd name="connsiteY6" fmla="*/ 240677 h 1030540"/>
                  <a:gd name="connsiteX7" fmla="*/ 459642 w 638298"/>
                  <a:gd name="connsiteY7" fmla="*/ 215342 h 1030540"/>
                  <a:gd name="connsiteX8" fmla="*/ 446875 w 638298"/>
                  <a:gd name="connsiteY8" fmla="*/ 215342 h 1030540"/>
                  <a:gd name="connsiteX9" fmla="*/ 339628 w 638298"/>
                  <a:gd name="connsiteY9" fmla="*/ 49529 h 1030540"/>
                  <a:gd name="connsiteX10" fmla="*/ 319200 w 638298"/>
                  <a:gd name="connsiteY10" fmla="*/ 129712 h 1030540"/>
                  <a:gd name="connsiteX11" fmla="*/ 306433 w 638298"/>
                  <a:gd name="connsiteY11" fmla="*/ 139339 h 1030540"/>
                  <a:gd name="connsiteX12" fmla="*/ 303368 w 638298"/>
                  <a:gd name="connsiteY12" fmla="*/ 139339 h 1030540"/>
                  <a:gd name="connsiteX13" fmla="*/ 293485 w 638298"/>
                  <a:gd name="connsiteY13" fmla="*/ 124348 h 1030540"/>
                  <a:gd name="connsiteX14" fmla="*/ 293486 w 638298"/>
                  <a:gd name="connsiteY14" fmla="*/ 124341 h 1030540"/>
                  <a:gd name="connsiteX15" fmla="*/ 293665 w 638298"/>
                  <a:gd name="connsiteY15" fmla="*/ 123632 h 1030540"/>
                  <a:gd name="connsiteX16" fmla="*/ 317923 w 638298"/>
                  <a:gd name="connsiteY16" fmla="*/ 28755 h 1030540"/>
                  <a:gd name="connsiteX17" fmla="*/ 280885 w 638298"/>
                  <a:gd name="connsiteY17" fmla="*/ 0 h 1030540"/>
                  <a:gd name="connsiteX18" fmla="*/ 204280 w 638298"/>
                  <a:gd name="connsiteY18" fmla="*/ 0 h 1030540"/>
                  <a:gd name="connsiteX19" fmla="*/ 167254 w 638298"/>
                  <a:gd name="connsiteY19" fmla="*/ 28755 h 1030540"/>
                  <a:gd name="connsiteX20" fmla="*/ 191513 w 638298"/>
                  <a:gd name="connsiteY20" fmla="*/ 123632 h 1030540"/>
                  <a:gd name="connsiteX21" fmla="*/ 182575 w 638298"/>
                  <a:gd name="connsiteY21" fmla="*/ 139175 h 1030540"/>
                  <a:gd name="connsiteX22" fmla="*/ 181809 w 638298"/>
                  <a:gd name="connsiteY22" fmla="*/ 139339 h 1030540"/>
                  <a:gd name="connsiteX23" fmla="*/ 178745 w 638298"/>
                  <a:gd name="connsiteY23" fmla="*/ 139339 h 1030540"/>
                  <a:gd name="connsiteX24" fmla="*/ 165978 w 638298"/>
                  <a:gd name="connsiteY24" fmla="*/ 129712 h 1030540"/>
                  <a:gd name="connsiteX25" fmla="*/ 146188 w 638298"/>
                  <a:gd name="connsiteY25" fmla="*/ 49529 h 1030540"/>
                  <a:gd name="connsiteX26" fmla="*/ 38941 w 638298"/>
                  <a:gd name="connsiteY26" fmla="*/ 215342 h 1030540"/>
                  <a:gd name="connsiteX27" fmla="*/ 25535 w 638298"/>
                  <a:gd name="connsiteY27" fmla="*/ 215342 h 1030540"/>
                  <a:gd name="connsiteX28" fmla="*/ 0 w 638298"/>
                  <a:gd name="connsiteY28" fmla="*/ 240677 h 1030540"/>
                  <a:gd name="connsiteX29" fmla="*/ 25535 w 638298"/>
                  <a:gd name="connsiteY29" fmla="*/ 266011 h 1030540"/>
                  <a:gd name="connsiteX30" fmla="*/ 38303 w 638298"/>
                  <a:gd name="connsiteY30" fmla="*/ 266011 h 1030540"/>
                  <a:gd name="connsiteX31" fmla="*/ 38303 w 638298"/>
                  <a:gd name="connsiteY31" fmla="*/ 274460 h 1030540"/>
                  <a:gd name="connsiteX32" fmla="*/ 510597 w 638298"/>
                  <a:gd name="connsiteY32" fmla="*/ 950040 h 1030540"/>
                  <a:gd name="connsiteX33" fmla="*/ 510597 w 638298"/>
                  <a:gd name="connsiteY33" fmla="*/ 1030540 h 1030540"/>
                  <a:gd name="connsiteX34" fmla="*/ 628058 w 638298"/>
                  <a:gd name="connsiteY34" fmla="*/ 989308 h 1030540"/>
                  <a:gd name="connsiteX35" fmla="*/ 638272 w 638298"/>
                  <a:gd name="connsiteY35" fmla="*/ 981708 h 1030540"/>
                  <a:gd name="connsiteX36" fmla="*/ 638298 w 638298"/>
                  <a:gd name="connsiteY36" fmla="*/ 759500 h 1030540"/>
                  <a:gd name="connsiteX0" fmla="*/ 638298 w 638298"/>
                  <a:gd name="connsiteY0" fmla="*/ 759500 h 1030540"/>
                  <a:gd name="connsiteX1" fmla="*/ 590981 w 638298"/>
                  <a:gd name="connsiteY1" fmla="*/ 664724 h 1030540"/>
                  <a:gd name="connsiteX2" fmla="*/ 494510 w 638298"/>
                  <a:gd name="connsiteY2" fmla="*/ 604909 h 1030540"/>
                  <a:gd name="connsiteX3" fmla="*/ 446875 w 638298"/>
                  <a:gd name="connsiteY3" fmla="*/ 274435 h 1030540"/>
                  <a:gd name="connsiteX4" fmla="*/ 446875 w 638298"/>
                  <a:gd name="connsiteY4" fmla="*/ 266011 h 1030540"/>
                  <a:gd name="connsiteX5" fmla="*/ 459642 w 638298"/>
                  <a:gd name="connsiteY5" fmla="*/ 266011 h 1030540"/>
                  <a:gd name="connsiteX6" fmla="*/ 485177 w 638298"/>
                  <a:gd name="connsiteY6" fmla="*/ 240677 h 1030540"/>
                  <a:gd name="connsiteX7" fmla="*/ 459642 w 638298"/>
                  <a:gd name="connsiteY7" fmla="*/ 215342 h 1030540"/>
                  <a:gd name="connsiteX8" fmla="*/ 446875 w 638298"/>
                  <a:gd name="connsiteY8" fmla="*/ 215342 h 1030540"/>
                  <a:gd name="connsiteX9" fmla="*/ 339628 w 638298"/>
                  <a:gd name="connsiteY9" fmla="*/ 49529 h 1030540"/>
                  <a:gd name="connsiteX10" fmla="*/ 319200 w 638298"/>
                  <a:gd name="connsiteY10" fmla="*/ 129712 h 1030540"/>
                  <a:gd name="connsiteX11" fmla="*/ 306433 w 638298"/>
                  <a:gd name="connsiteY11" fmla="*/ 139339 h 1030540"/>
                  <a:gd name="connsiteX12" fmla="*/ 303368 w 638298"/>
                  <a:gd name="connsiteY12" fmla="*/ 139339 h 1030540"/>
                  <a:gd name="connsiteX13" fmla="*/ 293485 w 638298"/>
                  <a:gd name="connsiteY13" fmla="*/ 124348 h 1030540"/>
                  <a:gd name="connsiteX14" fmla="*/ 293486 w 638298"/>
                  <a:gd name="connsiteY14" fmla="*/ 124341 h 1030540"/>
                  <a:gd name="connsiteX15" fmla="*/ 293665 w 638298"/>
                  <a:gd name="connsiteY15" fmla="*/ 123632 h 1030540"/>
                  <a:gd name="connsiteX16" fmla="*/ 317923 w 638298"/>
                  <a:gd name="connsiteY16" fmla="*/ 28755 h 1030540"/>
                  <a:gd name="connsiteX17" fmla="*/ 280885 w 638298"/>
                  <a:gd name="connsiteY17" fmla="*/ 0 h 1030540"/>
                  <a:gd name="connsiteX18" fmla="*/ 204280 w 638298"/>
                  <a:gd name="connsiteY18" fmla="*/ 0 h 1030540"/>
                  <a:gd name="connsiteX19" fmla="*/ 167254 w 638298"/>
                  <a:gd name="connsiteY19" fmla="*/ 28755 h 1030540"/>
                  <a:gd name="connsiteX20" fmla="*/ 191513 w 638298"/>
                  <a:gd name="connsiteY20" fmla="*/ 123632 h 1030540"/>
                  <a:gd name="connsiteX21" fmla="*/ 182575 w 638298"/>
                  <a:gd name="connsiteY21" fmla="*/ 139175 h 1030540"/>
                  <a:gd name="connsiteX22" fmla="*/ 181809 w 638298"/>
                  <a:gd name="connsiteY22" fmla="*/ 139339 h 1030540"/>
                  <a:gd name="connsiteX23" fmla="*/ 178745 w 638298"/>
                  <a:gd name="connsiteY23" fmla="*/ 139339 h 1030540"/>
                  <a:gd name="connsiteX24" fmla="*/ 165978 w 638298"/>
                  <a:gd name="connsiteY24" fmla="*/ 129712 h 1030540"/>
                  <a:gd name="connsiteX25" fmla="*/ 146188 w 638298"/>
                  <a:gd name="connsiteY25" fmla="*/ 49529 h 1030540"/>
                  <a:gd name="connsiteX26" fmla="*/ 38941 w 638298"/>
                  <a:gd name="connsiteY26" fmla="*/ 215342 h 1030540"/>
                  <a:gd name="connsiteX27" fmla="*/ 25535 w 638298"/>
                  <a:gd name="connsiteY27" fmla="*/ 215342 h 1030540"/>
                  <a:gd name="connsiteX28" fmla="*/ 0 w 638298"/>
                  <a:gd name="connsiteY28" fmla="*/ 240677 h 1030540"/>
                  <a:gd name="connsiteX29" fmla="*/ 25535 w 638298"/>
                  <a:gd name="connsiteY29" fmla="*/ 266011 h 1030540"/>
                  <a:gd name="connsiteX30" fmla="*/ 38303 w 638298"/>
                  <a:gd name="connsiteY30" fmla="*/ 266011 h 1030540"/>
                  <a:gd name="connsiteX31" fmla="*/ 38303 w 638298"/>
                  <a:gd name="connsiteY31" fmla="*/ 274460 h 1030540"/>
                  <a:gd name="connsiteX32" fmla="*/ 510597 w 638298"/>
                  <a:gd name="connsiteY32" fmla="*/ 950040 h 1030540"/>
                  <a:gd name="connsiteX33" fmla="*/ 510597 w 638298"/>
                  <a:gd name="connsiteY33" fmla="*/ 1030540 h 1030540"/>
                  <a:gd name="connsiteX34" fmla="*/ 628058 w 638298"/>
                  <a:gd name="connsiteY34" fmla="*/ 989308 h 1030540"/>
                  <a:gd name="connsiteX35" fmla="*/ 638298 w 638298"/>
                  <a:gd name="connsiteY35" fmla="*/ 759500 h 1030540"/>
                  <a:gd name="connsiteX0" fmla="*/ 638298 w 638298"/>
                  <a:gd name="connsiteY0" fmla="*/ 759500 h 989308"/>
                  <a:gd name="connsiteX1" fmla="*/ 590981 w 638298"/>
                  <a:gd name="connsiteY1" fmla="*/ 664724 h 989308"/>
                  <a:gd name="connsiteX2" fmla="*/ 494510 w 638298"/>
                  <a:gd name="connsiteY2" fmla="*/ 604909 h 989308"/>
                  <a:gd name="connsiteX3" fmla="*/ 446875 w 638298"/>
                  <a:gd name="connsiteY3" fmla="*/ 274435 h 989308"/>
                  <a:gd name="connsiteX4" fmla="*/ 446875 w 638298"/>
                  <a:gd name="connsiteY4" fmla="*/ 266011 h 989308"/>
                  <a:gd name="connsiteX5" fmla="*/ 459642 w 638298"/>
                  <a:gd name="connsiteY5" fmla="*/ 266011 h 989308"/>
                  <a:gd name="connsiteX6" fmla="*/ 485177 w 638298"/>
                  <a:gd name="connsiteY6" fmla="*/ 240677 h 989308"/>
                  <a:gd name="connsiteX7" fmla="*/ 459642 w 638298"/>
                  <a:gd name="connsiteY7" fmla="*/ 215342 h 989308"/>
                  <a:gd name="connsiteX8" fmla="*/ 446875 w 638298"/>
                  <a:gd name="connsiteY8" fmla="*/ 215342 h 989308"/>
                  <a:gd name="connsiteX9" fmla="*/ 339628 w 638298"/>
                  <a:gd name="connsiteY9" fmla="*/ 49529 h 989308"/>
                  <a:gd name="connsiteX10" fmla="*/ 319200 w 638298"/>
                  <a:gd name="connsiteY10" fmla="*/ 129712 h 989308"/>
                  <a:gd name="connsiteX11" fmla="*/ 306433 w 638298"/>
                  <a:gd name="connsiteY11" fmla="*/ 139339 h 989308"/>
                  <a:gd name="connsiteX12" fmla="*/ 303368 w 638298"/>
                  <a:gd name="connsiteY12" fmla="*/ 139339 h 989308"/>
                  <a:gd name="connsiteX13" fmla="*/ 293485 w 638298"/>
                  <a:gd name="connsiteY13" fmla="*/ 124348 h 989308"/>
                  <a:gd name="connsiteX14" fmla="*/ 293486 w 638298"/>
                  <a:gd name="connsiteY14" fmla="*/ 124341 h 989308"/>
                  <a:gd name="connsiteX15" fmla="*/ 293665 w 638298"/>
                  <a:gd name="connsiteY15" fmla="*/ 123632 h 989308"/>
                  <a:gd name="connsiteX16" fmla="*/ 317923 w 638298"/>
                  <a:gd name="connsiteY16" fmla="*/ 28755 h 989308"/>
                  <a:gd name="connsiteX17" fmla="*/ 280885 w 638298"/>
                  <a:gd name="connsiteY17" fmla="*/ 0 h 989308"/>
                  <a:gd name="connsiteX18" fmla="*/ 204280 w 638298"/>
                  <a:gd name="connsiteY18" fmla="*/ 0 h 989308"/>
                  <a:gd name="connsiteX19" fmla="*/ 167254 w 638298"/>
                  <a:gd name="connsiteY19" fmla="*/ 28755 h 989308"/>
                  <a:gd name="connsiteX20" fmla="*/ 191513 w 638298"/>
                  <a:gd name="connsiteY20" fmla="*/ 123632 h 989308"/>
                  <a:gd name="connsiteX21" fmla="*/ 182575 w 638298"/>
                  <a:gd name="connsiteY21" fmla="*/ 139175 h 989308"/>
                  <a:gd name="connsiteX22" fmla="*/ 181809 w 638298"/>
                  <a:gd name="connsiteY22" fmla="*/ 139339 h 989308"/>
                  <a:gd name="connsiteX23" fmla="*/ 178745 w 638298"/>
                  <a:gd name="connsiteY23" fmla="*/ 139339 h 989308"/>
                  <a:gd name="connsiteX24" fmla="*/ 165978 w 638298"/>
                  <a:gd name="connsiteY24" fmla="*/ 129712 h 989308"/>
                  <a:gd name="connsiteX25" fmla="*/ 146188 w 638298"/>
                  <a:gd name="connsiteY25" fmla="*/ 49529 h 989308"/>
                  <a:gd name="connsiteX26" fmla="*/ 38941 w 638298"/>
                  <a:gd name="connsiteY26" fmla="*/ 215342 h 989308"/>
                  <a:gd name="connsiteX27" fmla="*/ 25535 w 638298"/>
                  <a:gd name="connsiteY27" fmla="*/ 215342 h 989308"/>
                  <a:gd name="connsiteX28" fmla="*/ 0 w 638298"/>
                  <a:gd name="connsiteY28" fmla="*/ 240677 h 989308"/>
                  <a:gd name="connsiteX29" fmla="*/ 25535 w 638298"/>
                  <a:gd name="connsiteY29" fmla="*/ 266011 h 989308"/>
                  <a:gd name="connsiteX30" fmla="*/ 38303 w 638298"/>
                  <a:gd name="connsiteY30" fmla="*/ 266011 h 989308"/>
                  <a:gd name="connsiteX31" fmla="*/ 38303 w 638298"/>
                  <a:gd name="connsiteY31" fmla="*/ 274460 h 989308"/>
                  <a:gd name="connsiteX32" fmla="*/ 510597 w 638298"/>
                  <a:gd name="connsiteY32" fmla="*/ 950040 h 989308"/>
                  <a:gd name="connsiteX33" fmla="*/ 628058 w 638298"/>
                  <a:gd name="connsiteY33" fmla="*/ 989308 h 989308"/>
                  <a:gd name="connsiteX34" fmla="*/ 638298 w 638298"/>
                  <a:gd name="connsiteY34" fmla="*/ 759500 h 989308"/>
                  <a:gd name="connsiteX0" fmla="*/ 638298 w 638298"/>
                  <a:gd name="connsiteY0" fmla="*/ 759500 h 950040"/>
                  <a:gd name="connsiteX1" fmla="*/ 590981 w 638298"/>
                  <a:gd name="connsiteY1" fmla="*/ 664724 h 950040"/>
                  <a:gd name="connsiteX2" fmla="*/ 494510 w 638298"/>
                  <a:gd name="connsiteY2" fmla="*/ 604909 h 950040"/>
                  <a:gd name="connsiteX3" fmla="*/ 446875 w 638298"/>
                  <a:gd name="connsiteY3" fmla="*/ 274435 h 950040"/>
                  <a:gd name="connsiteX4" fmla="*/ 446875 w 638298"/>
                  <a:gd name="connsiteY4" fmla="*/ 266011 h 950040"/>
                  <a:gd name="connsiteX5" fmla="*/ 459642 w 638298"/>
                  <a:gd name="connsiteY5" fmla="*/ 266011 h 950040"/>
                  <a:gd name="connsiteX6" fmla="*/ 485177 w 638298"/>
                  <a:gd name="connsiteY6" fmla="*/ 240677 h 950040"/>
                  <a:gd name="connsiteX7" fmla="*/ 459642 w 638298"/>
                  <a:gd name="connsiteY7" fmla="*/ 215342 h 950040"/>
                  <a:gd name="connsiteX8" fmla="*/ 446875 w 638298"/>
                  <a:gd name="connsiteY8" fmla="*/ 215342 h 950040"/>
                  <a:gd name="connsiteX9" fmla="*/ 339628 w 638298"/>
                  <a:gd name="connsiteY9" fmla="*/ 49529 h 950040"/>
                  <a:gd name="connsiteX10" fmla="*/ 319200 w 638298"/>
                  <a:gd name="connsiteY10" fmla="*/ 129712 h 950040"/>
                  <a:gd name="connsiteX11" fmla="*/ 306433 w 638298"/>
                  <a:gd name="connsiteY11" fmla="*/ 139339 h 950040"/>
                  <a:gd name="connsiteX12" fmla="*/ 303368 w 638298"/>
                  <a:gd name="connsiteY12" fmla="*/ 139339 h 950040"/>
                  <a:gd name="connsiteX13" fmla="*/ 293485 w 638298"/>
                  <a:gd name="connsiteY13" fmla="*/ 124348 h 950040"/>
                  <a:gd name="connsiteX14" fmla="*/ 293486 w 638298"/>
                  <a:gd name="connsiteY14" fmla="*/ 124341 h 950040"/>
                  <a:gd name="connsiteX15" fmla="*/ 293665 w 638298"/>
                  <a:gd name="connsiteY15" fmla="*/ 123632 h 950040"/>
                  <a:gd name="connsiteX16" fmla="*/ 317923 w 638298"/>
                  <a:gd name="connsiteY16" fmla="*/ 28755 h 950040"/>
                  <a:gd name="connsiteX17" fmla="*/ 280885 w 638298"/>
                  <a:gd name="connsiteY17" fmla="*/ 0 h 950040"/>
                  <a:gd name="connsiteX18" fmla="*/ 204280 w 638298"/>
                  <a:gd name="connsiteY18" fmla="*/ 0 h 950040"/>
                  <a:gd name="connsiteX19" fmla="*/ 167254 w 638298"/>
                  <a:gd name="connsiteY19" fmla="*/ 28755 h 950040"/>
                  <a:gd name="connsiteX20" fmla="*/ 191513 w 638298"/>
                  <a:gd name="connsiteY20" fmla="*/ 123632 h 950040"/>
                  <a:gd name="connsiteX21" fmla="*/ 182575 w 638298"/>
                  <a:gd name="connsiteY21" fmla="*/ 139175 h 950040"/>
                  <a:gd name="connsiteX22" fmla="*/ 181809 w 638298"/>
                  <a:gd name="connsiteY22" fmla="*/ 139339 h 950040"/>
                  <a:gd name="connsiteX23" fmla="*/ 178745 w 638298"/>
                  <a:gd name="connsiteY23" fmla="*/ 139339 h 950040"/>
                  <a:gd name="connsiteX24" fmla="*/ 165978 w 638298"/>
                  <a:gd name="connsiteY24" fmla="*/ 129712 h 950040"/>
                  <a:gd name="connsiteX25" fmla="*/ 146188 w 638298"/>
                  <a:gd name="connsiteY25" fmla="*/ 49529 h 950040"/>
                  <a:gd name="connsiteX26" fmla="*/ 38941 w 638298"/>
                  <a:gd name="connsiteY26" fmla="*/ 215342 h 950040"/>
                  <a:gd name="connsiteX27" fmla="*/ 25535 w 638298"/>
                  <a:gd name="connsiteY27" fmla="*/ 215342 h 950040"/>
                  <a:gd name="connsiteX28" fmla="*/ 0 w 638298"/>
                  <a:gd name="connsiteY28" fmla="*/ 240677 h 950040"/>
                  <a:gd name="connsiteX29" fmla="*/ 25535 w 638298"/>
                  <a:gd name="connsiteY29" fmla="*/ 266011 h 950040"/>
                  <a:gd name="connsiteX30" fmla="*/ 38303 w 638298"/>
                  <a:gd name="connsiteY30" fmla="*/ 266011 h 950040"/>
                  <a:gd name="connsiteX31" fmla="*/ 38303 w 638298"/>
                  <a:gd name="connsiteY31" fmla="*/ 274460 h 950040"/>
                  <a:gd name="connsiteX32" fmla="*/ 510597 w 638298"/>
                  <a:gd name="connsiteY32" fmla="*/ 950040 h 950040"/>
                  <a:gd name="connsiteX33" fmla="*/ 638298 w 638298"/>
                  <a:gd name="connsiteY33" fmla="*/ 759500 h 950040"/>
                  <a:gd name="connsiteX0" fmla="*/ 638298 w 638298"/>
                  <a:gd name="connsiteY0" fmla="*/ 759500 h 759500"/>
                  <a:gd name="connsiteX1" fmla="*/ 590981 w 638298"/>
                  <a:gd name="connsiteY1" fmla="*/ 664724 h 759500"/>
                  <a:gd name="connsiteX2" fmla="*/ 494510 w 638298"/>
                  <a:gd name="connsiteY2" fmla="*/ 604909 h 759500"/>
                  <a:gd name="connsiteX3" fmla="*/ 446875 w 638298"/>
                  <a:gd name="connsiteY3" fmla="*/ 274435 h 759500"/>
                  <a:gd name="connsiteX4" fmla="*/ 446875 w 638298"/>
                  <a:gd name="connsiteY4" fmla="*/ 266011 h 759500"/>
                  <a:gd name="connsiteX5" fmla="*/ 459642 w 638298"/>
                  <a:gd name="connsiteY5" fmla="*/ 266011 h 759500"/>
                  <a:gd name="connsiteX6" fmla="*/ 485177 w 638298"/>
                  <a:gd name="connsiteY6" fmla="*/ 240677 h 759500"/>
                  <a:gd name="connsiteX7" fmla="*/ 459642 w 638298"/>
                  <a:gd name="connsiteY7" fmla="*/ 215342 h 759500"/>
                  <a:gd name="connsiteX8" fmla="*/ 446875 w 638298"/>
                  <a:gd name="connsiteY8" fmla="*/ 215342 h 759500"/>
                  <a:gd name="connsiteX9" fmla="*/ 339628 w 638298"/>
                  <a:gd name="connsiteY9" fmla="*/ 49529 h 759500"/>
                  <a:gd name="connsiteX10" fmla="*/ 319200 w 638298"/>
                  <a:gd name="connsiteY10" fmla="*/ 129712 h 759500"/>
                  <a:gd name="connsiteX11" fmla="*/ 306433 w 638298"/>
                  <a:gd name="connsiteY11" fmla="*/ 139339 h 759500"/>
                  <a:gd name="connsiteX12" fmla="*/ 303368 w 638298"/>
                  <a:gd name="connsiteY12" fmla="*/ 139339 h 759500"/>
                  <a:gd name="connsiteX13" fmla="*/ 293485 w 638298"/>
                  <a:gd name="connsiteY13" fmla="*/ 124348 h 759500"/>
                  <a:gd name="connsiteX14" fmla="*/ 293486 w 638298"/>
                  <a:gd name="connsiteY14" fmla="*/ 124341 h 759500"/>
                  <a:gd name="connsiteX15" fmla="*/ 293665 w 638298"/>
                  <a:gd name="connsiteY15" fmla="*/ 123632 h 759500"/>
                  <a:gd name="connsiteX16" fmla="*/ 317923 w 638298"/>
                  <a:gd name="connsiteY16" fmla="*/ 28755 h 759500"/>
                  <a:gd name="connsiteX17" fmla="*/ 280885 w 638298"/>
                  <a:gd name="connsiteY17" fmla="*/ 0 h 759500"/>
                  <a:gd name="connsiteX18" fmla="*/ 204280 w 638298"/>
                  <a:gd name="connsiteY18" fmla="*/ 0 h 759500"/>
                  <a:gd name="connsiteX19" fmla="*/ 167254 w 638298"/>
                  <a:gd name="connsiteY19" fmla="*/ 28755 h 759500"/>
                  <a:gd name="connsiteX20" fmla="*/ 191513 w 638298"/>
                  <a:gd name="connsiteY20" fmla="*/ 123632 h 759500"/>
                  <a:gd name="connsiteX21" fmla="*/ 182575 w 638298"/>
                  <a:gd name="connsiteY21" fmla="*/ 139175 h 759500"/>
                  <a:gd name="connsiteX22" fmla="*/ 181809 w 638298"/>
                  <a:gd name="connsiteY22" fmla="*/ 139339 h 759500"/>
                  <a:gd name="connsiteX23" fmla="*/ 178745 w 638298"/>
                  <a:gd name="connsiteY23" fmla="*/ 139339 h 759500"/>
                  <a:gd name="connsiteX24" fmla="*/ 165978 w 638298"/>
                  <a:gd name="connsiteY24" fmla="*/ 129712 h 759500"/>
                  <a:gd name="connsiteX25" fmla="*/ 146188 w 638298"/>
                  <a:gd name="connsiteY25" fmla="*/ 49529 h 759500"/>
                  <a:gd name="connsiteX26" fmla="*/ 38941 w 638298"/>
                  <a:gd name="connsiteY26" fmla="*/ 215342 h 759500"/>
                  <a:gd name="connsiteX27" fmla="*/ 25535 w 638298"/>
                  <a:gd name="connsiteY27" fmla="*/ 215342 h 759500"/>
                  <a:gd name="connsiteX28" fmla="*/ 0 w 638298"/>
                  <a:gd name="connsiteY28" fmla="*/ 240677 h 759500"/>
                  <a:gd name="connsiteX29" fmla="*/ 25535 w 638298"/>
                  <a:gd name="connsiteY29" fmla="*/ 266011 h 759500"/>
                  <a:gd name="connsiteX30" fmla="*/ 38303 w 638298"/>
                  <a:gd name="connsiteY30" fmla="*/ 266011 h 759500"/>
                  <a:gd name="connsiteX31" fmla="*/ 38303 w 638298"/>
                  <a:gd name="connsiteY31" fmla="*/ 274460 h 759500"/>
                  <a:gd name="connsiteX32" fmla="*/ 638298 w 638298"/>
                  <a:gd name="connsiteY32" fmla="*/ 759500 h 759500"/>
                  <a:gd name="connsiteX0" fmla="*/ 638298 w 638298"/>
                  <a:gd name="connsiteY0" fmla="*/ 759500 h 759500"/>
                  <a:gd name="connsiteX1" fmla="*/ 590981 w 638298"/>
                  <a:gd name="connsiteY1" fmla="*/ 664724 h 759500"/>
                  <a:gd name="connsiteX2" fmla="*/ 446875 w 638298"/>
                  <a:gd name="connsiteY2" fmla="*/ 274435 h 759500"/>
                  <a:gd name="connsiteX3" fmla="*/ 446875 w 638298"/>
                  <a:gd name="connsiteY3" fmla="*/ 266011 h 759500"/>
                  <a:gd name="connsiteX4" fmla="*/ 459642 w 638298"/>
                  <a:gd name="connsiteY4" fmla="*/ 266011 h 759500"/>
                  <a:gd name="connsiteX5" fmla="*/ 485177 w 638298"/>
                  <a:gd name="connsiteY5" fmla="*/ 240677 h 759500"/>
                  <a:gd name="connsiteX6" fmla="*/ 459642 w 638298"/>
                  <a:gd name="connsiteY6" fmla="*/ 215342 h 759500"/>
                  <a:gd name="connsiteX7" fmla="*/ 446875 w 638298"/>
                  <a:gd name="connsiteY7" fmla="*/ 215342 h 759500"/>
                  <a:gd name="connsiteX8" fmla="*/ 339628 w 638298"/>
                  <a:gd name="connsiteY8" fmla="*/ 49529 h 759500"/>
                  <a:gd name="connsiteX9" fmla="*/ 319200 w 638298"/>
                  <a:gd name="connsiteY9" fmla="*/ 129712 h 759500"/>
                  <a:gd name="connsiteX10" fmla="*/ 306433 w 638298"/>
                  <a:gd name="connsiteY10" fmla="*/ 139339 h 759500"/>
                  <a:gd name="connsiteX11" fmla="*/ 303368 w 638298"/>
                  <a:gd name="connsiteY11" fmla="*/ 139339 h 759500"/>
                  <a:gd name="connsiteX12" fmla="*/ 293485 w 638298"/>
                  <a:gd name="connsiteY12" fmla="*/ 124348 h 759500"/>
                  <a:gd name="connsiteX13" fmla="*/ 293486 w 638298"/>
                  <a:gd name="connsiteY13" fmla="*/ 124341 h 759500"/>
                  <a:gd name="connsiteX14" fmla="*/ 293665 w 638298"/>
                  <a:gd name="connsiteY14" fmla="*/ 123632 h 759500"/>
                  <a:gd name="connsiteX15" fmla="*/ 317923 w 638298"/>
                  <a:gd name="connsiteY15" fmla="*/ 28755 h 759500"/>
                  <a:gd name="connsiteX16" fmla="*/ 280885 w 638298"/>
                  <a:gd name="connsiteY16" fmla="*/ 0 h 759500"/>
                  <a:gd name="connsiteX17" fmla="*/ 204280 w 638298"/>
                  <a:gd name="connsiteY17" fmla="*/ 0 h 759500"/>
                  <a:gd name="connsiteX18" fmla="*/ 167254 w 638298"/>
                  <a:gd name="connsiteY18" fmla="*/ 28755 h 759500"/>
                  <a:gd name="connsiteX19" fmla="*/ 191513 w 638298"/>
                  <a:gd name="connsiteY19" fmla="*/ 123632 h 759500"/>
                  <a:gd name="connsiteX20" fmla="*/ 182575 w 638298"/>
                  <a:gd name="connsiteY20" fmla="*/ 139175 h 759500"/>
                  <a:gd name="connsiteX21" fmla="*/ 181809 w 638298"/>
                  <a:gd name="connsiteY21" fmla="*/ 139339 h 759500"/>
                  <a:gd name="connsiteX22" fmla="*/ 178745 w 638298"/>
                  <a:gd name="connsiteY22" fmla="*/ 139339 h 759500"/>
                  <a:gd name="connsiteX23" fmla="*/ 165978 w 638298"/>
                  <a:gd name="connsiteY23" fmla="*/ 129712 h 759500"/>
                  <a:gd name="connsiteX24" fmla="*/ 146188 w 638298"/>
                  <a:gd name="connsiteY24" fmla="*/ 49529 h 759500"/>
                  <a:gd name="connsiteX25" fmla="*/ 38941 w 638298"/>
                  <a:gd name="connsiteY25" fmla="*/ 215342 h 759500"/>
                  <a:gd name="connsiteX26" fmla="*/ 25535 w 638298"/>
                  <a:gd name="connsiteY26" fmla="*/ 215342 h 759500"/>
                  <a:gd name="connsiteX27" fmla="*/ 0 w 638298"/>
                  <a:gd name="connsiteY27" fmla="*/ 240677 h 759500"/>
                  <a:gd name="connsiteX28" fmla="*/ 25535 w 638298"/>
                  <a:gd name="connsiteY28" fmla="*/ 266011 h 759500"/>
                  <a:gd name="connsiteX29" fmla="*/ 38303 w 638298"/>
                  <a:gd name="connsiteY29" fmla="*/ 266011 h 759500"/>
                  <a:gd name="connsiteX30" fmla="*/ 38303 w 638298"/>
                  <a:gd name="connsiteY30" fmla="*/ 274460 h 759500"/>
                  <a:gd name="connsiteX31" fmla="*/ 638298 w 638298"/>
                  <a:gd name="connsiteY31" fmla="*/ 759500 h 759500"/>
                  <a:gd name="connsiteX0" fmla="*/ 638298 w 650943"/>
                  <a:gd name="connsiteY0" fmla="*/ 759500 h 759500"/>
                  <a:gd name="connsiteX1" fmla="*/ 446875 w 650943"/>
                  <a:gd name="connsiteY1" fmla="*/ 274435 h 759500"/>
                  <a:gd name="connsiteX2" fmla="*/ 446875 w 650943"/>
                  <a:gd name="connsiteY2" fmla="*/ 266011 h 759500"/>
                  <a:gd name="connsiteX3" fmla="*/ 459642 w 650943"/>
                  <a:gd name="connsiteY3" fmla="*/ 266011 h 759500"/>
                  <a:gd name="connsiteX4" fmla="*/ 485177 w 650943"/>
                  <a:gd name="connsiteY4" fmla="*/ 240677 h 759500"/>
                  <a:gd name="connsiteX5" fmla="*/ 459642 w 650943"/>
                  <a:gd name="connsiteY5" fmla="*/ 215342 h 759500"/>
                  <a:gd name="connsiteX6" fmla="*/ 446875 w 650943"/>
                  <a:gd name="connsiteY6" fmla="*/ 215342 h 759500"/>
                  <a:gd name="connsiteX7" fmla="*/ 339628 w 650943"/>
                  <a:gd name="connsiteY7" fmla="*/ 49529 h 759500"/>
                  <a:gd name="connsiteX8" fmla="*/ 319200 w 650943"/>
                  <a:gd name="connsiteY8" fmla="*/ 129712 h 759500"/>
                  <a:gd name="connsiteX9" fmla="*/ 306433 w 650943"/>
                  <a:gd name="connsiteY9" fmla="*/ 139339 h 759500"/>
                  <a:gd name="connsiteX10" fmla="*/ 303368 w 650943"/>
                  <a:gd name="connsiteY10" fmla="*/ 139339 h 759500"/>
                  <a:gd name="connsiteX11" fmla="*/ 293485 w 650943"/>
                  <a:gd name="connsiteY11" fmla="*/ 124348 h 759500"/>
                  <a:gd name="connsiteX12" fmla="*/ 293486 w 650943"/>
                  <a:gd name="connsiteY12" fmla="*/ 124341 h 759500"/>
                  <a:gd name="connsiteX13" fmla="*/ 293665 w 650943"/>
                  <a:gd name="connsiteY13" fmla="*/ 123632 h 759500"/>
                  <a:gd name="connsiteX14" fmla="*/ 317923 w 650943"/>
                  <a:gd name="connsiteY14" fmla="*/ 28755 h 759500"/>
                  <a:gd name="connsiteX15" fmla="*/ 280885 w 650943"/>
                  <a:gd name="connsiteY15" fmla="*/ 0 h 759500"/>
                  <a:gd name="connsiteX16" fmla="*/ 204280 w 650943"/>
                  <a:gd name="connsiteY16" fmla="*/ 0 h 759500"/>
                  <a:gd name="connsiteX17" fmla="*/ 167254 w 650943"/>
                  <a:gd name="connsiteY17" fmla="*/ 28755 h 759500"/>
                  <a:gd name="connsiteX18" fmla="*/ 191513 w 650943"/>
                  <a:gd name="connsiteY18" fmla="*/ 123632 h 759500"/>
                  <a:gd name="connsiteX19" fmla="*/ 182575 w 650943"/>
                  <a:gd name="connsiteY19" fmla="*/ 139175 h 759500"/>
                  <a:gd name="connsiteX20" fmla="*/ 181809 w 650943"/>
                  <a:gd name="connsiteY20" fmla="*/ 139339 h 759500"/>
                  <a:gd name="connsiteX21" fmla="*/ 178745 w 650943"/>
                  <a:gd name="connsiteY21" fmla="*/ 139339 h 759500"/>
                  <a:gd name="connsiteX22" fmla="*/ 165978 w 650943"/>
                  <a:gd name="connsiteY22" fmla="*/ 129712 h 759500"/>
                  <a:gd name="connsiteX23" fmla="*/ 146188 w 650943"/>
                  <a:gd name="connsiteY23" fmla="*/ 49529 h 759500"/>
                  <a:gd name="connsiteX24" fmla="*/ 38941 w 650943"/>
                  <a:gd name="connsiteY24" fmla="*/ 215342 h 759500"/>
                  <a:gd name="connsiteX25" fmla="*/ 25535 w 650943"/>
                  <a:gd name="connsiteY25" fmla="*/ 215342 h 759500"/>
                  <a:gd name="connsiteX26" fmla="*/ 0 w 650943"/>
                  <a:gd name="connsiteY26" fmla="*/ 240677 h 759500"/>
                  <a:gd name="connsiteX27" fmla="*/ 25535 w 650943"/>
                  <a:gd name="connsiteY27" fmla="*/ 266011 h 759500"/>
                  <a:gd name="connsiteX28" fmla="*/ 38303 w 650943"/>
                  <a:gd name="connsiteY28" fmla="*/ 266011 h 759500"/>
                  <a:gd name="connsiteX29" fmla="*/ 38303 w 650943"/>
                  <a:gd name="connsiteY29" fmla="*/ 274460 h 759500"/>
                  <a:gd name="connsiteX30" fmla="*/ 638298 w 650943"/>
                  <a:gd name="connsiteY30" fmla="*/ 759500 h 759500"/>
                  <a:gd name="connsiteX0" fmla="*/ 38303 w 485177"/>
                  <a:gd name="connsiteY0" fmla="*/ 274460 h 275502"/>
                  <a:gd name="connsiteX1" fmla="*/ 446875 w 485177"/>
                  <a:gd name="connsiteY1" fmla="*/ 274435 h 275502"/>
                  <a:gd name="connsiteX2" fmla="*/ 446875 w 485177"/>
                  <a:gd name="connsiteY2" fmla="*/ 266011 h 275502"/>
                  <a:gd name="connsiteX3" fmla="*/ 459642 w 485177"/>
                  <a:gd name="connsiteY3" fmla="*/ 266011 h 275502"/>
                  <a:gd name="connsiteX4" fmla="*/ 485177 w 485177"/>
                  <a:gd name="connsiteY4" fmla="*/ 240677 h 275502"/>
                  <a:gd name="connsiteX5" fmla="*/ 459642 w 485177"/>
                  <a:gd name="connsiteY5" fmla="*/ 215342 h 275502"/>
                  <a:gd name="connsiteX6" fmla="*/ 446875 w 485177"/>
                  <a:gd name="connsiteY6" fmla="*/ 215342 h 275502"/>
                  <a:gd name="connsiteX7" fmla="*/ 339628 w 485177"/>
                  <a:gd name="connsiteY7" fmla="*/ 49529 h 275502"/>
                  <a:gd name="connsiteX8" fmla="*/ 319200 w 485177"/>
                  <a:gd name="connsiteY8" fmla="*/ 129712 h 275502"/>
                  <a:gd name="connsiteX9" fmla="*/ 306433 w 485177"/>
                  <a:gd name="connsiteY9" fmla="*/ 139339 h 275502"/>
                  <a:gd name="connsiteX10" fmla="*/ 303368 w 485177"/>
                  <a:gd name="connsiteY10" fmla="*/ 139339 h 275502"/>
                  <a:gd name="connsiteX11" fmla="*/ 293485 w 485177"/>
                  <a:gd name="connsiteY11" fmla="*/ 124348 h 275502"/>
                  <a:gd name="connsiteX12" fmla="*/ 293486 w 485177"/>
                  <a:gd name="connsiteY12" fmla="*/ 124341 h 275502"/>
                  <a:gd name="connsiteX13" fmla="*/ 293665 w 485177"/>
                  <a:gd name="connsiteY13" fmla="*/ 123632 h 275502"/>
                  <a:gd name="connsiteX14" fmla="*/ 317923 w 485177"/>
                  <a:gd name="connsiteY14" fmla="*/ 28755 h 275502"/>
                  <a:gd name="connsiteX15" fmla="*/ 280885 w 485177"/>
                  <a:gd name="connsiteY15" fmla="*/ 0 h 275502"/>
                  <a:gd name="connsiteX16" fmla="*/ 204280 w 485177"/>
                  <a:gd name="connsiteY16" fmla="*/ 0 h 275502"/>
                  <a:gd name="connsiteX17" fmla="*/ 167254 w 485177"/>
                  <a:gd name="connsiteY17" fmla="*/ 28755 h 275502"/>
                  <a:gd name="connsiteX18" fmla="*/ 191513 w 485177"/>
                  <a:gd name="connsiteY18" fmla="*/ 123632 h 275502"/>
                  <a:gd name="connsiteX19" fmla="*/ 182575 w 485177"/>
                  <a:gd name="connsiteY19" fmla="*/ 139175 h 275502"/>
                  <a:gd name="connsiteX20" fmla="*/ 181809 w 485177"/>
                  <a:gd name="connsiteY20" fmla="*/ 139339 h 275502"/>
                  <a:gd name="connsiteX21" fmla="*/ 178745 w 485177"/>
                  <a:gd name="connsiteY21" fmla="*/ 139339 h 275502"/>
                  <a:gd name="connsiteX22" fmla="*/ 165978 w 485177"/>
                  <a:gd name="connsiteY22" fmla="*/ 129712 h 275502"/>
                  <a:gd name="connsiteX23" fmla="*/ 146188 w 485177"/>
                  <a:gd name="connsiteY23" fmla="*/ 49529 h 275502"/>
                  <a:gd name="connsiteX24" fmla="*/ 38941 w 485177"/>
                  <a:gd name="connsiteY24" fmla="*/ 215342 h 275502"/>
                  <a:gd name="connsiteX25" fmla="*/ 25535 w 485177"/>
                  <a:gd name="connsiteY25" fmla="*/ 215342 h 275502"/>
                  <a:gd name="connsiteX26" fmla="*/ 0 w 485177"/>
                  <a:gd name="connsiteY26" fmla="*/ 240677 h 275502"/>
                  <a:gd name="connsiteX27" fmla="*/ 25535 w 485177"/>
                  <a:gd name="connsiteY27" fmla="*/ 266011 h 275502"/>
                  <a:gd name="connsiteX28" fmla="*/ 38303 w 485177"/>
                  <a:gd name="connsiteY28" fmla="*/ 266011 h 275502"/>
                  <a:gd name="connsiteX29" fmla="*/ 38303 w 485177"/>
                  <a:gd name="connsiteY29" fmla="*/ 274460 h 275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5177" h="275502">
                    <a:moveTo>
                      <a:pt x="38303" y="274460"/>
                    </a:moveTo>
                    <a:cubicBezTo>
                      <a:pt x="106398" y="275864"/>
                      <a:pt x="378780" y="275843"/>
                      <a:pt x="446875" y="274435"/>
                    </a:cubicBezTo>
                    <a:lnTo>
                      <a:pt x="446875" y="266011"/>
                    </a:lnTo>
                    <a:lnTo>
                      <a:pt x="459642" y="266011"/>
                    </a:lnTo>
                    <a:cubicBezTo>
                      <a:pt x="473745" y="266011"/>
                      <a:pt x="485177" y="254669"/>
                      <a:pt x="485177" y="240677"/>
                    </a:cubicBezTo>
                    <a:cubicBezTo>
                      <a:pt x="485177" y="226685"/>
                      <a:pt x="473745" y="215342"/>
                      <a:pt x="459642" y="215342"/>
                    </a:cubicBezTo>
                    <a:lnTo>
                      <a:pt x="446875" y="215342"/>
                    </a:lnTo>
                    <a:cubicBezTo>
                      <a:pt x="442429" y="145390"/>
                      <a:pt x="401871" y="82683"/>
                      <a:pt x="339628" y="49529"/>
                    </a:cubicBezTo>
                    <a:lnTo>
                      <a:pt x="319200" y="129712"/>
                    </a:lnTo>
                    <a:cubicBezTo>
                      <a:pt x="317760" y="135504"/>
                      <a:pt x="312442" y="139513"/>
                      <a:pt x="306433" y="139339"/>
                    </a:cubicBezTo>
                    <a:lnTo>
                      <a:pt x="303368" y="139339"/>
                    </a:lnTo>
                    <a:cubicBezTo>
                      <a:pt x="296466" y="137907"/>
                      <a:pt x="292041" y="131194"/>
                      <a:pt x="293485" y="124348"/>
                    </a:cubicBezTo>
                    <a:cubicBezTo>
                      <a:pt x="293485" y="124345"/>
                      <a:pt x="293486" y="124344"/>
                      <a:pt x="293486" y="124341"/>
                    </a:cubicBezTo>
                    <a:cubicBezTo>
                      <a:pt x="293486" y="124101"/>
                      <a:pt x="293601" y="123873"/>
                      <a:pt x="293665" y="123632"/>
                    </a:cubicBezTo>
                    <a:lnTo>
                      <a:pt x="317923" y="28755"/>
                    </a:lnTo>
                    <a:cubicBezTo>
                      <a:pt x="313660" y="11893"/>
                      <a:pt x="298407" y="51"/>
                      <a:pt x="280885" y="0"/>
                    </a:cubicBezTo>
                    <a:lnTo>
                      <a:pt x="204280" y="0"/>
                    </a:lnTo>
                    <a:cubicBezTo>
                      <a:pt x="186763" y="57"/>
                      <a:pt x="171517" y="11897"/>
                      <a:pt x="167254" y="28755"/>
                    </a:cubicBezTo>
                    <a:lnTo>
                      <a:pt x="191513" y="123632"/>
                    </a:lnTo>
                    <a:cubicBezTo>
                      <a:pt x="193363" y="130371"/>
                      <a:pt x="189364" y="137324"/>
                      <a:pt x="182575" y="139175"/>
                    </a:cubicBezTo>
                    <a:lnTo>
                      <a:pt x="181809" y="139339"/>
                    </a:lnTo>
                    <a:lnTo>
                      <a:pt x="178745" y="139339"/>
                    </a:lnTo>
                    <a:cubicBezTo>
                      <a:pt x="172735" y="139513"/>
                      <a:pt x="167418" y="135504"/>
                      <a:pt x="165978" y="129712"/>
                    </a:cubicBezTo>
                    <a:lnTo>
                      <a:pt x="146188" y="49529"/>
                    </a:lnTo>
                    <a:cubicBezTo>
                      <a:pt x="83945" y="82683"/>
                      <a:pt x="43387" y="145390"/>
                      <a:pt x="38941" y="215342"/>
                    </a:cubicBezTo>
                    <a:lnTo>
                      <a:pt x="25535" y="215342"/>
                    </a:lnTo>
                    <a:cubicBezTo>
                      <a:pt x="11432" y="215342"/>
                      <a:pt x="0" y="226685"/>
                      <a:pt x="0" y="240677"/>
                    </a:cubicBezTo>
                    <a:cubicBezTo>
                      <a:pt x="0" y="254669"/>
                      <a:pt x="11432" y="266011"/>
                      <a:pt x="25535" y="266011"/>
                    </a:cubicBezTo>
                    <a:lnTo>
                      <a:pt x="38303" y="266011"/>
                    </a:lnTo>
                    <a:lnTo>
                      <a:pt x="38303" y="274460"/>
                    </a:lnTo>
                    <a:close/>
                  </a:path>
                </a:pathLst>
              </a:custGeom>
              <a:solidFill>
                <a:srgbClr val="FD8469"/>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105" name="Kuva 104" descr="Aurinkolasit tasaisella täytöllä">
                <a:extLst>
                  <a:ext uri="{FF2B5EF4-FFF2-40B4-BE49-F238E27FC236}">
                    <a16:creationId xmlns:a16="http://schemas.microsoft.com/office/drawing/2014/main" id="{5E588B42-F3DD-5C66-5F86-957B88AAE5F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160908" y="1540301"/>
                <a:ext cx="336028" cy="336028"/>
              </a:xfrm>
              <a:prstGeom prst="rect">
                <a:avLst/>
              </a:prstGeom>
            </p:spPr>
          </p:pic>
          <p:sp>
            <p:nvSpPr>
              <p:cNvPr id="106" name="Vapaamuotoinen: Muoto 105">
                <a:extLst>
                  <a:ext uri="{FF2B5EF4-FFF2-40B4-BE49-F238E27FC236}">
                    <a16:creationId xmlns:a16="http://schemas.microsoft.com/office/drawing/2014/main" id="{F74E42F0-75C1-4979-2940-4CFC86697816}"/>
                  </a:ext>
                </a:extLst>
              </p:cNvPr>
              <p:cNvSpPr/>
              <p:nvPr/>
            </p:nvSpPr>
            <p:spPr>
              <a:xfrm>
                <a:off x="9357190" y="2028040"/>
                <a:ext cx="267270" cy="340579"/>
              </a:xfrm>
              <a:custGeom>
                <a:avLst/>
                <a:gdLst>
                  <a:gd name="connsiteX0" fmla="*/ 267270 w 267270"/>
                  <a:gd name="connsiteY0" fmla="*/ 285887 h 340579"/>
                  <a:gd name="connsiteX1" fmla="*/ 263929 w 267270"/>
                  <a:gd name="connsiteY1" fmla="*/ 279258 h 340579"/>
                  <a:gd name="connsiteX2" fmla="*/ 192101 w 267270"/>
                  <a:gd name="connsiteY2" fmla="*/ 24860 h 340579"/>
                  <a:gd name="connsiteX3" fmla="*/ 160362 w 267270"/>
                  <a:gd name="connsiteY3" fmla="*/ 829 h 340579"/>
                  <a:gd name="connsiteX4" fmla="*/ 75170 w 267270"/>
                  <a:gd name="connsiteY4" fmla="*/ 0 h 340579"/>
                  <a:gd name="connsiteX5" fmla="*/ 43431 w 267270"/>
                  <a:gd name="connsiteY5" fmla="*/ 21545 h 340579"/>
                  <a:gd name="connsiteX6" fmla="*/ 835 w 267270"/>
                  <a:gd name="connsiteY6" fmla="*/ 131757 h 340579"/>
                  <a:gd name="connsiteX7" fmla="*/ 0 w 267270"/>
                  <a:gd name="connsiteY7" fmla="*/ 338922 h 340579"/>
                  <a:gd name="connsiteX8" fmla="*/ 267270 w 267270"/>
                  <a:gd name="connsiteY8" fmla="*/ 340579 h 340579"/>
                  <a:gd name="connsiteX9" fmla="*/ 267270 w 267270"/>
                  <a:gd name="connsiteY9" fmla="*/ 285887 h 34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270" h="340579">
                    <a:moveTo>
                      <a:pt x="267270" y="285887"/>
                    </a:moveTo>
                    <a:cubicBezTo>
                      <a:pt x="267270" y="283402"/>
                      <a:pt x="266435" y="280916"/>
                      <a:pt x="263929" y="279258"/>
                    </a:cubicBezTo>
                    <a:cubicBezTo>
                      <a:pt x="188760" y="211308"/>
                      <a:pt x="192101" y="24860"/>
                      <a:pt x="192101" y="24860"/>
                    </a:cubicBezTo>
                    <a:cubicBezTo>
                      <a:pt x="187924" y="10773"/>
                      <a:pt x="174561" y="829"/>
                      <a:pt x="160362" y="829"/>
                    </a:cubicBezTo>
                    <a:lnTo>
                      <a:pt x="75170" y="0"/>
                    </a:lnTo>
                    <a:cubicBezTo>
                      <a:pt x="60971" y="0"/>
                      <a:pt x="48443" y="8287"/>
                      <a:pt x="43431" y="21545"/>
                    </a:cubicBezTo>
                    <a:lnTo>
                      <a:pt x="835" y="131757"/>
                    </a:lnTo>
                    <a:lnTo>
                      <a:pt x="0" y="338922"/>
                    </a:lnTo>
                    <a:lnTo>
                      <a:pt x="267270" y="340579"/>
                    </a:lnTo>
                    <a:lnTo>
                      <a:pt x="267270" y="285887"/>
                    </a:lnTo>
                    <a:close/>
                  </a:path>
                </a:pathLst>
              </a:custGeom>
              <a:solidFill>
                <a:srgbClr val="FFFF00"/>
              </a:solidFill>
              <a:ln w="833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Vapaamuotoinen: Muoto 106">
                <a:extLst>
                  <a:ext uri="{FF2B5EF4-FFF2-40B4-BE49-F238E27FC236}">
                    <a16:creationId xmlns:a16="http://schemas.microsoft.com/office/drawing/2014/main" id="{FFC70C1A-C930-7857-2851-DC88BC63A8C1}"/>
                  </a:ext>
                </a:extLst>
              </p:cNvPr>
              <p:cNvSpPr/>
              <p:nvPr/>
            </p:nvSpPr>
            <p:spPr>
              <a:xfrm>
                <a:off x="9022267" y="2401347"/>
                <a:ext cx="601358" cy="66292"/>
              </a:xfrm>
              <a:custGeom>
                <a:avLst/>
                <a:gdLst>
                  <a:gd name="connsiteX0" fmla="*/ 350792 w 601358"/>
                  <a:gd name="connsiteY0" fmla="*/ 0 h 66292"/>
                  <a:gd name="connsiteX1" fmla="*/ 250566 w 601358"/>
                  <a:gd name="connsiteY1" fmla="*/ 0 h 66292"/>
                  <a:gd name="connsiteX2" fmla="*/ 250566 w 601358"/>
                  <a:gd name="connsiteY2" fmla="*/ 16573 h 66292"/>
                  <a:gd name="connsiteX3" fmla="*/ 0 w 601358"/>
                  <a:gd name="connsiteY3" fmla="*/ 14087 h 66292"/>
                  <a:gd name="connsiteX4" fmla="*/ 0 w 601358"/>
                  <a:gd name="connsiteY4" fmla="*/ 47234 h 66292"/>
                  <a:gd name="connsiteX5" fmla="*/ 250566 w 601358"/>
                  <a:gd name="connsiteY5" fmla="*/ 49720 h 66292"/>
                  <a:gd name="connsiteX6" fmla="*/ 250566 w 601358"/>
                  <a:gd name="connsiteY6" fmla="*/ 66293 h 66292"/>
                  <a:gd name="connsiteX7" fmla="*/ 350792 w 601358"/>
                  <a:gd name="connsiteY7" fmla="*/ 66293 h 66292"/>
                  <a:gd name="connsiteX8" fmla="*/ 350792 w 601358"/>
                  <a:gd name="connsiteY8" fmla="*/ 49720 h 66292"/>
                  <a:gd name="connsiteX9" fmla="*/ 601358 w 601358"/>
                  <a:gd name="connsiteY9" fmla="*/ 52206 h 66292"/>
                  <a:gd name="connsiteX10" fmla="*/ 601358 w 601358"/>
                  <a:gd name="connsiteY10" fmla="*/ 19059 h 66292"/>
                  <a:gd name="connsiteX11" fmla="*/ 350792 w 601358"/>
                  <a:gd name="connsiteY11" fmla="*/ 16573 h 66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1358" h="66292">
                    <a:moveTo>
                      <a:pt x="350792" y="0"/>
                    </a:moveTo>
                    <a:lnTo>
                      <a:pt x="250566" y="0"/>
                    </a:lnTo>
                    <a:lnTo>
                      <a:pt x="250566" y="16573"/>
                    </a:lnTo>
                    <a:lnTo>
                      <a:pt x="0" y="14087"/>
                    </a:lnTo>
                    <a:lnTo>
                      <a:pt x="0" y="47234"/>
                    </a:lnTo>
                    <a:lnTo>
                      <a:pt x="250566" y="49720"/>
                    </a:lnTo>
                    <a:lnTo>
                      <a:pt x="250566" y="66293"/>
                    </a:lnTo>
                    <a:lnTo>
                      <a:pt x="350792" y="66293"/>
                    </a:lnTo>
                    <a:lnTo>
                      <a:pt x="350792" y="49720"/>
                    </a:lnTo>
                    <a:lnTo>
                      <a:pt x="601358" y="52206"/>
                    </a:lnTo>
                    <a:lnTo>
                      <a:pt x="601358" y="19059"/>
                    </a:lnTo>
                    <a:lnTo>
                      <a:pt x="350792" y="16573"/>
                    </a:lnTo>
                    <a:close/>
                  </a:path>
                </a:pathLst>
              </a:custGeom>
              <a:solidFill>
                <a:srgbClr val="FFFF00"/>
              </a:solidFill>
              <a:ln w="833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Vapaamuotoinen: Muoto 107">
                <a:extLst>
                  <a:ext uri="{FF2B5EF4-FFF2-40B4-BE49-F238E27FC236}">
                    <a16:creationId xmlns:a16="http://schemas.microsoft.com/office/drawing/2014/main" id="{588C2E55-1EC1-ECDE-826F-A730A215153C}"/>
                  </a:ext>
                </a:extLst>
              </p:cNvPr>
              <p:cNvSpPr/>
              <p:nvPr/>
            </p:nvSpPr>
            <p:spPr>
              <a:xfrm>
                <a:off x="9022267" y="2032098"/>
                <a:ext cx="268940" cy="340579"/>
              </a:xfrm>
              <a:custGeom>
                <a:avLst/>
                <a:gdLst>
                  <a:gd name="connsiteX0" fmla="*/ 268941 w 268940"/>
                  <a:gd name="connsiteY0" fmla="*/ 133414 h 340579"/>
                  <a:gd name="connsiteX1" fmla="*/ 228015 w 268940"/>
                  <a:gd name="connsiteY1" fmla="*/ 22374 h 340579"/>
                  <a:gd name="connsiteX2" fmla="*/ 196277 w 268940"/>
                  <a:gd name="connsiteY2" fmla="*/ 829 h 340579"/>
                  <a:gd name="connsiteX3" fmla="*/ 111084 w 268940"/>
                  <a:gd name="connsiteY3" fmla="*/ 0 h 340579"/>
                  <a:gd name="connsiteX4" fmla="*/ 78511 w 268940"/>
                  <a:gd name="connsiteY4" fmla="*/ 23202 h 340579"/>
                  <a:gd name="connsiteX5" fmla="*/ 3341 w 268940"/>
                  <a:gd name="connsiteY5" fmla="*/ 276772 h 340579"/>
                  <a:gd name="connsiteX6" fmla="*/ 0 w 268940"/>
                  <a:gd name="connsiteY6" fmla="*/ 283402 h 340579"/>
                  <a:gd name="connsiteX7" fmla="*/ 0 w 268940"/>
                  <a:gd name="connsiteY7" fmla="*/ 338922 h 340579"/>
                  <a:gd name="connsiteX8" fmla="*/ 268106 w 268940"/>
                  <a:gd name="connsiteY8" fmla="*/ 340579 h 340579"/>
                  <a:gd name="connsiteX9" fmla="*/ 268941 w 268940"/>
                  <a:gd name="connsiteY9" fmla="*/ 133414 h 34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40" h="340579">
                    <a:moveTo>
                      <a:pt x="268941" y="133414"/>
                    </a:moveTo>
                    <a:lnTo>
                      <a:pt x="228015" y="22374"/>
                    </a:lnTo>
                    <a:cubicBezTo>
                      <a:pt x="223004" y="9115"/>
                      <a:pt x="210475" y="829"/>
                      <a:pt x="196277" y="829"/>
                    </a:cubicBezTo>
                    <a:lnTo>
                      <a:pt x="111084" y="0"/>
                    </a:lnTo>
                    <a:cubicBezTo>
                      <a:pt x="96050" y="0"/>
                      <a:pt x="83522" y="9115"/>
                      <a:pt x="78511" y="23202"/>
                    </a:cubicBezTo>
                    <a:cubicBezTo>
                      <a:pt x="78511" y="23202"/>
                      <a:pt x="79346" y="210479"/>
                      <a:pt x="3341" y="276772"/>
                    </a:cubicBezTo>
                    <a:cubicBezTo>
                      <a:pt x="1670" y="278430"/>
                      <a:pt x="835" y="280916"/>
                      <a:pt x="0" y="283402"/>
                    </a:cubicBezTo>
                    <a:lnTo>
                      <a:pt x="0" y="338922"/>
                    </a:lnTo>
                    <a:lnTo>
                      <a:pt x="268106" y="340579"/>
                    </a:lnTo>
                    <a:lnTo>
                      <a:pt x="268941" y="133414"/>
                    </a:lnTo>
                    <a:close/>
                  </a:path>
                </a:pathLst>
              </a:custGeom>
              <a:solidFill>
                <a:srgbClr val="FFFF00"/>
              </a:solidFill>
              <a:ln w="833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109" name="Kuva 108" descr="Viikset tasaisella täytöllä">
                <a:extLst>
                  <a:ext uri="{FF2B5EF4-FFF2-40B4-BE49-F238E27FC236}">
                    <a16:creationId xmlns:a16="http://schemas.microsoft.com/office/drawing/2014/main" id="{AB8DF068-6852-9ABE-18D1-C4DF16325FC0}"/>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9213036" y="1686127"/>
                <a:ext cx="231772" cy="231772"/>
              </a:xfrm>
              <a:prstGeom prst="rect">
                <a:avLst/>
              </a:prstGeom>
            </p:spPr>
          </p:pic>
          <p:sp>
            <p:nvSpPr>
              <p:cNvPr id="110" name="Tekstiruutu 109">
                <a:extLst>
                  <a:ext uri="{FF2B5EF4-FFF2-40B4-BE49-F238E27FC236}">
                    <a16:creationId xmlns:a16="http://schemas.microsoft.com/office/drawing/2014/main" id="{A2C4DC08-057A-7DAA-F207-B3B2054A1F0C}"/>
                  </a:ext>
                </a:extLst>
              </p:cNvPr>
              <p:cNvSpPr txBox="1"/>
              <p:nvPr/>
            </p:nvSpPr>
            <p:spPr>
              <a:xfrm>
                <a:off x="7224421" y="2335685"/>
                <a:ext cx="2277687" cy="8111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Purchase</a:t>
                </a:r>
                <a:endParaRPr kumimoji="0" lang="fi-FI" sz="16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grpSp>
      <p:grpSp>
        <p:nvGrpSpPr>
          <p:cNvPr id="82" name="Ryhmä 81">
            <a:extLst>
              <a:ext uri="{FF2B5EF4-FFF2-40B4-BE49-F238E27FC236}">
                <a16:creationId xmlns:a16="http://schemas.microsoft.com/office/drawing/2014/main" id="{628D8C13-D58F-9BA8-7A89-310385E7775E}"/>
              </a:ext>
            </a:extLst>
          </p:cNvPr>
          <p:cNvGrpSpPr/>
          <p:nvPr/>
        </p:nvGrpSpPr>
        <p:grpSpPr>
          <a:xfrm>
            <a:off x="7814521" y="5069537"/>
            <a:ext cx="948993" cy="934209"/>
            <a:chOff x="9144000" y="1152143"/>
            <a:chExt cx="707136" cy="763471"/>
          </a:xfrm>
        </p:grpSpPr>
        <p:sp>
          <p:nvSpPr>
            <p:cNvPr id="83" name="Suorakulmio 82">
              <a:extLst>
                <a:ext uri="{FF2B5EF4-FFF2-40B4-BE49-F238E27FC236}">
                  <a16:creationId xmlns:a16="http://schemas.microsoft.com/office/drawing/2014/main" id="{46643EF2-5980-9D8D-F07D-542F8CE1D7DC}"/>
                </a:ext>
              </a:extLst>
            </p:cNvPr>
            <p:cNvSpPr/>
            <p:nvPr/>
          </p:nvSpPr>
          <p:spPr>
            <a:xfrm>
              <a:off x="9225280" y="1275080"/>
              <a:ext cx="543560" cy="40132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87" name="Kuva 86" descr="Näyttö tasaisella täytöllä">
              <a:extLst>
                <a:ext uri="{FF2B5EF4-FFF2-40B4-BE49-F238E27FC236}">
                  <a16:creationId xmlns:a16="http://schemas.microsoft.com/office/drawing/2014/main" id="{3D4E9DF0-1906-CA17-32CB-ECF2DC730526}"/>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144000" y="1152143"/>
              <a:ext cx="707136" cy="763471"/>
            </a:xfrm>
            <a:prstGeom prst="rect">
              <a:avLst/>
            </a:prstGeom>
          </p:spPr>
        </p:pic>
      </p:grpSp>
      <p:pic>
        <p:nvPicPr>
          <p:cNvPr id="94" name="Kuva 93" descr="Asiakirja tasaisella täytöllä">
            <a:extLst>
              <a:ext uri="{FF2B5EF4-FFF2-40B4-BE49-F238E27FC236}">
                <a16:creationId xmlns:a16="http://schemas.microsoft.com/office/drawing/2014/main" id="{61D820D7-8303-611B-20F2-78A50CD72E3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8098353" y="5300930"/>
            <a:ext cx="369332" cy="369332"/>
          </a:xfrm>
          <a:prstGeom prst="rect">
            <a:avLst/>
          </a:prstGeom>
        </p:spPr>
      </p:pic>
      <p:grpSp>
        <p:nvGrpSpPr>
          <p:cNvPr id="111" name="Ryhmä 110">
            <a:extLst>
              <a:ext uri="{FF2B5EF4-FFF2-40B4-BE49-F238E27FC236}">
                <a16:creationId xmlns:a16="http://schemas.microsoft.com/office/drawing/2014/main" id="{4935851B-EC0E-8CAC-4F18-CE7E4C29EC3D}"/>
              </a:ext>
            </a:extLst>
          </p:cNvPr>
          <p:cNvGrpSpPr/>
          <p:nvPr/>
        </p:nvGrpSpPr>
        <p:grpSpPr>
          <a:xfrm>
            <a:off x="7568361" y="5484939"/>
            <a:ext cx="547918" cy="528332"/>
            <a:chOff x="5581543" y="5425441"/>
            <a:chExt cx="1260000" cy="1265885"/>
          </a:xfrm>
        </p:grpSpPr>
        <p:sp>
          <p:nvSpPr>
            <p:cNvPr id="112" name="Ellipsi 111">
              <a:extLst>
                <a:ext uri="{FF2B5EF4-FFF2-40B4-BE49-F238E27FC236}">
                  <a16:creationId xmlns:a16="http://schemas.microsoft.com/office/drawing/2014/main" id="{76192C3D-95EF-7BAE-F06D-B168026ABFEF}"/>
                </a:ext>
              </a:extLst>
            </p:cNvPr>
            <p:cNvSpPr/>
            <p:nvPr/>
          </p:nvSpPr>
          <p:spPr>
            <a:xfrm>
              <a:off x="5581543" y="5425441"/>
              <a:ext cx="1260000" cy="1260000"/>
            </a:xfrm>
            <a:prstGeom prst="ellipse">
              <a:avLst/>
            </a:prstGeom>
            <a:solidFill>
              <a:srgbClr val="00B0F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3" name="Ellipsi 112">
              <a:extLst>
                <a:ext uri="{FF2B5EF4-FFF2-40B4-BE49-F238E27FC236}">
                  <a16:creationId xmlns:a16="http://schemas.microsoft.com/office/drawing/2014/main" id="{7C6001AA-EC84-65BA-6D2E-39265E01AADD}"/>
                </a:ext>
              </a:extLst>
            </p:cNvPr>
            <p:cNvSpPr/>
            <p:nvPr/>
          </p:nvSpPr>
          <p:spPr>
            <a:xfrm>
              <a:off x="6027393" y="5998701"/>
              <a:ext cx="360680" cy="686740"/>
            </a:xfrm>
            <a:prstGeom prst="ellipse">
              <a:avLst/>
            </a:prstGeom>
            <a:solidFill>
              <a:schemeClr val="bg1"/>
            </a:solidFill>
            <a:ln>
              <a:solidFill>
                <a:schemeClr val="bg1"/>
              </a:solid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4" name="Ellipsi 113">
              <a:extLst>
                <a:ext uri="{FF2B5EF4-FFF2-40B4-BE49-F238E27FC236}">
                  <a16:creationId xmlns:a16="http://schemas.microsoft.com/office/drawing/2014/main" id="{AA3DE8A3-1A8E-CF2C-07B4-0D10B46EC43F}"/>
                </a:ext>
              </a:extLst>
            </p:cNvPr>
            <p:cNvSpPr/>
            <p:nvPr/>
          </p:nvSpPr>
          <p:spPr>
            <a:xfrm>
              <a:off x="6064613" y="6018960"/>
              <a:ext cx="323460" cy="156481"/>
            </a:xfrm>
            <a:prstGeom prst="ellipse">
              <a:avLst/>
            </a:prstGeom>
            <a:solidFill>
              <a:srgbClr val="FFC637"/>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5" name="Ellipsi 114">
              <a:extLst>
                <a:ext uri="{FF2B5EF4-FFF2-40B4-BE49-F238E27FC236}">
                  <a16:creationId xmlns:a16="http://schemas.microsoft.com/office/drawing/2014/main" id="{1514050D-EFC5-F82B-7F67-025960CF43DF}"/>
                </a:ext>
              </a:extLst>
            </p:cNvPr>
            <p:cNvSpPr/>
            <p:nvPr/>
          </p:nvSpPr>
          <p:spPr>
            <a:xfrm>
              <a:off x="6024107" y="5561822"/>
              <a:ext cx="399526" cy="489246"/>
            </a:xfrm>
            <a:prstGeom prst="ellipse">
              <a:avLst/>
            </a:prstGeom>
            <a:solidFill>
              <a:srgbClr val="FFD05B"/>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6" name="Ellipsi 115">
              <a:extLst>
                <a:ext uri="{FF2B5EF4-FFF2-40B4-BE49-F238E27FC236}">
                  <a16:creationId xmlns:a16="http://schemas.microsoft.com/office/drawing/2014/main" id="{C16C7C6B-0A2B-D2F3-52A8-12F5E6112AFF}"/>
                </a:ext>
              </a:extLst>
            </p:cNvPr>
            <p:cNvSpPr/>
            <p:nvPr/>
          </p:nvSpPr>
          <p:spPr>
            <a:xfrm>
              <a:off x="6302070" y="6156181"/>
              <a:ext cx="299363" cy="400124"/>
            </a:xfrm>
            <a:prstGeom prst="ellipse">
              <a:avLst/>
            </a:prstGeom>
            <a:solidFill>
              <a:schemeClr val="bg1"/>
            </a:solidFill>
            <a:ln>
              <a:solidFill>
                <a:schemeClr val="bg1"/>
              </a:solid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7" name="Kuva 26" descr="Toimisto työntekijä nainen tasaisella täytöllä">
              <a:extLst>
                <a:ext uri="{FF2B5EF4-FFF2-40B4-BE49-F238E27FC236}">
                  <a16:creationId xmlns:a16="http://schemas.microsoft.com/office/drawing/2014/main" id="{3E1E3065-CD5E-E656-849A-7C9972AD5CB8}"/>
                </a:ext>
              </a:extLst>
            </p:cNvPr>
            <p:cNvSpPr/>
            <p:nvPr/>
          </p:nvSpPr>
          <p:spPr>
            <a:xfrm>
              <a:off x="5810632" y="5522718"/>
              <a:ext cx="838647" cy="1168608"/>
            </a:xfrm>
            <a:custGeom>
              <a:avLst/>
              <a:gdLst>
                <a:gd name="connsiteX0" fmla="*/ 838498 w 838646"/>
                <a:gd name="connsiteY0" fmla="*/ 757761 h 1069547"/>
                <a:gd name="connsiteX1" fmla="*/ 788450 w 838646"/>
                <a:gd name="connsiteY1" fmla="*/ 656555 h 1069547"/>
                <a:gd name="connsiteX2" fmla="*/ 606761 w 838646"/>
                <a:gd name="connsiteY2" fmla="*/ 559475 h 1069547"/>
                <a:gd name="connsiteX3" fmla="*/ 689868 w 838646"/>
                <a:gd name="connsiteY3" fmla="*/ 538779 h 1069547"/>
                <a:gd name="connsiteX4" fmla="*/ 640320 w 838646"/>
                <a:gd name="connsiteY4" fmla="*/ 445581 h 1069547"/>
                <a:gd name="connsiteX5" fmla="*/ 674705 w 838646"/>
                <a:gd name="connsiteY5" fmla="*/ 198045 h 1069547"/>
                <a:gd name="connsiteX6" fmla="*/ 620328 w 838646"/>
                <a:gd name="connsiteY6" fmla="*/ 81960 h 1069547"/>
                <a:gd name="connsiteX7" fmla="*/ 552479 w 838646"/>
                <a:gd name="connsiteY7" fmla="*/ 81054 h 1069547"/>
                <a:gd name="connsiteX8" fmla="*/ 446228 w 838646"/>
                <a:gd name="connsiteY8" fmla="*/ 9228 h 1069547"/>
                <a:gd name="connsiteX9" fmla="*/ 246711 w 838646"/>
                <a:gd name="connsiteY9" fmla="*/ 34725 h 1069547"/>
                <a:gd name="connsiteX10" fmla="*/ 170489 w 838646"/>
                <a:gd name="connsiteY10" fmla="*/ 227019 h 1069547"/>
                <a:gd name="connsiteX11" fmla="*/ 177820 w 838646"/>
                <a:gd name="connsiteY11" fmla="*/ 488460 h 1069547"/>
                <a:gd name="connsiteX12" fmla="*/ 148792 w 838646"/>
                <a:gd name="connsiteY12" fmla="*/ 561017 h 1069547"/>
                <a:gd name="connsiteX13" fmla="*/ 223621 w 838646"/>
                <a:gd name="connsiteY13" fmla="*/ 562626 h 1069547"/>
                <a:gd name="connsiteX14" fmla="*/ 50116 w 838646"/>
                <a:gd name="connsiteY14" fmla="*/ 656555 h 1069547"/>
                <a:gd name="connsiteX15" fmla="*/ 0 w 838646"/>
                <a:gd name="connsiteY15" fmla="*/ 758302 h 1069547"/>
                <a:gd name="connsiteX16" fmla="*/ 108 w 838646"/>
                <a:gd name="connsiteY16" fmla="*/ 995963 h 1069547"/>
                <a:gd name="connsiteX17" fmla="*/ 12147 w 838646"/>
                <a:gd name="connsiteY17" fmla="*/ 1003998 h 1069547"/>
                <a:gd name="connsiteX18" fmla="*/ 350622 w 838646"/>
                <a:gd name="connsiteY18" fmla="*/ 1068101 h 1069547"/>
                <a:gd name="connsiteX19" fmla="*/ 385358 w 838646"/>
                <a:gd name="connsiteY19" fmla="*/ 1069413 h 1069547"/>
                <a:gd name="connsiteX20" fmla="*/ 296665 w 838646"/>
                <a:gd name="connsiteY20" fmla="*/ 659558 h 1069547"/>
                <a:gd name="connsiteX21" fmla="*/ 419296 w 838646"/>
                <a:gd name="connsiteY21" fmla="*/ 677142 h 1069547"/>
                <a:gd name="connsiteX22" fmla="*/ 541874 w 838646"/>
                <a:gd name="connsiteY22" fmla="*/ 659558 h 1069547"/>
                <a:gd name="connsiteX23" fmla="*/ 453086 w 838646"/>
                <a:gd name="connsiteY23" fmla="*/ 1069548 h 1069547"/>
                <a:gd name="connsiteX24" fmla="*/ 487673 w 838646"/>
                <a:gd name="connsiteY24" fmla="*/ 1068479 h 1069547"/>
                <a:gd name="connsiteX25" fmla="*/ 827826 w 838646"/>
                <a:gd name="connsiteY25" fmla="*/ 1003159 h 1069547"/>
                <a:gd name="connsiteX26" fmla="*/ 838647 w 838646"/>
                <a:gd name="connsiteY26" fmla="*/ 995044 h 1069547"/>
                <a:gd name="connsiteX27" fmla="*/ 256978 w 838646"/>
                <a:gd name="connsiteY27" fmla="*/ 325452 h 1069547"/>
                <a:gd name="connsiteX28" fmla="*/ 256978 w 838646"/>
                <a:gd name="connsiteY28" fmla="*/ 257021 h 1069547"/>
                <a:gd name="connsiteX29" fmla="*/ 276645 w 838646"/>
                <a:gd name="connsiteY29" fmla="*/ 254654 h 1069547"/>
                <a:gd name="connsiteX30" fmla="*/ 408151 w 838646"/>
                <a:gd name="connsiteY30" fmla="*/ 217658 h 1069547"/>
                <a:gd name="connsiteX31" fmla="*/ 521178 w 838646"/>
                <a:gd name="connsiteY31" fmla="*/ 147063 h 1069547"/>
                <a:gd name="connsiteX32" fmla="*/ 539676 w 838646"/>
                <a:gd name="connsiteY32" fmla="*/ 147235 h 1069547"/>
                <a:gd name="connsiteX33" fmla="*/ 543267 w 838646"/>
                <a:gd name="connsiteY33" fmla="*/ 154395 h 1069547"/>
                <a:gd name="connsiteX34" fmla="*/ 565235 w 838646"/>
                <a:gd name="connsiteY34" fmla="*/ 242101 h 1069547"/>
                <a:gd name="connsiteX35" fmla="*/ 581629 w 838646"/>
                <a:gd name="connsiteY35" fmla="*/ 268870 h 1069547"/>
                <a:gd name="connsiteX36" fmla="*/ 581629 w 838646"/>
                <a:gd name="connsiteY36" fmla="*/ 325452 h 1069547"/>
                <a:gd name="connsiteX37" fmla="*/ 419310 w 838646"/>
                <a:gd name="connsiteY37" fmla="*/ 487770 h 1069547"/>
                <a:gd name="connsiteX38" fmla="*/ 419310 w 838646"/>
                <a:gd name="connsiteY38" fmla="*/ 487770 h 1069547"/>
                <a:gd name="connsiteX39" fmla="*/ 256978 w 838646"/>
                <a:gd name="connsiteY39" fmla="*/ 325452 h 1069547"/>
                <a:gd name="connsiteX40" fmla="*/ 419296 w 838646"/>
                <a:gd name="connsiteY40" fmla="*/ 623036 h 1069547"/>
                <a:gd name="connsiteX41" fmla="*/ 284355 w 838646"/>
                <a:gd name="connsiteY41" fmla="*/ 596348 h 1069547"/>
                <a:gd name="connsiteX42" fmla="*/ 296083 w 838646"/>
                <a:gd name="connsiteY42" fmla="*/ 591533 h 1069547"/>
                <a:gd name="connsiteX43" fmla="*/ 338015 w 838646"/>
                <a:gd name="connsiteY43" fmla="*/ 528986 h 1069547"/>
                <a:gd name="connsiteX44" fmla="*/ 338015 w 838646"/>
                <a:gd name="connsiteY44" fmla="*/ 525942 h 1069547"/>
                <a:gd name="connsiteX45" fmla="*/ 500415 w 838646"/>
                <a:gd name="connsiteY45" fmla="*/ 525942 h 1069547"/>
                <a:gd name="connsiteX46" fmla="*/ 500415 w 838646"/>
                <a:gd name="connsiteY46" fmla="*/ 528945 h 1069547"/>
                <a:gd name="connsiteX47" fmla="*/ 542348 w 838646"/>
                <a:gd name="connsiteY47" fmla="*/ 591519 h 1069547"/>
                <a:gd name="connsiteX48" fmla="*/ 554129 w 838646"/>
                <a:gd name="connsiteY48" fmla="*/ 596362 h 1069547"/>
                <a:gd name="connsiteX49" fmla="*/ 419296 w 838646"/>
                <a:gd name="connsiteY49" fmla="*/ 623036 h 1069547"/>
                <a:gd name="connsiteX0" fmla="*/ 838498 w 838647"/>
                <a:gd name="connsiteY0" fmla="*/ 757761 h 1144301"/>
                <a:gd name="connsiteX1" fmla="*/ 788450 w 838647"/>
                <a:gd name="connsiteY1" fmla="*/ 656555 h 1144301"/>
                <a:gd name="connsiteX2" fmla="*/ 606761 w 838647"/>
                <a:gd name="connsiteY2" fmla="*/ 559475 h 1144301"/>
                <a:gd name="connsiteX3" fmla="*/ 689868 w 838647"/>
                <a:gd name="connsiteY3" fmla="*/ 538779 h 1144301"/>
                <a:gd name="connsiteX4" fmla="*/ 640320 w 838647"/>
                <a:gd name="connsiteY4" fmla="*/ 445581 h 1144301"/>
                <a:gd name="connsiteX5" fmla="*/ 674705 w 838647"/>
                <a:gd name="connsiteY5" fmla="*/ 198045 h 1144301"/>
                <a:gd name="connsiteX6" fmla="*/ 620328 w 838647"/>
                <a:gd name="connsiteY6" fmla="*/ 81960 h 1144301"/>
                <a:gd name="connsiteX7" fmla="*/ 552479 w 838647"/>
                <a:gd name="connsiteY7" fmla="*/ 81054 h 1144301"/>
                <a:gd name="connsiteX8" fmla="*/ 446228 w 838647"/>
                <a:gd name="connsiteY8" fmla="*/ 9228 h 1144301"/>
                <a:gd name="connsiteX9" fmla="*/ 246711 w 838647"/>
                <a:gd name="connsiteY9" fmla="*/ 34725 h 1144301"/>
                <a:gd name="connsiteX10" fmla="*/ 170489 w 838647"/>
                <a:gd name="connsiteY10" fmla="*/ 227019 h 1144301"/>
                <a:gd name="connsiteX11" fmla="*/ 177820 w 838647"/>
                <a:gd name="connsiteY11" fmla="*/ 488460 h 1144301"/>
                <a:gd name="connsiteX12" fmla="*/ 148792 w 838647"/>
                <a:gd name="connsiteY12" fmla="*/ 561017 h 1144301"/>
                <a:gd name="connsiteX13" fmla="*/ 223621 w 838647"/>
                <a:gd name="connsiteY13" fmla="*/ 562626 h 1144301"/>
                <a:gd name="connsiteX14" fmla="*/ 50116 w 838647"/>
                <a:gd name="connsiteY14" fmla="*/ 656555 h 1144301"/>
                <a:gd name="connsiteX15" fmla="*/ 0 w 838647"/>
                <a:gd name="connsiteY15" fmla="*/ 758302 h 1144301"/>
                <a:gd name="connsiteX16" fmla="*/ 108 w 838647"/>
                <a:gd name="connsiteY16" fmla="*/ 995963 h 1144301"/>
                <a:gd name="connsiteX17" fmla="*/ 12147 w 838647"/>
                <a:gd name="connsiteY17" fmla="*/ 1003998 h 1144301"/>
                <a:gd name="connsiteX18" fmla="*/ 285852 w 838647"/>
                <a:gd name="connsiteY18" fmla="*/ 1144301 h 1144301"/>
                <a:gd name="connsiteX19" fmla="*/ 385358 w 838647"/>
                <a:gd name="connsiteY19" fmla="*/ 1069413 h 1144301"/>
                <a:gd name="connsiteX20" fmla="*/ 296665 w 838647"/>
                <a:gd name="connsiteY20" fmla="*/ 659558 h 1144301"/>
                <a:gd name="connsiteX21" fmla="*/ 419296 w 838647"/>
                <a:gd name="connsiteY21" fmla="*/ 677142 h 1144301"/>
                <a:gd name="connsiteX22" fmla="*/ 541874 w 838647"/>
                <a:gd name="connsiteY22" fmla="*/ 659558 h 1144301"/>
                <a:gd name="connsiteX23" fmla="*/ 453086 w 838647"/>
                <a:gd name="connsiteY23" fmla="*/ 1069548 h 1144301"/>
                <a:gd name="connsiteX24" fmla="*/ 487673 w 838647"/>
                <a:gd name="connsiteY24" fmla="*/ 1068479 h 1144301"/>
                <a:gd name="connsiteX25" fmla="*/ 827826 w 838647"/>
                <a:gd name="connsiteY25" fmla="*/ 1003159 h 1144301"/>
                <a:gd name="connsiteX26" fmla="*/ 838647 w 838647"/>
                <a:gd name="connsiteY26" fmla="*/ 995044 h 1144301"/>
                <a:gd name="connsiteX27" fmla="*/ 838498 w 838647"/>
                <a:gd name="connsiteY27" fmla="*/ 757761 h 1144301"/>
                <a:gd name="connsiteX28" fmla="*/ 256978 w 838647"/>
                <a:gd name="connsiteY28" fmla="*/ 325452 h 1144301"/>
                <a:gd name="connsiteX29" fmla="*/ 256978 w 838647"/>
                <a:gd name="connsiteY29" fmla="*/ 257021 h 1144301"/>
                <a:gd name="connsiteX30" fmla="*/ 276645 w 838647"/>
                <a:gd name="connsiteY30" fmla="*/ 254654 h 1144301"/>
                <a:gd name="connsiteX31" fmla="*/ 408151 w 838647"/>
                <a:gd name="connsiteY31" fmla="*/ 217658 h 1144301"/>
                <a:gd name="connsiteX32" fmla="*/ 521178 w 838647"/>
                <a:gd name="connsiteY32" fmla="*/ 147063 h 1144301"/>
                <a:gd name="connsiteX33" fmla="*/ 539676 w 838647"/>
                <a:gd name="connsiteY33" fmla="*/ 147235 h 1144301"/>
                <a:gd name="connsiteX34" fmla="*/ 543267 w 838647"/>
                <a:gd name="connsiteY34" fmla="*/ 154395 h 1144301"/>
                <a:gd name="connsiteX35" fmla="*/ 565235 w 838647"/>
                <a:gd name="connsiteY35" fmla="*/ 242101 h 1144301"/>
                <a:gd name="connsiteX36" fmla="*/ 581629 w 838647"/>
                <a:gd name="connsiteY36" fmla="*/ 268870 h 1144301"/>
                <a:gd name="connsiteX37" fmla="*/ 581629 w 838647"/>
                <a:gd name="connsiteY37" fmla="*/ 325452 h 1144301"/>
                <a:gd name="connsiteX38" fmla="*/ 419310 w 838647"/>
                <a:gd name="connsiteY38" fmla="*/ 487770 h 1144301"/>
                <a:gd name="connsiteX39" fmla="*/ 419310 w 838647"/>
                <a:gd name="connsiteY39" fmla="*/ 487770 h 1144301"/>
                <a:gd name="connsiteX40" fmla="*/ 256978 w 838647"/>
                <a:gd name="connsiteY40" fmla="*/ 325452 h 1144301"/>
                <a:gd name="connsiteX41" fmla="*/ 419296 w 838647"/>
                <a:gd name="connsiteY41" fmla="*/ 623036 h 1144301"/>
                <a:gd name="connsiteX42" fmla="*/ 284355 w 838647"/>
                <a:gd name="connsiteY42" fmla="*/ 596348 h 1144301"/>
                <a:gd name="connsiteX43" fmla="*/ 296083 w 838647"/>
                <a:gd name="connsiteY43" fmla="*/ 591533 h 1144301"/>
                <a:gd name="connsiteX44" fmla="*/ 338015 w 838647"/>
                <a:gd name="connsiteY44" fmla="*/ 528986 h 1144301"/>
                <a:gd name="connsiteX45" fmla="*/ 338015 w 838647"/>
                <a:gd name="connsiteY45" fmla="*/ 525942 h 1144301"/>
                <a:gd name="connsiteX46" fmla="*/ 500415 w 838647"/>
                <a:gd name="connsiteY46" fmla="*/ 525942 h 1144301"/>
                <a:gd name="connsiteX47" fmla="*/ 500415 w 838647"/>
                <a:gd name="connsiteY47" fmla="*/ 528945 h 1144301"/>
                <a:gd name="connsiteX48" fmla="*/ 542348 w 838647"/>
                <a:gd name="connsiteY48" fmla="*/ 591519 h 1144301"/>
                <a:gd name="connsiteX49" fmla="*/ 554129 w 838647"/>
                <a:gd name="connsiteY49" fmla="*/ 596362 h 1144301"/>
                <a:gd name="connsiteX50" fmla="*/ 419296 w 838647"/>
                <a:gd name="connsiteY50" fmla="*/ 623036 h 1144301"/>
                <a:gd name="connsiteX0" fmla="*/ 838498 w 838647"/>
                <a:gd name="connsiteY0" fmla="*/ 757761 h 1157043"/>
                <a:gd name="connsiteX1" fmla="*/ 788450 w 838647"/>
                <a:gd name="connsiteY1" fmla="*/ 656555 h 1157043"/>
                <a:gd name="connsiteX2" fmla="*/ 606761 w 838647"/>
                <a:gd name="connsiteY2" fmla="*/ 559475 h 1157043"/>
                <a:gd name="connsiteX3" fmla="*/ 689868 w 838647"/>
                <a:gd name="connsiteY3" fmla="*/ 538779 h 1157043"/>
                <a:gd name="connsiteX4" fmla="*/ 640320 w 838647"/>
                <a:gd name="connsiteY4" fmla="*/ 445581 h 1157043"/>
                <a:gd name="connsiteX5" fmla="*/ 674705 w 838647"/>
                <a:gd name="connsiteY5" fmla="*/ 198045 h 1157043"/>
                <a:gd name="connsiteX6" fmla="*/ 620328 w 838647"/>
                <a:gd name="connsiteY6" fmla="*/ 81960 h 1157043"/>
                <a:gd name="connsiteX7" fmla="*/ 552479 w 838647"/>
                <a:gd name="connsiteY7" fmla="*/ 81054 h 1157043"/>
                <a:gd name="connsiteX8" fmla="*/ 446228 w 838647"/>
                <a:gd name="connsiteY8" fmla="*/ 9228 h 1157043"/>
                <a:gd name="connsiteX9" fmla="*/ 246711 w 838647"/>
                <a:gd name="connsiteY9" fmla="*/ 34725 h 1157043"/>
                <a:gd name="connsiteX10" fmla="*/ 170489 w 838647"/>
                <a:gd name="connsiteY10" fmla="*/ 227019 h 1157043"/>
                <a:gd name="connsiteX11" fmla="*/ 177820 w 838647"/>
                <a:gd name="connsiteY11" fmla="*/ 488460 h 1157043"/>
                <a:gd name="connsiteX12" fmla="*/ 148792 w 838647"/>
                <a:gd name="connsiteY12" fmla="*/ 561017 h 1157043"/>
                <a:gd name="connsiteX13" fmla="*/ 223621 w 838647"/>
                <a:gd name="connsiteY13" fmla="*/ 562626 h 1157043"/>
                <a:gd name="connsiteX14" fmla="*/ 50116 w 838647"/>
                <a:gd name="connsiteY14" fmla="*/ 656555 h 1157043"/>
                <a:gd name="connsiteX15" fmla="*/ 0 w 838647"/>
                <a:gd name="connsiteY15" fmla="*/ 758302 h 1157043"/>
                <a:gd name="connsiteX16" fmla="*/ 108 w 838647"/>
                <a:gd name="connsiteY16" fmla="*/ 995963 h 1157043"/>
                <a:gd name="connsiteX17" fmla="*/ 12147 w 838647"/>
                <a:gd name="connsiteY17" fmla="*/ 1003998 h 1157043"/>
                <a:gd name="connsiteX18" fmla="*/ 285852 w 838647"/>
                <a:gd name="connsiteY18" fmla="*/ 1144301 h 1157043"/>
                <a:gd name="connsiteX19" fmla="*/ 400598 w 838647"/>
                <a:gd name="connsiteY19" fmla="*/ 1157043 h 1157043"/>
                <a:gd name="connsiteX20" fmla="*/ 296665 w 838647"/>
                <a:gd name="connsiteY20" fmla="*/ 659558 h 1157043"/>
                <a:gd name="connsiteX21" fmla="*/ 419296 w 838647"/>
                <a:gd name="connsiteY21" fmla="*/ 677142 h 1157043"/>
                <a:gd name="connsiteX22" fmla="*/ 541874 w 838647"/>
                <a:gd name="connsiteY22" fmla="*/ 659558 h 1157043"/>
                <a:gd name="connsiteX23" fmla="*/ 453086 w 838647"/>
                <a:gd name="connsiteY23" fmla="*/ 1069548 h 1157043"/>
                <a:gd name="connsiteX24" fmla="*/ 487673 w 838647"/>
                <a:gd name="connsiteY24" fmla="*/ 1068479 h 1157043"/>
                <a:gd name="connsiteX25" fmla="*/ 827826 w 838647"/>
                <a:gd name="connsiteY25" fmla="*/ 1003159 h 1157043"/>
                <a:gd name="connsiteX26" fmla="*/ 838647 w 838647"/>
                <a:gd name="connsiteY26" fmla="*/ 995044 h 1157043"/>
                <a:gd name="connsiteX27" fmla="*/ 838498 w 838647"/>
                <a:gd name="connsiteY27" fmla="*/ 757761 h 1157043"/>
                <a:gd name="connsiteX28" fmla="*/ 256978 w 838647"/>
                <a:gd name="connsiteY28" fmla="*/ 325452 h 1157043"/>
                <a:gd name="connsiteX29" fmla="*/ 256978 w 838647"/>
                <a:gd name="connsiteY29" fmla="*/ 257021 h 1157043"/>
                <a:gd name="connsiteX30" fmla="*/ 276645 w 838647"/>
                <a:gd name="connsiteY30" fmla="*/ 254654 h 1157043"/>
                <a:gd name="connsiteX31" fmla="*/ 408151 w 838647"/>
                <a:gd name="connsiteY31" fmla="*/ 217658 h 1157043"/>
                <a:gd name="connsiteX32" fmla="*/ 521178 w 838647"/>
                <a:gd name="connsiteY32" fmla="*/ 147063 h 1157043"/>
                <a:gd name="connsiteX33" fmla="*/ 539676 w 838647"/>
                <a:gd name="connsiteY33" fmla="*/ 147235 h 1157043"/>
                <a:gd name="connsiteX34" fmla="*/ 543267 w 838647"/>
                <a:gd name="connsiteY34" fmla="*/ 154395 h 1157043"/>
                <a:gd name="connsiteX35" fmla="*/ 565235 w 838647"/>
                <a:gd name="connsiteY35" fmla="*/ 242101 h 1157043"/>
                <a:gd name="connsiteX36" fmla="*/ 581629 w 838647"/>
                <a:gd name="connsiteY36" fmla="*/ 268870 h 1157043"/>
                <a:gd name="connsiteX37" fmla="*/ 581629 w 838647"/>
                <a:gd name="connsiteY37" fmla="*/ 325452 h 1157043"/>
                <a:gd name="connsiteX38" fmla="*/ 419310 w 838647"/>
                <a:gd name="connsiteY38" fmla="*/ 487770 h 1157043"/>
                <a:gd name="connsiteX39" fmla="*/ 419310 w 838647"/>
                <a:gd name="connsiteY39" fmla="*/ 487770 h 1157043"/>
                <a:gd name="connsiteX40" fmla="*/ 256978 w 838647"/>
                <a:gd name="connsiteY40" fmla="*/ 325452 h 1157043"/>
                <a:gd name="connsiteX41" fmla="*/ 419296 w 838647"/>
                <a:gd name="connsiteY41" fmla="*/ 623036 h 1157043"/>
                <a:gd name="connsiteX42" fmla="*/ 284355 w 838647"/>
                <a:gd name="connsiteY42" fmla="*/ 596348 h 1157043"/>
                <a:gd name="connsiteX43" fmla="*/ 296083 w 838647"/>
                <a:gd name="connsiteY43" fmla="*/ 591533 h 1157043"/>
                <a:gd name="connsiteX44" fmla="*/ 338015 w 838647"/>
                <a:gd name="connsiteY44" fmla="*/ 528986 h 1157043"/>
                <a:gd name="connsiteX45" fmla="*/ 338015 w 838647"/>
                <a:gd name="connsiteY45" fmla="*/ 525942 h 1157043"/>
                <a:gd name="connsiteX46" fmla="*/ 500415 w 838647"/>
                <a:gd name="connsiteY46" fmla="*/ 525942 h 1157043"/>
                <a:gd name="connsiteX47" fmla="*/ 500415 w 838647"/>
                <a:gd name="connsiteY47" fmla="*/ 528945 h 1157043"/>
                <a:gd name="connsiteX48" fmla="*/ 542348 w 838647"/>
                <a:gd name="connsiteY48" fmla="*/ 591519 h 1157043"/>
                <a:gd name="connsiteX49" fmla="*/ 554129 w 838647"/>
                <a:gd name="connsiteY49" fmla="*/ 596362 h 1157043"/>
                <a:gd name="connsiteX50" fmla="*/ 419296 w 838647"/>
                <a:gd name="connsiteY50" fmla="*/ 623036 h 1157043"/>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995963 h 1172418"/>
                <a:gd name="connsiteX17" fmla="*/ 12147 w 838647"/>
                <a:gd name="connsiteY17" fmla="*/ 100399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07366 w 838647"/>
                <a:gd name="connsiteY23" fmla="*/ 1172418 h 1172418"/>
                <a:gd name="connsiteX24" fmla="*/ 487673 w 838647"/>
                <a:gd name="connsiteY24" fmla="*/ 106847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995963 h 1172418"/>
                <a:gd name="connsiteX17" fmla="*/ 12147 w 838647"/>
                <a:gd name="connsiteY17" fmla="*/ 100399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487673 w 838647"/>
                <a:gd name="connsiteY24" fmla="*/ 106847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995963 h 1172418"/>
                <a:gd name="connsiteX17" fmla="*/ 12147 w 838647"/>
                <a:gd name="connsiteY17" fmla="*/ 100399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75303 w 838647"/>
                <a:gd name="connsiteY24" fmla="*/ 112943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995963 h 1172418"/>
                <a:gd name="connsiteX17" fmla="*/ 115017 w 838647"/>
                <a:gd name="connsiteY17" fmla="*/ 108400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75303 w 838647"/>
                <a:gd name="connsiteY24" fmla="*/ 112943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1022633 h 1172418"/>
                <a:gd name="connsiteX17" fmla="*/ 115017 w 838647"/>
                <a:gd name="connsiteY17" fmla="*/ 108400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75303 w 838647"/>
                <a:gd name="connsiteY24" fmla="*/ 112943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1022633 h 1172418"/>
                <a:gd name="connsiteX17" fmla="*/ 124542 w 838647"/>
                <a:gd name="connsiteY17" fmla="*/ 108400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75303 w 838647"/>
                <a:gd name="connsiteY24" fmla="*/ 112943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1022633 h 1172418"/>
                <a:gd name="connsiteX17" fmla="*/ 124542 w 838647"/>
                <a:gd name="connsiteY17" fmla="*/ 108400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75303 w 838647"/>
                <a:gd name="connsiteY24" fmla="*/ 112943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1022633 h 1172418"/>
                <a:gd name="connsiteX17" fmla="*/ 124542 w 838647"/>
                <a:gd name="connsiteY17" fmla="*/ 108400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75303 w 838647"/>
                <a:gd name="connsiteY24" fmla="*/ 112943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1022633 h 1172418"/>
                <a:gd name="connsiteX17" fmla="*/ 124542 w 838647"/>
                <a:gd name="connsiteY17" fmla="*/ 108400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50538 w 838647"/>
                <a:gd name="connsiteY24" fmla="*/ 114086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1022633 h 1172418"/>
                <a:gd name="connsiteX17" fmla="*/ 124542 w 838647"/>
                <a:gd name="connsiteY17" fmla="*/ 108400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50538 w 838647"/>
                <a:gd name="connsiteY24" fmla="*/ 114086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85852 w 838647"/>
                <a:gd name="connsiteY18" fmla="*/ 1144301 h 1168608"/>
                <a:gd name="connsiteX19" fmla="*/ 400598 w 838647"/>
                <a:gd name="connsiteY19" fmla="*/ 115704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4986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85852 w 838647"/>
                <a:gd name="connsiteY18" fmla="*/ 1144301 h 1168608"/>
                <a:gd name="connsiteX19" fmla="*/ 400598 w 838647"/>
                <a:gd name="connsiteY19" fmla="*/ 115704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85852 w 838647"/>
                <a:gd name="connsiteY18" fmla="*/ 1144301 h 1168608"/>
                <a:gd name="connsiteX19" fmla="*/ 400598 w 838647"/>
                <a:gd name="connsiteY19" fmla="*/ 115704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85852 w 838647"/>
                <a:gd name="connsiteY18" fmla="*/ 1144301 h 1168608"/>
                <a:gd name="connsiteX19" fmla="*/ 400598 w 838647"/>
                <a:gd name="connsiteY19" fmla="*/ 115704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85852 w 838647"/>
                <a:gd name="connsiteY18" fmla="*/ 1144301 h 1168608"/>
                <a:gd name="connsiteX19" fmla="*/ 400598 w 838647"/>
                <a:gd name="connsiteY19" fmla="*/ 115704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85852 w 838647"/>
                <a:gd name="connsiteY18" fmla="*/ 1144301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85852 w 838647"/>
                <a:gd name="connsiteY18" fmla="*/ 1144301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2637 w 838647"/>
                <a:gd name="connsiteY17" fmla="*/ 108781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2637 w 838647"/>
                <a:gd name="connsiteY17" fmla="*/ 108781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2637 w 838647"/>
                <a:gd name="connsiteY17" fmla="*/ 108781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0732 w 838647"/>
                <a:gd name="connsiteY17" fmla="*/ 109543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0732 w 838647"/>
                <a:gd name="connsiteY17" fmla="*/ 109543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0732 w 838647"/>
                <a:gd name="connsiteY17" fmla="*/ 109543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0732 w 838647"/>
                <a:gd name="connsiteY17" fmla="*/ 109543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0732 w 838647"/>
                <a:gd name="connsiteY17" fmla="*/ 109543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0732 w 838647"/>
                <a:gd name="connsiteY17" fmla="*/ 1095438 h 1168608"/>
                <a:gd name="connsiteX18" fmla="*/ 295377 w 838647"/>
                <a:gd name="connsiteY18" fmla="*/ 1151921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0732 w 838647"/>
                <a:gd name="connsiteY17" fmla="*/ 1095438 h 1168608"/>
                <a:gd name="connsiteX18" fmla="*/ 295377 w 838647"/>
                <a:gd name="connsiteY18" fmla="*/ 1151921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838647" h="1168608">
                  <a:moveTo>
                    <a:pt x="838498" y="757761"/>
                  </a:moveTo>
                  <a:cubicBezTo>
                    <a:pt x="837014" y="718431"/>
                    <a:pt x="818803" y="681607"/>
                    <a:pt x="788450" y="656555"/>
                  </a:cubicBezTo>
                  <a:cubicBezTo>
                    <a:pt x="746044" y="620561"/>
                    <a:pt x="687920" y="589585"/>
                    <a:pt x="606761" y="559475"/>
                  </a:cubicBezTo>
                  <a:cubicBezTo>
                    <a:pt x="635274" y="556374"/>
                    <a:pt x="663232" y="549412"/>
                    <a:pt x="689868" y="538779"/>
                  </a:cubicBezTo>
                  <a:cubicBezTo>
                    <a:pt x="689868" y="538779"/>
                    <a:pt x="659285" y="520478"/>
                    <a:pt x="640320" y="445581"/>
                  </a:cubicBezTo>
                  <a:cubicBezTo>
                    <a:pt x="628295" y="398522"/>
                    <a:pt x="674313" y="280868"/>
                    <a:pt x="674705" y="198045"/>
                  </a:cubicBezTo>
                  <a:cubicBezTo>
                    <a:pt x="674705" y="131765"/>
                    <a:pt x="655876" y="102101"/>
                    <a:pt x="620328" y="81960"/>
                  </a:cubicBezTo>
                  <a:cubicBezTo>
                    <a:pt x="599795" y="70327"/>
                    <a:pt x="552479" y="81054"/>
                    <a:pt x="552479" y="81054"/>
                  </a:cubicBezTo>
                  <a:cubicBezTo>
                    <a:pt x="552479" y="81054"/>
                    <a:pt x="528023" y="34725"/>
                    <a:pt x="446228" y="9228"/>
                  </a:cubicBezTo>
                  <a:cubicBezTo>
                    <a:pt x="378974" y="-9086"/>
                    <a:pt x="307198" y="87"/>
                    <a:pt x="246711" y="34725"/>
                  </a:cubicBezTo>
                  <a:cubicBezTo>
                    <a:pt x="196122" y="67405"/>
                    <a:pt x="171666" y="103345"/>
                    <a:pt x="170489" y="227019"/>
                  </a:cubicBezTo>
                  <a:cubicBezTo>
                    <a:pt x="169447" y="340344"/>
                    <a:pt x="185003" y="441009"/>
                    <a:pt x="177820" y="488460"/>
                  </a:cubicBezTo>
                  <a:cubicBezTo>
                    <a:pt x="174503" y="514729"/>
                    <a:pt x="164509" y="539708"/>
                    <a:pt x="148792" y="561017"/>
                  </a:cubicBezTo>
                  <a:cubicBezTo>
                    <a:pt x="173678" y="563100"/>
                    <a:pt x="198669" y="563637"/>
                    <a:pt x="223621" y="562626"/>
                  </a:cubicBezTo>
                  <a:cubicBezTo>
                    <a:pt x="146804" y="591763"/>
                    <a:pt x="91061" y="621819"/>
                    <a:pt x="50116" y="656555"/>
                  </a:cubicBezTo>
                  <a:cubicBezTo>
                    <a:pt x="19608" y="681726"/>
                    <a:pt x="1361" y="718773"/>
                    <a:pt x="0" y="758302"/>
                  </a:cubicBezTo>
                  <a:lnTo>
                    <a:pt x="108" y="1022633"/>
                  </a:lnTo>
                  <a:cubicBezTo>
                    <a:pt x="41586" y="1043091"/>
                    <a:pt x="56394" y="1067360"/>
                    <a:pt x="120732" y="1095438"/>
                  </a:cubicBezTo>
                  <a:cubicBezTo>
                    <a:pt x="187508" y="1127895"/>
                    <a:pt x="193632" y="1139650"/>
                    <a:pt x="295377" y="1151921"/>
                  </a:cubicBezTo>
                  <a:cubicBezTo>
                    <a:pt x="387601" y="1175853"/>
                    <a:pt x="335044" y="1157876"/>
                    <a:pt x="402503" y="1164663"/>
                  </a:cubicBezTo>
                  <a:lnTo>
                    <a:pt x="296665" y="659558"/>
                  </a:lnTo>
                  <a:cubicBezTo>
                    <a:pt x="336408" y="671625"/>
                    <a:pt x="377763" y="677555"/>
                    <a:pt x="419296" y="677142"/>
                  </a:cubicBezTo>
                  <a:cubicBezTo>
                    <a:pt x="460812" y="677553"/>
                    <a:pt x="502148" y="671623"/>
                    <a:pt x="541874" y="659558"/>
                  </a:cubicBezTo>
                  <a:lnTo>
                    <a:pt x="416891" y="1168608"/>
                  </a:lnTo>
                  <a:cubicBezTo>
                    <a:pt x="480490" y="1158092"/>
                    <a:pt x="511704" y="1153290"/>
                    <a:pt x="550538" y="1140869"/>
                  </a:cubicBezTo>
                  <a:cubicBezTo>
                    <a:pt x="629885" y="1138434"/>
                    <a:pt x="758962" y="1054817"/>
                    <a:pt x="827826" y="1003159"/>
                  </a:cubicBezTo>
                  <a:lnTo>
                    <a:pt x="838647" y="995044"/>
                  </a:lnTo>
                  <a:cubicBezTo>
                    <a:pt x="838597" y="915950"/>
                    <a:pt x="838548" y="836855"/>
                    <a:pt x="838498" y="757761"/>
                  </a:cubicBezTo>
                  <a:close/>
                  <a:moveTo>
                    <a:pt x="256978" y="325452"/>
                  </a:moveTo>
                  <a:lnTo>
                    <a:pt x="256978" y="257021"/>
                  </a:lnTo>
                  <a:cubicBezTo>
                    <a:pt x="263575" y="256623"/>
                    <a:pt x="270142" y="255833"/>
                    <a:pt x="276645" y="254654"/>
                  </a:cubicBezTo>
                  <a:cubicBezTo>
                    <a:pt x="322024" y="248676"/>
                    <a:pt x="366310" y="236217"/>
                    <a:pt x="408151" y="217658"/>
                  </a:cubicBezTo>
                  <a:cubicBezTo>
                    <a:pt x="455182" y="194014"/>
                    <a:pt x="482154" y="182408"/>
                    <a:pt x="521178" y="147063"/>
                  </a:cubicBezTo>
                  <a:cubicBezTo>
                    <a:pt x="526333" y="142003"/>
                    <a:pt x="534616" y="142080"/>
                    <a:pt x="539676" y="147235"/>
                  </a:cubicBezTo>
                  <a:cubicBezTo>
                    <a:pt x="541593" y="149187"/>
                    <a:pt x="542848" y="151691"/>
                    <a:pt x="543267" y="154395"/>
                  </a:cubicBezTo>
                  <a:cubicBezTo>
                    <a:pt x="546378" y="175888"/>
                    <a:pt x="554467" y="223218"/>
                    <a:pt x="565235" y="242101"/>
                  </a:cubicBezTo>
                  <a:cubicBezTo>
                    <a:pt x="570089" y="251384"/>
                    <a:pt x="575566" y="260328"/>
                    <a:pt x="581629" y="268870"/>
                  </a:cubicBezTo>
                  <a:lnTo>
                    <a:pt x="581629" y="325452"/>
                  </a:lnTo>
                  <a:cubicBezTo>
                    <a:pt x="581531" y="415057"/>
                    <a:pt x="508915" y="487673"/>
                    <a:pt x="419310" y="487770"/>
                  </a:cubicBezTo>
                  <a:lnTo>
                    <a:pt x="419310" y="487770"/>
                  </a:lnTo>
                  <a:cubicBezTo>
                    <a:pt x="329699" y="487681"/>
                    <a:pt x="257075" y="415062"/>
                    <a:pt x="256978" y="325452"/>
                  </a:cubicBezTo>
                  <a:close/>
                  <a:moveTo>
                    <a:pt x="419296" y="623036"/>
                  </a:moveTo>
                  <a:cubicBezTo>
                    <a:pt x="372883" y="624379"/>
                    <a:pt x="326763" y="615258"/>
                    <a:pt x="284355" y="596348"/>
                  </a:cubicBezTo>
                  <a:lnTo>
                    <a:pt x="296083" y="591533"/>
                  </a:lnTo>
                  <a:cubicBezTo>
                    <a:pt x="321490" y="581163"/>
                    <a:pt x="338073" y="556427"/>
                    <a:pt x="338015" y="528986"/>
                  </a:cubicBezTo>
                  <a:lnTo>
                    <a:pt x="338015" y="525942"/>
                  </a:lnTo>
                  <a:cubicBezTo>
                    <a:pt x="390063" y="547198"/>
                    <a:pt x="448368" y="547198"/>
                    <a:pt x="500415" y="525942"/>
                  </a:cubicBezTo>
                  <a:lnTo>
                    <a:pt x="500415" y="528945"/>
                  </a:lnTo>
                  <a:cubicBezTo>
                    <a:pt x="500346" y="556396"/>
                    <a:pt x="516932" y="581146"/>
                    <a:pt x="542348" y="591519"/>
                  </a:cubicBezTo>
                  <a:lnTo>
                    <a:pt x="554129" y="596362"/>
                  </a:lnTo>
                  <a:cubicBezTo>
                    <a:pt x="511753" y="615251"/>
                    <a:pt x="465672" y="624367"/>
                    <a:pt x="419296" y="623036"/>
                  </a:cubicBezTo>
                  <a:close/>
                </a:path>
              </a:pathLst>
            </a:custGeom>
            <a:solidFill>
              <a:srgbClr val="000000"/>
            </a:solidFill>
            <a:ln w="1349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118" name="Kuva 117" descr="Aurinkolasit ääriviiva">
              <a:extLst>
                <a:ext uri="{FF2B5EF4-FFF2-40B4-BE49-F238E27FC236}">
                  <a16:creationId xmlns:a16="http://schemas.microsoft.com/office/drawing/2014/main" id="{E930B4FE-7D4B-3064-A94F-8D41115F23E9}"/>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024107" y="5611983"/>
              <a:ext cx="407817" cy="407817"/>
            </a:xfrm>
            <a:prstGeom prst="rect">
              <a:avLst/>
            </a:prstGeom>
          </p:spPr>
        </p:pic>
        <p:sp>
          <p:nvSpPr>
            <p:cNvPr id="119" name="Vapaamuotoinen: Muoto 118">
              <a:extLst>
                <a:ext uri="{FF2B5EF4-FFF2-40B4-BE49-F238E27FC236}">
                  <a16:creationId xmlns:a16="http://schemas.microsoft.com/office/drawing/2014/main" id="{72DF2C4B-7CBF-AB59-1357-1A187FADC30F}"/>
                </a:ext>
              </a:extLst>
            </p:cNvPr>
            <p:cNvSpPr/>
            <p:nvPr/>
          </p:nvSpPr>
          <p:spPr>
            <a:xfrm>
              <a:off x="6061131" y="5598782"/>
              <a:ext cx="390620" cy="342982"/>
            </a:xfrm>
            <a:custGeom>
              <a:avLst/>
              <a:gdLst>
                <a:gd name="connsiteX0" fmla="*/ 16421 w 390620"/>
                <a:gd name="connsiteY0" fmla="*/ 76279 h 342982"/>
                <a:gd name="connsiteX1" fmla="*/ 285693 w 390620"/>
                <a:gd name="connsiteY1" fmla="*/ 73497 h 342982"/>
                <a:gd name="connsiteX2" fmla="*/ 333470 w 390620"/>
                <a:gd name="connsiteY2" fmla="*/ 150460 h 342982"/>
                <a:gd name="connsiteX3" fmla="*/ 333470 w 390620"/>
                <a:gd name="connsiteY3" fmla="*/ 266265 h 342982"/>
                <a:gd name="connsiteX4" fmla="*/ 241601 w 390620"/>
                <a:gd name="connsiteY4" fmla="*/ 296888 h 342982"/>
                <a:gd name="connsiteX5" fmla="*/ 201598 w 390620"/>
                <a:gd name="connsiteY5" fmla="*/ 292093 h 342982"/>
                <a:gd name="connsiteX6" fmla="*/ 196803 w 390620"/>
                <a:gd name="connsiteY6" fmla="*/ 332096 h 342982"/>
                <a:gd name="connsiteX7" fmla="*/ 236807 w 390620"/>
                <a:gd name="connsiteY7" fmla="*/ 336891 h 342982"/>
                <a:gd name="connsiteX8" fmla="*/ 247688 w 390620"/>
                <a:gd name="connsiteY8" fmla="*/ 314938 h 342982"/>
                <a:gd name="connsiteX9" fmla="*/ 364245 w 390620"/>
                <a:gd name="connsiteY9" fmla="*/ 276085 h 342982"/>
                <a:gd name="connsiteX10" fmla="*/ 390620 w 390620"/>
                <a:gd name="connsiteY10" fmla="*/ 247729 h 342982"/>
                <a:gd name="connsiteX11" fmla="*/ 390620 w 390620"/>
                <a:gd name="connsiteY11" fmla="*/ 171529 h 342982"/>
                <a:gd name="connsiteX12" fmla="*/ 362045 w 390620"/>
                <a:gd name="connsiteY12" fmla="*/ 142954 h 342982"/>
                <a:gd name="connsiteX13" fmla="*/ 350929 w 390620"/>
                <a:gd name="connsiteY13" fmla="*/ 142954 h 342982"/>
                <a:gd name="connsiteX14" fmla="*/ 85953 w 390620"/>
                <a:gd name="connsiteY14" fmla="*/ 10884 h 342982"/>
                <a:gd name="connsiteX15" fmla="*/ 2819 w 390620"/>
                <a:gd name="connsiteY15" fmla="*/ 62944 h 342982"/>
                <a:gd name="connsiteX16" fmla="*/ 2760 w 390620"/>
                <a:gd name="connsiteY16" fmla="*/ 76415 h 342982"/>
                <a:gd name="connsiteX17" fmla="*/ 16230 w 390620"/>
                <a:gd name="connsiteY17" fmla="*/ 76474 h 342982"/>
                <a:gd name="connsiteX18" fmla="*/ 16421 w 390620"/>
                <a:gd name="connsiteY18" fmla="*/ 76279 h 342982"/>
                <a:gd name="connsiteX19" fmla="*/ 371570 w 390620"/>
                <a:gd name="connsiteY19" fmla="*/ 171529 h 342982"/>
                <a:gd name="connsiteX20" fmla="*/ 371570 w 390620"/>
                <a:gd name="connsiteY20" fmla="*/ 247729 h 342982"/>
                <a:gd name="connsiteX21" fmla="*/ 362045 w 390620"/>
                <a:gd name="connsiteY21" fmla="*/ 257254 h 342982"/>
                <a:gd name="connsiteX22" fmla="*/ 352520 w 390620"/>
                <a:gd name="connsiteY22" fmla="*/ 257254 h 342982"/>
                <a:gd name="connsiteX23" fmla="*/ 352520 w 390620"/>
                <a:gd name="connsiteY23" fmla="*/ 162004 h 342982"/>
                <a:gd name="connsiteX24" fmla="*/ 362045 w 390620"/>
                <a:gd name="connsiteY24" fmla="*/ 162004 h 342982"/>
                <a:gd name="connsiteX25" fmla="*/ 371570 w 390620"/>
                <a:gd name="connsiteY25" fmla="*/ 171529 h 342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0620" h="342982">
                  <a:moveTo>
                    <a:pt x="16421" y="76279"/>
                  </a:moveTo>
                  <a:cubicBezTo>
                    <a:pt x="90010" y="1154"/>
                    <a:pt x="210567" y="-92"/>
                    <a:pt x="285693" y="73497"/>
                  </a:cubicBezTo>
                  <a:cubicBezTo>
                    <a:pt x="307578" y="94935"/>
                    <a:pt x="323967" y="121336"/>
                    <a:pt x="333470" y="150460"/>
                  </a:cubicBezTo>
                  <a:lnTo>
                    <a:pt x="333470" y="266265"/>
                  </a:lnTo>
                  <a:lnTo>
                    <a:pt x="241601" y="296888"/>
                  </a:lnTo>
                  <a:cubicBezTo>
                    <a:pt x="231879" y="284517"/>
                    <a:pt x="213968" y="282370"/>
                    <a:pt x="201598" y="292093"/>
                  </a:cubicBezTo>
                  <a:cubicBezTo>
                    <a:pt x="189227" y="301815"/>
                    <a:pt x="187080" y="319726"/>
                    <a:pt x="196803" y="332096"/>
                  </a:cubicBezTo>
                  <a:cubicBezTo>
                    <a:pt x="206526" y="344467"/>
                    <a:pt x="224436" y="346614"/>
                    <a:pt x="236807" y="336891"/>
                  </a:cubicBezTo>
                  <a:cubicBezTo>
                    <a:pt x="243556" y="331587"/>
                    <a:pt x="247554" y="323522"/>
                    <a:pt x="247688" y="314938"/>
                  </a:cubicBezTo>
                  <a:lnTo>
                    <a:pt x="364245" y="276085"/>
                  </a:lnTo>
                  <a:cubicBezTo>
                    <a:pt x="379078" y="274940"/>
                    <a:pt x="390551" y="262606"/>
                    <a:pt x="390620" y="247729"/>
                  </a:cubicBezTo>
                  <a:lnTo>
                    <a:pt x="390620" y="171529"/>
                  </a:lnTo>
                  <a:cubicBezTo>
                    <a:pt x="390620" y="155747"/>
                    <a:pt x="377827" y="142954"/>
                    <a:pt x="362045" y="142954"/>
                  </a:cubicBezTo>
                  <a:lnTo>
                    <a:pt x="350929" y="142954"/>
                  </a:lnTo>
                  <a:cubicBezTo>
                    <a:pt x="314229" y="33313"/>
                    <a:pt x="195596" y="-25817"/>
                    <a:pt x="85953" y="10884"/>
                  </a:cubicBezTo>
                  <a:cubicBezTo>
                    <a:pt x="54510" y="21409"/>
                    <a:pt x="26016" y="39252"/>
                    <a:pt x="2819" y="62944"/>
                  </a:cubicBezTo>
                  <a:cubicBezTo>
                    <a:pt x="-916" y="66648"/>
                    <a:pt x="-943" y="72679"/>
                    <a:pt x="2760" y="76415"/>
                  </a:cubicBezTo>
                  <a:cubicBezTo>
                    <a:pt x="6463" y="80150"/>
                    <a:pt x="12495" y="80177"/>
                    <a:pt x="16230" y="76474"/>
                  </a:cubicBezTo>
                  <a:cubicBezTo>
                    <a:pt x="16295" y="76410"/>
                    <a:pt x="16358" y="76345"/>
                    <a:pt x="16421" y="76279"/>
                  </a:cubicBezTo>
                  <a:close/>
                  <a:moveTo>
                    <a:pt x="371570" y="171529"/>
                  </a:moveTo>
                  <a:lnTo>
                    <a:pt x="371570" y="247729"/>
                  </a:lnTo>
                  <a:cubicBezTo>
                    <a:pt x="371570" y="252990"/>
                    <a:pt x="367306" y="257254"/>
                    <a:pt x="362045" y="257254"/>
                  </a:cubicBezTo>
                  <a:lnTo>
                    <a:pt x="352520" y="257254"/>
                  </a:lnTo>
                  <a:lnTo>
                    <a:pt x="352520" y="162004"/>
                  </a:lnTo>
                  <a:lnTo>
                    <a:pt x="362045" y="162004"/>
                  </a:lnTo>
                  <a:cubicBezTo>
                    <a:pt x="367306" y="162004"/>
                    <a:pt x="371570" y="166269"/>
                    <a:pt x="371570" y="171529"/>
                  </a:cubicBezTo>
                  <a:close/>
                </a:path>
              </a:pathLst>
            </a:custGeom>
            <a:solidFill>
              <a:schemeClr val="bg1">
                <a:lumMod val="5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20" name="Tekstiruutu 119">
            <a:extLst>
              <a:ext uri="{FF2B5EF4-FFF2-40B4-BE49-F238E27FC236}">
                <a16:creationId xmlns:a16="http://schemas.microsoft.com/office/drawing/2014/main" id="{83BA1756-A441-FE53-C0C2-434E7D4DDDB6}"/>
              </a:ext>
            </a:extLst>
          </p:cNvPr>
          <p:cNvSpPr txBox="1"/>
          <p:nvPr/>
        </p:nvSpPr>
        <p:spPr>
          <a:xfrm>
            <a:off x="8001009" y="5878675"/>
            <a:ext cx="89302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Sale</a:t>
            </a:r>
            <a:endParaRPr kumimoji="0" lang="fi-FI" sz="16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nvGrpSpPr>
          <p:cNvPr id="126" name="Ryhmä 125">
            <a:extLst>
              <a:ext uri="{FF2B5EF4-FFF2-40B4-BE49-F238E27FC236}">
                <a16:creationId xmlns:a16="http://schemas.microsoft.com/office/drawing/2014/main" id="{6612D82E-42A1-7C74-8000-0F10AB8E2DED}"/>
              </a:ext>
            </a:extLst>
          </p:cNvPr>
          <p:cNvGrpSpPr/>
          <p:nvPr/>
        </p:nvGrpSpPr>
        <p:grpSpPr>
          <a:xfrm>
            <a:off x="9082166" y="4856797"/>
            <a:ext cx="1256284" cy="1256284"/>
            <a:chOff x="9161781" y="5118692"/>
            <a:chExt cx="1256284" cy="1256284"/>
          </a:xfrm>
        </p:grpSpPr>
        <p:pic>
          <p:nvPicPr>
            <p:cNvPr id="123" name="Kuva 122" descr="Pilvi tasaisella täytöllä">
              <a:extLst>
                <a:ext uri="{FF2B5EF4-FFF2-40B4-BE49-F238E27FC236}">
                  <a16:creationId xmlns:a16="http://schemas.microsoft.com/office/drawing/2014/main" id="{946AB28D-2B77-4F15-B71D-436F74341145}"/>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9161781" y="5118692"/>
              <a:ext cx="1256284" cy="1256284"/>
            </a:xfrm>
            <a:prstGeom prst="rect">
              <a:avLst/>
            </a:prstGeom>
          </p:spPr>
        </p:pic>
        <p:sp>
          <p:nvSpPr>
            <p:cNvPr id="124" name="Tekstiruutu 123">
              <a:extLst>
                <a:ext uri="{FF2B5EF4-FFF2-40B4-BE49-F238E27FC236}">
                  <a16:creationId xmlns:a16="http://schemas.microsoft.com/office/drawing/2014/main" id="{6D04CC28-EB90-D902-5277-C63166435FD8}"/>
                </a:ext>
              </a:extLst>
            </p:cNvPr>
            <p:cNvSpPr txBox="1"/>
            <p:nvPr/>
          </p:nvSpPr>
          <p:spPr>
            <a:xfrm>
              <a:off x="9281294" y="5690795"/>
              <a:ext cx="980543" cy="380873"/>
            </a:xfrm>
            <a:prstGeom prst="rect">
              <a:avLst/>
            </a:prstGeom>
            <a:noFill/>
          </p:spPr>
          <p:txBody>
            <a:bodyPr wrap="square" rtlCol="0">
              <a:spAutoFit/>
            </a:bodyP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200" b="0" i="0" u="none" strike="noStrike" kern="1200" cap="none" spc="0" normalizeH="0" baseline="0" noProof="0" err="1">
                  <a:ln>
                    <a:noFill/>
                  </a:ln>
                  <a:solidFill>
                    <a:prstClr val="black"/>
                  </a:solidFill>
                  <a:effectLst/>
                  <a:uLnTx/>
                  <a:uFillTx/>
                  <a:latin typeface="Aharoni" panose="02010803020104030203" pitchFamily="2" charset="-79"/>
                  <a:ea typeface="+mn-ea"/>
                  <a:cs typeface="Aharoni" panose="02010803020104030203" pitchFamily="2" charset="-79"/>
                </a:rPr>
                <a:t>Peppol</a:t>
              </a:r>
              <a:r>
                <a:rPr kumimoji="0" lang="fi-FI" sz="1200" b="0" i="0" u="none" strike="noStrike" kern="1200" cap="none" spc="0" normalizeH="0" baseline="0" noProof="0">
                  <a:ln>
                    <a:noFill/>
                  </a:ln>
                  <a:solidFill>
                    <a:prstClr val="black"/>
                  </a:solidFill>
                  <a:effectLst/>
                  <a:uLnTx/>
                  <a:uFillTx/>
                  <a:latin typeface="Aharoni" panose="02010803020104030203" pitchFamily="2" charset="-79"/>
                  <a:ea typeface="+mn-ea"/>
                  <a:cs typeface="Aharoni" panose="02010803020104030203" pitchFamily="2" charset="-79"/>
                </a:rPr>
                <a:t> </a:t>
              </a:r>
              <a:r>
                <a:rPr kumimoji="0" lang="fi-FI" sz="1200" b="0" i="0" u="none" strike="noStrike" kern="1200" cap="none" spc="0" normalizeH="0" baseline="0" noProof="0" err="1">
                  <a:ln>
                    <a:noFill/>
                  </a:ln>
                  <a:solidFill>
                    <a:prstClr val="black"/>
                  </a:solidFill>
                  <a:effectLst/>
                  <a:uLnTx/>
                  <a:uFillTx/>
                  <a:latin typeface="Aharoni" panose="02010803020104030203" pitchFamily="2" charset="-79"/>
                  <a:ea typeface="+mn-ea"/>
                  <a:cs typeface="Aharoni" panose="02010803020104030203" pitchFamily="2" charset="-79"/>
                </a:rPr>
                <a:t>network</a:t>
              </a:r>
              <a:endParaRPr kumimoji="0" lang="fi-FI" sz="1200" b="0" i="0" u="none" strike="noStrike" kern="1200" cap="none" spc="0" normalizeH="0" baseline="0" noProof="0">
                <a:ln>
                  <a:noFill/>
                </a:ln>
                <a:solidFill>
                  <a:prstClr val="black"/>
                </a:solidFill>
                <a:effectLst/>
                <a:uLnTx/>
                <a:uFillTx/>
                <a:latin typeface="Aharoni" panose="02010803020104030203" pitchFamily="2" charset="-79"/>
                <a:ea typeface="+mn-ea"/>
                <a:cs typeface="Aharoni" panose="02010803020104030203" pitchFamily="2" charset="-79"/>
              </a:endParaRPr>
            </a:p>
          </p:txBody>
        </p:sp>
        <p:pic>
          <p:nvPicPr>
            <p:cNvPr id="125" name="Picture 2" descr="The Future Is Open - OpenPeppol">
              <a:extLst>
                <a:ext uri="{FF2B5EF4-FFF2-40B4-BE49-F238E27FC236}">
                  <a16:creationId xmlns:a16="http://schemas.microsoft.com/office/drawing/2014/main" id="{5460A688-1427-A1B1-5A8E-99BAC0A2C515}"/>
                </a:ext>
              </a:extLst>
            </p:cNvPr>
            <p:cNvPicPr>
              <a:picLocks noChangeAspect="1" noChangeArrowheads="1"/>
            </p:cNvPicPr>
            <p:nvPr/>
          </p:nvPicPr>
          <p:blipFill rotWithShape="1">
            <a:blip r:embed="rId20">
              <a:biLevel thresh="50000"/>
              <a:extLst>
                <a:ext uri="{28A0092B-C50C-407E-A947-70E740481C1C}">
                  <a14:useLocalDpi xmlns:a14="http://schemas.microsoft.com/office/drawing/2010/main" val="0"/>
                </a:ext>
              </a:extLst>
            </a:blip>
            <a:srcRect r="75412" b="21536"/>
            <a:stretch/>
          </p:blipFill>
          <p:spPr bwMode="auto">
            <a:xfrm>
              <a:off x="9575184" y="5474825"/>
              <a:ext cx="248361" cy="256354"/>
            </a:xfrm>
            <a:prstGeom prst="rect">
              <a:avLst/>
            </a:prstGeom>
            <a:noFill/>
          </p:spPr>
        </p:pic>
      </p:grpSp>
      <p:sp>
        <p:nvSpPr>
          <p:cNvPr id="131" name="Tekstiruutu 130">
            <a:extLst>
              <a:ext uri="{FF2B5EF4-FFF2-40B4-BE49-F238E27FC236}">
                <a16:creationId xmlns:a16="http://schemas.microsoft.com/office/drawing/2014/main" id="{08E6AAFE-18D1-B293-F3CE-B3CF11B1A8A8}"/>
              </a:ext>
            </a:extLst>
          </p:cNvPr>
          <p:cNvSpPr txBox="1"/>
          <p:nvPr/>
        </p:nvSpPr>
        <p:spPr>
          <a:xfrm>
            <a:off x="8001009" y="4946873"/>
            <a:ext cx="801766" cy="276999"/>
          </a:xfrm>
          <a:prstGeom prst="rect">
            <a:avLst/>
          </a:prstGeom>
          <a:noFill/>
        </p:spPr>
        <p:txBody>
          <a:bodyPr wrap="squar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err="1">
                <a:ln>
                  <a:noFill/>
                </a:ln>
                <a:solidFill>
                  <a:prstClr val="black"/>
                </a:solidFill>
                <a:effectLst/>
                <a:uLnTx/>
                <a:uFillTx/>
                <a:latin typeface="Aptos" panose="02110004020202020204"/>
                <a:ea typeface="+mn-ea"/>
                <a:cs typeface="+mn-cs"/>
              </a:rPr>
              <a:t>Operator</a:t>
            </a:r>
            <a:endParaRPr kumimoji="0" lang="fi-FI" sz="12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Tekstiruutu 131">
            <a:extLst>
              <a:ext uri="{FF2B5EF4-FFF2-40B4-BE49-F238E27FC236}">
                <a16:creationId xmlns:a16="http://schemas.microsoft.com/office/drawing/2014/main" id="{F1ADF2B9-1609-77CD-F3E1-59AB1BE0C0A9}"/>
              </a:ext>
            </a:extLst>
          </p:cNvPr>
          <p:cNvSpPr txBox="1"/>
          <p:nvPr/>
        </p:nvSpPr>
        <p:spPr>
          <a:xfrm>
            <a:off x="10799620" y="4937137"/>
            <a:ext cx="893024" cy="276999"/>
          </a:xfrm>
          <a:prstGeom prst="rect">
            <a:avLst/>
          </a:prstGeom>
          <a:noFill/>
        </p:spPr>
        <p:txBody>
          <a:bodyPr wrap="squar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err="1">
                <a:ln>
                  <a:noFill/>
                </a:ln>
                <a:solidFill>
                  <a:prstClr val="black"/>
                </a:solidFill>
                <a:effectLst/>
                <a:uLnTx/>
                <a:uFillTx/>
                <a:latin typeface="Aptos" panose="02110004020202020204"/>
                <a:ea typeface="+mn-ea"/>
                <a:cs typeface="+mn-cs"/>
              </a:rPr>
              <a:t>Operator</a:t>
            </a:r>
            <a:endParaRPr kumimoji="0" lang="fi-FI" sz="12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Tekstiruutu 132">
            <a:extLst>
              <a:ext uri="{FF2B5EF4-FFF2-40B4-BE49-F238E27FC236}">
                <a16:creationId xmlns:a16="http://schemas.microsoft.com/office/drawing/2014/main" id="{C34B12FC-411B-C878-52BF-DB77BA815C12}"/>
              </a:ext>
            </a:extLst>
          </p:cNvPr>
          <p:cNvSpPr txBox="1"/>
          <p:nvPr/>
        </p:nvSpPr>
        <p:spPr>
          <a:xfrm>
            <a:off x="8342474" y="5869145"/>
            <a:ext cx="1388522" cy="486672"/>
          </a:xfrm>
          <a:prstGeom prst="rect">
            <a:avLst/>
          </a:prstGeom>
          <a:noFill/>
        </p:spPr>
        <p:txBody>
          <a:bodyPr wrap="non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black"/>
                </a:solidFill>
                <a:effectLst/>
                <a:uLnTx/>
                <a:uFillTx/>
                <a:latin typeface="Avenir Next LT Pro"/>
                <a:ea typeface="+mn-ea"/>
                <a:cs typeface="+mn-cs"/>
              </a:rPr>
              <a:t>Tender</a:t>
            </a:r>
            <a:r>
              <a:rPr kumimoji="0" lang="fi-FI" sz="800" b="1" i="0" u="none" strike="noStrike" kern="1200" cap="none" spc="0" normalizeH="0" baseline="0" noProof="0">
                <a:ln>
                  <a:noFill/>
                </a:ln>
                <a:solidFill>
                  <a:prstClr val="black"/>
                </a:solidFill>
                <a:effectLst/>
                <a:uLnTx/>
                <a:uFillTx/>
                <a:latin typeface="Avenir Next LT Pro"/>
                <a:ea typeface="+mn-ea"/>
                <a:cs typeface="+mn-cs"/>
              </a:rPr>
              <a:t> </a:t>
            </a: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Order </a:t>
            </a:r>
            <a:r>
              <a:rPr kumimoji="0" lang="fi-FI" sz="800" b="1" i="0" u="none" strike="noStrike" kern="1200" cap="none" spc="0" normalizeH="0" baseline="0" noProof="0" err="1">
                <a:ln>
                  <a:noFill/>
                </a:ln>
                <a:solidFill>
                  <a:prstClr val="black"/>
                </a:solidFill>
                <a:effectLst/>
                <a:uLnTx/>
                <a:uFillTx/>
                <a:latin typeface="Avenir Next LT Pro"/>
                <a:ea typeface="+mn-ea"/>
                <a:cs typeface="+mn-cs"/>
                <a:sym typeface="Wingdings" panose="05000000000000000000" pitchFamily="2" charset="2"/>
              </a:rPr>
              <a:t>response</a:t>
            </a: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 </a:t>
            </a:r>
          </a:p>
          <a:p>
            <a:pPr marL="0" marR="0" lvl="0" indent="0" algn="r" defTabSz="914400" rtl="0" eaLnBrk="1" fontAlgn="auto" latinLnBrk="0" hangingPunct="1">
              <a:lnSpc>
                <a:spcPct val="80000"/>
              </a:lnSpc>
              <a:spcBef>
                <a:spcPts val="0"/>
              </a:spcBef>
              <a:spcAft>
                <a:spcPts val="0"/>
              </a:spcAft>
              <a:buClrTx/>
              <a:buSzTx/>
              <a:buFontTx/>
              <a:buNone/>
              <a:tabLst/>
              <a:defRPr/>
            </a:pPr>
            <a:r>
              <a:rPr lang="fi-FI" sz="800" b="1">
                <a:solidFill>
                  <a:prstClr val="black"/>
                </a:solidFill>
                <a:latin typeface="Avenir Next LT Pro"/>
                <a:sym typeface="Wingdings" panose="05000000000000000000" pitchFamily="2" charset="2"/>
              </a:rPr>
              <a:t>Delivery </a:t>
            </a:r>
            <a:r>
              <a:rPr lang="fi-FI" sz="800" b="1" err="1">
                <a:solidFill>
                  <a:prstClr val="black"/>
                </a:solidFill>
                <a:latin typeface="Avenir Next LT Pro"/>
                <a:sym typeface="Wingdings" panose="05000000000000000000" pitchFamily="2" charset="2"/>
              </a:rPr>
              <a:t>confirmation</a:t>
            </a: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 </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black"/>
                </a:solidFill>
                <a:effectLst/>
                <a:uLnTx/>
                <a:uFillTx/>
                <a:latin typeface="Avenir Next LT Pro"/>
                <a:ea typeface="+mn-ea"/>
                <a:cs typeface="+mn-cs"/>
                <a:sym typeface="Wingdings" panose="05000000000000000000" pitchFamily="2" charset="2"/>
              </a:rPr>
              <a:t>Invoice</a:t>
            </a: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 </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Tekstiruutu 133">
            <a:extLst>
              <a:ext uri="{FF2B5EF4-FFF2-40B4-BE49-F238E27FC236}">
                <a16:creationId xmlns:a16="http://schemas.microsoft.com/office/drawing/2014/main" id="{4D5410B2-53A2-C814-BD69-766D5E428F7F}"/>
              </a:ext>
            </a:extLst>
          </p:cNvPr>
          <p:cNvSpPr txBox="1"/>
          <p:nvPr/>
        </p:nvSpPr>
        <p:spPr>
          <a:xfrm>
            <a:off x="9557957" y="5795877"/>
            <a:ext cx="1194558" cy="585545"/>
          </a:xfrm>
          <a:prstGeom prst="rect">
            <a:avLst/>
          </a:prstGeom>
          <a:noFill/>
        </p:spPr>
        <p:txBody>
          <a:bodyPr wrap="none" rtlCol="0">
            <a:spAutoFit/>
          </a:bodyPr>
          <a:lstStyle/>
          <a:p>
            <a:pPr marL="171450" marR="0" lvl="0" indent="-171450" algn="l" defTabSz="914400" rtl="0" eaLnBrk="1" fontAlgn="auto" latinLnBrk="0" hangingPunct="1">
              <a:lnSpc>
                <a:spcPct val="80000"/>
              </a:lnSpc>
              <a:spcBef>
                <a:spcPts val="0"/>
              </a:spcBef>
              <a:spcAft>
                <a:spcPts val="0"/>
              </a:spcAft>
              <a:buClrTx/>
              <a:buSzTx/>
              <a:buFont typeface="Wingdings" panose="05000000000000000000" pitchFamily="2" charset="2"/>
              <a:buChar char="ß"/>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Call for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tender</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a:p>
            <a:pPr marL="171450" marR="0" lvl="0" indent="-171450" algn="l" defTabSz="914400" rtl="0" eaLnBrk="1" fontAlgn="auto" latinLnBrk="0" hangingPunct="1">
              <a:lnSpc>
                <a:spcPct val="80000"/>
              </a:lnSpc>
              <a:spcBef>
                <a:spcPts val="0"/>
              </a:spcBef>
              <a:spcAft>
                <a:spcPts val="0"/>
              </a:spcAft>
              <a:buClrTx/>
              <a:buSzTx/>
              <a:buFont typeface="Wingdings" panose="05000000000000000000" pitchFamily="2" charset="2"/>
              <a:buChar char="ß"/>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Order</a:t>
            </a:r>
          </a:p>
          <a:p>
            <a:pPr marL="171450" marR="0" lvl="0" indent="-171450" algn="l" defTabSz="914400" rtl="0" eaLnBrk="1" fontAlgn="auto" latinLnBrk="0" hangingPunct="1">
              <a:lnSpc>
                <a:spcPct val="80000"/>
              </a:lnSpc>
              <a:spcBef>
                <a:spcPts val="0"/>
              </a:spcBef>
              <a:spcAft>
                <a:spcPts val="0"/>
              </a:spcAft>
              <a:buClrTx/>
              <a:buSzTx/>
              <a:buFont typeface="Wingdings" panose="05000000000000000000" pitchFamily="2" charset="2"/>
              <a:buChar char="ß"/>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Call </a:t>
            </a:r>
            <a:r>
              <a:rPr kumimoji="0" lang="fi-FI" sz="800" b="1" i="0" u="none" strike="noStrike" kern="1200" cap="none" spc="0" normalizeH="0" baseline="0" noProof="0" err="1">
                <a:ln>
                  <a:noFill/>
                </a:ln>
                <a:solidFill>
                  <a:prstClr val="black"/>
                </a:solidFill>
                <a:effectLst/>
                <a:uLnTx/>
                <a:uFillTx/>
                <a:latin typeface="Avenir Next LT Pro"/>
                <a:ea typeface="+mn-ea"/>
                <a:cs typeface="+mn-cs"/>
                <a:sym typeface="Wingdings" panose="05000000000000000000" pitchFamily="2" charset="2"/>
              </a:rPr>
              <a:t>off</a:t>
            </a:r>
            <a:endPar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endParaRPr>
          </a:p>
          <a:p>
            <a:pPr marL="171450" marR="0" lvl="0" indent="-171450" algn="l" defTabSz="914400" rtl="0" eaLnBrk="1" fontAlgn="auto" latinLnBrk="0" hangingPunct="1">
              <a:lnSpc>
                <a:spcPct val="80000"/>
              </a:lnSpc>
              <a:spcBef>
                <a:spcPts val="0"/>
              </a:spcBef>
              <a:spcAft>
                <a:spcPts val="0"/>
              </a:spcAft>
              <a:buClrTx/>
              <a:buSzTx/>
              <a:buFont typeface="Wingdings" panose="05000000000000000000" pitchFamily="2" charset="2"/>
              <a:buChar char="ß"/>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Notification</a:t>
            </a:r>
          </a:p>
          <a:p>
            <a:pPr marL="171450" marR="0" lvl="0" indent="-171450" algn="l" defTabSz="914400" rtl="0" eaLnBrk="1" fontAlgn="auto" latinLnBrk="0" hangingPunct="1">
              <a:lnSpc>
                <a:spcPct val="80000"/>
              </a:lnSpc>
              <a:spcBef>
                <a:spcPts val="0"/>
              </a:spcBef>
              <a:spcAft>
                <a:spcPts val="0"/>
              </a:spcAft>
              <a:buClrTx/>
              <a:buSzTx/>
              <a:buFont typeface="Wingdings" panose="05000000000000000000" pitchFamily="2" charset="2"/>
              <a:buChar char="ß"/>
              <a:tabLst/>
              <a:defRPr/>
            </a:pPr>
            <a:r>
              <a:rPr kumimoji="0" lang="fi-FI" sz="800" b="1" i="0" u="none" strike="noStrike" kern="1200" cap="none" spc="0" normalizeH="0" baseline="0" noProof="0" err="1">
                <a:ln>
                  <a:noFill/>
                </a:ln>
                <a:solidFill>
                  <a:prstClr val="black"/>
                </a:solidFill>
                <a:effectLst/>
                <a:uLnTx/>
                <a:uFillTx/>
                <a:latin typeface="Avenir Next LT Pro"/>
                <a:ea typeface="+mn-ea"/>
                <a:cs typeface="+mn-cs"/>
                <a:sym typeface="Wingdings" panose="05000000000000000000" pitchFamily="2" charset="2"/>
              </a:rPr>
              <a:t>Invoice</a:t>
            </a: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 </a:t>
            </a:r>
            <a:r>
              <a:rPr kumimoji="0" lang="fi-FI" sz="800" b="1" i="0" u="none" strike="noStrike" kern="1200" cap="none" spc="0" normalizeH="0" baseline="0" noProof="0" err="1">
                <a:ln>
                  <a:noFill/>
                </a:ln>
                <a:solidFill>
                  <a:prstClr val="black"/>
                </a:solidFill>
                <a:effectLst/>
                <a:uLnTx/>
                <a:uFillTx/>
                <a:latin typeface="Avenir Next LT Pro"/>
                <a:ea typeface="+mn-ea"/>
                <a:cs typeface="+mn-cs"/>
                <a:sym typeface="Wingdings" panose="05000000000000000000" pitchFamily="2" charset="2"/>
              </a:rPr>
              <a:t>response</a:t>
            </a:r>
            <a:endPar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endParaRPr>
          </a:p>
        </p:txBody>
      </p:sp>
      <p:pic>
        <p:nvPicPr>
          <p:cNvPr id="78" name="Kuva 77" descr="Näyttö tasaisella täytöllä">
            <a:extLst>
              <a:ext uri="{FF2B5EF4-FFF2-40B4-BE49-F238E27FC236}">
                <a16:creationId xmlns:a16="http://schemas.microsoft.com/office/drawing/2014/main" id="{54D1F428-3B27-3A1E-E4FD-F831553AD91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0115876" y="3265181"/>
            <a:ext cx="948997" cy="938797"/>
          </a:xfrm>
          <a:prstGeom prst="rect">
            <a:avLst/>
          </a:prstGeom>
        </p:spPr>
      </p:pic>
      <p:grpSp>
        <p:nvGrpSpPr>
          <p:cNvPr id="136" name="Ryhmä 135">
            <a:extLst>
              <a:ext uri="{FF2B5EF4-FFF2-40B4-BE49-F238E27FC236}">
                <a16:creationId xmlns:a16="http://schemas.microsoft.com/office/drawing/2014/main" id="{3C2F2B37-EEFD-942B-B1AA-88B37C2150BE}"/>
              </a:ext>
            </a:extLst>
          </p:cNvPr>
          <p:cNvGrpSpPr/>
          <p:nvPr/>
        </p:nvGrpSpPr>
        <p:grpSpPr>
          <a:xfrm>
            <a:off x="9587030" y="3307198"/>
            <a:ext cx="379689" cy="706229"/>
            <a:chOff x="2960458" y="1868747"/>
            <a:chExt cx="1067375" cy="2061588"/>
          </a:xfrm>
        </p:grpSpPr>
        <p:grpSp>
          <p:nvGrpSpPr>
            <p:cNvPr id="137" name="Ryhmä 136">
              <a:extLst>
                <a:ext uri="{FF2B5EF4-FFF2-40B4-BE49-F238E27FC236}">
                  <a16:creationId xmlns:a16="http://schemas.microsoft.com/office/drawing/2014/main" id="{CAEEA7F8-22E0-20E0-A866-9979BFD17405}"/>
                </a:ext>
              </a:extLst>
            </p:cNvPr>
            <p:cNvGrpSpPr/>
            <p:nvPr/>
          </p:nvGrpSpPr>
          <p:grpSpPr>
            <a:xfrm>
              <a:off x="2960458" y="1868747"/>
              <a:ext cx="1067375" cy="2061588"/>
              <a:chOff x="5280527" y="2260636"/>
              <a:chExt cx="1067375" cy="2061586"/>
            </a:xfrm>
          </p:grpSpPr>
          <p:sp>
            <p:nvSpPr>
              <p:cNvPr id="139" name="Leveä kaari 138">
                <a:extLst>
                  <a:ext uri="{FF2B5EF4-FFF2-40B4-BE49-F238E27FC236}">
                    <a16:creationId xmlns:a16="http://schemas.microsoft.com/office/drawing/2014/main" id="{52DD6058-3060-56D3-9589-78EE245E6676}"/>
                  </a:ext>
                </a:extLst>
              </p:cNvPr>
              <p:cNvSpPr/>
              <p:nvPr/>
            </p:nvSpPr>
            <p:spPr>
              <a:xfrm rot="20883042">
                <a:off x="5410512" y="3407822"/>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40" name="Ryhmä 139">
                <a:extLst>
                  <a:ext uri="{FF2B5EF4-FFF2-40B4-BE49-F238E27FC236}">
                    <a16:creationId xmlns:a16="http://schemas.microsoft.com/office/drawing/2014/main" id="{B9483C19-4E0B-9093-F782-81954002C7EC}"/>
                  </a:ext>
                </a:extLst>
              </p:cNvPr>
              <p:cNvGrpSpPr/>
              <p:nvPr/>
            </p:nvGrpSpPr>
            <p:grpSpPr>
              <a:xfrm>
                <a:off x="5280527" y="2260636"/>
                <a:ext cx="1067375" cy="1749742"/>
                <a:chOff x="5280527" y="2260636"/>
                <a:chExt cx="1067375" cy="1749742"/>
              </a:xfrm>
            </p:grpSpPr>
            <p:grpSp>
              <p:nvGrpSpPr>
                <p:cNvPr id="141" name="Ryhmä 140">
                  <a:extLst>
                    <a:ext uri="{FF2B5EF4-FFF2-40B4-BE49-F238E27FC236}">
                      <a16:creationId xmlns:a16="http://schemas.microsoft.com/office/drawing/2014/main" id="{AE157E78-D3AC-7D58-DFEE-CE7FCAA3FD9F}"/>
                    </a:ext>
                  </a:extLst>
                </p:cNvPr>
                <p:cNvGrpSpPr/>
                <p:nvPr/>
              </p:nvGrpSpPr>
              <p:grpSpPr>
                <a:xfrm>
                  <a:off x="5280527" y="2520616"/>
                  <a:ext cx="1067375" cy="1489762"/>
                  <a:chOff x="5280527" y="2520616"/>
                  <a:chExt cx="1067375" cy="1489762"/>
                </a:xfrm>
                <a:effectLst>
                  <a:outerShdw blurRad="50800" dist="38100" dir="2700000" algn="tl" rotWithShape="0">
                    <a:prstClr val="black">
                      <a:alpha val="40000"/>
                    </a:prstClr>
                  </a:outerShdw>
                </a:effectLst>
              </p:grpSpPr>
              <p:grpSp>
                <p:nvGrpSpPr>
                  <p:cNvPr id="143" name="Ryhmä 142">
                    <a:extLst>
                      <a:ext uri="{FF2B5EF4-FFF2-40B4-BE49-F238E27FC236}">
                        <a16:creationId xmlns:a16="http://schemas.microsoft.com/office/drawing/2014/main" id="{A99B6358-DF63-D948-7C16-C73BACC9DCD2}"/>
                      </a:ext>
                    </a:extLst>
                  </p:cNvPr>
                  <p:cNvGrpSpPr/>
                  <p:nvPr/>
                </p:nvGrpSpPr>
                <p:grpSpPr>
                  <a:xfrm>
                    <a:off x="5280527" y="2520616"/>
                    <a:ext cx="1067375" cy="1489762"/>
                    <a:chOff x="3829190" y="2508357"/>
                    <a:chExt cx="1067375" cy="1489762"/>
                  </a:xfrm>
                </p:grpSpPr>
                <p:sp>
                  <p:nvSpPr>
                    <p:cNvPr id="148" name="Suorakulmio: Yläkulmat pyöristetty 147">
                      <a:extLst>
                        <a:ext uri="{FF2B5EF4-FFF2-40B4-BE49-F238E27FC236}">
                          <a16:creationId xmlns:a16="http://schemas.microsoft.com/office/drawing/2014/main" id="{D36F3E55-AE5A-D16B-D0C9-F3BD933AD2F9}"/>
                        </a:ext>
                      </a:extLst>
                    </p:cNvPr>
                    <p:cNvSpPr/>
                    <p:nvPr/>
                  </p:nvSpPr>
                  <p:spPr>
                    <a:xfrm rot="5400000">
                      <a:off x="3685375" y="2786929"/>
                      <a:ext cx="1419159" cy="1003221"/>
                    </a:xfrm>
                    <a:prstGeom prst="round2SameRect">
                      <a:avLst>
                        <a:gd name="adj1" fmla="val 7014"/>
                        <a:gd name="adj2" fmla="val 0"/>
                      </a:avLst>
                    </a:prstGeom>
                    <a:solidFill>
                      <a:srgbClr val="032D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49" name="Kuva 148" descr="Maapallo tasaisella täytöllä">
                      <a:extLst>
                        <a:ext uri="{FF2B5EF4-FFF2-40B4-BE49-F238E27FC236}">
                          <a16:creationId xmlns:a16="http://schemas.microsoft.com/office/drawing/2014/main" id="{17EC6CAD-F48B-9700-38CB-3FC2B9B96924}"/>
                        </a:ext>
                      </a:extLst>
                    </p:cNvPr>
                    <p:cNvPicPr/>
                    <p:nvPr/>
                  </p:nvPicPr>
                  <p:blipFill>
                    <a:blip r:embed="rId21">
                      <a:extLst>
                        <a:ext uri="{96DAC541-7B7A-43D3-8B79-37D633B846F1}">
                          <asvg:svgBlip xmlns:asvg="http://schemas.microsoft.com/office/drawing/2016/SVG/main" r:embed="rId22"/>
                        </a:ext>
                      </a:extLst>
                    </a:blip>
                    <a:stretch>
                      <a:fillRect/>
                    </a:stretch>
                  </p:blipFill>
                  <p:spPr>
                    <a:xfrm>
                      <a:off x="4048125" y="2934920"/>
                      <a:ext cx="704015" cy="704015"/>
                    </a:xfrm>
                    <a:prstGeom prst="rect">
                      <a:avLst/>
                    </a:prstGeom>
                  </p:spPr>
                </p:pic>
                <p:sp>
                  <p:nvSpPr>
                    <p:cNvPr id="150" name="Tekstiruutu 149">
                      <a:extLst>
                        <a:ext uri="{FF2B5EF4-FFF2-40B4-BE49-F238E27FC236}">
                          <a16:creationId xmlns:a16="http://schemas.microsoft.com/office/drawing/2014/main" id="{1A4456FA-1752-9A43-F7E4-4E6ABA791EC2}"/>
                        </a:ext>
                      </a:extLst>
                    </p:cNvPr>
                    <p:cNvSpPr txBox="1"/>
                    <p:nvPr/>
                  </p:nvSpPr>
                  <p:spPr>
                    <a:xfrm>
                      <a:off x="3829190" y="2508357"/>
                      <a:ext cx="999280" cy="60459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1" i="0" u="none" strike="noStrike" kern="1200" cap="none" spc="0" normalizeH="0" baseline="0" noProof="0">
                          <a:ln>
                            <a:noFill/>
                          </a:ln>
                          <a:solidFill>
                            <a:prstClr val="white"/>
                          </a:solidFill>
                          <a:effectLst/>
                          <a:uLnTx/>
                          <a:uFillTx/>
                          <a:latin typeface="Aptos" panose="02110004020202020204"/>
                          <a:ea typeface="+mn-ea"/>
                          <a:cs typeface="+mn-cs"/>
                        </a:rPr>
                        <a:t>DPP</a:t>
                      </a:r>
                    </a:p>
                  </p:txBody>
                </p:sp>
              </p:grpSp>
              <p:sp>
                <p:nvSpPr>
                  <p:cNvPr id="144" name="Suorakulmio 143">
                    <a:extLst>
                      <a:ext uri="{FF2B5EF4-FFF2-40B4-BE49-F238E27FC236}">
                        <a16:creationId xmlns:a16="http://schemas.microsoft.com/office/drawing/2014/main" id="{DD5322DA-D355-87D4-63F9-293EA50AE0F9}"/>
                      </a:ext>
                    </a:extLst>
                  </p:cNvPr>
                  <p:cNvSpPr/>
                  <p:nvPr/>
                </p:nvSpPr>
                <p:spPr>
                  <a:xfrm>
                    <a:off x="5750184" y="3764111"/>
                    <a:ext cx="219075" cy="1333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45" name="Ellipsi 144">
                    <a:extLst>
                      <a:ext uri="{FF2B5EF4-FFF2-40B4-BE49-F238E27FC236}">
                        <a16:creationId xmlns:a16="http://schemas.microsoft.com/office/drawing/2014/main" id="{351D0386-601D-B938-4707-2A351D66ECE1}"/>
                      </a:ext>
                    </a:extLst>
                  </p:cNvPr>
                  <p:cNvSpPr/>
                  <p:nvPr/>
                </p:nvSpPr>
                <p:spPr>
                  <a:xfrm>
                    <a:off x="5824106" y="3798386"/>
                    <a:ext cx="64800" cy="64800"/>
                  </a:xfrm>
                  <a:prstGeom prst="ellipse">
                    <a:avLst/>
                  </a:prstGeom>
                  <a:solidFill>
                    <a:schemeClr val="bg1"/>
                  </a:solidFill>
                  <a:ln w="9525">
                    <a:solidFill>
                      <a:srgbClr val="032D6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46" name="Suora yhdysviiva 145">
                    <a:extLst>
                      <a:ext uri="{FF2B5EF4-FFF2-40B4-BE49-F238E27FC236}">
                        <a16:creationId xmlns:a16="http://schemas.microsoft.com/office/drawing/2014/main" id="{8DDC5F2B-10EB-2F92-8802-E7C0A65E4102}"/>
                      </a:ext>
                    </a:extLst>
                  </p:cNvPr>
                  <p:cNvCxnSpPr>
                    <a:stCxn id="145" idx="6"/>
                    <a:endCxn id="144" idx="3"/>
                  </p:cNvCxnSpPr>
                  <p:nvPr/>
                </p:nvCxnSpPr>
                <p:spPr>
                  <a:xfrm>
                    <a:off x="5888906" y="3830786"/>
                    <a:ext cx="80353"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cxnSp>
                <p:nvCxnSpPr>
                  <p:cNvPr id="147" name="Suora yhdysviiva 146">
                    <a:extLst>
                      <a:ext uri="{FF2B5EF4-FFF2-40B4-BE49-F238E27FC236}">
                        <a16:creationId xmlns:a16="http://schemas.microsoft.com/office/drawing/2014/main" id="{57C42B67-72A4-B83D-FC85-6B745540FE01}"/>
                      </a:ext>
                    </a:extLst>
                  </p:cNvPr>
                  <p:cNvCxnSpPr>
                    <a:stCxn id="144" idx="1"/>
                    <a:endCxn id="145" idx="2"/>
                  </p:cNvCxnSpPr>
                  <p:nvPr/>
                </p:nvCxnSpPr>
                <p:spPr>
                  <a:xfrm>
                    <a:off x="5750184" y="3830786"/>
                    <a:ext cx="73922"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grpSp>
            <p:sp>
              <p:nvSpPr>
                <p:cNvPr id="142" name="Leveä kaari 141">
                  <a:extLst>
                    <a:ext uri="{FF2B5EF4-FFF2-40B4-BE49-F238E27FC236}">
                      <a16:creationId xmlns:a16="http://schemas.microsoft.com/office/drawing/2014/main" id="{C351AEF8-3EBA-062A-48B0-3007AC0B6385}"/>
                    </a:ext>
                  </a:extLst>
                </p:cNvPr>
                <p:cNvSpPr/>
                <p:nvPr/>
              </p:nvSpPr>
              <p:spPr>
                <a:xfrm rot="10083042">
                  <a:off x="5403376" y="2260636"/>
                  <a:ext cx="885826" cy="914399"/>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38" name="Leveä kaari 137">
              <a:extLst>
                <a:ext uri="{FF2B5EF4-FFF2-40B4-BE49-F238E27FC236}">
                  <a16:creationId xmlns:a16="http://schemas.microsoft.com/office/drawing/2014/main" id="{A9EE85C8-D9AD-4013-136F-D9A089D1566E}"/>
                </a:ext>
              </a:extLst>
            </p:cNvPr>
            <p:cNvSpPr/>
            <p:nvPr/>
          </p:nvSpPr>
          <p:spPr>
            <a:xfrm rot="11516958" flipV="1">
              <a:off x="3083307" y="3015935"/>
              <a:ext cx="885826"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cxnSp>
        <p:nvCxnSpPr>
          <p:cNvPr id="152" name="Suora nuoliyhdysviiva 151">
            <a:extLst>
              <a:ext uri="{FF2B5EF4-FFF2-40B4-BE49-F238E27FC236}">
                <a16:creationId xmlns:a16="http://schemas.microsoft.com/office/drawing/2014/main" id="{422C17C1-556A-FF7B-2DAA-B563660B0BE8}"/>
              </a:ext>
            </a:extLst>
          </p:cNvPr>
          <p:cNvCxnSpPr>
            <a:cxnSpLocks/>
          </p:cNvCxnSpPr>
          <p:nvPr/>
        </p:nvCxnSpPr>
        <p:spPr>
          <a:xfrm flipH="1">
            <a:off x="8872999" y="3406778"/>
            <a:ext cx="427688" cy="2824"/>
          </a:xfrm>
          <a:prstGeom prst="straightConnector1">
            <a:avLst/>
          </a:prstGeom>
          <a:ln w="508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54" name="Suora nuoliyhdysviiva 153">
            <a:extLst>
              <a:ext uri="{FF2B5EF4-FFF2-40B4-BE49-F238E27FC236}">
                <a16:creationId xmlns:a16="http://schemas.microsoft.com/office/drawing/2014/main" id="{BB13D7F6-41F0-3BB7-C9D0-230FE98C0F60}"/>
              </a:ext>
            </a:extLst>
          </p:cNvPr>
          <p:cNvCxnSpPr>
            <a:cxnSpLocks/>
          </p:cNvCxnSpPr>
          <p:nvPr/>
        </p:nvCxnSpPr>
        <p:spPr>
          <a:xfrm flipH="1" flipV="1">
            <a:off x="8656834" y="4013951"/>
            <a:ext cx="277653" cy="305866"/>
          </a:xfrm>
          <a:prstGeom prst="straightConnector1">
            <a:avLst/>
          </a:prstGeom>
          <a:ln w="508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7" name="Tekstiruutu 156">
            <a:extLst>
              <a:ext uri="{FF2B5EF4-FFF2-40B4-BE49-F238E27FC236}">
                <a16:creationId xmlns:a16="http://schemas.microsoft.com/office/drawing/2014/main" id="{ACF3860B-ADC3-FF91-7066-6ECE1071DD25}"/>
              </a:ext>
            </a:extLst>
          </p:cNvPr>
          <p:cNvSpPr txBox="1"/>
          <p:nvPr/>
        </p:nvSpPr>
        <p:spPr>
          <a:xfrm>
            <a:off x="4723656" y="1019093"/>
            <a:ext cx="3778993" cy="781752"/>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Standardization of the identification and recognition of supply chain components, locations, and stakeholders</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(Application of GS1 standards)</a:t>
            </a:r>
            <a:endParaRPr kumimoji="0" lang="fi-FI" sz="140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nvGrpSpPr>
          <p:cNvPr id="161" name="Ryhmä 160">
            <a:extLst>
              <a:ext uri="{FF2B5EF4-FFF2-40B4-BE49-F238E27FC236}">
                <a16:creationId xmlns:a16="http://schemas.microsoft.com/office/drawing/2014/main" id="{EADA4F25-36DF-E823-7C52-8652AF719E4A}"/>
              </a:ext>
            </a:extLst>
          </p:cNvPr>
          <p:cNvGrpSpPr/>
          <p:nvPr/>
        </p:nvGrpSpPr>
        <p:grpSpPr>
          <a:xfrm>
            <a:off x="5834229" y="1742464"/>
            <a:ext cx="1538078" cy="516757"/>
            <a:chOff x="5706339" y="1784886"/>
            <a:chExt cx="1538078" cy="516757"/>
          </a:xfrm>
        </p:grpSpPr>
        <p:pic>
          <p:nvPicPr>
            <p:cNvPr id="158" name="Picture 2" descr="Data Matrix - Wikipedia">
              <a:extLst>
                <a:ext uri="{FF2B5EF4-FFF2-40B4-BE49-F238E27FC236}">
                  <a16:creationId xmlns:a16="http://schemas.microsoft.com/office/drawing/2014/main" id="{5BBDCD80-1324-6B91-3B97-456284C3FBE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5706339" y="1876059"/>
              <a:ext cx="360000" cy="360000"/>
            </a:xfrm>
            <a:prstGeom prst="rect">
              <a:avLst/>
            </a:prstGeom>
            <a:noFill/>
            <a:extLst>
              <a:ext uri="{909E8E84-426E-40DD-AFC4-6F175D3DCCD1}">
                <a14:hiddenFill xmlns:a14="http://schemas.microsoft.com/office/drawing/2010/main">
                  <a:solidFill>
                    <a:srgbClr val="FFFFFF"/>
                  </a:solidFill>
                </a14:hiddenFill>
              </a:ext>
            </a:extLst>
          </p:spPr>
        </p:pic>
        <p:pic>
          <p:nvPicPr>
            <p:cNvPr id="159" name="Picture 4">
              <a:extLst>
                <a:ext uri="{FF2B5EF4-FFF2-40B4-BE49-F238E27FC236}">
                  <a16:creationId xmlns:a16="http://schemas.microsoft.com/office/drawing/2014/main" id="{822976C5-FB18-A292-7778-6B2ACE172BF7}"/>
                </a:ext>
              </a:extLst>
            </p:cNvPr>
            <p:cNvPicPr>
              <a:picLocks noChangeAspect="1" noChangeArrowheads="1"/>
            </p:cNvPicPr>
            <p:nvPr/>
          </p:nvPicPr>
          <p:blipFill>
            <a:blip r:embed="rId24">
              <a:biLevel thresh="75000"/>
              <a:extLst>
                <a:ext uri="{BEBA8EAE-BF5A-486C-A8C5-ECC9F3942E4B}">
                  <a14:imgProps xmlns:a14="http://schemas.microsoft.com/office/drawing/2010/main">
                    <a14:imgLayer r:embed="rId25">
                      <a14:imgEffect>
                        <a14:sharpenSoften amount="100000"/>
                      </a14:imgEffect>
                    </a14:imgLayer>
                  </a14:imgProps>
                </a:ext>
                <a:ext uri="{28A0092B-C50C-407E-A947-70E740481C1C}">
                  <a14:useLocalDpi xmlns:a14="http://schemas.microsoft.com/office/drawing/2010/main" val="0"/>
                </a:ext>
              </a:extLst>
            </a:blip>
            <a:srcRect/>
            <a:stretch>
              <a:fillRect/>
            </a:stretch>
          </p:blipFill>
          <p:spPr bwMode="auto">
            <a:xfrm>
              <a:off x="6778004" y="1784886"/>
              <a:ext cx="466413" cy="466413"/>
            </a:xfrm>
            <a:prstGeom prst="rect">
              <a:avLst/>
            </a:prstGeom>
            <a:noFill/>
          </p:spPr>
        </p:pic>
        <p:pic>
          <p:nvPicPr>
            <p:cNvPr id="160" name="Kuva 159" descr="QR-koodi tasaisella täytöllä">
              <a:extLst>
                <a:ext uri="{FF2B5EF4-FFF2-40B4-BE49-F238E27FC236}">
                  <a16:creationId xmlns:a16="http://schemas.microsoft.com/office/drawing/2014/main" id="{2D501666-4E57-0BF7-1E32-0AB56C5B4633}"/>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6172842" y="1835230"/>
              <a:ext cx="466413" cy="466413"/>
            </a:xfrm>
            <a:prstGeom prst="rect">
              <a:avLst/>
            </a:prstGeom>
          </p:spPr>
        </p:pic>
      </p:grpSp>
      <p:sp>
        <p:nvSpPr>
          <p:cNvPr id="162" name="Tekstiruutu 161">
            <a:extLst>
              <a:ext uri="{FF2B5EF4-FFF2-40B4-BE49-F238E27FC236}">
                <a16:creationId xmlns:a16="http://schemas.microsoft.com/office/drawing/2014/main" id="{5BD5A8BC-99AB-D33B-E559-9C397D779281}"/>
              </a:ext>
            </a:extLst>
          </p:cNvPr>
          <p:cNvSpPr txBox="1"/>
          <p:nvPr/>
        </p:nvSpPr>
        <p:spPr>
          <a:xfrm>
            <a:off x="4717792" y="2244743"/>
            <a:ext cx="3701883" cy="264688"/>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err="1">
                <a:ln>
                  <a:noFill/>
                </a:ln>
                <a:solidFill>
                  <a:srgbClr val="346DE3"/>
                </a:solidFill>
                <a:effectLst/>
                <a:uLnTx/>
                <a:uFillTx/>
                <a:latin typeface="Times New Roman" panose="02020603050405020304" pitchFamily="18" charset="0"/>
                <a:ea typeface="+mn-ea"/>
                <a:cs typeface="Times New Roman" panose="02020603050405020304" pitchFamily="18" charset="0"/>
              </a:rPr>
              <a:t>sGTIN</a:t>
            </a:r>
            <a:r>
              <a:rPr kumimoji="0" lang="fi-FI" sz="1400" b="1" i="0" u="none" strike="noStrike" kern="1200" cap="none" spc="0" normalizeH="0" baseline="0" noProof="0">
                <a:ln>
                  <a:noFill/>
                </a:ln>
                <a:solidFill>
                  <a:srgbClr val="346DE3"/>
                </a:solidFill>
                <a:effectLst/>
                <a:uLnTx/>
                <a:uFillTx/>
                <a:latin typeface="Times New Roman" panose="02020603050405020304" pitchFamily="18" charset="0"/>
                <a:ea typeface="+mn-ea"/>
                <a:cs typeface="Times New Roman" panose="02020603050405020304" pitchFamily="18" charset="0"/>
              </a:rPr>
              <a:t>, SSCC, GLN jne.</a:t>
            </a:r>
            <a:endParaRPr kumimoji="0" lang="fi-FI" sz="1400" b="0" i="0" u="none" strike="noStrike" kern="1200" cap="none" spc="0" normalizeH="0" baseline="0" noProof="0">
              <a:ln>
                <a:noFill/>
              </a:ln>
              <a:solidFill>
                <a:srgbClr val="346DE3"/>
              </a:solidFill>
              <a:effectLst/>
              <a:uLnTx/>
              <a:uFillTx/>
              <a:latin typeface="Times New Roman" panose="02020603050405020304" pitchFamily="18" charset="0"/>
              <a:ea typeface="+mn-ea"/>
              <a:cs typeface="Times New Roman" panose="02020603050405020304" pitchFamily="18" charset="0"/>
            </a:endParaRPr>
          </a:p>
        </p:txBody>
      </p:sp>
      <p:cxnSp>
        <p:nvCxnSpPr>
          <p:cNvPr id="163" name="Suora nuoliyhdysviiva 162">
            <a:extLst>
              <a:ext uri="{FF2B5EF4-FFF2-40B4-BE49-F238E27FC236}">
                <a16:creationId xmlns:a16="http://schemas.microsoft.com/office/drawing/2014/main" id="{C85E24F9-B4A7-E26A-1E49-DAB414FC6A4C}"/>
              </a:ext>
            </a:extLst>
          </p:cNvPr>
          <p:cNvCxnSpPr>
            <a:cxnSpLocks/>
          </p:cNvCxnSpPr>
          <p:nvPr/>
        </p:nvCxnSpPr>
        <p:spPr>
          <a:xfrm>
            <a:off x="7638461" y="2277975"/>
            <a:ext cx="237012" cy="360708"/>
          </a:xfrm>
          <a:prstGeom prst="straightConnector1">
            <a:avLst/>
          </a:prstGeom>
          <a:ln w="508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69" name="Tekstiruutu 168">
            <a:extLst>
              <a:ext uri="{FF2B5EF4-FFF2-40B4-BE49-F238E27FC236}">
                <a16:creationId xmlns:a16="http://schemas.microsoft.com/office/drawing/2014/main" id="{132AFDFE-9A47-7D42-AF87-36483CE6A263}"/>
              </a:ext>
            </a:extLst>
          </p:cNvPr>
          <p:cNvSpPr txBox="1"/>
          <p:nvPr/>
        </p:nvSpPr>
        <p:spPr>
          <a:xfrm>
            <a:off x="4795038" y="2773016"/>
            <a:ext cx="2379634" cy="437043"/>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Enabling interoperable sharing of transport and event data</a:t>
            </a:r>
            <a:endParaRPr kumimoji="0" lang="fi-FI" sz="1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70" name="Tekstiruutu 169">
            <a:extLst>
              <a:ext uri="{FF2B5EF4-FFF2-40B4-BE49-F238E27FC236}">
                <a16:creationId xmlns:a16="http://schemas.microsoft.com/office/drawing/2014/main" id="{75F605C7-7DE0-A527-3F74-B16F0D2CEE70}"/>
              </a:ext>
            </a:extLst>
          </p:cNvPr>
          <p:cNvSpPr txBox="1"/>
          <p:nvPr/>
        </p:nvSpPr>
        <p:spPr>
          <a:xfrm>
            <a:off x="4839807" y="3456863"/>
            <a:ext cx="1508217" cy="954107"/>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WHO</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WHAT</a:t>
            </a:r>
            <a:b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br>
            <a: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WHERE</a:t>
            </a:r>
            <a:b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br>
            <a: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WHEN</a:t>
            </a:r>
            <a:b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br>
            <a: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WHY</a:t>
            </a:r>
            <a:endParaRPr kumimoji="0" lang="fi-FI" sz="1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nvGrpSpPr>
          <p:cNvPr id="171" name="Ryhmä 170">
            <a:extLst>
              <a:ext uri="{FF2B5EF4-FFF2-40B4-BE49-F238E27FC236}">
                <a16:creationId xmlns:a16="http://schemas.microsoft.com/office/drawing/2014/main" id="{401A8E02-A214-6DCE-4C4D-AC22C7BCB519}"/>
              </a:ext>
            </a:extLst>
          </p:cNvPr>
          <p:cNvGrpSpPr/>
          <p:nvPr/>
        </p:nvGrpSpPr>
        <p:grpSpPr>
          <a:xfrm>
            <a:off x="6114774" y="3429491"/>
            <a:ext cx="575257" cy="970799"/>
            <a:chOff x="2170637" y="4580868"/>
            <a:chExt cx="864607" cy="1529689"/>
          </a:xfrm>
        </p:grpSpPr>
        <p:pic>
          <p:nvPicPr>
            <p:cNvPr id="172" name="Graphic 22" descr="Truck with solid fill">
              <a:extLst>
                <a:ext uri="{FF2B5EF4-FFF2-40B4-BE49-F238E27FC236}">
                  <a16:creationId xmlns:a16="http://schemas.microsoft.com/office/drawing/2014/main" id="{86152731-1DE6-EE99-F7C8-EE59F1D1C679}"/>
                </a:ext>
              </a:extLst>
            </p:cNvPr>
            <p:cNvPicPr>
              <a:picLocks noChangeAspect="1"/>
            </p:cNvPicPr>
            <p:nvPr/>
          </p:nvPicPr>
          <p:blipFill>
            <a:blip r:embed="rId28" cstate="print">
              <a:extLst>
                <a:ext uri="{28A0092B-C50C-407E-A947-70E740481C1C}">
                  <a14:useLocalDpi xmlns:a14="http://schemas.microsoft.com/office/drawing/2010/main" val="0"/>
                </a:ext>
                <a:ext uri="{96DAC541-7B7A-43D3-8B79-37D633B846F1}">
                  <asvg:svgBlip xmlns:asvg="http://schemas.microsoft.com/office/drawing/2016/SVG/main" r:embed="rId29"/>
                </a:ext>
              </a:extLst>
            </a:blip>
            <a:stretch>
              <a:fillRect/>
            </a:stretch>
          </p:blipFill>
          <p:spPr>
            <a:xfrm>
              <a:off x="2287985" y="4908353"/>
              <a:ext cx="442046" cy="442046"/>
            </a:xfrm>
            <a:prstGeom prst="rect">
              <a:avLst/>
            </a:prstGeom>
          </p:spPr>
        </p:pic>
        <p:grpSp>
          <p:nvGrpSpPr>
            <p:cNvPr id="173" name="Ryhmä 172">
              <a:extLst>
                <a:ext uri="{FF2B5EF4-FFF2-40B4-BE49-F238E27FC236}">
                  <a16:creationId xmlns:a16="http://schemas.microsoft.com/office/drawing/2014/main" id="{A6E5B380-5E4F-F6CC-410C-376934CE4F43}"/>
                </a:ext>
              </a:extLst>
            </p:cNvPr>
            <p:cNvGrpSpPr/>
            <p:nvPr/>
          </p:nvGrpSpPr>
          <p:grpSpPr>
            <a:xfrm>
              <a:off x="2170637" y="4580868"/>
              <a:ext cx="864607" cy="1529689"/>
              <a:chOff x="458981" y="1297783"/>
              <a:chExt cx="864607" cy="1529689"/>
            </a:xfrm>
          </p:grpSpPr>
          <p:pic>
            <p:nvPicPr>
              <p:cNvPr id="174" name="Kuva 173" descr="Reitti (kaksi nastaa ja polku) tasaisella täytöllä">
                <a:extLst>
                  <a:ext uri="{FF2B5EF4-FFF2-40B4-BE49-F238E27FC236}">
                    <a16:creationId xmlns:a16="http://schemas.microsoft.com/office/drawing/2014/main" id="{DDE322F9-C3F2-D406-DAD7-AE912863937F}"/>
                  </a:ext>
                </a:extLst>
              </p:cNvPr>
              <p:cNvPicPr>
                <a:picLocks noChangeAspect="1"/>
              </p:cNvPicPr>
              <p:nvPr/>
            </p:nvPicPr>
            <p:blipFill>
              <a:blip r:embed="rId30" cstate="print">
                <a:extLst>
                  <a:ext uri="{28A0092B-C50C-407E-A947-70E740481C1C}">
                    <a14:useLocalDpi xmlns:a14="http://schemas.microsoft.com/office/drawing/2010/main" val="0"/>
                  </a:ext>
                  <a:ext uri="{96DAC541-7B7A-43D3-8B79-37D633B846F1}">
                    <asvg:svgBlip xmlns:asvg="http://schemas.microsoft.com/office/drawing/2016/SVG/main" r:embed="rId31"/>
                  </a:ext>
                </a:extLst>
              </a:blip>
              <a:stretch>
                <a:fillRect/>
              </a:stretch>
            </p:blipFill>
            <p:spPr>
              <a:xfrm>
                <a:off x="541358" y="1706085"/>
                <a:ext cx="699852" cy="699852"/>
              </a:xfrm>
              <a:prstGeom prst="rect">
                <a:avLst/>
              </a:prstGeom>
            </p:spPr>
          </p:pic>
          <p:sp>
            <p:nvSpPr>
              <p:cNvPr id="175" name="Vapaamuotoinen: Muoto 174">
                <a:extLst>
                  <a:ext uri="{FF2B5EF4-FFF2-40B4-BE49-F238E27FC236}">
                    <a16:creationId xmlns:a16="http://schemas.microsoft.com/office/drawing/2014/main" id="{B41FD3AA-FB0D-2E00-0B30-AA76691314C9}"/>
                  </a:ext>
                </a:extLst>
              </p:cNvPr>
              <p:cNvSpPr/>
              <p:nvPr/>
            </p:nvSpPr>
            <p:spPr>
              <a:xfrm>
                <a:off x="458981" y="1297783"/>
                <a:ext cx="864607" cy="1529689"/>
              </a:xfrm>
              <a:custGeom>
                <a:avLst/>
                <a:gdLst>
                  <a:gd name="connsiteX0" fmla="*/ 798099 w 864607"/>
                  <a:gd name="connsiteY0" fmla="*/ 0 h 1529689"/>
                  <a:gd name="connsiteX1" fmla="*/ 66508 w 864607"/>
                  <a:gd name="connsiteY1" fmla="*/ 0 h 1529689"/>
                  <a:gd name="connsiteX2" fmla="*/ 0 w 864607"/>
                  <a:gd name="connsiteY2" fmla="*/ 66508 h 1529689"/>
                  <a:gd name="connsiteX3" fmla="*/ 0 w 864607"/>
                  <a:gd name="connsiteY3" fmla="*/ 1463182 h 1529689"/>
                  <a:gd name="connsiteX4" fmla="*/ 66508 w 864607"/>
                  <a:gd name="connsiteY4" fmla="*/ 1529690 h 1529689"/>
                  <a:gd name="connsiteX5" fmla="*/ 798099 w 864607"/>
                  <a:gd name="connsiteY5" fmla="*/ 1529690 h 1529689"/>
                  <a:gd name="connsiteX6" fmla="*/ 864607 w 864607"/>
                  <a:gd name="connsiteY6" fmla="*/ 1463182 h 1529689"/>
                  <a:gd name="connsiteX7" fmla="*/ 864607 w 864607"/>
                  <a:gd name="connsiteY7" fmla="*/ 66508 h 1529689"/>
                  <a:gd name="connsiteX8" fmla="*/ 798099 w 864607"/>
                  <a:gd name="connsiteY8" fmla="*/ 0 h 1529689"/>
                  <a:gd name="connsiteX9" fmla="*/ 374109 w 864607"/>
                  <a:gd name="connsiteY9" fmla="*/ 66508 h 1529689"/>
                  <a:gd name="connsiteX10" fmla="*/ 490498 w 864607"/>
                  <a:gd name="connsiteY10" fmla="*/ 66508 h 1529689"/>
                  <a:gd name="connsiteX11" fmla="*/ 515439 w 864607"/>
                  <a:gd name="connsiteY11" fmla="*/ 91449 h 1529689"/>
                  <a:gd name="connsiteX12" fmla="*/ 490498 w 864607"/>
                  <a:gd name="connsiteY12" fmla="*/ 116389 h 1529689"/>
                  <a:gd name="connsiteX13" fmla="*/ 374109 w 864607"/>
                  <a:gd name="connsiteY13" fmla="*/ 116389 h 1529689"/>
                  <a:gd name="connsiteX14" fmla="*/ 349168 w 864607"/>
                  <a:gd name="connsiteY14" fmla="*/ 91449 h 1529689"/>
                  <a:gd name="connsiteX15" fmla="*/ 374109 w 864607"/>
                  <a:gd name="connsiteY15" fmla="*/ 66508 h 1529689"/>
                  <a:gd name="connsiteX16" fmla="*/ 798099 w 864607"/>
                  <a:gd name="connsiteY16" fmla="*/ 1346792 h 1529689"/>
                  <a:gd name="connsiteX17" fmla="*/ 66508 w 864607"/>
                  <a:gd name="connsiteY17" fmla="*/ 1346792 h 1529689"/>
                  <a:gd name="connsiteX18" fmla="*/ 66508 w 864607"/>
                  <a:gd name="connsiteY18" fmla="*/ 182898 h 1529689"/>
                  <a:gd name="connsiteX19" fmla="*/ 798099 w 864607"/>
                  <a:gd name="connsiteY19" fmla="*/ 182898 h 1529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4607" h="1529689">
                    <a:moveTo>
                      <a:pt x="798099" y="0"/>
                    </a:moveTo>
                    <a:lnTo>
                      <a:pt x="66508" y="0"/>
                    </a:lnTo>
                    <a:cubicBezTo>
                      <a:pt x="29822" y="110"/>
                      <a:pt x="110" y="29822"/>
                      <a:pt x="0" y="66508"/>
                    </a:cubicBezTo>
                    <a:lnTo>
                      <a:pt x="0" y="1463182"/>
                    </a:lnTo>
                    <a:cubicBezTo>
                      <a:pt x="110" y="1499867"/>
                      <a:pt x="29822" y="1529580"/>
                      <a:pt x="66508" y="1529690"/>
                    </a:cubicBezTo>
                    <a:lnTo>
                      <a:pt x="798099" y="1529690"/>
                    </a:lnTo>
                    <a:cubicBezTo>
                      <a:pt x="834785" y="1529580"/>
                      <a:pt x="864498" y="1499867"/>
                      <a:pt x="864607" y="1463182"/>
                    </a:cubicBezTo>
                    <a:lnTo>
                      <a:pt x="864607" y="66508"/>
                    </a:lnTo>
                    <a:cubicBezTo>
                      <a:pt x="864498" y="29822"/>
                      <a:pt x="834785" y="110"/>
                      <a:pt x="798099" y="0"/>
                    </a:cubicBezTo>
                    <a:close/>
                    <a:moveTo>
                      <a:pt x="374109" y="66508"/>
                    </a:moveTo>
                    <a:lnTo>
                      <a:pt x="490498" y="66508"/>
                    </a:lnTo>
                    <a:cubicBezTo>
                      <a:pt x="504272" y="66508"/>
                      <a:pt x="515439" y="77674"/>
                      <a:pt x="515439" y="91449"/>
                    </a:cubicBezTo>
                    <a:cubicBezTo>
                      <a:pt x="515439" y="105223"/>
                      <a:pt x="504272" y="116389"/>
                      <a:pt x="490498" y="116389"/>
                    </a:cubicBezTo>
                    <a:lnTo>
                      <a:pt x="374109" y="116389"/>
                    </a:lnTo>
                    <a:cubicBezTo>
                      <a:pt x="360335" y="116389"/>
                      <a:pt x="349168" y="105223"/>
                      <a:pt x="349168" y="91449"/>
                    </a:cubicBezTo>
                    <a:cubicBezTo>
                      <a:pt x="349168" y="77674"/>
                      <a:pt x="360335" y="66508"/>
                      <a:pt x="374109" y="66508"/>
                    </a:cubicBezTo>
                    <a:close/>
                    <a:moveTo>
                      <a:pt x="798099" y="1346792"/>
                    </a:moveTo>
                    <a:lnTo>
                      <a:pt x="66508" y="1346792"/>
                    </a:lnTo>
                    <a:lnTo>
                      <a:pt x="66508" y="182898"/>
                    </a:lnTo>
                    <a:lnTo>
                      <a:pt x="798099" y="182898"/>
                    </a:lnTo>
                    <a:close/>
                  </a:path>
                </a:pathLst>
              </a:custGeom>
              <a:solidFill>
                <a:srgbClr val="000000"/>
              </a:solidFill>
              <a:ln w="1657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cxnSp>
        <p:nvCxnSpPr>
          <p:cNvPr id="176" name="Suora nuoliyhdysviiva 175">
            <a:extLst>
              <a:ext uri="{FF2B5EF4-FFF2-40B4-BE49-F238E27FC236}">
                <a16:creationId xmlns:a16="http://schemas.microsoft.com/office/drawing/2014/main" id="{E86B2121-29E0-6EB0-5CB5-0CA1B054C5B4}"/>
              </a:ext>
            </a:extLst>
          </p:cNvPr>
          <p:cNvCxnSpPr>
            <a:cxnSpLocks/>
          </p:cNvCxnSpPr>
          <p:nvPr/>
        </p:nvCxnSpPr>
        <p:spPr>
          <a:xfrm flipV="1">
            <a:off x="6814906" y="3460426"/>
            <a:ext cx="380134" cy="274153"/>
          </a:xfrm>
          <a:prstGeom prst="straightConnector1">
            <a:avLst/>
          </a:prstGeom>
          <a:ln w="508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9" name="Suora nuoliyhdysviiva 178">
            <a:extLst>
              <a:ext uri="{FF2B5EF4-FFF2-40B4-BE49-F238E27FC236}">
                <a16:creationId xmlns:a16="http://schemas.microsoft.com/office/drawing/2014/main" id="{9CFB2D7D-C33E-3896-8B2F-50AA9F931CB6}"/>
              </a:ext>
            </a:extLst>
          </p:cNvPr>
          <p:cNvCxnSpPr>
            <a:cxnSpLocks/>
          </p:cNvCxnSpPr>
          <p:nvPr/>
        </p:nvCxnSpPr>
        <p:spPr>
          <a:xfrm flipV="1">
            <a:off x="6951851" y="4166884"/>
            <a:ext cx="467407" cy="545505"/>
          </a:xfrm>
          <a:prstGeom prst="straightConnector1">
            <a:avLst/>
          </a:prstGeom>
          <a:ln w="508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81" name="Tekstiruutu 180">
            <a:extLst>
              <a:ext uri="{FF2B5EF4-FFF2-40B4-BE49-F238E27FC236}">
                <a16:creationId xmlns:a16="http://schemas.microsoft.com/office/drawing/2014/main" id="{8AC0B816-3F01-E963-15A5-EE4DBCEF286D}"/>
              </a:ext>
            </a:extLst>
          </p:cNvPr>
          <p:cNvSpPr txBox="1"/>
          <p:nvPr/>
        </p:nvSpPr>
        <p:spPr>
          <a:xfrm>
            <a:off x="5840485" y="4817233"/>
            <a:ext cx="1302278" cy="609398"/>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1"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Standardisation</a:t>
            </a:r>
            <a:r>
              <a:rPr kumimoji="0" lang="en-US"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 of process data sharing</a:t>
            </a:r>
            <a:endParaRPr kumimoji="0" lang="fi-FI" sz="1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nvGrpSpPr>
          <p:cNvPr id="184" name="Ryhmä 183">
            <a:extLst>
              <a:ext uri="{FF2B5EF4-FFF2-40B4-BE49-F238E27FC236}">
                <a16:creationId xmlns:a16="http://schemas.microsoft.com/office/drawing/2014/main" id="{A03BB5E2-C290-921E-12C4-5C2C1B3DD099}"/>
              </a:ext>
            </a:extLst>
          </p:cNvPr>
          <p:cNvGrpSpPr/>
          <p:nvPr/>
        </p:nvGrpSpPr>
        <p:grpSpPr>
          <a:xfrm>
            <a:off x="4832732" y="4842837"/>
            <a:ext cx="707136" cy="704767"/>
            <a:chOff x="9144000" y="1152143"/>
            <a:chExt cx="707136" cy="763471"/>
          </a:xfrm>
        </p:grpSpPr>
        <p:sp>
          <p:nvSpPr>
            <p:cNvPr id="185" name="Suorakulmio 184">
              <a:extLst>
                <a:ext uri="{FF2B5EF4-FFF2-40B4-BE49-F238E27FC236}">
                  <a16:creationId xmlns:a16="http://schemas.microsoft.com/office/drawing/2014/main" id="{23BBC016-06E5-8036-31D4-24DF23D54AA9}"/>
                </a:ext>
              </a:extLst>
            </p:cNvPr>
            <p:cNvSpPr/>
            <p:nvPr/>
          </p:nvSpPr>
          <p:spPr>
            <a:xfrm>
              <a:off x="9225280" y="1275080"/>
              <a:ext cx="543560" cy="40132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86" name="Ryhmä 185">
              <a:extLst>
                <a:ext uri="{FF2B5EF4-FFF2-40B4-BE49-F238E27FC236}">
                  <a16:creationId xmlns:a16="http://schemas.microsoft.com/office/drawing/2014/main" id="{E900E79E-89E6-099F-C294-61326E69A6F7}"/>
                </a:ext>
              </a:extLst>
            </p:cNvPr>
            <p:cNvGrpSpPr/>
            <p:nvPr/>
          </p:nvGrpSpPr>
          <p:grpSpPr>
            <a:xfrm>
              <a:off x="9144000" y="1152143"/>
              <a:ext cx="707136" cy="763471"/>
              <a:chOff x="9529010" y="1090854"/>
              <a:chExt cx="1506465" cy="1506465"/>
            </a:xfrm>
          </p:grpSpPr>
          <p:pic>
            <p:nvPicPr>
              <p:cNvPr id="187" name="Kuva 186" descr="Suorakulmainen särmiö tasaisella täytöllä">
                <a:extLst>
                  <a:ext uri="{FF2B5EF4-FFF2-40B4-BE49-F238E27FC236}">
                    <a16:creationId xmlns:a16="http://schemas.microsoft.com/office/drawing/2014/main" id="{ACA573AB-1452-B594-6802-AE6F9892B5E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66931" y="1539600"/>
                <a:ext cx="461665" cy="461665"/>
              </a:xfrm>
              <a:prstGeom prst="rect">
                <a:avLst/>
              </a:prstGeom>
            </p:spPr>
          </p:pic>
          <p:pic>
            <p:nvPicPr>
              <p:cNvPr id="188" name="Kuva 187" descr="Binaarinen tasaisella täytöllä">
                <a:extLst>
                  <a:ext uri="{FF2B5EF4-FFF2-40B4-BE49-F238E27FC236}">
                    <a16:creationId xmlns:a16="http://schemas.microsoft.com/office/drawing/2014/main" id="{B8228E1E-31E9-BC84-6FCA-6BAA8860A5F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782554" y="1539601"/>
                <a:ext cx="461665" cy="461665"/>
              </a:xfrm>
              <a:prstGeom prst="rect">
                <a:avLst/>
              </a:prstGeom>
            </p:spPr>
          </p:pic>
          <p:pic>
            <p:nvPicPr>
              <p:cNvPr id="189" name="Kuva 188" descr="Näyttö tasaisella täytöllä">
                <a:extLst>
                  <a:ext uri="{FF2B5EF4-FFF2-40B4-BE49-F238E27FC236}">
                    <a16:creationId xmlns:a16="http://schemas.microsoft.com/office/drawing/2014/main" id="{B0BC13E9-157F-85AB-7DF5-BC8B460F1BE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529010" y="1090854"/>
                <a:ext cx="1506465" cy="1506465"/>
              </a:xfrm>
              <a:prstGeom prst="rect">
                <a:avLst/>
              </a:prstGeom>
            </p:spPr>
          </p:pic>
        </p:grpSp>
      </p:grpSp>
      <p:pic>
        <p:nvPicPr>
          <p:cNvPr id="190" name="Kuva 189" descr="Tuotanto tasaisella täytöllä">
            <a:extLst>
              <a:ext uri="{FF2B5EF4-FFF2-40B4-BE49-F238E27FC236}">
                <a16:creationId xmlns:a16="http://schemas.microsoft.com/office/drawing/2014/main" id="{3A095BB2-370D-8398-E524-B47C06F4AC20}"/>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5557782" y="5159208"/>
            <a:ext cx="639952" cy="639952"/>
          </a:xfrm>
          <a:prstGeom prst="rect">
            <a:avLst/>
          </a:prstGeom>
        </p:spPr>
      </p:pic>
      <p:grpSp>
        <p:nvGrpSpPr>
          <p:cNvPr id="191" name="Ryhmä 190">
            <a:extLst>
              <a:ext uri="{FF2B5EF4-FFF2-40B4-BE49-F238E27FC236}">
                <a16:creationId xmlns:a16="http://schemas.microsoft.com/office/drawing/2014/main" id="{94E14023-AB32-71A8-E4FB-4D7060C65CC9}"/>
              </a:ext>
            </a:extLst>
          </p:cNvPr>
          <p:cNvGrpSpPr/>
          <p:nvPr/>
        </p:nvGrpSpPr>
        <p:grpSpPr>
          <a:xfrm>
            <a:off x="6787452" y="5802060"/>
            <a:ext cx="505777" cy="486672"/>
            <a:chOff x="5971377" y="5998428"/>
            <a:chExt cx="860180" cy="740469"/>
          </a:xfrm>
        </p:grpSpPr>
        <p:sp>
          <p:nvSpPr>
            <p:cNvPr id="192" name="Kuva 57" descr="Rakennus tasaisella täytöllä">
              <a:extLst>
                <a:ext uri="{FF2B5EF4-FFF2-40B4-BE49-F238E27FC236}">
                  <a16:creationId xmlns:a16="http://schemas.microsoft.com/office/drawing/2014/main" id="{CC5C87A4-AB1A-CBD6-0C40-CB2B651CC2AD}"/>
                </a:ext>
              </a:extLst>
            </p:cNvPr>
            <p:cNvSpPr/>
            <p:nvPr/>
          </p:nvSpPr>
          <p:spPr>
            <a:xfrm>
              <a:off x="6411557" y="6467266"/>
              <a:ext cx="420000" cy="271631"/>
            </a:xfrm>
            <a:custGeom>
              <a:avLst/>
              <a:gdLst>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172500 h 630000"/>
                <a:gd name="connsiteX21" fmla="*/ 187500 w 420000"/>
                <a:gd name="connsiteY21" fmla="*/ 172500 h 630000"/>
                <a:gd name="connsiteX22" fmla="*/ 187500 w 420000"/>
                <a:gd name="connsiteY22" fmla="*/ 127500 h 630000"/>
                <a:gd name="connsiteX23" fmla="*/ 232500 w 420000"/>
                <a:gd name="connsiteY23" fmla="*/ 127500 h 630000"/>
                <a:gd name="connsiteX24" fmla="*/ 232500 w 420000"/>
                <a:gd name="connsiteY24" fmla="*/ 172500 h 630000"/>
                <a:gd name="connsiteX25" fmla="*/ 232500 w 420000"/>
                <a:gd name="connsiteY25" fmla="*/ 292500 h 630000"/>
                <a:gd name="connsiteX26" fmla="*/ 187500 w 420000"/>
                <a:gd name="connsiteY26" fmla="*/ 292500 h 630000"/>
                <a:gd name="connsiteX27" fmla="*/ 187500 w 420000"/>
                <a:gd name="connsiteY27" fmla="*/ 247500 h 630000"/>
                <a:gd name="connsiteX28" fmla="*/ 232500 w 420000"/>
                <a:gd name="connsiteY28" fmla="*/ 247500 h 630000"/>
                <a:gd name="connsiteX29" fmla="*/ 232500 w 420000"/>
                <a:gd name="connsiteY29" fmla="*/ 292500 h 630000"/>
                <a:gd name="connsiteX30" fmla="*/ 232500 w 420000"/>
                <a:gd name="connsiteY30" fmla="*/ 412500 h 630000"/>
                <a:gd name="connsiteX31" fmla="*/ 187500 w 420000"/>
                <a:gd name="connsiteY31" fmla="*/ 412500 h 630000"/>
                <a:gd name="connsiteX32" fmla="*/ 187500 w 420000"/>
                <a:gd name="connsiteY32" fmla="*/ 367500 h 630000"/>
                <a:gd name="connsiteX33" fmla="*/ 232500 w 420000"/>
                <a:gd name="connsiteY33" fmla="*/ 367500 h 630000"/>
                <a:gd name="connsiteX34" fmla="*/ 232500 w 420000"/>
                <a:gd name="connsiteY34" fmla="*/ 412500 h 630000"/>
                <a:gd name="connsiteX35" fmla="*/ 232500 w 420000"/>
                <a:gd name="connsiteY35" fmla="*/ 577500 h 630000"/>
                <a:gd name="connsiteX36" fmla="*/ 187500 w 420000"/>
                <a:gd name="connsiteY36" fmla="*/ 577500 h 630000"/>
                <a:gd name="connsiteX37" fmla="*/ 187500 w 420000"/>
                <a:gd name="connsiteY37" fmla="*/ 487500 h 630000"/>
                <a:gd name="connsiteX38" fmla="*/ 232500 w 420000"/>
                <a:gd name="connsiteY38" fmla="*/ 487500 h 630000"/>
                <a:gd name="connsiteX39" fmla="*/ 232500 w 420000"/>
                <a:gd name="connsiteY39" fmla="*/ 577500 h 630000"/>
                <a:gd name="connsiteX40" fmla="*/ 127500 w 420000"/>
                <a:gd name="connsiteY40" fmla="*/ 172500 h 630000"/>
                <a:gd name="connsiteX41" fmla="*/ 82500 w 420000"/>
                <a:gd name="connsiteY41" fmla="*/ 172500 h 630000"/>
                <a:gd name="connsiteX42" fmla="*/ 82500 w 420000"/>
                <a:gd name="connsiteY42" fmla="*/ 127500 h 630000"/>
                <a:gd name="connsiteX43" fmla="*/ 127500 w 420000"/>
                <a:gd name="connsiteY43" fmla="*/ 127500 h 630000"/>
                <a:gd name="connsiteX44" fmla="*/ 127500 w 420000"/>
                <a:gd name="connsiteY44" fmla="*/ 172500 h 630000"/>
                <a:gd name="connsiteX45" fmla="*/ 127500 w 420000"/>
                <a:gd name="connsiteY45" fmla="*/ 292500 h 630000"/>
                <a:gd name="connsiteX46" fmla="*/ 82500 w 420000"/>
                <a:gd name="connsiteY46" fmla="*/ 292500 h 630000"/>
                <a:gd name="connsiteX47" fmla="*/ 82500 w 420000"/>
                <a:gd name="connsiteY47" fmla="*/ 247500 h 630000"/>
                <a:gd name="connsiteX48" fmla="*/ 127500 w 420000"/>
                <a:gd name="connsiteY48" fmla="*/ 247500 h 630000"/>
                <a:gd name="connsiteX49" fmla="*/ 127500 w 420000"/>
                <a:gd name="connsiteY49" fmla="*/ 292500 h 630000"/>
                <a:gd name="connsiteX50" fmla="*/ 127500 w 420000"/>
                <a:gd name="connsiteY50" fmla="*/ 412500 h 630000"/>
                <a:gd name="connsiteX51" fmla="*/ 82500 w 420000"/>
                <a:gd name="connsiteY51" fmla="*/ 412500 h 630000"/>
                <a:gd name="connsiteX52" fmla="*/ 82500 w 420000"/>
                <a:gd name="connsiteY52" fmla="*/ 367500 h 630000"/>
                <a:gd name="connsiteX53" fmla="*/ 127500 w 420000"/>
                <a:gd name="connsiteY53" fmla="*/ 367500 h 630000"/>
                <a:gd name="connsiteX54" fmla="*/ 127500 w 420000"/>
                <a:gd name="connsiteY54" fmla="*/ 412500 h 630000"/>
                <a:gd name="connsiteX55" fmla="*/ 127500 w 420000"/>
                <a:gd name="connsiteY55" fmla="*/ 532500 h 630000"/>
                <a:gd name="connsiteX56" fmla="*/ 82500 w 420000"/>
                <a:gd name="connsiteY56" fmla="*/ 532500 h 630000"/>
                <a:gd name="connsiteX57" fmla="*/ 82500 w 420000"/>
                <a:gd name="connsiteY57" fmla="*/ 487500 h 630000"/>
                <a:gd name="connsiteX58" fmla="*/ 127500 w 420000"/>
                <a:gd name="connsiteY58" fmla="*/ 487500 h 630000"/>
                <a:gd name="connsiteX59" fmla="*/ 127500 w 420000"/>
                <a:gd name="connsiteY59" fmla="*/ 532500 h 630000"/>
                <a:gd name="connsiteX60" fmla="*/ 390000 w 420000"/>
                <a:gd name="connsiteY60" fmla="*/ 577500 h 630000"/>
                <a:gd name="connsiteX61" fmla="*/ 390000 w 420000"/>
                <a:gd name="connsiteY61" fmla="*/ 75000 h 630000"/>
                <a:gd name="connsiteX62" fmla="*/ 367500 w 420000"/>
                <a:gd name="connsiteY62" fmla="*/ 75000 h 630000"/>
                <a:gd name="connsiteX63" fmla="*/ 367500 w 420000"/>
                <a:gd name="connsiteY63" fmla="*/ 30000 h 630000"/>
                <a:gd name="connsiteX64" fmla="*/ 345000 w 420000"/>
                <a:gd name="connsiteY64" fmla="*/ 30000 h 630000"/>
                <a:gd name="connsiteX65" fmla="*/ 345000 w 420000"/>
                <a:gd name="connsiteY65" fmla="*/ 0 h 630000"/>
                <a:gd name="connsiteX66" fmla="*/ 75000 w 420000"/>
                <a:gd name="connsiteY66" fmla="*/ 0 h 630000"/>
                <a:gd name="connsiteX67" fmla="*/ 75000 w 420000"/>
                <a:gd name="connsiteY67" fmla="*/ 30000 h 630000"/>
                <a:gd name="connsiteX68" fmla="*/ 52500 w 420000"/>
                <a:gd name="connsiteY68" fmla="*/ 30000 h 630000"/>
                <a:gd name="connsiteX69" fmla="*/ 52500 w 420000"/>
                <a:gd name="connsiteY69" fmla="*/ 75000 h 630000"/>
                <a:gd name="connsiteX70" fmla="*/ 30000 w 420000"/>
                <a:gd name="connsiteY70" fmla="*/ 75000 h 630000"/>
                <a:gd name="connsiteX71" fmla="*/ 30000 w 420000"/>
                <a:gd name="connsiteY71" fmla="*/ 577500 h 630000"/>
                <a:gd name="connsiteX72" fmla="*/ 0 w 420000"/>
                <a:gd name="connsiteY72" fmla="*/ 577500 h 630000"/>
                <a:gd name="connsiteX73" fmla="*/ 0 w 420000"/>
                <a:gd name="connsiteY73" fmla="*/ 630000 h 630000"/>
                <a:gd name="connsiteX74" fmla="*/ 420000 w 420000"/>
                <a:gd name="connsiteY74" fmla="*/ 630000 h 630000"/>
                <a:gd name="connsiteX75" fmla="*/ 420000 w 420000"/>
                <a:gd name="connsiteY75" fmla="*/ 577500 h 630000"/>
                <a:gd name="connsiteX76" fmla="*/ 390000 w 420000"/>
                <a:gd name="connsiteY76"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172500 h 630000"/>
                <a:gd name="connsiteX21" fmla="*/ 187500 w 420000"/>
                <a:gd name="connsiteY21" fmla="*/ 172500 h 630000"/>
                <a:gd name="connsiteX22" fmla="*/ 187500 w 420000"/>
                <a:gd name="connsiteY22" fmla="*/ 127500 h 630000"/>
                <a:gd name="connsiteX23" fmla="*/ 232500 w 420000"/>
                <a:gd name="connsiteY23" fmla="*/ 172500 h 630000"/>
                <a:gd name="connsiteX24" fmla="*/ 232500 w 420000"/>
                <a:gd name="connsiteY24" fmla="*/ 292500 h 630000"/>
                <a:gd name="connsiteX25" fmla="*/ 187500 w 420000"/>
                <a:gd name="connsiteY25" fmla="*/ 292500 h 630000"/>
                <a:gd name="connsiteX26" fmla="*/ 187500 w 420000"/>
                <a:gd name="connsiteY26" fmla="*/ 247500 h 630000"/>
                <a:gd name="connsiteX27" fmla="*/ 232500 w 420000"/>
                <a:gd name="connsiteY27" fmla="*/ 247500 h 630000"/>
                <a:gd name="connsiteX28" fmla="*/ 232500 w 420000"/>
                <a:gd name="connsiteY28" fmla="*/ 292500 h 630000"/>
                <a:gd name="connsiteX29" fmla="*/ 232500 w 420000"/>
                <a:gd name="connsiteY29" fmla="*/ 412500 h 630000"/>
                <a:gd name="connsiteX30" fmla="*/ 187500 w 420000"/>
                <a:gd name="connsiteY30" fmla="*/ 412500 h 630000"/>
                <a:gd name="connsiteX31" fmla="*/ 187500 w 420000"/>
                <a:gd name="connsiteY31" fmla="*/ 367500 h 630000"/>
                <a:gd name="connsiteX32" fmla="*/ 232500 w 420000"/>
                <a:gd name="connsiteY32" fmla="*/ 367500 h 630000"/>
                <a:gd name="connsiteX33" fmla="*/ 232500 w 420000"/>
                <a:gd name="connsiteY33" fmla="*/ 412500 h 630000"/>
                <a:gd name="connsiteX34" fmla="*/ 232500 w 420000"/>
                <a:gd name="connsiteY34" fmla="*/ 577500 h 630000"/>
                <a:gd name="connsiteX35" fmla="*/ 187500 w 420000"/>
                <a:gd name="connsiteY35" fmla="*/ 577500 h 630000"/>
                <a:gd name="connsiteX36" fmla="*/ 187500 w 420000"/>
                <a:gd name="connsiteY36" fmla="*/ 487500 h 630000"/>
                <a:gd name="connsiteX37" fmla="*/ 232500 w 420000"/>
                <a:gd name="connsiteY37" fmla="*/ 487500 h 630000"/>
                <a:gd name="connsiteX38" fmla="*/ 232500 w 420000"/>
                <a:gd name="connsiteY38" fmla="*/ 577500 h 630000"/>
                <a:gd name="connsiteX39" fmla="*/ 127500 w 420000"/>
                <a:gd name="connsiteY39" fmla="*/ 172500 h 630000"/>
                <a:gd name="connsiteX40" fmla="*/ 82500 w 420000"/>
                <a:gd name="connsiteY40" fmla="*/ 172500 h 630000"/>
                <a:gd name="connsiteX41" fmla="*/ 82500 w 420000"/>
                <a:gd name="connsiteY41" fmla="*/ 127500 h 630000"/>
                <a:gd name="connsiteX42" fmla="*/ 127500 w 420000"/>
                <a:gd name="connsiteY42" fmla="*/ 127500 h 630000"/>
                <a:gd name="connsiteX43" fmla="*/ 127500 w 420000"/>
                <a:gd name="connsiteY43" fmla="*/ 172500 h 630000"/>
                <a:gd name="connsiteX44" fmla="*/ 127500 w 420000"/>
                <a:gd name="connsiteY44" fmla="*/ 292500 h 630000"/>
                <a:gd name="connsiteX45" fmla="*/ 82500 w 420000"/>
                <a:gd name="connsiteY45" fmla="*/ 292500 h 630000"/>
                <a:gd name="connsiteX46" fmla="*/ 82500 w 420000"/>
                <a:gd name="connsiteY46" fmla="*/ 247500 h 630000"/>
                <a:gd name="connsiteX47" fmla="*/ 127500 w 420000"/>
                <a:gd name="connsiteY47" fmla="*/ 247500 h 630000"/>
                <a:gd name="connsiteX48" fmla="*/ 127500 w 420000"/>
                <a:gd name="connsiteY48" fmla="*/ 292500 h 630000"/>
                <a:gd name="connsiteX49" fmla="*/ 127500 w 420000"/>
                <a:gd name="connsiteY49" fmla="*/ 412500 h 630000"/>
                <a:gd name="connsiteX50" fmla="*/ 82500 w 420000"/>
                <a:gd name="connsiteY50" fmla="*/ 412500 h 630000"/>
                <a:gd name="connsiteX51" fmla="*/ 82500 w 420000"/>
                <a:gd name="connsiteY51" fmla="*/ 367500 h 630000"/>
                <a:gd name="connsiteX52" fmla="*/ 127500 w 420000"/>
                <a:gd name="connsiteY52" fmla="*/ 367500 h 630000"/>
                <a:gd name="connsiteX53" fmla="*/ 127500 w 420000"/>
                <a:gd name="connsiteY53" fmla="*/ 412500 h 630000"/>
                <a:gd name="connsiteX54" fmla="*/ 127500 w 420000"/>
                <a:gd name="connsiteY54" fmla="*/ 532500 h 630000"/>
                <a:gd name="connsiteX55" fmla="*/ 82500 w 420000"/>
                <a:gd name="connsiteY55" fmla="*/ 532500 h 630000"/>
                <a:gd name="connsiteX56" fmla="*/ 82500 w 420000"/>
                <a:gd name="connsiteY56" fmla="*/ 487500 h 630000"/>
                <a:gd name="connsiteX57" fmla="*/ 127500 w 420000"/>
                <a:gd name="connsiteY57" fmla="*/ 487500 h 630000"/>
                <a:gd name="connsiteX58" fmla="*/ 127500 w 420000"/>
                <a:gd name="connsiteY58" fmla="*/ 532500 h 630000"/>
                <a:gd name="connsiteX59" fmla="*/ 390000 w 420000"/>
                <a:gd name="connsiteY59" fmla="*/ 577500 h 630000"/>
                <a:gd name="connsiteX60" fmla="*/ 390000 w 420000"/>
                <a:gd name="connsiteY60" fmla="*/ 75000 h 630000"/>
                <a:gd name="connsiteX61" fmla="*/ 367500 w 420000"/>
                <a:gd name="connsiteY61" fmla="*/ 75000 h 630000"/>
                <a:gd name="connsiteX62" fmla="*/ 367500 w 420000"/>
                <a:gd name="connsiteY62" fmla="*/ 30000 h 630000"/>
                <a:gd name="connsiteX63" fmla="*/ 345000 w 420000"/>
                <a:gd name="connsiteY63" fmla="*/ 30000 h 630000"/>
                <a:gd name="connsiteX64" fmla="*/ 345000 w 420000"/>
                <a:gd name="connsiteY64" fmla="*/ 0 h 630000"/>
                <a:gd name="connsiteX65" fmla="*/ 75000 w 420000"/>
                <a:gd name="connsiteY65" fmla="*/ 0 h 630000"/>
                <a:gd name="connsiteX66" fmla="*/ 75000 w 420000"/>
                <a:gd name="connsiteY66" fmla="*/ 30000 h 630000"/>
                <a:gd name="connsiteX67" fmla="*/ 52500 w 420000"/>
                <a:gd name="connsiteY67" fmla="*/ 30000 h 630000"/>
                <a:gd name="connsiteX68" fmla="*/ 52500 w 420000"/>
                <a:gd name="connsiteY68" fmla="*/ 75000 h 630000"/>
                <a:gd name="connsiteX69" fmla="*/ 30000 w 420000"/>
                <a:gd name="connsiteY69" fmla="*/ 75000 h 630000"/>
                <a:gd name="connsiteX70" fmla="*/ 30000 w 420000"/>
                <a:gd name="connsiteY70" fmla="*/ 577500 h 630000"/>
                <a:gd name="connsiteX71" fmla="*/ 0 w 420000"/>
                <a:gd name="connsiteY71" fmla="*/ 577500 h 630000"/>
                <a:gd name="connsiteX72" fmla="*/ 0 w 420000"/>
                <a:gd name="connsiteY72" fmla="*/ 630000 h 630000"/>
                <a:gd name="connsiteX73" fmla="*/ 420000 w 420000"/>
                <a:gd name="connsiteY73" fmla="*/ 630000 h 630000"/>
                <a:gd name="connsiteX74" fmla="*/ 420000 w 420000"/>
                <a:gd name="connsiteY74" fmla="*/ 577500 h 630000"/>
                <a:gd name="connsiteX75" fmla="*/ 390000 w 420000"/>
                <a:gd name="connsiteY75"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187500 w 420000"/>
                <a:gd name="connsiteY20" fmla="*/ 127500 h 630000"/>
                <a:gd name="connsiteX21" fmla="*/ 187500 w 420000"/>
                <a:gd name="connsiteY21" fmla="*/ 172500 h 630000"/>
                <a:gd name="connsiteX22" fmla="*/ 187500 w 420000"/>
                <a:gd name="connsiteY22" fmla="*/ 127500 h 630000"/>
                <a:gd name="connsiteX23" fmla="*/ 232500 w 420000"/>
                <a:gd name="connsiteY23" fmla="*/ 292500 h 630000"/>
                <a:gd name="connsiteX24" fmla="*/ 187500 w 420000"/>
                <a:gd name="connsiteY24" fmla="*/ 292500 h 630000"/>
                <a:gd name="connsiteX25" fmla="*/ 187500 w 420000"/>
                <a:gd name="connsiteY25" fmla="*/ 247500 h 630000"/>
                <a:gd name="connsiteX26" fmla="*/ 232500 w 420000"/>
                <a:gd name="connsiteY26" fmla="*/ 247500 h 630000"/>
                <a:gd name="connsiteX27" fmla="*/ 232500 w 420000"/>
                <a:gd name="connsiteY27" fmla="*/ 292500 h 630000"/>
                <a:gd name="connsiteX28" fmla="*/ 232500 w 420000"/>
                <a:gd name="connsiteY28" fmla="*/ 412500 h 630000"/>
                <a:gd name="connsiteX29" fmla="*/ 187500 w 420000"/>
                <a:gd name="connsiteY29" fmla="*/ 412500 h 630000"/>
                <a:gd name="connsiteX30" fmla="*/ 187500 w 420000"/>
                <a:gd name="connsiteY30" fmla="*/ 367500 h 630000"/>
                <a:gd name="connsiteX31" fmla="*/ 232500 w 420000"/>
                <a:gd name="connsiteY31" fmla="*/ 367500 h 630000"/>
                <a:gd name="connsiteX32" fmla="*/ 232500 w 420000"/>
                <a:gd name="connsiteY32" fmla="*/ 412500 h 630000"/>
                <a:gd name="connsiteX33" fmla="*/ 232500 w 420000"/>
                <a:gd name="connsiteY33" fmla="*/ 577500 h 630000"/>
                <a:gd name="connsiteX34" fmla="*/ 187500 w 420000"/>
                <a:gd name="connsiteY34" fmla="*/ 577500 h 630000"/>
                <a:gd name="connsiteX35" fmla="*/ 187500 w 420000"/>
                <a:gd name="connsiteY35" fmla="*/ 487500 h 630000"/>
                <a:gd name="connsiteX36" fmla="*/ 232500 w 420000"/>
                <a:gd name="connsiteY36" fmla="*/ 487500 h 630000"/>
                <a:gd name="connsiteX37" fmla="*/ 232500 w 420000"/>
                <a:gd name="connsiteY37" fmla="*/ 577500 h 630000"/>
                <a:gd name="connsiteX38" fmla="*/ 127500 w 420000"/>
                <a:gd name="connsiteY38" fmla="*/ 172500 h 630000"/>
                <a:gd name="connsiteX39" fmla="*/ 82500 w 420000"/>
                <a:gd name="connsiteY39" fmla="*/ 172500 h 630000"/>
                <a:gd name="connsiteX40" fmla="*/ 82500 w 420000"/>
                <a:gd name="connsiteY40" fmla="*/ 127500 h 630000"/>
                <a:gd name="connsiteX41" fmla="*/ 127500 w 420000"/>
                <a:gd name="connsiteY41" fmla="*/ 127500 h 630000"/>
                <a:gd name="connsiteX42" fmla="*/ 127500 w 420000"/>
                <a:gd name="connsiteY42" fmla="*/ 172500 h 630000"/>
                <a:gd name="connsiteX43" fmla="*/ 127500 w 420000"/>
                <a:gd name="connsiteY43" fmla="*/ 292500 h 630000"/>
                <a:gd name="connsiteX44" fmla="*/ 82500 w 420000"/>
                <a:gd name="connsiteY44" fmla="*/ 292500 h 630000"/>
                <a:gd name="connsiteX45" fmla="*/ 82500 w 420000"/>
                <a:gd name="connsiteY45" fmla="*/ 247500 h 630000"/>
                <a:gd name="connsiteX46" fmla="*/ 127500 w 420000"/>
                <a:gd name="connsiteY46" fmla="*/ 247500 h 630000"/>
                <a:gd name="connsiteX47" fmla="*/ 127500 w 420000"/>
                <a:gd name="connsiteY47" fmla="*/ 292500 h 630000"/>
                <a:gd name="connsiteX48" fmla="*/ 127500 w 420000"/>
                <a:gd name="connsiteY48" fmla="*/ 412500 h 630000"/>
                <a:gd name="connsiteX49" fmla="*/ 82500 w 420000"/>
                <a:gd name="connsiteY49" fmla="*/ 412500 h 630000"/>
                <a:gd name="connsiteX50" fmla="*/ 82500 w 420000"/>
                <a:gd name="connsiteY50" fmla="*/ 367500 h 630000"/>
                <a:gd name="connsiteX51" fmla="*/ 127500 w 420000"/>
                <a:gd name="connsiteY51" fmla="*/ 367500 h 630000"/>
                <a:gd name="connsiteX52" fmla="*/ 127500 w 420000"/>
                <a:gd name="connsiteY52" fmla="*/ 412500 h 630000"/>
                <a:gd name="connsiteX53" fmla="*/ 127500 w 420000"/>
                <a:gd name="connsiteY53" fmla="*/ 532500 h 630000"/>
                <a:gd name="connsiteX54" fmla="*/ 82500 w 420000"/>
                <a:gd name="connsiteY54" fmla="*/ 532500 h 630000"/>
                <a:gd name="connsiteX55" fmla="*/ 82500 w 420000"/>
                <a:gd name="connsiteY55" fmla="*/ 487500 h 630000"/>
                <a:gd name="connsiteX56" fmla="*/ 127500 w 420000"/>
                <a:gd name="connsiteY56" fmla="*/ 487500 h 630000"/>
                <a:gd name="connsiteX57" fmla="*/ 127500 w 420000"/>
                <a:gd name="connsiteY57" fmla="*/ 532500 h 630000"/>
                <a:gd name="connsiteX58" fmla="*/ 390000 w 420000"/>
                <a:gd name="connsiteY58" fmla="*/ 577500 h 630000"/>
                <a:gd name="connsiteX59" fmla="*/ 390000 w 420000"/>
                <a:gd name="connsiteY59" fmla="*/ 75000 h 630000"/>
                <a:gd name="connsiteX60" fmla="*/ 367500 w 420000"/>
                <a:gd name="connsiteY60" fmla="*/ 75000 h 630000"/>
                <a:gd name="connsiteX61" fmla="*/ 367500 w 420000"/>
                <a:gd name="connsiteY61" fmla="*/ 30000 h 630000"/>
                <a:gd name="connsiteX62" fmla="*/ 345000 w 420000"/>
                <a:gd name="connsiteY62" fmla="*/ 30000 h 630000"/>
                <a:gd name="connsiteX63" fmla="*/ 345000 w 420000"/>
                <a:gd name="connsiteY63" fmla="*/ 0 h 630000"/>
                <a:gd name="connsiteX64" fmla="*/ 75000 w 420000"/>
                <a:gd name="connsiteY64" fmla="*/ 0 h 630000"/>
                <a:gd name="connsiteX65" fmla="*/ 75000 w 420000"/>
                <a:gd name="connsiteY65" fmla="*/ 30000 h 630000"/>
                <a:gd name="connsiteX66" fmla="*/ 52500 w 420000"/>
                <a:gd name="connsiteY66" fmla="*/ 30000 h 630000"/>
                <a:gd name="connsiteX67" fmla="*/ 52500 w 420000"/>
                <a:gd name="connsiteY67" fmla="*/ 75000 h 630000"/>
                <a:gd name="connsiteX68" fmla="*/ 30000 w 420000"/>
                <a:gd name="connsiteY68" fmla="*/ 75000 h 630000"/>
                <a:gd name="connsiteX69" fmla="*/ 30000 w 420000"/>
                <a:gd name="connsiteY69" fmla="*/ 577500 h 630000"/>
                <a:gd name="connsiteX70" fmla="*/ 0 w 420000"/>
                <a:gd name="connsiteY70" fmla="*/ 577500 h 630000"/>
                <a:gd name="connsiteX71" fmla="*/ 0 w 420000"/>
                <a:gd name="connsiteY71" fmla="*/ 630000 h 630000"/>
                <a:gd name="connsiteX72" fmla="*/ 420000 w 420000"/>
                <a:gd name="connsiteY72" fmla="*/ 630000 h 630000"/>
                <a:gd name="connsiteX73" fmla="*/ 420000 w 420000"/>
                <a:gd name="connsiteY73" fmla="*/ 577500 h 630000"/>
                <a:gd name="connsiteX74" fmla="*/ 390000 w 420000"/>
                <a:gd name="connsiteY74"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172500 h 630000"/>
                <a:gd name="connsiteX36" fmla="*/ 82500 w 420000"/>
                <a:gd name="connsiteY36" fmla="*/ 172500 h 630000"/>
                <a:gd name="connsiteX37" fmla="*/ 82500 w 420000"/>
                <a:gd name="connsiteY37" fmla="*/ 127500 h 630000"/>
                <a:gd name="connsiteX38" fmla="*/ 127500 w 420000"/>
                <a:gd name="connsiteY38" fmla="*/ 127500 h 630000"/>
                <a:gd name="connsiteX39" fmla="*/ 127500 w 420000"/>
                <a:gd name="connsiteY39" fmla="*/ 172500 h 630000"/>
                <a:gd name="connsiteX40" fmla="*/ 127500 w 420000"/>
                <a:gd name="connsiteY40" fmla="*/ 292500 h 630000"/>
                <a:gd name="connsiteX41" fmla="*/ 82500 w 420000"/>
                <a:gd name="connsiteY41" fmla="*/ 292500 h 630000"/>
                <a:gd name="connsiteX42" fmla="*/ 82500 w 420000"/>
                <a:gd name="connsiteY42" fmla="*/ 247500 h 630000"/>
                <a:gd name="connsiteX43" fmla="*/ 127500 w 420000"/>
                <a:gd name="connsiteY43" fmla="*/ 247500 h 630000"/>
                <a:gd name="connsiteX44" fmla="*/ 127500 w 420000"/>
                <a:gd name="connsiteY44" fmla="*/ 292500 h 630000"/>
                <a:gd name="connsiteX45" fmla="*/ 127500 w 420000"/>
                <a:gd name="connsiteY45" fmla="*/ 412500 h 630000"/>
                <a:gd name="connsiteX46" fmla="*/ 82500 w 420000"/>
                <a:gd name="connsiteY46" fmla="*/ 412500 h 630000"/>
                <a:gd name="connsiteX47" fmla="*/ 82500 w 420000"/>
                <a:gd name="connsiteY47" fmla="*/ 367500 h 630000"/>
                <a:gd name="connsiteX48" fmla="*/ 127500 w 420000"/>
                <a:gd name="connsiteY48" fmla="*/ 367500 h 630000"/>
                <a:gd name="connsiteX49" fmla="*/ 127500 w 420000"/>
                <a:gd name="connsiteY49" fmla="*/ 412500 h 630000"/>
                <a:gd name="connsiteX50" fmla="*/ 127500 w 420000"/>
                <a:gd name="connsiteY50" fmla="*/ 532500 h 630000"/>
                <a:gd name="connsiteX51" fmla="*/ 82500 w 420000"/>
                <a:gd name="connsiteY51" fmla="*/ 532500 h 630000"/>
                <a:gd name="connsiteX52" fmla="*/ 82500 w 420000"/>
                <a:gd name="connsiteY52" fmla="*/ 487500 h 630000"/>
                <a:gd name="connsiteX53" fmla="*/ 127500 w 420000"/>
                <a:gd name="connsiteY53" fmla="*/ 487500 h 630000"/>
                <a:gd name="connsiteX54" fmla="*/ 127500 w 420000"/>
                <a:gd name="connsiteY54" fmla="*/ 532500 h 630000"/>
                <a:gd name="connsiteX55" fmla="*/ 390000 w 420000"/>
                <a:gd name="connsiteY55" fmla="*/ 577500 h 630000"/>
                <a:gd name="connsiteX56" fmla="*/ 390000 w 420000"/>
                <a:gd name="connsiteY56" fmla="*/ 75000 h 630000"/>
                <a:gd name="connsiteX57" fmla="*/ 367500 w 420000"/>
                <a:gd name="connsiteY57" fmla="*/ 75000 h 630000"/>
                <a:gd name="connsiteX58" fmla="*/ 367500 w 420000"/>
                <a:gd name="connsiteY58" fmla="*/ 30000 h 630000"/>
                <a:gd name="connsiteX59" fmla="*/ 345000 w 420000"/>
                <a:gd name="connsiteY59" fmla="*/ 30000 h 630000"/>
                <a:gd name="connsiteX60" fmla="*/ 345000 w 420000"/>
                <a:gd name="connsiteY60" fmla="*/ 0 h 630000"/>
                <a:gd name="connsiteX61" fmla="*/ 75000 w 420000"/>
                <a:gd name="connsiteY61" fmla="*/ 0 h 630000"/>
                <a:gd name="connsiteX62" fmla="*/ 75000 w 420000"/>
                <a:gd name="connsiteY62" fmla="*/ 30000 h 630000"/>
                <a:gd name="connsiteX63" fmla="*/ 52500 w 420000"/>
                <a:gd name="connsiteY63" fmla="*/ 30000 h 630000"/>
                <a:gd name="connsiteX64" fmla="*/ 52500 w 420000"/>
                <a:gd name="connsiteY64" fmla="*/ 75000 h 630000"/>
                <a:gd name="connsiteX65" fmla="*/ 30000 w 420000"/>
                <a:gd name="connsiteY65" fmla="*/ 75000 h 630000"/>
                <a:gd name="connsiteX66" fmla="*/ 30000 w 420000"/>
                <a:gd name="connsiteY66" fmla="*/ 577500 h 630000"/>
                <a:gd name="connsiteX67" fmla="*/ 0 w 420000"/>
                <a:gd name="connsiteY67" fmla="*/ 577500 h 630000"/>
                <a:gd name="connsiteX68" fmla="*/ 0 w 420000"/>
                <a:gd name="connsiteY68" fmla="*/ 630000 h 630000"/>
                <a:gd name="connsiteX69" fmla="*/ 420000 w 420000"/>
                <a:gd name="connsiteY69" fmla="*/ 630000 h 630000"/>
                <a:gd name="connsiteX70" fmla="*/ 420000 w 420000"/>
                <a:gd name="connsiteY70" fmla="*/ 577500 h 630000"/>
                <a:gd name="connsiteX71" fmla="*/ 390000 w 420000"/>
                <a:gd name="connsiteY71"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127500 h 630000"/>
                <a:gd name="connsiteX36" fmla="*/ 82500 w 420000"/>
                <a:gd name="connsiteY36" fmla="*/ 172500 h 630000"/>
                <a:gd name="connsiteX37" fmla="*/ 82500 w 420000"/>
                <a:gd name="connsiteY37" fmla="*/ 127500 h 630000"/>
                <a:gd name="connsiteX38" fmla="*/ 127500 w 420000"/>
                <a:gd name="connsiteY38" fmla="*/ 127500 h 630000"/>
                <a:gd name="connsiteX39" fmla="*/ 127500 w 420000"/>
                <a:gd name="connsiteY39" fmla="*/ 292500 h 630000"/>
                <a:gd name="connsiteX40" fmla="*/ 82500 w 420000"/>
                <a:gd name="connsiteY40" fmla="*/ 292500 h 630000"/>
                <a:gd name="connsiteX41" fmla="*/ 82500 w 420000"/>
                <a:gd name="connsiteY41" fmla="*/ 247500 h 630000"/>
                <a:gd name="connsiteX42" fmla="*/ 127500 w 420000"/>
                <a:gd name="connsiteY42" fmla="*/ 247500 h 630000"/>
                <a:gd name="connsiteX43" fmla="*/ 127500 w 420000"/>
                <a:gd name="connsiteY43" fmla="*/ 292500 h 630000"/>
                <a:gd name="connsiteX44" fmla="*/ 127500 w 420000"/>
                <a:gd name="connsiteY44" fmla="*/ 412500 h 630000"/>
                <a:gd name="connsiteX45" fmla="*/ 82500 w 420000"/>
                <a:gd name="connsiteY45" fmla="*/ 412500 h 630000"/>
                <a:gd name="connsiteX46" fmla="*/ 82500 w 420000"/>
                <a:gd name="connsiteY46" fmla="*/ 367500 h 630000"/>
                <a:gd name="connsiteX47" fmla="*/ 127500 w 420000"/>
                <a:gd name="connsiteY47" fmla="*/ 367500 h 630000"/>
                <a:gd name="connsiteX48" fmla="*/ 127500 w 420000"/>
                <a:gd name="connsiteY48" fmla="*/ 412500 h 630000"/>
                <a:gd name="connsiteX49" fmla="*/ 127500 w 420000"/>
                <a:gd name="connsiteY49" fmla="*/ 532500 h 630000"/>
                <a:gd name="connsiteX50" fmla="*/ 82500 w 420000"/>
                <a:gd name="connsiteY50" fmla="*/ 532500 h 630000"/>
                <a:gd name="connsiteX51" fmla="*/ 82500 w 420000"/>
                <a:gd name="connsiteY51" fmla="*/ 487500 h 630000"/>
                <a:gd name="connsiteX52" fmla="*/ 127500 w 420000"/>
                <a:gd name="connsiteY52" fmla="*/ 487500 h 630000"/>
                <a:gd name="connsiteX53" fmla="*/ 127500 w 420000"/>
                <a:gd name="connsiteY53" fmla="*/ 532500 h 630000"/>
                <a:gd name="connsiteX54" fmla="*/ 390000 w 420000"/>
                <a:gd name="connsiteY54" fmla="*/ 577500 h 630000"/>
                <a:gd name="connsiteX55" fmla="*/ 390000 w 420000"/>
                <a:gd name="connsiteY55" fmla="*/ 75000 h 630000"/>
                <a:gd name="connsiteX56" fmla="*/ 367500 w 420000"/>
                <a:gd name="connsiteY56" fmla="*/ 75000 h 630000"/>
                <a:gd name="connsiteX57" fmla="*/ 367500 w 420000"/>
                <a:gd name="connsiteY57" fmla="*/ 30000 h 630000"/>
                <a:gd name="connsiteX58" fmla="*/ 345000 w 420000"/>
                <a:gd name="connsiteY58" fmla="*/ 30000 h 630000"/>
                <a:gd name="connsiteX59" fmla="*/ 345000 w 420000"/>
                <a:gd name="connsiteY59" fmla="*/ 0 h 630000"/>
                <a:gd name="connsiteX60" fmla="*/ 75000 w 420000"/>
                <a:gd name="connsiteY60" fmla="*/ 0 h 630000"/>
                <a:gd name="connsiteX61" fmla="*/ 75000 w 420000"/>
                <a:gd name="connsiteY61" fmla="*/ 30000 h 630000"/>
                <a:gd name="connsiteX62" fmla="*/ 52500 w 420000"/>
                <a:gd name="connsiteY62" fmla="*/ 30000 h 630000"/>
                <a:gd name="connsiteX63" fmla="*/ 52500 w 420000"/>
                <a:gd name="connsiteY63" fmla="*/ 75000 h 630000"/>
                <a:gd name="connsiteX64" fmla="*/ 30000 w 420000"/>
                <a:gd name="connsiteY64" fmla="*/ 75000 h 630000"/>
                <a:gd name="connsiteX65" fmla="*/ 30000 w 420000"/>
                <a:gd name="connsiteY65" fmla="*/ 577500 h 630000"/>
                <a:gd name="connsiteX66" fmla="*/ 0 w 420000"/>
                <a:gd name="connsiteY66" fmla="*/ 577500 h 630000"/>
                <a:gd name="connsiteX67" fmla="*/ 0 w 420000"/>
                <a:gd name="connsiteY67" fmla="*/ 630000 h 630000"/>
                <a:gd name="connsiteX68" fmla="*/ 420000 w 420000"/>
                <a:gd name="connsiteY68" fmla="*/ 630000 h 630000"/>
                <a:gd name="connsiteX69" fmla="*/ 420000 w 420000"/>
                <a:gd name="connsiteY69" fmla="*/ 577500 h 630000"/>
                <a:gd name="connsiteX70" fmla="*/ 390000 w 420000"/>
                <a:gd name="connsiteY70"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82500 w 420000"/>
                <a:gd name="connsiteY35" fmla="*/ 127500 h 630000"/>
                <a:gd name="connsiteX36" fmla="*/ 82500 w 420000"/>
                <a:gd name="connsiteY36" fmla="*/ 172500 h 630000"/>
                <a:gd name="connsiteX37" fmla="*/ 82500 w 420000"/>
                <a:gd name="connsiteY37" fmla="*/ 127500 h 630000"/>
                <a:gd name="connsiteX38" fmla="*/ 127500 w 420000"/>
                <a:gd name="connsiteY38" fmla="*/ 292500 h 630000"/>
                <a:gd name="connsiteX39" fmla="*/ 82500 w 420000"/>
                <a:gd name="connsiteY39" fmla="*/ 292500 h 630000"/>
                <a:gd name="connsiteX40" fmla="*/ 82500 w 420000"/>
                <a:gd name="connsiteY40" fmla="*/ 247500 h 630000"/>
                <a:gd name="connsiteX41" fmla="*/ 127500 w 420000"/>
                <a:gd name="connsiteY41" fmla="*/ 247500 h 630000"/>
                <a:gd name="connsiteX42" fmla="*/ 127500 w 420000"/>
                <a:gd name="connsiteY42" fmla="*/ 292500 h 630000"/>
                <a:gd name="connsiteX43" fmla="*/ 127500 w 420000"/>
                <a:gd name="connsiteY43" fmla="*/ 412500 h 630000"/>
                <a:gd name="connsiteX44" fmla="*/ 82500 w 420000"/>
                <a:gd name="connsiteY44" fmla="*/ 412500 h 630000"/>
                <a:gd name="connsiteX45" fmla="*/ 82500 w 420000"/>
                <a:gd name="connsiteY45" fmla="*/ 367500 h 630000"/>
                <a:gd name="connsiteX46" fmla="*/ 127500 w 420000"/>
                <a:gd name="connsiteY46" fmla="*/ 367500 h 630000"/>
                <a:gd name="connsiteX47" fmla="*/ 127500 w 420000"/>
                <a:gd name="connsiteY47" fmla="*/ 412500 h 630000"/>
                <a:gd name="connsiteX48" fmla="*/ 127500 w 420000"/>
                <a:gd name="connsiteY48" fmla="*/ 532500 h 630000"/>
                <a:gd name="connsiteX49" fmla="*/ 82500 w 420000"/>
                <a:gd name="connsiteY49" fmla="*/ 532500 h 630000"/>
                <a:gd name="connsiteX50" fmla="*/ 82500 w 420000"/>
                <a:gd name="connsiteY50" fmla="*/ 487500 h 630000"/>
                <a:gd name="connsiteX51" fmla="*/ 127500 w 420000"/>
                <a:gd name="connsiteY51" fmla="*/ 487500 h 630000"/>
                <a:gd name="connsiteX52" fmla="*/ 127500 w 420000"/>
                <a:gd name="connsiteY52" fmla="*/ 532500 h 630000"/>
                <a:gd name="connsiteX53" fmla="*/ 390000 w 420000"/>
                <a:gd name="connsiteY53" fmla="*/ 577500 h 630000"/>
                <a:gd name="connsiteX54" fmla="*/ 390000 w 420000"/>
                <a:gd name="connsiteY54" fmla="*/ 75000 h 630000"/>
                <a:gd name="connsiteX55" fmla="*/ 367500 w 420000"/>
                <a:gd name="connsiteY55" fmla="*/ 75000 h 630000"/>
                <a:gd name="connsiteX56" fmla="*/ 367500 w 420000"/>
                <a:gd name="connsiteY56" fmla="*/ 30000 h 630000"/>
                <a:gd name="connsiteX57" fmla="*/ 345000 w 420000"/>
                <a:gd name="connsiteY57" fmla="*/ 30000 h 630000"/>
                <a:gd name="connsiteX58" fmla="*/ 345000 w 420000"/>
                <a:gd name="connsiteY58" fmla="*/ 0 h 630000"/>
                <a:gd name="connsiteX59" fmla="*/ 75000 w 420000"/>
                <a:gd name="connsiteY59" fmla="*/ 0 h 630000"/>
                <a:gd name="connsiteX60" fmla="*/ 75000 w 420000"/>
                <a:gd name="connsiteY60" fmla="*/ 30000 h 630000"/>
                <a:gd name="connsiteX61" fmla="*/ 52500 w 420000"/>
                <a:gd name="connsiteY61" fmla="*/ 30000 h 630000"/>
                <a:gd name="connsiteX62" fmla="*/ 52500 w 420000"/>
                <a:gd name="connsiteY62" fmla="*/ 75000 h 630000"/>
                <a:gd name="connsiteX63" fmla="*/ 30000 w 420000"/>
                <a:gd name="connsiteY63" fmla="*/ 75000 h 630000"/>
                <a:gd name="connsiteX64" fmla="*/ 30000 w 420000"/>
                <a:gd name="connsiteY64" fmla="*/ 577500 h 630000"/>
                <a:gd name="connsiteX65" fmla="*/ 0 w 420000"/>
                <a:gd name="connsiteY65" fmla="*/ 577500 h 630000"/>
                <a:gd name="connsiteX66" fmla="*/ 0 w 420000"/>
                <a:gd name="connsiteY66" fmla="*/ 630000 h 630000"/>
                <a:gd name="connsiteX67" fmla="*/ 420000 w 420000"/>
                <a:gd name="connsiteY67" fmla="*/ 630000 h 630000"/>
                <a:gd name="connsiteX68" fmla="*/ 420000 w 420000"/>
                <a:gd name="connsiteY68" fmla="*/ 577500 h 630000"/>
                <a:gd name="connsiteX69" fmla="*/ 390000 w 420000"/>
                <a:gd name="connsiteY69"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292500 h 630000"/>
                <a:gd name="connsiteX36" fmla="*/ 82500 w 420000"/>
                <a:gd name="connsiteY36" fmla="*/ 292500 h 630000"/>
                <a:gd name="connsiteX37" fmla="*/ 82500 w 420000"/>
                <a:gd name="connsiteY37" fmla="*/ 247500 h 630000"/>
                <a:gd name="connsiteX38" fmla="*/ 127500 w 420000"/>
                <a:gd name="connsiteY38" fmla="*/ 247500 h 630000"/>
                <a:gd name="connsiteX39" fmla="*/ 127500 w 420000"/>
                <a:gd name="connsiteY39" fmla="*/ 292500 h 630000"/>
                <a:gd name="connsiteX40" fmla="*/ 127500 w 420000"/>
                <a:gd name="connsiteY40" fmla="*/ 412500 h 630000"/>
                <a:gd name="connsiteX41" fmla="*/ 82500 w 420000"/>
                <a:gd name="connsiteY41" fmla="*/ 412500 h 630000"/>
                <a:gd name="connsiteX42" fmla="*/ 82500 w 420000"/>
                <a:gd name="connsiteY42" fmla="*/ 367500 h 630000"/>
                <a:gd name="connsiteX43" fmla="*/ 127500 w 420000"/>
                <a:gd name="connsiteY43" fmla="*/ 367500 h 630000"/>
                <a:gd name="connsiteX44" fmla="*/ 127500 w 420000"/>
                <a:gd name="connsiteY44" fmla="*/ 412500 h 630000"/>
                <a:gd name="connsiteX45" fmla="*/ 127500 w 420000"/>
                <a:gd name="connsiteY45" fmla="*/ 532500 h 630000"/>
                <a:gd name="connsiteX46" fmla="*/ 82500 w 420000"/>
                <a:gd name="connsiteY46" fmla="*/ 532500 h 630000"/>
                <a:gd name="connsiteX47" fmla="*/ 82500 w 420000"/>
                <a:gd name="connsiteY47" fmla="*/ 487500 h 630000"/>
                <a:gd name="connsiteX48" fmla="*/ 127500 w 420000"/>
                <a:gd name="connsiteY48" fmla="*/ 487500 h 630000"/>
                <a:gd name="connsiteX49" fmla="*/ 127500 w 420000"/>
                <a:gd name="connsiteY49" fmla="*/ 532500 h 630000"/>
                <a:gd name="connsiteX50" fmla="*/ 390000 w 420000"/>
                <a:gd name="connsiteY50" fmla="*/ 577500 h 630000"/>
                <a:gd name="connsiteX51" fmla="*/ 390000 w 420000"/>
                <a:gd name="connsiteY51" fmla="*/ 75000 h 630000"/>
                <a:gd name="connsiteX52" fmla="*/ 367500 w 420000"/>
                <a:gd name="connsiteY52" fmla="*/ 75000 h 630000"/>
                <a:gd name="connsiteX53" fmla="*/ 367500 w 420000"/>
                <a:gd name="connsiteY53" fmla="*/ 30000 h 630000"/>
                <a:gd name="connsiteX54" fmla="*/ 345000 w 420000"/>
                <a:gd name="connsiteY54" fmla="*/ 30000 h 630000"/>
                <a:gd name="connsiteX55" fmla="*/ 345000 w 420000"/>
                <a:gd name="connsiteY55" fmla="*/ 0 h 630000"/>
                <a:gd name="connsiteX56" fmla="*/ 75000 w 420000"/>
                <a:gd name="connsiteY56" fmla="*/ 0 h 630000"/>
                <a:gd name="connsiteX57" fmla="*/ 75000 w 420000"/>
                <a:gd name="connsiteY57" fmla="*/ 30000 h 630000"/>
                <a:gd name="connsiteX58" fmla="*/ 52500 w 420000"/>
                <a:gd name="connsiteY58" fmla="*/ 30000 h 630000"/>
                <a:gd name="connsiteX59" fmla="*/ 52500 w 420000"/>
                <a:gd name="connsiteY59" fmla="*/ 75000 h 630000"/>
                <a:gd name="connsiteX60" fmla="*/ 30000 w 420000"/>
                <a:gd name="connsiteY60" fmla="*/ 75000 h 630000"/>
                <a:gd name="connsiteX61" fmla="*/ 30000 w 420000"/>
                <a:gd name="connsiteY61" fmla="*/ 577500 h 630000"/>
                <a:gd name="connsiteX62" fmla="*/ 0 w 420000"/>
                <a:gd name="connsiteY62" fmla="*/ 577500 h 630000"/>
                <a:gd name="connsiteX63" fmla="*/ 0 w 420000"/>
                <a:gd name="connsiteY63" fmla="*/ 630000 h 630000"/>
                <a:gd name="connsiteX64" fmla="*/ 420000 w 420000"/>
                <a:gd name="connsiteY64" fmla="*/ 630000 h 630000"/>
                <a:gd name="connsiteX65" fmla="*/ 420000 w 420000"/>
                <a:gd name="connsiteY65" fmla="*/ 577500 h 630000"/>
                <a:gd name="connsiteX66" fmla="*/ 390000 w 420000"/>
                <a:gd name="connsiteY66" fmla="*/ 577500 h 630000"/>
                <a:gd name="connsiteX0" fmla="*/ 337500 w 420000"/>
                <a:gd name="connsiteY0" fmla="*/ 127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292500 h 630000"/>
                <a:gd name="connsiteX5" fmla="*/ 292500 w 420000"/>
                <a:gd name="connsiteY5" fmla="*/ 292500 h 630000"/>
                <a:gd name="connsiteX6" fmla="*/ 292500 w 420000"/>
                <a:gd name="connsiteY6" fmla="*/ 247500 h 630000"/>
                <a:gd name="connsiteX7" fmla="*/ 337500 w 420000"/>
                <a:gd name="connsiteY7" fmla="*/ 247500 h 630000"/>
                <a:gd name="connsiteX8" fmla="*/ 337500 w 420000"/>
                <a:gd name="connsiteY8" fmla="*/ 292500 h 630000"/>
                <a:gd name="connsiteX9" fmla="*/ 337500 w 420000"/>
                <a:gd name="connsiteY9" fmla="*/ 412500 h 630000"/>
                <a:gd name="connsiteX10" fmla="*/ 292500 w 420000"/>
                <a:gd name="connsiteY10" fmla="*/ 412500 h 630000"/>
                <a:gd name="connsiteX11" fmla="*/ 292500 w 420000"/>
                <a:gd name="connsiteY11" fmla="*/ 367500 h 630000"/>
                <a:gd name="connsiteX12" fmla="*/ 337500 w 420000"/>
                <a:gd name="connsiteY12" fmla="*/ 367500 h 630000"/>
                <a:gd name="connsiteX13" fmla="*/ 337500 w 420000"/>
                <a:gd name="connsiteY13" fmla="*/ 412500 h 630000"/>
                <a:gd name="connsiteX14" fmla="*/ 337500 w 420000"/>
                <a:gd name="connsiteY14" fmla="*/ 532500 h 630000"/>
                <a:gd name="connsiteX15" fmla="*/ 292500 w 420000"/>
                <a:gd name="connsiteY15" fmla="*/ 532500 h 630000"/>
                <a:gd name="connsiteX16" fmla="*/ 292500 w 420000"/>
                <a:gd name="connsiteY16" fmla="*/ 487500 h 630000"/>
                <a:gd name="connsiteX17" fmla="*/ 337500 w 420000"/>
                <a:gd name="connsiteY17" fmla="*/ 487500 h 630000"/>
                <a:gd name="connsiteX18" fmla="*/ 337500 w 420000"/>
                <a:gd name="connsiteY18" fmla="*/ 532500 h 630000"/>
                <a:gd name="connsiteX19" fmla="*/ 232500 w 420000"/>
                <a:gd name="connsiteY19" fmla="*/ 292500 h 630000"/>
                <a:gd name="connsiteX20" fmla="*/ 187500 w 420000"/>
                <a:gd name="connsiteY20" fmla="*/ 292500 h 630000"/>
                <a:gd name="connsiteX21" fmla="*/ 187500 w 420000"/>
                <a:gd name="connsiteY21" fmla="*/ 247500 h 630000"/>
                <a:gd name="connsiteX22" fmla="*/ 232500 w 420000"/>
                <a:gd name="connsiteY22" fmla="*/ 247500 h 630000"/>
                <a:gd name="connsiteX23" fmla="*/ 232500 w 420000"/>
                <a:gd name="connsiteY23" fmla="*/ 292500 h 630000"/>
                <a:gd name="connsiteX24" fmla="*/ 232500 w 420000"/>
                <a:gd name="connsiteY24" fmla="*/ 412500 h 630000"/>
                <a:gd name="connsiteX25" fmla="*/ 187500 w 420000"/>
                <a:gd name="connsiteY25" fmla="*/ 412500 h 630000"/>
                <a:gd name="connsiteX26" fmla="*/ 187500 w 420000"/>
                <a:gd name="connsiteY26" fmla="*/ 367500 h 630000"/>
                <a:gd name="connsiteX27" fmla="*/ 232500 w 420000"/>
                <a:gd name="connsiteY27" fmla="*/ 367500 h 630000"/>
                <a:gd name="connsiteX28" fmla="*/ 232500 w 420000"/>
                <a:gd name="connsiteY28" fmla="*/ 412500 h 630000"/>
                <a:gd name="connsiteX29" fmla="*/ 232500 w 420000"/>
                <a:gd name="connsiteY29" fmla="*/ 577500 h 630000"/>
                <a:gd name="connsiteX30" fmla="*/ 187500 w 420000"/>
                <a:gd name="connsiteY30" fmla="*/ 577500 h 630000"/>
                <a:gd name="connsiteX31" fmla="*/ 187500 w 420000"/>
                <a:gd name="connsiteY31" fmla="*/ 487500 h 630000"/>
                <a:gd name="connsiteX32" fmla="*/ 232500 w 420000"/>
                <a:gd name="connsiteY32" fmla="*/ 487500 h 630000"/>
                <a:gd name="connsiteX33" fmla="*/ 232500 w 420000"/>
                <a:gd name="connsiteY33" fmla="*/ 577500 h 630000"/>
                <a:gd name="connsiteX34" fmla="*/ 127500 w 420000"/>
                <a:gd name="connsiteY34" fmla="*/ 292500 h 630000"/>
                <a:gd name="connsiteX35" fmla="*/ 82500 w 420000"/>
                <a:gd name="connsiteY35" fmla="*/ 292500 h 630000"/>
                <a:gd name="connsiteX36" fmla="*/ 82500 w 420000"/>
                <a:gd name="connsiteY36" fmla="*/ 247500 h 630000"/>
                <a:gd name="connsiteX37" fmla="*/ 127500 w 420000"/>
                <a:gd name="connsiteY37" fmla="*/ 247500 h 630000"/>
                <a:gd name="connsiteX38" fmla="*/ 127500 w 420000"/>
                <a:gd name="connsiteY38" fmla="*/ 292500 h 630000"/>
                <a:gd name="connsiteX39" fmla="*/ 127500 w 420000"/>
                <a:gd name="connsiteY39" fmla="*/ 412500 h 630000"/>
                <a:gd name="connsiteX40" fmla="*/ 82500 w 420000"/>
                <a:gd name="connsiteY40" fmla="*/ 412500 h 630000"/>
                <a:gd name="connsiteX41" fmla="*/ 82500 w 420000"/>
                <a:gd name="connsiteY41" fmla="*/ 367500 h 630000"/>
                <a:gd name="connsiteX42" fmla="*/ 127500 w 420000"/>
                <a:gd name="connsiteY42" fmla="*/ 367500 h 630000"/>
                <a:gd name="connsiteX43" fmla="*/ 127500 w 420000"/>
                <a:gd name="connsiteY43" fmla="*/ 412500 h 630000"/>
                <a:gd name="connsiteX44" fmla="*/ 127500 w 420000"/>
                <a:gd name="connsiteY44" fmla="*/ 532500 h 630000"/>
                <a:gd name="connsiteX45" fmla="*/ 82500 w 420000"/>
                <a:gd name="connsiteY45" fmla="*/ 532500 h 630000"/>
                <a:gd name="connsiteX46" fmla="*/ 82500 w 420000"/>
                <a:gd name="connsiteY46" fmla="*/ 487500 h 630000"/>
                <a:gd name="connsiteX47" fmla="*/ 127500 w 420000"/>
                <a:gd name="connsiteY47" fmla="*/ 487500 h 630000"/>
                <a:gd name="connsiteX48" fmla="*/ 127500 w 420000"/>
                <a:gd name="connsiteY48" fmla="*/ 532500 h 630000"/>
                <a:gd name="connsiteX49" fmla="*/ 390000 w 420000"/>
                <a:gd name="connsiteY49" fmla="*/ 577500 h 630000"/>
                <a:gd name="connsiteX50" fmla="*/ 390000 w 420000"/>
                <a:gd name="connsiteY50" fmla="*/ 75000 h 630000"/>
                <a:gd name="connsiteX51" fmla="*/ 367500 w 420000"/>
                <a:gd name="connsiteY51" fmla="*/ 75000 h 630000"/>
                <a:gd name="connsiteX52" fmla="*/ 367500 w 420000"/>
                <a:gd name="connsiteY52" fmla="*/ 30000 h 630000"/>
                <a:gd name="connsiteX53" fmla="*/ 345000 w 420000"/>
                <a:gd name="connsiteY53" fmla="*/ 30000 h 630000"/>
                <a:gd name="connsiteX54" fmla="*/ 345000 w 420000"/>
                <a:gd name="connsiteY54" fmla="*/ 0 h 630000"/>
                <a:gd name="connsiteX55" fmla="*/ 75000 w 420000"/>
                <a:gd name="connsiteY55" fmla="*/ 0 h 630000"/>
                <a:gd name="connsiteX56" fmla="*/ 75000 w 420000"/>
                <a:gd name="connsiteY56" fmla="*/ 30000 h 630000"/>
                <a:gd name="connsiteX57" fmla="*/ 52500 w 420000"/>
                <a:gd name="connsiteY57" fmla="*/ 30000 h 630000"/>
                <a:gd name="connsiteX58" fmla="*/ 52500 w 420000"/>
                <a:gd name="connsiteY58" fmla="*/ 75000 h 630000"/>
                <a:gd name="connsiteX59" fmla="*/ 30000 w 420000"/>
                <a:gd name="connsiteY59" fmla="*/ 75000 h 630000"/>
                <a:gd name="connsiteX60" fmla="*/ 30000 w 420000"/>
                <a:gd name="connsiteY60" fmla="*/ 577500 h 630000"/>
                <a:gd name="connsiteX61" fmla="*/ 0 w 420000"/>
                <a:gd name="connsiteY61" fmla="*/ 577500 h 630000"/>
                <a:gd name="connsiteX62" fmla="*/ 0 w 420000"/>
                <a:gd name="connsiteY62" fmla="*/ 630000 h 630000"/>
                <a:gd name="connsiteX63" fmla="*/ 420000 w 420000"/>
                <a:gd name="connsiteY63" fmla="*/ 630000 h 630000"/>
                <a:gd name="connsiteX64" fmla="*/ 420000 w 420000"/>
                <a:gd name="connsiteY64" fmla="*/ 577500 h 630000"/>
                <a:gd name="connsiteX65" fmla="*/ 390000 w 420000"/>
                <a:gd name="connsiteY65" fmla="*/ 577500 h 630000"/>
                <a:gd name="connsiteX0" fmla="*/ 292500 w 420000"/>
                <a:gd name="connsiteY0" fmla="*/ 127500 h 630000"/>
                <a:gd name="connsiteX1" fmla="*/ 292500 w 420000"/>
                <a:gd name="connsiteY1" fmla="*/ 172500 h 630000"/>
                <a:gd name="connsiteX2" fmla="*/ 292500 w 420000"/>
                <a:gd name="connsiteY2" fmla="*/ 127500 h 630000"/>
                <a:gd name="connsiteX3" fmla="*/ 337500 w 420000"/>
                <a:gd name="connsiteY3" fmla="*/ 292500 h 630000"/>
                <a:gd name="connsiteX4" fmla="*/ 292500 w 420000"/>
                <a:gd name="connsiteY4" fmla="*/ 292500 h 630000"/>
                <a:gd name="connsiteX5" fmla="*/ 292500 w 420000"/>
                <a:gd name="connsiteY5" fmla="*/ 247500 h 630000"/>
                <a:gd name="connsiteX6" fmla="*/ 337500 w 420000"/>
                <a:gd name="connsiteY6" fmla="*/ 247500 h 630000"/>
                <a:gd name="connsiteX7" fmla="*/ 337500 w 420000"/>
                <a:gd name="connsiteY7" fmla="*/ 292500 h 630000"/>
                <a:gd name="connsiteX8" fmla="*/ 337500 w 420000"/>
                <a:gd name="connsiteY8" fmla="*/ 412500 h 630000"/>
                <a:gd name="connsiteX9" fmla="*/ 292500 w 420000"/>
                <a:gd name="connsiteY9" fmla="*/ 412500 h 630000"/>
                <a:gd name="connsiteX10" fmla="*/ 292500 w 420000"/>
                <a:gd name="connsiteY10" fmla="*/ 367500 h 630000"/>
                <a:gd name="connsiteX11" fmla="*/ 337500 w 420000"/>
                <a:gd name="connsiteY11" fmla="*/ 367500 h 630000"/>
                <a:gd name="connsiteX12" fmla="*/ 337500 w 420000"/>
                <a:gd name="connsiteY12" fmla="*/ 412500 h 630000"/>
                <a:gd name="connsiteX13" fmla="*/ 337500 w 420000"/>
                <a:gd name="connsiteY13" fmla="*/ 532500 h 630000"/>
                <a:gd name="connsiteX14" fmla="*/ 292500 w 420000"/>
                <a:gd name="connsiteY14" fmla="*/ 532500 h 630000"/>
                <a:gd name="connsiteX15" fmla="*/ 292500 w 420000"/>
                <a:gd name="connsiteY15" fmla="*/ 487500 h 630000"/>
                <a:gd name="connsiteX16" fmla="*/ 337500 w 420000"/>
                <a:gd name="connsiteY16" fmla="*/ 487500 h 630000"/>
                <a:gd name="connsiteX17" fmla="*/ 337500 w 420000"/>
                <a:gd name="connsiteY17" fmla="*/ 532500 h 630000"/>
                <a:gd name="connsiteX18" fmla="*/ 232500 w 420000"/>
                <a:gd name="connsiteY18" fmla="*/ 292500 h 630000"/>
                <a:gd name="connsiteX19" fmla="*/ 187500 w 420000"/>
                <a:gd name="connsiteY19" fmla="*/ 292500 h 630000"/>
                <a:gd name="connsiteX20" fmla="*/ 187500 w 420000"/>
                <a:gd name="connsiteY20" fmla="*/ 247500 h 630000"/>
                <a:gd name="connsiteX21" fmla="*/ 232500 w 420000"/>
                <a:gd name="connsiteY21" fmla="*/ 247500 h 630000"/>
                <a:gd name="connsiteX22" fmla="*/ 232500 w 420000"/>
                <a:gd name="connsiteY22" fmla="*/ 292500 h 630000"/>
                <a:gd name="connsiteX23" fmla="*/ 232500 w 420000"/>
                <a:gd name="connsiteY23" fmla="*/ 412500 h 630000"/>
                <a:gd name="connsiteX24" fmla="*/ 187500 w 420000"/>
                <a:gd name="connsiteY24" fmla="*/ 412500 h 630000"/>
                <a:gd name="connsiteX25" fmla="*/ 187500 w 420000"/>
                <a:gd name="connsiteY25" fmla="*/ 367500 h 630000"/>
                <a:gd name="connsiteX26" fmla="*/ 232500 w 420000"/>
                <a:gd name="connsiteY26" fmla="*/ 367500 h 630000"/>
                <a:gd name="connsiteX27" fmla="*/ 232500 w 420000"/>
                <a:gd name="connsiteY27" fmla="*/ 412500 h 630000"/>
                <a:gd name="connsiteX28" fmla="*/ 232500 w 420000"/>
                <a:gd name="connsiteY28" fmla="*/ 577500 h 630000"/>
                <a:gd name="connsiteX29" fmla="*/ 187500 w 420000"/>
                <a:gd name="connsiteY29" fmla="*/ 577500 h 630000"/>
                <a:gd name="connsiteX30" fmla="*/ 187500 w 420000"/>
                <a:gd name="connsiteY30" fmla="*/ 487500 h 630000"/>
                <a:gd name="connsiteX31" fmla="*/ 232500 w 420000"/>
                <a:gd name="connsiteY31" fmla="*/ 487500 h 630000"/>
                <a:gd name="connsiteX32" fmla="*/ 232500 w 420000"/>
                <a:gd name="connsiteY32" fmla="*/ 577500 h 630000"/>
                <a:gd name="connsiteX33" fmla="*/ 127500 w 420000"/>
                <a:gd name="connsiteY33" fmla="*/ 292500 h 630000"/>
                <a:gd name="connsiteX34" fmla="*/ 82500 w 420000"/>
                <a:gd name="connsiteY34" fmla="*/ 292500 h 630000"/>
                <a:gd name="connsiteX35" fmla="*/ 82500 w 420000"/>
                <a:gd name="connsiteY35" fmla="*/ 247500 h 630000"/>
                <a:gd name="connsiteX36" fmla="*/ 127500 w 420000"/>
                <a:gd name="connsiteY36" fmla="*/ 247500 h 630000"/>
                <a:gd name="connsiteX37" fmla="*/ 127500 w 420000"/>
                <a:gd name="connsiteY37" fmla="*/ 292500 h 630000"/>
                <a:gd name="connsiteX38" fmla="*/ 127500 w 420000"/>
                <a:gd name="connsiteY38" fmla="*/ 412500 h 630000"/>
                <a:gd name="connsiteX39" fmla="*/ 82500 w 420000"/>
                <a:gd name="connsiteY39" fmla="*/ 412500 h 630000"/>
                <a:gd name="connsiteX40" fmla="*/ 82500 w 420000"/>
                <a:gd name="connsiteY40" fmla="*/ 367500 h 630000"/>
                <a:gd name="connsiteX41" fmla="*/ 127500 w 420000"/>
                <a:gd name="connsiteY41" fmla="*/ 367500 h 630000"/>
                <a:gd name="connsiteX42" fmla="*/ 127500 w 420000"/>
                <a:gd name="connsiteY42" fmla="*/ 412500 h 630000"/>
                <a:gd name="connsiteX43" fmla="*/ 127500 w 420000"/>
                <a:gd name="connsiteY43" fmla="*/ 532500 h 630000"/>
                <a:gd name="connsiteX44" fmla="*/ 82500 w 420000"/>
                <a:gd name="connsiteY44" fmla="*/ 532500 h 630000"/>
                <a:gd name="connsiteX45" fmla="*/ 82500 w 420000"/>
                <a:gd name="connsiteY45" fmla="*/ 487500 h 630000"/>
                <a:gd name="connsiteX46" fmla="*/ 127500 w 420000"/>
                <a:gd name="connsiteY46" fmla="*/ 487500 h 630000"/>
                <a:gd name="connsiteX47" fmla="*/ 127500 w 420000"/>
                <a:gd name="connsiteY47" fmla="*/ 532500 h 630000"/>
                <a:gd name="connsiteX48" fmla="*/ 390000 w 420000"/>
                <a:gd name="connsiteY48" fmla="*/ 577500 h 630000"/>
                <a:gd name="connsiteX49" fmla="*/ 390000 w 420000"/>
                <a:gd name="connsiteY49" fmla="*/ 75000 h 630000"/>
                <a:gd name="connsiteX50" fmla="*/ 367500 w 420000"/>
                <a:gd name="connsiteY50" fmla="*/ 75000 h 630000"/>
                <a:gd name="connsiteX51" fmla="*/ 367500 w 420000"/>
                <a:gd name="connsiteY51" fmla="*/ 30000 h 630000"/>
                <a:gd name="connsiteX52" fmla="*/ 345000 w 420000"/>
                <a:gd name="connsiteY52" fmla="*/ 30000 h 630000"/>
                <a:gd name="connsiteX53" fmla="*/ 345000 w 420000"/>
                <a:gd name="connsiteY53" fmla="*/ 0 h 630000"/>
                <a:gd name="connsiteX54" fmla="*/ 75000 w 420000"/>
                <a:gd name="connsiteY54" fmla="*/ 0 h 630000"/>
                <a:gd name="connsiteX55" fmla="*/ 75000 w 420000"/>
                <a:gd name="connsiteY55" fmla="*/ 30000 h 630000"/>
                <a:gd name="connsiteX56" fmla="*/ 52500 w 420000"/>
                <a:gd name="connsiteY56" fmla="*/ 30000 h 630000"/>
                <a:gd name="connsiteX57" fmla="*/ 52500 w 420000"/>
                <a:gd name="connsiteY57" fmla="*/ 75000 h 630000"/>
                <a:gd name="connsiteX58" fmla="*/ 30000 w 420000"/>
                <a:gd name="connsiteY58" fmla="*/ 75000 h 630000"/>
                <a:gd name="connsiteX59" fmla="*/ 30000 w 420000"/>
                <a:gd name="connsiteY59" fmla="*/ 577500 h 630000"/>
                <a:gd name="connsiteX60" fmla="*/ 0 w 420000"/>
                <a:gd name="connsiteY60" fmla="*/ 577500 h 630000"/>
                <a:gd name="connsiteX61" fmla="*/ 0 w 420000"/>
                <a:gd name="connsiteY61" fmla="*/ 630000 h 630000"/>
                <a:gd name="connsiteX62" fmla="*/ 420000 w 420000"/>
                <a:gd name="connsiteY62" fmla="*/ 630000 h 630000"/>
                <a:gd name="connsiteX63" fmla="*/ 420000 w 420000"/>
                <a:gd name="connsiteY63" fmla="*/ 577500 h 630000"/>
                <a:gd name="connsiteX64" fmla="*/ 390000 w 420000"/>
                <a:gd name="connsiteY64" fmla="*/ 577500 h 630000"/>
                <a:gd name="connsiteX0" fmla="*/ 337500 w 420000"/>
                <a:gd name="connsiteY0" fmla="*/ 292500 h 630000"/>
                <a:gd name="connsiteX1" fmla="*/ 292500 w 420000"/>
                <a:gd name="connsiteY1" fmla="*/ 292500 h 630000"/>
                <a:gd name="connsiteX2" fmla="*/ 292500 w 420000"/>
                <a:gd name="connsiteY2" fmla="*/ 247500 h 630000"/>
                <a:gd name="connsiteX3" fmla="*/ 337500 w 420000"/>
                <a:gd name="connsiteY3" fmla="*/ 247500 h 630000"/>
                <a:gd name="connsiteX4" fmla="*/ 337500 w 420000"/>
                <a:gd name="connsiteY4" fmla="*/ 292500 h 630000"/>
                <a:gd name="connsiteX5" fmla="*/ 337500 w 420000"/>
                <a:gd name="connsiteY5" fmla="*/ 412500 h 630000"/>
                <a:gd name="connsiteX6" fmla="*/ 292500 w 420000"/>
                <a:gd name="connsiteY6" fmla="*/ 412500 h 630000"/>
                <a:gd name="connsiteX7" fmla="*/ 292500 w 420000"/>
                <a:gd name="connsiteY7" fmla="*/ 367500 h 630000"/>
                <a:gd name="connsiteX8" fmla="*/ 337500 w 420000"/>
                <a:gd name="connsiteY8" fmla="*/ 367500 h 630000"/>
                <a:gd name="connsiteX9" fmla="*/ 337500 w 420000"/>
                <a:gd name="connsiteY9" fmla="*/ 412500 h 630000"/>
                <a:gd name="connsiteX10" fmla="*/ 337500 w 420000"/>
                <a:gd name="connsiteY10" fmla="*/ 532500 h 630000"/>
                <a:gd name="connsiteX11" fmla="*/ 292500 w 420000"/>
                <a:gd name="connsiteY11" fmla="*/ 532500 h 630000"/>
                <a:gd name="connsiteX12" fmla="*/ 292500 w 420000"/>
                <a:gd name="connsiteY12" fmla="*/ 487500 h 630000"/>
                <a:gd name="connsiteX13" fmla="*/ 337500 w 420000"/>
                <a:gd name="connsiteY13" fmla="*/ 487500 h 630000"/>
                <a:gd name="connsiteX14" fmla="*/ 337500 w 420000"/>
                <a:gd name="connsiteY14" fmla="*/ 532500 h 630000"/>
                <a:gd name="connsiteX15" fmla="*/ 232500 w 420000"/>
                <a:gd name="connsiteY15" fmla="*/ 292500 h 630000"/>
                <a:gd name="connsiteX16" fmla="*/ 187500 w 420000"/>
                <a:gd name="connsiteY16" fmla="*/ 292500 h 630000"/>
                <a:gd name="connsiteX17" fmla="*/ 187500 w 420000"/>
                <a:gd name="connsiteY17" fmla="*/ 247500 h 630000"/>
                <a:gd name="connsiteX18" fmla="*/ 232500 w 420000"/>
                <a:gd name="connsiteY18" fmla="*/ 247500 h 630000"/>
                <a:gd name="connsiteX19" fmla="*/ 232500 w 420000"/>
                <a:gd name="connsiteY19" fmla="*/ 292500 h 630000"/>
                <a:gd name="connsiteX20" fmla="*/ 232500 w 420000"/>
                <a:gd name="connsiteY20" fmla="*/ 412500 h 630000"/>
                <a:gd name="connsiteX21" fmla="*/ 187500 w 420000"/>
                <a:gd name="connsiteY21" fmla="*/ 412500 h 630000"/>
                <a:gd name="connsiteX22" fmla="*/ 187500 w 420000"/>
                <a:gd name="connsiteY22" fmla="*/ 367500 h 630000"/>
                <a:gd name="connsiteX23" fmla="*/ 232500 w 420000"/>
                <a:gd name="connsiteY23" fmla="*/ 367500 h 630000"/>
                <a:gd name="connsiteX24" fmla="*/ 232500 w 420000"/>
                <a:gd name="connsiteY24" fmla="*/ 412500 h 630000"/>
                <a:gd name="connsiteX25" fmla="*/ 232500 w 420000"/>
                <a:gd name="connsiteY25" fmla="*/ 577500 h 630000"/>
                <a:gd name="connsiteX26" fmla="*/ 187500 w 420000"/>
                <a:gd name="connsiteY26" fmla="*/ 577500 h 630000"/>
                <a:gd name="connsiteX27" fmla="*/ 187500 w 420000"/>
                <a:gd name="connsiteY27" fmla="*/ 487500 h 630000"/>
                <a:gd name="connsiteX28" fmla="*/ 232500 w 420000"/>
                <a:gd name="connsiteY28" fmla="*/ 487500 h 630000"/>
                <a:gd name="connsiteX29" fmla="*/ 232500 w 420000"/>
                <a:gd name="connsiteY29" fmla="*/ 577500 h 630000"/>
                <a:gd name="connsiteX30" fmla="*/ 127500 w 420000"/>
                <a:gd name="connsiteY30" fmla="*/ 292500 h 630000"/>
                <a:gd name="connsiteX31" fmla="*/ 82500 w 420000"/>
                <a:gd name="connsiteY31" fmla="*/ 292500 h 630000"/>
                <a:gd name="connsiteX32" fmla="*/ 82500 w 420000"/>
                <a:gd name="connsiteY32" fmla="*/ 247500 h 630000"/>
                <a:gd name="connsiteX33" fmla="*/ 127500 w 420000"/>
                <a:gd name="connsiteY33" fmla="*/ 247500 h 630000"/>
                <a:gd name="connsiteX34" fmla="*/ 127500 w 420000"/>
                <a:gd name="connsiteY34" fmla="*/ 292500 h 630000"/>
                <a:gd name="connsiteX35" fmla="*/ 127500 w 420000"/>
                <a:gd name="connsiteY35" fmla="*/ 412500 h 630000"/>
                <a:gd name="connsiteX36" fmla="*/ 82500 w 420000"/>
                <a:gd name="connsiteY36" fmla="*/ 412500 h 630000"/>
                <a:gd name="connsiteX37" fmla="*/ 82500 w 420000"/>
                <a:gd name="connsiteY37" fmla="*/ 367500 h 630000"/>
                <a:gd name="connsiteX38" fmla="*/ 127500 w 420000"/>
                <a:gd name="connsiteY38" fmla="*/ 367500 h 630000"/>
                <a:gd name="connsiteX39" fmla="*/ 127500 w 420000"/>
                <a:gd name="connsiteY39" fmla="*/ 412500 h 630000"/>
                <a:gd name="connsiteX40" fmla="*/ 127500 w 420000"/>
                <a:gd name="connsiteY40" fmla="*/ 532500 h 630000"/>
                <a:gd name="connsiteX41" fmla="*/ 82500 w 420000"/>
                <a:gd name="connsiteY41" fmla="*/ 532500 h 630000"/>
                <a:gd name="connsiteX42" fmla="*/ 82500 w 420000"/>
                <a:gd name="connsiteY42" fmla="*/ 487500 h 630000"/>
                <a:gd name="connsiteX43" fmla="*/ 127500 w 420000"/>
                <a:gd name="connsiteY43" fmla="*/ 487500 h 630000"/>
                <a:gd name="connsiteX44" fmla="*/ 127500 w 420000"/>
                <a:gd name="connsiteY44" fmla="*/ 532500 h 630000"/>
                <a:gd name="connsiteX45" fmla="*/ 390000 w 420000"/>
                <a:gd name="connsiteY45" fmla="*/ 577500 h 630000"/>
                <a:gd name="connsiteX46" fmla="*/ 390000 w 420000"/>
                <a:gd name="connsiteY46" fmla="*/ 75000 h 630000"/>
                <a:gd name="connsiteX47" fmla="*/ 367500 w 420000"/>
                <a:gd name="connsiteY47" fmla="*/ 75000 h 630000"/>
                <a:gd name="connsiteX48" fmla="*/ 367500 w 420000"/>
                <a:gd name="connsiteY48" fmla="*/ 30000 h 630000"/>
                <a:gd name="connsiteX49" fmla="*/ 345000 w 420000"/>
                <a:gd name="connsiteY49" fmla="*/ 30000 h 630000"/>
                <a:gd name="connsiteX50" fmla="*/ 345000 w 420000"/>
                <a:gd name="connsiteY50" fmla="*/ 0 h 630000"/>
                <a:gd name="connsiteX51" fmla="*/ 75000 w 420000"/>
                <a:gd name="connsiteY51" fmla="*/ 0 h 630000"/>
                <a:gd name="connsiteX52" fmla="*/ 75000 w 420000"/>
                <a:gd name="connsiteY52" fmla="*/ 30000 h 630000"/>
                <a:gd name="connsiteX53" fmla="*/ 52500 w 420000"/>
                <a:gd name="connsiteY53" fmla="*/ 30000 h 630000"/>
                <a:gd name="connsiteX54" fmla="*/ 52500 w 420000"/>
                <a:gd name="connsiteY54" fmla="*/ 75000 h 630000"/>
                <a:gd name="connsiteX55" fmla="*/ 30000 w 420000"/>
                <a:gd name="connsiteY55" fmla="*/ 75000 h 630000"/>
                <a:gd name="connsiteX56" fmla="*/ 30000 w 420000"/>
                <a:gd name="connsiteY56" fmla="*/ 577500 h 630000"/>
                <a:gd name="connsiteX57" fmla="*/ 0 w 420000"/>
                <a:gd name="connsiteY57" fmla="*/ 577500 h 630000"/>
                <a:gd name="connsiteX58" fmla="*/ 0 w 420000"/>
                <a:gd name="connsiteY58" fmla="*/ 630000 h 630000"/>
                <a:gd name="connsiteX59" fmla="*/ 420000 w 420000"/>
                <a:gd name="connsiteY59" fmla="*/ 630000 h 630000"/>
                <a:gd name="connsiteX60" fmla="*/ 420000 w 420000"/>
                <a:gd name="connsiteY60" fmla="*/ 577500 h 630000"/>
                <a:gd name="connsiteX61" fmla="*/ 390000 w 420000"/>
                <a:gd name="connsiteY61" fmla="*/ 577500 h 630000"/>
                <a:gd name="connsiteX0" fmla="*/ 337500 w 420000"/>
                <a:gd name="connsiteY0" fmla="*/ 292500 h 630000"/>
                <a:gd name="connsiteX1" fmla="*/ 292500 w 420000"/>
                <a:gd name="connsiteY1" fmla="*/ 292500 h 630000"/>
                <a:gd name="connsiteX2" fmla="*/ 292500 w 420000"/>
                <a:gd name="connsiteY2" fmla="*/ 247500 h 630000"/>
                <a:gd name="connsiteX3" fmla="*/ 337500 w 420000"/>
                <a:gd name="connsiteY3" fmla="*/ 247500 h 630000"/>
                <a:gd name="connsiteX4" fmla="*/ 337500 w 420000"/>
                <a:gd name="connsiteY4" fmla="*/ 292500 h 630000"/>
                <a:gd name="connsiteX5" fmla="*/ 337500 w 420000"/>
                <a:gd name="connsiteY5" fmla="*/ 412500 h 630000"/>
                <a:gd name="connsiteX6" fmla="*/ 292500 w 420000"/>
                <a:gd name="connsiteY6" fmla="*/ 412500 h 630000"/>
                <a:gd name="connsiteX7" fmla="*/ 292500 w 420000"/>
                <a:gd name="connsiteY7" fmla="*/ 367500 h 630000"/>
                <a:gd name="connsiteX8" fmla="*/ 337500 w 420000"/>
                <a:gd name="connsiteY8" fmla="*/ 367500 h 630000"/>
                <a:gd name="connsiteX9" fmla="*/ 337500 w 420000"/>
                <a:gd name="connsiteY9" fmla="*/ 412500 h 630000"/>
                <a:gd name="connsiteX10" fmla="*/ 337500 w 420000"/>
                <a:gd name="connsiteY10" fmla="*/ 532500 h 630000"/>
                <a:gd name="connsiteX11" fmla="*/ 292500 w 420000"/>
                <a:gd name="connsiteY11" fmla="*/ 532500 h 630000"/>
                <a:gd name="connsiteX12" fmla="*/ 292500 w 420000"/>
                <a:gd name="connsiteY12" fmla="*/ 487500 h 630000"/>
                <a:gd name="connsiteX13" fmla="*/ 337500 w 420000"/>
                <a:gd name="connsiteY13" fmla="*/ 487500 h 630000"/>
                <a:gd name="connsiteX14" fmla="*/ 337500 w 420000"/>
                <a:gd name="connsiteY14" fmla="*/ 532500 h 630000"/>
                <a:gd name="connsiteX15" fmla="*/ 232500 w 420000"/>
                <a:gd name="connsiteY15" fmla="*/ 292500 h 630000"/>
                <a:gd name="connsiteX16" fmla="*/ 187500 w 420000"/>
                <a:gd name="connsiteY16" fmla="*/ 292500 h 630000"/>
                <a:gd name="connsiteX17" fmla="*/ 187500 w 420000"/>
                <a:gd name="connsiteY17" fmla="*/ 247500 h 630000"/>
                <a:gd name="connsiteX18" fmla="*/ 232500 w 420000"/>
                <a:gd name="connsiteY18" fmla="*/ 247500 h 630000"/>
                <a:gd name="connsiteX19" fmla="*/ 232500 w 420000"/>
                <a:gd name="connsiteY19" fmla="*/ 292500 h 630000"/>
                <a:gd name="connsiteX20" fmla="*/ 232500 w 420000"/>
                <a:gd name="connsiteY20" fmla="*/ 412500 h 630000"/>
                <a:gd name="connsiteX21" fmla="*/ 187500 w 420000"/>
                <a:gd name="connsiteY21" fmla="*/ 412500 h 630000"/>
                <a:gd name="connsiteX22" fmla="*/ 187500 w 420000"/>
                <a:gd name="connsiteY22" fmla="*/ 367500 h 630000"/>
                <a:gd name="connsiteX23" fmla="*/ 232500 w 420000"/>
                <a:gd name="connsiteY23" fmla="*/ 367500 h 630000"/>
                <a:gd name="connsiteX24" fmla="*/ 232500 w 420000"/>
                <a:gd name="connsiteY24" fmla="*/ 412500 h 630000"/>
                <a:gd name="connsiteX25" fmla="*/ 232500 w 420000"/>
                <a:gd name="connsiteY25" fmla="*/ 577500 h 630000"/>
                <a:gd name="connsiteX26" fmla="*/ 187500 w 420000"/>
                <a:gd name="connsiteY26" fmla="*/ 577500 h 630000"/>
                <a:gd name="connsiteX27" fmla="*/ 187500 w 420000"/>
                <a:gd name="connsiteY27" fmla="*/ 487500 h 630000"/>
                <a:gd name="connsiteX28" fmla="*/ 232500 w 420000"/>
                <a:gd name="connsiteY28" fmla="*/ 487500 h 630000"/>
                <a:gd name="connsiteX29" fmla="*/ 232500 w 420000"/>
                <a:gd name="connsiteY29" fmla="*/ 577500 h 630000"/>
                <a:gd name="connsiteX30" fmla="*/ 127500 w 420000"/>
                <a:gd name="connsiteY30" fmla="*/ 292500 h 630000"/>
                <a:gd name="connsiteX31" fmla="*/ 82500 w 420000"/>
                <a:gd name="connsiteY31" fmla="*/ 292500 h 630000"/>
                <a:gd name="connsiteX32" fmla="*/ 82500 w 420000"/>
                <a:gd name="connsiteY32" fmla="*/ 247500 h 630000"/>
                <a:gd name="connsiteX33" fmla="*/ 127500 w 420000"/>
                <a:gd name="connsiteY33" fmla="*/ 247500 h 630000"/>
                <a:gd name="connsiteX34" fmla="*/ 127500 w 420000"/>
                <a:gd name="connsiteY34" fmla="*/ 292500 h 630000"/>
                <a:gd name="connsiteX35" fmla="*/ 127500 w 420000"/>
                <a:gd name="connsiteY35" fmla="*/ 412500 h 630000"/>
                <a:gd name="connsiteX36" fmla="*/ 82500 w 420000"/>
                <a:gd name="connsiteY36" fmla="*/ 412500 h 630000"/>
                <a:gd name="connsiteX37" fmla="*/ 82500 w 420000"/>
                <a:gd name="connsiteY37" fmla="*/ 367500 h 630000"/>
                <a:gd name="connsiteX38" fmla="*/ 127500 w 420000"/>
                <a:gd name="connsiteY38" fmla="*/ 367500 h 630000"/>
                <a:gd name="connsiteX39" fmla="*/ 127500 w 420000"/>
                <a:gd name="connsiteY39" fmla="*/ 412500 h 630000"/>
                <a:gd name="connsiteX40" fmla="*/ 127500 w 420000"/>
                <a:gd name="connsiteY40" fmla="*/ 532500 h 630000"/>
                <a:gd name="connsiteX41" fmla="*/ 82500 w 420000"/>
                <a:gd name="connsiteY41" fmla="*/ 532500 h 630000"/>
                <a:gd name="connsiteX42" fmla="*/ 82500 w 420000"/>
                <a:gd name="connsiteY42" fmla="*/ 487500 h 630000"/>
                <a:gd name="connsiteX43" fmla="*/ 127500 w 420000"/>
                <a:gd name="connsiteY43" fmla="*/ 487500 h 630000"/>
                <a:gd name="connsiteX44" fmla="*/ 127500 w 420000"/>
                <a:gd name="connsiteY44" fmla="*/ 532500 h 630000"/>
                <a:gd name="connsiteX45" fmla="*/ 390000 w 420000"/>
                <a:gd name="connsiteY45" fmla="*/ 577500 h 630000"/>
                <a:gd name="connsiteX46" fmla="*/ 390000 w 420000"/>
                <a:gd name="connsiteY46" fmla="*/ 75000 h 630000"/>
                <a:gd name="connsiteX47" fmla="*/ 367500 w 420000"/>
                <a:gd name="connsiteY47" fmla="*/ 75000 h 630000"/>
                <a:gd name="connsiteX48" fmla="*/ 367500 w 420000"/>
                <a:gd name="connsiteY48" fmla="*/ 30000 h 630000"/>
                <a:gd name="connsiteX49" fmla="*/ 345000 w 420000"/>
                <a:gd name="connsiteY49" fmla="*/ 30000 h 630000"/>
                <a:gd name="connsiteX50" fmla="*/ 345000 w 420000"/>
                <a:gd name="connsiteY50" fmla="*/ 0 h 630000"/>
                <a:gd name="connsiteX51" fmla="*/ 75000 w 420000"/>
                <a:gd name="connsiteY51" fmla="*/ 30000 h 630000"/>
                <a:gd name="connsiteX52" fmla="*/ 52500 w 420000"/>
                <a:gd name="connsiteY52" fmla="*/ 30000 h 630000"/>
                <a:gd name="connsiteX53" fmla="*/ 52500 w 420000"/>
                <a:gd name="connsiteY53" fmla="*/ 75000 h 630000"/>
                <a:gd name="connsiteX54" fmla="*/ 30000 w 420000"/>
                <a:gd name="connsiteY54" fmla="*/ 75000 h 630000"/>
                <a:gd name="connsiteX55" fmla="*/ 30000 w 420000"/>
                <a:gd name="connsiteY55" fmla="*/ 577500 h 630000"/>
                <a:gd name="connsiteX56" fmla="*/ 0 w 420000"/>
                <a:gd name="connsiteY56" fmla="*/ 577500 h 630000"/>
                <a:gd name="connsiteX57" fmla="*/ 0 w 420000"/>
                <a:gd name="connsiteY57" fmla="*/ 630000 h 630000"/>
                <a:gd name="connsiteX58" fmla="*/ 420000 w 420000"/>
                <a:gd name="connsiteY58" fmla="*/ 630000 h 630000"/>
                <a:gd name="connsiteX59" fmla="*/ 420000 w 420000"/>
                <a:gd name="connsiteY59" fmla="*/ 577500 h 630000"/>
                <a:gd name="connsiteX60" fmla="*/ 390000 w 420000"/>
                <a:gd name="connsiteY60" fmla="*/ 577500 h 63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75000 w 420000"/>
                <a:gd name="connsiteY50" fmla="*/ 0 h 600000"/>
                <a:gd name="connsiteX51" fmla="*/ 52500 w 420000"/>
                <a:gd name="connsiteY51" fmla="*/ 0 h 600000"/>
                <a:gd name="connsiteX52" fmla="*/ 52500 w 420000"/>
                <a:gd name="connsiteY52" fmla="*/ 45000 h 600000"/>
                <a:gd name="connsiteX53" fmla="*/ 30000 w 420000"/>
                <a:gd name="connsiteY53" fmla="*/ 45000 h 600000"/>
                <a:gd name="connsiteX54" fmla="*/ 30000 w 420000"/>
                <a:gd name="connsiteY54" fmla="*/ 547500 h 600000"/>
                <a:gd name="connsiteX55" fmla="*/ 0 w 420000"/>
                <a:gd name="connsiteY55" fmla="*/ 547500 h 600000"/>
                <a:gd name="connsiteX56" fmla="*/ 0 w 420000"/>
                <a:gd name="connsiteY56" fmla="*/ 600000 h 600000"/>
                <a:gd name="connsiteX57" fmla="*/ 420000 w 420000"/>
                <a:gd name="connsiteY57" fmla="*/ 600000 h 600000"/>
                <a:gd name="connsiteX58" fmla="*/ 420000 w 420000"/>
                <a:gd name="connsiteY58" fmla="*/ 547500 h 600000"/>
                <a:gd name="connsiteX59" fmla="*/ 390000 w 420000"/>
                <a:gd name="connsiteY59"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75000 w 420000"/>
                <a:gd name="connsiteY50" fmla="*/ 0 h 600000"/>
                <a:gd name="connsiteX51" fmla="*/ 52500 w 420000"/>
                <a:gd name="connsiteY51" fmla="*/ 45000 h 600000"/>
                <a:gd name="connsiteX52" fmla="*/ 30000 w 420000"/>
                <a:gd name="connsiteY52" fmla="*/ 45000 h 600000"/>
                <a:gd name="connsiteX53" fmla="*/ 30000 w 420000"/>
                <a:gd name="connsiteY53" fmla="*/ 547500 h 600000"/>
                <a:gd name="connsiteX54" fmla="*/ 0 w 420000"/>
                <a:gd name="connsiteY54" fmla="*/ 547500 h 600000"/>
                <a:gd name="connsiteX55" fmla="*/ 0 w 420000"/>
                <a:gd name="connsiteY55" fmla="*/ 600000 h 600000"/>
                <a:gd name="connsiteX56" fmla="*/ 420000 w 420000"/>
                <a:gd name="connsiteY56" fmla="*/ 600000 h 600000"/>
                <a:gd name="connsiteX57" fmla="*/ 420000 w 420000"/>
                <a:gd name="connsiteY57" fmla="*/ 547500 h 600000"/>
                <a:gd name="connsiteX58" fmla="*/ 390000 w 420000"/>
                <a:gd name="connsiteY58"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52500 w 420000"/>
                <a:gd name="connsiteY50" fmla="*/ 45000 h 600000"/>
                <a:gd name="connsiteX51" fmla="*/ 30000 w 420000"/>
                <a:gd name="connsiteY51" fmla="*/ 45000 h 600000"/>
                <a:gd name="connsiteX52" fmla="*/ 30000 w 420000"/>
                <a:gd name="connsiteY52" fmla="*/ 547500 h 600000"/>
                <a:gd name="connsiteX53" fmla="*/ 0 w 420000"/>
                <a:gd name="connsiteY53" fmla="*/ 547500 h 600000"/>
                <a:gd name="connsiteX54" fmla="*/ 0 w 420000"/>
                <a:gd name="connsiteY54" fmla="*/ 600000 h 600000"/>
                <a:gd name="connsiteX55" fmla="*/ 420000 w 420000"/>
                <a:gd name="connsiteY55" fmla="*/ 600000 h 600000"/>
                <a:gd name="connsiteX56" fmla="*/ 420000 w 420000"/>
                <a:gd name="connsiteY56" fmla="*/ 547500 h 600000"/>
                <a:gd name="connsiteX57" fmla="*/ 390000 w 420000"/>
                <a:gd name="connsiteY57"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52500 w 420000"/>
                <a:gd name="connsiteY49" fmla="*/ 45000 h 600000"/>
                <a:gd name="connsiteX50" fmla="*/ 30000 w 420000"/>
                <a:gd name="connsiteY50" fmla="*/ 45000 h 600000"/>
                <a:gd name="connsiteX51" fmla="*/ 30000 w 420000"/>
                <a:gd name="connsiteY51" fmla="*/ 547500 h 600000"/>
                <a:gd name="connsiteX52" fmla="*/ 0 w 420000"/>
                <a:gd name="connsiteY52" fmla="*/ 547500 h 600000"/>
                <a:gd name="connsiteX53" fmla="*/ 0 w 420000"/>
                <a:gd name="connsiteY53" fmla="*/ 600000 h 600000"/>
                <a:gd name="connsiteX54" fmla="*/ 420000 w 420000"/>
                <a:gd name="connsiteY54" fmla="*/ 600000 h 600000"/>
                <a:gd name="connsiteX55" fmla="*/ 420000 w 420000"/>
                <a:gd name="connsiteY55" fmla="*/ 547500 h 600000"/>
                <a:gd name="connsiteX56" fmla="*/ 390000 w 420000"/>
                <a:gd name="connsiteY56" fmla="*/ 547500 h 600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67500 w 420000"/>
                <a:gd name="connsiteY47" fmla="*/ 0 h 555000"/>
                <a:gd name="connsiteX48" fmla="*/ 52500 w 420000"/>
                <a:gd name="connsiteY48" fmla="*/ 0 h 555000"/>
                <a:gd name="connsiteX49" fmla="*/ 30000 w 420000"/>
                <a:gd name="connsiteY49" fmla="*/ 0 h 555000"/>
                <a:gd name="connsiteX50" fmla="*/ 30000 w 420000"/>
                <a:gd name="connsiteY50" fmla="*/ 502500 h 555000"/>
                <a:gd name="connsiteX51" fmla="*/ 0 w 420000"/>
                <a:gd name="connsiteY51" fmla="*/ 502500 h 555000"/>
                <a:gd name="connsiteX52" fmla="*/ 0 w 420000"/>
                <a:gd name="connsiteY52" fmla="*/ 555000 h 555000"/>
                <a:gd name="connsiteX53" fmla="*/ 420000 w 420000"/>
                <a:gd name="connsiteY53" fmla="*/ 555000 h 555000"/>
                <a:gd name="connsiteX54" fmla="*/ 420000 w 420000"/>
                <a:gd name="connsiteY54" fmla="*/ 502500 h 555000"/>
                <a:gd name="connsiteX55" fmla="*/ 390000 w 420000"/>
                <a:gd name="connsiteY55"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67500 w 420000"/>
                <a:gd name="connsiteY47" fmla="*/ 0 h 555000"/>
                <a:gd name="connsiteX48" fmla="*/ 30000 w 420000"/>
                <a:gd name="connsiteY48" fmla="*/ 0 h 555000"/>
                <a:gd name="connsiteX49" fmla="*/ 30000 w 420000"/>
                <a:gd name="connsiteY49" fmla="*/ 502500 h 555000"/>
                <a:gd name="connsiteX50" fmla="*/ 0 w 420000"/>
                <a:gd name="connsiteY50" fmla="*/ 502500 h 555000"/>
                <a:gd name="connsiteX51" fmla="*/ 0 w 420000"/>
                <a:gd name="connsiteY51" fmla="*/ 555000 h 555000"/>
                <a:gd name="connsiteX52" fmla="*/ 420000 w 420000"/>
                <a:gd name="connsiteY52" fmla="*/ 555000 h 555000"/>
                <a:gd name="connsiteX53" fmla="*/ 420000 w 420000"/>
                <a:gd name="connsiteY53" fmla="*/ 502500 h 555000"/>
                <a:gd name="connsiteX54" fmla="*/ 390000 w 420000"/>
                <a:gd name="connsiteY54"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0000 w 420000"/>
                <a:gd name="connsiteY47" fmla="*/ 0 h 555000"/>
                <a:gd name="connsiteX48" fmla="*/ 30000 w 420000"/>
                <a:gd name="connsiteY48" fmla="*/ 502500 h 555000"/>
                <a:gd name="connsiteX49" fmla="*/ 0 w 420000"/>
                <a:gd name="connsiteY49" fmla="*/ 502500 h 555000"/>
                <a:gd name="connsiteX50" fmla="*/ 0 w 420000"/>
                <a:gd name="connsiteY50" fmla="*/ 555000 h 555000"/>
                <a:gd name="connsiteX51" fmla="*/ 420000 w 420000"/>
                <a:gd name="connsiteY51" fmla="*/ 555000 h 555000"/>
                <a:gd name="connsiteX52" fmla="*/ 420000 w 420000"/>
                <a:gd name="connsiteY52" fmla="*/ 502500 h 555000"/>
                <a:gd name="connsiteX53" fmla="*/ 390000 w 420000"/>
                <a:gd name="connsiteY53"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86825 w 420000"/>
                <a:gd name="connsiteY46" fmla="*/ 257175 h 555000"/>
                <a:gd name="connsiteX47" fmla="*/ 30000 w 420000"/>
                <a:gd name="connsiteY47" fmla="*/ 0 h 555000"/>
                <a:gd name="connsiteX48" fmla="*/ 30000 w 420000"/>
                <a:gd name="connsiteY48" fmla="*/ 502500 h 555000"/>
                <a:gd name="connsiteX49" fmla="*/ 0 w 420000"/>
                <a:gd name="connsiteY49" fmla="*/ 502500 h 555000"/>
                <a:gd name="connsiteX50" fmla="*/ 0 w 420000"/>
                <a:gd name="connsiteY50" fmla="*/ 555000 h 555000"/>
                <a:gd name="connsiteX51" fmla="*/ 420000 w 420000"/>
                <a:gd name="connsiteY51" fmla="*/ 555000 h 555000"/>
                <a:gd name="connsiteX52" fmla="*/ 420000 w 420000"/>
                <a:gd name="connsiteY52" fmla="*/ 502500 h 555000"/>
                <a:gd name="connsiteX53" fmla="*/ 390000 w 420000"/>
                <a:gd name="connsiteY53" fmla="*/ 502500 h 5550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45000 h 382500"/>
                <a:gd name="connsiteX32" fmla="*/ 82500 w 420000"/>
                <a:gd name="connsiteY32" fmla="*/ 0 h 382500"/>
                <a:gd name="connsiteX33" fmla="*/ 127500 w 420000"/>
                <a:gd name="connsiteY33" fmla="*/ 0 h 382500"/>
                <a:gd name="connsiteX34" fmla="*/ 127500 w 420000"/>
                <a:gd name="connsiteY34" fmla="*/ 45000 h 382500"/>
                <a:gd name="connsiteX35" fmla="*/ 127500 w 420000"/>
                <a:gd name="connsiteY35" fmla="*/ 165000 h 382500"/>
                <a:gd name="connsiteX36" fmla="*/ 82500 w 420000"/>
                <a:gd name="connsiteY36" fmla="*/ 165000 h 382500"/>
                <a:gd name="connsiteX37" fmla="*/ 82500 w 420000"/>
                <a:gd name="connsiteY37" fmla="*/ 120000 h 382500"/>
                <a:gd name="connsiteX38" fmla="*/ 127500 w 420000"/>
                <a:gd name="connsiteY38" fmla="*/ 120000 h 382500"/>
                <a:gd name="connsiteX39" fmla="*/ 127500 w 420000"/>
                <a:gd name="connsiteY39" fmla="*/ 165000 h 382500"/>
                <a:gd name="connsiteX40" fmla="*/ 127500 w 420000"/>
                <a:gd name="connsiteY40" fmla="*/ 285000 h 382500"/>
                <a:gd name="connsiteX41" fmla="*/ 82500 w 420000"/>
                <a:gd name="connsiteY41" fmla="*/ 285000 h 382500"/>
                <a:gd name="connsiteX42" fmla="*/ 82500 w 420000"/>
                <a:gd name="connsiteY42" fmla="*/ 240000 h 382500"/>
                <a:gd name="connsiteX43" fmla="*/ 127500 w 420000"/>
                <a:gd name="connsiteY43" fmla="*/ 240000 h 382500"/>
                <a:gd name="connsiteX44" fmla="*/ 127500 w 420000"/>
                <a:gd name="connsiteY44" fmla="*/ 285000 h 382500"/>
                <a:gd name="connsiteX45" fmla="*/ 390000 w 420000"/>
                <a:gd name="connsiteY45" fmla="*/ 330000 h 382500"/>
                <a:gd name="connsiteX46" fmla="*/ 386825 w 420000"/>
                <a:gd name="connsiteY46" fmla="*/ 84675 h 382500"/>
                <a:gd name="connsiteX47" fmla="*/ 30000 w 420000"/>
                <a:gd name="connsiteY47" fmla="*/ 81500 h 382500"/>
                <a:gd name="connsiteX48" fmla="*/ 30000 w 420000"/>
                <a:gd name="connsiteY48" fmla="*/ 330000 h 382500"/>
                <a:gd name="connsiteX49" fmla="*/ 0 w 420000"/>
                <a:gd name="connsiteY49" fmla="*/ 330000 h 382500"/>
                <a:gd name="connsiteX50" fmla="*/ 0 w 420000"/>
                <a:gd name="connsiteY50" fmla="*/ 382500 h 382500"/>
                <a:gd name="connsiteX51" fmla="*/ 420000 w 420000"/>
                <a:gd name="connsiteY51" fmla="*/ 382500 h 382500"/>
                <a:gd name="connsiteX52" fmla="*/ 420000 w 420000"/>
                <a:gd name="connsiteY52" fmla="*/ 330000 h 382500"/>
                <a:gd name="connsiteX53" fmla="*/ 390000 w 420000"/>
                <a:gd name="connsiteY53"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45000 h 382500"/>
                <a:gd name="connsiteX32" fmla="*/ 82500 w 420000"/>
                <a:gd name="connsiteY32" fmla="*/ 0 h 382500"/>
                <a:gd name="connsiteX33" fmla="*/ 127500 w 420000"/>
                <a:gd name="connsiteY33" fmla="*/ 45000 h 382500"/>
                <a:gd name="connsiteX34" fmla="*/ 127500 w 420000"/>
                <a:gd name="connsiteY34" fmla="*/ 165000 h 382500"/>
                <a:gd name="connsiteX35" fmla="*/ 82500 w 420000"/>
                <a:gd name="connsiteY35" fmla="*/ 165000 h 382500"/>
                <a:gd name="connsiteX36" fmla="*/ 82500 w 420000"/>
                <a:gd name="connsiteY36" fmla="*/ 120000 h 382500"/>
                <a:gd name="connsiteX37" fmla="*/ 127500 w 420000"/>
                <a:gd name="connsiteY37" fmla="*/ 120000 h 382500"/>
                <a:gd name="connsiteX38" fmla="*/ 127500 w 420000"/>
                <a:gd name="connsiteY38" fmla="*/ 165000 h 382500"/>
                <a:gd name="connsiteX39" fmla="*/ 127500 w 420000"/>
                <a:gd name="connsiteY39" fmla="*/ 285000 h 382500"/>
                <a:gd name="connsiteX40" fmla="*/ 82500 w 420000"/>
                <a:gd name="connsiteY40" fmla="*/ 285000 h 382500"/>
                <a:gd name="connsiteX41" fmla="*/ 82500 w 420000"/>
                <a:gd name="connsiteY41" fmla="*/ 240000 h 382500"/>
                <a:gd name="connsiteX42" fmla="*/ 127500 w 420000"/>
                <a:gd name="connsiteY42" fmla="*/ 240000 h 382500"/>
                <a:gd name="connsiteX43" fmla="*/ 127500 w 420000"/>
                <a:gd name="connsiteY43" fmla="*/ 285000 h 382500"/>
                <a:gd name="connsiteX44" fmla="*/ 390000 w 420000"/>
                <a:gd name="connsiteY44" fmla="*/ 330000 h 382500"/>
                <a:gd name="connsiteX45" fmla="*/ 386825 w 420000"/>
                <a:gd name="connsiteY45" fmla="*/ 84675 h 382500"/>
                <a:gd name="connsiteX46" fmla="*/ 30000 w 420000"/>
                <a:gd name="connsiteY46" fmla="*/ 81500 h 382500"/>
                <a:gd name="connsiteX47" fmla="*/ 30000 w 420000"/>
                <a:gd name="connsiteY47" fmla="*/ 330000 h 382500"/>
                <a:gd name="connsiteX48" fmla="*/ 0 w 420000"/>
                <a:gd name="connsiteY48" fmla="*/ 330000 h 382500"/>
                <a:gd name="connsiteX49" fmla="*/ 0 w 420000"/>
                <a:gd name="connsiteY49" fmla="*/ 382500 h 382500"/>
                <a:gd name="connsiteX50" fmla="*/ 420000 w 420000"/>
                <a:gd name="connsiteY50" fmla="*/ 382500 h 382500"/>
                <a:gd name="connsiteX51" fmla="*/ 420000 w 420000"/>
                <a:gd name="connsiteY51" fmla="*/ 330000 h 382500"/>
                <a:gd name="connsiteX52" fmla="*/ 390000 w 420000"/>
                <a:gd name="connsiteY52"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0 h 382500"/>
                <a:gd name="connsiteX32" fmla="*/ 127500 w 420000"/>
                <a:gd name="connsiteY32" fmla="*/ 45000 h 382500"/>
                <a:gd name="connsiteX33" fmla="*/ 127500 w 420000"/>
                <a:gd name="connsiteY33" fmla="*/ 165000 h 382500"/>
                <a:gd name="connsiteX34" fmla="*/ 82500 w 420000"/>
                <a:gd name="connsiteY34" fmla="*/ 165000 h 382500"/>
                <a:gd name="connsiteX35" fmla="*/ 82500 w 420000"/>
                <a:gd name="connsiteY35" fmla="*/ 120000 h 382500"/>
                <a:gd name="connsiteX36" fmla="*/ 127500 w 420000"/>
                <a:gd name="connsiteY36" fmla="*/ 120000 h 382500"/>
                <a:gd name="connsiteX37" fmla="*/ 127500 w 420000"/>
                <a:gd name="connsiteY37" fmla="*/ 165000 h 382500"/>
                <a:gd name="connsiteX38" fmla="*/ 127500 w 420000"/>
                <a:gd name="connsiteY38" fmla="*/ 285000 h 382500"/>
                <a:gd name="connsiteX39" fmla="*/ 82500 w 420000"/>
                <a:gd name="connsiteY39" fmla="*/ 285000 h 382500"/>
                <a:gd name="connsiteX40" fmla="*/ 82500 w 420000"/>
                <a:gd name="connsiteY40" fmla="*/ 240000 h 382500"/>
                <a:gd name="connsiteX41" fmla="*/ 127500 w 420000"/>
                <a:gd name="connsiteY41" fmla="*/ 240000 h 382500"/>
                <a:gd name="connsiteX42" fmla="*/ 127500 w 420000"/>
                <a:gd name="connsiteY42" fmla="*/ 285000 h 382500"/>
                <a:gd name="connsiteX43" fmla="*/ 390000 w 420000"/>
                <a:gd name="connsiteY43" fmla="*/ 330000 h 382500"/>
                <a:gd name="connsiteX44" fmla="*/ 386825 w 420000"/>
                <a:gd name="connsiteY44" fmla="*/ 84675 h 382500"/>
                <a:gd name="connsiteX45" fmla="*/ 30000 w 420000"/>
                <a:gd name="connsiteY45" fmla="*/ 81500 h 382500"/>
                <a:gd name="connsiteX46" fmla="*/ 30000 w 420000"/>
                <a:gd name="connsiteY46" fmla="*/ 330000 h 382500"/>
                <a:gd name="connsiteX47" fmla="*/ 0 w 420000"/>
                <a:gd name="connsiteY47" fmla="*/ 330000 h 382500"/>
                <a:gd name="connsiteX48" fmla="*/ 0 w 420000"/>
                <a:gd name="connsiteY48" fmla="*/ 382500 h 382500"/>
                <a:gd name="connsiteX49" fmla="*/ 420000 w 420000"/>
                <a:gd name="connsiteY49" fmla="*/ 382500 h 382500"/>
                <a:gd name="connsiteX50" fmla="*/ 420000 w 420000"/>
                <a:gd name="connsiteY50" fmla="*/ 330000 h 382500"/>
                <a:gd name="connsiteX51" fmla="*/ 390000 w 420000"/>
                <a:gd name="connsiteY51"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165000 h 382500"/>
                <a:gd name="connsiteX31" fmla="*/ 82500 w 420000"/>
                <a:gd name="connsiteY31" fmla="*/ 165000 h 382500"/>
                <a:gd name="connsiteX32" fmla="*/ 82500 w 420000"/>
                <a:gd name="connsiteY32" fmla="*/ 120000 h 382500"/>
                <a:gd name="connsiteX33" fmla="*/ 127500 w 420000"/>
                <a:gd name="connsiteY33" fmla="*/ 120000 h 382500"/>
                <a:gd name="connsiteX34" fmla="*/ 127500 w 420000"/>
                <a:gd name="connsiteY34" fmla="*/ 165000 h 382500"/>
                <a:gd name="connsiteX35" fmla="*/ 127500 w 420000"/>
                <a:gd name="connsiteY35" fmla="*/ 285000 h 382500"/>
                <a:gd name="connsiteX36" fmla="*/ 82500 w 420000"/>
                <a:gd name="connsiteY36" fmla="*/ 285000 h 382500"/>
                <a:gd name="connsiteX37" fmla="*/ 82500 w 420000"/>
                <a:gd name="connsiteY37" fmla="*/ 240000 h 382500"/>
                <a:gd name="connsiteX38" fmla="*/ 127500 w 420000"/>
                <a:gd name="connsiteY38" fmla="*/ 240000 h 382500"/>
                <a:gd name="connsiteX39" fmla="*/ 127500 w 420000"/>
                <a:gd name="connsiteY39" fmla="*/ 285000 h 382500"/>
                <a:gd name="connsiteX40" fmla="*/ 390000 w 420000"/>
                <a:gd name="connsiteY40" fmla="*/ 330000 h 382500"/>
                <a:gd name="connsiteX41" fmla="*/ 386825 w 420000"/>
                <a:gd name="connsiteY41" fmla="*/ 84675 h 382500"/>
                <a:gd name="connsiteX42" fmla="*/ 30000 w 420000"/>
                <a:gd name="connsiteY42" fmla="*/ 81500 h 382500"/>
                <a:gd name="connsiteX43" fmla="*/ 30000 w 420000"/>
                <a:gd name="connsiteY43" fmla="*/ 330000 h 382500"/>
                <a:gd name="connsiteX44" fmla="*/ 0 w 420000"/>
                <a:gd name="connsiteY44" fmla="*/ 330000 h 382500"/>
                <a:gd name="connsiteX45" fmla="*/ 0 w 420000"/>
                <a:gd name="connsiteY45" fmla="*/ 382500 h 382500"/>
                <a:gd name="connsiteX46" fmla="*/ 420000 w 420000"/>
                <a:gd name="connsiteY46" fmla="*/ 382500 h 382500"/>
                <a:gd name="connsiteX47" fmla="*/ 420000 w 420000"/>
                <a:gd name="connsiteY47" fmla="*/ 330000 h 382500"/>
                <a:gd name="connsiteX48" fmla="*/ 390000 w 420000"/>
                <a:gd name="connsiteY48"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45000 h 382500"/>
                <a:gd name="connsiteX19" fmla="*/ 232500 w 420000"/>
                <a:gd name="connsiteY19" fmla="*/ 165000 h 382500"/>
                <a:gd name="connsiteX20" fmla="*/ 187500 w 420000"/>
                <a:gd name="connsiteY20" fmla="*/ 165000 h 382500"/>
                <a:gd name="connsiteX21" fmla="*/ 187500 w 420000"/>
                <a:gd name="connsiteY21" fmla="*/ 120000 h 382500"/>
                <a:gd name="connsiteX22" fmla="*/ 232500 w 420000"/>
                <a:gd name="connsiteY22" fmla="*/ 120000 h 382500"/>
                <a:gd name="connsiteX23" fmla="*/ 232500 w 420000"/>
                <a:gd name="connsiteY23" fmla="*/ 165000 h 382500"/>
                <a:gd name="connsiteX24" fmla="*/ 232500 w 420000"/>
                <a:gd name="connsiteY24" fmla="*/ 330000 h 382500"/>
                <a:gd name="connsiteX25" fmla="*/ 187500 w 420000"/>
                <a:gd name="connsiteY25" fmla="*/ 330000 h 382500"/>
                <a:gd name="connsiteX26" fmla="*/ 187500 w 420000"/>
                <a:gd name="connsiteY26" fmla="*/ 240000 h 382500"/>
                <a:gd name="connsiteX27" fmla="*/ 232500 w 420000"/>
                <a:gd name="connsiteY27" fmla="*/ 240000 h 382500"/>
                <a:gd name="connsiteX28" fmla="*/ 232500 w 420000"/>
                <a:gd name="connsiteY28" fmla="*/ 330000 h 382500"/>
                <a:gd name="connsiteX29" fmla="*/ 127500 w 420000"/>
                <a:gd name="connsiteY29" fmla="*/ 165000 h 382500"/>
                <a:gd name="connsiteX30" fmla="*/ 82500 w 420000"/>
                <a:gd name="connsiteY30" fmla="*/ 165000 h 382500"/>
                <a:gd name="connsiteX31" fmla="*/ 82500 w 420000"/>
                <a:gd name="connsiteY31" fmla="*/ 120000 h 382500"/>
                <a:gd name="connsiteX32" fmla="*/ 127500 w 420000"/>
                <a:gd name="connsiteY32" fmla="*/ 120000 h 382500"/>
                <a:gd name="connsiteX33" fmla="*/ 127500 w 420000"/>
                <a:gd name="connsiteY33" fmla="*/ 165000 h 382500"/>
                <a:gd name="connsiteX34" fmla="*/ 127500 w 420000"/>
                <a:gd name="connsiteY34" fmla="*/ 285000 h 382500"/>
                <a:gd name="connsiteX35" fmla="*/ 82500 w 420000"/>
                <a:gd name="connsiteY35" fmla="*/ 285000 h 382500"/>
                <a:gd name="connsiteX36" fmla="*/ 82500 w 420000"/>
                <a:gd name="connsiteY36" fmla="*/ 240000 h 382500"/>
                <a:gd name="connsiteX37" fmla="*/ 127500 w 420000"/>
                <a:gd name="connsiteY37" fmla="*/ 240000 h 382500"/>
                <a:gd name="connsiteX38" fmla="*/ 127500 w 420000"/>
                <a:gd name="connsiteY38" fmla="*/ 285000 h 382500"/>
                <a:gd name="connsiteX39" fmla="*/ 390000 w 420000"/>
                <a:gd name="connsiteY39" fmla="*/ 330000 h 382500"/>
                <a:gd name="connsiteX40" fmla="*/ 386825 w 420000"/>
                <a:gd name="connsiteY40" fmla="*/ 84675 h 382500"/>
                <a:gd name="connsiteX41" fmla="*/ 30000 w 420000"/>
                <a:gd name="connsiteY41" fmla="*/ 81500 h 382500"/>
                <a:gd name="connsiteX42" fmla="*/ 30000 w 420000"/>
                <a:gd name="connsiteY42" fmla="*/ 330000 h 382500"/>
                <a:gd name="connsiteX43" fmla="*/ 0 w 420000"/>
                <a:gd name="connsiteY43" fmla="*/ 330000 h 382500"/>
                <a:gd name="connsiteX44" fmla="*/ 0 w 420000"/>
                <a:gd name="connsiteY44" fmla="*/ 382500 h 382500"/>
                <a:gd name="connsiteX45" fmla="*/ 420000 w 420000"/>
                <a:gd name="connsiteY45" fmla="*/ 382500 h 382500"/>
                <a:gd name="connsiteX46" fmla="*/ 420000 w 420000"/>
                <a:gd name="connsiteY46" fmla="*/ 330000 h 382500"/>
                <a:gd name="connsiteX47" fmla="*/ 390000 w 420000"/>
                <a:gd name="connsiteY47"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0 h 382500"/>
                <a:gd name="connsiteX17" fmla="*/ 232500 w 420000"/>
                <a:gd name="connsiteY17" fmla="*/ 45000 h 382500"/>
                <a:gd name="connsiteX18" fmla="*/ 232500 w 420000"/>
                <a:gd name="connsiteY18" fmla="*/ 165000 h 382500"/>
                <a:gd name="connsiteX19" fmla="*/ 187500 w 420000"/>
                <a:gd name="connsiteY19" fmla="*/ 165000 h 382500"/>
                <a:gd name="connsiteX20" fmla="*/ 187500 w 420000"/>
                <a:gd name="connsiteY20" fmla="*/ 120000 h 382500"/>
                <a:gd name="connsiteX21" fmla="*/ 232500 w 420000"/>
                <a:gd name="connsiteY21" fmla="*/ 120000 h 382500"/>
                <a:gd name="connsiteX22" fmla="*/ 232500 w 420000"/>
                <a:gd name="connsiteY22" fmla="*/ 165000 h 382500"/>
                <a:gd name="connsiteX23" fmla="*/ 232500 w 420000"/>
                <a:gd name="connsiteY23" fmla="*/ 330000 h 382500"/>
                <a:gd name="connsiteX24" fmla="*/ 187500 w 420000"/>
                <a:gd name="connsiteY24" fmla="*/ 330000 h 382500"/>
                <a:gd name="connsiteX25" fmla="*/ 187500 w 420000"/>
                <a:gd name="connsiteY25" fmla="*/ 240000 h 382500"/>
                <a:gd name="connsiteX26" fmla="*/ 232500 w 420000"/>
                <a:gd name="connsiteY26" fmla="*/ 240000 h 382500"/>
                <a:gd name="connsiteX27" fmla="*/ 232500 w 420000"/>
                <a:gd name="connsiteY27" fmla="*/ 330000 h 382500"/>
                <a:gd name="connsiteX28" fmla="*/ 127500 w 420000"/>
                <a:gd name="connsiteY28" fmla="*/ 165000 h 382500"/>
                <a:gd name="connsiteX29" fmla="*/ 82500 w 420000"/>
                <a:gd name="connsiteY29" fmla="*/ 165000 h 382500"/>
                <a:gd name="connsiteX30" fmla="*/ 82500 w 420000"/>
                <a:gd name="connsiteY30" fmla="*/ 120000 h 382500"/>
                <a:gd name="connsiteX31" fmla="*/ 127500 w 420000"/>
                <a:gd name="connsiteY31" fmla="*/ 120000 h 382500"/>
                <a:gd name="connsiteX32" fmla="*/ 127500 w 420000"/>
                <a:gd name="connsiteY32" fmla="*/ 165000 h 382500"/>
                <a:gd name="connsiteX33" fmla="*/ 127500 w 420000"/>
                <a:gd name="connsiteY33" fmla="*/ 285000 h 382500"/>
                <a:gd name="connsiteX34" fmla="*/ 82500 w 420000"/>
                <a:gd name="connsiteY34" fmla="*/ 285000 h 382500"/>
                <a:gd name="connsiteX35" fmla="*/ 82500 w 420000"/>
                <a:gd name="connsiteY35" fmla="*/ 240000 h 382500"/>
                <a:gd name="connsiteX36" fmla="*/ 127500 w 420000"/>
                <a:gd name="connsiteY36" fmla="*/ 240000 h 382500"/>
                <a:gd name="connsiteX37" fmla="*/ 127500 w 420000"/>
                <a:gd name="connsiteY37" fmla="*/ 285000 h 382500"/>
                <a:gd name="connsiteX38" fmla="*/ 390000 w 420000"/>
                <a:gd name="connsiteY38" fmla="*/ 330000 h 382500"/>
                <a:gd name="connsiteX39" fmla="*/ 386825 w 420000"/>
                <a:gd name="connsiteY39" fmla="*/ 84675 h 382500"/>
                <a:gd name="connsiteX40" fmla="*/ 30000 w 420000"/>
                <a:gd name="connsiteY40" fmla="*/ 81500 h 382500"/>
                <a:gd name="connsiteX41" fmla="*/ 30000 w 420000"/>
                <a:gd name="connsiteY41" fmla="*/ 330000 h 382500"/>
                <a:gd name="connsiteX42" fmla="*/ 0 w 420000"/>
                <a:gd name="connsiteY42" fmla="*/ 330000 h 382500"/>
                <a:gd name="connsiteX43" fmla="*/ 0 w 420000"/>
                <a:gd name="connsiteY43" fmla="*/ 382500 h 382500"/>
                <a:gd name="connsiteX44" fmla="*/ 420000 w 420000"/>
                <a:gd name="connsiteY44" fmla="*/ 382500 h 382500"/>
                <a:gd name="connsiteX45" fmla="*/ 420000 w 420000"/>
                <a:gd name="connsiteY45" fmla="*/ 330000 h 382500"/>
                <a:gd name="connsiteX46" fmla="*/ 390000 w 420000"/>
                <a:gd name="connsiteY46"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165000 h 382500"/>
                <a:gd name="connsiteX16" fmla="*/ 187500 w 420000"/>
                <a:gd name="connsiteY16" fmla="*/ 165000 h 382500"/>
                <a:gd name="connsiteX17" fmla="*/ 187500 w 420000"/>
                <a:gd name="connsiteY17" fmla="*/ 120000 h 382500"/>
                <a:gd name="connsiteX18" fmla="*/ 232500 w 420000"/>
                <a:gd name="connsiteY18" fmla="*/ 120000 h 382500"/>
                <a:gd name="connsiteX19" fmla="*/ 232500 w 420000"/>
                <a:gd name="connsiteY19" fmla="*/ 165000 h 382500"/>
                <a:gd name="connsiteX20" fmla="*/ 232500 w 420000"/>
                <a:gd name="connsiteY20" fmla="*/ 330000 h 382500"/>
                <a:gd name="connsiteX21" fmla="*/ 187500 w 420000"/>
                <a:gd name="connsiteY21" fmla="*/ 330000 h 382500"/>
                <a:gd name="connsiteX22" fmla="*/ 187500 w 420000"/>
                <a:gd name="connsiteY22" fmla="*/ 240000 h 382500"/>
                <a:gd name="connsiteX23" fmla="*/ 232500 w 420000"/>
                <a:gd name="connsiteY23" fmla="*/ 240000 h 382500"/>
                <a:gd name="connsiteX24" fmla="*/ 232500 w 420000"/>
                <a:gd name="connsiteY24" fmla="*/ 330000 h 382500"/>
                <a:gd name="connsiteX25" fmla="*/ 127500 w 420000"/>
                <a:gd name="connsiteY25" fmla="*/ 165000 h 382500"/>
                <a:gd name="connsiteX26" fmla="*/ 82500 w 420000"/>
                <a:gd name="connsiteY26" fmla="*/ 165000 h 382500"/>
                <a:gd name="connsiteX27" fmla="*/ 82500 w 420000"/>
                <a:gd name="connsiteY27" fmla="*/ 120000 h 382500"/>
                <a:gd name="connsiteX28" fmla="*/ 127500 w 420000"/>
                <a:gd name="connsiteY28" fmla="*/ 120000 h 382500"/>
                <a:gd name="connsiteX29" fmla="*/ 127500 w 420000"/>
                <a:gd name="connsiteY29" fmla="*/ 165000 h 382500"/>
                <a:gd name="connsiteX30" fmla="*/ 127500 w 420000"/>
                <a:gd name="connsiteY30" fmla="*/ 285000 h 382500"/>
                <a:gd name="connsiteX31" fmla="*/ 82500 w 420000"/>
                <a:gd name="connsiteY31" fmla="*/ 285000 h 382500"/>
                <a:gd name="connsiteX32" fmla="*/ 82500 w 420000"/>
                <a:gd name="connsiteY32" fmla="*/ 240000 h 382500"/>
                <a:gd name="connsiteX33" fmla="*/ 127500 w 420000"/>
                <a:gd name="connsiteY33" fmla="*/ 240000 h 382500"/>
                <a:gd name="connsiteX34" fmla="*/ 127500 w 420000"/>
                <a:gd name="connsiteY34" fmla="*/ 285000 h 382500"/>
                <a:gd name="connsiteX35" fmla="*/ 390000 w 420000"/>
                <a:gd name="connsiteY35" fmla="*/ 330000 h 382500"/>
                <a:gd name="connsiteX36" fmla="*/ 386825 w 420000"/>
                <a:gd name="connsiteY36" fmla="*/ 84675 h 382500"/>
                <a:gd name="connsiteX37" fmla="*/ 30000 w 420000"/>
                <a:gd name="connsiteY37" fmla="*/ 81500 h 382500"/>
                <a:gd name="connsiteX38" fmla="*/ 30000 w 420000"/>
                <a:gd name="connsiteY38" fmla="*/ 330000 h 382500"/>
                <a:gd name="connsiteX39" fmla="*/ 0 w 420000"/>
                <a:gd name="connsiteY39" fmla="*/ 330000 h 382500"/>
                <a:gd name="connsiteX40" fmla="*/ 0 w 420000"/>
                <a:gd name="connsiteY40" fmla="*/ 382500 h 382500"/>
                <a:gd name="connsiteX41" fmla="*/ 420000 w 420000"/>
                <a:gd name="connsiteY41" fmla="*/ 382500 h 382500"/>
                <a:gd name="connsiteX42" fmla="*/ 420000 w 420000"/>
                <a:gd name="connsiteY42" fmla="*/ 330000 h 382500"/>
                <a:gd name="connsiteX43" fmla="*/ 390000 w 420000"/>
                <a:gd name="connsiteY43" fmla="*/ 330000 h 382500"/>
                <a:gd name="connsiteX0" fmla="*/ 337500 w 420000"/>
                <a:gd name="connsiteY0" fmla="*/ 45000 h 382500"/>
                <a:gd name="connsiteX1" fmla="*/ 292500 w 420000"/>
                <a:gd name="connsiteY1" fmla="*/ 45000 h 382500"/>
                <a:gd name="connsiteX2" fmla="*/ 337500 w 420000"/>
                <a:gd name="connsiteY2" fmla="*/ 0 h 382500"/>
                <a:gd name="connsiteX3" fmla="*/ 337500 w 420000"/>
                <a:gd name="connsiteY3" fmla="*/ 45000 h 382500"/>
                <a:gd name="connsiteX4" fmla="*/ 337500 w 420000"/>
                <a:gd name="connsiteY4" fmla="*/ 165000 h 382500"/>
                <a:gd name="connsiteX5" fmla="*/ 292500 w 420000"/>
                <a:gd name="connsiteY5" fmla="*/ 165000 h 382500"/>
                <a:gd name="connsiteX6" fmla="*/ 292500 w 420000"/>
                <a:gd name="connsiteY6" fmla="*/ 120000 h 382500"/>
                <a:gd name="connsiteX7" fmla="*/ 337500 w 420000"/>
                <a:gd name="connsiteY7" fmla="*/ 120000 h 382500"/>
                <a:gd name="connsiteX8" fmla="*/ 337500 w 420000"/>
                <a:gd name="connsiteY8" fmla="*/ 165000 h 382500"/>
                <a:gd name="connsiteX9" fmla="*/ 337500 w 420000"/>
                <a:gd name="connsiteY9" fmla="*/ 285000 h 382500"/>
                <a:gd name="connsiteX10" fmla="*/ 292500 w 420000"/>
                <a:gd name="connsiteY10" fmla="*/ 285000 h 382500"/>
                <a:gd name="connsiteX11" fmla="*/ 292500 w 420000"/>
                <a:gd name="connsiteY11" fmla="*/ 240000 h 382500"/>
                <a:gd name="connsiteX12" fmla="*/ 337500 w 420000"/>
                <a:gd name="connsiteY12" fmla="*/ 240000 h 382500"/>
                <a:gd name="connsiteX13" fmla="*/ 337500 w 420000"/>
                <a:gd name="connsiteY13" fmla="*/ 285000 h 382500"/>
                <a:gd name="connsiteX14" fmla="*/ 232500 w 420000"/>
                <a:gd name="connsiteY14" fmla="*/ 165000 h 382500"/>
                <a:gd name="connsiteX15" fmla="*/ 187500 w 420000"/>
                <a:gd name="connsiteY15" fmla="*/ 165000 h 382500"/>
                <a:gd name="connsiteX16" fmla="*/ 187500 w 420000"/>
                <a:gd name="connsiteY16" fmla="*/ 120000 h 382500"/>
                <a:gd name="connsiteX17" fmla="*/ 232500 w 420000"/>
                <a:gd name="connsiteY17" fmla="*/ 120000 h 382500"/>
                <a:gd name="connsiteX18" fmla="*/ 232500 w 420000"/>
                <a:gd name="connsiteY18" fmla="*/ 165000 h 382500"/>
                <a:gd name="connsiteX19" fmla="*/ 232500 w 420000"/>
                <a:gd name="connsiteY19" fmla="*/ 330000 h 382500"/>
                <a:gd name="connsiteX20" fmla="*/ 187500 w 420000"/>
                <a:gd name="connsiteY20" fmla="*/ 330000 h 382500"/>
                <a:gd name="connsiteX21" fmla="*/ 187500 w 420000"/>
                <a:gd name="connsiteY21" fmla="*/ 240000 h 382500"/>
                <a:gd name="connsiteX22" fmla="*/ 232500 w 420000"/>
                <a:gd name="connsiteY22" fmla="*/ 240000 h 382500"/>
                <a:gd name="connsiteX23" fmla="*/ 232500 w 420000"/>
                <a:gd name="connsiteY23" fmla="*/ 330000 h 382500"/>
                <a:gd name="connsiteX24" fmla="*/ 127500 w 420000"/>
                <a:gd name="connsiteY24" fmla="*/ 165000 h 382500"/>
                <a:gd name="connsiteX25" fmla="*/ 82500 w 420000"/>
                <a:gd name="connsiteY25" fmla="*/ 165000 h 382500"/>
                <a:gd name="connsiteX26" fmla="*/ 82500 w 420000"/>
                <a:gd name="connsiteY26" fmla="*/ 120000 h 382500"/>
                <a:gd name="connsiteX27" fmla="*/ 127500 w 420000"/>
                <a:gd name="connsiteY27" fmla="*/ 120000 h 382500"/>
                <a:gd name="connsiteX28" fmla="*/ 127500 w 420000"/>
                <a:gd name="connsiteY28" fmla="*/ 165000 h 382500"/>
                <a:gd name="connsiteX29" fmla="*/ 127500 w 420000"/>
                <a:gd name="connsiteY29" fmla="*/ 285000 h 382500"/>
                <a:gd name="connsiteX30" fmla="*/ 82500 w 420000"/>
                <a:gd name="connsiteY30" fmla="*/ 285000 h 382500"/>
                <a:gd name="connsiteX31" fmla="*/ 82500 w 420000"/>
                <a:gd name="connsiteY31" fmla="*/ 240000 h 382500"/>
                <a:gd name="connsiteX32" fmla="*/ 127500 w 420000"/>
                <a:gd name="connsiteY32" fmla="*/ 240000 h 382500"/>
                <a:gd name="connsiteX33" fmla="*/ 127500 w 420000"/>
                <a:gd name="connsiteY33" fmla="*/ 285000 h 382500"/>
                <a:gd name="connsiteX34" fmla="*/ 390000 w 420000"/>
                <a:gd name="connsiteY34" fmla="*/ 330000 h 382500"/>
                <a:gd name="connsiteX35" fmla="*/ 386825 w 420000"/>
                <a:gd name="connsiteY35" fmla="*/ 84675 h 382500"/>
                <a:gd name="connsiteX36" fmla="*/ 30000 w 420000"/>
                <a:gd name="connsiteY36" fmla="*/ 81500 h 382500"/>
                <a:gd name="connsiteX37" fmla="*/ 30000 w 420000"/>
                <a:gd name="connsiteY37" fmla="*/ 330000 h 382500"/>
                <a:gd name="connsiteX38" fmla="*/ 0 w 420000"/>
                <a:gd name="connsiteY38" fmla="*/ 330000 h 382500"/>
                <a:gd name="connsiteX39" fmla="*/ 0 w 420000"/>
                <a:gd name="connsiteY39" fmla="*/ 382500 h 382500"/>
                <a:gd name="connsiteX40" fmla="*/ 420000 w 420000"/>
                <a:gd name="connsiteY40" fmla="*/ 382500 h 382500"/>
                <a:gd name="connsiteX41" fmla="*/ 420000 w 420000"/>
                <a:gd name="connsiteY41" fmla="*/ 330000 h 382500"/>
                <a:gd name="connsiteX42" fmla="*/ 390000 w 420000"/>
                <a:gd name="connsiteY42" fmla="*/ 330000 h 382500"/>
                <a:gd name="connsiteX0" fmla="*/ 337500 w 420000"/>
                <a:gd name="connsiteY0" fmla="*/ 0 h 382500"/>
                <a:gd name="connsiteX1" fmla="*/ 292500 w 420000"/>
                <a:gd name="connsiteY1" fmla="*/ 45000 h 382500"/>
                <a:gd name="connsiteX2" fmla="*/ 337500 w 420000"/>
                <a:gd name="connsiteY2" fmla="*/ 0 h 382500"/>
                <a:gd name="connsiteX3" fmla="*/ 337500 w 420000"/>
                <a:gd name="connsiteY3" fmla="*/ 165000 h 382500"/>
                <a:gd name="connsiteX4" fmla="*/ 292500 w 420000"/>
                <a:gd name="connsiteY4" fmla="*/ 165000 h 382500"/>
                <a:gd name="connsiteX5" fmla="*/ 292500 w 420000"/>
                <a:gd name="connsiteY5" fmla="*/ 120000 h 382500"/>
                <a:gd name="connsiteX6" fmla="*/ 337500 w 420000"/>
                <a:gd name="connsiteY6" fmla="*/ 120000 h 382500"/>
                <a:gd name="connsiteX7" fmla="*/ 337500 w 420000"/>
                <a:gd name="connsiteY7" fmla="*/ 165000 h 382500"/>
                <a:gd name="connsiteX8" fmla="*/ 337500 w 420000"/>
                <a:gd name="connsiteY8" fmla="*/ 285000 h 382500"/>
                <a:gd name="connsiteX9" fmla="*/ 292500 w 420000"/>
                <a:gd name="connsiteY9" fmla="*/ 285000 h 382500"/>
                <a:gd name="connsiteX10" fmla="*/ 292500 w 420000"/>
                <a:gd name="connsiteY10" fmla="*/ 240000 h 382500"/>
                <a:gd name="connsiteX11" fmla="*/ 337500 w 420000"/>
                <a:gd name="connsiteY11" fmla="*/ 240000 h 382500"/>
                <a:gd name="connsiteX12" fmla="*/ 337500 w 420000"/>
                <a:gd name="connsiteY12" fmla="*/ 285000 h 382500"/>
                <a:gd name="connsiteX13" fmla="*/ 232500 w 420000"/>
                <a:gd name="connsiteY13" fmla="*/ 165000 h 382500"/>
                <a:gd name="connsiteX14" fmla="*/ 187500 w 420000"/>
                <a:gd name="connsiteY14" fmla="*/ 165000 h 382500"/>
                <a:gd name="connsiteX15" fmla="*/ 187500 w 420000"/>
                <a:gd name="connsiteY15" fmla="*/ 120000 h 382500"/>
                <a:gd name="connsiteX16" fmla="*/ 232500 w 420000"/>
                <a:gd name="connsiteY16" fmla="*/ 120000 h 382500"/>
                <a:gd name="connsiteX17" fmla="*/ 232500 w 420000"/>
                <a:gd name="connsiteY17" fmla="*/ 165000 h 382500"/>
                <a:gd name="connsiteX18" fmla="*/ 232500 w 420000"/>
                <a:gd name="connsiteY18" fmla="*/ 330000 h 382500"/>
                <a:gd name="connsiteX19" fmla="*/ 187500 w 420000"/>
                <a:gd name="connsiteY19" fmla="*/ 330000 h 382500"/>
                <a:gd name="connsiteX20" fmla="*/ 187500 w 420000"/>
                <a:gd name="connsiteY20" fmla="*/ 240000 h 382500"/>
                <a:gd name="connsiteX21" fmla="*/ 232500 w 420000"/>
                <a:gd name="connsiteY21" fmla="*/ 240000 h 382500"/>
                <a:gd name="connsiteX22" fmla="*/ 232500 w 420000"/>
                <a:gd name="connsiteY22" fmla="*/ 330000 h 382500"/>
                <a:gd name="connsiteX23" fmla="*/ 127500 w 420000"/>
                <a:gd name="connsiteY23" fmla="*/ 165000 h 382500"/>
                <a:gd name="connsiteX24" fmla="*/ 82500 w 420000"/>
                <a:gd name="connsiteY24" fmla="*/ 165000 h 382500"/>
                <a:gd name="connsiteX25" fmla="*/ 82500 w 420000"/>
                <a:gd name="connsiteY25" fmla="*/ 120000 h 382500"/>
                <a:gd name="connsiteX26" fmla="*/ 127500 w 420000"/>
                <a:gd name="connsiteY26" fmla="*/ 120000 h 382500"/>
                <a:gd name="connsiteX27" fmla="*/ 127500 w 420000"/>
                <a:gd name="connsiteY27" fmla="*/ 165000 h 382500"/>
                <a:gd name="connsiteX28" fmla="*/ 127500 w 420000"/>
                <a:gd name="connsiteY28" fmla="*/ 285000 h 382500"/>
                <a:gd name="connsiteX29" fmla="*/ 82500 w 420000"/>
                <a:gd name="connsiteY29" fmla="*/ 285000 h 382500"/>
                <a:gd name="connsiteX30" fmla="*/ 82500 w 420000"/>
                <a:gd name="connsiteY30" fmla="*/ 240000 h 382500"/>
                <a:gd name="connsiteX31" fmla="*/ 127500 w 420000"/>
                <a:gd name="connsiteY31" fmla="*/ 240000 h 382500"/>
                <a:gd name="connsiteX32" fmla="*/ 127500 w 420000"/>
                <a:gd name="connsiteY32" fmla="*/ 285000 h 382500"/>
                <a:gd name="connsiteX33" fmla="*/ 390000 w 420000"/>
                <a:gd name="connsiteY33" fmla="*/ 330000 h 382500"/>
                <a:gd name="connsiteX34" fmla="*/ 386825 w 420000"/>
                <a:gd name="connsiteY34" fmla="*/ 84675 h 382500"/>
                <a:gd name="connsiteX35" fmla="*/ 30000 w 420000"/>
                <a:gd name="connsiteY35" fmla="*/ 81500 h 382500"/>
                <a:gd name="connsiteX36" fmla="*/ 30000 w 420000"/>
                <a:gd name="connsiteY36" fmla="*/ 330000 h 382500"/>
                <a:gd name="connsiteX37" fmla="*/ 0 w 420000"/>
                <a:gd name="connsiteY37" fmla="*/ 330000 h 382500"/>
                <a:gd name="connsiteX38" fmla="*/ 0 w 420000"/>
                <a:gd name="connsiteY38" fmla="*/ 382500 h 382500"/>
                <a:gd name="connsiteX39" fmla="*/ 420000 w 420000"/>
                <a:gd name="connsiteY39" fmla="*/ 382500 h 382500"/>
                <a:gd name="connsiteX40" fmla="*/ 420000 w 420000"/>
                <a:gd name="connsiteY40" fmla="*/ 330000 h 382500"/>
                <a:gd name="connsiteX41" fmla="*/ 390000 w 420000"/>
                <a:gd name="connsiteY41" fmla="*/ 330000 h 382500"/>
                <a:gd name="connsiteX0" fmla="*/ 337500 w 420000"/>
                <a:gd name="connsiteY0" fmla="*/ 83500 h 301000"/>
                <a:gd name="connsiteX1" fmla="*/ 292500 w 420000"/>
                <a:gd name="connsiteY1" fmla="*/ 83500 h 301000"/>
                <a:gd name="connsiteX2" fmla="*/ 292500 w 420000"/>
                <a:gd name="connsiteY2" fmla="*/ 38500 h 301000"/>
                <a:gd name="connsiteX3" fmla="*/ 337500 w 420000"/>
                <a:gd name="connsiteY3" fmla="*/ 38500 h 301000"/>
                <a:gd name="connsiteX4" fmla="*/ 337500 w 420000"/>
                <a:gd name="connsiteY4" fmla="*/ 83500 h 301000"/>
                <a:gd name="connsiteX5" fmla="*/ 337500 w 420000"/>
                <a:gd name="connsiteY5" fmla="*/ 203500 h 301000"/>
                <a:gd name="connsiteX6" fmla="*/ 292500 w 420000"/>
                <a:gd name="connsiteY6" fmla="*/ 203500 h 301000"/>
                <a:gd name="connsiteX7" fmla="*/ 292500 w 420000"/>
                <a:gd name="connsiteY7" fmla="*/ 158500 h 301000"/>
                <a:gd name="connsiteX8" fmla="*/ 337500 w 420000"/>
                <a:gd name="connsiteY8" fmla="*/ 158500 h 301000"/>
                <a:gd name="connsiteX9" fmla="*/ 337500 w 420000"/>
                <a:gd name="connsiteY9" fmla="*/ 203500 h 301000"/>
                <a:gd name="connsiteX10" fmla="*/ 232500 w 420000"/>
                <a:gd name="connsiteY10" fmla="*/ 83500 h 301000"/>
                <a:gd name="connsiteX11" fmla="*/ 187500 w 420000"/>
                <a:gd name="connsiteY11" fmla="*/ 83500 h 301000"/>
                <a:gd name="connsiteX12" fmla="*/ 187500 w 420000"/>
                <a:gd name="connsiteY12" fmla="*/ 38500 h 301000"/>
                <a:gd name="connsiteX13" fmla="*/ 232500 w 420000"/>
                <a:gd name="connsiteY13" fmla="*/ 38500 h 301000"/>
                <a:gd name="connsiteX14" fmla="*/ 232500 w 420000"/>
                <a:gd name="connsiteY14" fmla="*/ 83500 h 301000"/>
                <a:gd name="connsiteX15" fmla="*/ 232500 w 420000"/>
                <a:gd name="connsiteY15" fmla="*/ 248500 h 301000"/>
                <a:gd name="connsiteX16" fmla="*/ 187500 w 420000"/>
                <a:gd name="connsiteY16" fmla="*/ 248500 h 301000"/>
                <a:gd name="connsiteX17" fmla="*/ 187500 w 420000"/>
                <a:gd name="connsiteY17" fmla="*/ 158500 h 301000"/>
                <a:gd name="connsiteX18" fmla="*/ 232500 w 420000"/>
                <a:gd name="connsiteY18" fmla="*/ 158500 h 301000"/>
                <a:gd name="connsiteX19" fmla="*/ 232500 w 420000"/>
                <a:gd name="connsiteY19" fmla="*/ 248500 h 301000"/>
                <a:gd name="connsiteX20" fmla="*/ 127500 w 420000"/>
                <a:gd name="connsiteY20" fmla="*/ 83500 h 301000"/>
                <a:gd name="connsiteX21" fmla="*/ 82500 w 420000"/>
                <a:gd name="connsiteY21" fmla="*/ 83500 h 301000"/>
                <a:gd name="connsiteX22" fmla="*/ 82500 w 420000"/>
                <a:gd name="connsiteY22" fmla="*/ 38500 h 301000"/>
                <a:gd name="connsiteX23" fmla="*/ 127500 w 420000"/>
                <a:gd name="connsiteY23" fmla="*/ 38500 h 301000"/>
                <a:gd name="connsiteX24" fmla="*/ 127500 w 420000"/>
                <a:gd name="connsiteY24" fmla="*/ 83500 h 301000"/>
                <a:gd name="connsiteX25" fmla="*/ 127500 w 420000"/>
                <a:gd name="connsiteY25" fmla="*/ 203500 h 301000"/>
                <a:gd name="connsiteX26" fmla="*/ 82500 w 420000"/>
                <a:gd name="connsiteY26" fmla="*/ 203500 h 301000"/>
                <a:gd name="connsiteX27" fmla="*/ 82500 w 420000"/>
                <a:gd name="connsiteY27" fmla="*/ 158500 h 301000"/>
                <a:gd name="connsiteX28" fmla="*/ 127500 w 420000"/>
                <a:gd name="connsiteY28" fmla="*/ 158500 h 301000"/>
                <a:gd name="connsiteX29" fmla="*/ 127500 w 420000"/>
                <a:gd name="connsiteY29" fmla="*/ 203500 h 301000"/>
                <a:gd name="connsiteX30" fmla="*/ 390000 w 420000"/>
                <a:gd name="connsiteY30" fmla="*/ 248500 h 301000"/>
                <a:gd name="connsiteX31" fmla="*/ 386825 w 420000"/>
                <a:gd name="connsiteY31" fmla="*/ 3175 h 301000"/>
                <a:gd name="connsiteX32" fmla="*/ 30000 w 420000"/>
                <a:gd name="connsiteY32" fmla="*/ 0 h 301000"/>
                <a:gd name="connsiteX33" fmla="*/ 30000 w 420000"/>
                <a:gd name="connsiteY33" fmla="*/ 248500 h 301000"/>
                <a:gd name="connsiteX34" fmla="*/ 0 w 420000"/>
                <a:gd name="connsiteY34" fmla="*/ 248500 h 301000"/>
                <a:gd name="connsiteX35" fmla="*/ 0 w 420000"/>
                <a:gd name="connsiteY35" fmla="*/ 301000 h 301000"/>
                <a:gd name="connsiteX36" fmla="*/ 420000 w 420000"/>
                <a:gd name="connsiteY36" fmla="*/ 301000 h 301000"/>
                <a:gd name="connsiteX37" fmla="*/ 420000 w 420000"/>
                <a:gd name="connsiteY37" fmla="*/ 248500 h 301000"/>
                <a:gd name="connsiteX38" fmla="*/ 390000 w 420000"/>
                <a:gd name="connsiteY38" fmla="*/ 248500 h 301000"/>
                <a:gd name="connsiteX0" fmla="*/ 337500 w 420000"/>
                <a:gd name="connsiteY0" fmla="*/ 80325 h 297825"/>
                <a:gd name="connsiteX1" fmla="*/ 292500 w 420000"/>
                <a:gd name="connsiteY1" fmla="*/ 80325 h 297825"/>
                <a:gd name="connsiteX2" fmla="*/ 292500 w 420000"/>
                <a:gd name="connsiteY2" fmla="*/ 35325 h 297825"/>
                <a:gd name="connsiteX3" fmla="*/ 337500 w 420000"/>
                <a:gd name="connsiteY3" fmla="*/ 35325 h 297825"/>
                <a:gd name="connsiteX4" fmla="*/ 337500 w 420000"/>
                <a:gd name="connsiteY4" fmla="*/ 80325 h 297825"/>
                <a:gd name="connsiteX5" fmla="*/ 337500 w 420000"/>
                <a:gd name="connsiteY5" fmla="*/ 200325 h 297825"/>
                <a:gd name="connsiteX6" fmla="*/ 292500 w 420000"/>
                <a:gd name="connsiteY6" fmla="*/ 200325 h 297825"/>
                <a:gd name="connsiteX7" fmla="*/ 292500 w 420000"/>
                <a:gd name="connsiteY7" fmla="*/ 155325 h 297825"/>
                <a:gd name="connsiteX8" fmla="*/ 337500 w 420000"/>
                <a:gd name="connsiteY8" fmla="*/ 155325 h 297825"/>
                <a:gd name="connsiteX9" fmla="*/ 337500 w 420000"/>
                <a:gd name="connsiteY9" fmla="*/ 200325 h 297825"/>
                <a:gd name="connsiteX10" fmla="*/ 232500 w 420000"/>
                <a:gd name="connsiteY10" fmla="*/ 80325 h 297825"/>
                <a:gd name="connsiteX11" fmla="*/ 187500 w 420000"/>
                <a:gd name="connsiteY11" fmla="*/ 80325 h 297825"/>
                <a:gd name="connsiteX12" fmla="*/ 187500 w 420000"/>
                <a:gd name="connsiteY12" fmla="*/ 35325 h 297825"/>
                <a:gd name="connsiteX13" fmla="*/ 232500 w 420000"/>
                <a:gd name="connsiteY13" fmla="*/ 35325 h 297825"/>
                <a:gd name="connsiteX14" fmla="*/ 232500 w 420000"/>
                <a:gd name="connsiteY14" fmla="*/ 80325 h 297825"/>
                <a:gd name="connsiteX15" fmla="*/ 232500 w 420000"/>
                <a:gd name="connsiteY15" fmla="*/ 245325 h 297825"/>
                <a:gd name="connsiteX16" fmla="*/ 187500 w 420000"/>
                <a:gd name="connsiteY16" fmla="*/ 245325 h 297825"/>
                <a:gd name="connsiteX17" fmla="*/ 187500 w 420000"/>
                <a:gd name="connsiteY17" fmla="*/ 155325 h 297825"/>
                <a:gd name="connsiteX18" fmla="*/ 232500 w 420000"/>
                <a:gd name="connsiteY18" fmla="*/ 155325 h 297825"/>
                <a:gd name="connsiteX19" fmla="*/ 232500 w 420000"/>
                <a:gd name="connsiteY19" fmla="*/ 245325 h 297825"/>
                <a:gd name="connsiteX20" fmla="*/ 127500 w 420000"/>
                <a:gd name="connsiteY20" fmla="*/ 80325 h 297825"/>
                <a:gd name="connsiteX21" fmla="*/ 82500 w 420000"/>
                <a:gd name="connsiteY21" fmla="*/ 80325 h 297825"/>
                <a:gd name="connsiteX22" fmla="*/ 82500 w 420000"/>
                <a:gd name="connsiteY22" fmla="*/ 35325 h 297825"/>
                <a:gd name="connsiteX23" fmla="*/ 127500 w 420000"/>
                <a:gd name="connsiteY23" fmla="*/ 35325 h 297825"/>
                <a:gd name="connsiteX24" fmla="*/ 127500 w 420000"/>
                <a:gd name="connsiteY24" fmla="*/ 80325 h 297825"/>
                <a:gd name="connsiteX25" fmla="*/ 127500 w 420000"/>
                <a:gd name="connsiteY25" fmla="*/ 200325 h 297825"/>
                <a:gd name="connsiteX26" fmla="*/ 82500 w 420000"/>
                <a:gd name="connsiteY26" fmla="*/ 200325 h 297825"/>
                <a:gd name="connsiteX27" fmla="*/ 82500 w 420000"/>
                <a:gd name="connsiteY27" fmla="*/ 155325 h 297825"/>
                <a:gd name="connsiteX28" fmla="*/ 127500 w 420000"/>
                <a:gd name="connsiteY28" fmla="*/ 155325 h 297825"/>
                <a:gd name="connsiteX29" fmla="*/ 127500 w 420000"/>
                <a:gd name="connsiteY29" fmla="*/ 200325 h 297825"/>
                <a:gd name="connsiteX30" fmla="*/ 390000 w 420000"/>
                <a:gd name="connsiteY30" fmla="*/ 245325 h 297825"/>
                <a:gd name="connsiteX31" fmla="*/ 386825 w 420000"/>
                <a:gd name="connsiteY31" fmla="*/ 0 h 297825"/>
                <a:gd name="connsiteX32" fmla="*/ 32381 w 420000"/>
                <a:gd name="connsiteY32" fmla="*/ 30163 h 297825"/>
                <a:gd name="connsiteX33" fmla="*/ 30000 w 420000"/>
                <a:gd name="connsiteY33" fmla="*/ 245325 h 297825"/>
                <a:gd name="connsiteX34" fmla="*/ 0 w 420000"/>
                <a:gd name="connsiteY34" fmla="*/ 245325 h 297825"/>
                <a:gd name="connsiteX35" fmla="*/ 0 w 420000"/>
                <a:gd name="connsiteY35" fmla="*/ 297825 h 297825"/>
                <a:gd name="connsiteX36" fmla="*/ 420000 w 420000"/>
                <a:gd name="connsiteY36" fmla="*/ 297825 h 297825"/>
                <a:gd name="connsiteX37" fmla="*/ 420000 w 420000"/>
                <a:gd name="connsiteY37" fmla="*/ 245325 h 297825"/>
                <a:gd name="connsiteX38" fmla="*/ 390000 w 420000"/>
                <a:gd name="connsiteY38" fmla="*/ 245325 h 297825"/>
                <a:gd name="connsiteX0" fmla="*/ 337500 w 420000"/>
                <a:gd name="connsiteY0" fmla="*/ 61275 h 278775"/>
                <a:gd name="connsiteX1" fmla="*/ 292500 w 420000"/>
                <a:gd name="connsiteY1" fmla="*/ 61275 h 278775"/>
                <a:gd name="connsiteX2" fmla="*/ 292500 w 420000"/>
                <a:gd name="connsiteY2" fmla="*/ 16275 h 278775"/>
                <a:gd name="connsiteX3" fmla="*/ 337500 w 420000"/>
                <a:gd name="connsiteY3" fmla="*/ 16275 h 278775"/>
                <a:gd name="connsiteX4" fmla="*/ 337500 w 420000"/>
                <a:gd name="connsiteY4" fmla="*/ 61275 h 278775"/>
                <a:gd name="connsiteX5" fmla="*/ 337500 w 420000"/>
                <a:gd name="connsiteY5" fmla="*/ 181275 h 278775"/>
                <a:gd name="connsiteX6" fmla="*/ 292500 w 420000"/>
                <a:gd name="connsiteY6" fmla="*/ 181275 h 278775"/>
                <a:gd name="connsiteX7" fmla="*/ 292500 w 420000"/>
                <a:gd name="connsiteY7" fmla="*/ 136275 h 278775"/>
                <a:gd name="connsiteX8" fmla="*/ 337500 w 420000"/>
                <a:gd name="connsiteY8" fmla="*/ 136275 h 278775"/>
                <a:gd name="connsiteX9" fmla="*/ 337500 w 420000"/>
                <a:gd name="connsiteY9" fmla="*/ 181275 h 278775"/>
                <a:gd name="connsiteX10" fmla="*/ 232500 w 420000"/>
                <a:gd name="connsiteY10" fmla="*/ 61275 h 278775"/>
                <a:gd name="connsiteX11" fmla="*/ 187500 w 420000"/>
                <a:gd name="connsiteY11" fmla="*/ 61275 h 278775"/>
                <a:gd name="connsiteX12" fmla="*/ 187500 w 420000"/>
                <a:gd name="connsiteY12" fmla="*/ 16275 h 278775"/>
                <a:gd name="connsiteX13" fmla="*/ 232500 w 420000"/>
                <a:gd name="connsiteY13" fmla="*/ 16275 h 278775"/>
                <a:gd name="connsiteX14" fmla="*/ 232500 w 420000"/>
                <a:gd name="connsiteY14" fmla="*/ 61275 h 278775"/>
                <a:gd name="connsiteX15" fmla="*/ 232500 w 420000"/>
                <a:gd name="connsiteY15" fmla="*/ 226275 h 278775"/>
                <a:gd name="connsiteX16" fmla="*/ 187500 w 420000"/>
                <a:gd name="connsiteY16" fmla="*/ 226275 h 278775"/>
                <a:gd name="connsiteX17" fmla="*/ 187500 w 420000"/>
                <a:gd name="connsiteY17" fmla="*/ 136275 h 278775"/>
                <a:gd name="connsiteX18" fmla="*/ 232500 w 420000"/>
                <a:gd name="connsiteY18" fmla="*/ 136275 h 278775"/>
                <a:gd name="connsiteX19" fmla="*/ 232500 w 420000"/>
                <a:gd name="connsiteY19" fmla="*/ 226275 h 278775"/>
                <a:gd name="connsiteX20" fmla="*/ 127500 w 420000"/>
                <a:gd name="connsiteY20" fmla="*/ 61275 h 278775"/>
                <a:gd name="connsiteX21" fmla="*/ 82500 w 420000"/>
                <a:gd name="connsiteY21" fmla="*/ 61275 h 278775"/>
                <a:gd name="connsiteX22" fmla="*/ 82500 w 420000"/>
                <a:gd name="connsiteY22" fmla="*/ 16275 h 278775"/>
                <a:gd name="connsiteX23" fmla="*/ 127500 w 420000"/>
                <a:gd name="connsiteY23" fmla="*/ 16275 h 278775"/>
                <a:gd name="connsiteX24" fmla="*/ 127500 w 420000"/>
                <a:gd name="connsiteY24" fmla="*/ 61275 h 278775"/>
                <a:gd name="connsiteX25" fmla="*/ 127500 w 420000"/>
                <a:gd name="connsiteY25" fmla="*/ 181275 h 278775"/>
                <a:gd name="connsiteX26" fmla="*/ 82500 w 420000"/>
                <a:gd name="connsiteY26" fmla="*/ 181275 h 278775"/>
                <a:gd name="connsiteX27" fmla="*/ 82500 w 420000"/>
                <a:gd name="connsiteY27" fmla="*/ 136275 h 278775"/>
                <a:gd name="connsiteX28" fmla="*/ 127500 w 420000"/>
                <a:gd name="connsiteY28" fmla="*/ 136275 h 278775"/>
                <a:gd name="connsiteX29" fmla="*/ 127500 w 420000"/>
                <a:gd name="connsiteY29" fmla="*/ 181275 h 278775"/>
                <a:gd name="connsiteX30" fmla="*/ 390000 w 420000"/>
                <a:gd name="connsiteY30" fmla="*/ 226275 h 278775"/>
                <a:gd name="connsiteX31" fmla="*/ 386825 w 420000"/>
                <a:gd name="connsiteY31" fmla="*/ 0 h 278775"/>
                <a:gd name="connsiteX32" fmla="*/ 32381 w 420000"/>
                <a:gd name="connsiteY32" fmla="*/ 11113 h 278775"/>
                <a:gd name="connsiteX33" fmla="*/ 30000 w 420000"/>
                <a:gd name="connsiteY33" fmla="*/ 226275 h 278775"/>
                <a:gd name="connsiteX34" fmla="*/ 0 w 420000"/>
                <a:gd name="connsiteY34" fmla="*/ 226275 h 278775"/>
                <a:gd name="connsiteX35" fmla="*/ 0 w 420000"/>
                <a:gd name="connsiteY35" fmla="*/ 278775 h 278775"/>
                <a:gd name="connsiteX36" fmla="*/ 420000 w 420000"/>
                <a:gd name="connsiteY36" fmla="*/ 278775 h 278775"/>
                <a:gd name="connsiteX37" fmla="*/ 420000 w 420000"/>
                <a:gd name="connsiteY37" fmla="*/ 226275 h 278775"/>
                <a:gd name="connsiteX38" fmla="*/ 390000 w 420000"/>
                <a:gd name="connsiteY38" fmla="*/ 226275 h 278775"/>
                <a:gd name="connsiteX0" fmla="*/ 337500 w 420000"/>
                <a:gd name="connsiteY0" fmla="*/ 61275 h 278775"/>
                <a:gd name="connsiteX1" fmla="*/ 292500 w 420000"/>
                <a:gd name="connsiteY1" fmla="*/ 61275 h 278775"/>
                <a:gd name="connsiteX2" fmla="*/ 292500 w 420000"/>
                <a:gd name="connsiteY2" fmla="*/ 16275 h 278775"/>
                <a:gd name="connsiteX3" fmla="*/ 337500 w 420000"/>
                <a:gd name="connsiteY3" fmla="*/ 16275 h 278775"/>
                <a:gd name="connsiteX4" fmla="*/ 337500 w 420000"/>
                <a:gd name="connsiteY4" fmla="*/ 61275 h 278775"/>
                <a:gd name="connsiteX5" fmla="*/ 337500 w 420000"/>
                <a:gd name="connsiteY5" fmla="*/ 181275 h 278775"/>
                <a:gd name="connsiteX6" fmla="*/ 292500 w 420000"/>
                <a:gd name="connsiteY6" fmla="*/ 181275 h 278775"/>
                <a:gd name="connsiteX7" fmla="*/ 292500 w 420000"/>
                <a:gd name="connsiteY7" fmla="*/ 136275 h 278775"/>
                <a:gd name="connsiteX8" fmla="*/ 337500 w 420000"/>
                <a:gd name="connsiteY8" fmla="*/ 136275 h 278775"/>
                <a:gd name="connsiteX9" fmla="*/ 337500 w 420000"/>
                <a:gd name="connsiteY9" fmla="*/ 181275 h 278775"/>
                <a:gd name="connsiteX10" fmla="*/ 232500 w 420000"/>
                <a:gd name="connsiteY10" fmla="*/ 61275 h 278775"/>
                <a:gd name="connsiteX11" fmla="*/ 187500 w 420000"/>
                <a:gd name="connsiteY11" fmla="*/ 61275 h 278775"/>
                <a:gd name="connsiteX12" fmla="*/ 187500 w 420000"/>
                <a:gd name="connsiteY12" fmla="*/ 16275 h 278775"/>
                <a:gd name="connsiteX13" fmla="*/ 232500 w 420000"/>
                <a:gd name="connsiteY13" fmla="*/ 16275 h 278775"/>
                <a:gd name="connsiteX14" fmla="*/ 232500 w 420000"/>
                <a:gd name="connsiteY14" fmla="*/ 61275 h 278775"/>
                <a:gd name="connsiteX15" fmla="*/ 232500 w 420000"/>
                <a:gd name="connsiteY15" fmla="*/ 226275 h 278775"/>
                <a:gd name="connsiteX16" fmla="*/ 187500 w 420000"/>
                <a:gd name="connsiteY16" fmla="*/ 226275 h 278775"/>
                <a:gd name="connsiteX17" fmla="*/ 187500 w 420000"/>
                <a:gd name="connsiteY17" fmla="*/ 136275 h 278775"/>
                <a:gd name="connsiteX18" fmla="*/ 232500 w 420000"/>
                <a:gd name="connsiteY18" fmla="*/ 136275 h 278775"/>
                <a:gd name="connsiteX19" fmla="*/ 232500 w 420000"/>
                <a:gd name="connsiteY19" fmla="*/ 226275 h 278775"/>
                <a:gd name="connsiteX20" fmla="*/ 127500 w 420000"/>
                <a:gd name="connsiteY20" fmla="*/ 61275 h 278775"/>
                <a:gd name="connsiteX21" fmla="*/ 82500 w 420000"/>
                <a:gd name="connsiteY21" fmla="*/ 61275 h 278775"/>
                <a:gd name="connsiteX22" fmla="*/ 82500 w 420000"/>
                <a:gd name="connsiteY22" fmla="*/ 16275 h 278775"/>
                <a:gd name="connsiteX23" fmla="*/ 127500 w 420000"/>
                <a:gd name="connsiteY23" fmla="*/ 16275 h 278775"/>
                <a:gd name="connsiteX24" fmla="*/ 127500 w 420000"/>
                <a:gd name="connsiteY24" fmla="*/ 61275 h 278775"/>
                <a:gd name="connsiteX25" fmla="*/ 127500 w 420000"/>
                <a:gd name="connsiteY25" fmla="*/ 181275 h 278775"/>
                <a:gd name="connsiteX26" fmla="*/ 82500 w 420000"/>
                <a:gd name="connsiteY26" fmla="*/ 181275 h 278775"/>
                <a:gd name="connsiteX27" fmla="*/ 82500 w 420000"/>
                <a:gd name="connsiteY27" fmla="*/ 136275 h 278775"/>
                <a:gd name="connsiteX28" fmla="*/ 127500 w 420000"/>
                <a:gd name="connsiteY28" fmla="*/ 136275 h 278775"/>
                <a:gd name="connsiteX29" fmla="*/ 127500 w 420000"/>
                <a:gd name="connsiteY29" fmla="*/ 181275 h 278775"/>
                <a:gd name="connsiteX30" fmla="*/ 390000 w 420000"/>
                <a:gd name="connsiteY30" fmla="*/ 226275 h 278775"/>
                <a:gd name="connsiteX31" fmla="*/ 386825 w 420000"/>
                <a:gd name="connsiteY31" fmla="*/ 0 h 278775"/>
                <a:gd name="connsiteX32" fmla="*/ 32381 w 420000"/>
                <a:gd name="connsiteY32" fmla="*/ 8732 h 278775"/>
                <a:gd name="connsiteX33" fmla="*/ 30000 w 420000"/>
                <a:gd name="connsiteY33" fmla="*/ 226275 h 278775"/>
                <a:gd name="connsiteX34" fmla="*/ 0 w 420000"/>
                <a:gd name="connsiteY34" fmla="*/ 226275 h 278775"/>
                <a:gd name="connsiteX35" fmla="*/ 0 w 420000"/>
                <a:gd name="connsiteY35" fmla="*/ 278775 h 278775"/>
                <a:gd name="connsiteX36" fmla="*/ 420000 w 420000"/>
                <a:gd name="connsiteY36" fmla="*/ 278775 h 278775"/>
                <a:gd name="connsiteX37" fmla="*/ 420000 w 420000"/>
                <a:gd name="connsiteY37" fmla="*/ 226275 h 278775"/>
                <a:gd name="connsiteX38" fmla="*/ 390000 w 420000"/>
                <a:gd name="connsiteY38" fmla="*/ 226275 h 278775"/>
                <a:gd name="connsiteX0" fmla="*/ 337500 w 420000"/>
                <a:gd name="connsiteY0" fmla="*/ 54131 h 271631"/>
                <a:gd name="connsiteX1" fmla="*/ 292500 w 420000"/>
                <a:gd name="connsiteY1" fmla="*/ 54131 h 271631"/>
                <a:gd name="connsiteX2" fmla="*/ 292500 w 420000"/>
                <a:gd name="connsiteY2" fmla="*/ 9131 h 271631"/>
                <a:gd name="connsiteX3" fmla="*/ 337500 w 420000"/>
                <a:gd name="connsiteY3" fmla="*/ 9131 h 271631"/>
                <a:gd name="connsiteX4" fmla="*/ 337500 w 420000"/>
                <a:gd name="connsiteY4" fmla="*/ 54131 h 271631"/>
                <a:gd name="connsiteX5" fmla="*/ 337500 w 420000"/>
                <a:gd name="connsiteY5" fmla="*/ 174131 h 271631"/>
                <a:gd name="connsiteX6" fmla="*/ 292500 w 420000"/>
                <a:gd name="connsiteY6" fmla="*/ 174131 h 271631"/>
                <a:gd name="connsiteX7" fmla="*/ 292500 w 420000"/>
                <a:gd name="connsiteY7" fmla="*/ 129131 h 271631"/>
                <a:gd name="connsiteX8" fmla="*/ 337500 w 420000"/>
                <a:gd name="connsiteY8" fmla="*/ 129131 h 271631"/>
                <a:gd name="connsiteX9" fmla="*/ 337500 w 420000"/>
                <a:gd name="connsiteY9" fmla="*/ 174131 h 271631"/>
                <a:gd name="connsiteX10" fmla="*/ 232500 w 420000"/>
                <a:gd name="connsiteY10" fmla="*/ 54131 h 271631"/>
                <a:gd name="connsiteX11" fmla="*/ 187500 w 420000"/>
                <a:gd name="connsiteY11" fmla="*/ 54131 h 271631"/>
                <a:gd name="connsiteX12" fmla="*/ 187500 w 420000"/>
                <a:gd name="connsiteY12" fmla="*/ 9131 h 271631"/>
                <a:gd name="connsiteX13" fmla="*/ 232500 w 420000"/>
                <a:gd name="connsiteY13" fmla="*/ 9131 h 271631"/>
                <a:gd name="connsiteX14" fmla="*/ 232500 w 420000"/>
                <a:gd name="connsiteY14" fmla="*/ 54131 h 271631"/>
                <a:gd name="connsiteX15" fmla="*/ 232500 w 420000"/>
                <a:gd name="connsiteY15" fmla="*/ 219131 h 271631"/>
                <a:gd name="connsiteX16" fmla="*/ 187500 w 420000"/>
                <a:gd name="connsiteY16" fmla="*/ 219131 h 271631"/>
                <a:gd name="connsiteX17" fmla="*/ 187500 w 420000"/>
                <a:gd name="connsiteY17" fmla="*/ 129131 h 271631"/>
                <a:gd name="connsiteX18" fmla="*/ 232500 w 420000"/>
                <a:gd name="connsiteY18" fmla="*/ 129131 h 271631"/>
                <a:gd name="connsiteX19" fmla="*/ 232500 w 420000"/>
                <a:gd name="connsiteY19" fmla="*/ 219131 h 271631"/>
                <a:gd name="connsiteX20" fmla="*/ 127500 w 420000"/>
                <a:gd name="connsiteY20" fmla="*/ 54131 h 271631"/>
                <a:gd name="connsiteX21" fmla="*/ 82500 w 420000"/>
                <a:gd name="connsiteY21" fmla="*/ 54131 h 271631"/>
                <a:gd name="connsiteX22" fmla="*/ 82500 w 420000"/>
                <a:gd name="connsiteY22" fmla="*/ 9131 h 271631"/>
                <a:gd name="connsiteX23" fmla="*/ 127500 w 420000"/>
                <a:gd name="connsiteY23" fmla="*/ 9131 h 271631"/>
                <a:gd name="connsiteX24" fmla="*/ 127500 w 420000"/>
                <a:gd name="connsiteY24" fmla="*/ 54131 h 271631"/>
                <a:gd name="connsiteX25" fmla="*/ 127500 w 420000"/>
                <a:gd name="connsiteY25" fmla="*/ 174131 h 271631"/>
                <a:gd name="connsiteX26" fmla="*/ 82500 w 420000"/>
                <a:gd name="connsiteY26" fmla="*/ 174131 h 271631"/>
                <a:gd name="connsiteX27" fmla="*/ 82500 w 420000"/>
                <a:gd name="connsiteY27" fmla="*/ 129131 h 271631"/>
                <a:gd name="connsiteX28" fmla="*/ 127500 w 420000"/>
                <a:gd name="connsiteY28" fmla="*/ 129131 h 271631"/>
                <a:gd name="connsiteX29" fmla="*/ 127500 w 420000"/>
                <a:gd name="connsiteY29" fmla="*/ 174131 h 271631"/>
                <a:gd name="connsiteX30" fmla="*/ 390000 w 420000"/>
                <a:gd name="connsiteY30" fmla="*/ 219131 h 271631"/>
                <a:gd name="connsiteX31" fmla="*/ 386825 w 420000"/>
                <a:gd name="connsiteY31" fmla="*/ 0 h 271631"/>
                <a:gd name="connsiteX32" fmla="*/ 32381 w 420000"/>
                <a:gd name="connsiteY32" fmla="*/ 1588 h 271631"/>
                <a:gd name="connsiteX33" fmla="*/ 30000 w 420000"/>
                <a:gd name="connsiteY33" fmla="*/ 219131 h 271631"/>
                <a:gd name="connsiteX34" fmla="*/ 0 w 420000"/>
                <a:gd name="connsiteY34" fmla="*/ 219131 h 271631"/>
                <a:gd name="connsiteX35" fmla="*/ 0 w 420000"/>
                <a:gd name="connsiteY35" fmla="*/ 271631 h 271631"/>
                <a:gd name="connsiteX36" fmla="*/ 420000 w 420000"/>
                <a:gd name="connsiteY36" fmla="*/ 271631 h 271631"/>
                <a:gd name="connsiteX37" fmla="*/ 420000 w 420000"/>
                <a:gd name="connsiteY37" fmla="*/ 219131 h 271631"/>
                <a:gd name="connsiteX38" fmla="*/ 390000 w 420000"/>
                <a:gd name="connsiteY38" fmla="*/ 219131 h 2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0000" h="271631">
                  <a:moveTo>
                    <a:pt x="337500" y="54131"/>
                  </a:moveTo>
                  <a:lnTo>
                    <a:pt x="292500" y="54131"/>
                  </a:lnTo>
                  <a:lnTo>
                    <a:pt x="292500" y="9131"/>
                  </a:lnTo>
                  <a:lnTo>
                    <a:pt x="337500" y="9131"/>
                  </a:lnTo>
                  <a:lnTo>
                    <a:pt x="337500" y="54131"/>
                  </a:lnTo>
                  <a:close/>
                  <a:moveTo>
                    <a:pt x="337500" y="174131"/>
                  </a:moveTo>
                  <a:lnTo>
                    <a:pt x="292500" y="174131"/>
                  </a:lnTo>
                  <a:lnTo>
                    <a:pt x="292500" y="129131"/>
                  </a:lnTo>
                  <a:lnTo>
                    <a:pt x="337500" y="129131"/>
                  </a:lnTo>
                  <a:lnTo>
                    <a:pt x="337500" y="174131"/>
                  </a:lnTo>
                  <a:close/>
                  <a:moveTo>
                    <a:pt x="232500" y="54131"/>
                  </a:moveTo>
                  <a:lnTo>
                    <a:pt x="187500" y="54131"/>
                  </a:lnTo>
                  <a:lnTo>
                    <a:pt x="187500" y="9131"/>
                  </a:lnTo>
                  <a:lnTo>
                    <a:pt x="232500" y="9131"/>
                  </a:lnTo>
                  <a:lnTo>
                    <a:pt x="232500" y="54131"/>
                  </a:lnTo>
                  <a:close/>
                  <a:moveTo>
                    <a:pt x="232500" y="219131"/>
                  </a:moveTo>
                  <a:lnTo>
                    <a:pt x="187500" y="219131"/>
                  </a:lnTo>
                  <a:lnTo>
                    <a:pt x="187500" y="129131"/>
                  </a:lnTo>
                  <a:lnTo>
                    <a:pt x="232500" y="129131"/>
                  </a:lnTo>
                  <a:lnTo>
                    <a:pt x="232500" y="219131"/>
                  </a:lnTo>
                  <a:close/>
                  <a:moveTo>
                    <a:pt x="127500" y="54131"/>
                  </a:moveTo>
                  <a:lnTo>
                    <a:pt x="82500" y="54131"/>
                  </a:lnTo>
                  <a:lnTo>
                    <a:pt x="82500" y="9131"/>
                  </a:lnTo>
                  <a:lnTo>
                    <a:pt x="127500" y="9131"/>
                  </a:lnTo>
                  <a:lnTo>
                    <a:pt x="127500" y="54131"/>
                  </a:lnTo>
                  <a:close/>
                  <a:moveTo>
                    <a:pt x="127500" y="174131"/>
                  </a:moveTo>
                  <a:lnTo>
                    <a:pt x="82500" y="174131"/>
                  </a:lnTo>
                  <a:lnTo>
                    <a:pt x="82500" y="129131"/>
                  </a:lnTo>
                  <a:lnTo>
                    <a:pt x="127500" y="129131"/>
                  </a:lnTo>
                  <a:lnTo>
                    <a:pt x="127500" y="174131"/>
                  </a:lnTo>
                  <a:close/>
                  <a:moveTo>
                    <a:pt x="390000" y="219131"/>
                  </a:moveTo>
                  <a:cubicBezTo>
                    <a:pt x="388942" y="137356"/>
                    <a:pt x="387883" y="81775"/>
                    <a:pt x="386825" y="0"/>
                  </a:cubicBezTo>
                  <a:lnTo>
                    <a:pt x="32381" y="1588"/>
                  </a:lnTo>
                  <a:cubicBezTo>
                    <a:pt x="31587" y="73309"/>
                    <a:pt x="30794" y="147410"/>
                    <a:pt x="30000" y="219131"/>
                  </a:cubicBezTo>
                  <a:lnTo>
                    <a:pt x="0" y="219131"/>
                  </a:lnTo>
                  <a:lnTo>
                    <a:pt x="0" y="271631"/>
                  </a:lnTo>
                  <a:lnTo>
                    <a:pt x="420000" y="271631"/>
                  </a:lnTo>
                  <a:lnTo>
                    <a:pt x="420000" y="219131"/>
                  </a:lnTo>
                  <a:lnTo>
                    <a:pt x="390000" y="219131"/>
                  </a:lnTo>
                  <a:close/>
                </a:path>
              </a:pathLst>
            </a:custGeom>
            <a:solidFill>
              <a:srgbClr val="000000"/>
            </a:solidFill>
            <a:ln w="74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nvGrpSpPr>
            <p:cNvPr id="193" name="Ryhmä 192">
              <a:extLst>
                <a:ext uri="{FF2B5EF4-FFF2-40B4-BE49-F238E27FC236}">
                  <a16:creationId xmlns:a16="http://schemas.microsoft.com/office/drawing/2014/main" id="{B5B5BE89-B05A-637D-BB40-8BB46038610C}"/>
                </a:ext>
              </a:extLst>
            </p:cNvPr>
            <p:cNvGrpSpPr/>
            <p:nvPr/>
          </p:nvGrpSpPr>
          <p:grpSpPr>
            <a:xfrm flipH="1">
              <a:off x="5971377" y="5998428"/>
              <a:ext cx="825999" cy="720000"/>
              <a:chOff x="5684119" y="5341363"/>
              <a:chExt cx="825999" cy="720000"/>
            </a:xfrm>
          </p:grpSpPr>
          <p:sp>
            <p:nvSpPr>
              <p:cNvPr id="194" name="Vapaamuotoinen: Muoto 193">
                <a:extLst>
                  <a:ext uri="{FF2B5EF4-FFF2-40B4-BE49-F238E27FC236}">
                    <a16:creationId xmlns:a16="http://schemas.microsoft.com/office/drawing/2014/main" id="{AF1786D9-FCAB-B66E-A0E8-F5CE324727FB}"/>
                  </a:ext>
                </a:extLst>
              </p:cNvPr>
              <p:cNvSpPr/>
              <p:nvPr/>
            </p:nvSpPr>
            <p:spPr>
              <a:xfrm flipH="1">
                <a:off x="5684119" y="5699626"/>
                <a:ext cx="356400" cy="57648"/>
              </a:xfrm>
              <a:custGeom>
                <a:avLst/>
                <a:gdLst>
                  <a:gd name="connsiteX0" fmla="*/ 0 w 384182"/>
                  <a:gd name="connsiteY0" fmla="*/ 0 h 164649"/>
                  <a:gd name="connsiteX1" fmla="*/ 384183 w 384182"/>
                  <a:gd name="connsiteY1" fmla="*/ 0 h 164649"/>
                  <a:gd name="connsiteX2" fmla="*/ 384183 w 384182"/>
                  <a:gd name="connsiteY2" fmla="*/ 164650 h 164649"/>
                  <a:gd name="connsiteX3" fmla="*/ 0 w 384182"/>
                  <a:gd name="connsiteY3" fmla="*/ 164650 h 164649"/>
                </a:gdLst>
                <a:ahLst/>
                <a:cxnLst>
                  <a:cxn ang="0">
                    <a:pos x="connsiteX0" y="connsiteY0"/>
                  </a:cxn>
                  <a:cxn ang="0">
                    <a:pos x="connsiteX1" y="connsiteY1"/>
                  </a:cxn>
                  <a:cxn ang="0">
                    <a:pos x="connsiteX2" y="connsiteY2"/>
                  </a:cxn>
                  <a:cxn ang="0">
                    <a:pos x="connsiteX3" y="connsiteY3"/>
                  </a:cxn>
                </a:cxnLst>
                <a:rect l="l" t="t" r="r" b="b"/>
                <a:pathLst>
                  <a:path w="384182" h="164649">
                    <a:moveTo>
                      <a:pt x="0" y="0"/>
                    </a:moveTo>
                    <a:lnTo>
                      <a:pt x="384183" y="0"/>
                    </a:lnTo>
                    <a:lnTo>
                      <a:pt x="384183" y="164650"/>
                    </a:lnTo>
                    <a:lnTo>
                      <a:pt x="0" y="164650"/>
                    </a:lnTo>
                    <a:close/>
                  </a:path>
                </a:pathLst>
              </a:custGeom>
              <a:solidFill>
                <a:srgbClr val="FF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Kuva 38" descr="Nosturi tasaisella täytöllä">
                <a:extLst>
                  <a:ext uri="{FF2B5EF4-FFF2-40B4-BE49-F238E27FC236}">
                    <a16:creationId xmlns:a16="http://schemas.microsoft.com/office/drawing/2014/main" id="{7E65125B-C8E5-2E0F-D22D-55116E33A27F}"/>
                  </a:ext>
                </a:extLst>
              </p:cNvPr>
              <p:cNvSpPr/>
              <p:nvPr/>
            </p:nvSpPr>
            <p:spPr>
              <a:xfrm flipH="1">
                <a:off x="5790118" y="5341363"/>
                <a:ext cx="720000" cy="720000"/>
              </a:xfrm>
              <a:custGeom>
                <a:avLst/>
                <a:gdLst>
                  <a:gd name="connsiteX0" fmla="*/ 724560 w 762902"/>
                  <a:gd name="connsiteY0" fmla="*/ 495300 h 762000"/>
                  <a:gd name="connsiteX1" fmla="*/ 572160 w 762902"/>
                  <a:gd name="connsiteY1" fmla="*/ 495300 h 762000"/>
                  <a:gd name="connsiteX2" fmla="*/ 572160 w 762902"/>
                  <a:gd name="connsiteY2" fmla="*/ 419100 h 762000"/>
                  <a:gd name="connsiteX3" fmla="*/ 724560 w 762902"/>
                  <a:gd name="connsiteY3" fmla="*/ 419100 h 762000"/>
                  <a:gd name="connsiteX4" fmla="*/ 724560 w 762902"/>
                  <a:gd name="connsiteY4" fmla="*/ 495300 h 762000"/>
                  <a:gd name="connsiteX5" fmla="*/ 301650 w 762902"/>
                  <a:gd name="connsiteY5" fmla="*/ 161925 h 762000"/>
                  <a:gd name="connsiteX6" fmla="*/ 295935 w 762902"/>
                  <a:gd name="connsiteY6" fmla="*/ 115253 h 762000"/>
                  <a:gd name="connsiteX7" fmla="*/ 492150 w 762902"/>
                  <a:gd name="connsiteY7" fmla="*/ 161925 h 762000"/>
                  <a:gd name="connsiteX8" fmla="*/ 301650 w 762902"/>
                  <a:gd name="connsiteY8" fmla="*/ 161925 h 762000"/>
                  <a:gd name="connsiteX9" fmla="*/ 150203 w 762902"/>
                  <a:gd name="connsiteY9" fmla="*/ 161925 h 762000"/>
                  <a:gd name="connsiteX10" fmla="*/ 217830 w 762902"/>
                  <a:gd name="connsiteY10" fmla="*/ 127635 h 762000"/>
                  <a:gd name="connsiteX11" fmla="*/ 214020 w 762902"/>
                  <a:gd name="connsiteY11" fmla="*/ 161925 h 762000"/>
                  <a:gd name="connsiteX12" fmla="*/ 150203 w 762902"/>
                  <a:gd name="connsiteY12" fmla="*/ 161925 h 762000"/>
                  <a:gd name="connsiteX13" fmla="*/ 211163 w 762902"/>
                  <a:gd name="connsiteY13" fmla="*/ 704850 h 762000"/>
                  <a:gd name="connsiteX14" fmla="*/ 214972 w 762902"/>
                  <a:gd name="connsiteY14" fmla="*/ 666750 h 762000"/>
                  <a:gd name="connsiteX15" fmla="*/ 299745 w 762902"/>
                  <a:gd name="connsiteY15" fmla="*/ 666750 h 762000"/>
                  <a:gd name="connsiteX16" fmla="*/ 303555 w 762902"/>
                  <a:gd name="connsiteY16" fmla="*/ 704850 h 762000"/>
                  <a:gd name="connsiteX17" fmla="*/ 211163 w 762902"/>
                  <a:gd name="connsiteY17" fmla="*/ 704850 h 762000"/>
                  <a:gd name="connsiteX18" fmla="*/ 224497 w 762902"/>
                  <a:gd name="connsiteY18" fmla="*/ 590550 h 762000"/>
                  <a:gd name="connsiteX19" fmla="*/ 292125 w 762902"/>
                  <a:gd name="connsiteY19" fmla="*/ 590550 h 762000"/>
                  <a:gd name="connsiteX20" fmla="*/ 295935 w 762902"/>
                  <a:gd name="connsiteY20" fmla="*/ 628650 h 762000"/>
                  <a:gd name="connsiteX21" fmla="*/ 219735 w 762902"/>
                  <a:gd name="connsiteY21" fmla="*/ 628650 h 762000"/>
                  <a:gd name="connsiteX22" fmla="*/ 224497 w 762902"/>
                  <a:gd name="connsiteY22" fmla="*/ 590550 h 762000"/>
                  <a:gd name="connsiteX23" fmla="*/ 233070 w 762902"/>
                  <a:gd name="connsiteY23" fmla="*/ 514350 h 762000"/>
                  <a:gd name="connsiteX24" fmla="*/ 283553 w 762902"/>
                  <a:gd name="connsiteY24" fmla="*/ 514350 h 762000"/>
                  <a:gd name="connsiteX25" fmla="*/ 287362 w 762902"/>
                  <a:gd name="connsiteY25" fmla="*/ 552450 h 762000"/>
                  <a:gd name="connsiteX26" fmla="*/ 228307 w 762902"/>
                  <a:gd name="connsiteY26" fmla="*/ 552450 h 762000"/>
                  <a:gd name="connsiteX27" fmla="*/ 233070 w 762902"/>
                  <a:gd name="connsiteY27" fmla="*/ 514350 h 762000"/>
                  <a:gd name="connsiteX28" fmla="*/ 240690 w 762902"/>
                  <a:gd name="connsiteY28" fmla="*/ 438150 h 762000"/>
                  <a:gd name="connsiteX29" fmla="*/ 274028 w 762902"/>
                  <a:gd name="connsiteY29" fmla="*/ 438150 h 762000"/>
                  <a:gd name="connsiteX30" fmla="*/ 277837 w 762902"/>
                  <a:gd name="connsiteY30" fmla="*/ 476250 h 762000"/>
                  <a:gd name="connsiteX31" fmla="*/ 235928 w 762902"/>
                  <a:gd name="connsiteY31" fmla="*/ 476250 h 762000"/>
                  <a:gd name="connsiteX32" fmla="*/ 240690 w 762902"/>
                  <a:gd name="connsiteY32" fmla="*/ 438150 h 762000"/>
                  <a:gd name="connsiteX33" fmla="*/ 249262 w 762902"/>
                  <a:gd name="connsiteY33" fmla="*/ 361950 h 762000"/>
                  <a:gd name="connsiteX34" fmla="*/ 265455 w 762902"/>
                  <a:gd name="connsiteY34" fmla="*/ 361950 h 762000"/>
                  <a:gd name="connsiteX35" fmla="*/ 269265 w 762902"/>
                  <a:gd name="connsiteY35" fmla="*/ 400050 h 762000"/>
                  <a:gd name="connsiteX36" fmla="*/ 244500 w 762902"/>
                  <a:gd name="connsiteY36" fmla="*/ 400050 h 762000"/>
                  <a:gd name="connsiteX37" fmla="*/ 249262 w 762902"/>
                  <a:gd name="connsiteY37" fmla="*/ 361950 h 762000"/>
                  <a:gd name="connsiteX38" fmla="*/ 257835 w 762902"/>
                  <a:gd name="connsiteY38" fmla="*/ 287655 h 762000"/>
                  <a:gd name="connsiteX39" fmla="*/ 261645 w 762902"/>
                  <a:gd name="connsiteY39" fmla="*/ 323850 h 762000"/>
                  <a:gd name="connsiteX40" fmla="*/ 253072 w 762902"/>
                  <a:gd name="connsiteY40" fmla="*/ 323850 h 762000"/>
                  <a:gd name="connsiteX41" fmla="*/ 257835 w 762902"/>
                  <a:gd name="connsiteY41" fmla="*/ 287655 h 762000"/>
                  <a:gd name="connsiteX42" fmla="*/ 667410 w 762902"/>
                  <a:gd name="connsiteY42" fmla="*/ 381000 h 762000"/>
                  <a:gd name="connsiteX43" fmla="*/ 667410 w 762902"/>
                  <a:gd name="connsiteY43" fmla="*/ 219075 h 762000"/>
                  <a:gd name="connsiteX44" fmla="*/ 734085 w 762902"/>
                  <a:gd name="connsiteY44" fmla="*/ 219075 h 762000"/>
                  <a:gd name="connsiteX45" fmla="*/ 762660 w 762902"/>
                  <a:gd name="connsiteY45" fmla="*/ 194310 h 762000"/>
                  <a:gd name="connsiteX46" fmla="*/ 740752 w 762902"/>
                  <a:gd name="connsiteY46" fmla="*/ 162878 h 762000"/>
                  <a:gd name="connsiteX47" fmla="*/ 289267 w 762902"/>
                  <a:gd name="connsiteY47" fmla="*/ 54293 h 762000"/>
                  <a:gd name="connsiteX48" fmla="*/ 286410 w 762902"/>
                  <a:gd name="connsiteY48" fmla="*/ 25717 h 762000"/>
                  <a:gd name="connsiteX49" fmla="*/ 257835 w 762902"/>
                  <a:gd name="connsiteY49" fmla="*/ 0 h 762000"/>
                  <a:gd name="connsiteX50" fmla="*/ 229260 w 762902"/>
                  <a:gd name="connsiteY50" fmla="*/ 25717 h 762000"/>
                  <a:gd name="connsiteX51" fmla="*/ 225450 w 762902"/>
                  <a:gd name="connsiteY51" fmla="*/ 60960 h 762000"/>
                  <a:gd name="connsiteX52" fmla="*/ 15900 w 762902"/>
                  <a:gd name="connsiteY52" fmla="*/ 165735 h 762000"/>
                  <a:gd name="connsiteX53" fmla="*/ 660 w 762902"/>
                  <a:gd name="connsiteY53" fmla="*/ 198120 h 762000"/>
                  <a:gd name="connsiteX54" fmla="*/ 29235 w 762902"/>
                  <a:gd name="connsiteY54" fmla="*/ 219075 h 762000"/>
                  <a:gd name="connsiteX55" fmla="*/ 208305 w 762902"/>
                  <a:gd name="connsiteY55" fmla="*/ 219075 h 762000"/>
                  <a:gd name="connsiteX56" fmla="*/ 154013 w 762902"/>
                  <a:gd name="connsiteY56" fmla="*/ 704850 h 762000"/>
                  <a:gd name="connsiteX57" fmla="*/ 57810 w 762902"/>
                  <a:gd name="connsiteY57" fmla="*/ 704850 h 762000"/>
                  <a:gd name="connsiteX58" fmla="*/ 57810 w 762902"/>
                  <a:gd name="connsiteY58" fmla="*/ 762000 h 762000"/>
                  <a:gd name="connsiteX59" fmla="*/ 457860 w 762902"/>
                  <a:gd name="connsiteY59" fmla="*/ 762000 h 762000"/>
                  <a:gd name="connsiteX60" fmla="*/ 457860 w 762902"/>
                  <a:gd name="connsiteY60" fmla="*/ 704850 h 762000"/>
                  <a:gd name="connsiteX61" fmla="*/ 361658 w 762902"/>
                  <a:gd name="connsiteY61" fmla="*/ 704850 h 762000"/>
                  <a:gd name="connsiteX62" fmla="*/ 307365 w 762902"/>
                  <a:gd name="connsiteY62" fmla="*/ 219075 h 762000"/>
                  <a:gd name="connsiteX63" fmla="*/ 629310 w 762902"/>
                  <a:gd name="connsiteY63" fmla="*/ 219075 h 762000"/>
                  <a:gd name="connsiteX64" fmla="*/ 629310 w 762902"/>
                  <a:gd name="connsiteY64" fmla="*/ 381000 h 762000"/>
                  <a:gd name="connsiteX65" fmla="*/ 534060 w 762902"/>
                  <a:gd name="connsiteY65" fmla="*/ 381000 h 762000"/>
                  <a:gd name="connsiteX66" fmla="*/ 534060 w 762902"/>
                  <a:gd name="connsiteY66" fmla="*/ 533400 h 762000"/>
                  <a:gd name="connsiteX67" fmla="*/ 762660 w 762902"/>
                  <a:gd name="connsiteY67" fmla="*/ 533400 h 762000"/>
                  <a:gd name="connsiteX68" fmla="*/ 762660 w 762902"/>
                  <a:gd name="connsiteY68" fmla="*/ 381000 h 762000"/>
                  <a:gd name="connsiteX69" fmla="*/ 667410 w 762902"/>
                  <a:gd name="connsiteY69" fmla="*/ 381000 h 762000"/>
                  <a:gd name="connsiteX0" fmla="*/ 724560 w 762902"/>
                  <a:gd name="connsiteY0" fmla="*/ 495300 h 762000"/>
                  <a:gd name="connsiteX1" fmla="*/ 572160 w 762902"/>
                  <a:gd name="connsiteY1" fmla="*/ 495300 h 762000"/>
                  <a:gd name="connsiteX2" fmla="*/ 724560 w 762902"/>
                  <a:gd name="connsiteY2" fmla="*/ 419100 h 762000"/>
                  <a:gd name="connsiteX3" fmla="*/ 724560 w 762902"/>
                  <a:gd name="connsiteY3" fmla="*/ 495300 h 762000"/>
                  <a:gd name="connsiteX4" fmla="*/ 301650 w 762902"/>
                  <a:gd name="connsiteY4" fmla="*/ 161925 h 762000"/>
                  <a:gd name="connsiteX5" fmla="*/ 295935 w 762902"/>
                  <a:gd name="connsiteY5" fmla="*/ 115253 h 762000"/>
                  <a:gd name="connsiteX6" fmla="*/ 492150 w 762902"/>
                  <a:gd name="connsiteY6" fmla="*/ 161925 h 762000"/>
                  <a:gd name="connsiteX7" fmla="*/ 301650 w 762902"/>
                  <a:gd name="connsiteY7" fmla="*/ 161925 h 762000"/>
                  <a:gd name="connsiteX8" fmla="*/ 150203 w 762902"/>
                  <a:gd name="connsiteY8" fmla="*/ 161925 h 762000"/>
                  <a:gd name="connsiteX9" fmla="*/ 217830 w 762902"/>
                  <a:gd name="connsiteY9" fmla="*/ 127635 h 762000"/>
                  <a:gd name="connsiteX10" fmla="*/ 214020 w 762902"/>
                  <a:gd name="connsiteY10" fmla="*/ 161925 h 762000"/>
                  <a:gd name="connsiteX11" fmla="*/ 150203 w 762902"/>
                  <a:gd name="connsiteY11" fmla="*/ 161925 h 762000"/>
                  <a:gd name="connsiteX12" fmla="*/ 211163 w 762902"/>
                  <a:gd name="connsiteY12" fmla="*/ 704850 h 762000"/>
                  <a:gd name="connsiteX13" fmla="*/ 214972 w 762902"/>
                  <a:gd name="connsiteY13" fmla="*/ 666750 h 762000"/>
                  <a:gd name="connsiteX14" fmla="*/ 299745 w 762902"/>
                  <a:gd name="connsiteY14" fmla="*/ 666750 h 762000"/>
                  <a:gd name="connsiteX15" fmla="*/ 303555 w 762902"/>
                  <a:gd name="connsiteY15" fmla="*/ 704850 h 762000"/>
                  <a:gd name="connsiteX16" fmla="*/ 211163 w 762902"/>
                  <a:gd name="connsiteY16" fmla="*/ 704850 h 762000"/>
                  <a:gd name="connsiteX17" fmla="*/ 224497 w 762902"/>
                  <a:gd name="connsiteY17" fmla="*/ 590550 h 762000"/>
                  <a:gd name="connsiteX18" fmla="*/ 292125 w 762902"/>
                  <a:gd name="connsiteY18" fmla="*/ 590550 h 762000"/>
                  <a:gd name="connsiteX19" fmla="*/ 295935 w 762902"/>
                  <a:gd name="connsiteY19" fmla="*/ 628650 h 762000"/>
                  <a:gd name="connsiteX20" fmla="*/ 219735 w 762902"/>
                  <a:gd name="connsiteY20" fmla="*/ 628650 h 762000"/>
                  <a:gd name="connsiteX21" fmla="*/ 224497 w 762902"/>
                  <a:gd name="connsiteY21" fmla="*/ 590550 h 762000"/>
                  <a:gd name="connsiteX22" fmla="*/ 233070 w 762902"/>
                  <a:gd name="connsiteY22" fmla="*/ 514350 h 762000"/>
                  <a:gd name="connsiteX23" fmla="*/ 283553 w 762902"/>
                  <a:gd name="connsiteY23" fmla="*/ 514350 h 762000"/>
                  <a:gd name="connsiteX24" fmla="*/ 287362 w 762902"/>
                  <a:gd name="connsiteY24" fmla="*/ 552450 h 762000"/>
                  <a:gd name="connsiteX25" fmla="*/ 228307 w 762902"/>
                  <a:gd name="connsiteY25" fmla="*/ 552450 h 762000"/>
                  <a:gd name="connsiteX26" fmla="*/ 233070 w 762902"/>
                  <a:gd name="connsiteY26" fmla="*/ 514350 h 762000"/>
                  <a:gd name="connsiteX27" fmla="*/ 240690 w 762902"/>
                  <a:gd name="connsiteY27" fmla="*/ 438150 h 762000"/>
                  <a:gd name="connsiteX28" fmla="*/ 274028 w 762902"/>
                  <a:gd name="connsiteY28" fmla="*/ 438150 h 762000"/>
                  <a:gd name="connsiteX29" fmla="*/ 277837 w 762902"/>
                  <a:gd name="connsiteY29" fmla="*/ 476250 h 762000"/>
                  <a:gd name="connsiteX30" fmla="*/ 235928 w 762902"/>
                  <a:gd name="connsiteY30" fmla="*/ 476250 h 762000"/>
                  <a:gd name="connsiteX31" fmla="*/ 240690 w 762902"/>
                  <a:gd name="connsiteY31" fmla="*/ 438150 h 762000"/>
                  <a:gd name="connsiteX32" fmla="*/ 249262 w 762902"/>
                  <a:gd name="connsiteY32" fmla="*/ 361950 h 762000"/>
                  <a:gd name="connsiteX33" fmla="*/ 265455 w 762902"/>
                  <a:gd name="connsiteY33" fmla="*/ 361950 h 762000"/>
                  <a:gd name="connsiteX34" fmla="*/ 269265 w 762902"/>
                  <a:gd name="connsiteY34" fmla="*/ 400050 h 762000"/>
                  <a:gd name="connsiteX35" fmla="*/ 244500 w 762902"/>
                  <a:gd name="connsiteY35" fmla="*/ 400050 h 762000"/>
                  <a:gd name="connsiteX36" fmla="*/ 249262 w 762902"/>
                  <a:gd name="connsiteY36" fmla="*/ 361950 h 762000"/>
                  <a:gd name="connsiteX37" fmla="*/ 257835 w 762902"/>
                  <a:gd name="connsiteY37" fmla="*/ 287655 h 762000"/>
                  <a:gd name="connsiteX38" fmla="*/ 261645 w 762902"/>
                  <a:gd name="connsiteY38" fmla="*/ 323850 h 762000"/>
                  <a:gd name="connsiteX39" fmla="*/ 253072 w 762902"/>
                  <a:gd name="connsiteY39" fmla="*/ 323850 h 762000"/>
                  <a:gd name="connsiteX40" fmla="*/ 257835 w 762902"/>
                  <a:gd name="connsiteY40" fmla="*/ 287655 h 762000"/>
                  <a:gd name="connsiteX41" fmla="*/ 667410 w 762902"/>
                  <a:gd name="connsiteY41" fmla="*/ 381000 h 762000"/>
                  <a:gd name="connsiteX42" fmla="*/ 667410 w 762902"/>
                  <a:gd name="connsiteY42" fmla="*/ 219075 h 762000"/>
                  <a:gd name="connsiteX43" fmla="*/ 734085 w 762902"/>
                  <a:gd name="connsiteY43" fmla="*/ 219075 h 762000"/>
                  <a:gd name="connsiteX44" fmla="*/ 762660 w 762902"/>
                  <a:gd name="connsiteY44" fmla="*/ 194310 h 762000"/>
                  <a:gd name="connsiteX45" fmla="*/ 740752 w 762902"/>
                  <a:gd name="connsiteY45" fmla="*/ 162878 h 762000"/>
                  <a:gd name="connsiteX46" fmla="*/ 289267 w 762902"/>
                  <a:gd name="connsiteY46" fmla="*/ 54293 h 762000"/>
                  <a:gd name="connsiteX47" fmla="*/ 286410 w 762902"/>
                  <a:gd name="connsiteY47" fmla="*/ 25717 h 762000"/>
                  <a:gd name="connsiteX48" fmla="*/ 257835 w 762902"/>
                  <a:gd name="connsiteY48" fmla="*/ 0 h 762000"/>
                  <a:gd name="connsiteX49" fmla="*/ 229260 w 762902"/>
                  <a:gd name="connsiteY49" fmla="*/ 25717 h 762000"/>
                  <a:gd name="connsiteX50" fmla="*/ 225450 w 762902"/>
                  <a:gd name="connsiteY50" fmla="*/ 60960 h 762000"/>
                  <a:gd name="connsiteX51" fmla="*/ 15900 w 762902"/>
                  <a:gd name="connsiteY51" fmla="*/ 165735 h 762000"/>
                  <a:gd name="connsiteX52" fmla="*/ 660 w 762902"/>
                  <a:gd name="connsiteY52" fmla="*/ 198120 h 762000"/>
                  <a:gd name="connsiteX53" fmla="*/ 29235 w 762902"/>
                  <a:gd name="connsiteY53" fmla="*/ 219075 h 762000"/>
                  <a:gd name="connsiteX54" fmla="*/ 208305 w 762902"/>
                  <a:gd name="connsiteY54" fmla="*/ 219075 h 762000"/>
                  <a:gd name="connsiteX55" fmla="*/ 154013 w 762902"/>
                  <a:gd name="connsiteY55" fmla="*/ 704850 h 762000"/>
                  <a:gd name="connsiteX56" fmla="*/ 57810 w 762902"/>
                  <a:gd name="connsiteY56" fmla="*/ 704850 h 762000"/>
                  <a:gd name="connsiteX57" fmla="*/ 57810 w 762902"/>
                  <a:gd name="connsiteY57" fmla="*/ 762000 h 762000"/>
                  <a:gd name="connsiteX58" fmla="*/ 457860 w 762902"/>
                  <a:gd name="connsiteY58" fmla="*/ 762000 h 762000"/>
                  <a:gd name="connsiteX59" fmla="*/ 457860 w 762902"/>
                  <a:gd name="connsiteY59" fmla="*/ 704850 h 762000"/>
                  <a:gd name="connsiteX60" fmla="*/ 361658 w 762902"/>
                  <a:gd name="connsiteY60" fmla="*/ 704850 h 762000"/>
                  <a:gd name="connsiteX61" fmla="*/ 307365 w 762902"/>
                  <a:gd name="connsiteY61" fmla="*/ 219075 h 762000"/>
                  <a:gd name="connsiteX62" fmla="*/ 629310 w 762902"/>
                  <a:gd name="connsiteY62" fmla="*/ 219075 h 762000"/>
                  <a:gd name="connsiteX63" fmla="*/ 629310 w 762902"/>
                  <a:gd name="connsiteY63" fmla="*/ 381000 h 762000"/>
                  <a:gd name="connsiteX64" fmla="*/ 534060 w 762902"/>
                  <a:gd name="connsiteY64" fmla="*/ 381000 h 762000"/>
                  <a:gd name="connsiteX65" fmla="*/ 534060 w 762902"/>
                  <a:gd name="connsiteY65" fmla="*/ 533400 h 762000"/>
                  <a:gd name="connsiteX66" fmla="*/ 762660 w 762902"/>
                  <a:gd name="connsiteY66" fmla="*/ 533400 h 762000"/>
                  <a:gd name="connsiteX67" fmla="*/ 762660 w 762902"/>
                  <a:gd name="connsiteY67" fmla="*/ 381000 h 762000"/>
                  <a:gd name="connsiteX68" fmla="*/ 667410 w 762902"/>
                  <a:gd name="connsiteY68" fmla="*/ 381000 h 762000"/>
                  <a:gd name="connsiteX0" fmla="*/ 724560 w 762902"/>
                  <a:gd name="connsiteY0" fmla="*/ 495300 h 762000"/>
                  <a:gd name="connsiteX1" fmla="*/ 724560 w 762902"/>
                  <a:gd name="connsiteY1" fmla="*/ 419100 h 762000"/>
                  <a:gd name="connsiteX2" fmla="*/ 724560 w 762902"/>
                  <a:gd name="connsiteY2" fmla="*/ 495300 h 762000"/>
                  <a:gd name="connsiteX3" fmla="*/ 301650 w 762902"/>
                  <a:gd name="connsiteY3" fmla="*/ 161925 h 762000"/>
                  <a:gd name="connsiteX4" fmla="*/ 295935 w 762902"/>
                  <a:gd name="connsiteY4" fmla="*/ 115253 h 762000"/>
                  <a:gd name="connsiteX5" fmla="*/ 492150 w 762902"/>
                  <a:gd name="connsiteY5" fmla="*/ 161925 h 762000"/>
                  <a:gd name="connsiteX6" fmla="*/ 301650 w 762902"/>
                  <a:gd name="connsiteY6" fmla="*/ 161925 h 762000"/>
                  <a:gd name="connsiteX7" fmla="*/ 150203 w 762902"/>
                  <a:gd name="connsiteY7" fmla="*/ 161925 h 762000"/>
                  <a:gd name="connsiteX8" fmla="*/ 217830 w 762902"/>
                  <a:gd name="connsiteY8" fmla="*/ 127635 h 762000"/>
                  <a:gd name="connsiteX9" fmla="*/ 214020 w 762902"/>
                  <a:gd name="connsiteY9" fmla="*/ 161925 h 762000"/>
                  <a:gd name="connsiteX10" fmla="*/ 150203 w 762902"/>
                  <a:gd name="connsiteY10" fmla="*/ 161925 h 762000"/>
                  <a:gd name="connsiteX11" fmla="*/ 211163 w 762902"/>
                  <a:gd name="connsiteY11" fmla="*/ 704850 h 762000"/>
                  <a:gd name="connsiteX12" fmla="*/ 214972 w 762902"/>
                  <a:gd name="connsiteY12" fmla="*/ 666750 h 762000"/>
                  <a:gd name="connsiteX13" fmla="*/ 299745 w 762902"/>
                  <a:gd name="connsiteY13" fmla="*/ 666750 h 762000"/>
                  <a:gd name="connsiteX14" fmla="*/ 303555 w 762902"/>
                  <a:gd name="connsiteY14" fmla="*/ 704850 h 762000"/>
                  <a:gd name="connsiteX15" fmla="*/ 211163 w 762902"/>
                  <a:gd name="connsiteY15" fmla="*/ 704850 h 762000"/>
                  <a:gd name="connsiteX16" fmla="*/ 224497 w 762902"/>
                  <a:gd name="connsiteY16" fmla="*/ 590550 h 762000"/>
                  <a:gd name="connsiteX17" fmla="*/ 292125 w 762902"/>
                  <a:gd name="connsiteY17" fmla="*/ 590550 h 762000"/>
                  <a:gd name="connsiteX18" fmla="*/ 295935 w 762902"/>
                  <a:gd name="connsiteY18" fmla="*/ 628650 h 762000"/>
                  <a:gd name="connsiteX19" fmla="*/ 219735 w 762902"/>
                  <a:gd name="connsiteY19" fmla="*/ 628650 h 762000"/>
                  <a:gd name="connsiteX20" fmla="*/ 224497 w 762902"/>
                  <a:gd name="connsiteY20" fmla="*/ 590550 h 762000"/>
                  <a:gd name="connsiteX21" fmla="*/ 233070 w 762902"/>
                  <a:gd name="connsiteY21" fmla="*/ 514350 h 762000"/>
                  <a:gd name="connsiteX22" fmla="*/ 283553 w 762902"/>
                  <a:gd name="connsiteY22" fmla="*/ 514350 h 762000"/>
                  <a:gd name="connsiteX23" fmla="*/ 287362 w 762902"/>
                  <a:gd name="connsiteY23" fmla="*/ 552450 h 762000"/>
                  <a:gd name="connsiteX24" fmla="*/ 228307 w 762902"/>
                  <a:gd name="connsiteY24" fmla="*/ 552450 h 762000"/>
                  <a:gd name="connsiteX25" fmla="*/ 233070 w 762902"/>
                  <a:gd name="connsiteY25" fmla="*/ 514350 h 762000"/>
                  <a:gd name="connsiteX26" fmla="*/ 240690 w 762902"/>
                  <a:gd name="connsiteY26" fmla="*/ 438150 h 762000"/>
                  <a:gd name="connsiteX27" fmla="*/ 274028 w 762902"/>
                  <a:gd name="connsiteY27" fmla="*/ 438150 h 762000"/>
                  <a:gd name="connsiteX28" fmla="*/ 277837 w 762902"/>
                  <a:gd name="connsiteY28" fmla="*/ 476250 h 762000"/>
                  <a:gd name="connsiteX29" fmla="*/ 235928 w 762902"/>
                  <a:gd name="connsiteY29" fmla="*/ 476250 h 762000"/>
                  <a:gd name="connsiteX30" fmla="*/ 240690 w 762902"/>
                  <a:gd name="connsiteY30" fmla="*/ 438150 h 762000"/>
                  <a:gd name="connsiteX31" fmla="*/ 249262 w 762902"/>
                  <a:gd name="connsiteY31" fmla="*/ 361950 h 762000"/>
                  <a:gd name="connsiteX32" fmla="*/ 265455 w 762902"/>
                  <a:gd name="connsiteY32" fmla="*/ 361950 h 762000"/>
                  <a:gd name="connsiteX33" fmla="*/ 269265 w 762902"/>
                  <a:gd name="connsiteY33" fmla="*/ 400050 h 762000"/>
                  <a:gd name="connsiteX34" fmla="*/ 244500 w 762902"/>
                  <a:gd name="connsiteY34" fmla="*/ 400050 h 762000"/>
                  <a:gd name="connsiteX35" fmla="*/ 249262 w 762902"/>
                  <a:gd name="connsiteY35" fmla="*/ 361950 h 762000"/>
                  <a:gd name="connsiteX36" fmla="*/ 257835 w 762902"/>
                  <a:gd name="connsiteY36" fmla="*/ 287655 h 762000"/>
                  <a:gd name="connsiteX37" fmla="*/ 261645 w 762902"/>
                  <a:gd name="connsiteY37" fmla="*/ 323850 h 762000"/>
                  <a:gd name="connsiteX38" fmla="*/ 253072 w 762902"/>
                  <a:gd name="connsiteY38" fmla="*/ 323850 h 762000"/>
                  <a:gd name="connsiteX39" fmla="*/ 257835 w 762902"/>
                  <a:gd name="connsiteY39" fmla="*/ 287655 h 762000"/>
                  <a:gd name="connsiteX40" fmla="*/ 667410 w 762902"/>
                  <a:gd name="connsiteY40" fmla="*/ 381000 h 762000"/>
                  <a:gd name="connsiteX41" fmla="*/ 667410 w 762902"/>
                  <a:gd name="connsiteY41" fmla="*/ 219075 h 762000"/>
                  <a:gd name="connsiteX42" fmla="*/ 734085 w 762902"/>
                  <a:gd name="connsiteY42" fmla="*/ 219075 h 762000"/>
                  <a:gd name="connsiteX43" fmla="*/ 762660 w 762902"/>
                  <a:gd name="connsiteY43" fmla="*/ 194310 h 762000"/>
                  <a:gd name="connsiteX44" fmla="*/ 740752 w 762902"/>
                  <a:gd name="connsiteY44" fmla="*/ 162878 h 762000"/>
                  <a:gd name="connsiteX45" fmla="*/ 289267 w 762902"/>
                  <a:gd name="connsiteY45" fmla="*/ 54293 h 762000"/>
                  <a:gd name="connsiteX46" fmla="*/ 286410 w 762902"/>
                  <a:gd name="connsiteY46" fmla="*/ 25717 h 762000"/>
                  <a:gd name="connsiteX47" fmla="*/ 257835 w 762902"/>
                  <a:gd name="connsiteY47" fmla="*/ 0 h 762000"/>
                  <a:gd name="connsiteX48" fmla="*/ 229260 w 762902"/>
                  <a:gd name="connsiteY48" fmla="*/ 25717 h 762000"/>
                  <a:gd name="connsiteX49" fmla="*/ 225450 w 762902"/>
                  <a:gd name="connsiteY49" fmla="*/ 60960 h 762000"/>
                  <a:gd name="connsiteX50" fmla="*/ 15900 w 762902"/>
                  <a:gd name="connsiteY50" fmla="*/ 165735 h 762000"/>
                  <a:gd name="connsiteX51" fmla="*/ 660 w 762902"/>
                  <a:gd name="connsiteY51" fmla="*/ 198120 h 762000"/>
                  <a:gd name="connsiteX52" fmla="*/ 29235 w 762902"/>
                  <a:gd name="connsiteY52" fmla="*/ 219075 h 762000"/>
                  <a:gd name="connsiteX53" fmla="*/ 208305 w 762902"/>
                  <a:gd name="connsiteY53" fmla="*/ 219075 h 762000"/>
                  <a:gd name="connsiteX54" fmla="*/ 154013 w 762902"/>
                  <a:gd name="connsiteY54" fmla="*/ 704850 h 762000"/>
                  <a:gd name="connsiteX55" fmla="*/ 57810 w 762902"/>
                  <a:gd name="connsiteY55" fmla="*/ 704850 h 762000"/>
                  <a:gd name="connsiteX56" fmla="*/ 57810 w 762902"/>
                  <a:gd name="connsiteY56" fmla="*/ 762000 h 762000"/>
                  <a:gd name="connsiteX57" fmla="*/ 457860 w 762902"/>
                  <a:gd name="connsiteY57" fmla="*/ 762000 h 762000"/>
                  <a:gd name="connsiteX58" fmla="*/ 457860 w 762902"/>
                  <a:gd name="connsiteY58" fmla="*/ 704850 h 762000"/>
                  <a:gd name="connsiteX59" fmla="*/ 361658 w 762902"/>
                  <a:gd name="connsiteY59" fmla="*/ 704850 h 762000"/>
                  <a:gd name="connsiteX60" fmla="*/ 307365 w 762902"/>
                  <a:gd name="connsiteY60" fmla="*/ 219075 h 762000"/>
                  <a:gd name="connsiteX61" fmla="*/ 629310 w 762902"/>
                  <a:gd name="connsiteY61" fmla="*/ 219075 h 762000"/>
                  <a:gd name="connsiteX62" fmla="*/ 629310 w 762902"/>
                  <a:gd name="connsiteY62" fmla="*/ 381000 h 762000"/>
                  <a:gd name="connsiteX63" fmla="*/ 534060 w 762902"/>
                  <a:gd name="connsiteY63" fmla="*/ 381000 h 762000"/>
                  <a:gd name="connsiteX64" fmla="*/ 534060 w 762902"/>
                  <a:gd name="connsiteY64" fmla="*/ 533400 h 762000"/>
                  <a:gd name="connsiteX65" fmla="*/ 762660 w 762902"/>
                  <a:gd name="connsiteY65" fmla="*/ 533400 h 762000"/>
                  <a:gd name="connsiteX66" fmla="*/ 762660 w 762902"/>
                  <a:gd name="connsiteY66" fmla="*/ 381000 h 762000"/>
                  <a:gd name="connsiteX67" fmla="*/ 667410 w 762902"/>
                  <a:gd name="connsiteY67"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762660 w 762902"/>
                  <a:gd name="connsiteY63" fmla="*/ 381000 h 762000"/>
                  <a:gd name="connsiteX64" fmla="*/ 667410 w 762902"/>
                  <a:gd name="connsiteY64" fmla="*/ 381000 h 762000"/>
                  <a:gd name="connsiteX0" fmla="*/ 301650 w 891341"/>
                  <a:gd name="connsiteY0" fmla="*/ 161925 h 762000"/>
                  <a:gd name="connsiteX1" fmla="*/ 295935 w 891341"/>
                  <a:gd name="connsiteY1" fmla="*/ 115253 h 762000"/>
                  <a:gd name="connsiteX2" fmla="*/ 492150 w 891341"/>
                  <a:gd name="connsiteY2" fmla="*/ 161925 h 762000"/>
                  <a:gd name="connsiteX3" fmla="*/ 301650 w 891341"/>
                  <a:gd name="connsiteY3" fmla="*/ 161925 h 762000"/>
                  <a:gd name="connsiteX4" fmla="*/ 150203 w 891341"/>
                  <a:gd name="connsiteY4" fmla="*/ 161925 h 762000"/>
                  <a:gd name="connsiteX5" fmla="*/ 217830 w 891341"/>
                  <a:gd name="connsiteY5" fmla="*/ 127635 h 762000"/>
                  <a:gd name="connsiteX6" fmla="*/ 214020 w 891341"/>
                  <a:gd name="connsiteY6" fmla="*/ 161925 h 762000"/>
                  <a:gd name="connsiteX7" fmla="*/ 150203 w 891341"/>
                  <a:gd name="connsiteY7" fmla="*/ 161925 h 762000"/>
                  <a:gd name="connsiteX8" fmla="*/ 211163 w 891341"/>
                  <a:gd name="connsiteY8" fmla="*/ 704850 h 762000"/>
                  <a:gd name="connsiteX9" fmla="*/ 214972 w 891341"/>
                  <a:gd name="connsiteY9" fmla="*/ 666750 h 762000"/>
                  <a:gd name="connsiteX10" fmla="*/ 299745 w 891341"/>
                  <a:gd name="connsiteY10" fmla="*/ 666750 h 762000"/>
                  <a:gd name="connsiteX11" fmla="*/ 303555 w 891341"/>
                  <a:gd name="connsiteY11" fmla="*/ 704850 h 762000"/>
                  <a:gd name="connsiteX12" fmla="*/ 211163 w 891341"/>
                  <a:gd name="connsiteY12" fmla="*/ 704850 h 762000"/>
                  <a:gd name="connsiteX13" fmla="*/ 224497 w 891341"/>
                  <a:gd name="connsiteY13" fmla="*/ 590550 h 762000"/>
                  <a:gd name="connsiteX14" fmla="*/ 292125 w 891341"/>
                  <a:gd name="connsiteY14" fmla="*/ 590550 h 762000"/>
                  <a:gd name="connsiteX15" fmla="*/ 295935 w 891341"/>
                  <a:gd name="connsiteY15" fmla="*/ 628650 h 762000"/>
                  <a:gd name="connsiteX16" fmla="*/ 219735 w 891341"/>
                  <a:gd name="connsiteY16" fmla="*/ 628650 h 762000"/>
                  <a:gd name="connsiteX17" fmla="*/ 224497 w 891341"/>
                  <a:gd name="connsiteY17" fmla="*/ 590550 h 762000"/>
                  <a:gd name="connsiteX18" fmla="*/ 233070 w 891341"/>
                  <a:gd name="connsiteY18" fmla="*/ 514350 h 762000"/>
                  <a:gd name="connsiteX19" fmla="*/ 283553 w 891341"/>
                  <a:gd name="connsiteY19" fmla="*/ 514350 h 762000"/>
                  <a:gd name="connsiteX20" fmla="*/ 287362 w 891341"/>
                  <a:gd name="connsiteY20" fmla="*/ 552450 h 762000"/>
                  <a:gd name="connsiteX21" fmla="*/ 228307 w 891341"/>
                  <a:gd name="connsiteY21" fmla="*/ 552450 h 762000"/>
                  <a:gd name="connsiteX22" fmla="*/ 233070 w 891341"/>
                  <a:gd name="connsiteY22" fmla="*/ 514350 h 762000"/>
                  <a:gd name="connsiteX23" fmla="*/ 240690 w 891341"/>
                  <a:gd name="connsiteY23" fmla="*/ 438150 h 762000"/>
                  <a:gd name="connsiteX24" fmla="*/ 274028 w 891341"/>
                  <a:gd name="connsiteY24" fmla="*/ 438150 h 762000"/>
                  <a:gd name="connsiteX25" fmla="*/ 277837 w 891341"/>
                  <a:gd name="connsiteY25" fmla="*/ 476250 h 762000"/>
                  <a:gd name="connsiteX26" fmla="*/ 235928 w 891341"/>
                  <a:gd name="connsiteY26" fmla="*/ 476250 h 762000"/>
                  <a:gd name="connsiteX27" fmla="*/ 240690 w 891341"/>
                  <a:gd name="connsiteY27" fmla="*/ 438150 h 762000"/>
                  <a:gd name="connsiteX28" fmla="*/ 249262 w 891341"/>
                  <a:gd name="connsiteY28" fmla="*/ 361950 h 762000"/>
                  <a:gd name="connsiteX29" fmla="*/ 265455 w 891341"/>
                  <a:gd name="connsiteY29" fmla="*/ 361950 h 762000"/>
                  <a:gd name="connsiteX30" fmla="*/ 269265 w 891341"/>
                  <a:gd name="connsiteY30" fmla="*/ 400050 h 762000"/>
                  <a:gd name="connsiteX31" fmla="*/ 244500 w 891341"/>
                  <a:gd name="connsiteY31" fmla="*/ 400050 h 762000"/>
                  <a:gd name="connsiteX32" fmla="*/ 249262 w 891341"/>
                  <a:gd name="connsiteY32" fmla="*/ 361950 h 762000"/>
                  <a:gd name="connsiteX33" fmla="*/ 257835 w 891341"/>
                  <a:gd name="connsiteY33" fmla="*/ 287655 h 762000"/>
                  <a:gd name="connsiteX34" fmla="*/ 261645 w 891341"/>
                  <a:gd name="connsiteY34" fmla="*/ 323850 h 762000"/>
                  <a:gd name="connsiteX35" fmla="*/ 253072 w 891341"/>
                  <a:gd name="connsiteY35" fmla="*/ 323850 h 762000"/>
                  <a:gd name="connsiteX36" fmla="*/ 257835 w 891341"/>
                  <a:gd name="connsiteY36" fmla="*/ 287655 h 762000"/>
                  <a:gd name="connsiteX37" fmla="*/ 667410 w 891341"/>
                  <a:gd name="connsiteY37" fmla="*/ 381000 h 762000"/>
                  <a:gd name="connsiteX38" fmla="*/ 667410 w 891341"/>
                  <a:gd name="connsiteY38" fmla="*/ 219075 h 762000"/>
                  <a:gd name="connsiteX39" fmla="*/ 734085 w 891341"/>
                  <a:gd name="connsiteY39" fmla="*/ 219075 h 762000"/>
                  <a:gd name="connsiteX40" fmla="*/ 762660 w 891341"/>
                  <a:gd name="connsiteY40" fmla="*/ 194310 h 762000"/>
                  <a:gd name="connsiteX41" fmla="*/ 740752 w 891341"/>
                  <a:gd name="connsiteY41" fmla="*/ 162878 h 762000"/>
                  <a:gd name="connsiteX42" fmla="*/ 289267 w 891341"/>
                  <a:gd name="connsiteY42" fmla="*/ 54293 h 762000"/>
                  <a:gd name="connsiteX43" fmla="*/ 286410 w 891341"/>
                  <a:gd name="connsiteY43" fmla="*/ 25717 h 762000"/>
                  <a:gd name="connsiteX44" fmla="*/ 257835 w 891341"/>
                  <a:gd name="connsiteY44" fmla="*/ 0 h 762000"/>
                  <a:gd name="connsiteX45" fmla="*/ 229260 w 891341"/>
                  <a:gd name="connsiteY45" fmla="*/ 25717 h 762000"/>
                  <a:gd name="connsiteX46" fmla="*/ 225450 w 891341"/>
                  <a:gd name="connsiteY46" fmla="*/ 60960 h 762000"/>
                  <a:gd name="connsiteX47" fmla="*/ 15900 w 891341"/>
                  <a:gd name="connsiteY47" fmla="*/ 165735 h 762000"/>
                  <a:gd name="connsiteX48" fmla="*/ 660 w 891341"/>
                  <a:gd name="connsiteY48" fmla="*/ 198120 h 762000"/>
                  <a:gd name="connsiteX49" fmla="*/ 29235 w 891341"/>
                  <a:gd name="connsiteY49" fmla="*/ 219075 h 762000"/>
                  <a:gd name="connsiteX50" fmla="*/ 208305 w 891341"/>
                  <a:gd name="connsiteY50" fmla="*/ 219075 h 762000"/>
                  <a:gd name="connsiteX51" fmla="*/ 154013 w 891341"/>
                  <a:gd name="connsiteY51" fmla="*/ 704850 h 762000"/>
                  <a:gd name="connsiteX52" fmla="*/ 57810 w 891341"/>
                  <a:gd name="connsiteY52" fmla="*/ 704850 h 762000"/>
                  <a:gd name="connsiteX53" fmla="*/ 57810 w 891341"/>
                  <a:gd name="connsiteY53" fmla="*/ 762000 h 762000"/>
                  <a:gd name="connsiteX54" fmla="*/ 457860 w 891341"/>
                  <a:gd name="connsiteY54" fmla="*/ 762000 h 762000"/>
                  <a:gd name="connsiteX55" fmla="*/ 457860 w 891341"/>
                  <a:gd name="connsiteY55" fmla="*/ 704850 h 762000"/>
                  <a:gd name="connsiteX56" fmla="*/ 361658 w 891341"/>
                  <a:gd name="connsiteY56" fmla="*/ 704850 h 762000"/>
                  <a:gd name="connsiteX57" fmla="*/ 307365 w 891341"/>
                  <a:gd name="connsiteY57" fmla="*/ 219075 h 762000"/>
                  <a:gd name="connsiteX58" fmla="*/ 629310 w 891341"/>
                  <a:gd name="connsiteY58" fmla="*/ 219075 h 762000"/>
                  <a:gd name="connsiteX59" fmla="*/ 629310 w 891341"/>
                  <a:gd name="connsiteY59" fmla="*/ 381000 h 762000"/>
                  <a:gd name="connsiteX60" fmla="*/ 534060 w 891341"/>
                  <a:gd name="connsiteY60" fmla="*/ 381000 h 762000"/>
                  <a:gd name="connsiteX61" fmla="*/ 534060 w 891341"/>
                  <a:gd name="connsiteY61" fmla="*/ 533400 h 762000"/>
                  <a:gd name="connsiteX62" fmla="*/ 762660 w 891341"/>
                  <a:gd name="connsiteY62" fmla="*/ 533400 h 762000"/>
                  <a:gd name="connsiteX63" fmla="*/ 891341 w 891341"/>
                  <a:gd name="connsiteY63" fmla="*/ 388561 h 762000"/>
                  <a:gd name="connsiteX64" fmla="*/ 667410 w 891341"/>
                  <a:gd name="connsiteY64"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667410 w 762902"/>
                  <a:gd name="connsiteY63" fmla="*/ 381000 h 762000"/>
                  <a:gd name="connsiteX0" fmla="*/ 301650 w 770229"/>
                  <a:gd name="connsiteY0" fmla="*/ 161925 h 762000"/>
                  <a:gd name="connsiteX1" fmla="*/ 295935 w 770229"/>
                  <a:gd name="connsiteY1" fmla="*/ 115253 h 762000"/>
                  <a:gd name="connsiteX2" fmla="*/ 492150 w 770229"/>
                  <a:gd name="connsiteY2" fmla="*/ 161925 h 762000"/>
                  <a:gd name="connsiteX3" fmla="*/ 301650 w 770229"/>
                  <a:gd name="connsiteY3" fmla="*/ 161925 h 762000"/>
                  <a:gd name="connsiteX4" fmla="*/ 150203 w 770229"/>
                  <a:gd name="connsiteY4" fmla="*/ 161925 h 762000"/>
                  <a:gd name="connsiteX5" fmla="*/ 217830 w 770229"/>
                  <a:gd name="connsiteY5" fmla="*/ 127635 h 762000"/>
                  <a:gd name="connsiteX6" fmla="*/ 214020 w 770229"/>
                  <a:gd name="connsiteY6" fmla="*/ 161925 h 762000"/>
                  <a:gd name="connsiteX7" fmla="*/ 150203 w 770229"/>
                  <a:gd name="connsiteY7" fmla="*/ 161925 h 762000"/>
                  <a:gd name="connsiteX8" fmla="*/ 211163 w 770229"/>
                  <a:gd name="connsiteY8" fmla="*/ 704850 h 762000"/>
                  <a:gd name="connsiteX9" fmla="*/ 214972 w 770229"/>
                  <a:gd name="connsiteY9" fmla="*/ 666750 h 762000"/>
                  <a:gd name="connsiteX10" fmla="*/ 299745 w 770229"/>
                  <a:gd name="connsiteY10" fmla="*/ 666750 h 762000"/>
                  <a:gd name="connsiteX11" fmla="*/ 303555 w 770229"/>
                  <a:gd name="connsiteY11" fmla="*/ 704850 h 762000"/>
                  <a:gd name="connsiteX12" fmla="*/ 211163 w 770229"/>
                  <a:gd name="connsiteY12" fmla="*/ 704850 h 762000"/>
                  <a:gd name="connsiteX13" fmla="*/ 224497 w 770229"/>
                  <a:gd name="connsiteY13" fmla="*/ 590550 h 762000"/>
                  <a:gd name="connsiteX14" fmla="*/ 292125 w 770229"/>
                  <a:gd name="connsiteY14" fmla="*/ 590550 h 762000"/>
                  <a:gd name="connsiteX15" fmla="*/ 295935 w 770229"/>
                  <a:gd name="connsiteY15" fmla="*/ 628650 h 762000"/>
                  <a:gd name="connsiteX16" fmla="*/ 219735 w 770229"/>
                  <a:gd name="connsiteY16" fmla="*/ 628650 h 762000"/>
                  <a:gd name="connsiteX17" fmla="*/ 224497 w 770229"/>
                  <a:gd name="connsiteY17" fmla="*/ 590550 h 762000"/>
                  <a:gd name="connsiteX18" fmla="*/ 233070 w 770229"/>
                  <a:gd name="connsiteY18" fmla="*/ 514350 h 762000"/>
                  <a:gd name="connsiteX19" fmla="*/ 283553 w 770229"/>
                  <a:gd name="connsiteY19" fmla="*/ 514350 h 762000"/>
                  <a:gd name="connsiteX20" fmla="*/ 287362 w 770229"/>
                  <a:gd name="connsiteY20" fmla="*/ 552450 h 762000"/>
                  <a:gd name="connsiteX21" fmla="*/ 228307 w 770229"/>
                  <a:gd name="connsiteY21" fmla="*/ 552450 h 762000"/>
                  <a:gd name="connsiteX22" fmla="*/ 233070 w 770229"/>
                  <a:gd name="connsiteY22" fmla="*/ 514350 h 762000"/>
                  <a:gd name="connsiteX23" fmla="*/ 240690 w 770229"/>
                  <a:gd name="connsiteY23" fmla="*/ 438150 h 762000"/>
                  <a:gd name="connsiteX24" fmla="*/ 274028 w 770229"/>
                  <a:gd name="connsiteY24" fmla="*/ 438150 h 762000"/>
                  <a:gd name="connsiteX25" fmla="*/ 277837 w 770229"/>
                  <a:gd name="connsiteY25" fmla="*/ 476250 h 762000"/>
                  <a:gd name="connsiteX26" fmla="*/ 235928 w 770229"/>
                  <a:gd name="connsiteY26" fmla="*/ 476250 h 762000"/>
                  <a:gd name="connsiteX27" fmla="*/ 240690 w 770229"/>
                  <a:gd name="connsiteY27" fmla="*/ 438150 h 762000"/>
                  <a:gd name="connsiteX28" fmla="*/ 249262 w 770229"/>
                  <a:gd name="connsiteY28" fmla="*/ 361950 h 762000"/>
                  <a:gd name="connsiteX29" fmla="*/ 265455 w 770229"/>
                  <a:gd name="connsiteY29" fmla="*/ 361950 h 762000"/>
                  <a:gd name="connsiteX30" fmla="*/ 269265 w 770229"/>
                  <a:gd name="connsiteY30" fmla="*/ 400050 h 762000"/>
                  <a:gd name="connsiteX31" fmla="*/ 244500 w 770229"/>
                  <a:gd name="connsiteY31" fmla="*/ 400050 h 762000"/>
                  <a:gd name="connsiteX32" fmla="*/ 249262 w 770229"/>
                  <a:gd name="connsiteY32" fmla="*/ 361950 h 762000"/>
                  <a:gd name="connsiteX33" fmla="*/ 257835 w 770229"/>
                  <a:gd name="connsiteY33" fmla="*/ 287655 h 762000"/>
                  <a:gd name="connsiteX34" fmla="*/ 261645 w 770229"/>
                  <a:gd name="connsiteY34" fmla="*/ 323850 h 762000"/>
                  <a:gd name="connsiteX35" fmla="*/ 253072 w 770229"/>
                  <a:gd name="connsiteY35" fmla="*/ 323850 h 762000"/>
                  <a:gd name="connsiteX36" fmla="*/ 257835 w 770229"/>
                  <a:gd name="connsiteY36" fmla="*/ 287655 h 762000"/>
                  <a:gd name="connsiteX37" fmla="*/ 667410 w 770229"/>
                  <a:gd name="connsiteY37" fmla="*/ 381000 h 762000"/>
                  <a:gd name="connsiteX38" fmla="*/ 667410 w 770229"/>
                  <a:gd name="connsiteY38" fmla="*/ 219075 h 762000"/>
                  <a:gd name="connsiteX39" fmla="*/ 734085 w 770229"/>
                  <a:gd name="connsiteY39" fmla="*/ 219075 h 762000"/>
                  <a:gd name="connsiteX40" fmla="*/ 762660 w 770229"/>
                  <a:gd name="connsiteY40" fmla="*/ 194310 h 762000"/>
                  <a:gd name="connsiteX41" fmla="*/ 740752 w 770229"/>
                  <a:gd name="connsiteY41" fmla="*/ 162878 h 762000"/>
                  <a:gd name="connsiteX42" fmla="*/ 289267 w 770229"/>
                  <a:gd name="connsiteY42" fmla="*/ 54293 h 762000"/>
                  <a:gd name="connsiteX43" fmla="*/ 286410 w 770229"/>
                  <a:gd name="connsiteY43" fmla="*/ 25717 h 762000"/>
                  <a:gd name="connsiteX44" fmla="*/ 257835 w 770229"/>
                  <a:gd name="connsiteY44" fmla="*/ 0 h 762000"/>
                  <a:gd name="connsiteX45" fmla="*/ 229260 w 770229"/>
                  <a:gd name="connsiteY45" fmla="*/ 25717 h 762000"/>
                  <a:gd name="connsiteX46" fmla="*/ 225450 w 770229"/>
                  <a:gd name="connsiteY46" fmla="*/ 60960 h 762000"/>
                  <a:gd name="connsiteX47" fmla="*/ 15900 w 770229"/>
                  <a:gd name="connsiteY47" fmla="*/ 165735 h 762000"/>
                  <a:gd name="connsiteX48" fmla="*/ 660 w 770229"/>
                  <a:gd name="connsiteY48" fmla="*/ 198120 h 762000"/>
                  <a:gd name="connsiteX49" fmla="*/ 29235 w 770229"/>
                  <a:gd name="connsiteY49" fmla="*/ 219075 h 762000"/>
                  <a:gd name="connsiteX50" fmla="*/ 208305 w 770229"/>
                  <a:gd name="connsiteY50" fmla="*/ 219075 h 762000"/>
                  <a:gd name="connsiteX51" fmla="*/ 154013 w 770229"/>
                  <a:gd name="connsiteY51" fmla="*/ 704850 h 762000"/>
                  <a:gd name="connsiteX52" fmla="*/ 57810 w 770229"/>
                  <a:gd name="connsiteY52" fmla="*/ 704850 h 762000"/>
                  <a:gd name="connsiteX53" fmla="*/ 57810 w 770229"/>
                  <a:gd name="connsiteY53" fmla="*/ 762000 h 762000"/>
                  <a:gd name="connsiteX54" fmla="*/ 457860 w 770229"/>
                  <a:gd name="connsiteY54" fmla="*/ 762000 h 762000"/>
                  <a:gd name="connsiteX55" fmla="*/ 457860 w 770229"/>
                  <a:gd name="connsiteY55" fmla="*/ 704850 h 762000"/>
                  <a:gd name="connsiteX56" fmla="*/ 361658 w 770229"/>
                  <a:gd name="connsiteY56" fmla="*/ 704850 h 762000"/>
                  <a:gd name="connsiteX57" fmla="*/ 307365 w 770229"/>
                  <a:gd name="connsiteY57" fmla="*/ 219075 h 762000"/>
                  <a:gd name="connsiteX58" fmla="*/ 629310 w 770229"/>
                  <a:gd name="connsiteY58" fmla="*/ 219075 h 762000"/>
                  <a:gd name="connsiteX59" fmla="*/ 629310 w 770229"/>
                  <a:gd name="connsiteY59" fmla="*/ 381000 h 762000"/>
                  <a:gd name="connsiteX60" fmla="*/ 534060 w 770229"/>
                  <a:gd name="connsiteY60" fmla="*/ 381000 h 762000"/>
                  <a:gd name="connsiteX61" fmla="*/ 534060 w 770229"/>
                  <a:gd name="connsiteY61" fmla="*/ 533400 h 762000"/>
                  <a:gd name="connsiteX62" fmla="*/ 770229 w 770229"/>
                  <a:gd name="connsiteY62" fmla="*/ 538440 h 762000"/>
                  <a:gd name="connsiteX63" fmla="*/ 667410 w 770229"/>
                  <a:gd name="connsiteY63"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667410 w 762902"/>
                  <a:gd name="connsiteY62"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667410 w 762902"/>
                  <a:gd name="connsiteY61"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667410 w 762902"/>
                  <a:gd name="connsiteY60" fmla="*/ 38100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62902" h="762000">
                    <a:moveTo>
                      <a:pt x="301650" y="161925"/>
                    </a:moveTo>
                    <a:lnTo>
                      <a:pt x="295935" y="115253"/>
                    </a:lnTo>
                    <a:lnTo>
                      <a:pt x="492150" y="161925"/>
                    </a:lnTo>
                    <a:lnTo>
                      <a:pt x="301650" y="161925"/>
                    </a:lnTo>
                    <a:close/>
                    <a:moveTo>
                      <a:pt x="150203" y="161925"/>
                    </a:moveTo>
                    <a:lnTo>
                      <a:pt x="217830" y="127635"/>
                    </a:lnTo>
                    <a:lnTo>
                      <a:pt x="214020" y="161925"/>
                    </a:lnTo>
                    <a:lnTo>
                      <a:pt x="150203" y="161925"/>
                    </a:lnTo>
                    <a:close/>
                    <a:moveTo>
                      <a:pt x="211163" y="704850"/>
                    </a:moveTo>
                    <a:lnTo>
                      <a:pt x="214972" y="666750"/>
                    </a:lnTo>
                    <a:lnTo>
                      <a:pt x="299745" y="666750"/>
                    </a:lnTo>
                    <a:lnTo>
                      <a:pt x="303555" y="704850"/>
                    </a:lnTo>
                    <a:lnTo>
                      <a:pt x="211163" y="704850"/>
                    </a:lnTo>
                    <a:close/>
                    <a:moveTo>
                      <a:pt x="224497" y="590550"/>
                    </a:moveTo>
                    <a:lnTo>
                      <a:pt x="292125" y="590550"/>
                    </a:lnTo>
                    <a:lnTo>
                      <a:pt x="295935" y="628650"/>
                    </a:lnTo>
                    <a:lnTo>
                      <a:pt x="219735" y="628650"/>
                    </a:lnTo>
                    <a:lnTo>
                      <a:pt x="224497" y="590550"/>
                    </a:lnTo>
                    <a:close/>
                    <a:moveTo>
                      <a:pt x="233070" y="514350"/>
                    </a:moveTo>
                    <a:lnTo>
                      <a:pt x="283553" y="514350"/>
                    </a:lnTo>
                    <a:lnTo>
                      <a:pt x="287362" y="552450"/>
                    </a:lnTo>
                    <a:lnTo>
                      <a:pt x="228307" y="552450"/>
                    </a:lnTo>
                    <a:lnTo>
                      <a:pt x="233070" y="514350"/>
                    </a:lnTo>
                    <a:close/>
                    <a:moveTo>
                      <a:pt x="240690" y="438150"/>
                    </a:moveTo>
                    <a:lnTo>
                      <a:pt x="274028" y="438150"/>
                    </a:lnTo>
                    <a:lnTo>
                      <a:pt x="277837" y="476250"/>
                    </a:lnTo>
                    <a:lnTo>
                      <a:pt x="235928" y="476250"/>
                    </a:lnTo>
                    <a:lnTo>
                      <a:pt x="240690" y="438150"/>
                    </a:lnTo>
                    <a:close/>
                    <a:moveTo>
                      <a:pt x="249262" y="361950"/>
                    </a:moveTo>
                    <a:lnTo>
                      <a:pt x="265455" y="361950"/>
                    </a:lnTo>
                    <a:lnTo>
                      <a:pt x="269265" y="400050"/>
                    </a:lnTo>
                    <a:lnTo>
                      <a:pt x="244500" y="400050"/>
                    </a:lnTo>
                    <a:lnTo>
                      <a:pt x="249262" y="361950"/>
                    </a:lnTo>
                    <a:close/>
                    <a:moveTo>
                      <a:pt x="257835" y="287655"/>
                    </a:moveTo>
                    <a:lnTo>
                      <a:pt x="261645" y="323850"/>
                    </a:lnTo>
                    <a:lnTo>
                      <a:pt x="253072" y="323850"/>
                    </a:lnTo>
                    <a:lnTo>
                      <a:pt x="257835" y="287655"/>
                    </a:lnTo>
                    <a:close/>
                    <a:moveTo>
                      <a:pt x="667410" y="381000"/>
                    </a:moveTo>
                    <a:lnTo>
                      <a:pt x="667410" y="219075"/>
                    </a:lnTo>
                    <a:lnTo>
                      <a:pt x="734085" y="219075"/>
                    </a:lnTo>
                    <a:cubicBezTo>
                      <a:pt x="748373" y="219075"/>
                      <a:pt x="760755" y="208598"/>
                      <a:pt x="762660" y="194310"/>
                    </a:cubicBezTo>
                    <a:cubicBezTo>
                      <a:pt x="764565" y="180023"/>
                      <a:pt x="755040" y="166688"/>
                      <a:pt x="740752" y="162878"/>
                    </a:cubicBezTo>
                    <a:lnTo>
                      <a:pt x="289267" y="54293"/>
                    </a:lnTo>
                    <a:lnTo>
                      <a:pt x="286410" y="25717"/>
                    </a:lnTo>
                    <a:cubicBezTo>
                      <a:pt x="284505" y="10478"/>
                      <a:pt x="272123" y="0"/>
                      <a:pt x="257835" y="0"/>
                    </a:cubicBezTo>
                    <a:cubicBezTo>
                      <a:pt x="243547" y="0"/>
                      <a:pt x="231165" y="10478"/>
                      <a:pt x="229260" y="25717"/>
                    </a:cubicBezTo>
                    <a:lnTo>
                      <a:pt x="225450" y="60960"/>
                    </a:lnTo>
                    <a:lnTo>
                      <a:pt x="15900" y="165735"/>
                    </a:lnTo>
                    <a:cubicBezTo>
                      <a:pt x="4470" y="171450"/>
                      <a:pt x="-2198" y="184785"/>
                      <a:pt x="660" y="198120"/>
                    </a:cubicBezTo>
                    <a:cubicBezTo>
                      <a:pt x="4470" y="209550"/>
                      <a:pt x="15900" y="219075"/>
                      <a:pt x="29235" y="219075"/>
                    </a:cubicBezTo>
                    <a:lnTo>
                      <a:pt x="208305" y="219075"/>
                    </a:lnTo>
                    <a:lnTo>
                      <a:pt x="154013" y="704850"/>
                    </a:lnTo>
                    <a:lnTo>
                      <a:pt x="57810" y="704850"/>
                    </a:lnTo>
                    <a:lnTo>
                      <a:pt x="57810" y="762000"/>
                    </a:lnTo>
                    <a:lnTo>
                      <a:pt x="457860" y="762000"/>
                    </a:lnTo>
                    <a:lnTo>
                      <a:pt x="457860" y="704850"/>
                    </a:lnTo>
                    <a:lnTo>
                      <a:pt x="361658" y="704850"/>
                    </a:lnTo>
                    <a:lnTo>
                      <a:pt x="307365" y="219075"/>
                    </a:lnTo>
                    <a:lnTo>
                      <a:pt x="629310" y="219075"/>
                    </a:lnTo>
                    <a:lnTo>
                      <a:pt x="629310" y="381000"/>
                    </a:lnTo>
                    <a:lnTo>
                      <a:pt x="667410" y="381000"/>
                    </a:ln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pic>
        <p:nvPicPr>
          <p:cNvPr id="196" name="Graphic 22" descr="Truck with solid fill">
            <a:extLst>
              <a:ext uri="{FF2B5EF4-FFF2-40B4-BE49-F238E27FC236}">
                <a16:creationId xmlns:a16="http://schemas.microsoft.com/office/drawing/2014/main" id="{743BDF27-669B-2F4C-5EF1-9CDF31F46286}"/>
              </a:ext>
            </a:extLst>
          </p:cNvPr>
          <p:cNvPicPr>
            <a:picLocks noChangeAspect="1"/>
          </p:cNvPicPr>
          <p:nvPr/>
        </p:nvPicPr>
        <p:blipFill>
          <a:blip r:embed="rId28" cstate="print">
            <a:extLst>
              <a:ext uri="{28A0092B-C50C-407E-A947-70E740481C1C}">
                <a14:useLocalDpi xmlns:a14="http://schemas.microsoft.com/office/drawing/2010/main" val="0"/>
              </a:ext>
              <a:ext uri="{96DAC541-7B7A-43D3-8B79-37D633B846F1}">
                <asvg:svgBlip xmlns:asvg="http://schemas.microsoft.com/office/drawing/2016/SVG/main" r:embed="rId29"/>
              </a:ext>
            </a:extLst>
          </a:blip>
          <a:stretch>
            <a:fillRect/>
          </a:stretch>
        </p:blipFill>
        <p:spPr>
          <a:xfrm>
            <a:off x="6208753" y="5628268"/>
            <a:ext cx="511326" cy="487731"/>
          </a:xfrm>
          <a:prstGeom prst="rect">
            <a:avLst/>
          </a:prstGeom>
        </p:spPr>
      </p:pic>
      <p:sp>
        <p:nvSpPr>
          <p:cNvPr id="197" name="Tekstiruutu 196">
            <a:extLst>
              <a:ext uri="{FF2B5EF4-FFF2-40B4-BE49-F238E27FC236}">
                <a16:creationId xmlns:a16="http://schemas.microsoft.com/office/drawing/2014/main" id="{150DEDDC-264F-6A67-78C2-21831FD990E0}"/>
              </a:ext>
            </a:extLst>
          </p:cNvPr>
          <p:cNvSpPr txBox="1"/>
          <p:nvPr/>
        </p:nvSpPr>
        <p:spPr>
          <a:xfrm>
            <a:off x="4703137" y="5491242"/>
            <a:ext cx="871367" cy="240066"/>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Design</a:t>
            </a:r>
          </a:p>
        </p:txBody>
      </p:sp>
      <p:sp>
        <p:nvSpPr>
          <p:cNvPr id="198" name="Tekstiruutu 197">
            <a:extLst>
              <a:ext uri="{FF2B5EF4-FFF2-40B4-BE49-F238E27FC236}">
                <a16:creationId xmlns:a16="http://schemas.microsoft.com/office/drawing/2014/main" id="{4932E3BD-EED4-1B81-A200-E48A7C705EDB}"/>
              </a:ext>
            </a:extLst>
          </p:cNvPr>
          <p:cNvSpPr txBox="1"/>
          <p:nvPr/>
        </p:nvSpPr>
        <p:spPr>
          <a:xfrm>
            <a:off x="5190161" y="5743935"/>
            <a:ext cx="997519" cy="240066"/>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Manufactured</a:t>
            </a:r>
            <a:endParaRPr kumimoji="0" lang="fi-FI" sz="12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99" name="Tekstiruutu 198">
            <a:extLst>
              <a:ext uri="{FF2B5EF4-FFF2-40B4-BE49-F238E27FC236}">
                <a16:creationId xmlns:a16="http://schemas.microsoft.com/office/drawing/2014/main" id="{848D5DD8-E821-0CF5-B4E8-B0232D6A11A2}"/>
              </a:ext>
            </a:extLst>
          </p:cNvPr>
          <p:cNvSpPr txBox="1"/>
          <p:nvPr/>
        </p:nvSpPr>
        <p:spPr>
          <a:xfrm>
            <a:off x="5834793" y="6038873"/>
            <a:ext cx="997518" cy="240066"/>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lang="fi-FI" sz="1200" err="1">
                <a:solidFill>
                  <a:prstClr val="black"/>
                </a:solidFill>
                <a:latin typeface="Times New Roman" panose="02020603050405020304" pitchFamily="18" charset="0"/>
                <a:cs typeface="Times New Roman" panose="02020603050405020304" pitchFamily="18" charset="0"/>
              </a:rPr>
              <a:t>Transportation</a:t>
            </a:r>
            <a:endParaRPr kumimoji="0" lang="fi-FI" sz="12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200" name="Tekstiruutu 199">
            <a:extLst>
              <a:ext uri="{FF2B5EF4-FFF2-40B4-BE49-F238E27FC236}">
                <a16:creationId xmlns:a16="http://schemas.microsoft.com/office/drawing/2014/main" id="{2505117F-E9A8-62EE-2E92-DF4F59078DE8}"/>
              </a:ext>
            </a:extLst>
          </p:cNvPr>
          <p:cNvSpPr txBox="1"/>
          <p:nvPr/>
        </p:nvSpPr>
        <p:spPr>
          <a:xfrm>
            <a:off x="6637972" y="6278939"/>
            <a:ext cx="871367" cy="240066"/>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Installing</a:t>
            </a:r>
            <a:endParaRPr kumimoji="0" lang="fi-FI" sz="12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204" name="Sisällön paikkamerkki 2">
            <a:extLst>
              <a:ext uri="{FF2B5EF4-FFF2-40B4-BE49-F238E27FC236}">
                <a16:creationId xmlns:a16="http://schemas.microsoft.com/office/drawing/2014/main" id="{BAEC4645-A032-B962-63BE-F50A58322FCA}"/>
              </a:ext>
            </a:extLst>
          </p:cNvPr>
          <p:cNvSpPr txBox="1">
            <a:spLocks/>
          </p:cNvSpPr>
          <p:nvPr/>
        </p:nvSpPr>
        <p:spPr>
          <a:xfrm>
            <a:off x="6009139" y="597261"/>
            <a:ext cx="1254711" cy="364911"/>
          </a:xfrm>
          <a:prstGeom prst="rect">
            <a:avLst/>
          </a:prstGeom>
        </p:spPr>
        <p:txBody>
          <a:bodyPr vert="horz" wrap="square" lIns="0" tIns="0" rIns="0" bIns="0" rtlCol="0" anchor="t" anchorCtr="0">
            <a:noAutofit/>
          </a:bodyPr>
          <a:lstStyle>
            <a:lvl1pPr marL="266693" indent="-266693" algn="l" defTabSz="914377" rtl="0" eaLnBrk="1" latinLnBrk="0" hangingPunct="1">
              <a:lnSpc>
                <a:spcPct val="100000"/>
              </a:lnSpc>
              <a:spcBef>
                <a:spcPts val="6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28635" indent="-266693" algn="l" defTabSz="914377" rtl="0" eaLnBrk="1" latinLnBrk="0" hangingPunct="1">
              <a:lnSpc>
                <a:spcPct val="10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990575" indent="-276218" algn="l" defTabSz="914377" rtl="0" eaLnBrk="1" latinLnBrk="0" hangingPunct="1">
              <a:lnSpc>
                <a:spcPct val="100000"/>
              </a:lnSpc>
              <a:spcBef>
                <a:spcPts val="6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342992"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1704932"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066874" indent="-276218"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419290"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781230"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143172" indent="-276218"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600"/>
              </a:spcBef>
              <a:spcAft>
                <a:spcPts val="0"/>
              </a:spcAft>
              <a:buClr>
                <a:srgbClr val="183858"/>
              </a:buClr>
              <a:buSzTx/>
              <a:buFont typeface="Arial" panose="020B0604020202020204" pitchFamily="34" charset="0"/>
              <a:buNone/>
              <a:tabLst/>
              <a:defRPr/>
            </a:pPr>
            <a:r>
              <a:rPr kumimoji="0" lang="fi-FI" sz="2000" b="1" i="0" u="sng" strike="noStrike" kern="1200" cap="none" spc="0" normalizeH="0" baseline="0" noProof="0">
                <a:ln>
                  <a:noFill/>
                </a:ln>
                <a:solidFill>
                  <a:srgbClr val="183858"/>
                </a:solidFill>
                <a:effectLst/>
                <a:uLnTx/>
                <a:uFillTx/>
                <a:latin typeface="Times New Roman" panose="02020603050405020304" pitchFamily="18" charset="0"/>
                <a:ea typeface="+mn-ea"/>
                <a:cs typeface="Times New Roman" panose="02020603050405020304" pitchFamily="18" charset="0"/>
              </a:rPr>
              <a:t>TASKS</a:t>
            </a:r>
            <a:endParaRPr kumimoji="0" lang="fi-FI" sz="2000" b="0" i="0" u="sng" strike="noStrike" kern="1200" cap="none" spc="0" normalizeH="0" baseline="0" noProof="0">
              <a:ln>
                <a:noFill/>
              </a:ln>
              <a:solidFill>
                <a:srgbClr val="183858"/>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377" rtl="0" eaLnBrk="1" fontAlgn="auto" latinLnBrk="0" hangingPunct="1">
              <a:lnSpc>
                <a:spcPct val="100000"/>
              </a:lnSpc>
              <a:spcBef>
                <a:spcPts val="600"/>
              </a:spcBef>
              <a:spcAft>
                <a:spcPts val="0"/>
              </a:spcAft>
              <a:buClr>
                <a:srgbClr val="183858"/>
              </a:buClr>
              <a:buSzTx/>
              <a:buFont typeface="Arial" panose="020B0604020202020204" pitchFamily="34" charset="0"/>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Sisällön paikkamerkki 2">
            <a:extLst>
              <a:ext uri="{FF2B5EF4-FFF2-40B4-BE49-F238E27FC236}">
                <a16:creationId xmlns:a16="http://schemas.microsoft.com/office/drawing/2014/main" id="{12255158-CDF8-78D1-92BC-2CD9096914D4}"/>
              </a:ext>
            </a:extLst>
          </p:cNvPr>
          <p:cNvSpPr txBox="1">
            <a:spLocks/>
          </p:cNvSpPr>
          <p:nvPr/>
        </p:nvSpPr>
        <p:spPr>
          <a:xfrm>
            <a:off x="397963" y="4629869"/>
            <a:ext cx="4631335" cy="2228132"/>
          </a:xfrm>
          <a:prstGeom prst="rect">
            <a:avLst/>
          </a:prstGeom>
        </p:spPr>
        <p:txBody>
          <a:bodyPr vert="horz" wrap="square" lIns="0" tIns="0" rIns="0" bIns="0" rtlCol="0" anchor="t" anchorCtr="0">
            <a:noAutofit/>
          </a:bodyPr>
          <a:lstStyle>
            <a:lvl1pPr marL="266693" indent="-266693" algn="l" defTabSz="914377" rtl="0" eaLnBrk="1" latinLnBrk="0" hangingPunct="1">
              <a:lnSpc>
                <a:spcPct val="100000"/>
              </a:lnSpc>
              <a:spcBef>
                <a:spcPts val="6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28635" indent="-266693" algn="l" defTabSz="914377" rtl="0" eaLnBrk="1" latinLnBrk="0" hangingPunct="1">
              <a:lnSpc>
                <a:spcPct val="10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990575" indent="-276218" algn="l" defTabSz="914377" rtl="0" eaLnBrk="1" latinLnBrk="0" hangingPunct="1">
              <a:lnSpc>
                <a:spcPct val="100000"/>
              </a:lnSpc>
              <a:spcBef>
                <a:spcPts val="6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342992"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1704932"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066874" indent="-276218"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419290"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781230"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143172" indent="-276218"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600"/>
              </a:spcBef>
              <a:spcAft>
                <a:spcPts val="0"/>
              </a:spcAft>
              <a:buClr>
                <a:srgbClr val="183858"/>
              </a:buClr>
              <a:buSzTx/>
              <a:buFont typeface="Arial" panose="020B0604020202020204" pitchFamily="34" charset="0"/>
              <a:buNone/>
              <a:tabLst/>
              <a:defRPr/>
            </a:pPr>
            <a:r>
              <a:rPr lang="fi-FI" b="1" u="sng">
                <a:solidFill>
                  <a:srgbClr val="183858"/>
                </a:solidFill>
                <a:latin typeface="Times New Roman" panose="02020603050405020304" pitchFamily="18" charset="0"/>
                <a:cs typeface="Times New Roman" panose="02020603050405020304" pitchFamily="18" charset="0"/>
              </a:rPr>
              <a:t>PARTICIPANTS</a:t>
            </a:r>
            <a:endParaRPr kumimoji="0" lang="fi-FI"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266693" marR="0" lvl="0" indent="-266693" algn="l" defTabSz="914377" rtl="0" eaLnBrk="1" fontAlgn="auto" latinLnBrk="0" hangingPunct="1">
              <a:lnSpc>
                <a:spcPct val="100000"/>
              </a:lnSpc>
              <a:spcBef>
                <a:spcPts val="0"/>
              </a:spcBef>
              <a:spcAft>
                <a:spcPts val="0"/>
              </a:spcAft>
              <a:buClr>
                <a:srgbClr val="183858"/>
              </a:buClr>
              <a:buSzTx/>
              <a:buFont typeface="Arial" panose="020B0604020202020204" pitchFamily="34" charset="0"/>
              <a:buChar char="•"/>
              <a:tabLst/>
              <a:defRPr/>
            </a:pPr>
            <a:r>
              <a:rPr kumimoji="0" lang="fi-FI"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Construction </a:t>
            </a:r>
            <a:r>
              <a:rPr kumimoji="0" lang="fi-FI" sz="1800" b="0"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industry</a:t>
            </a:r>
            <a:r>
              <a:rPr kumimoji="0" lang="fi-FI"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fi-FI" sz="1800" b="0"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companies</a:t>
            </a:r>
            <a:endParaRPr kumimoji="0" lang="fi-FI"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266693" marR="0" lvl="0" indent="-266693" algn="l" defTabSz="914377" rtl="0" eaLnBrk="1" fontAlgn="auto" latinLnBrk="0" hangingPunct="1">
              <a:lnSpc>
                <a:spcPct val="100000"/>
              </a:lnSpc>
              <a:spcBef>
                <a:spcPts val="0"/>
              </a:spcBef>
              <a:spcAft>
                <a:spcPts val="0"/>
              </a:spcAft>
              <a:buClr>
                <a:srgbClr val="183858"/>
              </a:buClr>
              <a:buSzTx/>
              <a:buFont typeface="Arial" panose="020B0604020202020204" pitchFamily="34" charset="0"/>
              <a:buChar char="•"/>
              <a:tabLst/>
              <a:defRPr/>
            </a:pPr>
            <a:r>
              <a:rPr kumimoji="0" lang="fi-FI"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Data </a:t>
            </a:r>
            <a:r>
              <a:rPr kumimoji="0" lang="fi-FI" sz="1800" b="0"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transfer</a:t>
            </a:r>
            <a:r>
              <a:rPr kumimoji="0" lang="fi-FI"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fi-FI" sz="1800" b="0"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expert</a:t>
            </a:r>
            <a:r>
              <a:rPr kumimoji="0" lang="fi-FI"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fi-FI" sz="1800" b="0"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companies</a:t>
            </a:r>
            <a:endParaRPr kumimoji="0" lang="fi-FI"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266693" marR="0" lvl="0" indent="-266693" algn="l" defTabSz="914377" rtl="0" eaLnBrk="1" fontAlgn="auto" latinLnBrk="0" hangingPunct="1">
              <a:lnSpc>
                <a:spcPct val="100000"/>
              </a:lnSpc>
              <a:spcBef>
                <a:spcPts val="0"/>
              </a:spcBef>
              <a:spcAft>
                <a:spcPts val="0"/>
              </a:spcAft>
              <a:buClr>
                <a:srgbClr val="183858"/>
              </a:buClr>
              <a:buSzTx/>
              <a:buFont typeface="Arial" panose="020B0604020202020204" pitchFamily="34" charset="0"/>
              <a:buChar char="•"/>
              <a:tabLst/>
              <a:defRPr/>
            </a:pPr>
            <a:r>
              <a:rPr kumimoji="0" lang="fi-FI" sz="1800" b="0"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Academia</a:t>
            </a:r>
            <a:endParaRPr kumimoji="0" lang="fi-FI"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266693" marR="0" lvl="0" indent="-266693" algn="l" defTabSz="914377" rtl="0" eaLnBrk="1" fontAlgn="auto" latinLnBrk="0" hangingPunct="1">
              <a:lnSpc>
                <a:spcPct val="100000"/>
              </a:lnSpc>
              <a:spcBef>
                <a:spcPts val="0"/>
              </a:spcBef>
              <a:spcAft>
                <a:spcPts val="0"/>
              </a:spcAft>
              <a:buClr>
                <a:srgbClr val="183858"/>
              </a:buClr>
              <a:buSzTx/>
              <a:buFont typeface="Arial" panose="020B0604020202020204" pitchFamily="34" charset="0"/>
              <a:buChar char="•"/>
              <a:tabLst/>
              <a:defRPr/>
            </a:pPr>
            <a:r>
              <a:rPr kumimoji="0" lang="fi-FI"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Public </a:t>
            </a:r>
            <a:r>
              <a:rPr kumimoji="0" lang="fi-FI" sz="1800" b="0"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sector</a:t>
            </a:r>
            <a:r>
              <a:rPr kumimoji="0" lang="fi-FI"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fi-FI" sz="1800" b="0"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representatieves</a:t>
            </a:r>
            <a:endParaRPr kumimoji="0" lang="fi-FI"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266693" marR="0" lvl="0" indent="-266693" algn="l" defTabSz="914377" rtl="0" eaLnBrk="1" fontAlgn="auto" latinLnBrk="0" hangingPunct="1">
              <a:lnSpc>
                <a:spcPct val="100000"/>
              </a:lnSpc>
              <a:spcBef>
                <a:spcPts val="0"/>
              </a:spcBef>
              <a:spcAft>
                <a:spcPts val="0"/>
              </a:spcAft>
              <a:buClr>
                <a:srgbClr val="183858"/>
              </a:buClr>
              <a:buSzTx/>
              <a:buFont typeface="Arial" panose="020B0604020202020204" pitchFamily="34" charset="0"/>
              <a:buChar char="•"/>
              <a:tabLst/>
              <a:defRPr/>
            </a:pPr>
            <a:r>
              <a:rPr kumimoji="0" lang="fi-FI"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Non-</a:t>
            </a:r>
            <a:r>
              <a:rPr kumimoji="0" lang="fi-FI" sz="1800" b="0"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profit</a:t>
            </a:r>
            <a:r>
              <a:rPr kumimoji="0" lang="fi-FI"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fi-FI" sz="1800" b="0"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organizations</a:t>
            </a:r>
            <a:endParaRPr kumimoji="0" lang="fi-FI"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49856682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A41C67-0DC4-34AA-AEAB-26B28479EA35}"/>
            </a:ext>
          </a:extLst>
        </p:cNvPr>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3F69E4CF-EA56-634B-978C-03A8044B12F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648B93C-268E-4D94-8C5C-A1E3B3F50EAA}" type="datetime1">
              <a:rPr kumimoji="0" lang="fi-FI" sz="900" b="0" i="0" u="none" strike="noStrike" kern="1200" cap="none" spc="0" normalizeH="0" baseline="0" noProof="0" smtClean="0">
                <a:ln>
                  <a:noFill/>
                </a:ln>
                <a:solidFill>
                  <a:prstClr val="white"/>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 name="Alatunnisteen paikkamerkki 2">
            <a:extLst>
              <a:ext uri="{FF2B5EF4-FFF2-40B4-BE49-F238E27FC236}">
                <a16:creationId xmlns:a16="http://schemas.microsoft.com/office/drawing/2014/main" id="{4A72BE20-3E0E-502E-2183-C9B25F789F6D}"/>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Avenir Next LT Pro"/>
                <a:ea typeface="+mn-ea"/>
                <a:cs typeface="+mn-cs"/>
              </a:rPr>
              <a:t>© Rakennusteollisuus RT</a:t>
            </a:r>
          </a:p>
        </p:txBody>
      </p:sp>
      <p:sp>
        <p:nvSpPr>
          <p:cNvPr id="4" name="Dian numeron paikkamerkki 3">
            <a:extLst>
              <a:ext uri="{FF2B5EF4-FFF2-40B4-BE49-F238E27FC236}">
                <a16:creationId xmlns:a16="http://schemas.microsoft.com/office/drawing/2014/main" id="{BDCFFC73-56EA-CAFB-FD39-B3C7F6310431}"/>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prstClr val="white"/>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a:t>
            </a:fld>
            <a:endParaRPr kumimoji="0" lang="fi-FI" sz="900" b="0" i="0" u="none" strike="noStrike" kern="1200" cap="none" spc="0" normalizeH="0" baseline="0" noProof="0">
              <a:ln>
                <a:noFill/>
              </a:ln>
              <a:solidFill>
                <a:prstClr val="white"/>
              </a:solidFill>
              <a:effectLst/>
              <a:uLnTx/>
              <a:uFillTx/>
              <a:latin typeface="Avenir Next LT Pro Demi"/>
              <a:ea typeface="+mn-ea"/>
              <a:cs typeface="+mn-cs"/>
            </a:endParaRPr>
          </a:p>
        </p:txBody>
      </p:sp>
      <p:sp>
        <p:nvSpPr>
          <p:cNvPr id="5" name="Otsikko 4">
            <a:extLst>
              <a:ext uri="{FF2B5EF4-FFF2-40B4-BE49-F238E27FC236}">
                <a16:creationId xmlns:a16="http://schemas.microsoft.com/office/drawing/2014/main" id="{6E289385-A8C3-EDE9-BF7D-7484F6468172}"/>
              </a:ext>
            </a:extLst>
          </p:cNvPr>
          <p:cNvSpPr>
            <a:spLocks noGrp="1"/>
          </p:cNvSpPr>
          <p:nvPr>
            <p:ph type="ctrTitle"/>
          </p:nvPr>
        </p:nvSpPr>
        <p:spPr>
          <a:xfrm>
            <a:off x="1200150" y="521144"/>
            <a:ext cx="9792394" cy="1656457"/>
          </a:xfrm>
        </p:spPr>
        <p:txBody>
          <a:bodyPr/>
          <a:lstStyle/>
          <a:p>
            <a:r>
              <a:rPr lang="fi-FI" err="1"/>
              <a:t>Contents</a:t>
            </a:r>
            <a:endParaRPr lang="fi-FI"/>
          </a:p>
        </p:txBody>
      </p:sp>
      <p:sp>
        <p:nvSpPr>
          <p:cNvPr id="7" name="Tekstiruutu 6">
            <a:extLst>
              <a:ext uri="{FF2B5EF4-FFF2-40B4-BE49-F238E27FC236}">
                <a16:creationId xmlns:a16="http://schemas.microsoft.com/office/drawing/2014/main" id="{AE6DAC04-947A-062B-C2CE-349F0CE82E2B}"/>
              </a:ext>
            </a:extLst>
          </p:cNvPr>
          <p:cNvSpPr txBox="1"/>
          <p:nvPr/>
        </p:nvSpPr>
        <p:spPr>
          <a:xfrm>
            <a:off x="1131714" y="1658319"/>
            <a:ext cx="11060286" cy="4231479"/>
          </a:xfrm>
          <a:prstGeom prst="rect">
            <a:avLst/>
          </a:prstGeom>
          <a:noFill/>
        </p:spPr>
        <p:txBody>
          <a:bodyPr wrap="square" rtlCol="0">
            <a:spAutoFit/>
          </a:bodyPr>
          <a:lstStyle/>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err="1">
                <a:ln>
                  <a:noFill/>
                </a:ln>
                <a:solidFill>
                  <a:prstClr val="white"/>
                </a:solidFill>
                <a:effectLst/>
                <a:uLnTx/>
                <a:uFillTx/>
                <a:latin typeface="Avenir Next LT Pro"/>
                <a:ea typeface="+mn-ea"/>
                <a:cs typeface="+mn-cs"/>
              </a:rPr>
              <a:t>Motivation</a:t>
            </a:r>
            <a:endParaRPr kumimoji="0" lang="fi-FI" sz="2800" b="0" i="0" u="none" strike="noStrike" kern="1200" cap="none" spc="0" normalizeH="0" baseline="0" noProof="0" dirty="0">
              <a:ln>
                <a:noFill/>
              </a:ln>
              <a:solidFill>
                <a:prstClr val="white"/>
              </a:solidFill>
              <a:effectLst/>
              <a:uLnTx/>
              <a:uFillTx/>
              <a:latin typeface="Avenir Next LT Pro"/>
              <a:ea typeface="+mn-ea"/>
              <a:cs typeface="+mn-cs"/>
            </a:endParaRP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Background</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63182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Manufacturing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strategies</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63182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Model</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63182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Preliminary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study</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on the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current</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state</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of the ETO Supply Chain</a:t>
            </a:r>
          </a:p>
          <a:p>
            <a:pPr marL="342900" lvl="0" indent="-342900">
              <a:lnSpc>
                <a:spcPct val="80000"/>
              </a:lnSpc>
              <a:buFont typeface="+mj-lt"/>
              <a:buAutoNum type="arabicPeriod"/>
            </a:pPr>
            <a:r>
              <a:rPr lang="fi-FI" sz="2800" dirty="0">
                <a:solidFill>
                  <a:schemeClr val="tx1">
                    <a:lumMod val="50000"/>
                    <a:lumOff val="50000"/>
                  </a:schemeClr>
                </a:solidFill>
              </a:rPr>
              <a:t>Project Organization</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ndParaRP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Work</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Objective</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71437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Road-</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map</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71437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Future</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State Data Flow Architecture for an ETO products</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lang="fi-FI" sz="2800" dirty="0" err="1">
                <a:solidFill>
                  <a:schemeClr val="tx1">
                    <a:lumMod val="50000"/>
                    <a:lumOff val="50000"/>
                  </a:schemeClr>
                </a:solidFill>
                <a:latin typeface="Avenir Next LT Pro"/>
              </a:rPr>
              <a:t>Work</a:t>
            </a:r>
            <a:r>
              <a:rPr lang="fi-FI" sz="2800" dirty="0">
                <a:solidFill>
                  <a:schemeClr val="tx1">
                    <a:lumMod val="50000"/>
                    <a:lumOff val="50000"/>
                  </a:schemeClr>
                </a:solidFill>
                <a:latin typeface="Avenir Next LT Pro"/>
              </a:rPr>
              <a:t> </a:t>
            </a:r>
            <a:r>
              <a:rPr lang="fi-FI" sz="2800" dirty="0" err="1">
                <a:solidFill>
                  <a:schemeClr val="tx1">
                    <a:lumMod val="50000"/>
                    <a:lumOff val="50000"/>
                  </a:schemeClr>
                </a:solidFill>
                <a:latin typeface="Avenir Next LT Pro"/>
              </a:rPr>
              <a:t>Tasks</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ndParaRPr>
          </a:p>
          <a:p>
            <a:pPr marL="71437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Standardization</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work</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group</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71437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API &amp; IT infrastructure</a:t>
            </a:r>
          </a:p>
        </p:txBody>
      </p:sp>
    </p:spTree>
    <p:extLst>
      <p:ext uri="{BB962C8B-B14F-4D97-AF65-F5344CB8AC3E}">
        <p14:creationId xmlns:p14="http://schemas.microsoft.com/office/powerpoint/2010/main" val="668044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mph" presetSubtype="2" fill="hold" nodeType="withEffect">
                                  <p:stCondLst>
                                    <p:cond delay="0"/>
                                  </p:stCondLst>
                                  <p:childTnLst>
                                    <p:animClr clrSpc="rgb" dir="cw">
                                      <p:cBhvr override="childStyle">
                                        <p:cTn id="6" dur="2000" fill="hold"/>
                                        <p:tgtEl>
                                          <p:spTgt spid="7">
                                            <p:txEl>
                                              <p:pRg st="5" end="5"/>
                                            </p:txEl>
                                          </p:spTgt>
                                        </p:tgtEl>
                                        <p:attrNameLst>
                                          <p:attrName>style.color</p:attrName>
                                        </p:attrNameLst>
                                      </p:cBhvr>
                                      <p:to>
                                        <a:srgbClr val="7F7F7F"/>
                                      </p:to>
                                    </p:animClr>
                                  </p:childTnLst>
                                </p:cTn>
                              </p:par>
                              <p:par>
                                <p:cTn id="7" presetID="3" presetClass="emph" presetSubtype="2" fill="hold" nodeType="withEffect">
                                  <p:stCondLst>
                                    <p:cond delay="0"/>
                                  </p:stCondLst>
                                  <p:childTnLst>
                                    <p:animClr clrSpc="rgb" dir="cw">
                                      <p:cBhvr override="childStyle">
                                        <p:cTn id="8" dur="2000" fill="hold"/>
                                        <p:tgtEl>
                                          <p:spTgt spid="7">
                                            <p:txEl>
                                              <p:pRg st="6" end="6"/>
                                            </p:txEl>
                                          </p:spTgt>
                                        </p:tgtEl>
                                        <p:attrNameLst>
                                          <p:attrName>style.color</p:attrName>
                                        </p:attrNameLst>
                                      </p:cBhvr>
                                      <p:to>
                                        <a:srgbClr val="7F7F7F"/>
                                      </p:to>
                                    </p:animClr>
                                  </p:childTnLst>
                                </p:cTn>
                              </p:par>
                              <p:par>
                                <p:cTn id="9" presetID="3" presetClass="emph" presetSubtype="2" fill="hold" nodeType="withEffect">
                                  <p:stCondLst>
                                    <p:cond delay="0"/>
                                  </p:stCondLst>
                                  <p:childTnLst>
                                    <p:animClr clrSpc="rgb" dir="cw">
                                      <p:cBhvr override="childStyle">
                                        <p:cTn id="10" dur="2000" fill="hold"/>
                                        <p:tgtEl>
                                          <p:spTgt spid="7">
                                            <p:txEl>
                                              <p:pRg st="7" end="7"/>
                                            </p:txEl>
                                          </p:spTgt>
                                        </p:tgtEl>
                                        <p:attrNameLst>
                                          <p:attrName>style.color</p:attrName>
                                        </p:attrNameLst>
                                      </p:cBhvr>
                                      <p:to>
                                        <a:srgbClr val="7F7F7F"/>
                                      </p:to>
                                    </p:animClr>
                                  </p:childTnLst>
                                </p:cTn>
                              </p:par>
                              <p:par>
                                <p:cTn id="11" presetID="3" presetClass="emph" presetSubtype="2" fill="hold" nodeType="withEffect">
                                  <p:stCondLst>
                                    <p:cond delay="0"/>
                                  </p:stCondLst>
                                  <p:childTnLst>
                                    <p:animClr clrSpc="rgb" dir="cw">
                                      <p:cBhvr override="childStyle">
                                        <p:cTn id="12" dur="2000" fill="hold"/>
                                        <p:tgtEl>
                                          <p:spTgt spid="7">
                                            <p:txEl>
                                              <p:pRg st="8" end="8"/>
                                            </p:txEl>
                                          </p:spTgt>
                                        </p:tgtEl>
                                        <p:attrNameLst>
                                          <p:attrName>style.color</p:attrName>
                                        </p:attrNameLst>
                                      </p:cBhvr>
                                      <p:to>
                                        <a:srgbClr val="7F7F7F"/>
                                      </p:to>
                                    </p:animClr>
                                  </p:childTnLst>
                                </p:cTn>
                              </p:par>
                              <p:par>
                                <p:cTn id="13" presetID="3" presetClass="emph" presetSubtype="2" fill="hold" nodeType="withEffect">
                                  <p:stCondLst>
                                    <p:cond delay="0"/>
                                  </p:stCondLst>
                                  <p:childTnLst>
                                    <p:animClr clrSpc="rgb" dir="cw">
                                      <p:cBhvr override="childStyle">
                                        <p:cTn id="14" dur="2000" fill="hold"/>
                                        <p:tgtEl>
                                          <p:spTgt spid="7">
                                            <p:txEl>
                                              <p:pRg st="9" end="9"/>
                                            </p:txEl>
                                          </p:spTgt>
                                        </p:tgtEl>
                                        <p:attrNameLst>
                                          <p:attrName>style.color</p:attrName>
                                        </p:attrNameLst>
                                      </p:cBhvr>
                                      <p:to>
                                        <a:srgbClr val="7F7F7F"/>
                                      </p:to>
                                    </p:animClr>
                                  </p:childTnLst>
                                </p:cTn>
                              </p:par>
                              <p:par>
                                <p:cTn id="15" presetID="3" presetClass="emph" presetSubtype="2" fill="hold" nodeType="withEffect">
                                  <p:stCondLst>
                                    <p:cond delay="0"/>
                                  </p:stCondLst>
                                  <p:childTnLst>
                                    <p:animClr clrSpc="rgb" dir="cw">
                                      <p:cBhvr override="childStyle">
                                        <p:cTn id="16" dur="2000" fill="hold"/>
                                        <p:tgtEl>
                                          <p:spTgt spid="7">
                                            <p:txEl>
                                              <p:pRg st="10" end="10"/>
                                            </p:txEl>
                                          </p:spTgt>
                                        </p:tgtEl>
                                        <p:attrNameLst>
                                          <p:attrName>style.color</p:attrName>
                                        </p:attrNameLst>
                                      </p:cBhvr>
                                      <p:to>
                                        <a:srgbClr val="7F7F7F"/>
                                      </p:to>
                                    </p:animClr>
                                  </p:childTnLst>
                                </p:cTn>
                              </p:par>
                              <p:par>
                                <p:cTn id="17" presetID="3" presetClass="emph" presetSubtype="2" fill="hold" nodeType="withEffect">
                                  <p:stCondLst>
                                    <p:cond delay="0"/>
                                  </p:stCondLst>
                                  <p:childTnLst>
                                    <p:animClr clrSpc="rgb" dir="cw">
                                      <p:cBhvr override="childStyle">
                                        <p:cTn id="18" dur="2000" fill="hold"/>
                                        <p:tgtEl>
                                          <p:spTgt spid="7">
                                            <p:txEl>
                                              <p:pRg st="11" end="11"/>
                                            </p:txEl>
                                          </p:spTgt>
                                        </p:tgtEl>
                                        <p:attrNameLst>
                                          <p:attrName>style.color</p:attrName>
                                        </p:attrNameLst>
                                      </p:cBhvr>
                                      <p:to>
                                        <a:srgbClr val="7F7F7F"/>
                                      </p:to>
                                    </p:animClr>
                                  </p:childTnLst>
                                </p:cTn>
                              </p:par>
                              <p:par>
                                <p:cTn id="19" presetID="3" presetClass="emph" presetSubtype="2" fill="hold" nodeType="withEffect">
                                  <p:stCondLst>
                                    <p:cond delay="0"/>
                                  </p:stCondLst>
                                  <p:childTnLst>
                                    <p:animClr clrSpc="rgb" dir="cw">
                                      <p:cBhvr override="childStyle">
                                        <p:cTn id="20" dur="2000" fill="hold"/>
                                        <p:tgtEl>
                                          <p:spTgt spid="7">
                                            <p:txEl>
                                              <p:pRg st="1" end="1"/>
                                            </p:txEl>
                                          </p:spTgt>
                                        </p:tgtEl>
                                        <p:attrNameLst>
                                          <p:attrName>style.color</p:attrName>
                                        </p:attrNameLst>
                                      </p:cBhvr>
                                      <p:to>
                                        <a:srgbClr val="7F7F7F"/>
                                      </p:to>
                                    </p:animClr>
                                  </p:childTnLst>
                                </p:cTn>
                              </p:par>
                              <p:par>
                                <p:cTn id="21" presetID="3" presetClass="emph" presetSubtype="2" fill="hold" nodeType="withEffect">
                                  <p:stCondLst>
                                    <p:cond delay="0"/>
                                  </p:stCondLst>
                                  <p:childTnLst>
                                    <p:animClr clrSpc="rgb" dir="cw">
                                      <p:cBhvr override="childStyle">
                                        <p:cTn id="22" dur="2000" fill="hold"/>
                                        <p:tgtEl>
                                          <p:spTgt spid="7">
                                            <p:txEl>
                                              <p:pRg st="2" end="2"/>
                                            </p:txEl>
                                          </p:spTgt>
                                        </p:tgtEl>
                                        <p:attrNameLst>
                                          <p:attrName>style.color</p:attrName>
                                        </p:attrNameLst>
                                      </p:cBhvr>
                                      <p:to>
                                        <a:srgbClr val="7F7F7F"/>
                                      </p:to>
                                    </p:animClr>
                                  </p:childTnLst>
                                </p:cTn>
                              </p:par>
                              <p:par>
                                <p:cTn id="23" presetID="3" presetClass="emph" presetSubtype="2" fill="hold" nodeType="withEffect">
                                  <p:stCondLst>
                                    <p:cond delay="0"/>
                                  </p:stCondLst>
                                  <p:childTnLst>
                                    <p:animClr clrSpc="rgb" dir="cw">
                                      <p:cBhvr override="childStyle">
                                        <p:cTn id="24" dur="2000" fill="hold"/>
                                        <p:tgtEl>
                                          <p:spTgt spid="7">
                                            <p:txEl>
                                              <p:pRg st="3" end="3"/>
                                            </p:txEl>
                                          </p:spTgt>
                                        </p:tgtEl>
                                        <p:attrNameLst>
                                          <p:attrName>style.color</p:attrName>
                                        </p:attrNameLst>
                                      </p:cBhvr>
                                      <p:to>
                                        <a:srgbClr val="7F7F7F"/>
                                      </p:to>
                                    </p:animClr>
                                  </p:childTnLst>
                                </p:cTn>
                              </p:par>
                              <p:par>
                                <p:cTn id="25" presetID="3" presetClass="emph" presetSubtype="2" fill="hold" nodeType="withEffect">
                                  <p:stCondLst>
                                    <p:cond delay="0"/>
                                  </p:stCondLst>
                                  <p:childTnLst>
                                    <p:animClr clrSpc="rgb" dir="cw">
                                      <p:cBhvr override="childStyle">
                                        <p:cTn id="26" dur="2000" fill="hold"/>
                                        <p:tgtEl>
                                          <p:spTgt spid="7">
                                            <p:txEl>
                                              <p:pRg st="4" end="4"/>
                                            </p:txEl>
                                          </p:spTgt>
                                        </p:tgtEl>
                                        <p:attrNameLst>
                                          <p:attrName>style.color</p:attrName>
                                        </p:attrNameLst>
                                      </p:cBhvr>
                                      <p:to>
                                        <a:srgbClr val="7F7F7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D2683456-83E9-A8B2-BD04-B3463028030E}"/>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2DA435B7-46AC-C4F6-9038-F8C1746AFB56}"/>
              </a:ext>
            </a:extLst>
          </p:cNvPr>
          <p:cNvSpPr>
            <a:spLocks noGrp="1"/>
          </p:cNvSpPr>
          <p:nvPr>
            <p:ph type="title"/>
          </p:nvPr>
        </p:nvSpPr>
        <p:spPr/>
        <p:txBody>
          <a:bodyPr/>
          <a:lstStyle/>
          <a:p>
            <a:r>
              <a:rPr lang="fi-FI" err="1"/>
              <a:t>Work</a:t>
            </a:r>
            <a:r>
              <a:rPr lang="fi-FI"/>
              <a:t> </a:t>
            </a:r>
            <a:r>
              <a:rPr lang="fi-FI" err="1"/>
              <a:t>Tasks</a:t>
            </a:r>
            <a:endParaRPr lang="fi-FI"/>
          </a:p>
        </p:txBody>
      </p:sp>
      <p:sp>
        <p:nvSpPr>
          <p:cNvPr id="3" name="Sisällön paikkamerkki 2">
            <a:extLst>
              <a:ext uri="{FF2B5EF4-FFF2-40B4-BE49-F238E27FC236}">
                <a16:creationId xmlns:a16="http://schemas.microsoft.com/office/drawing/2014/main" id="{5DAA1E40-AF00-F26F-6C0F-A6CF4B268C88}"/>
              </a:ext>
            </a:extLst>
          </p:cNvPr>
          <p:cNvSpPr>
            <a:spLocks noGrp="1"/>
          </p:cNvSpPr>
          <p:nvPr>
            <p:ph idx="1"/>
          </p:nvPr>
        </p:nvSpPr>
        <p:spPr>
          <a:xfrm>
            <a:off x="407988" y="1108824"/>
            <a:ext cx="4208564" cy="4984002"/>
          </a:xfrm>
        </p:spPr>
        <p:txBody>
          <a:bodyPr/>
          <a:lstStyle/>
          <a:p>
            <a:pPr marL="0" indent="0">
              <a:lnSpc>
                <a:spcPct val="110000"/>
              </a:lnSpc>
              <a:buNone/>
            </a:pPr>
            <a:r>
              <a:rPr lang="fi-FI"/>
              <a:t>BETK </a:t>
            </a:r>
            <a:r>
              <a:rPr lang="en-US"/>
              <a:t>develops and </a:t>
            </a:r>
            <a:r>
              <a:rPr lang="en-US" err="1"/>
              <a:t>standardises</a:t>
            </a:r>
            <a:r>
              <a:rPr lang="en-US"/>
              <a:t> solutions to support the flow of information and develops application guidelines for the construction sector.</a:t>
            </a:r>
          </a:p>
          <a:p>
            <a:pPr marL="0" indent="0">
              <a:lnSpc>
                <a:spcPct val="110000"/>
              </a:lnSpc>
              <a:buNone/>
            </a:pPr>
            <a:r>
              <a:rPr lang="en-US"/>
              <a:t>The task of the working group is to promote the interoperability of information flows in accordance with the production strategy for custom-designed construction products and to promote the development of the industry through </a:t>
            </a:r>
            <a:r>
              <a:rPr lang="en-US" err="1"/>
              <a:t>standardisation</a:t>
            </a:r>
            <a:r>
              <a:rPr lang="en-US"/>
              <a:t>.</a:t>
            </a:r>
          </a:p>
          <a:p>
            <a:pPr marL="0" indent="0">
              <a:lnSpc>
                <a:spcPct val="110000"/>
              </a:lnSpc>
              <a:buNone/>
            </a:pPr>
            <a:r>
              <a:rPr lang="en-US"/>
              <a:t>The BETK working group is divided into two working groups on information </a:t>
            </a:r>
            <a:r>
              <a:rPr lang="en-US" err="1"/>
              <a:t>standardisation</a:t>
            </a:r>
            <a:r>
              <a:rPr lang="en-US"/>
              <a:t> and interfaces for information transfer.</a:t>
            </a:r>
            <a:endParaRPr lang="fi-FI" b="0" i="0">
              <a:solidFill>
                <a:srgbClr val="333F46"/>
              </a:solidFill>
              <a:effectLst/>
            </a:endParaRPr>
          </a:p>
        </p:txBody>
      </p:sp>
      <p:sp>
        <p:nvSpPr>
          <p:cNvPr id="4" name="Päivämäärän paikkamerkki 3">
            <a:extLst>
              <a:ext uri="{FF2B5EF4-FFF2-40B4-BE49-F238E27FC236}">
                <a16:creationId xmlns:a16="http://schemas.microsoft.com/office/drawing/2014/main" id="{7E2AD5E6-8CAF-1ABB-A16E-64561FF23AB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60DF93C1-96B7-43A4-88C3-A796BB2F869C}" type="datetime1">
              <a:rPr kumimoji="0" lang="fi-FI" sz="900" b="0" i="0" u="none" strike="noStrike" kern="1200" cap="none" spc="0" normalizeH="0" baseline="0" noProof="0" smtClean="0">
                <a:ln>
                  <a:noFill/>
                </a:ln>
                <a:solidFill>
                  <a:srgbClr val="183858"/>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5" name="Alatunnisteen paikkamerkki 4">
            <a:extLst>
              <a:ext uri="{FF2B5EF4-FFF2-40B4-BE49-F238E27FC236}">
                <a16:creationId xmlns:a16="http://schemas.microsoft.com/office/drawing/2014/main" id="{0A45C6B3-FA33-C30D-3CC2-F5C18DCEA065}"/>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srgbClr val="183858"/>
                </a:solidFill>
                <a:effectLst/>
                <a:uLnTx/>
                <a:uFillTx/>
                <a:latin typeface="Avenir Next LT Pro"/>
                <a:ea typeface="+mn-ea"/>
                <a:cs typeface="+mn-cs"/>
              </a:rPr>
              <a:t>© Rakennusteollisuus RT</a:t>
            </a:r>
          </a:p>
        </p:txBody>
      </p:sp>
      <p:sp>
        <p:nvSpPr>
          <p:cNvPr id="6" name="Dian numeron paikkamerkki 5">
            <a:extLst>
              <a:ext uri="{FF2B5EF4-FFF2-40B4-BE49-F238E27FC236}">
                <a16:creationId xmlns:a16="http://schemas.microsoft.com/office/drawing/2014/main" id="{CE0B2909-14DC-275D-1F62-2E9AE1EEB67C}"/>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sp>
        <p:nvSpPr>
          <p:cNvPr id="139" name="Tekstiruutu 138">
            <a:extLst>
              <a:ext uri="{FF2B5EF4-FFF2-40B4-BE49-F238E27FC236}">
                <a16:creationId xmlns:a16="http://schemas.microsoft.com/office/drawing/2014/main" id="{38ADAD01-4E0F-5321-7E15-07331EB99864}"/>
              </a:ext>
            </a:extLst>
          </p:cNvPr>
          <p:cNvSpPr txBox="1"/>
          <p:nvPr/>
        </p:nvSpPr>
        <p:spPr>
          <a:xfrm>
            <a:off x="7746590" y="4362280"/>
            <a:ext cx="4095306" cy="781752"/>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Transmission of transaction data </a:t>
            </a:r>
            <a:r>
              <a:rPr kumimoji="0" lang="en-US" sz="140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(creation of electronic order-delivery messages for the construction industry) </a:t>
            </a:r>
            <a:r>
              <a:rPr kumimoji="0" lang="en-US"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between supply chain stakeholders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a:t>
            </a:r>
            <a:r>
              <a:rPr kumimoji="0" lang="en-US" sz="1400"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Peppol</a:t>
            </a:r>
            <a:r>
              <a:rPr kumimoji="0" lang="en-US" sz="140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 / UBL).</a:t>
            </a:r>
            <a:endParaRPr kumimoji="0" lang="fi-FI" sz="140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140" name="Kuva 139">
            <a:extLst>
              <a:ext uri="{FF2B5EF4-FFF2-40B4-BE49-F238E27FC236}">
                <a16:creationId xmlns:a16="http://schemas.microsoft.com/office/drawing/2014/main" id="{075DAF53-017F-9DEC-69FB-FD961EDCDC1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235305" y="3444556"/>
            <a:ext cx="700019" cy="452943"/>
          </a:xfrm>
          <a:prstGeom prst="rect">
            <a:avLst/>
          </a:prstGeom>
          <a:solidFill>
            <a:srgbClr val="00B0F0">
              <a:alpha val="19000"/>
            </a:srgbClr>
          </a:solidFill>
        </p:spPr>
      </p:pic>
      <p:cxnSp>
        <p:nvCxnSpPr>
          <p:cNvPr id="141" name="Suora nuoliyhdysviiva 140">
            <a:extLst>
              <a:ext uri="{FF2B5EF4-FFF2-40B4-BE49-F238E27FC236}">
                <a16:creationId xmlns:a16="http://schemas.microsoft.com/office/drawing/2014/main" id="{C968516C-6CCD-8902-B312-AE69386DA462}"/>
              </a:ext>
            </a:extLst>
          </p:cNvPr>
          <p:cNvCxnSpPr>
            <a:cxnSpLocks/>
          </p:cNvCxnSpPr>
          <p:nvPr/>
        </p:nvCxnSpPr>
        <p:spPr>
          <a:xfrm flipH="1" flipV="1">
            <a:off x="8781182" y="5614366"/>
            <a:ext cx="1843407" cy="0"/>
          </a:xfrm>
          <a:prstGeom prst="straightConnector1">
            <a:avLst/>
          </a:prstGeom>
          <a:ln w="12700">
            <a:solidFill>
              <a:schemeClr val="tx1"/>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142" name="Suora nuoliyhdysviiva 141">
            <a:extLst>
              <a:ext uri="{FF2B5EF4-FFF2-40B4-BE49-F238E27FC236}">
                <a16:creationId xmlns:a16="http://schemas.microsoft.com/office/drawing/2014/main" id="{44E3C178-4A39-5F75-98EF-5FC18C6B14B4}"/>
              </a:ext>
            </a:extLst>
          </p:cNvPr>
          <p:cNvCxnSpPr>
            <a:cxnSpLocks/>
          </p:cNvCxnSpPr>
          <p:nvPr/>
        </p:nvCxnSpPr>
        <p:spPr>
          <a:xfrm flipV="1">
            <a:off x="8773995" y="5455522"/>
            <a:ext cx="1843407" cy="0"/>
          </a:xfrm>
          <a:prstGeom prst="straightConnector1">
            <a:avLst/>
          </a:prstGeom>
          <a:ln w="12700">
            <a:solidFill>
              <a:schemeClr val="tx1"/>
            </a:solidFill>
            <a:prstDash val="lgDash"/>
            <a:tailEnd type="triangle"/>
          </a:ln>
        </p:spPr>
        <p:style>
          <a:lnRef idx="1">
            <a:schemeClr val="accent1"/>
          </a:lnRef>
          <a:fillRef idx="0">
            <a:schemeClr val="accent1"/>
          </a:fillRef>
          <a:effectRef idx="0">
            <a:schemeClr val="accent1"/>
          </a:effectRef>
          <a:fontRef idx="minor">
            <a:schemeClr val="tx1"/>
          </a:fontRef>
        </p:style>
      </p:cxnSp>
      <p:grpSp>
        <p:nvGrpSpPr>
          <p:cNvPr id="143" name="Ryhmä 142">
            <a:extLst>
              <a:ext uri="{FF2B5EF4-FFF2-40B4-BE49-F238E27FC236}">
                <a16:creationId xmlns:a16="http://schemas.microsoft.com/office/drawing/2014/main" id="{E4B919D5-5119-DCEE-C2F5-55AA0B8A7622}"/>
              </a:ext>
            </a:extLst>
          </p:cNvPr>
          <p:cNvGrpSpPr/>
          <p:nvPr/>
        </p:nvGrpSpPr>
        <p:grpSpPr>
          <a:xfrm>
            <a:off x="7484549" y="2799837"/>
            <a:ext cx="1303851" cy="846969"/>
            <a:chOff x="854006" y="2666992"/>
            <a:chExt cx="2200891" cy="1524016"/>
          </a:xfrm>
          <a:solidFill>
            <a:schemeClr val="accent3"/>
          </a:solidFill>
        </p:grpSpPr>
        <p:sp>
          <p:nvSpPr>
            <p:cNvPr id="144" name="Kaari 143">
              <a:extLst>
                <a:ext uri="{FF2B5EF4-FFF2-40B4-BE49-F238E27FC236}">
                  <a16:creationId xmlns:a16="http://schemas.microsoft.com/office/drawing/2014/main" id="{940D8E3B-48BB-80B6-80F4-673A50AE0E11}"/>
                </a:ext>
              </a:extLst>
            </p:cNvPr>
            <p:cNvSpPr/>
            <p:nvPr/>
          </p:nvSpPr>
          <p:spPr>
            <a:xfrm>
              <a:off x="2602754" y="2666992"/>
              <a:ext cx="75290" cy="141972"/>
            </a:xfrm>
            <a:prstGeom prst="arc">
              <a:avLst>
                <a:gd name="adj1" fmla="val 10800000"/>
                <a:gd name="adj2" fmla="val 0"/>
              </a:avLst>
            </a:prstGeom>
            <a:noFill/>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Vapaamuotoinen: Muoto 144">
              <a:extLst>
                <a:ext uri="{FF2B5EF4-FFF2-40B4-BE49-F238E27FC236}">
                  <a16:creationId xmlns:a16="http://schemas.microsoft.com/office/drawing/2014/main" id="{023954F2-00D0-F227-18D6-3B948E14D07A}"/>
                </a:ext>
              </a:extLst>
            </p:cNvPr>
            <p:cNvSpPr/>
            <p:nvPr/>
          </p:nvSpPr>
          <p:spPr>
            <a:xfrm>
              <a:off x="854006" y="2737978"/>
              <a:ext cx="2200891" cy="1453030"/>
            </a:xfrm>
            <a:custGeom>
              <a:avLst/>
              <a:gdLst>
                <a:gd name="connsiteX0" fmla="*/ 0 w 2200891"/>
                <a:gd name="connsiteY0" fmla="*/ 0 h 1453030"/>
                <a:gd name="connsiteX1" fmla="*/ 2200891 w 2200891"/>
                <a:gd name="connsiteY1" fmla="*/ 0 h 1453030"/>
                <a:gd name="connsiteX2" fmla="*/ 2200891 w 2200891"/>
                <a:gd name="connsiteY2" fmla="*/ 1453030 h 1453030"/>
                <a:gd name="connsiteX3" fmla="*/ 1100450 w 2200891"/>
                <a:gd name="connsiteY3" fmla="*/ 1453030 h 1453030"/>
                <a:gd name="connsiteX4" fmla="*/ 1100450 w 2200891"/>
                <a:gd name="connsiteY4" fmla="*/ 211460 h 1453030"/>
                <a:gd name="connsiteX5" fmla="*/ 527436 w 2200891"/>
                <a:gd name="connsiteY5" fmla="*/ 211460 h 1453030"/>
                <a:gd name="connsiteX6" fmla="*/ 527436 w 2200891"/>
                <a:gd name="connsiteY6" fmla="*/ 1453030 h 1453030"/>
                <a:gd name="connsiteX7" fmla="*/ 0 w 2200891"/>
                <a:gd name="connsiteY7" fmla="*/ 1453030 h 1453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0891" h="1453030">
                  <a:moveTo>
                    <a:pt x="0" y="0"/>
                  </a:moveTo>
                  <a:lnTo>
                    <a:pt x="2200891" y="0"/>
                  </a:lnTo>
                  <a:lnTo>
                    <a:pt x="2200891" y="1453030"/>
                  </a:lnTo>
                  <a:lnTo>
                    <a:pt x="1100450" y="1453030"/>
                  </a:lnTo>
                  <a:lnTo>
                    <a:pt x="1100450" y="211460"/>
                  </a:lnTo>
                  <a:lnTo>
                    <a:pt x="527436" y="211460"/>
                  </a:lnTo>
                  <a:lnTo>
                    <a:pt x="527436" y="1453030"/>
                  </a:lnTo>
                  <a:lnTo>
                    <a:pt x="0" y="1453030"/>
                  </a:lnTo>
                  <a:close/>
                </a:path>
              </a:pathLst>
            </a:custGeom>
            <a:grp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46" name="Kaari 145">
              <a:extLst>
                <a:ext uri="{FF2B5EF4-FFF2-40B4-BE49-F238E27FC236}">
                  <a16:creationId xmlns:a16="http://schemas.microsoft.com/office/drawing/2014/main" id="{70EE2F8D-4CC5-1B3D-62C9-16BC6771054E}"/>
                </a:ext>
              </a:extLst>
            </p:cNvPr>
            <p:cNvSpPr/>
            <p:nvPr/>
          </p:nvSpPr>
          <p:spPr>
            <a:xfrm>
              <a:off x="1188942" y="2671355"/>
              <a:ext cx="75290" cy="141972"/>
            </a:xfrm>
            <a:prstGeom prst="arc">
              <a:avLst>
                <a:gd name="adj1" fmla="val 10800000"/>
                <a:gd name="adj2" fmla="val 0"/>
              </a:avLst>
            </a:prstGeom>
            <a:noFill/>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47" name="Ryhmä 146">
            <a:extLst>
              <a:ext uri="{FF2B5EF4-FFF2-40B4-BE49-F238E27FC236}">
                <a16:creationId xmlns:a16="http://schemas.microsoft.com/office/drawing/2014/main" id="{A412AC22-76EC-3731-40CD-CCA0E18E723F}"/>
              </a:ext>
            </a:extLst>
          </p:cNvPr>
          <p:cNvGrpSpPr/>
          <p:nvPr/>
        </p:nvGrpSpPr>
        <p:grpSpPr>
          <a:xfrm>
            <a:off x="7243143" y="3109147"/>
            <a:ext cx="1303851" cy="846969"/>
            <a:chOff x="854006" y="2666992"/>
            <a:chExt cx="2200891" cy="1524016"/>
          </a:xfrm>
          <a:solidFill>
            <a:schemeClr val="bg1">
              <a:lumMod val="65000"/>
            </a:schemeClr>
          </a:solidFill>
        </p:grpSpPr>
        <p:sp>
          <p:nvSpPr>
            <p:cNvPr id="148" name="Kaari 147">
              <a:extLst>
                <a:ext uri="{FF2B5EF4-FFF2-40B4-BE49-F238E27FC236}">
                  <a16:creationId xmlns:a16="http://schemas.microsoft.com/office/drawing/2014/main" id="{3CC11454-A39D-4B17-2D69-A050B9CE842B}"/>
                </a:ext>
              </a:extLst>
            </p:cNvPr>
            <p:cNvSpPr/>
            <p:nvPr/>
          </p:nvSpPr>
          <p:spPr>
            <a:xfrm>
              <a:off x="2602754" y="2666992"/>
              <a:ext cx="75290" cy="141972"/>
            </a:xfrm>
            <a:prstGeom prst="arc">
              <a:avLst>
                <a:gd name="adj1" fmla="val 10800000"/>
                <a:gd name="adj2" fmla="val 0"/>
              </a:avLst>
            </a:prstGeom>
            <a:noFill/>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Vapaamuotoinen: Muoto 148">
              <a:extLst>
                <a:ext uri="{FF2B5EF4-FFF2-40B4-BE49-F238E27FC236}">
                  <a16:creationId xmlns:a16="http://schemas.microsoft.com/office/drawing/2014/main" id="{FBB37A49-AF6C-A2F9-57CA-E6F840501B57}"/>
                </a:ext>
              </a:extLst>
            </p:cNvPr>
            <p:cNvSpPr/>
            <p:nvPr/>
          </p:nvSpPr>
          <p:spPr>
            <a:xfrm>
              <a:off x="854006" y="2737978"/>
              <a:ext cx="2200891" cy="1453030"/>
            </a:xfrm>
            <a:custGeom>
              <a:avLst/>
              <a:gdLst>
                <a:gd name="connsiteX0" fmla="*/ 0 w 2200891"/>
                <a:gd name="connsiteY0" fmla="*/ 0 h 1453030"/>
                <a:gd name="connsiteX1" fmla="*/ 2200891 w 2200891"/>
                <a:gd name="connsiteY1" fmla="*/ 0 h 1453030"/>
                <a:gd name="connsiteX2" fmla="*/ 2200891 w 2200891"/>
                <a:gd name="connsiteY2" fmla="*/ 1453030 h 1453030"/>
                <a:gd name="connsiteX3" fmla="*/ 1100450 w 2200891"/>
                <a:gd name="connsiteY3" fmla="*/ 1453030 h 1453030"/>
                <a:gd name="connsiteX4" fmla="*/ 1100450 w 2200891"/>
                <a:gd name="connsiteY4" fmla="*/ 211460 h 1453030"/>
                <a:gd name="connsiteX5" fmla="*/ 527436 w 2200891"/>
                <a:gd name="connsiteY5" fmla="*/ 211460 h 1453030"/>
                <a:gd name="connsiteX6" fmla="*/ 527436 w 2200891"/>
                <a:gd name="connsiteY6" fmla="*/ 1453030 h 1453030"/>
                <a:gd name="connsiteX7" fmla="*/ 0 w 2200891"/>
                <a:gd name="connsiteY7" fmla="*/ 1453030 h 1453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0891" h="1453030">
                  <a:moveTo>
                    <a:pt x="0" y="0"/>
                  </a:moveTo>
                  <a:lnTo>
                    <a:pt x="2200891" y="0"/>
                  </a:lnTo>
                  <a:lnTo>
                    <a:pt x="2200891" y="1453030"/>
                  </a:lnTo>
                  <a:lnTo>
                    <a:pt x="1100450" y="1453030"/>
                  </a:lnTo>
                  <a:lnTo>
                    <a:pt x="1100450" y="211460"/>
                  </a:lnTo>
                  <a:lnTo>
                    <a:pt x="527436" y="211460"/>
                  </a:lnTo>
                  <a:lnTo>
                    <a:pt x="527436" y="1453030"/>
                  </a:lnTo>
                  <a:lnTo>
                    <a:pt x="0" y="1453030"/>
                  </a:lnTo>
                  <a:close/>
                </a:path>
              </a:pathLst>
            </a:custGeom>
            <a:grp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50" name="Kaari 149">
              <a:extLst>
                <a:ext uri="{FF2B5EF4-FFF2-40B4-BE49-F238E27FC236}">
                  <a16:creationId xmlns:a16="http://schemas.microsoft.com/office/drawing/2014/main" id="{9526CD4A-F423-D331-2763-41543E3718CE}"/>
                </a:ext>
              </a:extLst>
            </p:cNvPr>
            <p:cNvSpPr/>
            <p:nvPr/>
          </p:nvSpPr>
          <p:spPr>
            <a:xfrm>
              <a:off x="1188942" y="2671355"/>
              <a:ext cx="75290" cy="141972"/>
            </a:xfrm>
            <a:prstGeom prst="arc">
              <a:avLst>
                <a:gd name="adj1" fmla="val 10800000"/>
                <a:gd name="adj2" fmla="val 0"/>
              </a:avLst>
            </a:prstGeom>
            <a:noFill/>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51" name="Ryhmä 150">
            <a:extLst>
              <a:ext uri="{FF2B5EF4-FFF2-40B4-BE49-F238E27FC236}">
                <a16:creationId xmlns:a16="http://schemas.microsoft.com/office/drawing/2014/main" id="{0AB0ADE0-5265-841C-5E56-0B0422FFD6C6}"/>
              </a:ext>
            </a:extLst>
          </p:cNvPr>
          <p:cNvGrpSpPr/>
          <p:nvPr/>
        </p:nvGrpSpPr>
        <p:grpSpPr>
          <a:xfrm>
            <a:off x="8707120" y="877732"/>
            <a:ext cx="707136" cy="704767"/>
            <a:chOff x="9144000" y="1152143"/>
            <a:chExt cx="707136" cy="763471"/>
          </a:xfrm>
        </p:grpSpPr>
        <p:sp>
          <p:nvSpPr>
            <p:cNvPr id="152" name="Suorakulmio 151">
              <a:extLst>
                <a:ext uri="{FF2B5EF4-FFF2-40B4-BE49-F238E27FC236}">
                  <a16:creationId xmlns:a16="http://schemas.microsoft.com/office/drawing/2014/main" id="{1C6DD2E8-DF13-7F09-B9DB-5D9CB42E0848}"/>
                </a:ext>
              </a:extLst>
            </p:cNvPr>
            <p:cNvSpPr/>
            <p:nvPr/>
          </p:nvSpPr>
          <p:spPr>
            <a:xfrm>
              <a:off x="9225280" y="1275080"/>
              <a:ext cx="543560" cy="401320"/>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53" name="Ryhmä 152">
              <a:extLst>
                <a:ext uri="{FF2B5EF4-FFF2-40B4-BE49-F238E27FC236}">
                  <a16:creationId xmlns:a16="http://schemas.microsoft.com/office/drawing/2014/main" id="{4ABDBFC0-26B6-FDB6-4590-9C5309E3C90B}"/>
                </a:ext>
              </a:extLst>
            </p:cNvPr>
            <p:cNvGrpSpPr/>
            <p:nvPr/>
          </p:nvGrpSpPr>
          <p:grpSpPr>
            <a:xfrm>
              <a:off x="9144000" y="1152143"/>
              <a:ext cx="707136" cy="763471"/>
              <a:chOff x="9529010" y="1090854"/>
              <a:chExt cx="1506465" cy="1506465"/>
            </a:xfrm>
          </p:grpSpPr>
          <p:pic>
            <p:nvPicPr>
              <p:cNvPr id="154" name="Kuva 153" descr="Suorakulmainen särmiö tasaisella täytöllä">
                <a:extLst>
                  <a:ext uri="{FF2B5EF4-FFF2-40B4-BE49-F238E27FC236}">
                    <a16:creationId xmlns:a16="http://schemas.microsoft.com/office/drawing/2014/main" id="{73B5A14B-BF28-206B-AAFE-B8F47DF94F3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266931" y="1539600"/>
                <a:ext cx="461665" cy="461665"/>
              </a:xfrm>
              <a:prstGeom prst="rect">
                <a:avLst/>
              </a:prstGeom>
            </p:spPr>
          </p:pic>
          <p:pic>
            <p:nvPicPr>
              <p:cNvPr id="155" name="Kuva 154" descr="Binaarinen tasaisella täytöllä">
                <a:extLst>
                  <a:ext uri="{FF2B5EF4-FFF2-40B4-BE49-F238E27FC236}">
                    <a16:creationId xmlns:a16="http://schemas.microsoft.com/office/drawing/2014/main" id="{65E40BA0-DD52-A274-F418-BC7CD5B88B3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782554" y="1539601"/>
                <a:ext cx="461665" cy="461665"/>
              </a:xfrm>
              <a:prstGeom prst="rect">
                <a:avLst/>
              </a:prstGeom>
            </p:spPr>
          </p:pic>
          <p:pic>
            <p:nvPicPr>
              <p:cNvPr id="156" name="Kuva 155" descr="Näyttö tasaisella täytöllä">
                <a:extLst>
                  <a:ext uri="{FF2B5EF4-FFF2-40B4-BE49-F238E27FC236}">
                    <a16:creationId xmlns:a16="http://schemas.microsoft.com/office/drawing/2014/main" id="{4EB89596-C73E-7B95-2178-FB059ECD7BD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529010" y="1090854"/>
                <a:ext cx="1506465" cy="1506465"/>
              </a:xfrm>
              <a:prstGeom prst="rect">
                <a:avLst/>
              </a:prstGeom>
            </p:spPr>
          </p:pic>
        </p:grpSp>
      </p:grpSp>
      <p:grpSp>
        <p:nvGrpSpPr>
          <p:cNvPr id="157" name="Ryhmä 156">
            <a:extLst>
              <a:ext uri="{FF2B5EF4-FFF2-40B4-BE49-F238E27FC236}">
                <a16:creationId xmlns:a16="http://schemas.microsoft.com/office/drawing/2014/main" id="{33EEC267-3DE0-109C-42FF-83BBCB07F29A}"/>
              </a:ext>
            </a:extLst>
          </p:cNvPr>
          <p:cNvGrpSpPr/>
          <p:nvPr/>
        </p:nvGrpSpPr>
        <p:grpSpPr>
          <a:xfrm>
            <a:off x="9463064" y="1745115"/>
            <a:ext cx="707136" cy="704767"/>
            <a:chOff x="9144000" y="1152143"/>
            <a:chExt cx="707136" cy="763471"/>
          </a:xfrm>
        </p:grpSpPr>
        <p:sp>
          <p:nvSpPr>
            <p:cNvPr id="158" name="Suorakulmio 157">
              <a:extLst>
                <a:ext uri="{FF2B5EF4-FFF2-40B4-BE49-F238E27FC236}">
                  <a16:creationId xmlns:a16="http://schemas.microsoft.com/office/drawing/2014/main" id="{7324B3CC-9C85-D3CD-4EE3-0E7647AAD8AF}"/>
                </a:ext>
              </a:extLst>
            </p:cNvPr>
            <p:cNvSpPr/>
            <p:nvPr/>
          </p:nvSpPr>
          <p:spPr>
            <a:xfrm>
              <a:off x="9225280" y="1275080"/>
              <a:ext cx="543560" cy="40132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59" name="Ryhmä 158">
              <a:extLst>
                <a:ext uri="{FF2B5EF4-FFF2-40B4-BE49-F238E27FC236}">
                  <a16:creationId xmlns:a16="http://schemas.microsoft.com/office/drawing/2014/main" id="{8BA9907D-50F5-F859-8696-22074E9F5B46}"/>
                </a:ext>
              </a:extLst>
            </p:cNvPr>
            <p:cNvGrpSpPr/>
            <p:nvPr/>
          </p:nvGrpSpPr>
          <p:grpSpPr>
            <a:xfrm>
              <a:off x="9144000" y="1152143"/>
              <a:ext cx="707136" cy="763471"/>
              <a:chOff x="9529010" y="1090854"/>
              <a:chExt cx="1506465" cy="1506465"/>
            </a:xfrm>
          </p:grpSpPr>
          <p:pic>
            <p:nvPicPr>
              <p:cNvPr id="160" name="Kuva 159" descr="Suorakulmainen särmiö tasaisella täytöllä">
                <a:extLst>
                  <a:ext uri="{FF2B5EF4-FFF2-40B4-BE49-F238E27FC236}">
                    <a16:creationId xmlns:a16="http://schemas.microsoft.com/office/drawing/2014/main" id="{0B4419D4-83DB-4AD7-3950-8D3D5C65A082}"/>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266931" y="1539600"/>
                <a:ext cx="461665" cy="461665"/>
              </a:xfrm>
              <a:prstGeom prst="rect">
                <a:avLst/>
              </a:prstGeom>
            </p:spPr>
          </p:pic>
          <p:pic>
            <p:nvPicPr>
              <p:cNvPr id="161" name="Kuva 160" descr="Binaarinen tasaisella täytöllä">
                <a:extLst>
                  <a:ext uri="{FF2B5EF4-FFF2-40B4-BE49-F238E27FC236}">
                    <a16:creationId xmlns:a16="http://schemas.microsoft.com/office/drawing/2014/main" id="{C53B58BD-0D6A-CA6E-804D-1D63107B179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782554" y="1539601"/>
                <a:ext cx="461665" cy="461665"/>
              </a:xfrm>
              <a:prstGeom prst="rect">
                <a:avLst/>
              </a:prstGeom>
            </p:spPr>
          </p:pic>
          <p:pic>
            <p:nvPicPr>
              <p:cNvPr id="162" name="Kuva 161" descr="Näyttö tasaisella täytöllä">
                <a:extLst>
                  <a:ext uri="{FF2B5EF4-FFF2-40B4-BE49-F238E27FC236}">
                    <a16:creationId xmlns:a16="http://schemas.microsoft.com/office/drawing/2014/main" id="{E0601236-DCD3-DFB2-42A6-B1D9AB21947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529010" y="1090854"/>
                <a:ext cx="1506465" cy="1506465"/>
              </a:xfrm>
              <a:prstGeom prst="rect">
                <a:avLst/>
              </a:prstGeom>
            </p:spPr>
          </p:pic>
        </p:grpSp>
      </p:grpSp>
      <p:grpSp>
        <p:nvGrpSpPr>
          <p:cNvPr id="163" name="Ryhmä 162">
            <a:extLst>
              <a:ext uri="{FF2B5EF4-FFF2-40B4-BE49-F238E27FC236}">
                <a16:creationId xmlns:a16="http://schemas.microsoft.com/office/drawing/2014/main" id="{DE64FF17-2A63-6321-008F-CF29274089A8}"/>
              </a:ext>
            </a:extLst>
          </p:cNvPr>
          <p:cNvGrpSpPr/>
          <p:nvPr/>
        </p:nvGrpSpPr>
        <p:grpSpPr>
          <a:xfrm>
            <a:off x="10164151" y="877732"/>
            <a:ext cx="707136" cy="704767"/>
            <a:chOff x="9144000" y="1152143"/>
            <a:chExt cx="707136" cy="763471"/>
          </a:xfrm>
        </p:grpSpPr>
        <p:sp>
          <p:nvSpPr>
            <p:cNvPr id="164" name="Suorakulmio 163">
              <a:extLst>
                <a:ext uri="{FF2B5EF4-FFF2-40B4-BE49-F238E27FC236}">
                  <a16:creationId xmlns:a16="http://schemas.microsoft.com/office/drawing/2014/main" id="{CED0FB8E-537E-E0C1-1526-26CBA85424E4}"/>
                </a:ext>
              </a:extLst>
            </p:cNvPr>
            <p:cNvSpPr/>
            <p:nvPr/>
          </p:nvSpPr>
          <p:spPr>
            <a:xfrm>
              <a:off x="9225280" y="1275080"/>
              <a:ext cx="543560" cy="401320"/>
            </a:xfrm>
            <a:prstGeom prst="rect">
              <a:avLst/>
            </a:prstGeom>
            <a:solidFill>
              <a:srgbClr val="FF7C8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65" name="Ryhmä 164">
              <a:extLst>
                <a:ext uri="{FF2B5EF4-FFF2-40B4-BE49-F238E27FC236}">
                  <a16:creationId xmlns:a16="http://schemas.microsoft.com/office/drawing/2014/main" id="{884F2AC2-A89D-53A6-FEAE-BBDB91271D0A}"/>
                </a:ext>
              </a:extLst>
            </p:cNvPr>
            <p:cNvGrpSpPr/>
            <p:nvPr/>
          </p:nvGrpSpPr>
          <p:grpSpPr>
            <a:xfrm>
              <a:off x="9144000" y="1152143"/>
              <a:ext cx="707136" cy="763471"/>
              <a:chOff x="9529010" y="1090854"/>
              <a:chExt cx="1506465" cy="1506465"/>
            </a:xfrm>
          </p:grpSpPr>
          <p:pic>
            <p:nvPicPr>
              <p:cNvPr id="166" name="Kuva 165" descr="Suorakulmainen särmiö tasaisella täytöllä">
                <a:extLst>
                  <a:ext uri="{FF2B5EF4-FFF2-40B4-BE49-F238E27FC236}">
                    <a16:creationId xmlns:a16="http://schemas.microsoft.com/office/drawing/2014/main" id="{822CD1C8-D977-73F4-7FCE-6447987C6D3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266931" y="1539600"/>
                <a:ext cx="461665" cy="461665"/>
              </a:xfrm>
              <a:prstGeom prst="rect">
                <a:avLst/>
              </a:prstGeom>
            </p:spPr>
          </p:pic>
          <p:pic>
            <p:nvPicPr>
              <p:cNvPr id="167" name="Kuva 166" descr="Binaarinen tasaisella täytöllä">
                <a:extLst>
                  <a:ext uri="{FF2B5EF4-FFF2-40B4-BE49-F238E27FC236}">
                    <a16:creationId xmlns:a16="http://schemas.microsoft.com/office/drawing/2014/main" id="{721A16A3-BCDE-A889-8B1F-3F17ADDBDD0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782554" y="1539601"/>
                <a:ext cx="461665" cy="461665"/>
              </a:xfrm>
              <a:prstGeom prst="rect">
                <a:avLst/>
              </a:prstGeom>
            </p:spPr>
          </p:pic>
          <p:pic>
            <p:nvPicPr>
              <p:cNvPr id="168" name="Kuva 167" descr="Näyttö tasaisella täytöllä">
                <a:extLst>
                  <a:ext uri="{FF2B5EF4-FFF2-40B4-BE49-F238E27FC236}">
                    <a16:creationId xmlns:a16="http://schemas.microsoft.com/office/drawing/2014/main" id="{4539BCB4-0356-4C23-7558-3369113878B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529010" y="1090854"/>
                <a:ext cx="1506465" cy="1506465"/>
              </a:xfrm>
              <a:prstGeom prst="rect">
                <a:avLst/>
              </a:prstGeom>
            </p:spPr>
          </p:pic>
        </p:grpSp>
      </p:grpSp>
      <p:sp>
        <p:nvSpPr>
          <p:cNvPr id="169" name="Tekstiruutu 168">
            <a:extLst>
              <a:ext uri="{FF2B5EF4-FFF2-40B4-BE49-F238E27FC236}">
                <a16:creationId xmlns:a16="http://schemas.microsoft.com/office/drawing/2014/main" id="{FE276DF6-2D0F-7568-91EB-B6E9850C1BE2}"/>
              </a:ext>
            </a:extLst>
          </p:cNvPr>
          <p:cNvSpPr txBox="1"/>
          <p:nvPr/>
        </p:nvSpPr>
        <p:spPr>
          <a:xfrm>
            <a:off x="7511816" y="314224"/>
            <a:ext cx="4374491" cy="609398"/>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Standardization of information content produced during the design phase and enriched in the supply chain to enable machine readability and automation.</a:t>
            </a:r>
            <a:endParaRPr kumimoji="0" lang="fi-FI" sz="1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cxnSp>
        <p:nvCxnSpPr>
          <p:cNvPr id="170" name="Suora nuoliyhdysviiva 169">
            <a:extLst>
              <a:ext uri="{FF2B5EF4-FFF2-40B4-BE49-F238E27FC236}">
                <a16:creationId xmlns:a16="http://schemas.microsoft.com/office/drawing/2014/main" id="{CA946D90-4A61-1D90-5E0A-022672C7B07E}"/>
              </a:ext>
            </a:extLst>
          </p:cNvPr>
          <p:cNvCxnSpPr>
            <a:cxnSpLocks/>
          </p:cNvCxnSpPr>
          <p:nvPr/>
        </p:nvCxnSpPr>
        <p:spPr>
          <a:xfrm>
            <a:off x="9379748" y="1502555"/>
            <a:ext cx="292768" cy="260282"/>
          </a:xfrm>
          <a:prstGeom prst="straightConnector1">
            <a:avLst/>
          </a:prstGeom>
          <a:ln w="19050">
            <a:solidFill>
              <a:schemeClr val="tx1"/>
            </a:solidFill>
            <a:prstDash val="sys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71" name="Suora nuoliyhdysviiva 170">
            <a:extLst>
              <a:ext uri="{FF2B5EF4-FFF2-40B4-BE49-F238E27FC236}">
                <a16:creationId xmlns:a16="http://schemas.microsoft.com/office/drawing/2014/main" id="{0F03462C-C1CF-4DE8-AFD1-D752BAA9E3BB}"/>
              </a:ext>
            </a:extLst>
          </p:cNvPr>
          <p:cNvCxnSpPr>
            <a:cxnSpLocks/>
          </p:cNvCxnSpPr>
          <p:nvPr/>
        </p:nvCxnSpPr>
        <p:spPr>
          <a:xfrm flipH="1">
            <a:off x="9960747" y="1519746"/>
            <a:ext cx="292768" cy="260282"/>
          </a:xfrm>
          <a:prstGeom prst="straightConnector1">
            <a:avLst/>
          </a:prstGeom>
          <a:ln w="19050">
            <a:solidFill>
              <a:schemeClr val="tx1"/>
            </a:solidFill>
            <a:prstDash val="sys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72" name="Suora nuoliyhdysviiva 171">
            <a:extLst>
              <a:ext uri="{FF2B5EF4-FFF2-40B4-BE49-F238E27FC236}">
                <a16:creationId xmlns:a16="http://schemas.microsoft.com/office/drawing/2014/main" id="{E2782816-411E-C77D-8D2E-25D31EF2F4DA}"/>
              </a:ext>
            </a:extLst>
          </p:cNvPr>
          <p:cNvCxnSpPr>
            <a:cxnSpLocks/>
          </p:cNvCxnSpPr>
          <p:nvPr/>
        </p:nvCxnSpPr>
        <p:spPr>
          <a:xfrm flipH="1">
            <a:off x="9582078" y="1108824"/>
            <a:ext cx="420974" cy="0"/>
          </a:xfrm>
          <a:prstGeom prst="straightConnector1">
            <a:avLst/>
          </a:prstGeom>
          <a:ln w="19050">
            <a:solidFill>
              <a:schemeClr val="tx1"/>
            </a:solidFill>
            <a:prstDash val="sys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173" name="Picture 2" descr="buildingSMART International">
            <a:extLst>
              <a:ext uri="{FF2B5EF4-FFF2-40B4-BE49-F238E27FC236}">
                <a16:creationId xmlns:a16="http://schemas.microsoft.com/office/drawing/2014/main" id="{E9E59337-9A33-424F-C0EE-AB03BCE49C5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632206" y="1248786"/>
            <a:ext cx="367835" cy="367835"/>
          </a:xfrm>
          <a:prstGeom prst="rect">
            <a:avLst/>
          </a:prstGeom>
          <a:noFill/>
          <a:extLst>
            <a:ext uri="{909E8E84-426E-40DD-AFC4-6F175D3DCCD1}">
              <a14:hiddenFill xmlns:a14="http://schemas.microsoft.com/office/drawing/2010/main">
                <a:solidFill>
                  <a:srgbClr val="FFFFFF"/>
                </a:solidFill>
              </a14:hiddenFill>
            </a:ext>
          </a:extLst>
        </p:spPr>
      </p:pic>
      <p:cxnSp>
        <p:nvCxnSpPr>
          <p:cNvPr id="174" name="Suora nuoliyhdysviiva 173">
            <a:extLst>
              <a:ext uri="{FF2B5EF4-FFF2-40B4-BE49-F238E27FC236}">
                <a16:creationId xmlns:a16="http://schemas.microsoft.com/office/drawing/2014/main" id="{643CCF85-164C-0D94-9336-B358014FF358}"/>
              </a:ext>
            </a:extLst>
          </p:cNvPr>
          <p:cNvCxnSpPr>
            <a:cxnSpLocks/>
          </p:cNvCxnSpPr>
          <p:nvPr/>
        </p:nvCxnSpPr>
        <p:spPr>
          <a:xfrm flipH="1">
            <a:off x="8681372" y="2135074"/>
            <a:ext cx="413627" cy="417985"/>
          </a:xfrm>
          <a:prstGeom prst="straightConnector1">
            <a:avLst/>
          </a:prstGeom>
          <a:ln w="508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75" name="Tekstiruutu 174">
            <a:extLst>
              <a:ext uri="{FF2B5EF4-FFF2-40B4-BE49-F238E27FC236}">
                <a16:creationId xmlns:a16="http://schemas.microsoft.com/office/drawing/2014/main" id="{465802E6-20CF-582E-52D0-1EE5D2CC7688}"/>
              </a:ext>
            </a:extLst>
          </p:cNvPr>
          <p:cNvSpPr txBox="1"/>
          <p:nvPr/>
        </p:nvSpPr>
        <p:spPr>
          <a:xfrm>
            <a:off x="8909202" y="2611453"/>
            <a:ext cx="2964632" cy="781752"/>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Transmission of product information between supply chain stakeholders </a:t>
            </a:r>
            <a:r>
              <a:rPr kumimoji="0" lang="en-US" sz="140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(National product databases + EU Digital Product Passport)</a:t>
            </a:r>
            <a:endParaRPr kumimoji="0" lang="fi-FI" sz="140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nvGrpSpPr>
          <p:cNvPr id="176" name="Ryhmä 175">
            <a:extLst>
              <a:ext uri="{FF2B5EF4-FFF2-40B4-BE49-F238E27FC236}">
                <a16:creationId xmlns:a16="http://schemas.microsoft.com/office/drawing/2014/main" id="{E32175C6-F2A8-39B0-1930-B9132A76E8F7}"/>
              </a:ext>
            </a:extLst>
          </p:cNvPr>
          <p:cNvGrpSpPr/>
          <p:nvPr/>
        </p:nvGrpSpPr>
        <p:grpSpPr>
          <a:xfrm>
            <a:off x="10677206" y="5059558"/>
            <a:ext cx="1195153" cy="1189567"/>
            <a:chOff x="10183615" y="5158618"/>
            <a:chExt cx="1195153" cy="1189567"/>
          </a:xfrm>
        </p:grpSpPr>
        <p:grpSp>
          <p:nvGrpSpPr>
            <p:cNvPr id="177" name="Ryhmä 176">
              <a:extLst>
                <a:ext uri="{FF2B5EF4-FFF2-40B4-BE49-F238E27FC236}">
                  <a16:creationId xmlns:a16="http://schemas.microsoft.com/office/drawing/2014/main" id="{1D5F12BF-169C-6D3C-1D63-F74DD0B5A303}"/>
                </a:ext>
              </a:extLst>
            </p:cNvPr>
            <p:cNvGrpSpPr/>
            <p:nvPr/>
          </p:nvGrpSpPr>
          <p:grpSpPr>
            <a:xfrm>
              <a:off x="10183615" y="5158618"/>
              <a:ext cx="948993" cy="934209"/>
              <a:chOff x="9144000" y="1152143"/>
              <a:chExt cx="707136" cy="763471"/>
            </a:xfrm>
          </p:grpSpPr>
          <p:sp>
            <p:nvSpPr>
              <p:cNvPr id="194" name="Suorakulmio 193">
                <a:extLst>
                  <a:ext uri="{FF2B5EF4-FFF2-40B4-BE49-F238E27FC236}">
                    <a16:creationId xmlns:a16="http://schemas.microsoft.com/office/drawing/2014/main" id="{6C1D4DF8-2F2C-6CFF-B5A0-0A4A1E95FCB3}"/>
                  </a:ext>
                </a:extLst>
              </p:cNvPr>
              <p:cNvSpPr/>
              <p:nvPr/>
            </p:nvSpPr>
            <p:spPr>
              <a:xfrm>
                <a:off x="9225280" y="1275080"/>
                <a:ext cx="543560" cy="401320"/>
              </a:xfrm>
              <a:prstGeom prst="rect">
                <a:avLst/>
              </a:prstGeom>
              <a:solidFill>
                <a:srgbClr val="FFC0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195" name="Kuva 194" descr="Näyttö tasaisella täytöllä">
                <a:extLst>
                  <a:ext uri="{FF2B5EF4-FFF2-40B4-BE49-F238E27FC236}">
                    <a16:creationId xmlns:a16="http://schemas.microsoft.com/office/drawing/2014/main" id="{0706567D-8D3E-691B-56F3-322DAA06FA3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144000" y="1152143"/>
                <a:ext cx="707136" cy="763471"/>
              </a:xfrm>
              <a:prstGeom prst="rect">
                <a:avLst/>
              </a:prstGeom>
            </p:spPr>
          </p:pic>
        </p:grpSp>
        <p:pic>
          <p:nvPicPr>
            <p:cNvPr id="178" name="Kuva 177" descr="Asiakirja tasaisella täytöllä">
              <a:extLst>
                <a:ext uri="{FF2B5EF4-FFF2-40B4-BE49-F238E27FC236}">
                  <a16:creationId xmlns:a16="http://schemas.microsoft.com/office/drawing/2014/main" id="{5E8394EB-0782-DBD5-2ACB-6A87727657B9}"/>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0501955" y="5392474"/>
              <a:ext cx="369332" cy="369332"/>
            </a:xfrm>
            <a:prstGeom prst="rect">
              <a:avLst/>
            </a:prstGeom>
          </p:spPr>
        </p:pic>
        <p:grpSp>
          <p:nvGrpSpPr>
            <p:cNvPr id="179" name="Ryhmä 178">
              <a:extLst>
                <a:ext uri="{FF2B5EF4-FFF2-40B4-BE49-F238E27FC236}">
                  <a16:creationId xmlns:a16="http://schemas.microsoft.com/office/drawing/2014/main" id="{FDC7A10E-352C-D73B-FF27-299AF591A7AA}"/>
                </a:ext>
              </a:extLst>
            </p:cNvPr>
            <p:cNvGrpSpPr/>
            <p:nvPr/>
          </p:nvGrpSpPr>
          <p:grpSpPr>
            <a:xfrm>
              <a:off x="10190484" y="5568157"/>
              <a:ext cx="1188284" cy="780028"/>
              <a:chOff x="7224421" y="1277912"/>
              <a:chExt cx="2732597" cy="1868950"/>
            </a:xfrm>
          </p:grpSpPr>
          <p:sp>
            <p:nvSpPr>
              <p:cNvPr id="180" name="Ellipsi 179">
                <a:extLst>
                  <a:ext uri="{FF2B5EF4-FFF2-40B4-BE49-F238E27FC236}">
                    <a16:creationId xmlns:a16="http://schemas.microsoft.com/office/drawing/2014/main" id="{3E631AC0-223E-E2F4-83F6-D7727757FEA0}"/>
                  </a:ext>
                </a:extLst>
              </p:cNvPr>
              <p:cNvSpPr/>
              <p:nvPr/>
            </p:nvSpPr>
            <p:spPr>
              <a:xfrm>
                <a:off x="8696695" y="1277912"/>
                <a:ext cx="1260000" cy="1260000"/>
              </a:xfrm>
              <a:prstGeom prst="ellipse">
                <a:avLst/>
              </a:prstGeom>
              <a:solidFill>
                <a:srgbClr val="FFD05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81" name="Suorakulmio: Pyöristetyt kulmat 180">
                <a:extLst>
                  <a:ext uri="{FF2B5EF4-FFF2-40B4-BE49-F238E27FC236}">
                    <a16:creationId xmlns:a16="http://schemas.microsoft.com/office/drawing/2014/main" id="{1AEC6B55-47FE-FE95-465F-A9F3B45AFC83}"/>
                  </a:ext>
                </a:extLst>
              </p:cNvPr>
              <p:cNvSpPr/>
              <p:nvPr/>
            </p:nvSpPr>
            <p:spPr>
              <a:xfrm>
                <a:off x="9146552" y="1970244"/>
                <a:ext cx="381917" cy="171465"/>
              </a:xfrm>
              <a:prstGeom prst="round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82" name="Osittainen ympyrä 181">
                <a:extLst>
                  <a:ext uri="{FF2B5EF4-FFF2-40B4-BE49-F238E27FC236}">
                    <a16:creationId xmlns:a16="http://schemas.microsoft.com/office/drawing/2014/main" id="{9DF2064F-128D-A506-116D-47499508448F}"/>
                  </a:ext>
                </a:extLst>
              </p:cNvPr>
              <p:cNvSpPr/>
              <p:nvPr/>
            </p:nvSpPr>
            <p:spPr>
              <a:xfrm>
                <a:off x="8697018" y="1277912"/>
                <a:ext cx="1260000" cy="1260000"/>
              </a:xfrm>
              <a:prstGeom prst="pie">
                <a:avLst>
                  <a:gd name="adj1" fmla="val 3099612"/>
                  <a:gd name="adj2" fmla="val 7726514"/>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3" name="Vapaamuotoinen: Muoto 182">
                <a:extLst>
                  <a:ext uri="{FF2B5EF4-FFF2-40B4-BE49-F238E27FC236}">
                    <a16:creationId xmlns:a16="http://schemas.microsoft.com/office/drawing/2014/main" id="{D0859B59-7160-3349-12F1-F37321ADB6E4}"/>
                  </a:ext>
                </a:extLst>
              </p:cNvPr>
              <p:cNvSpPr/>
              <p:nvPr/>
            </p:nvSpPr>
            <p:spPr>
              <a:xfrm>
                <a:off x="9222293" y="1762660"/>
                <a:ext cx="219224" cy="330233"/>
              </a:xfrm>
              <a:custGeom>
                <a:avLst/>
                <a:gdLst>
                  <a:gd name="connsiteX0" fmla="*/ 284924 w 284924"/>
                  <a:gd name="connsiteY0" fmla="*/ 95917 h 248316"/>
                  <a:gd name="connsiteX1" fmla="*/ 276733 w 284924"/>
                  <a:gd name="connsiteY1" fmla="*/ 62675 h 248316"/>
                  <a:gd name="connsiteX2" fmla="*/ 266065 w 284924"/>
                  <a:gd name="connsiteY2" fmla="*/ 53150 h 248316"/>
                  <a:gd name="connsiteX3" fmla="*/ 247015 w 284924"/>
                  <a:gd name="connsiteY3" fmla="*/ 36481 h 248316"/>
                  <a:gd name="connsiteX4" fmla="*/ 230727 w 284924"/>
                  <a:gd name="connsiteY4" fmla="*/ 0 h 248316"/>
                  <a:gd name="connsiteX5" fmla="*/ 144050 w 284924"/>
                  <a:gd name="connsiteY5" fmla="*/ 57150 h 248316"/>
                  <a:gd name="connsiteX6" fmla="*/ 42894 w 284924"/>
                  <a:gd name="connsiteY6" fmla="*/ 85725 h 248316"/>
                  <a:gd name="connsiteX7" fmla="*/ 3270 w 284924"/>
                  <a:gd name="connsiteY7" fmla="*/ 95726 h 248316"/>
                  <a:gd name="connsiteX8" fmla="*/ 3270 w 284924"/>
                  <a:gd name="connsiteY8" fmla="*/ 130112 h 248316"/>
                  <a:gd name="connsiteX9" fmla="*/ 142049 w 284924"/>
                  <a:gd name="connsiteY9" fmla="*/ 248317 h 248316"/>
                  <a:gd name="connsiteX10" fmla="*/ 284924 w 284924"/>
                  <a:gd name="connsiteY10" fmla="*/ 95917 h 24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924" h="248316">
                    <a:moveTo>
                      <a:pt x="284924" y="95917"/>
                    </a:moveTo>
                    <a:cubicBezTo>
                      <a:pt x="284416" y="84404"/>
                      <a:pt x="281632" y="73105"/>
                      <a:pt x="276733" y="62675"/>
                    </a:cubicBezTo>
                    <a:cubicBezTo>
                      <a:pt x="273943" y="58733"/>
                      <a:pt x="270296" y="55476"/>
                      <a:pt x="266065" y="53150"/>
                    </a:cubicBezTo>
                    <a:cubicBezTo>
                      <a:pt x="258780" y="48761"/>
                      <a:pt x="252331" y="43119"/>
                      <a:pt x="247015" y="36481"/>
                    </a:cubicBezTo>
                    <a:cubicBezTo>
                      <a:pt x="239351" y="25447"/>
                      <a:pt x="233826" y="13072"/>
                      <a:pt x="230727" y="0"/>
                    </a:cubicBezTo>
                    <a:cubicBezTo>
                      <a:pt x="204134" y="22328"/>
                      <a:pt x="175049" y="41504"/>
                      <a:pt x="144050" y="57150"/>
                    </a:cubicBezTo>
                    <a:cubicBezTo>
                      <a:pt x="111871" y="71464"/>
                      <a:pt x="77806" y="81087"/>
                      <a:pt x="42894" y="85725"/>
                    </a:cubicBezTo>
                    <a:cubicBezTo>
                      <a:pt x="26797" y="88582"/>
                      <a:pt x="6699" y="92107"/>
                      <a:pt x="3270" y="95726"/>
                    </a:cubicBezTo>
                    <a:cubicBezTo>
                      <a:pt x="-2445" y="103156"/>
                      <a:pt x="508" y="122111"/>
                      <a:pt x="3270" y="130112"/>
                    </a:cubicBezTo>
                    <a:cubicBezTo>
                      <a:pt x="19558" y="198787"/>
                      <a:pt x="77851" y="248317"/>
                      <a:pt x="142049" y="248317"/>
                    </a:cubicBezTo>
                    <a:cubicBezTo>
                      <a:pt x="218249" y="248317"/>
                      <a:pt x="284924" y="177070"/>
                      <a:pt x="284924" y="95917"/>
                    </a:cubicBezTo>
                    <a:close/>
                  </a:path>
                </a:pathLst>
              </a:custGeom>
              <a:solidFill>
                <a:srgbClr val="FFC63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4" name="Suorakulmio: Pyöristetyt kulmat 183">
                <a:extLst>
                  <a:ext uri="{FF2B5EF4-FFF2-40B4-BE49-F238E27FC236}">
                    <a16:creationId xmlns:a16="http://schemas.microsoft.com/office/drawing/2014/main" id="{68A34DD2-B79C-A2BE-96DC-51B3034AC84B}"/>
                  </a:ext>
                </a:extLst>
              </p:cNvPr>
              <p:cNvSpPr/>
              <p:nvPr/>
            </p:nvSpPr>
            <p:spPr>
              <a:xfrm>
                <a:off x="8994130" y="2011814"/>
                <a:ext cx="657225" cy="456826"/>
              </a:xfrm>
              <a:prstGeom prst="roundRect">
                <a:avLst>
                  <a:gd name="adj" fmla="val 26697"/>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85" name="Vapaamuotoinen: Muoto 184">
                <a:extLst>
                  <a:ext uri="{FF2B5EF4-FFF2-40B4-BE49-F238E27FC236}">
                    <a16:creationId xmlns:a16="http://schemas.microsoft.com/office/drawing/2014/main" id="{A65868DF-E21B-23D5-95B9-DBF44A1C81D3}"/>
                  </a:ext>
                </a:extLst>
              </p:cNvPr>
              <p:cNvSpPr/>
              <p:nvPr/>
            </p:nvSpPr>
            <p:spPr>
              <a:xfrm>
                <a:off x="9129730" y="1575511"/>
                <a:ext cx="381917" cy="330234"/>
              </a:xfrm>
              <a:custGeom>
                <a:avLst/>
                <a:gdLst>
                  <a:gd name="connsiteX0" fmla="*/ 284924 w 284924"/>
                  <a:gd name="connsiteY0" fmla="*/ 95917 h 248316"/>
                  <a:gd name="connsiteX1" fmla="*/ 276733 w 284924"/>
                  <a:gd name="connsiteY1" fmla="*/ 62675 h 248316"/>
                  <a:gd name="connsiteX2" fmla="*/ 266065 w 284924"/>
                  <a:gd name="connsiteY2" fmla="*/ 53150 h 248316"/>
                  <a:gd name="connsiteX3" fmla="*/ 247015 w 284924"/>
                  <a:gd name="connsiteY3" fmla="*/ 36481 h 248316"/>
                  <a:gd name="connsiteX4" fmla="*/ 230727 w 284924"/>
                  <a:gd name="connsiteY4" fmla="*/ 0 h 248316"/>
                  <a:gd name="connsiteX5" fmla="*/ 144050 w 284924"/>
                  <a:gd name="connsiteY5" fmla="*/ 57150 h 248316"/>
                  <a:gd name="connsiteX6" fmla="*/ 42894 w 284924"/>
                  <a:gd name="connsiteY6" fmla="*/ 85725 h 248316"/>
                  <a:gd name="connsiteX7" fmla="*/ 3270 w 284924"/>
                  <a:gd name="connsiteY7" fmla="*/ 95726 h 248316"/>
                  <a:gd name="connsiteX8" fmla="*/ 3270 w 284924"/>
                  <a:gd name="connsiteY8" fmla="*/ 130112 h 248316"/>
                  <a:gd name="connsiteX9" fmla="*/ 142049 w 284924"/>
                  <a:gd name="connsiteY9" fmla="*/ 248317 h 248316"/>
                  <a:gd name="connsiteX10" fmla="*/ 284924 w 284924"/>
                  <a:gd name="connsiteY10" fmla="*/ 95917 h 248316"/>
                  <a:gd name="connsiteX0" fmla="*/ 284924 w 284924"/>
                  <a:gd name="connsiteY0" fmla="*/ 95917 h 248317"/>
                  <a:gd name="connsiteX1" fmla="*/ 276733 w 284924"/>
                  <a:gd name="connsiteY1" fmla="*/ 62675 h 248317"/>
                  <a:gd name="connsiteX2" fmla="*/ 266065 w 284924"/>
                  <a:gd name="connsiteY2" fmla="*/ 53150 h 248317"/>
                  <a:gd name="connsiteX3" fmla="*/ 247015 w 284924"/>
                  <a:gd name="connsiteY3" fmla="*/ 36481 h 248317"/>
                  <a:gd name="connsiteX4" fmla="*/ 230727 w 284924"/>
                  <a:gd name="connsiteY4" fmla="*/ 0 h 248317"/>
                  <a:gd name="connsiteX5" fmla="*/ 144050 w 284924"/>
                  <a:gd name="connsiteY5" fmla="*/ 57150 h 248317"/>
                  <a:gd name="connsiteX6" fmla="*/ 31525 w 284924"/>
                  <a:gd name="connsiteY6" fmla="*/ 14103 h 248317"/>
                  <a:gd name="connsiteX7" fmla="*/ 3270 w 284924"/>
                  <a:gd name="connsiteY7" fmla="*/ 95726 h 248317"/>
                  <a:gd name="connsiteX8" fmla="*/ 3270 w 284924"/>
                  <a:gd name="connsiteY8" fmla="*/ 130112 h 248317"/>
                  <a:gd name="connsiteX9" fmla="*/ 142049 w 284924"/>
                  <a:gd name="connsiteY9" fmla="*/ 248317 h 248317"/>
                  <a:gd name="connsiteX10" fmla="*/ 284924 w 284924"/>
                  <a:gd name="connsiteY10" fmla="*/ 95917 h 248317"/>
                  <a:gd name="connsiteX0" fmla="*/ 284924 w 284924"/>
                  <a:gd name="connsiteY0" fmla="*/ 95917 h 248317"/>
                  <a:gd name="connsiteX1" fmla="*/ 276733 w 284924"/>
                  <a:gd name="connsiteY1" fmla="*/ 62675 h 248317"/>
                  <a:gd name="connsiteX2" fmla="*/ 266065 w 284924"/>
                  <a:gd name="connsiteY2" fmla="*/ 53150 h 248317"/>
                  <a:gd name="connsiteX3" fmla="*/ 247015 w 284924"/>
                  <a:gd name="connsiteY3" fmla="*/ 36481 h 248317"/>
                  <a:gd name="connsiteX4" fmla="*/ 230727 w 284924"/>
                  <a:gd name="connsiteY4" fmla="*/ 0 h 248317"/>
                  <a:gd name="connsiteX5" fmla="*/ 138365 w 284924"/>
                  <a:gd name="connsiteY5" fmla="*/ 28501 h 248317"/>
                  <a:gd name="connsiteX6" fmla="*/ 31525 w 284924"/>
                  <a:gd name="connsiteY6" fmla="*/ 14103 h 248317"/>
                  <a:gd name="connsiteX7" fmla="*/ 3270 w 284924"/>
                  <a:gd name="connsiteY7" fmla="*/ 95726 h 248317"/>
                  <a:gd name="connsiteX8" fmla="*/ 3270 w 284924"/>
                  <a:gd name="connsiteY8" fmla="*/ 130112 h 248317"/>
                  <a:gd name="connsiteX9" fmla="*/ 142049 w 284924"/>
                  <a:gd name="connsiteY9" fmla="*/ 248317 h 248317"/>
                  <a:gd name="connsiteX10" fmla="*/ 284924 w 284924"/>
                  <a:gd name="connsiteY10" fmla="*/ 95917 h 24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924" h="248317">
                    <a:moveTo>
                      <a:pt x="284924" y="95917"/>
                    </a:moveTo>
                    <a:cubicBezTo>
                      <a:pt x="284416" y="84404"/>
                      <a:pt x="281632" y="73105"/>
                      <a:pt x="276733" y="62675"/>
                    </a:cubicBezTo>
                    <a:cubicBezTo>
                      <a:pt x="273943" y="58733"/>
                      <a:pt x="270296" y="55476"/>
                      <a:pt x="266065" y="53150"/>
                    </a:cubicBezTo>
                    <a:cubicBezTo>
                      <a:pt x="258780" y="48761"/>
                      <a:pt x="252331" y="43119"/>
                      <a:pt x="247015" y="36481"/>
                    </a:cubicBezTo>
                    <a:cubicBezTo>
                      <a:pt x="239351" y="25447"/>
                      <a:pt x="233826" y="13072"/>
                      <a:pt x="230727" y="0"/>
                    </a:cubicBezTo>
                    <a:cubicBezTo>
                      <a:pt x="204134" y="22328"/>
                      <a:pt x="169364" y="12855"/>
                      <a:pt x="138365" y="28501"/>
                    </a:cubicBezTo>
                    <a:cubicBezTo>
                      <a:pt x="106186" y="42815"/>
                      <a:pt x="66437" y="9465"/>
                      <a:pt x="31525" y="14103"/>
                    </a:cubicBezTo>
                    <a:cubicBezTo>
                      <a:pt x="15428" y="16960"/>
                      <a:pt x="6699" y="92107"/>
                      <a:pt x="3270" y="95726"/>
                    </a:cubicBezTo>
                    <a:cubicBezTo>
                      <a:pt x="-2445" y="103156"/>
                      <a:pt x="508" y="122111"/>
                      <a:pt x="3270" y="130112"/>
                    </a:cubicBezTo>
                    <a:cubicBezTo>
                      <a:pt x="19558" y="198787"/>
                      <a:pt x="77851" y="248317"/>
                      <a:pt x="142049" y="248317"/>
                    </a:cubicBezTo>
                    <a:cubicBezTo>
                      <a:pt x="218249" y="248317"/>
                      <a:pt x="284924" y="177070"/>
                      <a:pt x="284924" y="95917"/>
                    </a:cubicBezTo>
                    <a:close/>
                  </a:path>
                </a:pathLst>
              </a:custGeom>
              <a:solidFill>
                <a:srgbClr val="FFD05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6" name="Kuva 32" descr="Rakennus työntekijä mies tasaisella täytöllä">
                <a:extLst>
                  <a:ext uri="{FF2B5EF4-FFF2-40B4-BE49-F238E27FC236}">
                    <a16:creationId xmlns:a16="http://schemas.microsoft.com/office/drawing/2014/main" id="{320D6894-F065-C5CE-346F-4247DFC707E5}"/>
                  </a:ext>
                </a:extLst>
              </p:cNvPr>
              <p:cNvSpPr/>
              <p:nvPr/>
            </p:nvSpPr>
            <p:spPr>
              <a:xfrm>
                <a:off x="8911838" y="1589375"/>
                <a:ext cx="834169" cy="861085"/>
              </a:xfrm>
              <a:custGeom>
                <a:avLst/>
                <a:gdLst>
                  <a:gd name="connsiteX0" fmla="*/ 197907 w 834169"/>
                  <a:gd name="connsiteY0" fmla="*/ 603834 h 1082660"/>
                  <a:gd name="connsiteX1" fmla="*/ 49151 w 834169"/>
                  <a:gd name="connsiteY1" fmla="*/ 683341 h 1082660"/>
                  <a:gd name="connsiteX2" fmla="*/ 0 w 834169"/>
                  <a:gd name="connsiteY2" fmla="*/ 782034 h 1082660"/>
                  <a:gd name="connsiteX3" fmla="*/ 0 w 834169"/>
                  <a:gd name="connsiteY3" fmla="*/ 1011039 h 1082660"/>
                  <a:gd name="connsiteX4" fmla="*/ 11600 w 834169"/>
                  <a:gd name="connsiteY4" fmla="*/ 1018781 h 1082660"/>
                  <a:gd name="connsiteX5" fmla="*/ 143373 w 834169"/>
                  <a:gd name="connsiteY5" fmla="*/ 1061402 h 1082660"/>
                  <a:gd name="connsiteX6" fmla="*/ 143373 w 834169"/>
                  <a:gd name="connsiteY6" fmla="*/ 977542 h 1082660"/>
                  <a:gd name="connsiteX7" fmla="*/ 391017 w 834169"/>
                  <a:gd name="connsiteY7" fmla="*/ 977542 h 1082660"/>
                  <a:gd name="connsiteX8" fmla="*/ 391017 w 834169"/>
                  <a:gd name="connsiteY8" fmla="*/ 1082426 h 1082660"/>
                  <a:gd name="connsiteX9" fmla="*/ 420695 w 834169"/>
                  <a:gd name="connsiteY9" fmla="*/ 1082661 h 1082660"/>
                  <a:gd name="connsiteX10" fmla="*/ 443152 w 834169"/>
                  <a:gd name="connsiteY10" fmla="*/ 1082491 h 1082660"/>
                  <a:gd name="connsiteX11" fmla="*/ 443152 w 834169"/>
                  <a:gd name="connsiteY11" fmla="*/ 977542 h 1082660"/>
                  <a:gd name="connsiteX12" fmla="*/ 690797 w 834169"/>
                  <a:gd name="connsiteY12" fmla="*/ 977542 h 1082660"/>
                  <a:gd name="connsiteX13" fmla="*/ 690797 w 834169"/>
                  <a:gd name="connsiteY13" fmla="*/ 1062341 h 1082660"/>
                  <a:gd name="connsiteX14" fmla="*/ 823742 w 834169"/>
                  <a:gd name="connsiteY14" fmla="*/ 1017947 h 1082660"/>
                  <a:gd name="connsiteX15" fmla="*/ 834169 w 834169"/>
                  <a:gd name="connsiteY15" fmla="*/ 1010127 h 1082660"/>
                  <a:gd name="connsiteX16" fmla="*/ 834169 w 834169"/>
                  <a:gd name="connsiteY16" fmla="*/ 781486 h 1082660"/>
                  <a:gd name="connsiteX17" fmla="*/ 785514 w 834169"/>
                  <a:gd name="connsiteY17" fmla="*/ 683654 h 1082660"/>
                  <a:gd name="connsiteX18" fmla="*/ 636849 w 834169"/>
                  <a:gd name="connsiteY18" fmla="*/ 604030 h 1082660"/>
                  <a:gd name="connsiteX19" fmla="*/ 555583 w 834169"/>
                  <a:gd name="connsiteY19" fmla="*/ 571445 h 1082660"/>
                  <a:gd name="connsiteX20" fmla="*/ 547424 w 834169"/>
                  <a:gd name="connsiteY20" fmla="*/ 559415 h 1082660"/>
                  <a:gd name="connsiteX21" fmla="*/ 547424 w 834169"/>
                  <a:gd name="connsiteY21" fmla="*/ 527508 h 1082660"/>
                  <a:gd name="connsiteX22" fmla="*/ 625627 w 834169"/>
                  <a:gd name="connsiteY22" fmla="*/ 364949 h 1082660"/>
                  <a:gd name="connsiteX23" fmla="*/ 625627 w 834169"/>
                  <a:gd name="connsiteY23" fmla="*/ 273712 h 1082660"/>
                  <a:gd name="connsiteX24" fmla="*/ 638661 w 834169"/>
                  <a:gd name="connsiteY24" fmla="*/ 273712 h 1082660"/>
                  <a:gd name="connsiteX25" fmla="*/ 664729 w 834169"/>
                  <a:gd name="connsiteY25" fmla="*/ 247644 h 1082660"/>
                  <a:gd name="connsiteX26" fmla="*/ 638661 w 834169"/>
                  <a:gd name="connsiteY26" fmla="*/ 221576 h 1082660"/>
                  <a:gd name="connsiteX27" fmla="*/ 625627 w 834169"/>
                  <a:gd name="connsiteY27" fmla="*/ 221576 h 1082660"/>
                  <a:gd name="connsiteX28" fmla="*/ 516142 w 834169"/>
                  <a:gd name="connsiteY28" fmla="*/ 50963 h 1082660"/>
                  <a:gd name="connsiteX29" fmla="*/ 495288 w 834169"/>
                  <a:gd name="connsiteY29" fmla="*/ 133467 h 1082660"/>
                  <a:gd name="connsiteX30" fmla="*/ 482254 w 834169"/>
                  <a:gd name="connsiteY30" fmla="*/ 143373 h 1082660"/>
                  <a:gd name="connsiteX31" fmla="*/ 479126 w 834169"/>
                  <a:gd name="connsiteY31" fmla="*/ 143373 h 1082660"/>
                  <a:gd name="connsiteX32" fmla="*/ 469036 w 834169"/>
                  <a:gd name="connsiteY32" fmla="*/ 127947 h 1082660"/>
                  <a:gd name="connsiteX33" fmla="*/ 469038 w 834169"/>
                  <a:gd name="connsiteY33" fmla="*/ 127941 h 1082660"/>
                  <a:gd name="connsiteX34" fmla="*/ 469220 w 834169"/>
                  <a:gd name="connsiteY34" fmla="*/ 127211 h 1082660"/>
                  <a:gd name="connsiteX35" fmla="*/ 493985 w 834169"/>
                  <a:gd name="connsiteY35" fmla="*/ 29587 h 1082660"/>
                  <a:gd name="connsiteX36" fmla="*/ 456265 w 834169"/>
                  <a:gd name="connsiteY36" fmla="*/ 0 h 1082660"/>
                  <a:gd name="connsiteX37" fmla="*/ 378061 w 834169"/>
                  <a:gd name="connsiteY37" fmla="*/ 0 h 1082660"/>
                  <a:gd name="connsiteX38" fmla="*/ 340263 w 834169"/>
                  <a:gd name="connsiteY38" fmla="*/ 29587 h 1082660"/>
                  <a:gd name="connsiteX39" fmla="*/ 365027 w 834169"/>
                  <a:gd name="connsiteY39" fmla="*/ 127211 h 1082660"/>
                  <a:gd name="connsiteX40" fmla="*/ 355904 w 834169"/>
                  <a:gd name="connsiteY40" fmla="*/ 143203 h 1082660"/>
                  <a:gd name="connsiteX41" fmla="*/ 355122 w 834169"/>
                  <a:gd name="connsiteY41" fmla="*/ 143373 h 1082660"/>
                  <a:gd name="connsiteX42" fmla="*/ 351993 w 834169"/>
                  <a:gd name="connsiteY42" fmla="*/ 143373 h 1082660"/>
                  <a:gd name="connsiteX43" fmla="*/ 338960 w 834169"/>
                  <a:gd name="connsiteY43" fmla="*/ 133467 h 1082660"/>
                  <a:gd name="connsiteX44" fmla="*/ 318757 w 834169"/>
                  <a:gd name="connsiteY44" fmla="*/ 50963 h 1082660"/>
                  <a:gd name="connsiteX45" fmla="*/ 209272 w 834169"/>
                  <a:gd name="connsiteY45" fmla="*/ 221576 h 1082660"/>
                  <a:gd name="connsiteX46" fmla="*/ 195587 w 834169"/>
                  <a:gd name="connsiteY46" fmla="*/ 221576 h 1082660"/>
                  <a:gd name="connsiteX47" fmla="*/ 169519 w 834169"/>
                  <a:gd name="connsiteY47" fmla="*/ 247644 h 1082660"/>
                  <a:gd name="connsiteX48" fmla="*/ 195587 w 834169"/>
                  <a:gd name="connsiteY48" fmla="*/ 273712 h 1082660"/>
                  <a:gd name="connsiteX49" fmla="*/ 208621 w 834169"/>
                  <a:gd name="connsiteY49" fmla="*/ 273712 h 1082660"/>
                  <a:gd name="connsiteX50" fmla="*/ 208621 w 834169"/>
                  <a:gd name="connsiteY50" fmla="*/ 364949 h 1082660"/>
                  <a:gd name="connsiteX51" fmla="*/ 286733 w 834169"/>
                  <a:gd name="connsiteY51" fmla="*/ 527417 h 1082660"/>
                  <a:gd name="connsiteX52" fmla="*/ 286733 w 834169"/>
                  <a:gd name="connsiteY52" fmla="*/ 559415 h 1082660"/>
                  <a:gd name="connsiteX53" fmla="*/ 278717 w 834169"/>
                  <a:gd name="connsiteY53" fmla="*/ 571445 h 1082660"/>
                  <a:gd name="connsiteX54" fmla="*/ 260678 w 834169"/>
                  <a:gd name="connsiteY54" fmla="*/ 364949 h 1082660"/>
                  <a:gd name="connsiteX55" fmla="*/ 260678 w 834169"/>
                  <a:gd name="connsiteY55" fmla="*/ 273712 h 1082660"/>
                  <a:gd name="connsiteX56" fmla="*/ 573491 w 834169"/>
                  <a:gd name="connsiteY56" fmla="*/ 273712 h 1082660"/>
                  <a:gd name="connsiteX57" fmla="*/ 573491 w 834169"/>
                  <a:gd name="connsiteY57" fmla="*/ 364949 h 1082660"/>
                  <a:gd name="connsiteX58" fmla="*/ 417085 w 834169"/>
                  <a:gd name="connsiteY58" fmla="*/ 521356 h 1082660"/>
                  <a:gd name="connsiteX59" fmla="*/ 260678 w 834169"/>
                  <a:gd name="connsiteY59" fmla="*/ 364949 h 1082660"/>
                  <a:gd name="connsiteX60" fmla="*/ 391017 w 834169"/>
                  <a:gd name="connsiteY60" fmla="*/ 925407 h 1082660"/>
                  <a:gd name="connsiteX61" fmla="*/ 147518 w 834169"/>
                  <a:gd name="connsiteY61" fmla="*/ 925407 h 1082660"/>
                  <a:gd name="connsiteX62" fmla="*/ 188418 w 834169"/>
                  <a:gd name="connsiteY62" fmla="*/ 664429 h 1082660"/>
                  <a:gd name="connsiteX63" fmla="*/ 298385 w 834169"/>
                  <a:gd name="connsiteY63" fmla="*/ 619710 h 1082660"/>
                  <a:gd name="connsiteX64" fmla="*/ 300627 w 834169"/>
                  <a:gd name="connsiteY64" fmla="*/ 618589 h 1082660"/>
                  <a:gd name="connsiteX65" fmla="*/ 391082 w 834169"/>
                  <a:gd name="connsiteY65" fmla="*/ 834169 h 1082660"/>
                  <a:gd name="connsiteX66" fmla="*/ 417085 w 834169"/>
                  <a:gd name="connsiteY66" fmla="*/ 625627 h 1082660"/>
                  <a:gd name="connsiteX67" fmla="*/ 313648 w 834169"/>
                  <a:gd name="connsiteY67" fmla="*/ 610755 h 1082660"/>
                  <a:gd name="connsiteX68" fmla="*/ 338881 w 834169"/>
                  <a:gd name="connsiteY68" fmla="*/ 559415 h 1082660"/>
                  <a:gd name="connsiteX69" fmla="*/ 338881 w 834169"/>
                  <a:gd name="connsiteY69" fmla="*/ 558111 h 1082660"/>
                  <a:gd name="connsiteX70" fmla="*/ 495353 w 834169"/>
                  <a:gd name="connsiteY70" fmla="*/ 558111 h 1082660"/>
                  <a:gd name="connsiteX71" fmla="*/ 495353 w 834169"/>
                  <a:gd name="connsiteY71" fmla="*/ 559415 h 1082660"/>
                  <a:gd name="connsiteX72" fmla="*/ 520782 w 834169"/>
                  <a:gd name="connsiteY72" fmla="*/ 610912 h 1082660"/>
                  <a:gd name="connsiteX73" fmla="*/ 417085 w 834169"/>
                  <a:gd name="connsiteY73" fmla="*/ 625627 h 1082660"/>
                  <a:gd name="connsiteX74" fmla="*/ 443152 w 834169"/>
                  <a:gd name="connsiteY74" fmla="*/ 925407 h 1082660"/>
                  <a:gd name="connsiteX75" fmla="*/ 443152 w 834169"/>
                  <a:gd name="connsiteY75" fmla="*/ 834169 h 1082660"/>
                  <a:gd name="connsiteX76" fmla="*/ 533582 w 834169"/>
                  <a:gd name="connsiteY76" fmla="*/ 618654 h 1082660"/>
                  <a:gd name="connsiteX77" fmla="*/ 535850 w 834169"/>
                  <a:gd name="connsiteY77" fmla="*/ 619788 h 1082660"/>
                  <a:gd name="connsiteX78" fmla="*/ 646638 w 834169"/>
                  <a:gd name="connsiteY78" fmla="*/ 664103 h 1082660"/>
                  <a:gd name="connsiteX79" fmla="*/ 686886 w 834169"/>
                  <a:gd name="connsiteY79" fmla="*/ 925407 h 1082660"/>
                  <a:gd name="connsiteX0" fmla="*/ 197907 w 834169"/>
                  <a:gd name="connsiteY0" fmla="*/ 603834 h 1082661"/>
                  <a:gd name="connsiteX1" fmla="*/ 49151 w 834169"/>
                  <a:gd name="connsiteY1" fmla="*/ 683341 h 1082661"/>
                  <a:gd name="connsiteX2" fmla="*/ 0 w 834169"/>
                  <a:gd name="connsiteY2" fmla="*/ 782034 h 1082661"/>
                  <a:gd name="connsiteX3" fmla="*/ 0 w 834169"/>
                  <a:gd name="connsiteY3" fmla="*/ 1011039 h 1082661"/>
                  <a:gd name="connsiteX4" fmla="*/ 11600 w 834169"/>
                  <a:gd name="connsiteY4" fmla="*/ 1018781 h 1082661"/>
                  <a:gd name="connsiteX5" fmla="*/ 143373 w 834169"/>
                  <a:gd name="connsiteY5" fmla="*/ 1061402 h 1082661"/>
                  <a:gd name="connsiteX6" fmla="*/ 143373 w 834169"/>
                  <a:gd name="connsiteY6" fmla="*/ 977542 h 1082661"/>
                  <a:gd name="connsiteX7" fmla="*/ 391017 w 834169"/>
                  <a:gd name="connsiteY7" fmla="*/ 977542 h 1082661"/>
                  <a:gd name="connsiteX8" fmla="*/ 391017 w 834169"/>
                  <a:gd name="connsiteY8" fmla="*/ 1082426 h 1082661"/>
                  <a:gd name="connsiteX9" fmla="*/ 420695 w 834169"/>
                  <a:gd name="connsiteY9" fmla="*/ 1082661 h 1082661"/>
                  <a:gd name="connsiteX10" fmla="*/ 443152 w 834169"/>
                  <a:gd name="connsiteY10" fmla="*/ 1082491 h 1082661"/>
                  <a:gd name="connsiteX11" fmla="*/ 443152 w 834169"/>
                  <a:gd name="connsiteY11" fmla="*/ 977542 h 1082661"/>
                  <a:gd name="connsiteX12" fmla="*/ 690797 w 834169"/>
                  <a:gd name="connsiteY12" fmla="*/ 977542 h 1082661"/>
                  <a:gd name="connsiteX13" fmla="*/ 690797 w 834169"/>
                  <a:gd name="connsiteY13" fmla="*/ 1062341 h 1082661"/>
                  <a:gd name="connsiteX14" fmla="*/ 823742 w 834169"/>
                  <a:gd name="connsiteY14" fmla="*/ 1017947 h 1082661"/>
                  <a:gd name="connsiteX15" fmla="*/ 834169 w 834169"/>
                  <a:gd name="connsiteY15" fmla="*/ 1010127 h 1082661"/>
                  <a:gd name="connsiteX16" fmla="*/ 834169 w 834169"/>
                  <a:gd name="connsiteY16" fmla="*/ 781486 h 1082661"/>
                  <a:gd name="connsiteX17" fmla="*/ 785514 w 834169"/>
                  <a:gd name="connsiteY17" fmla="*/ 683654 h 1082661"/>
                  <a:gd name="connsiteX18" fmla="*/ 636849 w 834169"/>
                  <a:gd name="connsiteY18" fmla="*/ 604030 h 1082661"/>
                  <a:gd name="connsiteX19" fmla="*/ 555583 w 834169"/>
                  <a:gd name="connsiteY19" fmla="*/ 571445 h 1082661"/>
                  <a:gd name="connsiteX20" fmla="*/ 547424 w 834169"/>
                  <a:gd name="connsiteY20" fmla="*/ 559415 h 1082661"/>
                  <a:gd name="connsiteX21" fmla="*/ 547424 w 834169"/>
                  <a:gd name="connsiteY21" fmla="*/ 527508 h 1082661"/>
                  <a:gd name="connsiteX22" fmla="*/ 625627 w 834169"/>
                  <a:gd name="connsiteY22" fmla="*/ 364949 h 1082661"/>
                  <a:gd name="connsiteX23" fmla="*/ 625627 w 834169"/>
                  <a:gd name="connsiteY23" fmla="*/ 273712 h 1082661"/>
                  <a:gd name="connsiteX24" fmla="*/ 638661 w 834169"/>
                  <a:gd name="connsiteY24" fmla="*/ 273712 h 1082661"/>
                  <a:gd name="connsiteX25" fmla="*/ 664729 w 834169"/>
                  <a:gd name="connsiteY25" fmla="*/ 247644 h 1082661"/>
                  <a:gd name="connsiteX26" fmla="*/ 638661 w 834169"/>
                  <a:gd name="connsiteY26" fmla="*/ 221576 h 1082661"/>
                  <a:gd name="connsiteX27" fmla="*/ 625627 w 834169"/>
                  <a:gd name="connsiteY27" fmla="*/ 221576 h 1082661"/>
                  <a:gd name="connsiteX28" fmla="*/ 516142 w 834169"/>
                  <a:gd name="connsiteY28" fmla="*/ 50963 h 1082661"/>
                  <a:gd name="connsiteX29" fmla="*/ 495288 w 834169"/>
                  <a:gd name="connsiteY29" fmla="*/ 133467 h 1082661"/>
                  <a:gd name="connsiteX30" fmla="*/ 482254 w 834169"/>
                  <a:gd name="connsiteY30" fmla="*/ 143373 h 1082661"/>
                  <a:gd name="connsiteX31" fmla="*/ 479126 w 834169"/>
                  <a:gd name="connsiteY31" fmla="*/ 143373 h 1082661"/>
                  <a:gd name="connsiteX32" fmla="*/ 469036 w 834169"/>
                  <a:gd name="connsiteY32" fmla="*/ 127947 h 1082661"/>
                  <a:gd name="connsiteX33" fmla="*/ 469038 w 834169"/>
                  <a:gd name="connsiteY33" fmla="*/ 127941 h 1082661"/>
                  <a:gd name="connsiteX34" fmla="*/ 469220 w 834169"/>
                  <a:gd name="connsiteY34" fmla="*/ 127211 h 1082661"/>
                  <a:gd name="connsiteX35" fmla="*/ 493985 w 834169"/>
                  <a:gd name="connsiteY35" fmla="*/ 29587 h 1082661"/>
                  <a:gd name="connsiteX36" fmla="*/ 378061 w 834169"/>
                  <a:gd name="connsiteY36" fmla="*/ 0 h 1082661"/>
                  <a:gd name="connsiteX37" fmla="*/ 340263 w 834169"/>
                  <a:gd name="connsiteY37" fmla="*/ 29587 h 1082661"/>
                  <a:gd name="connsiteX38" fmla="*/ 365027 w 834169"/>
                  <a:gd name="connsiteY38" fmla="*/ 127211 h 1082661"/>
                  <a:gd name="connsiteX39" fmla="*/ 355904 w 834169"/>
                  <a:gd name="connsiteY39" fmla="*/ 143203 h 1082661"/>
                  <a:gd name="connsiteX40" fmla="*/ 355122 w 834169"/>
                  <a:gd name="connsiteY40" fmla="*/ 143373 h 1082661"/>
                  <a:gd name="connsiteX41" fmla="*/ 351993 w 834169"/>
                  <a:gd name="connsiteY41" fmla="*/ 143373 h 1082661"/>
                  <a:gd name="connsiteX42" fmla="*/ 338960 w 834169"/>
                  <a:gd name="connsiteY42" fmla="*/ 133467 h 1082661"/>
                  <a:gd name="connsiteX43" fmla="*/ 318757 w 834169"/>
                  <a:gd name="connsiteY43" fmla="*/ 50963 h 1082661"/>
                  <a:gd name="connsiteX44" fmla="*/ 209272 w 834169"/>
                  <a:gd name="connsiteY44" fmla="*/ 221576 h 1082661"/>
                  <a:gd name="connsiteX45" fmla="*/ 195587 w 834169"/>
                  <a:gd name="connsiteY45" fmla="*/ 221576 h 1082661"/>
                  <a:gd name="connsiteX46" fmla="*/ 169519 w 834169"/>
                  <a:gd name="connsiteY46" fmla="*/ 247644 h 1082661"/>
                  <a:gd name="connsiteX47" fmla="*/ 195587 w 834169"/>
                  <a:gd name="connsiteY47" fmla="*/ 273712 h 1082661"/>
                  <a:gd name="connsiteX48" fmla="*/ 208621 w 834169"/>
                  <a:gd name="connsiteY48" fmla="*/ 273712 h 1082661"/>
                  <a:gd name="connsiteX49" fmla="*/ 208621 w 834169"/>
                  <a:gd name="connsiteY49" fmla="*/ 364949 h 1082661"/>
                  <a:gd name="connsiteX50" fmla="*/ 286733 w 834169"/>
                  <a:gd name="connsiteY50" fmla="*/ 527417 h 1082661"/>
                  <a:gd name="connsiteX51" fmla="*/ 286733 w 834169"/>
                  <a:gd name="connsiteY51" fmla="*/ 559415 h 1082661"/>
                  <a:gd name="connsiteX52" fmla="*/ 278717 w 834169"/>
                  <a:gd name="connsiteY52" fmla="*/ 571445 h 1082661"/>
                  <a:gd name="connsiteX53" fmla="*/ 197907 w 834169"/>
                  <a:gd name="connsiteY53" fmla="*/ 603834 h 1082661"/>
                  <a:gd name="connsiteX54" fmla="*/ 260678 w 834169"/>
                  <a:gd name="connsiteY54" fmla="*/ 364949 h 1082661"/>
                  <a:gd name="connsiteX55" fmla="*/ 260678 w 834169"/>
                  <a:gd name="connsiteY55" fmla="*/ 273712 h 1082661"/>
                  <a:gd name="connsiteX56" fmla="*/ 573491 w 834169"/>
                  <a:gd name="connsiteY56" fmla="*/ 273712 h 1082661"/>
                  <a:gd name="connsiteX57" fmla="*/ 573491 w 834169"/>
                  <a:gd name="connsiteY57" fmla="*/ 364949 h 1082661"/>
                  <a:gd name="connsiteX58" fmla="*/ 417085 w 834169"/>
                  <a:gd name="connsiteY58" fmla="*/ 521356 h 1082661"/>
                  <a:gd name="connsiteX59" fmla="*/ 260678 w 834169"/>
                  <a:gd name="connsiteY59" fmla="*/ 364949 h 1082661"/>
                  <a:gd name="connsiteX60" fmla="*/ 391017 w 834169"/>
                  <a:gd name="connsiteY60" fmla="*/ 925407 h 1082661"/>
                  <a:gd name="connsiteX61" fmla="*/ 147518 w 834169"/>
                  <a:gd name="connsiteY61" fmla="*/ 925407 h 1082661"/>
                  <a:gd name="connsiteX62" fmla="*/ 188418 w 834169"/>
                  <a:gd name="connsiteY62" fmla="*/ 664429 h 1082661"/>
                  <a:gd name="connsiteX63" fmla="*/ 298385 w 834169"/>
                  <a:gd name="connsiteY63" fmla="*/ 619710 h 1082661"/>
                  <a:gd name="connsiteX64" fmla="*/ 300627 w 834169"/>
                  <a:gd name="connsiteY64" fmla="*/ 618589 h 1082661"/>
                  <a:gd name="connsiteX65" fmla="*/ 391082 w 834169"/>
                  <a:gd name="connsiteY65" fmla="*/ 834169 h 1082661"/>
                  <a:gd name="connsiteX66" fmla="*/ 391017 w 834169"/>
                  <a:gd name="connsiteY66" fmla="*/ 925407 h 1082661"/>
                  <a:gd name="connsiteX67" fmla="*/ 417085 w 834169"/>
                  <a:gd name="connsiteY67" fmla="*/ 625627 h 1082661"/>
                  <a:gd name="connsiteX68" fmla="*/ 313648 w 834169"/>
                  <a:gd name="connsiteY68" fmla="*/ 610755 h 1082661"/>
                  <a:gd name="connsiteX69" fmla="*/ 338881 w 834169"/>
                  <a:gd name="connsiteY69" fmla="*/ 559415 h 1082661"/>
                  <a:gd name="connsiteX70" fmla="*/ 338881 w 834169"/>
                  <a:gd name="connsiteY70" fmla="*/ 558111 h 1082661"/>
                  <a:gd name="connsiteX71" fmla="*/ 495353 w 834169"/>
                  <a:gd name="connsiteY71" fmla="*/ 558111 h 1082661"/>
                  <a:gd name="connsiteX72" fmla="*/ 495353 w 834169"/>
                  <a:gd name="connsiteY72" fmla="*/ 559415 h 1082661"/>
                  <a:gd name="connsiteX73" fmla="*/ 520782 w 834169"/>
                  <a:gd name="connsiteY73" fmla="*/ 610912 h 1082661"/>
                  <a:gd name="connsiteX74" fmla="*/ 417085 w 834169"/>
                  <a:gd name="connsiteY74" fmla="*/ 625627 h 1082661"/>
                  <a:gd name="connsiteX75" fmla="*/ 443152 w 834169"/>
                  <a:gd name="connsiteY75" fmla="*/ 925407 h 1082661"/>
                  <a:gd name="connsiteX76" fmla="*/ 443152 w 834169"/>
                  <a:gd name="connsiteY76" fmla="*/ 834169 h 1082661"/>
                  <a:gd name="connsiteX77" fmla="*/ 533582 w 834169"/>
                  <a:gd name="connsiteY77" fmla="*/ 618654 h 1082661"/>
                  <a:gd name="connsiteX78" fmla="*/ 535850 w 834169"/>
                  <a:gd name="connsiteY78" fmla="*/ 619788 h 1082661"/>
                  <a:gd name="connsiteX79" fmla="*/ 646638 w 834169"/>
                  <a:gd name="connsiteY79" fmla="*/ 664103 h 1082661"/>
                  <a:gd name="connsiteX80" fmla="*/ 686886 w 834169"/>
                  <a:gd name="connsiteY80" fmla="*/ 925407 h 1082661"/>
                  <a:gd name="connsiteX81" fmla="*/ 443152 w 834169"/>
                  <a:gd name="connsiteY81" fmla="*/ 925407 h 1082661"/>
                  <a:gd name="connsiteX0" fmla="*/ 197907 w 834169"/>
                  <a:gd name="connsiteY0" fmla="*/ 586451 h 1065278"/>
                  <a:gd name="connsiteX1" fmla="*/ 49151 w 834169"/>
                  <a:gd name="connsiteY1" fmla="*/ 665958 h 1065278"/>
                  <a:gd name="connsiteX2" fmla="*/ 0 w 834169"/>
                  <a:gd name="connsiteY2" fmla="*/ 764651 h 1065278"/>
                  <a:gd name="connsiteX3" fmla="*/ 0 w 834169"/>
                  <a:gd name="connsiteY3" fmla="*/ 993656 h 1065278"/>
                  <a:gd name="connsiteX4" fmla="*/ 11600 w 834169"/>
                  <a:gd name="connsiteY4" fmla="*/ 1001398 h 1065278"/>
                  <a:gd name="connsiteX5" fmla="*/ 143373 w 834169"/>
                  <a:gd name="connsiteY5" fmla="*/ 1044019 h 1065278"/>
                  <a:gd name="connsiteX6" fmla="*/ 143373 w 834169"/>
                  <a:gd name="connsiteY6" fmla="*/ 960159 h 1065278"/>
                  <a:gd name="connsiteX7" fmla="*/ 391017 w 834169"/>
                  <a:gd name="connsiteY7" fmla="*/ 960159 h 1065278"/>
                  <a:gd name="connsiteX8" fmla="*/ 391017 w 834169"/>
                  <a:gd name="connsiteY8" fmla="*/ 1065043 h 1065278"/>
                  <a:gd name="connsiteX9" fmla="*/ 420695 w 834169"/>
                  <a:gd name="connsiteY9" fmla="*/ 1065278 h 1065278"/>
                  <a:gd name="connsiteX10" fmla="*/ 443152 w 834169"/>
                  <a:gd name="connsiteY10" fmla="*/ 1065108 h 1065278"/>
                  <a:gd name="connsiteX11" fmla="*/ 443152 w 834169"/>
                  <a:gd name="connsiteY11" fmla="*/ 960159 h 1065278"/>
                  <a:gd name="connsiteX12" fmla="*/ 690797 w 834169"/>
                  <a:gd name="connsiteY12" fmla="*/ 960159 h 1065278"/>
                  <a:gd name="connsiteX13" fmla="*/ 690797 w 834169"/>
                  <a:gd name="connsiteY13" fmla="*/ 1044958 h 1065278"/>
                  <a:gd name="connsiteX14" fmla="*/ 823742 w 834169"/>
                  <a:gd name="connsiteY14" fmla="*/ 1000564 h 1065278"/>
                  <a:gd name="connsiteX15" fmla="*/ 834169 w 834169"/>
                  <a:gd name="connsiteY15" fmla="*/ 992744 h 1065278"/>
                  <a:gd name="connsiteX16" fmla="*/ 834169 w 834169"/>
                  <a:gd name="connsiteY16" fmla="*/ 764103 h 1065278"/>
                  <a:gd name="connsiteX17" fmla="*/ 785514 w 834169"/>
                  <a:gd name="connsiteY17" fmla="*/ 666271 h 1065278"/>
                  <a:gd name="connsiteX18" fmla="*/ 636849 w 834169"/>
                  <a:gd name="connsiteY18" fmla="*/ 586647 h 1065278"/>
                  <a:gd name="connsiteX19" fmla="*/ 555583 w 834169"/>
                  <a:gd name="connsiteY19" fmla="*/ 554062 h 1065278"/>
                  <a:gd name="connsiteX20" fmla="*/ 547424 w 834169"/>
                  <a:gd name="connsiteY20" fmla="*/ 542032 h 1065278"/>
                  <a:gd name="connsiteX21" fmla="*/ 547424 w 834169"/>
                  <a:gd name="connsiteY21" fmla="*/ 510125 h 1065278"/>
                  <a:gd name="connsiteX22" fmla="*/ 625627 w 834169"/>
                  <a:gd name="connsiteY22" fmla="*/ 347566 h 1065278"/>
                  <a:gd name="connsiteX23" fmla="*/ 625627 w 834169"/>
                  <a:gd name="connsiteY23" fmla="*/ 256329 h 1065278"/>
                  <a:gd name="connsiteX24" fmla="*/ 638661 w 834169"/>
                  <a:gd name="connsiteY24" fmla="*/ 256329 h 1065278"/>
                  <a:gd name="connsiteX25" fmla="*/ 664729 w 834169"/>
                  <a:gd name="connsiteY25" fmla="*/ 230261 h 1065278"/>
                  <a:gd name="connsiteX26" fmla="*/ 638661 w 834169"/>
                  <a:gd name="connsiteY26" fmla="*/ 204193 h 1065278"/>
                  <a:gd name="connsiteX27" fmla="*/ 625627 w 834169"/>
                  <a:gd name="connsiteY27" fmla="*/ 204193 h 1065278"/>
                  <a:gd name="connsiteX28" fmla="*/ 516142 w 834169"/>
                  <a:gd name="connsiteY28" fmla="*/ 33580 h 1065278"/>
                  <a:gd name="connsiteX29" fmla="*/ 495288 w 834169"/>
                  <a:gd name="connsiteY29" fmla="*/ 116084 h 1065278"/>
                  <a:gd name="connsiteX30" fmla="*/ 482254 w 834169"/>
                  <a:gd name="connsiteY30" fmla="*/ 125990 h 1065278"/>
                  <a:gd name="connsiteX31" fmla="*/ 479126 w 834169"/>
                  <a:gd name="connsiteY31" fmla="*/ 125990 h 1065278"/>
                  <a:gd name="connsiteX32" fmla="*/ 469036 w 834169"/>
                  <a:gd name="connsiteY32" fmla="*/ 110564 h 1065278"/>
                  <a:gd name="connsiteX33" fmla="*/ 469038 w 834169"/>
                  <a:gd name="connsiteY33" fmla="*/ 110558 h 1065278"/>
                  <a:gd name="connsiteX34" fmla="*/ 469220 w 834169"/>
                  <a:gd name="connsiteY34" fmla="*/ 109828 h 1065278"/>
                  <a:gd name="connsiteX35" fmla="*/ 493985 w 834169"/>
                  <a:gd name="connsiteY35" fmla="*/ 12204 h 1065278"/>
                  <a:gd name="connsiteX36" fmla="*/ 340263 w 834169"/>
                  <a:gd name="connsiteY36" fmla="*/ 12204 h 1065278"/>
                  <a:gd name="connsiteX37" fmla="*/ 365027 w 834169"/>
                  <a:gd name="connsiteY37" fmla="*/ 109828 h 1065278"/>
                  <a:gd name="connsiteX38" fmla="*/ 355904 w 834169"/>
                  <a:gd name="connsiteY38" fmla="*/ 125820 h 1065278"/>
                  <a:gd name="connsiteX39" fmla="*/ 355122 w 834169"/>
                  <a:gd name="connsiteY39" fmla="*/ 125990 h 1065278"/>
                  <a:gd name="connsiteX40" fmla="*/ 351993 w 834169"/>
                  <a:gd name="connsiteY40" fmla="*/ 125990 h 1065278"/>
                  <a:gd name="connsiteX41" fmla="*/ 338960 w 834169"/>
                  <a:gd name="connsiteY41" fmla="*/ 116084 h 1065278"/>
                  <a:gd name="connsiteX42" fmla="*/ 318757 w 834169"/>
                  <a:gd name="connsiteY42" fmla="*/ 33580 h 1065278"/>
                  <a:gd name="connsiteX43" fmla="*/ 209272 w 834169"/>
                  <a:gd name="connsiteY43" fmla="*/ 204193 h 1065278"/>
                  <a:gd name="connsiteX44" fmla="*/ 195587 w 834169"/>
                  <a:gd name="connsiteY44" fmla="*/ 204193 h 1065278"/>
                  <a:gd name="connsiteX45" fmla="*/ 169519 w 834169"/>
                  <a:gd name="connsiteY45" fmla="*/ 230261 h 1065278"/>
                  <a:gd name="connsiteX46" fmla="*/ 195587 w 834169"/>
                  <a:gd name="connsiteY46" fmla="*/ 256329 h 1065278"/>
                  <a:gd name="connsiteX47" fmla="*/ 208621 w 834169"/>
                  <a:gd name="connsiteY47" fmla="*/ 256329 h 1065278"/>
                  <a:gd name="connsiteX48" fmla="*/ 208621 w 834169"/>
                  <a:gd name="connsiteY48" fmla="*/ 347566 h 1065278"/>
                  <a:gd name="connsiteX49" fmla="*/ 286733 w 834169"/>
                  <a:gd name="connsiteY49" fmla="*/ 510034 h 1065278"/>
                  <a:gd name="connsiteX50" fmla="*/ 286733 w 834169"/>
                  <a:gd name="connsiteY50" fmla="*/ 542032 h 1065278"/>
                  <a:gd name="connsiteX51" fmla="*/ 278717 w 834169"/>
                  <a:gd name="connsiteY51" fmla="*/ 554062 h 1065278"/>
                  <a:gd name="connsiteX52" fmla="*/ 197907 w 834169"/>
                  <a:gd name="connsiteY52" fmla="*/ 586451 h 1065278"/>
                  <a:gd name="connsiteX53" fmla="*/ 260678 w 834169"/>
                  <a:gd name="connsiteY53" fmla="*/ 347566 h 1065278"/>
                  <a:gd name="connsiteX54" fmla="*/ 260678 w 834169"/>
                  <a:gd name="connsiteY54" fmla="*/ 256329 h 1065278"/>
                  <a:gd name="connsiteX55" fmla="*/ 573491 w 834169"/>
                  <a:gd name="connsiteY55" fmla="*/ 256329 h 1065278"/>
                  <a:gd name="connsiteX56" fmla="*/ 573491 w 834169"/>
                  <a:gd name="connsiteY56" fmla="*/ 347566 h 1065278"/>
                  <a:gd name="connsiteX57" fmla="*/ 417085 w 834169"/>
                  <a:gd name="connsiteY57" fmla="*/ 503973 h 1065278"/>
                  <a:gd name="connsiteX58" fmla="*/ 260678 w 834169"/>
                  <a:gd name="connsiteY58" fmla="*/ 347566 h 1065278"/>
                  <a:gd name="connsiteX59" fmla="*/ 391017 w 834169"/>
                  <a:gd name="connsiteY59" fmla="*/ 908024 h 1065278"/>
                  <a:gd name="connsiteX60" fmla="*/ 147518 w 834169"/>
                  <a:gd name="connsiteY60" fmla="*/ 908024 h 1065278"/>
                  <a:gd name="connsiteX61" fmla="*/ 188418 w 834169"/>
                  <a:gd name="connsiteY61" fmla="*/ 647046 h 1065278"/>
                  <a:gd name="connsiteX62" fmla="*/ 298385 w 834169"/>
                  <a:gd name="connsiteY62" fmla="*/ 602327 h 1065278"/>
                  <a:gd name="connsiteX63" fmla="*/ 300627 w 834169"/>
                  <a:gd name="connsiteY63" fmla="*/ 601206 h 1065278"/>
                  <a:gd name="connsiteX64" fmla="*/ 391082 w 834169"/>
                  <a:gd name="connsiteY64" fmla="*/ 816786 h 1065278"/>
                  <a:gd name="connsiteX65" fmla="*/ 391017 w 834169"/>
                  <a:gd name="connsiteY65" fmla="*/ 908024 h 1065278"/>
                  <a:gd name="connsiteX66" fmla="*/ 417085 w 834169"/>
                  <a:gd name="connsiteY66" fmla="*/ 608244 h 1065278"/>
                  <a:gd name="connsiteX67" fmla="*/ 313648 w 834169"/>
                  <a:gd name="connsiteY67" fmla="*/ 593372 h 1065278"/>
                  <a:gd name="connsiteX68" fmla="*/ 338881 w 834169"/>
                  <a:gd name="connsiteY68" fmla="*/ 542032 h 1065278"/>
                  <a:gd name="connsiteX69" fmla="*/ 338881 w 834169"/>
                  <a:gd name="connsiteY69" fmla="*/ 540728 h 1065278"/>
                  <a:gd name="connsiteX70" fmla="*/ 495353 w 834169"/>
                  <a:gd name="connsiteY70" fmla="*/ 540728 h 1065278"/>
                  <a:gd name="connsiteX71" fmla="*/ 495353 w 834169"/>
                  <a:gd name="connsiteY71" fmla="*/ 542032 h 1065278"/>
                  <a:gd name="connsiteX72" fmla="*/ 520782 w 834169"/>
                  <a:gd name="connsiteY72" fmla="*/ 593529 h 1065278"/>
                  <a:gd name="connsiteX73" fmla="*/ 417085 w 834169"/>
                  <a:gd name="connsiteY73" fmla="*/ 608244 h 1065278"/>
                  <a:gd name="connsiteX74" fmla="*/ 443152 w 834169"/>
                  <a:gd name="connsiteY74" fmla="*/ 908024 h 1065278"/>
                  <a:gd name="connsiteX75" fmla="*/ 443152 w 834169"/>
                  <a:gd name="connsiteY75" fmla="*/ 816786 h 1065278"/>
                  <a:gd name="connsiteX76" fmla="*/ 533582 w 834169"/>
                  <a:gd name="connsiteY76" fmla="*/ 601271 h 1065278"/>
                  <a:gd name="connsiteX77" fmla="*/ 535850 w 834169"/>
                  <a:gd name="connsiteY77" fmla="*/ 602405 h 1065278"/>
                  <a:gd name="connsiteX78" fmla="*/ 646638 w 834169"/>
                  <a:gd name="connsiteY78" fmla="*/ 646720 h 1065278"/>
                  <a:gd name="connsiteX79" fmla="*/ 686886 w 834169"/>
                  <a:gd name="connsiteY79" fmla="*/ 908024 h 1065278"/>
                  <a:gd name="connsiteX80" fmla="*/ 443152 w 834169"/>
                  <a:gd name="connsiteY80" fmla="*/ 908024 h 1065278"/>
                  <a:gd name="connsiteX0" fmla="*/ 197907 w 834169"/>
                  <a:gd name="connsiteY0" fmla="*/ 586451 h 1065278"/>
                  <a:gd name="connsiteX1" fmla="*/ 49151 w 834169"/>
                  <a:gd name="connsiteY1" fmla="*/ 665958 h 1065278"/>
                  <a:gd name="connsiteX2" fmla="*/ 0 w 834169"/>
                  <a:gd name="connsiteY2" fmla="*/ 764651 h 1065278"/>
                  <a:gd name="connsiteX3" fmla="*/ 0 w 834169"/>
                  <a:gd name="connsiteY3" fmla="*/ 993656 h 1065278"/>
                  <a:gd name="connsiteX4" fmla="*/ 11600 w 834169"/>
                  <a:gd name="connsiteY4" fmla="*/ 1001398 h 1065278"/>
                  <a:gd name="connsiteX5" fmla="*/ 143373 w 834169"/>
                  <a:gd name="connsiteY5" fmla="*/ 1044019 h 1065278"/>
                  <a:gd name="connsiteX6" fmla="*/ 143373 w 834169"/>
                  <a:gd name="connsiteY6" fmla="*/ 960159 h 1065278"/>
                  <a:gd name="connsiteX7" fmla="*/ 391017 w 834169"/>
                  <a:gd name="connsiteY7" fmla="*/ 960159 h 1065278"/>
                  <a:gd name="connsiteX8" fmla="*/ 391017 w 834169"/>
                  <a:gd name="connsiteY8" fmla="*/ 1065043 h 1065278"/>
                  <a:gd name="connsiteX9" fmla="*/ 420695 w 834169"/>
                  <a:gd name="connsiteY9" fmla="*/ 1065278 h 1065278"/>
                  <a:gd name="connsiteX10" fmla="*/ 443152 w 834169"/>
                  <a:gd name="connsiteY10" fmla="*/ 1065108 h 1065278"/>
                  <a:gd name="connsiteX11" fmla="*/ 443152 w 834169"/>
                  <a:gd name="connsiteY11" fmla="*/ 960159 h 1065278"/>
                  <a:gd name="connsiteX12" fmla="*/ 690797 w 834169"/>
                  <a:gd name="connsiteY12" fmla="*/ 960159 h 1065278"/>
                  <a:gd name="connsiteX13" fmla="*/ 690797 w 834169"/>
                  <a:gd name="connsiteY13" fmla="*/ 1044958 h 1065278"/>
                  <a:gd name="connsiteX14" fmla="*/ 823742 w 834169"/>
                  <a:gd name="connsiteY14" fmla="*/ 1000564 h 1065278"/>
                  <a:gd name="connsiteX15" fmla="*/ 834169 w 834169"/>
                  <a:gd name="connsiteY15" fmla="*/ 992744 h 1065278"/>
                  <a:gd name="connsiteX16" fmla="*/ 834169 w 834169"/>
                  <a:gd name="connsiteY16" fmla="*/ 764103 h 1065278"/>
                  <a:gd name="connsiteX17" fmla="*/ 785514 w 834169"/>
                  <a:gd name="connsiteY17" fmla="*/ 666271 h 1065278"/>
                  <a:gd name="connsiteX18" fmla="*/ 636849 w 834169"/>
                  <a:gd name="connsiteY18" fmla="*/ 586647 h 1065278"/>
                  <a:gd name="connsiteX19" fmla="*/ 555583 w 834169"/>
                  <a:gd name="connsiteY19" fmla="*/ 554062 h 1065278"/>
                  <a:gd name="connsiteX20" fmla="*/ 547424 w 834169"/>
                  <a:gd name="connsiteY20" fmla="*/ 542032 h 1065278"/>
                  <a:gd name="connsiteX21" fmla="*/ 547424 w 834169"/>
                  <a:gd name="connsiteY21" fmla="*/ 510125 h 1065278"/>
                  <a:gd name="connsiteX22" fmla="*/ 625627 w 834169"/>
                  <a:gd name="connsiteY22" fmla="*/ 347566 h 1065278"/>
                  <a:gd name="connsiteX23" fmla="*/ 625627 w 834169"/>
                  <a:gd name="connsiteY23" fmla="*/ 256329 h 1065278"/>
                  <a:gd name="connsiteX24" fmla="*/ 638661 w 834169"/>
                  <a:gd name="connsiteY24" fmla="*/ 256329 h 1065278"/>
                  <a:gd name="connsiteX25" fmla="*/ 664729 w 834169"/>
                  <a:gd name="connsiteY25" fmla="*/ 230261 h 1065278"/>
                  <a:gd name="connsiteX26" fmla="*/ 638661 w 834169"/>
                  <a:gd name="connsiteY26" fmla="*/ 204193 h 1065278"/>
                  <a:gd name="connsiteX27" fmla="*/ 625627 w 834169"/>
                  <a:gd name="connsiteY27" fmla="*/ 204193 h 1065278"/>
                  <a:gd name="connsiteX28" fmla="*/ 516142 w 834169"/>
                  <a:gd name="connsiteY28" fmla="*/ 33580 h 1065278"/>
                  <a:gd name="connsiteX29" fmla="*/ 495288 w 834169"/>
                  <a:gd name="connsiteY29" fmla="*/ 116084 h 1065278"/>
                  <a:gd name="connsiteX30" fmla="*/ 482254 w 834169"/>
                  <a:gd name="connsiteY30" fmla="*/ 125990 h 1065278"/>
                  <a:gd name="connsiteX31" fmla="*/ 479126 w 834169"/>
                  <a:gd name="connsiteY31" fmla="*/ 125990 h 1065278"/>
                  <a:gd name="connsiteX32" fmla="*/ 469036 w 834169"/>
                  <a:gd name="connsiteY32" fmla="*/ 110564 h 1065278"/>
                  <a:gd name="connsiteX33" fmla="*/ 469038 w 834169"/>
                  <a:gd name="connsiteY33" fmla="*/ 110558 h 1065278"/>
                  <a:gd name="connsiteX34" fmla="*/ 469220 w 834169"/>
                  <a:gd name="connsiteY34" fmla="*/ 109828 h 1065278"/>
                  <a:gd name="connsiteX35" fmla="*/ 493985 w 834169"/>
                  <a:gd name="connsiteY35" fmla="*/ 12204 h 1065278"/>
                  <a:gd name="connsiteX36" fmla="*/ 340263 w 834169"/>
                  <a:gd name="connsiteY36" fmla="*/ 12204 h 1065278"/>
                  <a:gd name="connsiteX37" fmla="*/ 365027 w 834169"/>
                  <a:gd name="connsiteY37" fmla="*/ 109828 h 1065278"/>
                  <a:gd name="connsiteX38" fmla="*/ 355904 w 834169"/>
                  <a:gd name="connsiteY38" fmla="*/ 125820 h 1065278"/>
                  <a:gd name="connsiteX39" fmla="*/ 355122 w 834169"/>
                  <a:gd name="connsiteY39" fmla="*/ 125990 h 1065278"/>
                  <a:gd name="connsiteX40" fmla="*/ 351993 w 834169"/>
                  <a:gd name="connsiteY40" fmla="*/ 125990 h 1065278"/>
                  <a:gd name="connsiteX41" fmla="*/ 338960 w 834169"/>
                  <a:gd name="connsiteY41" fmla="*/ 116084 h 1065278"/>
                  <a:gd name="connsiteX42" fmla="*/ 209272 w 834169"/>
                  <a:gd name="connsiteY42" fmla="*/ 204193 h 1065278"/>
                  <a:gd name="connsiteX43" fmla="*/ 195587 w 834169"/>
                  <a:gd name="connsiteY43" fmla="*/ 204193 h 1065278"/>
                  <a:gd name="connsiteX44" fmla="*/ 169519 w 834169"/>
                  <a:gd name="connsiteY44" fmla="*/ 230261 h 1065278"/>
                  <a:gd name="connsiteX45" fmla="*/ 195587 w 834169"/>
                  <a:gd name="connsiteY45" fmla="*/ 256329 h 1065278"/>
                  <a:gd name="connsiteX46" fmla="*/ 208621 w 834169"/>
                  <a:gd name="connsiteY46" fmla="*/ 256329 h 1065278"/>
                  <a:gd name="connsiteX47" fmla="*/ 208621 w 834169"/>
                  <a:gd name="connsiteY47" fmla="*/ 347566 h 1065278"/>
                  <a:gd name="connsiteX48" fmla="*/ 286733 w 834169"/>
                  <a:gd name="connsiteY48" fmla="*/ 510034 h 1065278"/>
                  <a:gd name="connsiteX49" fmla="*/ 286733 w 834169"/>
                  <a:gd name="connsiteY49" fmla="*/ 542032 h 1065278"/>
                  <a:gd name="connsiteX50" fmla="*/ 278717 w 834169"/>
                  <a:gd name="connsiteY50" fmla="*/ 554062 h 1065278"/>
                  <a:gd name="connsiteX51" fmla="*/ 197907 w 834169"/>
                  <a:gd name="connsiteY51" fmla="*/ 586451 h 1065278"/>
                  <a:gd name="connsiteX52" fmla="*/ 260678 w 834169"/>
                  <a:gd name="connsiteY52" fmla="*/ 347566 h 1065278"/>
                  <a:gd name="connsiteX53" fmla="*/ 260678 w 834169"/>
                  <a:gd name="connsiteY53" fmla="*/ 256329 h 1065278"/>
                  <a:gd name="connsiteX54" fmla="*/ 573491 w 834169"/>
                  <a:gd name="connsiteY54" fmla="*/ 256329 h 1065278"/>
                  <a:gd name="connsiteX55" fmla="*/ 573491 w 834169"/>
                  <a:gd name="connsiteY55" fmla="*/ 347566 h 1065278"/>
                  <a:gd name="connsiteX56" fmla="*/ 417085 w 834169"/>
                  <a:gd name="connsiteY56" fmla="*/ 503973 h 1065278"/>
                  <a:gd name="connsiteX57" fmla="*/ 260678 w 834169"/>
                  <a:gd name="connsiteY57" fmla="*/ 347566 h 1065278"/>
                  <a:gd name="connsiteX58" fmla="*/ 391017 w 834169"/>
                  <a:gd name="connsiteY58" fmla="*/ 908024 h 1065278"/>
                  <a:gd name="connsiteX59" fmla="*/ 147518 w 834169"/>
                  <a:gd name="connsiteY59" fmla="*/ 908024 h 1065278"/>
                  <a:gd name="connsiteX60" fmla="*/ 188418 w 834169"/>
                  <a:gd name="connsiteY60" fmla="*/ 647046 h 1065278"/>
                  <a:gd name="connsiteX61" fmla="*/ 298385 w 834169"/>
                  <a:gd name="connsiteY61" fmla="*/ 602327 h 1065278"/>
                  <a:gd name="connsiteX62" fmla="*/ 300627 w 834169"/>
                  <a:gd name="connsiteY62" fmla="*/ 601206 h 1065278"/>
                  <a:gd name="connsiteX63" fmla="*/ 391082 w 834169"/>
                  <a:gd name="connsiteY63" fmla="*/ 816786 h 1065278"/>
                  <a:gd name="connsiteX64" fmla="*/ 391017 w 834169"/>
                  <a:gd name="connsiteY64" fmla="*/ 908024 h 1065278"/>
                  <a:gd name="connsiteX65" fmla="*/ 417085 w 834169"/>
                  <a:gd name="connsiteY65" fmla="*/ 608244 h 1065278"/>
                  <a:gd name="connsiteX66" fmla="*/ 313648 w 834169"/>
                  <a:gd name="connsiteY66" fmla="*/ 593372 h 1065278"/>
                  <a:gd name="connsiteX67" fmla="*/ 338881 w 834169"/>
                  <a:gd name="connsiteY67" fmla="*/ 542032 h 1065278"/>
                  <a:gd name="connsiteX68" fmla="*/ 338881 w 834169"/>
                  <a:gd name="connsiteY68" fmla="*/ 540728 h 1065278"/>
                  <a:gd name="connsiteX69" fmla="*/ 495353 w 834169"/>
                  <a:gd name="connsiteY69" fmla="*/ 540728 h 1065278"/>
                  <a:gd name="connsiteX70" fmla="*/ 495353 w 834169"/>
                  <a:gd name="connsiteY70" fmla="*/ 542032 h 1065278"/>
                  <a:gd name="connsiteX71" fmla="*/ 520782 w 834169"/>
                  <a:gd name="connsiteY71" fmla="*/ 593529 h 1065278"/>
                  <a:gd name="connsiteX72" fmla="*/ 417085 w 834169"/>
                  <a:gd name="connsiteY72" fmla="*/ 608244 h 1065278"/>
                  <a:gd name="connsiteX73" fmla="*/ 443152 w 834169"/>
                  <a:gd name="connsiteY73" fmla="*/ 908024 h 1065278"/>
                  <a:gd name="connsiteX74" fmla="*/ 443152 w 834169"/>
                  <a:gd name="connsiteY74" fmla="*/ 816786 h 1065278"/>
                  <a:gd name="connsiteX75" fmla="*/ 533582 w 834169"/>
                  <a:gd name="connsiteY75" fmla="*/ 601271 h 1065278"/>
                  <a:gd name="connsiteX76" fmla="*/ 535850 w 834169"/>
                  <a:gd name="connsiteY76" fmla="*/ 602405 h 1065278"/>
                  <a:gd name="connsiteX77" fmla="*/ 646638 w 834169"/>
                  <a:gd name="connsiteY77" fmla="*/ 646720 h 1065278"/>
                  <a:gd name="connsiteX78" fmla="*/ 686886 w 834169"/>
                  <a:gd name="connsiteY78" fmla="*/ 908024 h 1065278"/>
                  <a:gd name="connsiteX79" fmla="*/ 443152 w 834169"/>
                  <a:gd name="connsiteY79" fmla="*/ 908024 h 1065278"/>
                  <a:gd name="connsiteX0" fmla="*/ 197907 w 834169"/>
                  <a:gd name="connsiteY0" fmla="*/ 586451 h 1065278"/>
                  <a:gd name="connsiteX1" fmla="*/ 49151 w 834169"/>
                  <a:gd name="connsiteY1" fmla="*/ 665958 h 1065278"/>
                  <a:gd name="connsiteX2" fmla="*/ 0 w 834169"/>
                  <a:gd name="connsiteY2" fmla="*/ 764651 h 1065278"/>
                  <a:gd name="connsiteX3" fmla="*/ 0 w 834169"/>
                  <a:gd name="connsiteY3" fmla="*/ 993656 h 1065278"/>
                  <a:gd name="connsiteX4" fmla="*/ 11600 w 834169"/>
                  <a:gd name="connsiteY4" fmla="*/ 1001398 h 1065278"/>
                  <a:gd name="connsiteX5" fmla="*/ 143373 w 834169"/>
                  <a:gd name="connsiteY5" fmla="*/ 1044019 h 1065278"/>
                  <a:gd name="connsiteX6" fmla="*/ 143373 w 834169"/>
                  <a:gd name="connsiteY6" fmla="*/ 960159 h 1065278"/>
                  <a:gd name="connsiteX7" fmla="*/ 391017 w 834169"/>
                  <a:gd name="connsiteY7" fmla="*/ 960159 h 1065278"/>
                  <a:gd name="connsiteX8" fmla="*/ 391017 w 834169"/>
                  <a:gd name="connsiteY8" fmla="*/ 1065043 h 1065278"/>
                  <a:gd name="connsiteX9" fmla="*/ 420695 w 834169"/>
                  <a:gd name="connsiteY9" fmla="*/ 1065278 h 1065278"/>
                  <a:gd name="connsiteX10" fmla="*/ 443152 w 834169"/>
                  <a:gd name="connsiteY10" fmla="*/ 1065108 h 1065278"/>
                  <a:gd name="connsiteX11" fmla="*/ 443152 w 834169"/>
                  <a:gd name="connsiteY11" fmla="*/ 960159 h 1065278"/>
                  <a:gd name="connsiteX12" fmla="*/ 690797 w 834169"/>
                  <a:gd name="connsiteY12" fmla="*/ 960159 h 1065278"/>
                  <a:gd name="connsiteX13" fmla="*/ 690797 w 834169"/>
                  <a:gd name="connsiteY13" fmla="*/ 1044958 h 1065278"/>
                  <a:gd name="connsiteX14" fmla="*/ 823742 w 834169"/>
                  <a:gd name="connsiteY14" fmla="*/ 1000564 h 1065278"/>
                  <a:gd name="connsiteX15" fmla="*/ 834169 w 834169"/>
                  <a:gd name="connsiteY15" fmla="*/ 992744 h 1065278"/>
                  <a:gd name="connsiteX16" fmla="*/ 834169 w 834169"/>
                  <a:gd name="connsiteY16" fmla="*/ 764103 h 1065278"/>
                  <a:gd name="connsiteX17" fmla="*/ 785514 w 834169"/>
                  <a:gd name="connsiteY17" fmla="*/ 666271 h 1065278"/>
                  <a:gd name="connsiteX18" fmla="*/ 636849 w 834169"/>
                  <a:gd name="connsiteY18" fmla="*/ 586647 h 1065278"/>
                  <a:gd name="connsiteX19" fmla="*/ 555583 w 834169"/>
                  <a:gd name="connsiteY19" fmla="*/ 554062 h 1065278"/>
                  <a:gd name="connsiteX20" fmla="*/ 547424 w 834169"/>
                  <a:gd name="connsiteY20" fmla="*/ 542032 h 1065278"/>
                  <a:gd name="connsiteX21" fmla="*/ 547424 w 834169"/>
                  <a:gd name="connsiteY21" fmla="*/ 510125 h 1065278"/>
                  <a:gd name="connsiteX22" fmla="*/ 625627 w 834169"/>
                  <a:gd name="connsiteY22" fmla="*/ 347566 h 1065278"/>
                  <a:gd name="connsiteX23" fmla="*/ 625627 w 834169"/>
                  <a:gd name="connsiteY23" fmla="*/ 256329 h 1065278"/>
                  <a:gd name="connsiteX24" fmla="*/ 638661 w 834169"/>
                  <a:gd name="connsiteY24" fmla="*/ 256329 h 1065278"/>
                  <a:gd name="connsiteX25" fmla="*/ 664729 w 834169"/>
                  <a:gd name="connsiteY25" fmla="*/ 230261 h 1065278"/>
                  <a:gd name="connsiteX26" fmla="*/ 638661 w 834169"/>
                  <a:gd name="connsiteY26" fmla="*/ 204193 h 1065278"/>
                  <a:gd name="connsiteX27" fmla="*/ 625627 w 834169"/>
                  <a:gd name="connsiteY27" fmla="*/ 204193 h 1065278"/>
                  <a:gd name="connsiteX28" fmla="*/ 516142 w 834169"/>
                  <a:gd name="connsiteY28" fmla="*/ 33580 h 1065278"/>
                  <a:gd name="connsiteX29" fmla="*/ 495288 w 834169"/>
                  <a:gd name="connsiteY29" fmla="*/ 116084 h 1065278"/>
                  <a:gd name="connsiteX30" fmla="*/ 482254 w 834169"/>
                  <a:gd name="connsiteY30" fmla="*/ 125990 h 1065278"/>
                  <a:gd name="connsiteX31" fmla="*/ 479126 w 834169"/>
                  <a:gd name="connsiteY31" fmla="*/ 125990 h 1065278"/>
                  <a:gd name="connsiteX32" fmla="*/ 469036 w 834169"/>
                  <a:gd name="connsiteY32" fmla="*/ 110564 h 1065278"/>
                  <a:gd name="connsiteX33" fmla="*/ 469038 w 834169"/>
                  <a:gd name="connsiteY33" fmla="*/ 110558 h 1065278"/>
                  <a:gd name="connsiteX34" fmla="*/ 469220 w 834169"/>
                  <a:gd name="connsiteY34" fmla="*/ 109828 h 1065278"/>
                  <a:gd name="connsiteX35" fmla="*/ 493985 w 834169"/>
                  <a:gd name="connsiteY35" fmla="*/ 12204 h 1065278"/>
                  <a:gd name="connsiteX36" fmla="*/ 340263 w 834169"/>
                  <a:gd name="connsiteY36" fmla="*/ 12204 h 1065278"/>
                  <a:gd name="connsiteX37" fmla="*/ 365027 w 834169"/>
                  <a:gd name="connsiteY37" fmla="*/ 109828 h 1065278"/>
                  <a:gd name="connsiteX38" fmla="*/ 355904 w 834169"/>
                  <a:gd name="connsiteY38" fmla="*/ 125820 h 1065278"/>
                  <a:gd name="connsiteX39" fmla="*/ 355122 w 834169"/>
                  <a:gd name="connsiteY39" fmla="*/ 125990 h 1065278"/>
                  <a:gd name="connsiteX40" fmla="*/ 351993 w 834169"/>
                  <a:gd name="connsiteY40" fmla="*/ 125990 h 1065278"/>
                  <a:gd name="connsiteX41" fmla="*/ 209272 w 834169"/>
                  <a:gd name="connsiteY41" fmla="*/ 204193 h 1065278"/>
                  <a:gd name="connsiteX42" fmla="*/ 195587 w 834169"/>
                  <a:gd name="connsiteY42" fmla="*/ 204193 h 1065278"/>
                  <a:gd name="connsiteX43" fmla="*/ 169519 w 834169"/>
                  <a:gd name="connsiteY43" fmla="*/ 230261 h 1065278"/>
                  <a:gd name="connsiteX44" fmla="*/ 195587 w 834169"/>
                  <a:gd name="connsiteY44" fmla="*/ 256329 h 1065278"/>
                  <a:gd name="connsiteX45" fmla="*/ 208621 w 834169"/>
                  <a:gd name="connsiteY45" fmla="*/ 256329 h 1065278"/>
                  <a:gd name="connsiteX46" fmla="*/ 208621 w 834169"/>
                  <a:gd name="connsiteY46" fmla="*/ 347566 h 1065278"/>
                  <a:gd name="connsiteX47" fmla="*/ 286733 w 834169"/>
                  <a:gd name="connsiteY47" fmla="*/ 510034 h 1065278"/>
                  <a:gd name="connsiteX48" fmla="*/ 286733 w 834169"/>
                  <a:gd name="connsiteY48" fmla="*/ 542032 h 1065278"/>
                  <a:gd name="connsiteX49" fmla="*/ 278717 w 834169"/>
                  <a:gd name="connsiteY49" fmla="*/ 554062 h 1065278"/>
                  <a:gd name="connsiteX50" fmla="*/ 197907 w 834169"/>
                  <a:gd name="connsiteY50" fmla="*/ 586451 h 1065278"/>
                  <a:gd name="connsiteX51" fmla="*/ 260678 w 834169"/>
                  <a:gd name="connsiteY51" fmla="*/ 347566 h 1065278"/>
                  <a:gd name="connsiteX52" fmla="*/ 260678 w 834169"/>
                  <a:gd name="connsiteY52" fmla="*/ 256329 h 1065278"/>
                  <a:gd name="connsiteX53" fmla="*/ 573491 w 834169"/>
                  <a:gd name="connsiteY53" fmla="*/ 256329 h 1065278"/>
                  <a:gd name="connsiteX54" fmla="*/ 573491 w 834169"/>
                  <a:gd name="connsiteY54" fmla="*/ 347566 h 1065278"/>
                  <a:gd name="connsiteX55" fmla="*/ 417085 w 834169"/>
                  <a:gd name="connsiteY55" fmla="*/ 503973 h 1065278"/>
                  <a:gd name="connsiteX56" fmla="*/ 260678 w 834169"/>
                  <a:gd name="connsiteY56" fmla="*/ 347566 h 1065278"/>
                  <a:gd name="connsiteX57" fmla="*/ 391017 w 834169"/>
                  <a:gd name="connsiteY57" fmla="*/ 908024 h 1065278"/>
                  <a:gd name="connsiteX58" fmla="*/ 147518 w 834169"/>
                  <a:gd name="connsiteY58" fmla="*/ 908024 h 1065278"/>
                  <a:gd name="connsiteX59" fmla="*/ 188418 w 834169"/>
                  <a:gd name="connsiteY59" fmla="*/ 647046 h 1065278"/>
                  <a:gd name="connsiteX60" fmla="*/ 298385 w 834169"/>
                  <a:gd name="connsiteY60" fmla="*/ 602327 h 1065278"/>
                  <a:gd name="connsiteX61" fmla="*/ 300627 w 834169"/>
                  <a:gd name="connsiteY61" fmla="*/ 601206 h 1065278"/>
                  <a:gd name="connsiteX62" fmla="*/ 391082 w 834169"/>
                  <a:gd name="connsiteY62" fmla="*/ 816786 h 1065278"/>
                  <a:gd name="connsiteX63" fmla="*/ 391017 w 834169"/>
                  <a:gd name="connsiteY63" fmla="*/ 908024 h 1065278"/>
                  <a:gd name="connsiteX64" fmla="*/ 417085 w 834169"/>
                  <a:gd name="connsiteY64" fmla="*/ 608244 h 1065278"/>
                  <a:gd name="connsiteX65" fmla="*/ 313648 w 834169"/>
                  <a:gd name="connsiteY65" fmla="*/ 593372 h 1065278"/>
                  <a:gd name="connsiteX66" fmla="*/ 338881 w 834169"/>
                  <a:gd name="connsiteY66" fmla="*/ 542032 h 1065278"/>
                  <a:gd name="connsiteX67" fmla="*/ 338881 w 834169"/>
                  <a:gd name="connsiteY67" fmla="*/ 540728 h 1065278"/>
                  <a:gd name="connsiteX68" fmla="*/ 495353 w 834169"/>
                  <a:gd name="connsiteY68" fmla="*/ 540728 h 1065278"/>
                  <a:gd name="connsiteX69" fmla="*/ 495353 w 834169"/>
                  <a:gd name="connsiteY69" fmla="*/ 542032 h 1065278"/>
                  <a:gd name="connsiteX70" fmla="*/ 520782 w 834169"/>
                  <a:gd name="connsiteY70" fmla="*/ 593529 h 1065278"/>
                  <a:gd name="connsiteX71" fmla="*/ 417085 w 834169"/>
                  <a:gd name="connsiteY71" fmla="*/ 608244 h 1065278"/>
                  <a:gd name="connsiteX72" fmla="*/ 443152 w 834169"/>
                  <a:gd name="connsiteY72" fmla="*/ 908024 h 1065278"/>
                  <a:gd name="connsiteX73" fmla="*/ 443152 w 834169"/>
                  <a:gd name="connsiteY73" fmla="*/ 816786 h 1065278"/>
                  <a:gd name="connsiteX74" fmla="*/ 533582 w 834169"/>
                  <a:gd name="connsiteY74" fmla="*/ 601271 h 1065278"/>
                  <a:gd name="connsiteX75" fmla="*/ 535850 w 834169"/>
                  <a:gd name="connsiteY75" fmla="*/ 602405 h 1065278"/>
                  <a:gd name="connsiteX76" fmla="*/ 646638 w 834169"/>
                  <a:gd name="connsiteY76" fmla="*/ 646720 h 1065278"/>
                  <a:gd name="connsiteX77" fmla="*/ 686886 w 834169"/>
                  <a:gd name="connsiteY77" fmla="*/ 908024 h 1065278"/>
                  <a:gd name="connsiteX78" fmla="*/ 443152 w 834169"/>
                  <a:gd name="connsiteY78" fmla="*/ 908024 h 1065278"/>
                  <a:gd name="connsiteX0" fmla="*/ 197907 w 834169"/>
                  <a:gd name="connsiteY0" fmla="*/ 574247 h 1053074"/>
                  <a:gd name="connsiteX1" fmla="*/ 49151 w 834169"/>
                  <a:gd name="connsiteY1" fmla="*/ 653754 h 1053074"/>
                  <a:gd name="connsiteX2" fmla="*/ 0 w 834169"/>
                  <a:gd name="connsiteY2" fmla="*/ 752447 h 1053074"/>
                  <a:gd name="connsiteX3" fmla="*/ 0 w 834169"/>
                  <a:gd name="connsiteY3" fmla="*/ 981452 h 1053074"/>
                  <a:gd name="connsiteX4" fmla="*/ 11600 w 834169"/>
                  <a:gd name="connsiteY4" fmla="*/ 989194 h 1053074"/>
                  <a:gd name="connsiteX5" fmla="*/ 143373 w 834169"/>
                  <a:gd name="connsiteY5" fmla="*/ 1031815 h 1053074"/>
                  <a:gd name="connsiteX6" fmla="*/ 143373 w 834169"/>
                  <a:gd name="connsiteY6" fmla="*/ 947955 h 1053074"/>
                  <a:gd name="connsiteX7" fmla="*/ 391017 w 834169"/>
                  <a:gd name="connsiteY7" fmla="*/ 947955 h 1053074"/>
                  <a:gd name="connsiteX8" fmla="*/ 391017 w 834169"/>
                  <a:gd name="connsiteY8" fmla="*/ 1052839 h 1053074"/>
                  <a:gd name="connsiteX9" fmla="*/ 420695 w 834169"/>
                  <a:gd name="connsiteY9" fmla="*/ 1053074 h 1053074"/>
                  <a:gd name="connsiteX10" fmla="*/ 443152 w 834169"/>
                  <a:gd name="connsiteY10" fmla="*/ 1052904 h 1053074"/>
                  <a:gd name="connsiteX11" fmla="*/ 443152 w 834169"/>
                  <a:gd name="connsiteY11" fmla="*/ 947955 h 1053074"/>
                  <a:gd name="connsiteX12" fmla="*/ 690797 w 834169"/>
                  <a:gd name="connsiteY12" fmla="*/ 947955 h 1053074"/>
                  <a:gd name="connsiteX13" fmla="*/ 690797 w 834169"/>
                  <a:gd name="connsiteY13" fmla="*/ 1032754 h 1053074"/>
                  <a:gd name="connsiteX14" fmla="*/ 823742 w 834169"/>
                  <a:gd name="connsiteY14" fmla="*/ 988360 h 1053074"/>
                  <a:gd name="connsiteX15" fmla="*/ 834169 w 834169"/>
                  <a:gd name="connsiteY15" fmla="*/ 980540 h 1053074"/>
                  <a:gd name="connsiteX16" fmla="*/ 834169 w 834169"/>
                  <a:gd name="connsiteY16" fmla="*/ 751899 h 1053074"/>
                  <a:gd name="connsiteX17" fmla="*/ 785514 w 834169"/>
                  <a:gd name="connsiteY17" fmla="*/ 654067 h 1053074"/>
                  <a:gd name="connsiteX18" fmla="*/ 636849 w 834169"/>
                  <a:gd name="connsiteY18" fmla="*/ 574443 h 1053074"/>
                  <a:gd name="connsiteX19" fmla="*/ 555583 w 834169"/>
                  <a:gd name="connsiteY19" fmla="*/ 541858 h 1053074"/>
                  <a:gd name="connsiteX20" fmla="*/ 547424 w 834169"/>
                  <a:gd name="connsiteY20" fmla="*/ 529828 h 1053074"/>
                  <a:gd name="connsiteX21" fmla="*/ 547424 w 834169"/>
                  <a:gd name="connsiteY21" fmla="*/ 497921 h 1053074"/>
                  <a:gd name="connsiteX22" fmla="*/ 625627 w 834169"/>
                  <a:gd name="connsiteY22" fmla="*/ 335362 h 1053074"/>
                  <a:gd name="connsiteX23" fmla="*/ 625627 w 834169"/>
                  <a:gd name="connsiteY23" fmla="*/ 244125 h 1053074"/>
                  <a:gd name="connsiteX24" fmla="*/ 638661 w 834169"/>
                  <a:gd name="connsiteY24" fmla="*/ 244125 h 1053074"/>
                  <a:gd name="connsiteX25" fmla="*/ 664729 w 834169"/>
                  <a:gd name="connsiteY25" fmla="*/ 218057 h 1053074"/>
                  <a:gd name="connsiteX26" fmla="*/ 638661 w 834169"/>
                  <a:gd name="connsiteY26" fmla="*/ 191989 h 1053074"/>
                  <a:gd name="connsiteX27" fmla="*/ 625627 w 834169"/>
                  <a:gd name="connsiteY27" fmla="*/ 191989 h 1053074"/>
                  <a:gd name="connsiteX28" fmla="*/ 516142 w 834169"/>
                  <a:gd name="connsiteY28" fmla="*/ 21376 h 1053074"/>
                  <a:gd name="connsiteX29" fmla="*/ 495288 w 834169"/>
                  <a:gd name="connsiteY29" fmla="*/ 103880 h 1053074"/>
                  <a:gd name="connsiteX30" fmla="*/ 482254 w 834169"/>
                  <a:gd name="connsiteY30" fmla="*/ 113786 h 1053074"/>
                  <a:gd name="connsiteX31" fmla="*/ 479126 w 834169"/>
                  <a:gd name="connsiteY31" fmla="*/ 113786 h 1053074"/>
                  <a:gd name="connsiteX32" fmla="*/ 469036 w 834169"/>
                  <a:gd name="connsiteY32" fmla="*/ 98360 h 1053074"/>
                  <a:gd name="connsiteX33" fmla="*/ 469038 w 834169"/>
                  <a:gd name="connsiteY33" fmla="*/ 98354 h 1053074"/>
                  <a:gd name="connsiteX34" fmla="*/ 469220 w 834169"/>
                  <a:gd name="connsiteY34" fmla="*/ 97624 h 1053074"/>
                  <a:gd name="connsiteX35" fmla="*/ 493985 w 834169"/>
                  <a:gd name="connsiteY35" fmla="*/ 0 h 1053074"/>
                  <a:gd name="connsiteX36" fmla="*/ 365027 w 834169"/>
                  <a:gd name="connsiteY36" fmla="*/ 97624 h 1053074"/>
                  <a:gd name="connsiteX37" fmla="*/ 355904 w 834169"/>
                  <a:gd name="connsiteY37" fmla="*/ 113616 h 1053074"/>
                  <a:gd name="connsiteX38" fmla="*/ 355122 w 834169"/>
                  <a:gd name="connsiteY38" fmla="*/ 113786 h 1053074"/>
                  <a:gd name="connsiteX39" fmla="*/ 351993 w 834169"/>
                  <a:gd name="connsiteY39" fmla="*/ 113786 h 1053074"/>
                  <a:gd name="connsiteX40" fmla="*/ 209272 w 834169"/>
                  <a:gd name="connsiteY40" fmla="*/ 191989 h 1053074"/>
                  <a:gd name="connsiteX41" fmla="*/ 195587 w 834169"/>
                  <a:gd name="connsiteY41" fmla="*/ 191989 h 1053074"/>
                  <a:gd name="connsiteX42" fmla="*/ 169519 w 834169"/>
                  <a:gd name="connsiteY42" fmla="*/ 218057 h 1053074"/>
                  <a:gd name="connsiteX43" fmla="*/ 195587 w 834169"/>
                  <a:gd name="connsiteY43" fmla="*/ 244125 h 1053074"/>
                  <a:gd name="connsiteX44" fmla="*/ 208621 w 834169"/>
                  <a:gd name="connsiteY44" fmla="*/ 244125 h 1053074"/>
                  <a:gd name="connsiteX45" fmla="*/ 208621 w 834169"/>
                  <a:gd name="connsiteY45" fmla="*/ 335362 h 1053074"/>
                  <a:gd name="connsiteX46" fmla="*/ 286733 w 834169"/>
                  <a:gd name="connsiteY46" fmla="*/ 497830 h 1053074"/>
                  <a:gd name="connsiteX47" fmla="*/ 286733 w 834169"/>
                  <a:gd name="connsiteY47" fmla="*/ 529828 h 1053074"/>
                  <a:gd name="connsiteX48" fmla="*/ 278717 w 834169"/>
                  <a:gd name="connsiteY48" fmla="*/ 541858 h 1053074"/>
                  <a:gd name="connsiteX49" fmla="*/ 197907 w 834169"/>
                  <a:gd name="connsiteY49" fmla="*/ 574247 h 1053074"/>
                  <a:gd name="connsiteX50" fmla="*/ 260678 w 834169"/>
                  <a:gd name="connsiteY50" fmla="*/ 335362 h 1053074"/>
                  <a:gd name="connsiteX51" fmla="*/ 260678 w 834169"/>
                  <a:gd name="connsiteY51" fmla="*/ 244125 h 1053074"/>
                  <a:gd name="connsiteX52" fmla="*/ 573491 w 834169"/>
                  <a:gd name="connsiteY52" fmla="*/ 244125 h 1053074"/>
                  <a:gd name="connsiteX53" fmla="*/ 573491 w 834169"/>
                  <a:gd name="connsiteY53" fmla="*/ 335362 h 1053074"/>
                  <a:gd name="connsiteX54" fmla="*/ 417085 w 834169"/>
                  <a:gd name="connsiteY54" fmla="*/ 491769 h 1053074"/>
                  <a:gd name="connsiteX55" fmla="*/ 260678 w 834169"/>
                  <a:gd name="connsiteY55" fmla="*/ 335362 h 1053074"/>
                  <a:gd name="connsiteX56" fmla="*/ 391017 w 834169"/>
                  <a:gd name="connsiteY56" fmla="*/ 895820 h 1053074"/>
                  <a:gd name="connsiteX57" fmla="*/ 147518 w 834169"/>
                  <a:gd name="connsiteY57" fmla="*/ 895820 h 1053074"/>
                  <a:gd name="connsiteX58" fmla="*/ 188418 w 834169"/>
                  <a:gd name="connsiteY58" fmla="*/ 634842 h 1053074"/>
                  <a:gd name="connsiteX59" fmla="*/ 298385 w 834169"/>
                  <a:gd name="connsiteY59" fmla="*/ 590123 h 1053074"/>
                  <a:gd name="connsiteX60" fmla="*/ 300627 w 834169"/>
                  <a:gd name="connsiteY60" fmla="*/ 589002 h 1053074"/>
                  <a:gd name="connsiteX61" fmla="*/ 391082 w 834169"/>
                  <a:gd name="connsiteY61" fmla="*/ 804582 h 1053074"/>
                  <a:gd name="connsiteX62" fmla="*/ 391017 w 834169"/>
                  <a:gd name="connsiteY62" fmla="*/ 895820 h 1053074"/>
                  <a:gd name="connsiteX63" fmla="*/ 417085 w 834169"/>
                  <a:gd name="connsiteY63" fmla="*/ 596040 h 1053074"/>
                  <a:gd name="connsiteX64" fmla="*/ 313648 w 834169"/>
                  <a:gd name="connsiteY64" fmla="*/ 581168 h 1053074"/>
                  <a:gd name="connsiteX65" fmla="*/ 338881 w 834169"/>
                  <a:gd name="connsiteY65" fmla="*/ 529828 h 1053074"/>
                  <a:gd name="connsiteX66" fmla="*/ 338881 w 834169"/>
                  <a:gd name="connsiteY66" fmla="*/ 528524 h 1053074"/>
                  <a:gd name="connsiteX67" fmla="*/ 495353 w 834169"/>
                  <a:gd name="connsiteY67" fmla="*/ 528524 h 1053074"/>
                  <a:gd name="connsiteX68" fmla="*/ 495353 w 834169"/>
                  <a:gd name="connsiteY68" fmla="*/ 529828 h 1053074"/>
                  <a:gd name="connsiteX69" fmla="*/ 520782 w 834169"/>
                  <a:gd name="connsiteY69" fmla="*/ 581325 h 1053074"/>
                  <a:gd name="connsiteX70" fmla="*/ 417085 w 834169"/>
                  <a:gd name="connsiteY70" fmla="*/ 596040 h 1053074"/>
                  <a:gd name="connsiteX71" fmla="*/ 443152 w 834169"/>
                  <a:gd name="connsiteY71" fmla="*/ 895820 h 1053074"/>
                  <a:gd name="connsiteX72" fmla="*/ 443152 w 834169"/>
                  <a:gd name="connsiteY72" fmla="*/ 804582 h 1053074"/>
                  <a:gd name="connsiteX73" fmla="*/ 533582 w 834169"/>
                  <a:gd name="connsiteY73" fmla="*/ 589067 h 1053074"/>
                  <a:gd name="connsiteX74" fmla="*/ 535850 w 834169"/>
                  <a:gd name="connsiteY74" fmla="*/ 590201 h 1053074"/>
                  <a:gd name="connsiteX75" fmla="*/ 646638 w 834169"/>
                  <a:gd name="connsiteY75" fmla="*/ 634516 h 1053074"/>
                  <a:gd name="connsiteX76" fmla="*/ 686886 w 834169"/>
                  <a:gd name="connsiteY76" fmla="*/ 895820 h 1053074"/>
                  <a:gd name="connsiteX77" fmla="*/ 443152 w 834169"/>
                  <a:gd name="connsiteY77" fmla="*/ 895820 h 1053074"/>
                  <a:gd name="connsiteX0" fmla="*/ 197907 w 834169"/>
                  <a:gd name="connsiteY0" fmla="*/ 574247 h 1053074"/>
                  <a:gd name="connsiteX1" fmla="*/ 49151 w 834169"/>
                  <a:gd name="connsiteY1" fmla="*/ 653754 h 1053074"/>
                  <a:gd name="connsiteX2" fmla="*/ 0 w 834169"/>
                  <a:gd name="connsiteY2" fmla="*/ 752447 h 1053074"/>
                  <a:gd name="connsiteX3" fmla="*/ 0 w 834169"/>
                  <a:gd name="connsiteY3" fmla="*/ 981452 h 1053074"/>
                  <a:gd name="connsiteX4" fmla="*/ 11600 w 834169"/>
                  <a:gd name="connsiteY4" fmla="*/ 989194 h 1053074"/>
                  <a:gd name="connsiteX5" fmla="*/ 143373 w 834169"/>
                  <a:gd name="connsiteY5" fmla="*/ 1031815 h 1053074"/>
                  <a:gd name="connsiteX6" fmla="*/ 143373 w 834169"/>
                  <a:gd name="connsiteY6" fmla="*/ 947955 h 1053074"/>
                  <a:gd name="connsiteX7" fmla="*/ 391017 w 834169"/>
                  <a:gd name="connsiteY7" fmla="*/ 947955 h 1053074"/>
                  <a:gd name="connsiteX8" fmla="*/ 391017 w 834169"/>
                  <a:gd name="connsiteY8" fmla="*/ 1052839 h 1053074"/>
                  <a:gd name="connsiteX9" fmla="*/ 420695 w 834169"/>
                  <a:gd name="connsiteY9" fmla="*/ 1053074 h 1053074"/>
                  <a:gd name="connsiteX10" fmla="*/ 443152 w 834169"/>
                  <a:gd name="connsiteY10" fmla="*/ 1052904 h 1053074"/>
                  <a:gd name="connsiteX11" fmla="*/ 443152 w 834169"/>
                  <a:gd name="connsiteY11" fmla="*/ 947955 h 1053074"/>
                  <a:gd name="connsiteX12" fmla="*/ 690797 w 834169"/>
                  <a:gd name="connsiteY12" fmla="*/ 947955 h 1053074"/>
                  <a:gd name="connsiteX13" fmla="*/ 690797 w 834169"/>
                  <a:gd name="connsiteY13" fmla="*/ 1032754 h 1053074"/>
                  <a:gd name="connsiteX14" fmla="*/ 823742 w 834169"/>
                  <a:gd name="connsiteY14" fmla="*/ 988360 h 1053074"/>
                  <a:gd name="connsiteX15" fmla="*/ 834169 w 834169"/>
                  <a:gd name="connsiteY15" fmla="*/ 980540 h 1053074"/>
                  <a:gd name="connsiteX16" fmla="*/ 834169 w 834169"/>
                  <a:gd name="connsiteY16" fmla="*/ 751899 h 1053074"/>
                  <a:gd name="connsiteX17" fmla="*/ 785514 w 834169"/>
                  <a:gd name="connsiteY17" fmla="*/ 654067 h 1053074"/>
                  <a:gd name="connsiteX18" fmla="*/ 636849 w 834169"/>
                  <a:gd name="connsiteY18" fmla="*/ 574443 h 1053074"/>
                  <a:gd name="connsiteX19" fmla="*/ 555583 w 834169"/>
                  <a:gd name="connsiteY19" fmla="*/ 541858 h 1053074"/>
                  <a:gd name="connsiteX20" fmla="*/ 547424 w 834169"/>
                  <a:gd name="connsiteY20" fmla="*/ 529828 h 1053074"/>
                  <a:gd name="connsiteX21" fmla="*/ 547424 w 834169"/>
                  <a:gd name="connsiteY21" fmla="*/ 497921 h 1053074"/>
                  <a:gd name="connsiteX22" fmla="*/ 625627 w 834169"/>
                  <a:gd name="connsiteY22" fmla="*/ 335362 h 1053074"/>
                  <a:gd name="connsiteX23" fmla="*/ 625627 w 834169"/>
                  <a:gd name="connsiteY23" fmla="*/ 244125 h 1053074"/>
                  <a:gd name="connsiteX24" fmla="*/ 638661 w 834169"/>
                  <a:gd name="connsiteY24" fmla="*/ 244125 h 1053074"/>
                  <a:gd name="connsiteX25" fmla="*/ 664729 w 834169"/>
                  <a:gd name="connsiteY25" fmla="*/ 218057 h 1053074"/>
                  <a:gd name="connsiteX26" fmla="*/ 638661 w 834169"/>
                  <a:gd name="connsiteY26" fmla="*/ 191989 h 1053074"/>
                  <a:gd name="connsiteX27" fmla="*/ 625627 w 834169"/>
                  <a:gd name="connsiteY27" fmla="*/ 191989 h 1053074"/>
                  <a:gd name="connsiteX28" fmla="*/ 516142 w 834169"/>
                  <a:gd name="connsiteY28" fmla="*/ 21376 h 1053074"/>
                  <a:gd name="connsiteX29" fmla="*/ 495288 w 834169"/>
                  <a:gd name="connsiteY29" fmla="*/ 103880 h 1053074"/>
                  <a:gd name="connsiteX30" fmla="*/ 482254 w 834169"/>
                  <a:gd name="connsiteY30" fmla="*/ 113786 h 1053074"/>
                  <a:gd name="connsiteX31" fmla="*/ 479126 w 834169"/>
                  <a:gd name="connsiteY31" fmla="*/ 113786 h 1053074"/>
                  <a:gd name="connsiteX32" fmla="*/ 469036 w 834169"/>
                  <a:gd name="connsiteY32" fmla="*/ 98360 h 1053074"/>
                  <a:gd name="connsiteX33" fmla="*/ 469038 w 834169"/>
                  <a:gd name="connsiteY33" fmla="*/ 98354 h 1053074"/>
                  <a:gd name="connsiteX34" fmla="*/ 469220 w 834169"/>
                  <a:gd name="connsiteY34" fmla="*/ 97624 h 1053074"/>
                  <a:gd name="connsiteX35" fmla="*/ 493985 w 834169"/>
                  <a:gd name="connsiteY35" fmla="*/ 0 h 1053074"/>
                  <a:gd name="connsiteX36" fmla="*/ 365027 w 834169"/>
                  <a:gd name="connsiteY36" fmla="*/ 97624 h 1053074"/>
                  <a:gd name="connsiteX37" fmla="*/ 355904 w 834169"/>
                  <a:gd name="connsiteY37" fmla="*/ 113616 h 1053074"/>
                  <a:gd name="connsiteX38" fmla="*/ 355122 w 834169"/>
                  <a:gd name="connsiteY38" fmla="*/ 113786 h 1053074"/>
                  <a:gd name="connsiteX39" fmla="*/ 209272 w 834169"/>
                  <a:gd name="connsiteY39" fmla="*/ 191989 h 1053074"/>
                  <a:gd name="connsiteX40" fmla="*/ 195587 w 834169"/>
                  <a:gd name="connsiteY40" fmla="*/ 191989 h 1053074"/>
                  <a:gd name="connsiteX41" fmla="*/ 169519 w 834169"/>
                  <a:gd name="connsiteY41" fmla="*/ 218057 h 1053074"/>
                  <a:gd name="connsiteX42" fmla="*/ 195587 w 834169"/>
                  <a:gd name="connsiteY42" fmla="*/ 244125 h 1053074"/>
                  <a:gd name="connsiteX43" fmla="*/ 208621 w 834169"/>
                  <a:gd name="connsiteY43" fmla="*/ 244125 h 1053074"/>
                  <a:gd name="connsiteX44" fmla="*/ 208621 w 834169"/>
                  <a:gd name="connsiteY44" fmla="*/ 335362 h 1053074"/>
                  <a:gd name="connsiteX45" fmla="*/ 286733 w 834169"/>
                  <a:gd name="connsiteY45" fmla="*/ 497830 h 1053074"/>
                  <a:gd name="connsiteX46" fmla="*/ 286733 w 834169"/>
                  <a:gd name="connsiteY46" fmla="*/ 529828 h 1053074"/>
                  <a:gd name="connsiteX47" fmla="*/ 278717 w 834169"/>
                  <a:gd name="connsiteY47" fmla="*/ 541858 h 1053074"/>
                  <a:gd name="connsiteX48" fmla="*/ 197907 w 834169"/>
                  <a:gd name="connsiteY48" fmla="*/ 574247 h 1053074"/>
                  <a:gd name="connsiteX49" fmla="*/ 260678 w 834169"/>
                  <a:gd name="connsiteY49" fmla="*/ 335362 h 1053074"/>
                  <a:gd name="connsiteX50" fmla="*/ 260678 w 834169"/>
                  <a:gd name="connsiteY50" fmla="*/ 244125 h 1053074"/>
                  <a:gd name="connsiteX51" fmla="*/ 573491 w 834169"/>
                  <a:gd name="connsiteY51" fmla="*/ 244125 h 1053074"/>
                  <a:gd name="connsiteX52" fmla="*/ 573491 w 834169"/>
                  <a:gd name="connsiteY52" fmla="*/ 335362 h 1053074"/>
                  <a:gd name="connsiteX53" fmla="*/ 417085 w 834169"/>
                  <a:gd name="connsiteY53" fmla="*/ 491769 h 1053074"/>
                  <a:gd name="connsiteX54" fmla="*/ 260678 w 834169"/>
                  <a:gd name="connsiteY54" fmla="*/ 335362 h 1053074"/>
                  <a:gd name="connsiteX55" fmla="*/ 391017 w 834169"/>
                  <a:gd name="connsiteY55" fmla="*/ 895820 h 1053074"/>
                  <a:gd name="connsiteX56" fmla="*/ 147518 w 834169"/>
                  <a:gd name="connsiteY56" fmla="*/ 895820 h 1053074"/>
                  <a:gd name="connsiteX57" fmla="*/ 188418 w 834169"/>
                  <a:gd name="connsiteY57" fmla="*/ 634842 h 1053074"/>
                  <a:gd name="connsiteX58" fmla="*/ 298385 w 834169"/>
                  <a:gd name="connsiteY58" fmla="*/ 590123 h 1053074"/>
                  <a:gd name="connsiteX59" fmla="*/ 300627 w 834169"/>
                  <a:gd name="connsiteY59" fmla="*/ 589002 h 1053074"/>
                  <a:gd name="connsiteX60" fmla="*/ 391082 w 834169"/>
                  <a:gd name="connsiteY60" fmla="*/ 804582 h 1053074"/>
                  <a:gd name="connsiteX61" fmla="*/ 391017 w 834169"/>
                  <a:gd name="connsiteY61" fmla="*/ 895820 h 1053074"/>
                  <a:gd name="connsiteX62" fmla="*/ 417085 w 834169"/>
                  <a:gd name="connsiteY62" fmla="*/ 596040 h 1053074"/>
                  <a:gd name="connsiteX63" fmla="*/ 313648 w 834169"/>
                  <a:gd name="connsiteY63" fmla="*/ 581168 h 1053074"/>
                  <a:gd name="connsiteX64" fmla="*/ 338881 w 834169"/>
                  <a:gd name="connsiteY64" fmla="*/ 529828 h 1053074"/>
                  <a:gd name="connsiteX65" fmla="*/ 338881 w 834169"/>
                  <a:gd name="connsiteY65" fmla="*/ 528524 h 1053074"/>
                  <a:gd name="connsiteX66" fmla="*/ 495353 w 834169"/>
                  <a:gd name="connsiteY66" fmla="*/ 528524 h 1053074"/>
                  <a:gd name="connsiteX67" fmla="*/ 495353 w 834169"/>
                  <a:gd name="connsiteY67" fmla="*/ 529828 h 1053074"/>
                  <a:gd name="connsiteX68" fmla="*/ 520782 w 834169"/>
                  <a:gd name="connsiteY68" fmla="*/ 581325 h 1053074"/>
                  <a:gd name="connsiteX69" fmla="*/ 417085 w 834169"/>
                  <a:gd name="connsiteY69" fmla="*/ 596040 h 1053074"/>
                  <a:gd name="connsiteX70" fmla="*/ 443152 w 834169"/>
                  <a:gd name="connsiteY70" fmla="*/ 895820 h 1053074"/>
                  <a:gd name="connsiteX71" fmla="*/ 443152 w 834169"/>
                  <a:gd name="connsiteY71" fmla="*/ 804582 h 1053074"/>
                  <a:gd name="connsiteX72" fmla="*/ 533582 w 834169"/>
                  <a:gd name="connsiteY72" fmla="*/ 589067 h 1053074"/>
                  <a:gd name="connsiteX73" fmla="*/ 535850 w 834169"/>
                  <a:gd name="connsiteY73" fmla="*/ 590201 h 1053074"/>
                  <a:gd name="connsiteX74" fmla="*/ 646638 w 834169"/>
                  <a:gd name="connsiteY74" fmla="*/ 634516 h 1053074"/>
                  <a:gd name="connsiteX75" fmla="*/ 686886 w 834169"/>
                  <a:gd name="connsiteY75" fmla="*/ 895820 h 1053074"/>
                  <a:gd name="connsiteX76" fmla="*/ 443152 w 834169"/>
                  <a:gd name="connsiteY76" fmla="*/ 895820 h 1053074"/>
                  <a:gd name="connsiteX0" fmla="*/ 197907 w 834169"/>
                  <a:gd name="connsiteY0" fmla="*/ 574247 h 1053074"/>
                  <a:gd name="connsiteX1" fmla="*/ 49151 w 834169"/>
                  <a:gd name="connsiteY1" fmla="*/ 653754 h 1053074"/>
                  <a:gd name="connsiteX2" fmla="*/ 0 w 834169"/>
                  <a:gd name="connsiteY2" fmla="*/ 752447 h 1053074"/>
                  <a:gd name="connsiteX3" fmla="*/ 0 w 834169"/>
                  <a:gd name="connsiteY3" fmla="*/ 981452 h 1053074"/>
                  <a:gd name="connsiteX4" fmla="*/ 11600 w 834169"/>
                  <a:gd name="connsiteY4" fmla="*/ 989194 h 1053074"/>
                  <a:gd name="connsiteX5" fmla="*/ 143373 w 834169"/>
                  <a:gd name="connsiteY5" fmla="*/ 1031815 h 1053074"/>
                  <a:gd name="connsiteX6" fmla="*/ 143373 w 834169"/>
                  <a:gd name="connsiteY6" fmla="*/ 947955 h 1053074"/>
                  <a:gd name="connsiteX7" fmla="*/ 391017 w 834169"/>
                  <a:gd name="connsiteY7" fmla="*/ 947955 h 1053074"/>
                  <a:gd name="connsiteX8" fmla="*/ 391017 w 834169"/>
                  <a:gd name="connsiteY8" fmla="*/ 1052839 h 1053074"/>
                  <a:gd name="connsiteX9" fmla="*/ 420695 w 834169"/>
                  <a:gd name="connsiteY9" fmla="*/ 1053074 h 1053074"/>
                  <a:gd name="connsiteX10" fmla="*/ 443152 w 834169"/>
                  <a:gd name="connsiteY10" fmla="*/ 1052904 h 1053074"/>
                  <a:gd name="connsiteX11" fmla="*/ 443152 w 834169"/>
                  <a:gd name="connsiteY11" fmla="*/ 947955 h 1053074"/>
                  <a:gd name="connsiteX12" fmla="*/ 690797 w 834169"/>
                  <a:gd name="connsiteY12" fmla="*/ 947955 h 1053074"/>
                  <a:gd name="connsiteX13" fmla="*/ 690797 w 834169"/>
                  <a:gd name="connsiteY13" fmla="*/ 1032754 h 1053074"/>
                  <a:gd name="connsiteX14" fmla="*/ 823742 w 834169"/>
                  <a:gd name="connsiteY14" fmla="*/ 988360 h 1053074"/>
                  <a:gd name="connsiteX15" fmla="*/ 834169 w 834169"/>
                  <a:gd name="connsiteY15" fmla="*/ 980540 h 1053074"/>
                  <a:gd name="connsiteX16" fmla="*/ 834169 w 834169"/>
                  <a:gd name="connsiteY16" fmla="*/ 751899 h 1053074"/>
                  <a:gd name="connsiteX17" fmla="*/ 785514 w 834169"/>
                  <a:gd name="connsiteY17" fmla="*/ 654067 h 1053074"/>
                  <a:gd name="connsiteX18" fmla="*/ 636849 w 834169"/>
                  <a:gd name="connsiteY18" fmla="*/ 574443 h 1053074"/>
                  <a:gd name="connsiteX19" fmla="*/ 555583 w 834169"/>
                  <a:gd name="connsiteY19" fmla="*/ 541858 h 1053074"/>
                  <a:gd name="connsiteX20" fmla="*/ 547424 w 834169"/>
                  <a:gd name="connsiteY20" fmla="*/ 529828 h 1053074"/>
                  <a:gd name="connsiteX21" fmla="*/ 547424 w 834169"/>
                  <a:gd name="connsiteY21" fmla="*/ 497921 h 1053074"/>
                  <a:gd name="connsiteX22" fmla="*/ 625627 w 834169"/>
                  <a:gd name="connsiteY22" fmla="*/ 335362 h 1053074"/>
                  <a:gd name="connsiteX23" fmla="*/ 625627 w 834169"/>
                  <a:gd name="connsiteY23" fmla="*/ 244125 h 1053074"/>
                  <a:gd name="connsiteX24" fmla="*/ 638661 w 834169"/>
                  <a:gd name="connsiteY24" fmla="*/ 244125 h 1053074"/>
                  <a:gd name="connsiteX25" fmla="*/ 664729 w 834169"/>
                  <a:gd name="connsiteY25" fmla="*/ 218057 h 1053074"/>
                  <a:gd name="connsiteX26" fmla="*/ 638661 w 834169"/>
                  <a:gd name="connsiteY26" fmla="*/ 191989 h 1053074"/>
                  <a:gd name="connsiteX27" fmla="*/ 625627 w 834169"/>
                  <a:gd name="connsiteY27" fmla="*/ 191989 h 1053074"/>
                  <a:gd name="connsiteX28" fmla="*/ 516142 w 834169"/>
                  <a:gd name="connsiteY28" fmla="*/ 21376 h 1053074"/>
                  <a:gd name="connsiteX29" fmla="*/ 495288 w 834169"/>
                  <a:gd name="connsiteY29" fmla="*/ 103880 h 1053074"/>
                  <a:gd name="connsiteX30" fmla="*/ 482254 w 834169"/>
                  <a:gd name="connsiteY30" fmla="*/ 113786 h 1053074"/>
                  <a:gd name="connsiteX31" fmla="*/ 479126 w 834169"/>
                  <a:gd name="connsiteY31" fmla="*/ 113786 h 1053074"/>
                  <a:gd name="connsiteX32" fmla="*/ 469036 w 834169"/>
                  <a:gd name="connsiteY32" fmla="*/ 98360 h 1053074"/>
                  <a:gd name="connsiteX33" fmla="*/ 469038 w 834169"/>
                  <a:gd name="connsiteY33" fmla="*/ 98354 h 1053074"/>
                  <a:gd name="connsiteX34" fmla="*/ 469220 w 834169"/>
                  <a:gd name="connsiteY34" fmla="*/ 97624 h 1053074"/>
                  <a:gd name="connsiteX35" fmla="*/ 493985 w 834169"/>
                  <a:gd name="connsiteY35" fmla="*/ 0 h 1053074"/>
                  <a:gd name="connsiteX36" fmla="*/ 365027 w 834169"/>
                  <a:gd name="connsiteY36" fmla="*/ 97624 h 1053074"/>
                  <a:gd name="connsiteX37" fmla="*/ 355904 w 834169"/>
                  <a:gd name="connsiteY37" fmla="*/ 113616 h 1053074"/>
                  <a:gd name="connsiteX38" fmla="*/ 209272 w 834169"/>
                  <a:gd name="connsiteY38" fmla="*/ 191989 h 1053074"/>
                  <a:gd name="connsiteX39" fmla="*/ 195587 w 834169"/>
                  <a:gd name="connsiteY39" fmla="*/ 191989 h 1053074"/>
                  <a:gd name="connsiteX40" fmla="*/ 169519 w 834169"/>
                  <a:gd name="connsiteY40" fmla="*/ 218057 h 1053074"/>
                  <a:gd name="connsiteX41" fmla="*/ 195587 w 834169"/>
                  <a:gd name="connsiteY41" fmla="*/ 244125 h 1053074"/>
                  <a:gd name="connsiteX42" fmla="*/ 208621 w 834169"/>
                  <a:gd name="connsiteY42" fmla="*/ 244125 h 1053074"/>
                  <a:gd name="connsiteX43" fmla="*/ 208621 w 834169"/>
                  <a:gd name="connsiteY43" fmla="*/ 335362 h 1053074"/>
                  <a:gd name="connsiteX44" fmla="*/ 286733 w 834169"/>
                  <a:gd name="connsiteY44" fmla="*/ 497830 h 1053074"/>
                  <a:gd name="connsiteX45" fmla="*/ 286733 w 834169"/>
                  <a:gd name="connsiteY45" fmla="*/ 529828 h 1053074"/>
                  <a:gd name="connsiteX46" fmla="*/ 278717 w 834169"/>
                  <a:gd name="connsiteY46" fmla="*/ 541858 h 1053074"/>
                  <a:gd name="connsiteX47" fmla="*/ 197907 w 834169"/>
                  <a:gd name="connsiteY47" fmla="*/ 574247 h 1053074"/>
                  <a:gd name="connsiteX48" fmla="*/ 260678 w 834169"/>
                  <a:gd name="connsiteY48" fmla="*/ 335362 h 1053074"/>
                  <a:gd name="connsiteX49" fmla="*/ 260678 w 834169"/>
                  <a:gd name="connsiteY49" fmla="*/ 244125 h 1053074"/>
                  <a:gd name="connsiteX50" fmla="*/ 573491 w 834169"/>
                  <a:gd name="connsiteY50" fmla="*/ 244125 h 1053074"/>
                  <a:gd name="connsiteX51" fmla="*/ 573491 w 834169"/>
                  <a:gd name="connsiteY51" fmla="*/ 335362 h 1053074"/>
                  <a:gd name="connsiteX52" fmla="*/ 417085 w 834169"/>
                  <a:gd name="connsiteY52" fmla="*/ 491769 h 1053074"/>
                  <a:gd name="connsiteX53" fmla="*/ 260678 w 834169"/>
                  <a:gd name="connsiteY53" fmla="*/ 335362 h 1053074"/>
                  <a:gd name="connsiteX54" fmla="*/ 391017 w 834169"/>
                  <a:gd name="connsiteY54" fmla="*/ 895820 h 1053074"/>
                  <a:gd name="connsiteX55" fmla="*/ 147518 w 834169"/>
                  <a:gd name="connsiteY55" fmla="*/ 895820 h 1053074"/>
                  <a:gd name="connsiteX56" fmla="*/ 188418 w 834169"/>
                  <a:gd name="connsiteY56" fmla="*/ 634842 h 1053074"/>
                  <a:gd name="connsiteX57" fmla="*/ 298385 w 834169"/>
                  <a:gd name="connsiteY57" fmla="*/ 590123 h 1053074"/>
                  <a:gd name="connsiteX58" fmla="*/ 300627 w 834169"/>
                  <a:gd name="connsiteY58" fmla="*/ 589002 h 1053074"/>
                  <a:gd name="connsiteX59" fmla="*/ 391082 w 834169"/>
                  <a:gd name="connsiteY59" fmla="*/ 804582 h 1053074"/>
                  <a:gd name="connsiteX60" fmla="*/ 391017 w 834169"/>
                  <a:gd name="connsiteY60" fmla="*/ 895820 h 1053074"/>
                  <a:gd name="connsiteX61" fmla="*/ 417085 w 834169"/>
                  <a:gd name="connsiteY61" fmla="*/ 596040 h 1053074"/>
                  <a:gd name="connsiteX62" fmla="*/ 313648 w 834169"/>
                  <a:gd name="connsiteY62" fmla="*/ 581168 h 1053074"/>
                  <a:gd name="connsiteX63" fmla="*/ 338881 w 834169"/>
                  <a:gd name="connsiteY63" fmla="*/ 529828 h 1053074"/>
                  <a:gd name="connsiteX64" fmla="*/ 338881 w 834169"/>
                  <a:gd name="connsiteY64" fmla="*/ 528524 h 1053074"/>
                  <a:gd name="connsiteX65" fmla="*/ 495353 w 834169"/>
                  <a:gd name="connsiteY65" fmla="*/ 528524 h 1053074"/>
                  <a:gd name="connsiteX66" fmla="*/ 495353 w 834169"/>
                  <a:gd name="connsiteY66" fmla="*/ 529828 h 1053074"/>
                  <a:gd name="connsiteX67" fmla="*/ 520782 w 834169"/>
                  <a:gd name="connsiteY67" fmla="*/ 581325 h 1053074"/>
                  <a:gd name="connsiteX68" fmla="*/ 417085 w 834169"/>
                  <a:gd name="connsiteY68" fmla="*/ 596040 h 1053074"/>
                  <a:gd name="connsiteX69" fmla="*/ 443152 w 834169"/>
                  <a:gd name="connsiteY69" fmla="*/ 895820 h 1053074"/>
                  <a:gd name="connsiteX70" fmla="*/ 443152 w 834169"/>
                  <a:gd name="connsiteY70" fmla="*/ 804582 h 1053074"/>
                  <a:gd name="connsiteX71" fmla="*/ 533582 w 834169"/>
                  <a:gd name="connsiteY71" fmla="*/ 589067 h 1053074"/>
                  <a:gd name="connsiteX72" fmla="*/ 535850 w 834169"/>
                  <a:gd name="connsiteY72" fmla="*/ 590201 h 1053074"/>
                  <a:gd name="connsiteX73" fmla="*/ 646638 w 834169"/>
                  <a:gd name="connsiteY73" fmla="*/ 634516 h 1053074"/>
                  <a:gd name="connsiteX74" fmla="*/ 686886 w 834169"/>
                  <a:gd name="connsiteY74" fmla="*/ 895820 h 1053074"/>
                  <a:gd name="connsiteX75" fmla="*/ 443152 w 834169"/>
                  <a:gd name="connsiteY75" fmla="*/ 895820 h 1053074"/>
                  <a:gd name="connsiteX0" fmla="*/ 197907 w 834169"/>
                  <a:gd name="connsiteY0" fmla="*/ 574247 h 1053074"/>
                  <a:gd name="connsiteX1" fmla="*/ 49151 w 834169"/>
                  <a:gd name="connsiteY1" fmla="*/ 653754 h 1053074"/>
                  <a:gd name="connsiteX2" fmla="*/ 0 w 834169"/>
                  <a:gd name="connsiteY2" fmla="*/ 752447 h 1053074"/>
                  <a:gd name="connsiteX3" fmla="*/ 0 w 834169"/>
                  <a:gd name="connsiteY3" fmla="*/ 981452 h 1053074"/>
                  <a:gd name="connsiteX4" fmla="*/ 11600 w 834169"/>
                  <a:gd name="connsiteY4" fmla="*/ 989194 h 1053074"/>
                  <a:gd name="connsiteX5" fmla="*/ 143373 w 834169"/>
                  <a:gd name="connsiteY5" fmla="*/ 1031815 h 1053074"/>
                  <a:gd name="connsiteX6" fmla="*/ 143373 w 834169"/>
                  <a:gd name="connsiteY6" fmla="*/ 947955 h 1053074"/>
                  <a:gd name="connsiteX7" fmla="*/ 391017 w 834169"/>
                  <a:gd name="connsiteY7" fmla="*/ 947955 h 1053074"/>
                  <a:gd name="connsiteX8" fmla="*/ 391017 w 834169"/>
                  <a:gd name="connsiteY8" fmla="*/ 1052839 h 1053074"/>
                  <a:gd name="connsiteX9" fmla="*/ 420695 w 834169"/>
                  <a:gd name="connsiteY9" fmla="*/ 1053074 h 1053074"/>
                  <a:gd name="connsiteX10" fmla="*/ 443152 w 834169"/>
                  <a:gd name="connsiteY10" fmla="*/ 1052904 h 1053074"/>
                  <a:gd name="connsiteX11" fmla="*/ 443152 w 834169"/>
                  <a:gd name="connsiteY11" fmla="*/ 947955 h 1053074"/>
                  <a:gd name="connsiteX12" fmla="*/ 690797 w 834169"/>
                  <a:gd name="connsiteY12" fmla="*/ 947955 h 1053074"/>
                  <a:gd name="connsiteX13" fmla="*/ 690797 w 834169"/>
                  <a:gd name="connsiteY13" fmla="*/ 1032754 h 1053074"/>
                  <a:gd name="connsiteX14" fmla="*/ 823742 w 834169"/>
                  <a:gd name="connsiteY14" fmla="*/ 988360 h 1053074"/>
                  <a:gd name="connsiteX15" fmla="*/ 834169 w 834169"/>
                  <a:gd name="connsiteY15" fmla="*/ 980540 h 1053074"/>
                  <a:gd name="connsiteX16" fmla="*/ 834169 w 834169"/>
                  <a:gd name="connsiteY16" fmla="*/ 751899 h 1053074"/>
                  <a:gd name="connsiteX17" fmla="*/ 785514 w 834169"/>
                  <a:gd name="connsiteY17" fmla="*/ 654067 h 1053074"/>
                  <a:gd name="connsiteX18" fmla="*/ 636849 w 834169"/>
                  <a:gd name="connsiteY18" fmla="*/ 574443 h 1053074"/>
                  <a:gd name="connsiteX19" fmla="*/ 555583 w 834169"/>
                  <a:gd name="connsiteY19" fmla="*/ 541858 h 1053074"/>
                  <a:gd name="connsiteX20" fmla="*/ 547424 w 834169"/>
                  <a:gd name="connsiteY20" fmla="*/ 529828 h 1053074"/>
                  <a:gd name="connsiteX21" fmla="*/ 547424 w 834169"/>
                  <a:gd name="connsiteY21" fmla="*/ 497921 h 1053074"/>
                  <a:gd name="connsiteX22" fmla="*/ 625627 w 834169"/>
                  <a:gd name="connsiteY22" fmla="*/ 335362 h 1053074"/>
                  <a:gd name="connsiteX23" fmla="*/ 625627 w 834169"/>
                  <a:gd name="connsiteY23" fmla="*/ 244125 h 1053074"/>
                  <a:gd name="connsiteX24" fmla="*/ 638661 w 834169"/>
                  <a:gd name="connsiteY24" fmla="*/ 244125 h 1053074"/>
                  <a:gd name="connsiteX25" fmla="*/ 664729 w 834169"/>
                  <a:gd name="connsiteY25" fmla="*/ 218057 h 1053074"/>
                  <a:gd name="connsiteX26" fmla="*/ 638661 w 834169"/>
                  <a:gd name="connsiteY26" fmla="*/ 191989 h 1053074"/>
                  <a:gd name="connsiteX27" fmla="*/ 625627 w 834169"/>
                  <a:gd name="connsiteY27" fmla="*/ 191989 h 1053074"/>
                  <a:gd name="connsiteX28" fmla="*/ 516142 w 834169"/>
                  <a:gd name="connsiteY28" fmla="*/ 21376 h 1053074"/>
                  <a:gd name="connsiteX29" fmla="*/ 495288 w 834169"/>
                  <a:gd name="connsiteY29" fmla="*/ 103880 h 1053074"/>
                  <a:gd name="connsiteX30" fmla="*/ 482254 w 834169"/>
                  <a:gd name="connsiteY30" fmla="*/ 113786 h 1053074"/>
                  <a:gd name="connsiteX31" fmla="*/ 479126 w 834169"/>
                  <a:gd name="connsiteY31" fmla="*/ 113786 h 1053074"/>
                  <a:gd name="connsiteX32" fmla="*/ 469036 w 834169"/>
                  <a:gd name="connsiteY32" fmla="*/ 98360 h 1053074"/>
                  <a:gd name="connsiteX33" fmla="*/ 469038 w 834169"/>
                  <a:gd name="connsiteY33" fmla="*/ 98354 h 1053074"/>
                  <a:gd name="connsiteX34" fmla="*/ 469220 w 834169"/>
                  <a:gd name="connsiteY34" fmla="*/ 97624 h 1053074"/>
                  <a:gd name="connsiteX35" fmla="*/ 493985 w 834169"/>
                  <a:gd name="connsiteY35" fmla="*/ 0 h 1053074"/>
                  <a:gd name="connsiteX36" fmla="*/ 355904 w 834169"/>
                  <a:gd name="connsiteY36" fmla="*/ 113616 h 1053074"/>
                  <a:gd name="connsiteX37" fmla="*/ 209272 w 834169"/>
                  <a:gd name="connsiteY37" fmla="*/ 191989 h 1053074"/>
                  <a:gd name="connsiteX38" fmla="*/ 195587 w 834169"/>
                  <a:gd name="connsiteY38" fmla="*/ 191989 h 1053074"/>
                  <a:gd name="connsiteX39" fmla="*/ 169519 w 834169"/>
                  <a:gd name="connsiteY39" fmla="*/ 218057 h 1053074"/>
                  <a:gd name="connsiteX40" fmla="*/ 195587 w 834169"/>
                  <a:gd name="connsiteY40" fmla="*/ 244125 h 1053074"/>
                  <a:gd name="connsiteX41" fmla="*/ 208621 w 834169"/>
                  <a:gd name="connsiteY41" fmla="*/ 244125 h 1053074"/>
                  <a:gd name="connsiteX42" fmla="*/ 208621 w 834169"/>
                  <a:gd name="connsiteY42" fmla="*/ 335362 h 1053074"/>
                  <a:gd name="connsiteX43" fmla="*/ 286733 w 834169"/>
                  <a:gd name="connsiteY43" fmla="*/ 497830 h 1053074"/>
                  <a:gd name="connsiteX44" fmla="*/ 286733 w 834169"/>
                  <a:gd name="connsiteY44" fmla="*/ 529828 h 1053074"/>
                  <a:gd name="connsiteX45" fmla="*/ 278717 w 834169"/>
                  <a:gd name="connsiteY45" fmla="*/ 541858 h 1053074"/>
                  <a:gd name="connsiteX46" fmla="*/ 197907 w 834169"/>
                  <a:gd name="connsiteY46" fmla="*/ 574247 h 1053074"/>
                  <a:gd name="connsiteX47" fmla="*/ 260678 w 834169"/>
                  <a:gd name="connsiteY47" fmla="*/ 335362 h 1053074"/>
                  <a:gd name="connsiteX48" fmla="*/ 260678 w 834169"/>
                  <a:gd name="connsiteY48" fmla="*/ 244125 h 1053074"/>
                  <a:gd name="connsiteX49" fmla="*/ 573491 w 834169"/>
                  <a:gd name="connsiteY49" fmla="*/ 244125 h 1053074"/>
                  <a:gd name="connsiteX50" fmla="*/ 573491 w 834169"/>
                  <a:gd name="connsiteY50" fmla="*/ 335362 h 1053074"/>
                  <a:gd name="connsiteX51" fmla="*/ 417085 w 834169"/>
                  <a:gd name="connsiteY51" fmla="*/ 491769 h 1053074"/>
                  <a:gd name="connsiteX52" fmla="*/ 260678 w 834169"/>
                  <a:gd name="connsiteY52" fmla="*/ 335362 h 1053074"/>
                  <a:gd name="connsiteX53" fmla="*/ 391017 w 834169"/>
                  <a:gd name="connsiteY53" fmla="*/ 895820 h 1053074"/>
                  <a:gd name="connsiteX54" fmla="*/ 147518 w 834169"/>
                  <a:gd name="connsiteY54" fmla="*/ 895820 h 1053074"/>
                  <a:gd name="connsiteX55" fmla="*/ 188418 w 834169"/>
                  <a:gd name="connsiteY55" fmla="*/ 634842 h 1053074"/>
                  <a:gd name="connsiteX56" fmla="*/ 298385 w 834169"/>
                  <a:gd name="connsiteY56" fmla="*/ 590123 h 1053074"/>
                  <a:gd name="connsiteX57" fmla="*/ 300627 w 834169"/>
                  <a:gd name="connsiteY57" fmla="*/ 589002 h 1053074"/>
                  <a:gd name="connsiteX58" fmla="*/ 391082 w 834169"/>
                  <a:gd name="connsiteY58" fmla="*/ 804582 h 1053074"/>
                  <a:gd name="connsiteX59" fmla="*/ 391017 w 834169"/>
                  <a:gd name="connsiteY59" fmla="*/ 895820 h 1053074"/>
                  <a:gd name="connsiteX60" fmla="*/ 417085 w 834169"/>
                  <a:gd name="connsiteY60" fmla="*/ 596040 h 1053074"/>
                  <a:gd name="connsiteX61" fmla="*/ 313648 w 834169"/>
                  <a:gd name="connsiteY61" fmla="*/ 581168 h 1053074"/>
                  <a:gd name="connsiteX62" fmla="*/ 338881 w 834169"/>
                  <a:gd name="connsiteY62" fmla="*/ 529828 h 1053074"/>
                  <a:gd name="connsiteX63" fmla="*/ 338881 w 834169"/>
                  <a:gd name="connsiteY63" fmla="*/ 528524 h 1053074"/>
                  <a:gd name="connsiteX64" fmla="*/ 495353 w 834169"/>
                  <a:gd name="connsiteY64" fmla="*/ 528524 h 1053074"/>
                  <a:gd name="connsiteX65" fmla="*/ 495353 w 834169"/>
                  <a:gd name="connsiteY65" fmla="*/ 529828 h 1053074"/>
                  <a:gd name="connsiteX66" fmla="*/ 520782 w 834169"/>
                  <a:gd name="connsiteY66" fmla="*/ 581325 h 1053074"/>
                  <a:gd name="connsiteX67" fmla="*/ 417085 w 834169"/>
                  <a:gd name="connsiteY67" fmla="*/ 596040 h 1053074"/>
                  <a:gd name="connsiteX68" fmla="*/ 443152 w 834169"/>
                  <a:gd name="connsiteY68" fmla="*/ 895820 h 1053074"/>
                  <a:gd name="connsiteX69" fmla="*/ 443152 w 834169"/>
                  <a:gd name="connsiteY69" fmla="*/ 804582 h 1053074"/>
                  <a:gd name="connsiteX70" fmla="*/ 533582 w 834169"/>
                  <a:gd name="connsiteY70" fmla="*/ 589067 h 1053074"/>
                  <a:gd name="connsiteX71" fmla="*/ 535850 w 834169"/>
                  <a:gd name="connsiteY71" fmla="*/ 590201 h 1053074"/>
                  <a:gd name="connsiteX72" fmla="*/ 646638 w 834169"/>
                  <a:gd name="connsiteY72" fmla="*/ 634516 h 1053074"/>
                  <a:gd name="connsiteX73" fmla="*/ 686886 w 834169"/>
                  <a:gd name="connsiteY73" fmla="*/ 895820 h 1053074"/>
                  <a:gd name="connsiteX74" fmla="*/ 443152 w 834169"/>
                  <a:gd name="connsiteY74" fmla="*/ 895820 h 1053074"/>
                  <a:gd name="connsiteX0" fmla="*/ 197907 w 834169"/>
                  <a:gd name="connsiteY0" fmla="*/ 574247 h 1053074"/>
                  <a:gd name="connsiteX1" fmla="*/ 49151 w 834169"/>
                  <a:gd name="connsiteY1" fmla="*/ 653754 h 1053074"/>
                  <a:gd name="connsiteX2" fmla="*/ 0 w 834169"/>
                  <a:gd name="connsiteY2" fmla="*/ 752447 h 1053074"/>
                  <a:gd name="connsiteX3" fmla="*/ 0 w 834169"/>
                  <a:gd name="connsiteY3" fmla="*/ 981452 h 1053074"/>
                  <a:gd name="connsiteX4" fmla="*/ 11600 w 834169"/>
                  <a:gd name="connsiteY4" fmla="*/ 989194 h 1053074"/>
                  <a:gd name="connsiteX5" fmla="*/ 143373 w 834169"/>
                  <a:gd name="connsiteY5" fmla="*/ 1031815 h 1053074"/>
                  <a:gd name="connsiteX6" fmla="*/ 143373 w 834169"/>
                  <a:gd name="connsiteY6" fmla="*/ 947955 h 1053074"/>
                  <a:gd name="connsiteX7" fmla="*/ 391017 w 834169"/>
                  <a:gd name="connsiteY7" fmla="*/ 947955 h 1053074"/>
                  <a:gd name="connsiteX8" fmla="*/ 391017 w 834169"/>
                  <a:gd name="connsiteY8" fmla="*/ 1052839 h 1053074"/>
                  <a:gd name="connsiteX9" fmla="*/ 420695 w 834169"/>
                  <a:gd name="connsiteY9" fmla="*/ 1053074 h 1053074"/>
                  <a:gd name="connsiteX10" fmla="*/ 443152 w 834169"/>
                  <a:gd name="connsiteY10" fmla="*/ 1052904 h 1053074"/>
                  <a:gd name="connsiteX11" fmla="*/ 443152 w 834169"/>
                  <a:gd name="connsiteY11" fmla="*/ 947955 h 1053074"/>
                  <a:gd name="connsiteX12" fmla="*/ 690797 w 834169"/>
                  <a:gd name="connsiteY12" fmla="*/ 947955 h 1053074"/>
                  <a:gd name="connsiteX13" fmla="*/ 690797 w 834169"/>
                  <a:gd name="connsiteY13" fmla="*/ 1032754 h 1053074"/>
                  <a:gd name="connsiteX14" fmla="*/ 823742 w 834169"/>
                  <a:gd name="connsiteY14" fmla="*/ 988360 h 1053074"/>
                  <a:gd name="connsiteX15" fmla="*/ 834169 w 834169"/>
                  <a:gd name="connsiteY15" fmla="*/ 980540 h 1053074"/>
                  <a:gd name="connsiteX16" fmla="*/ 834169 w 834169"/>
                  <a:gd name="connsiteY16" fmla="*/ 751899 h 1053074"/>
                  <a:gd name="connsiteX17" fmla="*/ 785514 w 834169"/>
                  <a:gd name="connsiteY17" fmla="*/ 654067 h 1053074"/>
                  <a:gd name="connsiteX18" fmla="*/ 636849 w 834169"/>
                  <a:gd name="connsiteY18" fmla="*/ 574443 h 1053074"/>
                  <a:gd name="connsiteX19" fmla="*/ 555583 w 834169"/>
                  <a:gd name="connsiteY19" fmla="*/ 541858 h 1053074"/>
                  <a:gd name="connsiteX20" fmla="*/ 547424 w 834169"/>
                  <a:gd name="connsiteY20" fmla="*/ 529828 h 1053074"/>
                  <a:gd name="connsiteX21" fmla="*/ 547424 w 834169"/>
                  <a:gd name="connsiteY21" fmla="*/ 497921 h 1053074"/>
                  <a:gd name="connsiteX22" fmla="*/ 625627 w 834169"/>
                  <a:gd name="connsiteY22" fmla="*/ 335362 h 1053074"/>
                  <a:gd name="connsiteX23" fmla="*/ 625627 w 834169"/>
                  <a:gd name="connsiteY23" fmla="*/ 244125 h 1053074"/>
                  <a:gd name="connsiteX24" fmla="*/ 638661 w 834169"/>
                  <a:gd name="connsiteY24" fmla="*/ 244125 h 1053074"/>
                  <a:gd name="connsiteX25" fmla="*/ 664729 w 834169"/>
                  <a:gd name="connsiteY25" fmla="*/ 218057 h 1053074"/>
                  <a:gd name="connsiteX26" fmla="*/ 638661 w 834169"/>
                  <a:gd name="connsiteY26" fmla="*/ 191989 h 1053074"/>
                  <a:gd name="connsiteX27" fmla="*/ 625627 w 834169"/>
                  <a:gd name="connsiteY27" fmla="*/ 191989 h 1053074"/>
                  <a:gd name="connsiteX28" fmla="*/ 516142 w 834169"/>
                  <a:gd name="connsiteY28" fmla="*/ 21376 h 1053074"/>
                  <a:gd name="connsiteX29" fmla="*/ 495288 w 834169"/>
                  <a:gd name="connsiteY29" fmla="*/ 103880 h 1053074"/>
                  <a:gd name="connsiteX30" fmla="*/ 482254 w 834169"/>
                  <a:gd name="connsiteY30" fmla="*/ 113786 h 1053074"/>
                  <a:gd name="connsiteX31" fmla="*/ 479126 w 834169"/>
                  <a:gd name="connsiteY31" fmla="*/ 113786 h 1053074"/>
                  <a:gd name="connsiteX32" fmla="*/ 469036 w 834169"/>
                  <a:gd name="connsiteY32" fmla="*/ 98360 h 1053074"/>
                  <a:gd name="connsiteX33" fmla="*/ 469038 w 834169"/>
                  <a:gd name="connsiteY33" fmla="*/ 98354 h 1053074"/>
                  <a:gd name="connsiteX34" fmla="*/ 469220 w 834169"/>
                  <a:gd name="connsiteY34" fmla="*/ 97624 h 1053074"/>
                  <a:gd name="connsiteX35" fmla="*/ 493985 w 834169"/>
                  <a:gd name="connsiteY35" fmla="*/ 0 h 1053074"/>
                  <a:gd name="connsiteX36" fmla="*/ 209272 w 834169"/>
                  <a:gd name="connsiteY36" fmla="*/ 191989 h 1053074"/>
                  <a:gd name="connsiteX37" fmla="*/ 195587 w 834169"/>
                  <a:gd name="connsiteY37" fmla="*/ 191989 h 1053074"/>
                  <a:gd name="connsiteX38" fmla="*/ 169519 w 834169"/>
                  <a:gd name="connsiteY38" fmla="*/ 218057 h 1053074"/>
                  <a:gd name="connsiteX39" fmla="*/ 195587 w 834169"/>
                  <a:gd name="connsiteY39" fmla="*/ 244125 h 1053074"/>
                  <a:gd name="connsiteX40" fmla="*/ 208621 w 834169"/>
                  <a:gd name="connsiteY40" fmla="*/ 244125 h 1053074"/>
                  <a:gd name="connsiteX41" fmla="*/ 208621 w 834169"/>
                  <a:gd name="connsiteY41" fmla="*/ 335362 h 1053074"/>
                  <a:gd name="connsiteX42" fmla="*/ 286733 w 834169"/>
                  <a:gd name="connsiteY42" fmla="*/ 497830 h 1053074"/>
                  <a:gd name="connsiteX43" fmla="*/ 286733 w 834169"/>
                  <a:gd name="connsiteY43" fmla="*/ 529828 h 1053074"/>
                  <a:gd name="connsiteX44" fmla="*/ 278717 w 834169"/>
                  <a:gd name="connsiteY44" fmla="*/ 541858 h 1053074"/>
                  <a:gd name="connsiteX45" fmla="*/ 197907 w 834169"/>
                  <a:gd name="connsiteY45" fmla="*/ 574247 h 1053074"/>
                  <a:gd name="connsiteX46" fmla="*/ 260678 w 834169"/>
                  <a:gd name="connsiteY46" fmla="*/ 335362 h 1053074"/>
                  <a:gd name="connsiteX47" fmla="*/ 260678 w 834169"/>
                  <a:gd name="connsiteY47" fmla="*/ 244125 h 1053074"/>
                  <a:gd name="connsiteX48" fmla="*/ 573491 w 834169"/>
                  <a:gd name="connsiteY48" fmla="*/ 244125 h 1053074"/>
                  <a:gd name="connsiteX49" fmla="*/ 573491 w 834169"/>
                  <a:gd name="connsiteY49" fmla="*/ 335362 h 1053074"/>
                  <a:gd name="connsiteX50" fmla="*/ 417085 w 834169"/>
                  <a:gd name="connsiteY50" fmla="*/ 491769 h 1053074"/>
                  <a:gd name="connsiteX51" fmla="*/ 260678 w 834169"/>
                  <a:gd name="connsiteY51" fmla="*/ 335362 h 1053074"/>
                  <a:gd name="connsiteX52" fmla="*/ 391017 w 834169"/>
                  <a:gd name="connsiteY52" fmla="*/ 895820 h 1053074"/>
                  <a:gd name="connsiteX53" fmla="*/ 147518 w 834169"/>
                  <a:gd name="connsiteY53" fmla="*/ 895820 h 1053074"/>
                  <a:gd name="connsiteX54" fmla="*/ 188418 w 834169"/>
                  <a:gd name="connsiteY54" fmla="*/ 634842 h 1053074"/>
                  <a:gd name="connsiteX55" fmla="*/ 298385 w 834169"/>
                  <a:gd name="connsiteY55" fmla="*/ 590123 h 1053074"/>
                  <a:gd name="connsiteX56" fmla="*/ 300627 w 834169"/>
                  <a:gd name="connsiteY56" fmla="*/ 589002 h 1053074"/>
                  <a:gd name="connsiteX57" fmla="*/ 391082 w 834169"/>
                  <a:gd name="connsiteY57" fmla="*/ 804582 h 1053074"/>
                  <a:gd name="connsiteX58" fmla="*/ 391017 w 834169"/>
                  <a:gd name="connsiteY58" fmla="*/ 895820 h 1053074"/>
                  <a:gd name="connsiteX59" fmla="*/ 417085 w 834169"/>
                  <a:gd name="connsiteY59" fmla="*/ 596040 h 1053074"/>
                  <a:gd name="connsiteX60" fmla="*/ 313648 w 834169"/>
                  <a:gd name="connsiteY60" fmla="*/ 581168 h 1053074"/>
                  <a:gd name="connsiteX61" fmla="*/ 338881 w 834169"/>
                  <a:gd name="connsiteY61" fmla="*/ 529828 h 1053074"/>
                  <a:gd name="connsiteX62" fmla="*/ 338881 w 834169"/>
                  <a:gd name="connsiteY62" fmla="*/ 528524 h 1053074"/>
                  <a:gd name="connsiteX63" fmla="*/ 495353 w 834169"/>
                  <a:gd name="connsiteY63" fmla="*/ 528524 h 1053074"/>
                  <a:gd name="connsiteX64" fmla="*/ 495353 w 834169"/>
                  <a:gd name="connsiteY64" fmla="*/ 529828 h 1053074"/>
                  <a:gd name="connsiteX65" fmla="*/ 520782 w 834169"/>
                  <a:gd name="connsiteY65" fmla="*/ 581325 h 1053074"/>
                  <a:gd name="connsiteX66" fmla="*/ 417085 w 834169"/>
                  <a:gd name="connsiteY66" fmla="*/ 596040 h 1053074"/>
                  <a:gd name="connsiteX67" fmla="*/ 443152 w 834169"/>
                  <a:gd name="connsiteY67" fmla="*/ 895820 h 1053074"/>
                  <a:gd name="connsiteX68" fmla="*/ 443152 w 834169"/>
                  <a:gd name="connsiteY68" fmla="*/ 804582 h 1053074"/>
                  <a:gd name="connsiteX69" fmla="*/ 533582 w 834169"/>
                  <a:gd name="connsiteY69" fmla="*/ 589067 h 1053074"/>
                  <a:gd name="connsiteX70" fmla="*/ 535850 w 834169"/>
                  <a:gd name="connsiteY70" fmla="*/ 590201 h 1053074"/>
                  <a:gd name="connsiteX71" fmla="*/ 646638 w 834169"/>
                  <a:gd name="connsiteY71" fmla="*/ 634516 h 1053074"/>
                  <a:gd name="connsiteX72" fmla="*/ 686886 w 834169"/>
                  <a:gd name="connsiteY72" fmla="*/ 895820 h 1053074"/>
                  <a:gd name="connsiteX73" fmla="*/ 443152 w 834169"/>
                  <a:gd name="connsiteY73" fmla="*/ 895820 h 1053074"/>
                  <a:gd name="connsiteX0" fmla="*/ 197907 w 834169"/>
                  <a:gd name="connsiteY0" fmla="*/ 552871 h 1031698"/>
                  <a:gd name="connsiteX1" fmla="*/ 49151 w 834169"/>
                  <a:gd name="connsiteY1" fmla="*/ 632378 h 1031698"/>
                  <a:gd name="connsiteX2" fmla="*/ 0 w 834169"/>
                  <a:gd name="connsiteY2" fmla="*/ 731071 h 1031698"/>
                  <a:gd name="connsiteX3" fmla="*/ 0 w 834169"/>
                  <a:gd name="connsiteY3" fmla="*/ 960076 h 1031698"/>
                  <a:gd name="connsiteX4" fmla="*/ 11600 w 834169"/>
                  <a:gd name="connsiteY4" fmla="*/ 967818 h 1031698"/>
                  <a:gd name="connsiteX5" fmla="*/ 143373 w 834169"/>
                  <a:gd name="connsiteY5" fmla="*/ 1010439 h 1031698"/>
                  <a:gd name="connsiteX6" fmla="*/ 143373 w 834169"/>
                  <a:gd name="connsiteY6" fmla="*/ 926579 h 1031698"/>
                  <a:gd name="connsiteX7" fmla="*/ 391017 w 834169"/>
                  <a:gd name="connsiteY7" fmla="*/ 926579 h 1031698"/>
                  <a:gd name="connsiteX8" fmla="*/ 391017 w 834169"/>
                  <a:gd name="connsiteY8" fmla="*/ 1031463 h 1031698"/>
                  <a:gd name="connsiteX9" fmla="*/ 420695 w 834169"/>
                  <a:gd name="connsiteY9" fmla="*/ 1031698 h 1031698"/>
                  <a:gd name="connsiteX10" fmla="*/ 443152 w 834169"/>
                  <a:gd name="connsiteY10" fmla="*/ 1031528 h 1031698"/>
                  <a:gd name="connsiteX11" fmla="*/ 443152 w 834169"/>
                  <a:gd name="connsiteY11" fmla="*/ 926579 h 1031698"/>
                  <a:gd name="connsiteX12" fmla="*/ 690797 w 834169"/>
                  <a:gd name="connsiteY12" fmla="*/ 926579 h 1031698"/>
                  <a:gd name="connsiteX13" fmla="*/ 690797 w 834169"/>
                  <a:gd name="connsiteY13" fmla="*/ 1011378 h 1031698"/>
                  <a:gd name="connsiteX14" fmla="*/ 823742 w 834169"/>
                  <a:gd name="connsiteY14" fmla="*/ 966984 h 1031698"/>
                  <a:gd name="connsiteX15" fmla="*/ 834169 w 834169"/>
                  <a:gd name="connsiteY15" fmla="*/ 959164 h 1031698"/>
                  <a:gd name="connsiteX16" fmla="*/ 834169 w 834169"/>
                  <a:gd name="connsiteY16" fmla="*/ 730523 h 1031698"/>
                  <a:gd name="connsiteX17" fmla="*/ 785514 w 834169"/>
                  <a:gd name="connsiteY17" fmla="*/ 632691 h 1031698"/>
                  <a:gd name="connsiteX18" fmla="*/ 636849 w 834169"/>
                  <a:gd name="connsiteY18" fmla="*/ 553067 h 1031698"/>
                  <a:gd name="connsiteX19" fmla="*/ 555583 w 834169"/>
                  <a:gd name="connsiteY19" fmla="*/ 520482 h 1031698"/>
                  <a:gd name="connsiteX20" fmla="*/ 547424 w 834169"/>
                  <a:gd name="connsiteY20" fmla="*/ 508452 h 1031698"/>
                  <a:gd name="connsiteX21" fmla="*/ 547424 w 834169"/>
                  <a:gd name="connsiteY21" fmla="*/ 476545 h 1031698"/>
                  <a:gd name="connsiteX22" fmla="*/ 625627 w 834169"/>
                  <a:gd name="connsiteY22" fmla="*/ 313986 h 1031698"/>
                  <a:gd name="connsiteX23" fmla="*/ 625627 w 834169"/>
                  <a:gd name="connsiteY23" fmla="*/ 222749 h 1031698"/>
                  <a:gd name="connsiteX24" fmla="*/ 638661 w 834169"/>
                  <a:gd name="connsiteY24" fmla="*/ 222749 h 1031698"/>
                  <a:gd name="connsiteX25" fmla="*/ 664729 w 834169"/>
                  <a:gd name="connsiteY25" fmla="*/ 196681 h 1031698"/>
                  <a:gd name="connsiteX26" fmla="*/ 638661 w 834169"/>
                  <a:gd name="connsiteY26" fmla="*/ 170613 h 1031698"/>
                  <a:gd name="connsiteX27" fmla="*/ 625627 w 834169"/>
                  <a:gd name="connsiteY27" fmla="*/ 170613 h 1031698"/>
                  <a:gd name="connsiteX28" fmla="*/ 516142 w 834169"/>
                  <a:gd name="connsiteY28" fmla="*/ 0 h 1031698"/>
                  <a:gd name="connsiteX29" fmla="*/ 495288 w 834169"/>
                  <a:gd name="connsiteY29" fmla="*/ 82504 h 1031698"/>
                  <a:gd name="connsiteX30" fmla="*/ 482254 w 834169"/>
                  <a:gd name="connsiteY30" fmla="*/ 92410 h 1031698"/>
                  <a:gd name="connsiteX31" fmla="*/ 479126 w 834169"/>
                  <a:gd name="connsiteY31" fmla="*/ 92410 h 1031698"/>
                  <a:gd name="connsiteX32" fmla="*/ 469036 w 834169"/>
                  <a:gd name="connsiteY32" fmla="*/ 76984 h 1031698"/>
                  <a:gd name="connsiteX33" fmla="*/ 469038 w 834169"/>
                  <a:gd name="connsiteY33" fmla="*/ 76978 h 1031698"/>
                  <a:gd name="connsiteX34" fmla="*/ 469220 w 834169"/>
                  <a:gd name="connsiteY34" fmla="*/ 76248 h 1031698"/>
                  <a:gd name="connsiteX35" fmla="*/ 209272 w 834169"/>
                  <a:gd name="connsiteY35" fmla="*/ 170613 h 1031698"/>
                  <a:gd name="connsiteX36" fmla="*/ 195587 w 834169"/>
                  <a:gd name="connsiteY36" fmla="*/ 170613 h 1031698"/>
                  <a:gd name="connsiteX37" fmla="*/ 169519 w 834169"/>
                  <a:gd name="connsiteY37" fmla="*/ 196681 h 1031698"/>
                  <a:gd name="connsiteX38" fmla="*/ 195587 w 834169"/>
                  <a:gd name="connsiteY38" fmla="*/ 222749 h 1031698"/>
                  <a:gd name="connsiteX39" fmla="*/ 208621 w 834169"/>
                  <a:gd name="connsiteY39" fmla="*/ 222749 h 1031698"/>
                  <a:gd name="connsiteX40" fmla="*/ 208621 w 834169"/>
                  <a:gd name="connsiteY40" fmla="*/ 313986 h 1031698"/>
                  <a:gd name="connsiteX41" fmla="*/ 286733 w 834169"/>
                  <a:gd name="connsiteY41" fmla="*/ 476454 h 1031698"/>
                  <a:gd name="connsiteX42" fmla="*/ 286733 w 834169"/>
                  <a:gd name="connsiteY42" fmla="*/ 508452 h 1031698"/>
                  <a:gd name="connsiteX43" fmla="*/ 278717 w 834169"/>
                  <a:gd name="connsiteY43" fmla="*/ 520482 h 1031698"/>
                  <a:gd name="connsiteX44" fmla="*/ 197907 w 834169"/>
                  <a:gd name="connsiteY44" fmla="*/ 552871 h 1031698"/>
                  <a:gd name="connsiteX45" fmla="*/ 260678 w 834169"/>
                  <a:gd name="connsiteY45" fmla="*/ 313986 h 1031698"/>
                  <a:gd name="connsiteX46" fmla="*/ 260678 w 834169"/>
                  <a:gd name="connsiteY46" fmla="*/ 222749 h 1031698"/>
                  <a:gd name="connsiteX47" fmla="*/ 573491 w 834169"/>
                  <a:gd name="connsiteY47" fmla="*/ 222749 h 1031698"/>
                  <a:gd name="connsiteX48" fmla="*/ 573491 w 834169"/>
                  <a:gd name="connsiteY48" fmla="*/ 313986 h 1031698"/>
                  <a:gd name="connsiteX49" fmla="*/ 417085 w 834169"/>
                  <a:gd name="connsiteY49" fmla="*/ 470393 h 1031698"/>
                  <a:gd name="connsiteX50" fmla="*/ 260678 w 834169"/>
                  <a:gd name="connsiteY50" fmla="*/ 313986 h 1031698"/>
                  <a:gd name="connsiteX51" fmla="*/ 391017 w 834169"/>
                  <a:gd name="connsiteY51" fmla="*/ 874444 h 1031698"/>
                  <a:gd name="connsiteX52" fmla="*/ 147518 w 834169"/>
                  <a:gd name="connsiteY52" fmla="*/ 874444 h 1031698"/>
                  <a:gd name="connsiteX53" fmla="*/ 188418 w 834169"/>
                  <a:gd name="connsiteY53" fmla="*/ 613466 h 1031698"/>
                  <a:gd name="connsiteX54" fmla="*/ 298385 w 834169"/>
                  <a:gd name="connsiteY54" fmla="*/ 568747 h 1031698"/>
                  <a:gd name="connsiteX55" fmla="*/ 300627 w 834169"/>
                  <a:gd name="connsiteY55" fmla="*/ 567626 h 1031698"/>
                  <a:gd name="connsiteX56" fmla="*/ 391082 w 834169"/>
                  <a:gd name="connsiteY56" fmla="*/ 783206 h 1031698"/>
                  <a:gd name="connsiteX57" fmla="*/ 391017 w 834169"/>
                  <a:gd name="connsiteY57" fmla="*/ 874444 h 1031698"/>
                  <a:gd name="connsiteX58" fmla="*/ 417085 w 834169"/>
                  <a:gd name="connsiteY58" fmla="*/ 574664 h 1031698"/>
                  <a:gd name="connsiteX59" fmla="*/ 313648 w 834169"/>
                  <a:gd name="connsiteY59" fmla="*/ 559792 h 1031698"/>
                  <a:gd name="connsiteX60" fmla="*/ 338881 w 834169"/>
                  <a:gd name="connsiteY60" fmla="*/ 508452 h 1031698"/>
                  <a:gd name="connsiteX61" fmla="*/ 338881 w 834169"/>
                  <a:gd name="connsiteY61" fmla="*/ 507148 h 1031698"/>
                  <a:gd name="connsiteX62" fmla="*/ 495353 w 834169"/>
                  <a:gd name="connsiteY62" fmla="*/ 507148 h 1031698"/>
                  <a:gd name="connsiteX63" fmla="*/ 495353 w 834169"/>
                  <a:gd name="connsiteY63" fmla="*/ 508452 h 1031698"/>
                  <a:gd name="connsiteX64" fmla="*/ 520782 w 834169"/>
                  <a:gd name="connsiteY64" fmla="*/ 559949 h 1031698"/>
                  <a:gd name="connsiteX65" fmla="*/ 417085 w 834169"/>
                  <a:gd name="connsiteY65" fmla="*/ 574664 h 1031698"/>
                  <a:gd name="connsiteX66" fmla="*/ 443152 w 834169"/>
                  <a:gd name="connsiteY66" fmla="*/ 874444 h 1031698"/>
                  <a:gd name="connsiteX67" fmla="*/ 443152 w 834169"/>
                  <a:gd name="connsiteY67" fmla="*/ 783206 h 1031698"/>
                  <a:gd name="connsiteX68" fmla="*/ 533582 w 834169"/>
                  <a:gd name="connsiteY68" fmla="*/ 567691 h 1031698"/>
                  <a:gd name="connsiteX69" fmla="*/ 535850 w 834169"/>
                  <a:gd name="connsiteY69" fmla="*/ 568825 h 1031698"/>
                  <a:gd name="connsiteX70" fmla="*/ 646638 w 834169"/>
                  <a:gd name="connsiteY70" fmla="*/ 613140 h 1031698"/>
                  <a:gd name="connsiteX71" fmla="*/ 686886 w 834169"/>
                  <a:gd name="connsiteY71" fmla="*/ 874444 h 1031698"/>
                  <a:gd name="connsiteX72" fmla="*/ 443152 w 834169"/>
                  <a:gd name="connsiteY72" fmla="*/ 874444 h 1031698"/>
                  <a:gd name="connsiteX0" fmla="*/ 197907 w 834169"/>
                  <a:gd name="connsiteY0" fmla="*/ 552871 h 1031698"/>
                  <a:gd name="connsiteX1" fmla="*/ 49151 w 834169"/>
                  <a:gd name="connsiteY1" fmla="*/ 632378 h 1031698"/>
                  <a:gd name="connsiteX2" fmla="*/ 0 w 834169"/>
                  <a:gd name="connsiteY2" fmla="*/ 731071 h 1031698"/>
                  <a:gd name="connsiteX3" fmla="*/ 0 w 834169"/>
                  <a:gd name="connsiteY3" fmla="*/ 960076 h 1031698"/>
                  <a:gd name="connsiteX4" fmla="*/ 11600 w 834169"/>
                  <a:gd name="connsiteY4" fmla="*/ 967818 h 1031698"/>
                  <a:gd name="connsiteX5" fmla="*/ 143373 w 834169"/>
                  <a:gd name="connsiteY5" fmla="*/ 1010439 h 1031698"/>
                  <a:gd name="connsiteX6" fmla="*/ 143373 w 834169"/>
                  <a:gd name="connsiteY6" fmla="*/ 926579 h 1031698"/>
                  <a:gd name="connsiteX7" fmla="*/ 391017 w 834169"/>
                  <a:gd name="connsiteY7" fmla="*/ 926579 h 1031698"/>
                  <a:gd name="connsiteX8" fmla="*/ 391017 w 834169"/>
                  <a:gd name="connsiteY8" fmla="*/ 1031463 h 1031698"/>
                  <a:gd name="connsiteX9" fmla="*/ 420695 w 834169"/>
                  <a:gd name="connsiteY9" fmla="*/ 1031698 h 1031698"/>
                  <a:gd name="connsiteX10" fmla="*/ 443152 w 834169"/>
                  <a:gd name="connsiteY10" fmla="*/ 1031528 h 1031698"/>
                  <a:gd name="connsiteX11" fmla="*/ 443152 w 834169"/>
                  <a:gd name="connsiteY11" fmla="*/ 926579 h 1031698"/>
                  <a:gd name="connsiteX12" fmla="*/ 690797 w 834169"/>
                  <a:gd name="connsiteY12" fmla="*/ 926579 h 1031698"/>
                  <a:gd name="connsiteX13" fmla="*/ 690797 w 834169"/>
                  <a:gd name="connsiteY13" fmla="*/ 1011378 h 1031698"/>
                  <a:gd name="connsiteX14" fmla="*/ 823742 w 834169"/>
                  <a:gd name="connsiteY14" fmla="*/ 966984 h 1031698"/>
                  <a:gd name="connsiteX15" fmla="*/ 834169 w 834169"/>
                  <a:gd name="connsiteY15" fmla="*/ 959164 h 1031698"/>
                  <a:gd name="connsiteX16" fmla="*/ 834169 w 834169"/>
                  <a:gd name="connsiteY16" fmla="*/ 730523 h 1031698"/>
                  <a:gd name="connsiteX17" fmla="*/ 785514 w 834169"/>
                  <a:gd name="connsiteY17" fmla="*/ 632691 h 1031698"/>
                  <a:gd name="connsiteX18" fmla="*/ 636849 w 834169"/>
                  <a:gd name="connsiteY18" fmla="*/ 553067 h 1031698"/>
                  <a:gd name="connsiteX19" fmla="*/ 555583 w 834169"/>
                  <a:gd name="connsiteY19" fmla="*/ 520482 h 1031698"/>
                  <a:gd name="connsiteX20" fmla="*/ 547424 w 834169"/>
                  <a:gd name="connsiteY20" fmla="*/ 508452 h 1031698"/>
                  <a:gd name="connsiteX21" fmla="*/ 547424 w 834169"/>
                  <a:gd name="connsiteY21" fmla="*/ 476545 h 1031698"/>
                  <a:gd name="connsiteX22" fmla="*/ 625627 w 834169"/>
                  <a:gd name="connsiteY22" fmla="*/ 313986 h 1031698"/>
                  <a:gd name="connsiteX23" fmla="*/ 625627 w 834169"/>
                  <a:gd name="connsiteY23" fmla="*/ 222749 h 1031698"/>
                  <a:gd name="connsiteX24" fmla="*/ 638661 w 834169"/>
                  <a:gd name="connsiteY24" fmla="*/ 222749 h 1031698"/>
                  <a:gd name="connsiteX25" fmla="*/ 664729 w 834169"/>
                  <a:gd name="connsiteY25" fmla="*/ 196681 h 1031698"/>
                  <a:gd name="connsiteX26" fmla="*/ 638661 w 834169"/>
                  <a:gd name="connsiteY26" fmla="*/ 170613 h 1031698"/>
                  <a:gd name="connsiteX27" fmla="*/ 625627 w 834169"/>
                  <a:gd name="connsiteY27" fmla="*/ 170613 h 1031698"/>
                  <a:gd name="connsiteX28" fmla="*/ 516142 w 834169"/>
                  <a:gd name="connsiteY28" fmla="*/ 0 h 1031698"/>
                  <a:gd name="connsiteX29" fmla="*/ 495288 w 834169"/>
                  <a:gd name="connsiteY29" fmla="*/ 82504 h 1031698"/>
                  <a:gd name="connsiteX30" fmla="*/ 482254 w 834169"/>
                  <a:gd name="connsiteY30" fmla="*/ 92410 h 1031698"/>
                  <a:gd name="connsiteX31" fmla="*/ 479126 w 834169"/>
                  <a:gd name="connsiteY31" fmla="*/ 92410 h 1031698"/>
                  <a:gd name="connsiteX32" fmla="*/ 469036 w 834169"/>
                  <a:gd name="connsiteY32" fmla="*/ 76984 h 1031698"/>
                  <a:gd name="connsiteX33" fmla="*/ 469038 w 834169"/>
                  <a:gd name="connsiteY33" fmla="*/ 76978 h 1031698"/>
                  <a:gd name="connsiteX34" fmla="*/ 209272 w 834169"/>
                  <a:gd name="connsiteY34" fmla="*/ 170613 h 1031698"/>
                  <a:gd name="connsiteX35" fmla="*/ 195587 w 834169"/>
                  <a:gd name="connsiteY35" fmla="*/ 170613 h 1031698"/>
                  <a:gd name="connsiteX36" fmla="*/ 169519 w 834169"/>
                  <a:gd name="connsiteY36" fmla="*/ 196681 h 1031698"/>
                  <a:gd name="connsiteX37" fmla="*/ 195587 w 834169"/>
                  <a:gd name="connsiteY37" fmla="*/ 222749 h 1031698"/>
                  <a:gd name="connsiteX38" fmla="*/ 208621 w 834169"/>
                  <a:gd name="connsiteY38" fmla="*/ 222749 h 1031698"/>
                  <a:gd name="connsiteX39" fmla="*/ 208621 w 834169"/>
                  <a:gd name="connsiteY39" fmla="*/ 313986 h 1031698"/>
                  <a:gd name="connsiteX40" fmla="*/ 286733 w 834169"/>
                  <a:gd name="connsiteY40" fmla="*/ 476454 h 1031698"/>
                  <a:gd name="connsiteX41" fmla="*/ 286733 w 834169"/>
                  <a:gd name="connsiteY41" fmla="*/ 508452 h 1031698"/>
                  <a:gd name="connsiteX42" fmla="*/ 278717 w 834169"/>
                  <a:gd name="connsiteY42" fmla="*/ 520482 h 1031698"/>
                  <a:gd name="connsiteX43" fmla="*/ 197907 w 834169"/>
                  <a:gd name="connsiteY43" fmla="*/ 552871 h 1031698"/>
                  <a:gd name="connsiteX44" fmla="*/ 260678 w 834169"/>
                  <a:gd name="connsiteY44" fmla="*/ 313986 h 1031698"/>
                  <a:gd name="connsiteX45" fmla="*/ 260678 w 834169"/>
                  <a:gd name="connsiteY45" fmla="*/ 222749 h 1031698"/>
                  <a:gd name="connsiteX46" fmla="*/ 573491 w 834169"/>
                  <a:gd name="connsiteY46" fmla="*/ 222749 h 1031698"/>
                  <a:gd name="connsiteX47" fmla="*/ 573491 w 834169"/>
                  <a:gd name="connsiteY47" fmla="*/ 313986 h 1031698"/>
                  <a:gd name="connsiteX48" fmla="*/ 417085 w 834169"/>
                  <a:gd name="connsiteY48" fmla="*/ 470393 h 1031698"/>
                  <a:gd name="connsiteX49" fmla="*/ 260678 w 834169"/>
                  <a:gd name="connsiteY49" fmla="*/ 313986 h 1031698"/>
                  <a:gd name="connsiteX50" fmla="*/ 391017 w 834169"/>
                  <a:gd name="connsiteY50" fmla="*/ 874444 h 1031698"/>
                  <a:gd name="connsiteX51" fmla="*/ 147518 w 834169"/>
                  <a:gd name="connsiteY51" fmla="*/ 874444 h 1031698"/>
                  <a:gd name="connsiteX52" fmla="*/ 188418 w 834169"/>
                  <a:gd name="connsiteY52" fmla="*/ 613466 h 1031698"/>
                  <a:gd name="connsiteX53" fmla="*/ 298385 w 834169"/>
                  <a:gd name="connsiteY53" fmla="*/ 568747 h 1031698"/>
                  <a:gd name="connsiteX54" fmla="*/ 300627 w 834169"/>
                  <a:gd name="connsiteY54" fmla="*/ 567626 h 1031698"/>
                  <a:gd name="connsiteX55" fmla="*/ 391082 w 834169"/>
                  <a:gd name="connsiteY55" fmla="*/ 783206 h 1031698"/>
                  <a:gd name="connsiteX56" fmla="*/ 391017 w 834169"/>
                  <a:gd name="connsiteY56" fmla="*/ 874444 h 1031698"/>
                  <a:gd name="connsiteX57" fmla="*/ 417085 w 834169"/>
                  <a:gd name="connsiteY57" fmla="*/ 574664 h 1031698"/>
                  <a:gd name="connsiteX58" fmla="*/ 313648 w 834169"/>
                  <a:gd name="connsiteY58" fmla="*/ 559792 h 1031698"/>
                  <a:gd name="connsiteX59" fmla="*/ 338881 w 834169"/>
                  <a:gd name="connsiteY59" fmla="*/ 508452 h 1031698"/>
                  <a:gd name="connsiteX60" fmla="*/ 338881 w 834169"/>
                  <a:gd name="connsiteY60" fmla="*/ 507148 h 1031698"/>
                  <a:gd name="connsiteX61" fmla="*/ 495353 w 834169"/>
                  <a:gd name="connsiteY61" fmla="*/ 507148 h 1031698"/>
                  <a:gd name="connsiteX62" fmla="*/ 495353 w 834169"/>
                  <a:gd name="connsiteY62" fmla="*/ 508452 h 1031698"/>
                  <a:gd name="connsiteX63" fmla="*/ 520782 w 834169"/>
                  <a:gd name="connsiteY63" fmla="*/ 559949 h 1031698"/>
                  <a:gd name="connsiteX64" fmla="*/ 417085 w 834169"/>
                  <a:gd name="connsiteY64" fmla="*/ 574664 h 1031698"/>
                  <a:gd name="connsiteX65" fmla="*/ 443152 w 834169"/>
                  <a:gd name="connsiteY65" fmla="*/ 874444 h 1031698"/>
                  <a:gd name="connsiteX66" fmla="*/ 443152 w 834169"/>
                  <a:gd name="connsiteY66" fmla="*/ 783206 h 1031698"/>
                  <a:gd name="connsiteX67" fmla="*/ 533582 w 834169"/>
                  <a:gd name="connsiteY67" fmla="*/ 567691 h 1031698"/>
                  <a:gd name="connsiteX68" fmla="*/ 535850 w 834169"/>
                  <a:gd name="connsiteY68" fmla="*/ 568825 h 1031698"/>
                  <a:gd name="connsiteX69" fmla="*/ 646638 w 834169"/>
                  <a:gd name="connsiteY69" fmla="*/ 613140 h 1031698"/>
                  <a:gd name="connsiteX70" fmla="*/ 686886 w 834169"/>
                  <a:gd name="connsiteY70" fmla="*/ 874444 h 1031698"/>
                  <a:gd name="connsiteX71" fmla="*/ 443152 w 834169"/>
                  <a:gd name="connsiteY71" fmla="*/ 874444 h 1031698"/>
                  <a:gd name="connsiteX0" fmla="*/ 197907 w 834169"/>
                  <a:gd name="connsiteY0" fmla="*/ 552871 h 1031698"/>
                  <a:gd name="connsiteX1" fmla="*/ 49151 w 834169"/>
                  <a:gd name="connsiteY1" fmla="*/ 632378 h 1031698"/>
                  <a:gd name="connsiteX2" fmla="*/ 0 w 834169"/>
                  <a:gd name="connsiteY2" fmla="*/ 731071 h 1031698"/>
                  <a:gd name="connsiteX3" fmla="*/ 0 w 834169"/>
                  <a:gd name="connsiteY3" fmla="*/ 960076 h 1031698"/>
                  <a:gd name="connsiteX4" fmla="*/ 11600 w 834169"/>
                  <a:gd name="connsiteY4" fmla="*/ 967818 h 1031698"/>
                  <a:gd name="connsiteX5" fmla="*/ 143373 w 834169"/>
                  <a:gd name="connsiteY5" fmla="*/ 1010439 h 1031698"/>
                  <a:gd name="connsiteX6" fmla="*/ 143373 w 834169"/>
                  <a:gd name="connsiteY6" fmla="*/ 926579 h 1031698"/>
                  <a:gd name="connsiteX7" fmla="*/ 391017 w 834169"/>
                  <a:gd name="connsiteY7" fmla="*/ 926579 h 1031698"/>
                  <a:gd name="connsiteX8" fmla="*/ 391017 w 834169"/>
                  <a:gd name="connsiteY8" fmla="*/ 1031463 h 1031698"/>
                  <a:gd name="connsiteX9" fmla="*/ 420695 w 834169"/>
                  <a:gd name="connsiteY9" fmla="*/ 1031698 h 1031698"/>
                  <a:gd name="connsiteX10" fmla="*/ 443152 w 834169"/>
                  <a:gd name="connsiteY10" fmla="*/ 1031528 h 1031698"/>
                  <a:gd name="connsiteX11" fmla="*/ 443152 w 834169"/>
                  <a:gd name="connsiteY11" fmla="*/ 926579 h 1031698"/>
                  <a:gd name="connsiteX12" fmla="*/ 690797 w 834169"/>
                  <a:gd name="connsiteY12" fmla="*/ 926579 h 1031698"/>
                  <a:gd name="connsiteX13" fmla="*/ 690797 w 834169"/>
                  <a:gd name="connsiteY13" fmla="*/ 1011378 h 1031698"/>
                  <a:gd name="connsiteX14" fmla="*/ 823742 w 834169"/>
                  <a:gd name="connsiteY14" fmla="*/ 966984 h 1031698"/>
                  <a:gd name="connsiteX15" fmla="*/ 834169 w 834169"/>
                  <a:gd name="connsiteY15" fmla="*/ 959164 h 1031698"/>
                  <a:gd name="connsiteX16" fmla="*/ 834169 w 834169"/>
                  <a:gd name="connsiteY16" fmla="*/ 730523 h 1031698"/>
                  <a:gd name="connsiteX17" fmla="*/ 785514 w 834169"/>
                  <a:gd name="connsiteY17" fmla="*/ 632691 h 1031698"/>
                  <a:gd name="connsiteX18" fmla="*/ 636849 w 834169"/>
                  <a:gd name="connsiteY18" fmla="*/ 553067 h 1031698"/>
                  <a:gd name="connsiteX19" fmla="*/ 555583 w 834169"/>
                  <a:gd name="connsiteY19" fmla="*/ 520482 h 1031698"/>
                  <a:gd name="connsiteX20" fmla="*/ 547424 w 834169"/>
                  <a:gd name="connsiteY20" fmla="*/ 508452 h 1031698"/>
                  <a:gd name="connsiteX21" fmla="*/ 547424 w 834169"/>
                  <a:gd name="connsiteY21" fmla="*/ 476545 h 1031698"/>
                  <a:gd name="connsiteX22" fmla="*/ 625627 w 834169"/>
                  <a:gd name="connsiteY22" fmla="*/ 313986 h 1031698"/>
                  <a:gd name="connsiteX23" fmla="*/ 625627 w 834169"/>
                  <a:gd name="connsiteY23" fmla="*/ 222749 h 1031698"/>
                  <a:gd name="connsiteX24" fmla="*/ 638661 w 834169"/>
                  <a:gd name="connsiteY24" fmla="*/ 222749 h 1031698"/>
                  <a:gd name="connsiteX25" fmla="*/ 664729 w 834169"/>
                  <a:gd name="connsiteY25" fmla="*/ 196681 h 1031698"/>
                  <a:gd name="connsiteX26" fmla="*/ 638661 w 834169"/>
                  <a:gd name="connsiteY26" fmla="*/ 170613 h 1031698"/>
                  <a:gd name="connsiteX27" fmla="*/ 625627 w 834169"/>
                  <a:gd name="connsiteY27" fmla="*/ 170613 h 1031698"/>
                  <a:gd name="connsiteX28" fmla="*/ 516142 w 834169"/>
                  <a:gd name="connsiteY28" fmla="*/ 0 h 1031698"/>
                  <a:gd name="connsiteX29" fmla="*/ 495288 w 834169"/>
                  <a:gd name="connsiteY29" fmla="*/ 82504 h 1031698"/>
                  <a:gd name="connsiteX30" fmla="*/ 482254 w 834169"/>
                  <a:gd name="connsiteY30" fmla="*/ 92410 h 1031698"/>
                  <a:gd name="connsiteX31" fmla="*/ 469036 w 834169"/>
                  <a:gd name="connsiteY31" fmla="*/ 76984 h 1031698"/>
                  <a:gd name="connsiteX32" fmla="*/ 469038 w 834169"/>
                  <a:gd name="connsiteY32" fmla="*/ 76978 h 1031698"/>
                  <a:gd name="connsiteX33" fmla="*/ 209272 w 834169"/>
                  <a:gd name="connsiteY33" fmla="*/ 170613 h 1031698"/>
                  <a:gd name="connsiteX34" fmla="*/ 195587 w 834169"/>
                  <a:gd name="connsiteY34" fmla="*/ 170613 h 1031698"/>
                  <a:gd name="connsiteX35" fmla="*/ 169519 w 834169"/>
                  <a:gd name="connsiteY35" fmla="*/ 196681 h 1031698"/>
                  <a:gd name="connsiteX36" fmla="*/ 195587 w 834169"/>
                  <a:gd name="connsiteY36" fmla="*/ 222749 h 1031698"/>
                  <a:gd name="connsiteX37" fmla="*/ 208621 w 834169"/>
                  <a:gd name="connsiteY37" fmla="*/ 222749 h 1031698"/>
                  <a:gd name="connsiteX38" fmla="*/ 208621 w 834169"/>
                  <a:gd name="connsiteY38" fmla="*/ 313986 h 1031698"/>
                  <a:gd name="connsiteX39" fmla="*/ 286733 w 834169"/>
                  <a:gd name="connsiteY39" fmla="*/ 476454 h 1031698"/>
                  <a:gd name="connsiteX40" fmla="*/ 286733 w 834169"/>
                  <a:gd name="connsiteY40" fmla="*/ 508452 h 1031698"/>
                  <a:gd name="connsiteX41" fmla="*/ 278717 w 834169"/>
                  <a:gd name="connsiteY41" fmla="*/ 520482 h 1031698"/>
                  <a:gd name="connsiteX42" fmla="*/ 197907 w 834169"/>
                  <a:gd name="connsiteY42" fmla="*/ 552871 h 1031698"/>
                  <a:gd name="connsiteX43" fmla="*/ 260678 w 834169"/>
                  <a:gd name="connsiteY43" fmla="*/ 313986 h 1031698"/>
                  <a:gd name="connsiteX44" fmla="*/ 260678 w 834169"/>
                  <a:gd name="connsiteY44" fmla="*/ 222749 h 1031698"/>
                  <a:gd name="connsiteX45" fmla="*/ 573491 w 834169"/>
                  <a:gd name="connsiteY45" fmla="*/ 222749 h 1031698"/>
                  <a:gd name="connsiteX46" fmla="*/ 573491 w 834169"/>
                  <a:gd name="connsiteY46" fmla="*/ 313986 h 1031698"/>
                  <a:gd name="connsiteX47" fmla="*/ 417085 w 834169"/>
                  <a:gd name="connsiteY47" fmla="*/ 470393 h 1031698"/>
                  <a:gd name="connsiteX48" fmla="*/ 260678 w 834169"/>
                  <a:gd name="connsiteY48" fmla="*/ 313986 h 1031698"/>
                  <a:gd name="connsiteX49" fmla="*/ 391017 w 834169"/>
                  <a:gd name="connsiteY49" fmla="*/ 874444 h 1031698"/>
                  <a:gd name="connsiteX50" fmla="*/ 147518 w 834169"/>
                  <a:gd name="connsiteY50" fmla="*/ 874444 h 1031698"/>
                  <a:gd name="connsiteX51" fmla="*/ 188418 w 834169"/>
                  <a:gd name="connsiteY51" fmla="*/ 613466 h 1031698"/>
                  <a:gd name="connsiteX52" fmla="*/ 298385 w 834169"/>
                  <a:gd name="connsiteY52" fmla="*/ 568747 h 1031698"/>
                  <a:gd name="connsiteX53" fmla="*/ 300627 w 834169"/>
                  <a:gd name="connsiteY53" fmla="*/ 567626 h 1031698"/>
                  <a:gd name="connsiteX54" fmla="*/ 391082 w 834169"/>
                  <a:gd name="connsiteY54" fmla="*/ 783206 h 1031698"/>
                  <a:gd name="connsiteX55" fmla="*/ 391017 w 834169"/>
                  <a:gd name="connsiteY55" fmla="*/ 874444 h 1031698"/>
                  <a:gd name="connsiteX56" fmla="*/ 417085 w 834169"/>
                  <a:gd name="connsiteY56" fmla="*/ 574664 h 1031698"/>
                  <a:gd name="connsiteX57" fmla="*/ 313648 w 834169"/>
                  <a:gd name="connsiteY57" fmla="*/ 559792 h 1031698"/>
                  <a:gd name="connsiteX58" fmla="*/ 338881 w 834169"/>
                  <a:gd name="connsiteY58" fmla="*/ 508452 h 1031698"/>
                  <a:gd name="connsiteX59" fmla="*/ 338881 w 834169"/>
                  <a:gd name="connsiteY59" fmla="*/ 507148 h 1031698"/>
                  <a:gd name="connsiteX60" fmla="*/ 495353 w 834169"/>
                  <a:gd name="connsiteY60" fmla="*/ 507148 h 1031698"/>
                  <a:gd name="connsiteX61" fmla="*/ 495353 w 834169"/>
                  <a:gd name="connsiteY61" fmla="*/ 508452 h 1031698"/>
                  <a:gd name="connsiteX62" fmla="*/ 520782 w 834169"/>
                  <a:gd name="connsiteY62" fmla="*/ 559949 h 1031698"/>
                  <a:gd name="connsiteX63" fmla="*/ 417085 w 834169"/>
                  <a:gd name="connsiteY63" fmla="*/ 574664 h 1031698"/>
                  <a:gd name="connsiteX64" fmla="*/ 443152 w 834169"/>
                  <a:gd name="connsiteY64" fmla="*/ 874444 h 1031698"/>
                  <a:gd name="connsiteX65" fmla="*/ 443152 w 834169"/>
                  <a:gd name="connsiteY65" fmla="*/ 783206 h 1031698"/>
                  <a:gd name="connsiteX66" fmla="*/ 533582 w 834169"/>
                  <a:gd name="connsiteY66" fmla="*/ 567691 h 1031698"/>
                  <a:gd name="connsiteX67" fmla="*/ 535850 w 834169"/>
                  <a:gd name="connsiteY67" fmla="*/ 568825 h 1031698"/>
                  <a:gd name="connsiteX68" fmla="*/ 646638 w 834169"/>
                  <a:gd name="connsiteY68" fmla="*/ 613140 h 1031698"/>
                  <a:gd name="connsiteX69" fmla="*/ 686886 w 834169"/>
                  <a:gd name="connsiteY69" fmla="*/ 874444 h 1031698"/>
                  <a:gd name="connsiteX70" fmla="*/ 443152 w 834169"/>
                  <a:gd name="connsiteY70" fmla="*/ 874444 h 1031698"/>
                  <a:gd name="connsiteX0" fmla="*/ 197907 w 834169"/>
                  <a:gd name="connsiteY0" fmla="*/ 552871 h 1031698"/>
                  <a:gd name="connsiteX1" fmla="*/ 49151 w 834169"/>
                  <a:gd name="connsiteY1" fmla="*/ 632378 h 1031698"/>
                  <a:gd name="connsiteX2" fmla="*/ 0 w 834169"/>
                  <a:gd name="connsiteY2" fmla="*/ 731071 h 1031698"/>
                  <a:gd name="connsiteX3" fmla="*/ 0 w 834169"/>
                  <a:gd name="connsiteY3" fmla="*/ 960076 h 1031698"/>
                  <a:gd name="connsiteX4" fmla="*/ 11600 w 834169"/>
                  <a:gd name="connsiteY4" fmla="*/ 967818 h 1031698"/>
                  <a:gd name="connsiteX5" fmla="*/ 143373 w 834169"/>
                  <a:gd name="connsiteY5" fmla="*/ 1010439 h 1031698"/>
                  <a:gd name="connsiteX6" fmla="*/ 143373 w 834169"/>
                  <a:gd name="connsiteY6" fmla="*/ 926579 h 1031698"/>
                  <a:gd name="connsiteX7" fmla="*/ 391017 w 834169"/>
                  <a:gd name="connsiteY7" fmla="*/ 926579 h 1031698"/>
                  <a:gd name="connsiteX8" fmla="*/ 391017 w 834169"/>
                  <a:gd name="connsiteY8" fmla="*/ 1031463 h 1031698"/>
                  <a:gd name="connsiteX9" fmla="*/ 420695 w 834169"/>
                  <a:gd name="connsiteY9" fmla="*/ 1031698 h 1031698"/>
                  <a:gd name="connsiteX10" fmla="*/ 443152 w 834169"/>
                  <a:gd name="connsiteY10" fmla="*/ 1031528 h 1031698"/>
                  <a:gd name="connsiteX11" fmla="*/ 443152 w 834169"/>
                  <a:gd name="connsiteY11" fmla="*/ 926579 h 1031698"/>
                  <a:gd name="connsiteX12" fmla="*/ 690797 w 834169"/>
                  <a:gd name="connsiteY12" fmla="*/ 926579 h 1031698"/>
                  <a:gd name="connsiteX13" fmla="*/ 690797 w 834169"/>
                  <a:gd name="connsiteY13" fmla="*/ 1011378 h 1031698"/>
                  <a:gd name="connsiteX14" fmla="*/ 823742 w 834169"/>
                  <a:gd name="connsiteY14" fmla="*/ 966984 h 1031698"/>
                  <a:gd name="connsiteX15" fmla="*/ 834169 w 834169"/>
                  <a:gd name="connsiteY15" fmla="*/ 959164 h 1031698"/>
                  <a:gd name="connsiteX16" fmla="*/ 834169 w 834169"/>
                  <a:gd name="connsiteY16" fmla="*/ 730523 h 1031698"/>
                  <a:gd name="connsiteX17" fmla="*/ 785514 w 834169"/>
                  <a:gd name="connsiteY17" fmla="*/ 632691 h 1031698"/>
                  <a:gd name="connsiteX18" fmla="*/ 636849 w 834169"/>
                  <a:gd name="connsiteY18" fmla="*/ 553067 h 1031698"/>
                  <a:gd name="connsiteX19" fmla="*/ 555583 w 834169"/>
                  <a:gd name="connsiteY19" fmla="*/ 520482 h 1031698"/>
                  <a:gd name="connsiteX20" fmla="*/ 547424 w 834169"/>
                  <a:gd name="connsiteY20" fmla="*/ 508452 h 1031698"/>
                  <a:gd name="connsiteX21" fmla="*/ 547424 w 834169"/>
                  <a:gd name="connsiteY21" fmla="*/ 476545 h 1031698"/>
                  <a:gd name="connsiteX22" fmla="*/ 625627 w 834169"/>
                  <a:gd name="connsiteY22" fmla="*/ 313986 h 1031698"/>
                  <a:gd name="connsiteX23" fmla="*/ 625627 w 834169"/>
                  <a:gd name="connsiteY23" fmla="*/ 222749 h 1031698"/>
                  <a:gd name="connsiteX24" fmla="*/ 638661 w 834169"/>
                  <a:gd name="connsiteY24" fmla="*/ 222749 h 1031698"/>
                  <a:gd name="connsiteX25" fmla="*/ 664729 w 834169"/>
                  <a:gd name="connsiteY25" fmla="*/ 196681 h 1031698"/>
                  <a:gd name="connsiteX26" fmla="*/ 638661 w 834169"/>
                  <a:gd name="connsiteY26" fmla="*/ 170613 h 1031698"/>
                  <a:gd name="connsiteX27" fmla="*/ 625627 w 834169"/>
                  <a:gd name="connsiteY27" fmla="*/ 170613 h 1031698"/>
                  <a:gd name="connsiteX28" fmla="*/ 516142 w 834169"/>
                  <a:gd name="connsiteY28" fmla="*/ 0 h 1031698"/>
                  <a:gd name="connsiteX29" fmla="*/ 495288 w 834169"/>
                  <a:gd name="connsiteY29" fmla="*/ 82504 h 1031698"/>
                  <a:gd name="connsiteX30" fmla="*/ 482254 w 834169"/>
                  <a:gd name="connsiteY30" fmla="*/ 92410 h 1031698"/>
                  <a:gd name="connsiteX31" fmla="*/ 469036 w 834169"/>
                  <a:gd name="connsiteY31" fmla="*/ 76984 h 1031698"/>
                  <a:gd name="connsiteX32" fmla="*/ 209272 w 834169"/>
                  <a:gd name="connsiteY32" fmla="*/ 170613 h 1031698"/>
                  <a:gd name="connsiteX33" fmla="*/ 195587 w 834169"/>
                  <a:gd name="connsiteY33" fmla="*/ 170613 h 1031698"/>
                  <a:gd name="connsiteX34" fmla="*/ 169519 w 834169"/>
                  <a:gd name="connsiteY34" fmla="*/ 196681 h 1031698"/>
                  <a:gd name="connsiteX35" fmla="*/ 195587 w 834169"/>
                  <a:gd name="connsiteY35" fmla="*/ 222749 h 1031698"/>
                  <a:gd name="connsiteX36" fmla="*/ 208621 w 834169"/>
                  <a:gd name="connsiteY36" fmla="*/ 222749 h 1031698"/>
                  <a:gd name="connsiteX37" fmla="*/ 208621 w 834169"/>
                  <a:gd name="connsiteY37" fmla="*/ 313986 h 1031698"/>
                  <a:gd name="connsiteX38" fmla="*/ 286733 w 834169"/>
                  <a:gd name="connsiteY38" fmla="*/ 476454 h 1031698"/>
                  <a:gd name="connsiteX39" fmla="*/ 286733 w 834169"/>
                  <a:gd name="connsiteY39" fmla="*/ 508452 h 1031698"/>
                  <a:gd name="connsiteX40" fmla="*/ 278717 w 834169"/>
                  <a:gd name="connsiteY40" fmla="*/ 520482 h 1031698"/>
                  <a:gd name="connsiteX41" fmla="*/ 197907 w 834169"/>
                  <a:gd name="connsiteY41" fmla="*/ 552871 h 1031698"/>
                  <a:gd name="connsiteX42" fmla="*/ 260678 w 834169"/>
                  <a:gd name="connsiteY42" fmla="*/ 313986 h 1031698"/>
                  <a:gd name="connsiteX43" fmla="*/ 260678 w 834169"/>
                  <a:gd name="connsiteY43" fmla="*/ 222749 h 1031698"/>
                  <a:gd name="connsiteX44" fmla="*/ 573491 w 834169"/>
                  <a:gd name="connsiteY44" fmla="*/ 222749 h 1031698"/>
                  <a:gd name="connsiteX45" fmla="*/ 573491 w 834169"/>
                  <a:gd name="connsiteY45" fmla="*/ 313986 h 1031698"/>
                  <a:gd name="connsiteX46" fmla="*/ 417085 w 834169"/>
                  <a:gd name="connsiteY46" fmla="*/ 470393 h 1031698"/>
                  <a:gd name="connsiteX47" fmla="*/ 260678 w 834169"/>
                  <a:gd name="connsiteY47" fmla="*/ 313986 h 1031698"/>
                  <a:gd name="connsiteX48" fmla="*/ 391017 w 834169"/>
                  <a:gd name="connsiteY48" fmla="*/ 874444 h 1031698"/>
                  <a:gd name="connsiteX49" fmla="*/ 147518 w 834169"/>
                  <a:gd name="connsiteY49" fmla="*/ 874444 h 1031698"/>
                  <a:gd name="connsiteX50" fmla="*/ 188418 w 834169"/>
                  <a:gd name="connsiteY50" fmla="*/ 613466 h 1031698"/>
                  <a:gd name="connsiteX51" fmla="*/ 298385 w 834169"/>
                  <a:gd name="connsiteY51" fmla="*/ 568747 h 1031698"/>
                  <a:gd name="connsiteX52" fmla="*/ 300627 w 834169"/>
                  <a:gd name="connsiteY52" fmla="*/ 567626 h 1031698"/>
                  <a:gd name="connsiteX53" fmla="*/ 391082 w 834169"/>
                  <a:gd name="connsiteY53" fmla="*/ 783206 h 1031698"/>
                  <a:gd name="connsiteX54" fmla="*/ 391017 w 834169"/>
                  <a:gd name="connsiteY54" fmla="*/ 874444 h 1031698"/>
                  <a:gd name="connsiteX55" fmla="*/ 417085 w 834169"/>
                  <a:gd name="connsiteY55" fmla="*/ 574664 h 1031698"/>
                  <a:gd name="connsiteX56" fmla="*/ 313648 w 834169"/>
                  <a:gd name="connsiteY56" fmla="*/ 559792 h 1031698"/>
                  <a:gd name="connsiteX57" fmla="*/ 338881 w 834169"/>
                  <a:gd name="connsiteY57" fmla="*/ 508452 h 1031698"/>
                  <a:gd name="connsiteX58" fmla="*/ 338881 w 834169"/>
                  <a:gd name="connsiteY58" fmla="*/ 507148 h 1031698"/>
                  <a:gd name="connsiteX59" fmla="*/ 495353 w 834169"/>
                  <a:gd name="connsiteY59" fmla="*/ 507148 h 1031698"/>
                  <a:gd name="connsiteX60" fmla="*/ 495353 w 834169"/>
                  <a:gd name="connsiteY60" fmla="*/ 508452 h 1031698"/>
                  <a:gd name="connsiteX61" fmla="*/ 520782 w 834169"/>
                  <a:gd name="connsiteY61" fmla="*/ 559949 h 1031698"/>
                  <a:gd name="connsiteX62" fmla="*/ 417085 w 834169"/>
                  <a:gd name="connsiteY62" fmla="*/ 574664 h 1031698"/>
                  <a:gd name="connsiteX63" fmla="*/ 443152 w 834169"/>
                  <a:gd name="connsiteY63" fmla="*/ 874444 h 1031698"/>
                  <a:gd name="connsiteX64" fmla="*/ 443152 w 834169"/>
                  <a:gd name="connsiteY64" fmla="*/ 783206 h 1031698"/>
                  <a:gd name="connsiteX65" fmla="*/ 533582 w 834169"/>
                  <a:gd name="connsiteY65" fmla="*/ 567691 h 1031698"/>
                  <a:gd name="connsiteX66" fmla="*/ 535850 w 834169"/>
                  <a:gd name="connsiteY66" fmla="*/ 568825 h 1031698"/>
                  <a:gd name="connsiteX67" fmla="*/ 646638 w 834169"/>
                  <a:gd name="connsiteY67" fmla="*/ 613140 h 1031698"/>
                  <a:gd name="connsiteX68" fmla="*/ 686886 w 834169"/>
                  <a:gd name="connsiteY68" fmla="*/ 874444 h 1031698"/>
                  <a:gd name="connsiteX69" fmla="*/ 443152 w 834169"/>
                  <a:gd name="connsiteY69" fmla="*/ 874444 h 1031698"/>
                  <a:gd name="connsiteX0" fmla="*/ 197907 w 834169"/>
                  <a:gd name="connsiteY0" fmla="*/ 552871 h 1031698"/>
                  <a:gd name="connsiteX1" fmla="*/ 49151 w 834169"/>
                  <a:gd name="connsiteY1" fmla="*/ 632378 h 1031698"/>
                  <a:gd name="connsiteX2" fmla="*/ 0 w 834169"/>
                  <a:gd name="connsiteY2" fmla="*/ 731071 h 1031698"/>
                  <a:gd name="connsiteX3" fmla="*/ 0 w 834169"/>
                  <a:gd name="connsiteY3" fmla="*/ 960076 h 1031698"/>
                  <a:gd name="connsiteX4" fmla="*/ 11600 w 834169"/>
                  <a:gd name="connsiteY4" fmla="*/ 967818 h 1031698"/>
                  <a:gd name="connsiteX5" fmla="*/ 143373 w 834169"/>
                  <a:gd name="connsiteY5" fmla="*/ 1010439 h 1031698"/>
                  <a:gd name="connsiteX6" fmla="*/ 143373 w 834169"/>
                  <a:gd name="connsiteY6" fmla="*/ 926579 h 1031698"/>
                  <a:gd name="connsiteX7" fmla="*/ 391017 w 834169"/>
                  <a:gd name="connsiteY7" fmla="*/ 926579 h 1031698"/>
                  <a:gd name="connsiteX8" fmla="*/ 391017 w 834169"/>
                  <a:gd name="connsiteY8" fmla="*/ 1031463 h 1031698"/>
                  <a:gd name="connsiteX9" fmla="*/ 420695 w 834169"/>
                  <a:gd name="connsiteY9" fmla="*/ 1031698 h 1031698"/>
                  <a:gd name="connsiteX10" fmla="*/ 443152 w 834169"/>
                  <a:gd name="connsiteY10" fmla="*/ 1031528 h 1031698"/>
                  <a:gd name="connsiteX11" fmla="*/ 443152 w 834169"/>
                  <a:gd name="connsiteY11" fmla="*/ 926579 h 1031698"/>
                  <a:gd name="connsiteX12" fmla="*/ 690797 w 834169"/>
                  <a:gd name="connsiteY12" fmla="*/ 926579 h 1031698"/>
                  <a:gd name="connsiteX13" fmla="*/ 690797 w 834169"/>
                  <a:gd name="connsiteY13" fmla="*/ 1011378 h 1031698"/>
                  <a:gd name="connsiteX14" fmla="*/ 823742 w 834169"/>
                  <a:gd name="connsiteY14" fmla="*/ 966984 h 1031698"/>
                  <a:gd name="connsiteX15" fmla="*/ 834169 w 834169"/>
                  <a:gd name="connsiteY15" fmla="*/ 959164 h 1031698"/>
                  <a:gd name="connsiteX16" fmla="*/ 834169 w 834169"/>
                  <a:gd name="connsiteY16" fmla="*/ 730523 h 1031698"/>
                  <a:gd name="connsiteX17" fmla="*/ 785514 w 834169"/>
                  <a:gd name="connsiteY17" fmla="*/ 632691 h 1031698"/>
                  <a:gd name="connsiteX18" fmla="*/ 636849 w 834169"/>
                  <a:gd name="connsiteY18" fmla="*/ 553067 h 1031698"/>
                  <a:gd name="connsiteX19" fmla="*/ 555583 w 834169"/>
                  <a:gd name="connsiteY19" fmla="*/ 520482 h 1031698"/>
                  <a:gd name="connsiteX20" fmla="*/ 547424 w 834169"/>
                  <a:gd name="connsiteY20" fmla="*/ 508452 h 1031698"/>
                  <a:gd name="connsiteX21" fmla="*/ 547424 w 834169"/>
                  <a:gd name="connsiteY21" fmla="*/ 476545 h 1031698"/>
                  <a:gd name="connsiteX22" fmla="*/ 625627 w 834169"/>
                  <a:gd name="connsiteY22" fmla="*/ 313986 h 1031698"/>
                  <a:gd name="connsiteX23" fmla="*/ 625627 w 834169"/>
                  <a:gd name="connsiteY23" fmla="*/ 222749 h 1031698"/>
                  <a:gd name="connsiteX24" fmla="*/ 638661 w 834169"/>
                  <a:gd name="connsiteY24" fmla="*/ 222749 h 1031698"/>
                  <a:gd name="connsiteX25" fmla="*/ 664729 w 834169"/>
                  <a:gd name="connsiteY25" fmla="*/ 196681 h 1031698"/>
                  <a:gd name="connsiteX26" fmla="*/ 638661 w 834169"/>
                  <a:gd name="connsiteY26" fmla="*/ 170613 h 1031698"/>
                  <a:gd name="connsiteX27" fmla="*/ 625627 w 834169"/>
                  <a:gd name="connsiteY27" fmla="*/ 170613 h 1031698"/>
                  <a:gd name="connsiteX28" fmla="*/ 516142 w 834169"/>
                  <a:gd name="connsiteY28" fmla="*/ 0 h 1031698"/>
                  <a:gd name="connsiteX29" fmla="*/ 495288 w 834169"/>
                  <a:gd name="connsiteY29" fmla="*/ 82504 h 1031698"/>
                  <a:gd name="connsiteX30" fmla="*/ 482254 w 834169"/>
                  <a:gd name="connsiteY30" fmla="*/ 92410 h 1031698"/>
                  <a:gd name="connsiteX31" fmla="*/ 209272 w 834169"/>
                  <a:gd name="connsiteY31" fmla="*/ 170613 h 1031698"/>
                  <a:gd name="connsiteX32" fmla="*/ 195587 w 834169"/>
                  <a:gd name="connsiteY32" fmla="*/ 170613 h 1031698"/>
                  <a:gd name="connsiteX33" fmla="*/ 169519 w 834169"/>
                  <a:gd name="connsiteY33" fmla="*/ 196681 h 1031698"/>
                  <a:gd name="connsiteX34" fmla="*/ 195587 w 834169"/>
                  <a:gd name="connsiteY34" fmla="*/ 222749 h 1031698"/>
                  <a:gd name="connsiteX35" fmla="*/ 208621 w 834169"/>
                  <a:gd name="connsiteY35" fmla="*/ 222749 h 1031698"/>
                  <a:gd name="connsiteX36" fmla="*/ 208621 w 834169"/>
                  <a:gd name="connsiteY36" fmla="*/ 313986 h 1031698"/>
                  <a:gd name="connsiteX37" fmla="*/ 286733 w 834169"/>
                  <a:gd name="connsiteY37" fmla="*/ 476454 h 1031698"/>
                  <a:gd name="connsiteX38" fmla="*/ 286733 w 834169"/>
                  <a:gd name="connsiteY38" fmla="*/ 508452 h 1031698"/>
                  <a:gd name="connsiteX39" fmla="*/ 278717 w 834169"/>
                  <a:gd name="connsiteY39" fmla="*/ 520482 h 1031698"/>
                  <a:gd name="connsiteX40" fmla="*/ 197907 w 834169"/>
                  <a:gd name="connsiteY40" fmla="*/ 552871 h 1031698"/>
                  <a:gd name="connsiteX41" fmla="*/ 260678 w 834169"/>
                  <a:gd name="connsiteY41" fmla="*/ 313986 h 1031698"/>
                  <a:gd name="connsiteX42" fmla="*/ 260678 w 834169"/>
                  <a:gd name="connsiteY42" fmla="*/ 222749 h 1031698"/>
                  <a:gd name="connsiteX43" fmla="*/ 573491 w 834169"/>
                  <a:gd name="connsiteY43" fmla="*/ 222749 h 1031698"/>
                  <a:gd name="connsiteX44" fmla="*/ 573491 w 834169"/>
                  <a:gd name="connsiteY44" fmla="*/ 313986 h 1031698"/>
                  <a:gd name="connsiteX45" fmla="*/ 417085 w 834169"/>
                  <a:gd name="connsiteY45" fmla="*/ 470393 h 1031698"/>
                  <a:gd name="connsiteX46" fmla="*/ 260678 w 834169"/>
                  <a:gd name="connsiteY46" fmla="*/ 313986 h 1031698"/>
                  <a:gd name="connsiteX47" fmla="*/ 391017 w 834169"/>
                  <a:gd name="connsiteY47" fmla="*/ 874444 h 1031698"/>
                  <a:gd name="connsiteX48" fmla="*/ 147518 w 834169"/>
                  <a:gd name="connsiteY48" fmla="*/ 874444 h 1031698"/>
                  <a:gd name="connsiteX49" fmla="*/ 188418 w 834169"/>
                  <a:gd name="connsiteY49" fmla="*/ 613466 h 1031698"/>
                  <a:gd name="connsiteX50" fmla="*/ 298385 w 834169"/>
                  <a:gd name="connsiteY50" fmla="*/ 568747 h 1031698"/>
                  <a:gd name="connsiteX51" fmla="*/ 300627 w 834169"/>
                  <a:gd name="connsiteY51" fmla="*/ 567626 h 1031698"/>
                  <a:gd name="connsiteX52" fmla="*/ 391082 w 834169"/>
                  <a:gd name="connsiteY52" fmla="*/ 783206 h 1031698"/>
                  <a:gd name="connsiteX53" fmla="*/ 391017 w 834169"/>
                  <a:gd name="connsiteY53" fmla="*/ 874444 h 1031698"/>
                  <a:gd name="connsiteX54" fmla="*/ 417085 w 834169"/>
                  <a:gd name="connsiteY54" fmla="*/ 574664 h 1031698"/>
                  <a:gd name="connsiteX55" fmla="*/ 313648 w 834169"/>
                  <a:gd name="connsiteY55" fmla="*/ 559792 h 1031698"/>
                  <a:gd name="connsiteX56" fmla="*/ 338881 w 834169"/>
                  <a:gd name="connsiteY56" fmla="*/ 508452 h 1031698"/>
                  <a:gd name="connsiteX57" fmla="*/ 338881 w 834169"/>
                  <a:gd name="connsiteY57" fmla="*/ 507148 h 1031698"/>
                  <a:gd name="connsiteX58" fmla="*/ 495353 w 834169"/>
                  <a:gd name="connsiteY58" fmla="*/ 507148 h 1031698"/>
                  <a:gd name="connsiteX59" fmla="*/ 495353 w 834169"/>
                  <a:gd name="connsiteY59" fmla="*/ 508452 h 1031698"/>
                  <a:gd name="connsiteX60" fmla="*/ 520782 w 834169"/>
                  <a:gd name="connsiteY60" fmla="*/ 559949 h 1031698"/>
                  <a:gd name="connsiteX61" fmla="*/ 417085 w 834169"/>
                  <a:gd name="connsiteY61" fmla="*/ 574664 h 1031698"/>
                  <a:gd name="connsiteX62" fmla="*/ 443152 w 834169"/>
                  <a:gd name="connsiteY62" fmla="*/ 874444 h 1031698"/>
                  <a:gd name="connsiteX63" fmla="*/ 443152 w 834169"/>
                  <a:gd name="connsiteY63" fmla="*/ 783206 h 1031698"/>
                  <a:gd name="connsiteX64" fmla="*/ 533582 w 834169"/>
                  <a:gd name="connsiteY64" fmla="*/ 567691 h 1031698"/>
                  <a:gd name="connsiteX65" fmla="*/ 535850 w 834169"/>
                  <a:gd name="connsiteY65" fmla="*/ 568825 h 1031698"/>
                  <a:gd name="connsiteX66" fmla="*/ 646638 w 834169"/>
                  <a:gd name="connsiteY66" fmla="*/ 613140 h 1031698"/>
                  <a:gd name="connsiteX67" fmla="*/ 686886 w 834169"/>
                  <a:gd name="connsiteY67" fmla="*/ 874444 h 1031698"/>
                  <a:gd name="connsiteX68" fmla="*/ 443152 w 834169"/>
                  <a:gd name="connsiteY68" fmla="*/ 874444 h 1031698"/>
                  <a:gd name="connsiteX0" fmla="*/ 197907 w 834169"/>
                  <a:gd name="connsiteY0" fmla="*/ 552871 h 1031698"/>
                  <a:gd name="connsiteX1" fmla="*/ 49151 w 834169"/>
                  <a:gd name="connsiteY1" fmla="*/ 632378 h 1031698"/>
                  <a:gd name="connsiteX2" fmla="*/ 0 w 834169"/>
                  <a:gd name="connsiteY2" fmla="*/ 731071 h 1031698"/>
                  <a:gd name="connsiteX3" fmla="*/ 0 w 834169"/>
                  <a:gd name="connsiteY3" fmla="*/ 960076 h 1031698"/>
                  <a:gd name="connsiteX4" fmla="*/ 11600 w 834169"/>
                  <a:gd name="connsiteY4" fmla="*/ 967818 h 1031698"/>
                  <a:gd name="connsiteX5" fmla="*/ 143373 w 834169"/>
                  <a:gd name="connsiteY5" fmla="*/ 1010439 h 1031698"/>
                  <a:gd name="connsiteX6" fmla="*/ 143373 w 834169"/>
                  <a:gd name="connsiteY6" fmla="*/ 926579 h 1031698"/>
                  <a:gd name="connsiteX7" fmla="*/ 391017 w 834169"/>
                  <a:gd name="connsiteY7" fmla="*/ 926579 h 1031698"/>
                  <a:gd name="connsiteX8" fmla="*/ 391017 w 834169"/>
                  <a:gd name="connsiteY8" fmla="*/ 1031463 h 1031698"/>
                  <a:gd name="connsiteX9" fmla="*/ 420695 w 834169"/>
                  <a:gd name="connsiteY9" fmla="*/ 1031698 h 1031698"/>
                  <a:gd name="connsiteX10" fmla="*/ 443152 w 834169"/>
                  <a:gd name="connsiteY10" fmla="*/ 1031528 h 1031698"/>
                  <a:gd name="connsiteX11" fmla="*/ 443152 w 834169"/>
                  <a:gd name="connsiteY11" fmla="*/ 926579 h 1031698"/>
                  <a:gd name="connsiteX12" fmla="*/ 690797 w 834169"/>
                  <a:gd name="connsiteY12" fmla="*/ 926579 h 1031698"/>
                  <a:gd name="connsiteX13" fmla="*/ 690797 w 834169"/>
                  <a:gd name="connsiteY13" fmla="*/ 1011378 h 1031698"/>
                  <a:gd name="connsiteX14" fmla="*/ 823742 w 834169"/>
                  <a:gd name="connsiteY14" fmla="*/ 966984 h 1031698"/>
                  <a:gd name="connsiteX15" fmla="*/ 834169 w 834169"/>
                  <a:gd name="connsiteY15" fmla="*/ 959164 h 1031698"/>
                  <a:gd name="connsiteX16" fmla="*/ 834169 w 834169"/>
                  <a:gd name="connsiteY16" fmla="*/ 730523 h 1031698"/>
                  <a:gd name="connsiteX17" fmla="*/ 785514 w 834169"/>
                  <a:gd name="connsiteY17" fmla="*/ 632691 h 1031698"/>
                  <a:gd name="connsiteX18" fmla="*/ 636849 w 834169"/>
                  <a:gd name="connsiteY18" fmla="*/ 553067 h 1031698"/>
                  <a:gd name="connsiteX19" fmla="*/ 555583 w 834169"/>
                  <a:gd name="connsiteY19" fmla="*/ 520482 h 1031698"/>
                  <a:gd name="connsiteX20" fmla="*/ 547424 w 834169"/>
                  <a:gd name="connsiteY20" fmla="*/ 508452 h 1031698"/>
                  <a:gd name="connsiteX21" fmla="*/ 547424 w 834169"/>
                  <a:gd name="connsiteY21" fmla="*/ 476545 h 1031698"/>
                  <a:gd name="connsiteX22" fmla="*/ 625627 w 834169"/>
                  <a:gd name="connsiteY22" fmla="*/ 313986 h 1031698"/>
                  <a:gd name="connsiteX23" fmla="*/ 625627 w 834169"/>
                  <a:gd name="connsiteY23" fmla="*/ 222749 h 1031698"/>
                  <a:gd name="connsiteX24" fmla="*/ 638661 w 834169"/>
                  <a:gd name="connsiteY24" fmla="*/ 222749 h 1031698"/>
                  <a:gd name="connsiteX25" fmla="*/ 664729 w 834169"/>
                  <a:gd name="connsiteY25" fmla="*/ 196681 h 1031698"/>
                  <a:gd name="connsiteX26" fmla="*/ 638661 w 834169"/>
                  <a:gd name="connsiteY26" fmla="*/ 170613 h 1031698"/>
                  <a:gd name="connsiteX27" fmla="*/ 625627 w 834169"/>
                  <a:gd name="connsiteY27" fmla="*/ 170613 h 1031698"/>
                  <a:gd name="connsiteX28" fmla="*/ 516142 w 834169"/>
                  <a:gd name="connsiteY28" fmla="*/ 0 h 1031698"/>
                  <a:gd name="connsiteX29" fmla="*/ 495288 w 834169"/>
                  <a:gd name="connsiteY29" fmla="*/ 82504 h 1031698"/>
                  <a:gd name="connsiteX30" fmla="*/ 209272 w 834169"/>
                  <a:gd name="connsiteY30" fmla="*/ 170613 h 1031698"/>
                  <a:gd name="connsiteX31" fmla="*/ 195587 w 834169"/>
                  <a:gd name="connsiteY31" fmla="*/ 170613 h 1031698"/>
                  <a:gd name="connsiteX32" fmla="*/ 169519 w 834169"/>
                  <a:gd name="connsiteY32" fmla="*/ 196681 h 1031698"/>
                  <a:gd name="connsiteX33" fmla="*/ 195587 w 834169"/>
                  <a:gd name="connsiteY33" fmla="*/ 222749 h 1031698"/>
                  <a:gd name="connsiteX34" fmla="*/ 208621 w 834169"/>
                  <a:gd name="connsiteY34" fmla="*/ 222749 h 1031698"/>
                  <a:gd name="connsiteX35" fmla="*/ 208621 w 834169"/>
                  <a:gd name="connsiteY35" fmla="*/ 313986 h 1031698"/>
                  <a:gd name="connsiteX36" fmla="*/ 286733 w 834169"/>
                  <a:gd name="connsiteY36" fmla="*/ 476454 h 1031698"/>
                  <a:gd name="connsiteX37" fmla="*/ 286733 w 834169"/>
                  <a:gd name="connsiteY37" fmla="*/ 508452 h 1031698"/>
                  <a:gd name="connsiteX38" fmla="*/ 278717 w 834169"/>
                  <a:gd name="connsiteY38" fmla="*/ 520482 h 1031698"/>
                  <a:gd name="connsiteX39" fmla="*/ 197907 w 834169"/>
                  <a:gd name="connsiteY39" fmla="*/ 552871 h 1031698"/>
                  <a:gd name="connsiteX40" fmla="*/ 260678 w 834169"/>
                  <a:gd name="connsiteY40" fmla="*/ 313986 h 1031698"/>
                  <a:gd name="connsiteX41" fmla="*/ 260678 w 834169"/>
                  <a:gd name="connsiteY41" fmla="*/ 222749 h 1031698"/>
                  <a:gd name="connsiteX42" fmla="*/ 573491 w 834169"/>
                  <a:gd name="connsiteY42" fmla="*/ 222749 h 1031698"/>
                  <a:gd name="connsiteX43" fmla="*/ 573491 w 834169"/>
                  <a:gd name="connsiteY43" fmla="*/ 313986 h 1031698"/>
                  <a:gd name="connsiteX44" fmla="*/ 417085 w 834169"/>
                  <a:gd name="connsiteY44" fmla="*/ 470393 h 1031698"/>
                  <a:gd name="connsiteX45" fmla="*/ 260678 w 834169"/>
                  <a:gd name="connsiteY45" fmla="*/ 313986 h 1031698"/>
                  <a:gd name="connsiteX46" fmla="*/ 391017 w 834169"/>
                  <a:gd name="connsiteY46" fmla="*/ 874444 h 1031698"/>
                  <a:gd name="connsiteX47" fmla="*/ 147518 w 834169"/>
                  <a:gd name="connsiteY47" fmla="*/ 874444 h 1031698"/>
                  <a:gd name="connsiteX48" fmla="*/ 188418 w 834169"/>
                  <a:gd name="connsiteY48" fmla="*/ 613466 h 1031698"/>
                  <a:gd name="connsiteX49" fmla="*/ 298385 w 834169"/>
                  <a:gd name="connsiteY49" fmla="*/ 568747 h 1031698"/>
                  <a:gd name="connsiteX50" fmla="*/ 300627 w 834169"/>
                  <a:gd name="connsiteY50" fmla="*/ 567626 h 1031698"/>
                  <a:gd name="connsiteX51" fmla="*/ 391082 w 834169"/>
                  <a:gd name="connsiteY51" fmla="*/ 783206 h 1031698"/>
                  <a:gd name="connsiteX52" fmla="*/ 391017 w 834169"/>
                  <a:gd name="connsiteY52" fmla="*/ 874444 h 1031698"/>
                  <a:gd name="connsiteX53" fmla="*/ 417085 w 834169"/>
                  <a:gd name="connsiteY53" fmla="*/ 574664 h 1031698"/>
                  <a:gd name="connsiteX54" fmla="*/ 313648 w 834169"/>
                  <a:gd name="connsiteY54" fmla="*/ 559792 h 1031698"/>
                  <a:gd name="connsiteX55" fmla="*/ 338881 w 834169"/>
                  <a:gd name="connsiteY55" fmla="*/ 508452 h 1031698"/>
                  <a:gd name="connsiteX56" fmla="*/ 338881 w 834169"/>
                  <a:gd name="connsiteY56" fmla="*/ 507148 h 1031698"/>
                  <a:gd name="connsiteX57" fmla="*/ 495353 w 834169"/>
                  <a:gd name="connsiteY57" fmla="*/ 507148 h 1031698"/>
                  <a:gd name="connsiteX58" fmla="*/ 495353 w 834169"/>
                  <a:gd name="connsiteY58" fmla="*/ 508452 h 1031698"/>
                  <a:gd name="connsiteX59" fmla="*/ 520782 w 834169"/>
                  <a:gd name="connsiteY59" fmla="*/ 559949 h 1031698"/>
                  <a:gd name="connsiteX60" fmla="*/ 417085 w 834169"/>
                  <a:gd name="connsiteY60" fmla="*/ 574664 h 1031698"/>
                  <a:gd name="connsiteX61" fmla="*/ 443152 w 834169"/>
                  <a:gd name="connsiteY61" fmla="*/ 874444 h 1031698"/>
                  <a:gd name="connsiteX62" fmla="*/ 443152 w 834169"/>
                  <a:gd name="connsiteY62" fmla="*/ 783206 h 1031698"/>
                  <a:gd name="connsiteX63" fmla="*/ 533582 w 834169"/>
                  <a:gd name="connsiteY63" fmla="*/ 567691 h 1031698"/>
                  <a:gd name="connsiteX64" fmla="*/ 535850 w 834169"/>
                  <a:gd name="connsiteY64" fmla="*/ 568825 h 1031698"/>
                  <a:gd name="connsiteX65" fmla="*/ 646638 w 834169"/>
                  <a:gd name="connsiteY65" fmla="*/ 613140 h 1031698"/>
                  <a:gd name="connsiteX66" fmla="*/ 686886 w 834169"/>
                  <a:gd name="connsiteY66" fmla="*/ 874444 h 1031698"/>
                  <a:gd name="connsiteX67" fmla="*/ 443152 w 834169"/>
                  <a:gd name="connsiteY67" fmla="*/ 874444 h 1031698"/>
                  <a:gd name="connsiteX0" fmla="*/ 197907 w 834169"/>
                  <a:gd name="connsiteY0" fmla="*/ 552871 h 1031698"/>
                  <a:gd name="connsiteX1" fmla="*/ 49151 w 834169"/>
                  <a:gd name="connsiteY1" fmla="*/ 632378 h 1031698"/>
                  <a:gd name="connsiteX2" fmla="*/ 0 w 834169"/>
                  <a:gd name="connsiteY2" fmla="*/ 731071 h 1031698"/>
                  <a:gd name="connsiteX3" fmla="*/ 0 w 834169"/>
                  <a:gd name="connsiteY3" fmla="*/ 960076 h 1031698"/>
                  <a:gd name="connsiteX4" fmla="*/ 11600 w 834169"/>
                  <a:gd name="connsiteY4" fmla="*/ 967818 h 1031698"/>
                  <a:gd name="connsiteX5" fmla="*/ 143373 w 834169"/>
                  <a:gd name="connsiteY5" fmla="*/ 1010439 h 1031698"/>
                  <a:gd name="connsiteX6" fmla="*/ 143373 w 834169"/>
                  <a:gd name="connsiteY6" fmla="*/ 926579 h 1031698"/>
                  <a:gd name="connsiteX7" fmla="*/ 391017 w 834169"/>
                  <a:gd name="connsiteY7" fmla="*/ 926579 h 1031698"/>
                  <a:gd name="connsiteX8" fmla="*/ 391017 w 834169"/>
                  <a:gd name="connsiteY8" fmla="*/ 1031463 h 1031698"/>
                  <a:gd name="connsiteX9" fmla="*/ 420695 w 834169"/>
                  <a:gd name="connsiteY9" fmla="*/ 1031698 h 1031698"/>
                  <a:gd name="connsiteX10" fmla="*/ 443152 w 834169"/>
                  <a:gd name="connsiteY10" fmla="*/ 1031528 h 1031698"/>
                  <a:gd name="connsiteX11" fmla="*/ 443152 w 834169"/>
                  <a:gd name="connsiteY11" fmla="*/ 926579 h 1031698"/>
                  <a:gd name="connsiteX12" fmla="*/ 690797 w 834169"/>
                  <a:gd name="connsiteY12" fmla="*/ 926579 h 1031698"/>
                  <a:gd name="connsiteX13" fmla="*/ 690797 w 834169"/>
                  <a:gd name="connsiteY13" fmla="*/ 1011378 h 1031698"/>
                  <a:gd name="connsiteX14" fmla="*/ 823742 w 834169"/>
                  <a:gd name="connsiteY14" fmla="*/ 966984 h 1031698"/>
                  <a:gd name="connsiteX15" fmla="*/ 834169 w 834169"/>
                  <a:gd name="connsiteY15" fmla="*/ 959164 h 1031698"/>
                  <a:gd name="connsiteX16" fmla="*/ 834169 w 834169"/>
                  <a:gd name="connsiteY16" fmla="*/ 730523 h 1031698"/>
                  <a:gd name="connsiteX17" fmla="*/ 785514 w 834169"/>
                  <a:gd name="connsiteY17" fmla="*/ 632691 h 1031698"/>
                  <a:gd name="connsiteX18" fmla="*/ 636849 w 834169"/>
                  <a:gd name="connsiteY18" fmla="*/ 553067 h 1031698"/>
                  <a:gd name="connsiteX19" fmla="*/ 555583 w 834169"/>
                  <a:gd name="connsiteY19" fmla="*/ 520482 h 1031698"/>
                  <a:gd name="connsiteX20" fmla="*/ 547424 w 834169"/>
                  <a:gd name="connsiteY20" fmla="*/ 508452 h 1031698"/>
                  <a:gd name="connsiteX21" fmla="*/ 547424 w 834169"/>
                  <a:gd name="connsiteY21" fmla="*/ 476545 h 1031698"/>
                  <a:gd name="connsiteX22" fmla="*/ 625627 w 834169"/>
                  <a:gd name="connsiteY22" fmla="*/ 313986 h 1031698"/>
                  <a:gd name="connsiteX23" fmla="*/ 625627 w 834169"/>
                  <a:gd name="connsiteY23" fmla="*/ 222749 h 1031698"/>
                  <a:gd name="connsiteX24" fmla="*/ 638661 w 834169"/>
                  <a:gd name="connsiteY24" fmla="*/ 222749 h 1031698"/>
                  <a:gd name="connsiteX25" fmla="*/ 664729 w 834169"/>
                  <a:gd name="connsiteY25" fmla="*/ 196681 h 1031698"/>
                  <a:gd name="connsiteX26" fmla="*/ 638661 w 834169"/>
                  <a:gd name="connsiteY26" fmla="*/ 170613 h 1031698"/>
                  <a:gd name="connsiteX27" fmla="*/ 625627 w 834169"/>
                  <a:gd name="connsiteY27" fmla="*/ 170613 h 1031698"/>
                  <a:gd name="connsiteX28" fmla="*/ 516142 w 834169"/>
                  <a:gd name="connsiteY28" fmla="*/ 0 h 1031698"/>
                  <a:gd name="connsiteX29" fmla="*/ 209272 w 834169"/>
                  <a:gd name="connsiteY29" fmla="*/ 170613 h 1031698"/>
                  <a:gd name="connsiteX30" fmla="*/ 195587 w 834169"/>
                  <a:gd name="connsiteY30" fmla="*/ 170613 h 1031698"/>
                  <a:gd name="connsiteX31" fmla="*/ 169519 w 834169"/>
                  <a:gd name="connsiteY31" fmla="*/ 196681 h 1031698"/>
                  <a:gd name="connsiteX32" fmla="*/ 195587 w 834169"/>
                  <a:gd name="connsiteY32" fmla="*/ 222749 h 1031698"/>
                  <a:gd name="connsiteX33" fmla="*/ 208621 w 834169"/>
                  <a:gd name="connsiteY33" fmla="*/ 222749 h 1031698"/>
                  <a:gd name="connsiteX34" fmla="*/ 208621 w 834169"/>
                  <a:gd name="connsiteY34" fmla="*/ 313986 h 1031698"/>
                  <a:gd name="connsiteX35" fmla="*/ 286733 w 834169"/>
                  <a:gd name="connsiteY35" fmla="*/ 476454 h 1031698"/>
                  <a:gd name="connsiteX36" fmla="*/ 286733 w 834169"/>
                  <a:gd name="connsiteY36" fmla="*/ 508452 h 1031698"/>
                  <a:gd name="connsiteX37" fmla="*/ 278717 w 834169"/>
                  <a:gd name="connsiteY37" fmla="*/ 520482 h 1031698"/>
                  <a:gd name="connsiteX38" fmla="*/ 197907 w 834169"/>
                  <a:gd name="connsiteY38" fmla="*/ 552871 h 1031698"/>
                  <a:gd name="connsiteX39" fmla="*/ 260678 w 834169"/>
                  <a:gd name="connsiteY39" fmla="*/ 313986 h 1031698"/>
                  <a:gd name="connsiteX40" fmla="*/ 260678 w 834169"/>
                  <a:gd name="connsiteY40" fmla="*/ 222749 h 1031698"/>
                  <a:gd name="connsiteX41" fmla="*/ 573491 w 834169"/>
                  <a:gd name="connsiteY41" fmla="*/ 222749 h 1031698"/>
                  <a:gd name="connsiteX42" fmla="*/ 573491 w 834169"/>
                  <a:gd name="connsiteY42" fmla="*/ 313986 h 1031698"/>
                  <a:gd name="connsiteX43" fmla="*/ 417085 w 834169"/>
                  <a:gd name="connsiteY43" fmla="*/ 470393 h 1031698"/>
                  <a:gd name="connsiteX44" fmla="*/ 260678 w 834169"/>
                  <a:gd name="connsiteY44" fmla="*/ 313986 h 1031698"/>
                  <a:gd name="connsiteX45" fmla="*/ 391017 w 834169"/>
                  <a:gd name="connsiteY45" fmla="*/ 874444 h 1031698"/>
                  <a:gd name="connsiteX46" fmla="*/ 147518 w 834169"/>
                  <a:gd name="connsiteY46" fmla="*/ 874444 h 1031698"/>
                  <a:gd name="connsiteX47" fmla="*/ 188418 w 834169"/>
                  <a:gd name="connsiteY47" fmla="*/ 613466 h 1031698"/>
                  <a:gd name="connsiteX48" fmla="*/ 298385 w 834169"/>
                  <a:gd name="connsiteY48" fmla="*/ 568747 h 1031698"/>
                  <a:gd name="connsiteX49" fmla="*/ 300627 w 834169"/>
                  <a:gd name="connsiteY49" fmla="*/ 567626 h 1031698"/>
                  <a:gd name="connsiteX50" fmla="*/ 391082 w 834169"/>
                  <a:gd name="connsiteY50" fmla="*/ 783206 h 1031698"/>
                  <a:gd name="connsiteX51" fmla="*/ 391017 w 834169"/>
                  <a:gd name="connsiteY51" fmla="*/ 874444 h 1031698"/>
                  <a:gd name="connsiteX52" fmla="*/ 417085 w 834169"/>
                  <a:gd name="connsiteY52" fmla="*/ 574664 h 1031698"/>
                  <a:gd name="connsiteX53" fmla="*/ 313648 w 834169"/>
                  <a:gd name="connsiteY53" fmla="*/ 559792 h 1031698"/>
                  <a:gd name="connsiteX54" fmla="*/ 338881 w 834169"/>
                  <a:gd name="connsiteY54" fmla="*/ 508452 h 1031698"/>
                  <a:gd name="connsiteX55" fmla="*/ 338881 w 834169"/>
                  <a:gd name="connsiteY55" fmla="*/ 507148 h 1031698"/>
                  <a:gd name="connsiteX56" fmla="*/ 495353 w 834169"/>
                  <a:gd name="connsiteY56" fmla="*/ 507148 h 1031698"/>
                  <a:gd name="connsiteX57" fmla="*/ 495353 w 834169"/>
                  <a:gd name="connsiteY57" fmla="*/ 508452 h 1031698"/>
                  <a:gd name="connsiteX58" fmla="*/ 520782 w 834169"/>
                  <a:gd name="connsiteY58" fmla="*/ 559949 h 1031698"/>
                  <a:gd name="connsiteX59" fmla="*/ 417085 w 834169"/>
                  <a:gd name="connsiteY59" fmla="*/ 574664 h 1031698"/>
                  <a:gd name="connsiteX60" fmla="*/ 443152 w 834169"/>
                  <a:gd name="connsiteY60" fmla="*/ 874444 h 1031698"/>
                  <a:gd name="connsiteX61" fmla="*/ 443152 w 834169"/>
                  <a:gd name="connsiteY61" fmla="*/ 783206 h 1031698"/>
                  <a:gd name="connsiteX62" fmla="*/ 533582 w 834169"/>
                  <a:gd name="connsiteY62" fmla="*/ 567691 h 1031698"/>
                  <a:gd name="connsiteX63" fmla="*/ 535850 w 834169"/>
                  <a:gd name="connsiteY63" fmla="*/ 568825 h 1031698"/>
                  <a:gd name="connsiteX64" fmla="*/ 646638 w 834169"/>
                  <a:gd name="connsiteY64" fmla="*/ 613140 h 1031698"/>
                  <a:gd name="connsiteX65" fmla="*/ 686886 w 834169"/>
                  <a:gd name="connsiteY65" fmla="*/ 874444 h 1031698"/>
                  <a:gd name="connsiteX66" fmla="*/ 443152 w 834169"/>
                  <a:gd name="connsiteY66" fmla="*/ 874444 h 1031698"/>
                  <a:gd name="connsiteX0" fmla="*/ 197907 w 834169"/>
                  <a:gd name="connsiteY0" fmla="*/ 382258 h 861085"/>
                  <a:gd name="connsiteX1" fmla="*/ 49151 w 834169"/>
                  <a:gd name="connsiteY1" fmla="*/ 461765 h 861085"/>
                  <a:gd name="connsiteX2" fmla="*/ 0 w 834169"/>
                  <a:gd name="connsiteY2" fmla="*/ 560458 h 861085"/>
                  <a:gd name="connsiteX3" fmla="*/ 0 w 834169"/>
                  <a:gd name="connsiteY3" fmla="*/ 789463 h 861085"/>
                  <a:gd name="connsiteX4" fmla="*/ 11600 w 834169"/>
                  <a:gd name="connsiteY4" fmla="*/ 797205 h 861085"/>
                  <a:gd name="connsiteX5" fmla="*/ 143373 w 834169"/>
                  <a:gd name="connsiteY5" fmla="*/ 839826 h 861085"/>
                  <a:gd name="connsiteX6" fmla="*/ 143373 w 834169"/>
                  <a:gd name="connsiteY6" fmla="*/ 755966 h 861085"/>
                  <a:gd name="connsiteX7" fmla="*/ 391017 w 834169"/>
                  <a:gd name="connsiteY7" fmla="*/ 755966 h 861085"/>
                  <a:gd name="connsiteX8" fmla="*/ 391017 w 834169"/>
                  <a:gd name="connsiteY8" fmla="*/ 860850 h 861085"/>
                  <a:gd name="connsiteX9" fmla="*/ 420695 w 834169"/>
                  <a:gd name="connsiteY9" fmla="*/ 861085 h 861085"/>
                  <a:gd name="connsiteX10" fmla="*/ 443152 w 834169"/>
                  <a:gd name="connsiteY10" fmla="*/ 860915 h 861085"/>
                  <a:gd name="connsiteX11" fmla="*/ 443152 w 834169"/>
                  <a:gd name="connsiteY11" fmla="*/ 755966 h 861085"/>
                  <a:gd name="connsiteX12" fmla="*/ 690797 w 834169"/>
                  <a:gd name="connsiteY12" fmla="*/ 755966 h 861085"/>
                  <a:gd name="connsiteX13" fmla="*/ 690797 w 834169"/>
                  <a:gd name="connsiteY13" fmla="*/ 840765 h 861085"/>
                  <a:gd name="connsiteX14" fmla="*/ 823742 w 834169"/>
                  <a:gd name="connsiteY14" fmla="*/ 796371 h 861085"/>
                  <a:gd name="connsiteX15" fmla="*/ 834169 w 834169"/>
                  <a:gd name="connsiteY15" fmla="*/ 788551 h 861085"/>
                  <a:gd name="connsiteX16" fmla="*/ 834169 w 834169"/>
                  <a:gd name="connsiteY16" fmla="*/ 559910 h 861085"/>
                  <a:gd name="connsiteX17" fmla="*/ 785514 w 834169"/>
                  <a:gd name="connsiteY17" fmla="*/ 462078 h 861085"/>
                  <a:gd name="connsiteX18" fmla="*/ 636849 w 834169"/>
                  <a:gd name="connsiteY18" fmla="*/ 382454 h 861085"/>
                  <a:gd name="connsiteX19" fmla="*/ 555583 w 834169"/>
                  <a:gd name="connsiteY19" fmla="*/ 349869 h 861085"/>
                  <a:gd name="connsiteX20" fmla="*/ 547424 w 834169"/>
                  <a:gd name="connsiteY20" fmla="*/ 337839 h 861085"/>
                  <a:gd name="connsiteX21" fmla="*/ 547424 w 834169"/>
                  <a:gd name="connsiteY21" fmla="*/ 305932 h 861085"/>
                  <a:gd name="connsiteX22" fmla="*/ 625627 w 834169"/>
                  <a:gd name="connsiteY22" fmla="*/ 143373 h 861085"/>
                  <a:gd name="connsiteX23" fmla="*/ 625627 w 834169"/>
                  <a:gd name="connsiteY23" fmla="*/ 52136 h 861085"/>
                  <a:gd name="connsiteX24" fmla="*/ 638661 w 834169"/>
                  <a:gd name="connsiteY24" fmla="*/ 52136 h 861085"/>
                  <a:gd name="connsiteX25" fmla="*/ 664729 w 834169"/>
                  <a:gd name="connsiteY25" fmla="*/ 26068 h 861085"/>
                  <a:gd name="connsiteX26" fmla="*/ 638661 w 834169"/>
                  <a:gd name="connsiteY26" fmla="*/ 0 h 861085"/>
                  <a:gd name="connsiteX27" fmla="*/ 625627 w 834169"/>
                  <a:gd name="connsiteY27" fmla="*/ 0 h 861085"/>
                  <a:gd name="connsiteX28" fmla="*/ 209272 w 834169"/>
                  <a:gd name="connsiteY28" fmla="*/ 0 h 861085"/>
                  <a:gd name="connsiteX29" fmla="*/ 195587 w 834169"/>
                  <a:gd name="connsiteY29" fmla="*/ 0 h 861085"/>
                  <a:gd name="connsiteX30" fmla="*/ 169519 w 834169"/>
                  <a:gd name="connsiteY30" fmla="*/ 26068 h 861085"/>
                  <a:gd name="connsiteX31" fmla="*/ 195587 w 834169"/>
                  <a:gd name="connsiteY31" fmla="*/ 52136 h 861085"/>
                  <a:gd name="connsiteX32" fmla="*/ 208621 w 834169"/>
                  <a:gd name="connsiteY32" fmla="*/ 52136 h 861085"/>
                  <a:gd name="connsiteX33" fmla="*/ 208621 w 834169"/>
                  <a:gd name="connsiteY33" fmla="*/ 143373 h 861085"/>
                  <a:gd name="connsiteX34" fmla="*/ 286733 w 834169"/>
                  <a:gd name="connsiteY34" fmla="*/ 305841 h 861085"/>
                  <a:gd name="connsiteX35" fmla="*/ 286733 w 834169"/>
                  <a:gd name="connsiteY35" fmla="*/ 337839 h 861085"/>
                  <a:gd name="connsiteX36" fmla="*/ 278717 w 834169"/>
                  <a:gd name="connsiteY36" fmla="*/ 349869 h 861085"/>
                  <a:gd name="connsiteX37" fmla="*/ 197907 w 834169"/>
                  <a:gd name="connsiteY37" fmla="*/ 382258 h 861085"/>
                  <a:gd name="connsiteX38" fmla="*/ 260678 w 834169"/>
                  <a:gd name="connsiteY38" fmla="*/ 143373 h 861085"/>
                  <a:gd name="connsiteX39" fmla="*/ 260678 w 834169"/>
                  <a:gd name="connsiteY39" fmla="*/ 52136 h 861085"/>
                  <a:gd name="connsiteX40" fmla="*/ 573491 w 834169"/>
                  <a:gd name="connsiteY40" fmla="*/ 52136 h 861085"/>
                  <a:gd name="connsiteX41" fmla="*/ 573491 w 834169"/>
                  <a:gd name="connsiteY41" fmla="*/ 143373 h 861085"/>
                  <a:gd name="connsiteX42" fmla="*/ 417085 w 834169"/>
                  <a:gd name="connsiteY42" fmla="*/ 299780 h 861085"/>
                  <a:gd name="connsiteX43" fmla="*/ 260678 w 834169"/>
                  <a:gd name="connsiteY43" fmla="*/ 143373 h 861085"/>
                  <a:gd name="connsiteX44" fmla="*/ 391017 w 834169"/>
                  <a:gd name="connsiteY44" fmla="*/ 703831 h 861085"/>
                  <a:gd name="connsiteX45" fmla="*/ 147518 w 834169"/>
                  <a:gd name="connsiteY45" fmla="*/ 703831 h 861085"/>
                  <a:gd name="connsiteX46" fmla="*/ 188418 w 834169"/>
                  <a:gd name="connsiteY46" fmla="*/ 442853 h 861085"/>
                  <a:gd name="connsiteX47" fmla="*/ 298385 w 834169"/>
                  <a:gd name="connsiteY47" fmla="*/ 398134 h 861085"/>
                  <a:gd name="connsiteX48" fmla="*/ 300627 w 834169"/>
                  <a:gd name="connsiteY48" fmla="*/ 397013 h 861085"/>
                  <a:gd name="connsiteX49" fmla="*/ 391082 w 834169"/>
                  <a:gd name="connsiteY49" fmla="*/ 612593 h 861085"/>
                  <a:gd name="connsiteX50" fmla="*/ 391017 w 834169"/>
                  <a:gd name="connsiteY50" fmla="*/ 703831 h 861085"/>
                  <a:gd name="connsiteX51" fmla="*/ 417085 w 834169"/>
                  <a:gd name="connsiteY51" fmla="*/ 404051 h 861085"/>
                  <a:gd name="connsiteX52" fmla="*/ 313648 w 834169"/>
                  <a:gd name="connsiteY52" fmla="*/ 389179 h 861085"/>
                  <a:gd name="connsiteX53" fmla="*/ 338881 w 834169"/>
                  <a:gd name="connsiteY53" fmla="*/ 337839 h 861085"/>
                  <a:gd name="connsiteX54" fmla="*/ 338881 w 834169"/>
                  <a:gd name="connsiteY54" fmla="*/ 336535 h 861085"/>
                  <a:gd name="connsiteX55" fmla="*/ 495353 w 834169"/>
                  <a:gd name="connsiteY55" fmla="*/ 336535 h 861085"/>
                  <a:gd name="connsiteX56" fmla="*/ 495353 w 834169"/>
                  <a:gd name="connsiteY56" fmla="*/ 337839 h 861085"/>
                  <a:gd name="connsiteX57" fmla="*/ 520782 w 834169"/>
                  <a:gd name="connsiteY57" fmla="*/ 389336 h 861085"/>
                  <a:gd name="connsiteX58" fmla="*/ 417085 w 834169"/>
                  <a:gd name="connsiteY58" fmla="*/ 404051 h 861085"/>
                  <a:gd name="connsiteX59" fmla="*/ 443152 w 834169"/>
                  <a:gd name="connsiteY59" fmla="*/ 703831 h 861085"/>
                  <a:gd name="connsiteX60" fmla="*/ 443152 w 834169"/>
                  <a:gd name="connsiteY60" fmla="*/ 612593 h 861085"/>
                  <a:gd name="connsiteX61" fmla="*/ 533582 w 834169"/>
                  <a:gd name="connsiteY61" fmla="*/ 397078 h 861085"/>
                  <a:gd name="connsiteX62" fmla="*/ 535850 w 834169"/>
                  <a:gd name="connsiteY62" fmla="*/ 398212 h 861085"/>
                  <a:gd name="connsiteX63" fmla="*/ 646638 w 834169"/>
                  <a:gd name="connsiteY63" fmla="*/ 442527 h 861085"/>
                  <a:gd name="connsiteX64" fmla="*/ 686886 w 834169"/>
                  <a:gd name="connsiteY64" fmla="*/ 703831 h 861085"/>
                  <a:gd name="connsiteX65" fmla="*/ 443152 w 834169"/>
                  <a:gd name="connsiteY65" fmla="*/ 703831 h 861085"/>
                  <a:gd name="connsiteX0" fmla="*/ 197907 w 834169"/>
                  <a:gd name="connsiteY0" fmla="*/ 382258 h 861085"/>
                  <a:gd name="connsiteX1" fmla="*/ 49151 w 834169"/>
                  <a:gd name="connsiteY1" fmla="*/ 461765 h 861085"/>
                  <a:gd name="connsiteX2" fmla="*/ 0 w 834169"/>
                  <a:gd name="connsiteY2" fmla="*/ 560458 h 861085"/>
                  <a:gd name="connsiteX3" fmla="*/ 0 w 834169"/>
                  <a:gd name="connsiteY3" fmla="*/ 789463 h 861085"/>
                  <a:gd name="connsiteX4" fmla="*/ 11600 w 834169"/>
                  <a:gd name="connsiteY4" fmla="*/ 797205 h 861085"/>
                  <a:gd name="connsiteX5" fmla="*/ 143373 w 834169"/>
                  <a:gd name="connsiteY5" fmla="*/ 839826 h 861085"/>
                  <a:gd name="connsiteX6" fmla="*/ 143373 w 834169"/>
                  <a:gd name="connsiteY6" fmla="*/ 755966 h 861085"/>
                  <a:gd name="connsiteX7" fmla="*/ 391017 w 834169"/>
                  <a:gd name="connsiteY7" fmla="*/ 755966 h 861085"/>
                  <a:gd name="connsiteX8" fmla="*/ 391017 w 834169"/>
                  <a:gd name="connsiteY8" fmla="*/ 860850 h 861085"/>
                  <a:gd name="connsiteX9" fmla="*/ 420695 w 834169"/>
                  <a:gd name="connsiteY9" fmla="*/ 861085 h 861085"/>
                  <a:gd name="connsiteX10" fmla="*/ 443152 w 834169"/>
                  <a:gd name="connsiteY10" fmla="*/ 860915 h 861085"/>
                  <a:gd name="connsiteX11" fmla="*/ 443152 w 834169"/>
                  <a:gd name="connsiteY11" fmla="*/ 755966 h 861085"/>
                  <a:gd name="connsiteX12" fmla="*/ 690797 w 834169"/>
                  <a:gd name="connsiteY12" fmla="*/ 755966 h 861085"/>
                  <a:gd name="connsiteX13" fmla="*/ 690797 w 834169"/>
                  <a:gd name="connsiteY13" fmla="*/ 840765 h 861085"/>
                  <a:gd name="connsiteX14" fmla="*/ 823742 w 834169"/>
                  <a:gd name="connsiteY14" fmla="*/ 796371 h 861085"/>
                  <a:gd name="connsiteX15" fmla="*/ 834169 w 834169"/>
                  <a:gd name="connsiteY15" fmla="*/ 788551 h 861085"/>
                  <a:gd name="connsiteX16" fmla="*/ 834169 w 834169"/>
                  <a:gd name="connsiteY16" fmla="*/ 559910 h 861085"/>
                  <a:gd name="connsiteX17" fmla="*/ 785514 w 834169"/>
                  <a:gd name="connsiteY17" fmla="*/ 462078 h 861085"/>
                  <a:gd name="connsiteX18" fmla="*/ 636849 w 834169"/>
                  <a:gd name="connsiteY18" fmla="*/ 382454 h 861085"/>
                  <a:gd name="connsiteX19" fmla="*/ 555583 w 834169"/>
                  <a:gd name="connsiteY19" fmla="*/ 349869 h 861085"/>
                  <a:gd name="connsiteX20" fmla="*/ 547424 w 834169"/>
                  <a:gd name="connsiteY20" fmla="*/ 337839 h 861085"/>
                  <a:gd name="connsiteX21" fmla="*/ 547424 w 834169"/>
                  <a:gd name="connsiteY21" fmla="*/ 305932 h 861085"/>
                  <a:gd name="connsiteX22" fmla="*/ 625627 w 834169"/>
                  <a:gd name="connsiteY22" fmla="*/ 143373 h 861085"/>
                  <a:gd name="connsiteX23" fmla="*/ 625627 w 834169"/>
                  <a:gd name="connsiteY23" fmla="*/ 52136 h 861085"/>
                  <a:gd name="connsiteX24" fmla="*/ 638661 w 834169"/>
                  <a:gd name="connsiteY24" fmla="*/ 52136 h 861085"/>
                  <a:gd name="connsiteX25" fmla="*/ 638661 w 834169"/>
                  <a:gd name="connsiteY25" fmla="*/ 0 h 861085"/>
                  <a:gd name="connsiteX26" fmla="*/ 625627 w 834169"/>
                  <a:gd name="connsiteY26" fmla="*/ 0 h 861085"/>
                  <a:gd name="connsiteX27" fmla="*/ 209272 w 834169"/>
                  <a:gd name="connsiteY27" fmla="*/ 0 h 861085"/>
                  <a:gd name="connsiteX28" fmla="*/ 195587 w 834169"/>
                  <a:gd name="connsiteY28" fmla="*/ 0 h 861085"/>
                  <a:gd name="connsiteX29" fmla="*/ 169519 w 834169"/>
                  <a:gd name="connsiteY29" fmla="*/ 26068 h 861085"/>
                  <a:gd name="connsiteX30" fmla="*/ 195587 w 834169"/>
                  <a:gd name="connsiteY30" fmla="*/ 52136 h 861085"/>
                  <a:gd name="connsiteX31" fmla="*/ 208621 w 834169"/>
                  <a:gd name="connsiteY31" fmla="*/ 52136 h 861085"/>
                  <a:gd name="connsiteX32" fmla="*/ 208621 w 834169"/>
                  <a:gd name="connsiteY32" fmla="*/ 143373 h 861085"/>
                  <a:gd name="connsiteX33" fmla="*/ 286733 w 834169"/>
                  <a:gd name="connsiteY33" fmla="*/ 305841 h 861085"/>
                  <a:gd name="connsiteX34" fmla="*/ 286733 w 834169"/>
                  <a:gd name="connsiteY34" fmla="*/ 337839 h 861085"/>
                  <a:gd name="connsiteX35" fmla="*/ 278717 w 834169"/>
                  <a:gd name="connsiteY35" fmla="*/ 349869 h 861085"/>
                  <a:gd name="connsiteX36" fmla="*/ 197907 w 834169"/>
                  <a:gd name="connsiteY36" fmla="*/ 382258 h 861085"/>
                  <a:gd name="connsiteX37" fmla="*/ 260678 w 834169"/>
                  <a:gd name="connsiteY37" fmla="*/ 143373 h 861085"/>
                  <a:gd name="connsiteX38" fmla="*/ 260678 w 834169"/>
                  <a:gd name="connsiteY38" fmla="*/ 52136 h 861085"/>
                  <a:gd name="connsiteX39" fmla="*/ 573491 w 834169"/>
                  <a:gd name="connsiteY39" fmla="*/ 52136 h 861085"/>
                  <a:gd name="connsiteX40" fmla="*/ 573491 w 834169"/>
                  <a:gd name="connsiteY40" fmla="*/ 143373 h 861085"/>
                  <a:gd name="connsiteX41" fmla="*/ 417085 w 834169"/>
                  <a:gd name="connsiteY41" fmla="*/ 299780 h 861085"/>
                  <a:gd name="connsiteX42" fmla="*/ 260678 w 834169"/>
                  <a:gd name="connsiteY42" fmla="*/ 143373 h 861085"/>
                  <a:gd name="connsiteX43" fmla="*/ 391017 w 834169"/>
                  <a:gd name="connsiteY43" fmla="*/ 703831 h 861085"/>
                  <a:gd name="connsiteX44" fmla="*/ 147518 w 834169"/>
                  <a:gd name="connsiteY44" fmla="*/ 703831 h 861085"/>
                  <a:gd name="connsiteX45" fmla="*/ 188418 w 834169"/>
                  <a:gd name="connsiteY45" fmla="*/ 442853 h 861085"/>
                  <a:gd name="connsiteX46" fmla="*/ 298385 w 834169"/>
                  <a:gd name="connsiteY46" fmla="*/ 398134 h 861085"/>
                  <a:gd name="connsiteX47" fmla="*/ 300627 w 834169"/>
                  <a:gd name="connsiteY47" fmla="*/ 397013 h 861085"/>
                  <a:gd name="connsiteX48" fmla="*/ 391082 w 834169"/>
                  <a:gd name="connsiteY48" fmla="*/ 612593 h 861085"/>
                  <a:gd name="connsiteX49" fmla="*/ 391017 w 834169"/>
                  <a:gd name="connsiteY49" fmla="*/ 703831 h 861085"/>
                  <a:gd name="connsiteX50" fmla="*/ 417085 w 834169"/>
                  <a:gd name="connsiteY50" fmla="*/ 404051 h 861085"/>
                  <a:gd name="connsiteX51" fmla="*/ 313648 w 834169"/>
                  <a:gd name="connsiteY51" fmla="*/ 389179 h 861085"/>
                  <a:gd name="connsiteX52" fmla="*/ 338881 w 834169"/>
                  <a:gd name="connsiteY52" fmla="*/ 337839 h 861085"/>
                  <a:gd name="connsiteX53" fmla="*/ 338881 w 834169"/>
                  <a:gd name="connsiteY53" fmla="*/ 336535 h 861085"/>
                  <a:gd name="connsiteX54" fmla="*/ 495353 w 834169"/>
                  <a:gd name="connsiteY54" fmla="*/ 336535 h 861085"/>
                  <a:gd name="connsiteX55" fmla="*/ 495353 w 834169"/>
                  <a:gd name="connsiteY55" fmla="*/ 337839 h 861085"/>
                  <a:gd name="connsiteX56" fmla="*/ 520782 w 834169"/>
                  <a:gd name="connsiteY56" fmla="*/ 389336 h 861085"/>
                  <a:gd name="connsiteX57" fmla="*/ 417085 w 834169"/>
                  <a:gd name="connsiteY57" fmla="*/ 404051 h 861085"/>
                  <a:gd name="connsiteX58" fmla="*/ 443152 w 834169"/>
                  <a:gd name="connsiteY58" fmla="*/ 703831 h 861085"/>
                  <a:gd name="connsiteX59" fmla="*/ 443152 w 834169"/>
                  <a:gd name="connsiteY59" fmla="*/ 612593 h 861085"/>
                  <a:gd name="connsiteX60" fmla="*/ 533582 w 834169"/>
                  <a:gd name="connsiteY60" fmla="*/ 397078 h 861085"/>
                  <a:gd name="connsiteX61" fmla="*/ 535850 w 834169"/>
                  <a:gd name="connsiteY61" fmla="*/ 398212 h 861085"/>
                  <a:gd name="connsiteX62" fmla="*/ 646638 w 834169"/>
                  <a:gd name="connsiteY62" fmla="*/ 442527 h 861085"/>
                  <a:gd name="connsiteX63" fmla="*/ 686886 w 834169"/>
                  <a:gd name="connsiteY63" fmla="*/ 703831 h 861085"/>
                  <a:gd name="connsiteX64" fmla="*/ 443152 w 834169"/>
                  <a:gd name="connsiteY64" fmla="*/ 703831 h 861085"/>
                  <a:gd name="connsiteX0" fmla="*/ 197907 w 834169"/>
                  <a:gd name="connsiteY0" fmla="*/ 382258 h 861085"/>
                  <a:gd name="connsiteX1" fmla="*/ 49151 w 834169"/>
                  <a:gd name="connsiteY1" fmla="*/ 461765 h 861085"/>
                  <a:gd name="connsiteX2" fmla="*/ 0 w 834169"/>
                  <a:gd name="connsiteY2" fmla="*/ 560458 h 861085"/>
                  <a:gd name="connsiteX3" fmla="*/ 0 w 834169"/>
                  <a:gd name="connsiteY3" fmla="*/ 789463 h 861085"/>
                  <a:gd name="connsiteX4" fmla="*/ 11600 w 834169"/>
                  <a:gd name="connsiteY4" fmla="*/ 797205 h 861085"/>
                  <a:gd name="connsiteX5" fmla="*/ 143373 w 834169"/>
                  <a:gd name="connsiteY5" fmla="*/ 839826 h 861085"/>
                  <a:gd name="connsiteX6" fmla="*/ 143373 w 834169"/>
                  <a:gd name="connsiteY6" fmla="*/ 755966 h 861085"/>
                  <a:gd name="connsiteX7" fmla="*/ 391017 w 834169"/>
                  <a:gd name="connsiteY7" fmla="*/ 755966 h 861085"/>
                  <a:gd name="connsiteX8" fmla="*/ 391017 w 834169"/>
                  <a:gd name="connsiteY8" fmla="*/ 860850 h 861085"/>
                  <a:gd name="connsiteX9" fmla="*/ 420695 w 834169"/>
                  <a:gd name="connsiteY9" fmla="*/ 861085 h 861085"/>
                  <a:gd name="connsiteX10" fmla="*/ 443152 w 834169"/>
                  <a:gd name="connsiteY10" fmla="*/ 860915 h 861085"/>
                  <a:gd name="connsiteX11" fmla="*/ 443152 w 834169"/>
                  <a:gd name="connsiteY11" fmla="*/ 755966 h 861085"/>
                  <a:gd name="connsiteX12" fmla="*/ 690797 w 834169"/>
                  <a:gd name="connsiteY12" fmla="*/ 755966 h 861085"/>
                  <a:gd name="connsiteX13" fmla="*/ 690797 w 834169"/>
                  <a:gd name="connsiteY13" fmla="*/ 840765 h 861085"/>
                  <a:gd name="connsiteX14" fmla="*/ 823742 w 834169"/>
                  <a:gd name="connsiteY14" fmla="*/ 796371 h 861085"/>
                  <a:gd name="connsiteX15" fmla="*/ 834169 w 834169"/>
                  <a:gd name="connsiteY15" fmla="*/ 788551 h 861085"/>
                  <a:gd name="connsiteX16" fmla="*/ 834169 w 834169"/>
                  <a:gd name="connsiteY16" fmla="*/ 559910 h 861085"/>
                  <a:gd name="connsiteX17" fmla="*/ 785514 w 834169"/>
                  <a:gd name="connsiteY17" fmla="*/ 462078 h 861085"/>
                  <a:gd name="connsiteX18" fmla="*/ 636849 w 834169"/>
                  <a:gd name="connsiteY18" fmla="*/ 382454 h 861085"/>
                  <a:gd name="connsiteX19" fmla="*/ 555583 w 834169"/>
                  <a:gd name="connsiteY19" fmla="*/ 349869 h 861085"/>
                  <a:gd name="connsiteX20" fmla="*/ 547424 w 834169"/>
                  <a:gd name="connsiteY20" fmla="*/ 337839 h 861085"/>
                  <a:gd name="connsiteX21" fmla="*/ 547424 w 834169"/>
                  <a:gd name="connsiteY21" fmla="*/ 305932 h 861085"/>
                  <a:gd name="connsiteX22" fmla="*/ 625627 w 834169"/>
                  <a:gd name="connsiteY22" fmla="*/ 143373 h 861085"/>
                  <a:gd name="connsiteX23" fmla="*/ 625627 w 834169"/>
                  <a:gd name="connsiteY23" fmla="*/ 52136 h 861085"/>
                  <a:gd name="connsiteX24" fmla="*/ 638661 w 834169"/>
                  <a:gd name="connsiteY24" fmla="*/ 52136 h 861085"/>
                  <a:gd name="connsiteX25" fmla="*/ 638661 w 834169"/>
                  <a:gd name="connsiteY25" fmla="*/ 0 h 861085"/>
                  <a:gd name="connsiteX26" fmla="*/ 625627 w 834169"/>
                  <a:gd name="connsiteY26" fmla="*/ 0 h 861085"/>
                  <a:gd name="connsiteX27" fmla="*/ 209272 w 834169"/>
                  <a:gd name="connsiteY27" fmla="*/ 0 h 861085"/>
                  <a:gd name="connsiteX28" fmla="*/ 195587 w 834169"/>
                  <a:gd name="connsiteY28" fmla="*/ 0 h 861085"/>
                  <a:gd name="connsiteX29" fmla="*/ 195587 w 834169"/>
                  <a:gd name="connsiteY29" fmla="*/ 52136 h 861085"/>
                  <a:gd name="connsiteX30" fmla="*/ 208621 w 834169"/>
                  <a:gd name="connsiteY30" fmla="*/ 52136 h 861085"/>
                  <a:gd name="connsiteX31" fmla="*/ 208621 w 834169"/>
                  <a:gd name="connsiteY31" fmla="*/ 143373 h 861085"/>
                  <a:gd name="connsiteX32" fmla="*/ 286733 w 834169"/>
                  <a:gd name="connsiteY32" fmla="*/ 305841 h 861085"/>
                  <a:gd name="connsiteX33" fmla="*/ 286733 w 834169"/>
                  <a:gd name="connsiteY33" fmla="*/ 337839 h 861085"/>
                  <a:gd name="connsiteX34" fmla="*/ 278717 w 834169"/>
                  <a:gd name="connsiteY34" fmla="*/ 349869 h 861085"/>
                  <a:gd name="connsiteX35" fmla="*/ 197907 w 834169"/>
                  <a:gd name="connsiteY35" fmla="*/ 382258 h 861085"/>
                  <a:gd name="connsiteX36" fmla="*/ 260678 w 834169"/>
                  <a:gd name="connsiteY36" fmla="*/ 143373 h 861085"/>
                  <a:gd name="connsiteX37" fmla="*/ 260678 w 834169"/>
                  <a:gd name="connsiteY37" fmla="*/ 52136 h 861085"/>
                  <a:gd name="connsiteX38" fmla="*/ 573491 w 834169"/>
                  <a:gd name="connsiteY38" fmla="*/ 52136 h 861085"/>
                  <a:gd name="connsiteX39" fmla="*/ 573491 w 834169"/>
                  <a:gd name="connsiteY39" fmla="*/ 143373 h 861085"/>
                  <a:gd name="connsiteX40" fmla="*/ 417085 w 834169"/>
                  <a:gd name="connsiteY40" fmla="*/ 299780 h 861085"/>
                  <a:gd name="connsiteX41" fmla="*/ 260678 w 834169"/>
                  <a:gd name="connsiteY41" fmla="*/ 143373 h 861085"/>
                  <a:gd name="connsiteX42" fmla="*/ 391017 w 834169"/>
                  <a:gd name="connsiteY42" fmla="*/ 703831 h 861085"/>
                  <a:gd name="connsiteX43" fmla="*/ 147518 w 834169"/>
                  <a:gd name="connsiteY43" fmla="*/ 703831 h 861085"/>
                  <a:gd name="connsiteX44" fmla="*/ 188418 w 834169"/>
                  <a:gd name="connsiteY44" fmla="*/ 442853 h 861085"/>
                  <a:gd name="connsiteX45" fmla="*/ 298385 w 834169"/>
                  <a:gd name="connsiteY45" fmla="*/ 398134 h 861085"/>
                  <a:gd name="connsiteX46" fmla="*/ 300627 w 834169"/>
                  <a:gd name="connsiteY46" fmla="*/ 397013 h 861085"/>
                  <a:gd name="connsiteX47" fmla="*/ 391082 w 834169"/>
                  <a:gd name="connsiteY47" fmla="*/ 612593 h 861085"/>
                  <a:gd name="connsiteX48" fmla="*/ 391017 w 834169"/>
                  <a:gd name="connsiteY48" fmla="*/ 703831 h 861085"/>
                  <a:gd name="connsiteX49" fmla="*/ 417085 w 834169"/>
                  <a:gd name="connsiteY49" fmla="*/ 404051 h 861085"/>
                  <a:gd name="connsiteX50" fmla="*/ 313648 w 834169"/>
                  <a:gd name="connsiteY50" fmla="*/ 389179 h 861085"/>
                  <a:gd name="connsiteX51" fmla="*/ 338881 w 834169"/>
                  <a:gd name="connsiteY51" fmla="*/ 337839 h 861085"/>
                  <a:gd name="connsiteX52" fmla="*/ 338881 w 834169"/>
                  <a:gd name="connsiteY52" fmla="*/ 336535 h 861085"/>
                  <a:gd name="connsiteX53" fmla="*/ 495353 w 834169"/>
                  <a:gd name="connsiteY53" fmla="*/ 336535 h 861085"/>
                  <a:gd name="connsiteX54" fmla="*/ 495353 w 834169"/>
                  <a:gd name="connsiteY54" fmla="*/ 337839 h 861085"/>
                  <a:gd name="connsiteX55" fmla="*/ 520782 w 834169"/>
                  <a:gd name="connsiteY55" fmla="*/ 389336 h 861085"/>
                  <a:gd name="connsiteX56" fmla="*/ 417085 w 834169"/>
                  <a:gd name="connsiteY56" fmla="*/ 404051 h 861085"/>
                  <a:gd name="connsiteX57" fmla="*/ 443152 w 834169"/>
                  <a:gd name="connsiteY57" fmla="*/ 703831 h 861085"/>
                  <a:gd name="connsiteX58" fmla="*/ 443152 w 834169"/>
                  <a:gd name="connsiteY58" fmla="*/ 612593 h 861085"/>
                  <a:gd name="connsiteX59" fmla="*/ 533582 w 834169"/>
                  <a:gd name="connsiteY59" fmla="*/ 397078 h 861085"/>
                  <a:gd name="connsiteX60" fmla="*/ 535850 w 834169"/>
                  <a:gd name="connsiteY60" fmla="*/ 398212 h 861085"/>
                  <a:gd name="connsiteX61" fmla="*/ 646638 w 834169"/>
                  <a:gd name="connsiteY61" fmla="*/ 442527 h 861085"/>
                  <a:gd name="connsiteX62" fmla="*/ 686886 w 834169"/>
                  <a:gd name="connsiteY62" fmla="*/ 703831 h 861085"/>
                  <a:gd name="connsiteX63" fmla="*/ 443152 w 834169"/>
                  <a:gd name="connsiteY63" fmla="*/ 703831 h 861085"/>
                  <a:gd name="connsiteX0" fmla="*/ 197907 w 834169"/>
                  <a:gd name="connsiteY0" fmla="*/ 382258 h 861085"/>
                  <a:gd name="connsiteX1" fmla="*/ 49151 w 834169"/>
                  <a:gd name="connsiteY1" fmla="*/ 461765 h 861085"/>
                  <a:gd name="connsiteX2" fmla="*/ 0 w 834169"/>
                  <a:gd name="connsiteY2" fmla="*/ 560458 h 861085"/>
                  <a:gd name="connsiteX3" fmla="*/ 0 w 834169"/>
                  <a:gd name="connsiteY3" fmla="*/ 789463 h 861085"/>
                  <a:gd name="connsiteX4" fmla="*/ 11600 w 834169"/>
                  <a:gd name="connsiteY4" fmla="*/ 797205 h 861085"/>
                  <a:gd name="connsiteX5" fmla="*/ 143373 w 834169"/>
                  <a:gd name="connsiteY5" fmla="*/ 839826 h 861085"/>
                  <a:gd name="connsiteX6" fmla="*/ 143373 w 834169"/>
                  <a:gd name="connsiteY6" fmla="*/ 755966 h 861085"/>
                  <a:gd name="connsiteX7" fmla="*/ 391017 w 834169"/>
                  <a:gd name="connsiteY7" fmla="*/ 755966 h 861085"/>
                  <a:gd name="connsiteX8" fmla="*/ 391017 w 834169"/>
                  <a:gd name="connsiteY8" fmla="*/ 860850 h 861085"/>
                  <a:gd name="connsiteX9" fmla="*/ 420695 w 834169"/>
                  <a:gd name="connsiteY9" fmla="*/ 861085 h 861085"/>
                  <a:gd name="connsiteX10" fmla="*/ 443152 w 834169"/>
                  <a:gd name="connsiteY10" fmla="*/ 860915 h 861085"/>
                  <a:gd name="connsiteX11" fmla="*/ 443152 w 834169"/>
                  <a:gd name="connsiteY11" fmla="*/ 755966 h 861085"/>
                  <a:gd name="connsiteX12" fmla="*/ 690797 w 834169"/>
                  <a:gd name="connsiteY12" fmla="*/ 755966 h 861085"/>
                  <a:gd name="connsiteX13" fmla="*/ 690797 w 834169"/>
                  <a:gd name="connsiteY13" fmla="*/ 840765 h 861085"/>
                  <a:gd name="connsiteX14" fmla="*/ 823742 w 834169"/>
                  <a:gd name="connsiteY14" fmla="*/ 796371 h 861085"/>
                  <a:gd name="connsiteX15" fmla="*/ 834169 w 834169"/>
                  <a:gd name="connsiteY15" fmla="*/ 788551 h 861085"/>
                  <a:gd name="connsiteX16" fmla="*/ 834169 w 834169"/>
                  <a:gd name="connsiteY16" fmla="*/ 559910 h 861085"/>
                  <a:gd name="connsiteX17" fmla="*/ 785514 w 834169"/>
                  <a:gd name="connsiteY17" fmla="*/ 462078 h 861085"/>
                  <a:gd name="connsiteX18" fmla="*/ 636849 w 834169"/>
                  <a:gd name="connsiteY18" fmla="*/ 382454 h 861085"/>
                  <a:gd name="connsiteX19" fmla="*/ 555583 w 834169"/>
                  <a:gd name="connsiteY19" fmla="*/ 349869 h 861085"/>
                  <a:gd name="connsiteX20" fmla="*/ 547424 w 834169"/>
                  <a:gd name="connsiteY20" fmla="*/ 337839 h 861085"/>
                  <a:gd name="connsiteX21" fmla="*/ 547424 w 834169"/>
                  <a:gd name="connsiteY21" fmla="*/ 305932 h 861085"/>
                  <a:gd name="connsiteX22" fmla="*/ 625627 w 834169"/>
                  <a:gd name="connsiteY22" fmla="*/ 143373 h 861085"/>
                  <a:gd name="connsiteX23" fmla="*/ 625627 w 834169"/>
                  <a:gd name="connsiteY23" fmla="*/ 52136 h 861085"/>
                  <a:gd name="connsiteX24" fmla="*/ 638661 w 834169"/>
                  <a:gd name="connsiteY24" fmla="*/ 52136 h 861085"/>
                  <a:gd name="connsiteX25" fmla="*/ 638661 w 834169"/>
                  <a:gd name="connsiteY25" fmla="*/ 0 h 861085"/>
                  <a:gd name="connsiteX26" fmla="*/ 625627 w 834169"/>
                  <a:gd name="connsiteY26" fmla="*/ 0 h 861085"/>
                  <a:gd name="connsiteX27" fmla="*/ 209272 w 834169"/>
                  <a:gd name="connsiteY27" fmla="*/ 0 h 861085"/>
                  <a:gd name="connsiteX28" fmla="*/ 195587 w 834169"/>
                  <a:gd name="connsiteY28" fmla="*/ 0 h 861085"/>
                  <a:gd name="connsiteX29" fmla="*/ 208621 w 834169"/>
                  <a:gd name="connsiteY29" fmla="*/ 52136 h 861085"/>
                  <a:gd name="connsiteX30" fmla="*/ 208621 w 834169"/>
                  <a:gd name="connsiteY30" fmla="*/ 143373 h 861085"/>
                  <a:gd name="connsiteX31" fmla="*/ 286733 w 834169"/>
                  <a:gd name="connsiteY31" fmla="*/ 305841 h 861085"/>
                  <a:gd name="connsiteX32" fmla="*/ 286733 w 834169"/>
                  <a:gd name="connsiteY32" fmla="*/ 337839 h 861085"/>
                  <a:gd name="connsiteX33" fmla="*/ 278717 w 834169"/>
                  <a:gd name="connsiteY33" fmla="*/ 349869 h 861085"/>
                  <a:gd name="connsiteX34" fmla="*/ 197907 w 834169"/>
                  <a:gd name="connsiteY34" fmla="*/ 382258 h 861085"/>
                  <a:gd name="connsiteX35" fmla="*/ 260678 w 834169"/>
                  <a:gd name="connsiteY35" fmla="*/ 143373 h 861085"/>
                  <a:gd name="connsiteX36" fmla="*/ 260678 w 834169"/>
                  <a:gd name="connsiteY36" fmla="*/ 52136 h 861085"/>
                  <a:gd name="connsiteX37" fmla="*/ 573491 w 834169"/>
                  <a:gd name="connsiteY37" fmla="*/ 52136 h 861085"/>
                  <a:gd name="connsiteX38" fmla="*/ 573491 w 834169"/>
                  <a:gd name="connsiteY38" fmla="*/ 143373 h 861085"/>
                  <a:gd name="connsiteX39" fmla="*/ 417085 w 834169"/>
                  <a:gd name="connsiteY39" fmla="*/ 299780 h 861085"/>
                  <a:gd name="connsiteX40" fmla="*/ 260678 w 834169"/>
                  <a:gd name="connsiteY40" fmla="*/ 143373 h 861085"/>
                  <a:gd name="connsiteX41" fmla="*/ 391017 w 834169"/>
                  <a:gd name="connsiteY41" fmla="*/ 703831 h 861085"/>
                  <a:gd name="connsiteX42" fmla="*/ 147518 w 834169"/>
                  <a:gd name="connsiteY42" fmla="*/ 703831 h 861085"/>
                  <a:gd name="connsiteX43" fmla="*/ 188418 w 834169"/>
                  <a:gd name="connsiteY43" fmla="*/ 442853 h 861085"/>
                  <a:gd name="connsiteX44" fmla="*/ 298385 w 834169"/>
                  <a:gd name="connsiteY44" fmla="*/ 398134 h 861085"/>
                  <a:gd name="connsiteX45" fmla="*/ 300627 w 834169"/>
                  <a:gd name="connsiteY45" fmla="*/ 397013 h 861085"/>
                  <a:gd name="connsiteX46" fmla="*/ 391082 w 834169"/>
                  <a:gd name="connsiteY46" fmla="*/ 612593 h 861085"/>
                  <a:gd name="connsiteX47" fmla="*/ 391017 w 834169"/>
                  <a:gd name="connsiteY47" fmla="*/ 703831 h 861085"/>
                  <a:gd name="connsiteX48" fmla="*/ 417085 w 834169"/>
                  <a:gd name="connsiteY48" fmla="*/ 404051 h 861085"/>
                  <a:gd name="connsiteX49" fmla="*/ 313648 w 834169"/>
                  <a:gd name="connsiteY49" fmla="*/ 389179 h 861085"/>
                  <a:gd name="connsiteX50" fmla="*/ 338881 w 834169"/>
                  <a:gd name="connsiteY50" fmla="*/ 337839 h 861085"/>
                  <a:gd name="connsiteX51" fmla="*/ 338881 w 834169"/>
                  <a:gd name="connsiteY51" fmla="*/ 336535 h 861085"/>
                  <a:gd name="connsiteX52" fmla="*/ 495353 w 834169"/>
                  <a:gd name="connsiteY52" fmla="*/ 336535 h 861085"/>
                  <a:gd name="connsiteX53" fmla="*/ 495353 w 834169"/>
                  <a:gd name="connsiteY53" fmla="*/ 337839 h 861085"/>
                  <a:gd name="connsiteX54" fmla="*/ 520782 w 834169"/>
                  <a:gd name="connsiteY54" fmla="*/ 389336 h 861085"/>
                  <a:gd name="connsiteX55" fmla="*/ 417085 w 834169"/>
                  <a:gd name="connsiteY55" fmla="*/ 404051 h 861085"/>
                  <a:gd name="connsiteX56" fmla="*/ 443152 w 834169"/>
                  <a:gd name="connsiteY56" fmla="*/ 703831 h 861085"/>
                  <a:gd name="connsiteX57" fmla="*/ 443152 w 834169"/>
                  <a:gd name="connsiteY57" fmla="*/ 612593 h 861085"/>
                  <a:gd name="connsiteX58" fmla="*/ 533582 w 834169"/>
                  <a:gd name="connsiteY58" fmla="*/ 397078 h 861085"/>
                  <a:gd name="connsiteX59" fmla="*/ 535850 w 834169"/>
                  <a:gd name="connsiteY59" fmla="*/ 398212 h 861085"/>
                  <a:gd name="connsiteX60" fmla="*/ 646638 w 834169"/>
                  <a:gd name="connsiteY60" fmla="*/ 442527 h 861085"/>
                  <a:gd name="connsiteX61" fmla="*/ 686886 w 834169"/>
                  <a:gd name="connsiteY61" fmla="*/ 703831 h 861085"/>
                  <a:gd name="connsiteX62" fmla="*/ 443152 w 834169"/>
                  <a:gd name="connsiteY62" fmla="*/ 703831 h 861085"/>
                  <a:gd name="connsiteX0" fmla="*/ 197907 w 834169"/>
                  <a:gd name="connsiteY0" fmla="*/ 382258 h 861085"/>
                  <a:gd name="connsiteX1" fmla="*/ 49151 w 834169"/>
                  <a:gd name="connsiteY1" fmla="*/ 461765 h 861085"/>
                  <a:gd name="connsiteX2" fmla="*/ 0 w 834169"/>
                  <a:gd name="connsiteY2" fmla="*/ 560458 h 861085"/>
                  <a:gd name="connsiteX3" fmla="*/ 0 w 834169"/>
                  <a:gd name="connsiteY3" fmla="*/ 789463 h 861085"/>
                  <a:gd name="connsiteX4" fmla="*/ 11600 w 834169"/>
                  <a:gd name="connsiteY4" fmla="*/ 797205 h 861085"/>
                  <a:gd name="connsiteX5" fmla="*/ 143373 w 834169"/>
                  <a:gd name="connsiteY5" fmla="*/ 839826 h 861085"/>
                  <a:gd name="connsiteX6" fmla="*/ 143373 w 834169"/>
                  <a:gd name="connsiteY6" fmla="*/ 755966 h 861085"/>
                  <a:gd name="connsiteX7" fmla="*/ 391017 w 834169"/>
                  <a:gd name="connsiteY7" fmla="*/ 755966 h 861085"/>
                  <a:gd name="connsiteX8" fmla="*/ 391017 w 834169"/>
                  <a:gd name="connsiteY8" fmla="*/ 860850 h 861085"/>
                  <a:gd name="connsiteX9" fmla="*/ 420695 w 834169"/>
                  <a:gd name="connsiteY9" fmla="*/ 861085 h 861085"/>
                  <a:gd name="connsiteX10" fmla="*/ 443152 w 834169"/>
                  <a:gd name="connsiteY10" fmla="*/ 860915 h 861085"/>
                  <a:gd name="connsiteX11" fmla="*/ 443152 w 834169"/>
                  <a:gd name="connsiteY11" fmla="*/ 755966 h 861085"/>
                  <a:gd name="connsiteX12" fmla="*/ 690797 w 834169"/>
                  <a:gd name="connsiteY12" fmla="*/ 755966 h 861085"/>
                  <a:gd name="connsiteX13" fmla="*/ 690797 w 834169"/>
                  <a:gd name="connsiteY13" fmla="*/ 840765 h 861085"/>
                  <a:gd name="connsiteX14" fmla="*/ 823742 w 834169"/>
                  <a:gd name="connsiteY14" fmla="*/ 796371 h 861085"/>
                  <a:gd name="connsiteX15" fmla="*/ 834169 w 834169"/>
                  <a:gd name="connsiteY15" fmla="*/ 788551 h 861085"/>
                  <a:gd name="connsiteX16" fmla="*/ 834169 w 834169"/>
                  <a:gd name="connsiteY16" fmla="*/ 559910 h 861085"/>
                  <a:gd name="connsiteX17" fmla="*/ 785514 w 834169"/>
                  <a:gd name="connsiteY17" fmla="*/ 462078 h 861085"/>
                  <a:gd name="connsiteX18" fmla="*/ 636849 w 834169"/>
                  <a:gd name="connsiteY18" fmla="*/ 382454 h 861085"/>
                  <a:gd name="connsiteX19" fmla="*/ 555583 w 834169"/>
                  <a:gd name="connsiteY19" fmla="*/ 349869 h 861085"/>
                  <a:gd name="connsiteX20" fmla="*/ 547424 w 834169"/>
                  <a:gd name="connsiteY20" fmla="*/ 337839 h 861085"/>
                  <a:gd name="connsiteX21" fmla="*/ 547424 w 834169"/>
                  <a:gd name="connsiteY21" fmla="*/ 305932 h 861085"/>
                  <a:gd name="connsiteX22" fmla="*/ 625627 w 834169"/>
                  <a:gd name="connsiteY22" fmla="*/ 143373 h 861085"/>
                  <a:gd name="connsiteX23" fmla="*/ 625627 w 834169"/>
                  <a:gd name="connsiteY23" fmla="*/ 52136 h 861085"/>
                  <a:gd name="connsiteX24" fmla="*/ 638661 w 834169"/>
                  <a:gd name="connsiteY24" fmla="*/ 0 h 861085"/>
                  <a:gd name="connsiteX25" fmla="*/ 625627 w 834169"/>
                  <a:gd name="connsiteY25" fmla="*/ 0 h 861085"/>
                  <a:gd name="connsiteX26" fmla="*/ 209272 w 834169"/>
                  <a:gd name="connsiteY26" fmla="*/ 0 h 861085"/>
                  <a:gd name="connsiteX27" fmla="*/ 195587 w 834169"/>
                  <a:gd name="connsiteY27" fmla="*/ 0 h 861085"/>
                  <a:gd name="connsiteX28" fmla="*/ 208621 w 834169"/>
                  <a:gd name="connsiteY28" fmla="*/ 52136 h 861085"/>
                  <a:gd name="connsiteX29" fmla="*/ 208621 w 834169"/>
                  <a:gd name="connsiteY29" fmla="*/ 143373 h 861085"/>
                  <a:gd name="connsiteX30" fmla="*/ 286733 w 834169"/>
                  <a:gd name="connsiteY30" fmla="*/ 305841 h 861085"/>
                  <a:gd name="connsiteX31" fmla="*/ 286733 w 834169"/>
                  <a:gd name="connsiteY31" fmla="*/ 337839 h 861085"/>
                  <a:gd name="connsiteX32" fmla="*/ 278717 w 834169"/>
                  <a:gd name="connsiteY32" fmla="*/ 349869 h 861085"/>
                  <a:gd name="connsiteX33" fmla="*/ 197907 w 834169"/>
                  <a:gd name="connsiteY33" fmla="*/ 382258 h 861085"/>
                  <a:gd name="connsiteX34" fmla="*/ 260678 w 834169"/>
                  <a:gd name="connsiteY34" fmla="*/ 143373 h 861085"/>
                  <a:gd name="connsiteX35" fmla="*/ 260678 w 834169"/>
                  <a:gd name="connsiteY35" fmla="*/ 52136 h 861085"/>
                  <a:gd name="connsiteX36" fmla="*/ 573491 w 834169"/>
                  <a:gd name="connsiteY36" fmla="*/ 52136 h 861085"/>
                  <a:gd name="connsiteX37" fmla="*/ 573491 w 834169"/>
                  <a:gd name="connsiteY37" fmla="*/ 143373 h 861085"/>
                  <a:gd name="connsiteX38" fmla="*/ 417085 w 834169"/>
                  <a:gd name="connsiteY38" fmla="*/ 299780 h 861085"/>
                  <a:gd name="connsiteX39" fmla="*/ 260678 w 834169"/>
                  <a:gd name="connsiteY39" fmla="*/ 143373 h 861085"/>
                  <a:gd name="connsiteX40" fmla="*/ 391017 w 834169"/>
                  <a:gd name="connsiteY40" fmla="*/ 703831 h 861085"/>
                  <a:gd name="connsiteX41" fmla="*/ 147518 w 834169"/>
                  <a:gd name="connsiteY41" fmla="*/ 703831 h 861085"/>
                  <a:gd name="connsiteX42" fmla="*/ 188418 w 834169"/>
                  <a:gd name="connsiteY42" fmla="*/ 442853 h 861085"/>
                  <a:gd name="connsiteX43" fmla="*/ 298385 w 834169"/>
                  <a:gd name="connsiteY43" fmla="*/ 398134 h 861085"/>
                  <a:gd name="connsiteX44" fmla="*/ 300627 w 834169"/>
                  <a:gd name="connsiteY44" fmla="*/ 397013 h 861085"/>
                  <a:gd name="connsiteX45" fmla="*/ 391082 w 834169"/>
                  <a:gd name="connsiteY45" fmla="*/ 612593 h 861085"/>
                  <a:gd name="connsiteX46" fmla="*/ 391017 w 834169"/>
                  <a:gd name="connsiteY46" fmla="*/ 703831 h 861085"/>
                  <a:gd name="connsiteX47" fmla="*/ 417085 w 834169"/>
                  <a:gd name="connsiteY47" fmla="*/ 404051 h 861085"/>
                  <a:gd name="connsiteX48" fmla="*/ 313648 w 834169"/>
                  <a:gd name="connsiteY48" fmla="*/ 389179 h 861085"/>
                  <a:gd name="connsiteX49" fmla="*/ 338881 w 834169"/>
                  <a:gd name="connsiteY49" fmla="*/ 337839 h 861085"/>
                  <a:gd name="connsiteX50" fmla="*/ 338881 w 834169"/>
                  <a:gd name="connsiteY50" fmla="*/ 336535 h 861085"/>
                  <a:gd name="connsiteX51" fmla="*/ 495353 w 834169"/>
                  <a:gd name="connsiteY51" fmla="*/ 336535 h 861085"/>
                  <a:gd name="connsiteX52" fmla="*/ 495353 w 834169"/>
                  <a:gd name="connsiteY52" fmla="*/ 337839 h 861085"/>
                  <a:gd name="connsiteX53" fmla="*/ 520782 w 834169"/>
                  <a:gd name="connsiteY53" fmla="*/ 389336 h 861085"/>
                  <a:gd name="connsiteX54" fmla="*/ 417085 w 834169"/>
                  <a:gd name="connsiteY54" fmla="*/ 404051 h 861085"/>
                  <a:gd name="connsiteX55" fmla="*/ 443152 w 834169"/>
                  <a:gd name="connsiteY55" fmla="*/ 703831 h 861085"/>
                  <a:gd name="connsiteX56" fmla="*/ 443152 w 834169"/>
                  <a:gd name="connsiteY56" fmla="*/ 612593 h 861085"/>
                  <a:gd name="connsiteX57" fmla="*/ 533582 w 834169"/>
                  <a:gd name="connsiteY57" fmla="*/ 397078 h 861085"/>
                  <a:gd name="connsiteX58" fmla="*/ 535850 w 834169"/>
                  <a:gd name="connsiteY58" fmla="*/ 398212 h 861085"/>
                  <a:gd name="connsiteX59" fmla="*/ 646638 w 834169"/>
                  <a:gd name="connsiteY59" fmla="*/ 442527 h 861085"/>
                  <a:gd name="connsiteX60" fmla="*/ 686886 w 834169"/>
                  <a:gd name="connsiteY60" fmla="*/ 703831 h 861085"/>
                  <a:gd name="connsiteX61" fmla="*/ 443152 w 834169"/>
                  <a:gd name="connsiteY61" fmla="*/ 703831 h 861085"/>
                  <a:gd name="connsiteX0" fmla="*/ 197907 w 834169"/>
                  <a:gd name="connsiteY0" fmla="*/ 382258 h 861085"/>
                  <a:gd name="connsiteX1" fmla="*/ 49151 w 834169"/>
                  <a:gd name="connsiteY1" fmla="*/ 461765 h 861085"/>
                  <a:gd name="connsiteX2" fmla="*/ 0 w 834169"/>
                  <a:gd name="connsiteY2" fmla="*/ 560458 h 861085"/>
                  <a:gd name="connsiteX3" fmla="*/ 0 w 834169"/>
                  <a:gd name="connsiteY3" fmla="*/ 789463 h 861085"/>
                  <a:gd name="connsiteX4" fmla="*/ 11600 w 834169"/>
                  <a:gd name="connsiteY4" fmla="*/ 797205 h 861085"/>
                  <a:gd name="connsiteX5" fmla="*/ 143373 w 834169"/>
                  <a:gd name="connsiteY5" fmla="*/ 839826 h 861085"/>
                  <a:gd name="connsiteX6" fmla="*/ 143373 w 834169"/>
                  <a:gd name="connsiteY6" fmla="*/ 755966 h 861085"/>
                  <a:gd name="connsiteX7" fmla="*/ 391017 w 834169"/>
                  <a:gd name="connsiteY7" fmla="*/ 755966 h 861085"/>
                  <a:gd name="connsiteX8" fmla="*/ 391017 w 834169"/>
                  <a:gd name="connsiteY8" fmla="*/ 860850 h 861085"/>
                  <a:gd name="connsiteX9" fmla="*/ 420695 w 834169"/>
                  <a:gd name="connsiteY9" fmla="*/ 861085 h 861085"/>
                  <a:gd name="connsiteX10" fmla="*/ 443152 w 834169"/>
                  <a:gd name="connsiteY10" fmla="*/ 860915 h 861085"/>
                  <a:gd name="connsiteX11" fmla="*/ 443152 w 834169"/>
                  <a:gd name="connsiteY11" fmla="*/ 755966 h 861085"/>
                  <a:gd name="connsiteX12" fmla="*/ 690797 w 834169"/>
                  <a:gd name="connsiteY12" fmla="*/ 755966 h 861085"/>
                  <a:gd name="connsiteX13" fmla="*/ 690797 w 834169"/>
                  <a:gd name="connsiteY13" fmla="*/ 840765 h 861085"/>
                  <a:gd name="connsiteX14" fmla="*/ 823742 w 834169"/>
                  <a:gd name="connsiteY14" fmla="*/ 796371 h 861085"/>
                  <a:gd name="connsiteX15" fmla="*/ 834169 w 834169"/>
                  <a:gd name="connsiteY15" fmla="*/ 788551 h 861085"/>
                  <a:gd name="connsiteX16" fmla="*/ 834169 w 834169"/>
                  <a:gd name="connsiteY16" fmla="*/ 559910 h 861085"/>
                  <a:gd name="connsiteX17" fmla="*/ 785514 w 834169"/>
                  <a:gd name="connsiteY17" fmla="*/ 462078 h 861085"/>
                  <a:gd name="connsiteX18" fmla="*/ 636849 w 834169"/>
                  <a:gd name="connsiteY18" fmla="*/ 382454 h 861085"/>
                  <a:gd name="connsiteX19" fmla="*/ 555583 w 834169"/>
                  <a:gd name="connsiteY19" fmla="*/ 349869 h 861085"/>
                  <a:gd name="connsiteX20" fmla="*/ 547424 w 834169"/>
                  <a:gd name="connsiteY20" fmla="*/ 337839 h 861085"/>
                  <a:gd name="connsiteX21" fmla="*/ 547424 w 834169"/>
                  <a:gd name="connsiteY21" fmla="*/ 305932 h 861085"/>
                  <a:gd name="connsiteX22" fmla="*/ 625627 w 834169"/>
                  <a:gd name="connsiteY22" fmla="*/ 143373 h 861085"/>
                  <a:gd name="connsiteX23" fmla="*/ 625627 w 834169"/>
                  <a:gd name="connsiteY23" fmla="*/ 52136 h 861085"/>
                  <a:gd name="connsiteX24" fmla="*/ 625627 w 834169"/>
                  <a:gd name="connsiteY24" fmla="*/ 0 h 861085"/>
                  <a:gd name="connsiteX25" fmla="*/ 209272 w 834169"/>
                  <a:gd name="connsiteY25" fmla="*/ 0 h 861085"/>
                  <a:gd name="connsiteX26" fmla="*/ 195587 w 834169"/>
                  <a:gd name="connsiteY26" fmla="*/ 0 h 861085"/>
                  <a:gd name="connsiteX27" fmla="*/ 208621 w 834169"/>
                  <a:gd name="connsiteY27" fmla="*/ 52136 h 861085"/>
                  <a:gd name="connsiteX28" fmla="*/ 208621 w 834169"/>
                  <a:gd name="connsiteY28" fmla="*/ 143373 h 861085"/>
                  <a:gd name="connsiteX29" fmla="*/ 286733 w 834169"/>
                  <a:gd name="connsiteY29" fmla="*/ 305841 h 861085"/>
                  <a:gd name="connsiteX30" fmla="*/ 286733 w 834169"/>
                  <a:gd name="connsiteY30" fmla="*/ 337839 h 861085"/>
                  <a:gd name="connsiteX31" fmla="*/ 278717 w 834169"/>
                  <a:gd name="connsiteY31" fmla="*/ 349869 h 861085"/>
                  <a:gd name="connsiteX32" fmla="*/ 197907 w 834169"/>
                  <a:gd name="connsiteY32" fmla="*/ 382258 h 861085"/>
                  <a:gd name="connsiteX33" fmla="*/ 260678 w 834169"/>
                  <a:gd name="connsiteY33" fmla="*/ 143373 h 861085"/>
                  <a:gd name="connsiteX34" fmla="*/ 260678 w 834169"/>
                  <a:gd name="connsiteY34" fmla="*/ 52136 h 861085"/>
                  <a:gd name="connsiteX35" fmla="*/ 573491 w 834169"/>
                  <a:gd name="connsiteY35" fmla="*/ 52136 h 861085"/>
                  <a:gd name="connsiteX36" fmla="*/ 573491 w 834169"/>
                  <a:gd name="connsiteY36" fmla="*/ 143373 h 861085"/>
                  <a:gd name="connsiteX37" fmla="*/ 417085 w 834169"/>
                  <a:gd name="connsiteY37" fmla="*/ 299780 h 861085"/>
                  <a:gd name="connsiteX38" fmla="*/ 260678 w 834169"/>
                  <a:gd name="connsiteY38" fmla="*/ 143373 h 861085"/>
                  <a:gd name="connsiteX39" fmla="*/ 391017 w 834169"/>
                  <a:gd name="connsiteY39" fmla="*/ 703831 h 861085"/>
                  <a:gd name="connsiteX40" fmla="*/ 147518 w 834169"/>
                  <a:gd name="connsiteY40" fmla="*/ 703831 h 861085"/>
                  <a:gd name="connsiteX41" fmla="*/ 188418 w 834169"/>
                  <a:gd name="connsiteY41" fmla="*/ 442853 h 861085"/>
                  <a:gd name="connsiteX42" fmla="*/ 298385 w 834169"/>
                  <a:gd name="connsiteY42" fmla="*/ 398134 h 861085"/>
                  <a:gd name="connsiteX43" fmla="*/ 300627 w 834169"/>
                  <a:gd name="connsiteY43" fmla="*/ 397013 h 861085"/>
                  <a:gd name="connsiteX44" fmla="*/ 391082 w 834169"/>
                  <a:gd name="connsiteY44" fmla="*/ 612593 h 861085"/>
                  <a:gd name="connsiteX45" fmla="*/ 391017 w 834169"/>
                  <a:gd name="connsiteY45" fmla="*/ 703831 h 861085"/>
                  <a:gd name="connsiteX46" fmla="*/ 417085 w 834169"/>
                  <a:gd name="connsiteY46" fmla="*/ 404051 h 861085"/>
                  <a:gd name="connsiteX47" fmla="*/ 313648 w 834169"/>
                  <a:gd name="connsiteY47" fmla="*/ 389179 h 861085"/>
                  <a:gd name="connsiteX48" fmla="*/ 338881 w 834169"/>
                  <a:gd name="connsiteY48" fmla="*/ 337839 h 861085"/>
                  <a:gd name="connsiteX49" fmla="*/ 338881 w 834169"/>
                  <a:gd name="connsiteY49" fmla="*/ 336535 h 861085"/>
                  <a:gd name="connsiteX50" fmla="*/ 495353 w 834169"/>
                  <a:gd name="connsiteY50" fmla="*/ 336535 h 861085"/>
                  <a:gd name="connsiteX51" fmla="*/ 495353 w 834169"/>
                  <a:gd name="connsiteY51" fmla="*/ 337839 h 861085"/>
                  <a:gd name="connsiteX52" fmla="*/ 520782 w 834169"/>
                  <a:gd name="connsiteY52" fmla="*/ 389336 h 861085"/>
                  <a:gd name="connsiteX53" fmla="*/ 417085 w 834169"/>
                  <a:gd name="connsiteY53" fmla="*/ 404051 h 861085"/>
                  <a:gd name="connsiteX54" fmla="*/ 443152 w 834169"/>
                  <a:gd name="connsiteY54" fmla="*/ 703831 h 861085"/>
                  <a:gd name="connsiteX55" fmla="*/ 443152 w 834169"/>
                  <a:gd name="connsiteY55" fmla="*/ 612593 h 861085"/>
                  <a:gd name="connsiteX56" fmla="*/ 533582 w 834169"/>
                  <a:gd name="connsiteY56" fmla="*/ 397078 h 861085"/>
                  <a:gd name="connsiteX57" fmla="*/ 535850 w 834169"/>
                  <a:gd name="connsiteY57" fmla="*/ 398212 h 861085"/>
                  <a:gd name="connsiteX58" fmla="*/ 646638 w 834169"/>
                  <a:gd name="connsiteY58" fmla="*/ 442527 h 861085"/>
                  <a:gd name="connsiteX59" fmla="*/ 686886 w 834169"/>
                  <a:gd name="connsiteY59" fmla="*/ 703831 h 861085"/>
                  <a:gd name="connsiteX60" fmla="*/ 443152 w 834169"/>
                  <a:gd name="connsiteY60" fmla="*/ 703831 h 861085"/>
                  <a:gd name="connsiteX0" fmla="*/ 197907 w 834169"/>
                  <a:gd name="connsiteY0" fmla="*/ 382258 h 861085"/>
                  <a:gd name="connsiteX1" fmla="*/ 49151 w 834169"/>
                  <a:gd name="connsiteY1" fmla="*/ 461765 h 861085"/>
                  <a:gd name="connsiteX2" fmla="*/ 0 w 834169"/>
                  <a:gd name="connsiteY2" fmla="*/ 560458 h 861085"/>
                  <a:gd name="connsiteX3" fmla="*/ 0 w 834169"/>
                  <a:gd name="connsiteY3" fmla="*/ 789463 h 861085"/>
                  <a:gd name="connsiteX4" fmla="*/ 11600 w 834169"/>
                  <a:gd name="connsiteY4" fmla="*/ 797205 h 861085"/>
                  <a:gd name="connsiteX5" fmla="*/ 143373 w 834169"/>
                  <a:gd name="connsiteY5" fmla="*/ 839826 h 861085"/>
                  <a:gd name="connsiteX6" fmla="*/ 143373 w 834169"/>
                  <a:gd name="connsiteY6" fmla="*/ 755966 h 861085"/>
                  <a:gd name="connsiteX7" fmla="*/ 391017 w 834169"/>
                  <a:gd name="connsiteY7" fmla="*/ 755966 h 861085"/>
                  <a:gd name="connsiteX8" fmla="*/ 391017 w 834169"/>
                  <a:gd name="connsiteY8" fmla="*/ 860850 h 861085"/>
                  <a:gd name="connsiteX9" fmla="*/ 420695 w 834169"/>
                  <a:gd name="connsiteY9" fmla="*/ 861085 h 861085"/>
                  <a:gd name="connsiteX10" fmla="*/ 443152 w 834169"/>
                  <a:gd name="connsiteY10" fmla="*/ 860915 h 861085"/>
                  <a:gd name="connsiteX11" fmla="*/ 443152 w 834169"/>
                  <a:gd name="connsiteY11" fmla="*/ 755966 h 861085"/>
                  <a:gd name="connsiteX12" fmla="*/ 690797 w 834169"/>
                  <a:gd name="connsiteY12" fmla="*/ 755966 h 861085"/>
                  <a:gd name="connsiteX13" fmla="*/ 690797 w 834169"/>
                  <a:gd name="connsiteY13" fmla="*/ 840765 h 861085"/>
                  <a:gd name="connsiteX14" fmla="*/ 823742 w 834169"/>
                  <a:gd name="connsiteY14" fmla="*/ 796371 h 861085"/>
                  <a:gd name="connsiteX15" fmla="*/ 834169 w 834169"/>
                  <a:gd name="connsiteY15" fmla="*/ 788551 h 861085"/>
                  <a:gd name="connsiteX16" fmla="*/ 834169 w 834169"/>
                  <a:gd name="connsiteY16" fmla="*/ 559910 h 861085"/>
                  <a:gd name="connsiteX17" fmla="*/ 785514 w 834169"/>
                  <a:gd name="connsiteY17" fmla="*/ 462078 h 861085"/>
                  <a:gd name="connsiteX18" fmla="*/ 636849 w 834169"/>
                  <a:gd name="connsiteY18" fmla="*/ 382454 h 861085"/>
                  <a:gd name="connsiteX19" fmla="*/ 555583 w 834169"/>
                  <a:gd name="connsiteY19" fmla="*/ 349869 h 861085"/>
                  <a:gd name="connsiteX20" fmla="*/ 547424 w 834169"/>
                  <a:gd name="connsiteY20" fmla="*/ 337839 h 861085"/>
                  <a:gd name="connsiteX21" fmla="*/ 547424 w 834169"/>
                  <a:gd name="connsiteY21" fmla="*/ 305932 h 861085"/>
                  <a:gd name="connsiteX22" fmla="*/ 625627 w 834169"/>
                  <a:gd name="connsiteY22" fmla="*/ 143373 h 861085"/>
                  <a:gd name="connsiteX23" fmla="*/ 625627 w 834169"/>
                  <a:gd name="connsiteY23" fmla="*/ 52136 h 861085"/>
                  <a:gd name="connsiteX24" fmla="*/ 625627 w 834169"/>
                  <a:gd name="connsiteY24" fmla="*/ 0 h 861085"/>
                  <a:gd name="connsiteX25" fmla="*/ 209272 w 834169"/>
                  <a:gd name="connsiteY25" fmla="*/ 0 h 861085"/>
                  <a:gd name="connsiteX26" fmla="*/ 208621 w 834169"/>
                  <a:gd name="connsiteY26" fmla="*/ 52136 h 861085"/>
                  <a:gd name="connsiteX27" fmla="*/ 208621 w 834169"/>
                  <a:gd name="connsiteY27" fmla="*/ 143373 h 861085"/>
                  <a:gd name="connsiteX28" fmla="*/ 286733 w 834169"/>
                  <a:gd name="connsiteY28" fmla="*/ 305841 h 861085"/>
                  <a:gd name="connsiteX29" fmla="*/ 286733 w 834169"/>
                  <a:gd name="connsiteY29" fmla="*/ 337839 h 861085"/>
                  <a:gd name="connsiteX30" fmla="*/ 278717 w 834169"/>
                  <a:gd name="connsiteY30" fmla="*/ 349869 h 861085"/>
                  <a:gd name="connsiteX31" fmla="*/ 197907 w 834169"/>
                  <a:gd name="connsiteY31" fmla="*/ 382258 h 861085"/>
                  <a:gd name="connsiteX32" fmla="*/ 260678 w 834169"/>
                  <a:gd name="connsiteY32" fmla="*/ 143373 h 861085"/>
                  <a:gd name="connsiteX33" fmla="*/ 260678 w 834169"/>
                  <a:gd name="connsiteY33" fmla="*/ 52136 h 861085"/>
                  <a:gd name="connsiteX34" fmla="*/ 573491 w 834169"/>
                  <a:gd name="connsiteY34" fmla="*/ 52136 h 861085"/>
                  <a:gd name="connsiteX35" fmla="*/ 573491 w 834169"/>
                  <a:gd name="connsiteY35" fmla="*/ 143373 h 861085"/>
                  <a:gd name="connsiteX36" fmla="*/ 417085 w 834169"/>
                  <a:gd name="connsiteY36" fmla="*/ 299780 h 861085"/>
                  <a:gd name="connsiteX37" fmla="*/ 260678 w 834169"/>
                  <a:gd name="connsiteY37" fmla="*/ 143373 h 861085"/>
                  <a:gd name="connsiteX38" fmla="*/ 391017 w 834169"/>
                  <a:gd name="connsiteY38" fmla="*/ 703831 h 861085"/>
                  <a:gd name="connsiteX39" fmla="*/ 147518 w 834169"/>
                  <a:gd name="connsiteY39" fmla="*/ 703831 h 861085"/>
                  <a:gd name="connsiteX40" fmla="*/ 188418 w 834169"/>
                  <a:gd name="connsiteY40" fmla="*/ 442853 h 861085"/>
                  <a:gd name="connsiteX41" fmla="*/ 298385 w 834169"/>
                  <a:gd name="connsiteY41" fmla="*/ 398134 h 861085"/>
                  <a:gd name="connsiteX42" fmla="*/ 300627 w 834169"/>
                  <a:gd name="connsiteY42" fmla="*/ 397013 h 861085"/>
                  <a:gd name="connsiteX43" fmla="*/ 391082 w 834169"/>
                  <a:gd name="connsiteY43" fmla="*/ 612593 h 861085"/>
                  <a:gd name="connsiteX44" fmla="*/ 391017 w 834169"/>
                  <a:gd name="connsiteY44" fmla="*/ 703831 h 861085"/>
                  <a:gd name="connsiteX45" fmla="*/ 417085 w 834169"/>
                  <a:gd name="connsiteY45" fmla="*/ 404051 h 861085"/>
                  <a:gd name="connsiteX46" fmla="*/ 313648 w 834169"/>
                  <a:gd name="connsiteY46" fmla="*/ 389179 h 861085"/>
                  <a:gd name="connsiteX47" fmla="*/ 338881 w 834169"/>
                  <a:gd name="connsiteY47" fmla="*/ 337839 h 861085"/>
                  <a:gd name="connsiteX48" fmla="*/ 338881 w 834169"/>
                  <a:gd name="connsiteY48" fmla="*/ 336535 h 861085"/>
                  <a:gd name="connsiteX49" fmla="*/ 495353 w 834169"/>
                  <a:gd name="connsiteY49" fmla="*/ 336535 h 861085"/>
                  <a:gd name="connsiteX50" fmla="*/ 495353 w 834169"/>
                  <a:gd name="connsiteY50" fmla="*/ 337839 h 861085"/>
                  <a:gd name="connsiteX51" fmla="*/ 520782 w 834169"/>
                  <a:gd name="connsiteY51" fmla="*/ 389336 h 861085"/>
                  <a:gd name="connsiteX52" fmla="*/ 417085 w 834169"/>
                  <a:gd name="connsiteY52" fmla="*/ 404051 h 861085"/>
                  <a:gd name="connsiteX53" fmla="*/ 443152 w 834169"/>
                  <a:gd name="connsiteY53" fmla="*/ 703831 h 861085"/>
                  <a:gd name="connsiteX54" fmla="*/ 443152 w 834169"/>
                  <a:gd name="connsiteY54" fmla="*/ 612593 h 861085"/>
                  <a:gd name="connsiteX55" fmla="*/ 533582 w 834169"/>
                  <a:gd name="connsiteY55" fmla="*/ 397078 h 861085"/>
                  <a:gd name="connsiteX56" fmla="*/ 535850 w 834169"/>
                  <a:gd name="connsiteY56" fmla="*/ 398212 h 861085"/>
                  <a:gd name="connsiteX57" fmla="*/ 646638 w 834169"/>
                  <a:gd name="connsiteY57" fmla="*/ 442527 h 861085"/>
                  <a:gd name="connsiteX58" fmla="*/ 686886 w 834169"/>
                  <a:gd name="connsiteY58" fmla="*/ 703831 h 861085"/>
                  <a:gd name="connsiteX59" fmla="*/ 443152 w 834169"/>
                  <a:gd name="connsiteY59" fmla="*/ 703831 h 86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34169" h="861085">
                    <a:moveTo>
                      <a:pt x="197907" y="382258"/>
                    </a:moveTo>
                    <a:cubicBezTo>
                      <a:pt x="144264" y="400348"/>
                      <a:pt x="93995" y="427215"/>
                      <a:pt x="49151" y="461765"/>
                    </a:cubicBezTo>
                    <a:cubicBezTo>
                      <a:pt x="18698" y="485548"/>
                      <a:pt x="632" y="521824"/>
                      <a:pt x="0" y="560458"/>
                    </a:cubicBezTo>
                    <a:lnTo>
                      <a:pt x="0" y="789463"/>
                    </a:lnTo>
                    <a:lnTo>
                      <a:pt x="11600" y="797205"/>
                    </a:lnTo>
                    <a:cubicBezTo>
                      <a:pt x="38685" y="815257"/>
                      <a:pt x="85489" y="829438"/>
                      <a:pt x="143373" y="839826"/>
                    </a:cubicBezTo>
                    <a:lnTo>
                      <a:pt x="143373" y="755966"/>
                    </a:lnTo>
                    <a:lnTo>
                      <a:pt x="391017" y="755966"/>
                    </a:lnTo>
                    <a:lnTo>
                      <a:pt x="391017" y="860850"/>
                    </a:lnTo>
                    <a:lnTo>
                      <a:pt x="420695" y="861085"/>
                    </a:lnTo>
                    <a:lnTo>
                      <a:pt x="443152" y="860915"/>
                    </a:lnTo>
                    <a:lnTo>
                      <a:pt x="443152" y="755966"/>
                    </a:lnTo>
                    <a:lnTo>
                      <a:pt x="690797" y="755966"/>
                    </a:lnTo>
                    <a:lnTo>
                      <a:pt x="690797" y="840765"/>
                    </a:lnTo>
                    <a:cubicBezTo>
                      <a:pt x="750883" y="830129"/>
                      <a:pt x="798404" y="815336"/>
                      <a:pt x="823742" y="796371"/>
                    </a:cubicBezTo>
                    <a:lnTo>
                      <a:pt x="834169" y="788551"/>
                    </a:lnTo>
                    <a:lnTo>
                      <a:pt x="834169" y="559910"/>
                    </a:lnTo>
                    <a:cubicBezTo>
                      <a:pt x="833476" y="521645"/>
                      <a:pt x="815610" y="485720"/>
                      <a:pt x="785514" y="462078"/>
                    </a:cubicBezTo>
                    <a:cubicBezTo>
                      <a:pt x="740698" y="427506"/>
                      <a:pt x="690463" y="400600"/>
                      <a:pt x="636849" y="382454"/>
                    </a:cubicBezTo>
                    <a:lnTo>
                      <a:pt x="555583" y="349869"/>
                    </a:lnTo>
                    <a:cubicBezTo>
                      <a:pt x="550672" y="347889"/>
                      <a:pt x="547447" y="343135"/>
                      <a:pt x="547424" y="337839"/>
                    </a:cubicBezTo>
                    <a:lnTo>
                      <a:pt x="547424" y="305932"/>
                    </a:lnTo>
                    <a:cubicBezTo>
                      <a:pt x="596839" y="266444"/>
                      <a:pt x="625615" y="206628"/>
                      <a:pt x="625627" y="143373"/>
                    </a:cubicBezTo>
                    <a:lnTo>
                      <a:pt x="625627" y="52136"/>
                    </a:lnTo>
                    <a:lnTo>
                      <a:pt x="625627" y="0"/>
                    </a:lnTo>
                    <a:lnTo>
                      <a:pt x="209272" y="0"/>
                    </a:lnTo>
                    <a:lnTo>
                      <a:pt x="208621" y="52136"/>
                    </a:lnTo>
                    <a:lnTo>
                      <a:pt x="208621" y="143373"/>
                    </a:lnTo>
                    <a:cubicBezTo>
                      <a:pt x="208639" y="206580"/>
                      <a:pt x="237377" y="266354"/>
                      <a:pt x="286733" y="305841"/>
                    </a:cubicBezTo>
                    <a:lnTo>
                      <a:pt x="286733" y="337839"/>
                    </a:lnTo>
                    <a:cubicBezTo>
                      <a:pt x="286755" y="343106"/>
                      <a:pt x="283585" y="347861"/>
                      <a:pt x="278717" y="349869"/>
                    </a:cubicBezTo>
                    <a:lnTo>
                      <a:pt x="197907" y="382258"/>
                    </a:lnTo>
                    <a:close/>
                    <a:moveTo>
                      <a:pt x="260678" y="143373"/>
                    </a:moveTo>
                    <a:lnTo>
                      <a:pt x="260678" y="52136"/>
                    </a:lnTo>
                    <a:lnTo>
                      <a:pt x="573491" y="52136"/>
                    </a:lnTo>
                    <a:lnTo>
                      <a:pt x="573491" y="143373"/>
                    </a:lnTo>
                    <a:cubicBezTo>
                      <a:pt x="573491" y="229754"/>
                      <a:pt x="503466" y="299780"/>
                      <a:pt x="417085" y="299780"/>
                    </a:cubicBezTo>
                    <a:cubicBezTo>
                      <a:pt x="330704" y="299780"/>
                      <a:pt x="260678" y="229754"/>
                      <a:pt x="260678" y="143373"/>
                    </a:cubicBezTo>
                    <a:close/>
                    <a:moveTo>
                      <a:pt x="391017" y="703831"/>
                    </a:moveTo>
                    <a:lnTo>
                      <a:pt x="147518" y="703831"/>
                    </a:lnTo>
                    <a:lnTo>
                      <a:pt x="188418" y="442853"/>
                    </a:lnTo>
                    <a:lnTo>
                      <a:pt x="298385" y="398134"/>
                    </a:lnTo>
                    <a:cubicBezTo>
                      <a:pt x="299167" y="397808"/>
                      <a:pt x="299858" y="397365"/>
                      <a:pt x="300627" y="397013"/>
                    </a:cubicBezTo>
                    <a:lnTo>
                      <a:pt x="391082" y="612593"/>
                    </a:lnTo>
                    <a:cubicBezTo>
                      <a:pt x="391060" y="643006"/>
                      <a:pt x="391039" y="673418"/>
                      <a:pt x="391017" y="703831"/>
                    </a:cubicBezTo>
                    <a:close/>
                    <a:moveTo>
                      <a:pt x="417085" y="404051"/>
                    </a:moveTo>
                    <a:cubicBezTo>
                      <a:pt x="382050" y="404396"/>
                      <a:pt x="347167" y="399381"/>
                      <a:pt x="313648" y="389179"/>
                    </a:cubicBezTo>
                    <a:cubicBezTo>
                      <a:pt x="329559" y="376900"/>
                      <a:pt x="338880" y="357938"/>
                      <a:pt x="338881" y="337839"/>
                    </a:cubicBezTo>
                    <a:lnTo>
                      <a:pt x="338881" y="336535"/>
                    </a:lnTo>
                    <a:cubicBezTo>
                      <a:pt x="389027" y="357025"/>
                      <a:pt x="445208" y="357025"/>
                      <a:pt x="495353" y="336535"/>
                    </a:cubicBezTo>
                    <a:lnTo>
                      <a:pt x="495353" y="337839"/>
                    </a:lnTo>
                    <a:cubicBezTo>
                      <a:pt x="495332" y="358031"/>
                      <a:pt x="504738" y="377076"/>
                      <a:pt x="520782" y="389336"/>
                    </a:cubicBezTo>
                    <a:cubicBezTo>
                      <a:pt x="487160" y="399462"/>
                      <a:pt x="452197" y="404424"/>
                      <a:pt x="417085" y="404051"/>
                    </a:cubicBezTo>
                    <a:close/>
                    <a:moveTo>
                      <a:pt x="443152" y="703831"/>
                    </a:moveTo>
                    <a:lnTo>
                      <a:pt x="443152" y="612593"/>
                    </a:lnTo>
                    <a:lnTo>
                      <a:pt x="533582" y="397078"/>
                    </a:lnTo>
                    <a:cubicBezTo>
                      <a:pt x="534351" y="397430"/>
                      <a:pt x="535054" y="397886"/>
                      <a:pt x="535850" y="398212"/>
                    </a:cubicBezTo>
                    <a:lnTo>
                      <a:pt x="646638" y="442527"/>
                    </a:lnTo>
                    <a:lnTo>
                      <a:pt x="686886" y="703831"/>
                    </a:lnTo>
                    <a:lnTo>
                      <a:pt x="443152" y="703831"/>
                    </a:lnTo>
                    <a:close/>
                  </a:path>
                </a:pathLst>
              </a:custGeom>
              <a:solidFill>
                <a:srgbClr val="000000"/>
              </a:solidFill>
              <a:ln w="1299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7" name="Kuva 62" descr="Rakennus työntekijä nainen tasaisella täytöllä">
                <a:extLst>
                  <a:ext uri="{FF2B5EF4-FFF2-40B4-BE49-F238E27FC236}">
                    <a16:creationId xmlns:a16="http://schemas.microsoft.com/office/drawing/2014/main" id="{0DFF14CB-409F-62EF-AD7B-214FD8865298}"/>
                  </a:ext>
                </a:extLst>
              </p:cNvPr>
              <p:cNvSpPr/>
              <p:nvPr/>
            </p:nvSpPr>
            <p:spPr>
              <a:xfrm>
                <a:off x="9086335" y="1375106"/>
                <a:ext cx="485177" cy="275502"/>
              </a:xfrm>
              <a:custGeom>
                <a:avLst/>
                <a:gdLst>
                  <a:gd name="connsiteX0" fmla="*/ 791584 w 791583"/>
                  <a:gd name="connsiteY0" fmla="*/ 759500 h 1052086"/>
                  <a:gd name="connsiteX1" fmla="*/ 744267 w 791583"/>
                  <a:gd name="connsiteY1" fmla="*/ 664724 h 1052086"/>
                  <a:gd name="connsiteX2" fmla="*/ 647796 w 791583"/>
                  <a:gd name="connsiteY2" fmla="*/ 604909 h 1052086"/>
                  <a:gd name="connsiteX3" fmla="*/ 579950 w 791583"/>
                  <a:gd name="connsiteY3" fmla="*/ 576472 h 1052086"/>
                  <a:gd name="connsiteX4" fmla="*/ 600161 w 791583"/>
                  <a:gd name="connsiteY4" fmla="*/ 274435 h 1052086"/>
                  <a:gd name="connsiteX5" fmla="*/ 600161 w 791583"/>
                  <a:gd name="connsiteY5" fmla="*/ 266011 h 1052086"/>
                  <a:gd name="connsiteX6" fmla="*/ 612928 w 791583"/>
                  <a:gd name="connsiteY6" fmla="*/ 266011 h 1052086"/>
                  <a:gd name="connsiteX7" fmla="*/ 638463 w 791583"/>
                  <a:gd name="connsiteY7" fmla="*/ 240677 h 1052086"/>
                  <a:gd name="connsiteX8" fmla="*/ 612928 w 791583"/>
                  <a:gd name="connsiteY8" fmla="*/ 215342 h 1052086"/>
                  <a:gd name="connsiteX9" fmla="*/ 600161 w 791583"/>
                  <a:gd name="connsiteY9" fmla="*/ 215342 h 1052086"/>
                  <a:gd name="connsiteX10" fmla="*/ 492914 w 791583"/>
                  <a:gd name="connsiteY10" fmla="*/ 49529 h 1052086"/>
                  <a:gd name="connsiteX11" fmla="*/ 472486 w 791583"/>
                  <a:gd name="connsiteY11" fmla="*/ 129712 h 1052086"/>
                  <a:gd name="connsiteX12" fmla="*/ 459719 w 791583"/>
                  <a:gd name="connsiteY12" fmla="*/ 139339 h 1052086"/>
                  <a:gd name="connsiteX13" fmla="*/ 456654 w 791583"/>
                  <a:gd name="connsiteY13" fmla="*/ 139339 h 1052086"/>
                  <a:gd name="connsiteX14" fmla="*/ 446771 w 791583"/>
                  <a:gd name="connsiteY14" fmla="*/ 124348 h 1052086"/>
                  <a:gd name="connsiteX15" fmla="*/ 446772 w 791583"/>
                  <a:gd name="connsiteY15" fmla="*/ 124341 h 1052086"/>
                  <a:gd name="connsiteX16" fmla="*/ 446951 w 791583"/>
                  <a:gd name="connsiteY16" fmla="*/ 123632 h 1052086"/>
                  <a:gd name="connsiteX17" fmla="*/ 471209 w 791583"/>
                  <a:gd name="connsiteY17" fmla="*/ 28755 h 1052086"/>
                  <a:gd name="connsiteX18" fmla="*/ 434171 w 791583"/>
                  <a:gd name="connsiteY18" fmla="*/ 0 h 1052086"/>
                  <a:gd name="connsiteX19" fmla="*/ 357566 w 791583"/>
                  <a:gd name="connsiteY19" fmla="*/ 0 h 1052086"/>
                  <a:gd name="connsiteX20" fmla="*/ 320540 w 791583"/>
                  <a:gd name="connsiteY20" fmla="*/ 28755 h 1052086"/>
                  <a:gd name="connsiteX21" fmla="*/ 344799 w 791583"/>
                  <a:gd name="connsiteY21" fmla="*/ 123632 h 1052086"/>
                  <a:gd name="connsiteX22" fmla="*/ 335861 w 791583"/>
                  <a:gd name="connsiteY22" fmla="*/ 139175 h 1052086"/>
                  <a:gd name="connsiteX23" fmla="*/ 335095 w 791583"/>
                  <a:gd name="connsiteY23" fmla="*/ 139339 h 1052086"/>
                  <a:gd name="connsiteX24" fmla="*/ 332031 w 791583"/>
                  <a:gd name="connsiteY24" fmla="*/ 139339 h 1052086"/>
                  <a:gd name="connsiteX25" fmla="*/ 319264 w 791583"/>
                  <a:gd name="connsiteY25" fmla="*/ 129712 h 1052086"/>
                  <a:gd name="connsiteX26" fmla="*/ 299474 w 791583"/>
                  <a:gd name="connsiteY26" fmla="*/ 49529 h 1052086"/>
                  <a:gd name="connsiteX27" fmla="*/ 192227 w 791583"/>
                  <a:gd name="connsiteY27" fmla="*/ 215342 h 1052086"/>
                  <a:gd name="connsiteX28" fmla="*/ 178821 w 791583"/>
                  <a:gd name="connsiteY28" fmla="*/ 215342 h 1052086"/>
                  <a:gd name="connsiteX29" fmla="*/ 153286 w 791583"/>
                  <a:gd name="connsiteY29" fmla="*/ 240677 h 1052086"/>
                  <a:gd name="connsiteX30" fmla="*/ 178821 w 791583"/>
                  <a:gd name="connsiteY30" fmla="*/ 266011 h 1052086"/>
                  <a:gd name="connsiteX31" fmla="*/ 191589 w 791583"/>
                  <a:gd name="connsiteY31" fmla="*/ 266011 h 1052086"/>
                  <a:gd name="connsiteX32" fmla="*/ 191589 w 791583"/>
                  <a:gd name="connsiteY32" fmla="*/ 274460 h 1052086"/>
                  <a:gd name="connsiteX33" fmla="*/ 211889 w 791583"/>
                  <a:gd name="connsiteY33" fmla="*/ 576598 h 1052086"/>
                  <a:gd name="connsiteX34" fmla="*/ 180775 w 791583"/>
                  <a:gd name="connsiteY34" fmla="*/ 589265 h 1052086"/>
                  <a:gd name="connsiteX35" fmla="*/ 150056 w 791583"/>
                  <a:gd name="connsiteY35" fmla="*/ 602186 h 1052086"/>
                  <a:gd name="connsiteX36" fmla="*/ 47393 w 791583"/>
                  <a:gd name="connsiteY36" fmla="*/ 664737 h 1052086"/>
                  <a:gd name="connsiteX37" fmla="*/ 0 w 791583"/>
                  <a:gd name="connsiteY37" fmla="*/ 760032 h 1052086"/>
                  <a:gd name="connsiteX38" fmla="*/ 102 w 791583"/>
                  <a:gd name="connsiteY38" fmla="*/ 982595 h 1052086"/>
                  <a:gd name="connsiteX39" fmla="*/ 11465 w 791583"/>
                  <a:gd name="connsiteY39" fmla="*/ 990106 h 1052086"/>
                  <a:gd name="connsiteX40" fmla="*/ 127649 w 791583"/>
                  <a:gd name="connsiteY40" fmla="*/ 1029565 h 1052086"/>
                  <a:gd name="connsiteX41" fmla="*/ 127649 w 791583"/>
                  <a:gd name="connsiteY41" fmla="*/ 950040 h 1052086"/>
                  <a:gd name="connsiteX42" fmla="*/ 370231 w 791583"/>
                  <a:gd name="connsiteY42" fmla="*/ 950040 h 1052086"/>
                  <a:gd name="connsiteX43" fmla="*/ 370231 w 791583"/>
                  <a:gd name="connsiteY43" fmla="*/ 1051859 h 1052086"/>
                  <a:gd name="connsiteX44" fmla="*/ 399456 w 791583"/>
                  <a:gd name="connsiteY44" fmla="*/ 1052087 h 1052086"/>
                  <a:gd name="connsiteX45" fmla="*/ 421301 w 791583"/>
                  <a:gd name="connsiteY45" fmla="*/ 1051910 h 1052086"/>
                  <a:gd name="connsiteX46" fmla="*/ 421301 w 791583"/>
                  <a:gd name="connsiteY46" fmla="*/ 950040 h 1052086"/>
                  <a:gd name="connsiteX47" fmla="*/ 663883 w 791583"/>
                  <a:gd name="connsiteY47" fmla="*/ 950040 h 1052086"/>
                  <a:gd name="connsiteX48" fmla="*/ 663883 w 791583"/>
                  <a:gd name="connsiteY48" fmla="*/ 1030540 h 1052086"/>
                  <a:gd name="connsiteX49" fmla="*/ 781344 w 791583"/>
                  <a:gd name="connsiteY49" fmla="*/ 989308 h 1052086"/>
                  <a:gd name="connsiteX50" fmla="*/ 791558 w 791583"/>
                  <a:gd name="connsiteY50" fmla="*/ 981708 h 1052086"/>
                  <a:gd name="connsiteX51" fmla="*/ 242582 w 791583"/>
                  <a:gd name="connsiteY51" fmla="*/ 354682 h 1052086"/>
                  <a:gd name="connsiteX52" fmla="*/ 242582 w 791583"/>
                  <a:gd name="connsiteY52" fmla="*/ 353022 h 1052086"/>
                  <a:gd name="connsiteX53" fmla="*/ 424123 w 791583"/>
                  <a:gd name="connsiteY53" fmla="*/ 266011 h 1052086"/>
                  <a:gd name="connsiteX54" fmla="*/ 432498 w 791583"/>
                  <a:gd name="connsiteY54" fmla="*/ 266011 h 1052086"/>
                  <a:gd name="connsiteX55" fmla="*/ 548900 w 791583"/>
                  <a:gd name="connsiteY55" fmla="*/ 356544 h 1052086"/>
                  <a:gd name="connsiteX56" fmla="*/ 390984 w 791583"/>
                  <a:gd name="connsiteY56" fmla="*/ 503733 h 1052086"/>
                  <a:gd name="connsiteX57" fmla="*/ 242582 w 791583"/>
                  <a:gd name="connsiteY57" fmla="*/ 354682 h 1052086"/>
                  <a:gd name="connsiteX58" fmla="*/ 370257 w 791583"/>
                  <a:gd name="connsiteY58" fmla="*/ 899371 h 1052086"/>
                  <a:gd name="connsiteX59" fmla="*/ 131735 w 791583"/>
                  <a:gd name="connsiteY59" fmla="*/ 899371 h 1052086"/>
                  <a:gd name="connsiteX60" fmla="*/ 171480 w 791583"/>
                  <a:gd name="connsiteY60" fmla="*/ 647750 h 1052086"/>
                  <a:gd name="connsiteX61" fmla="*/ 279506 w 791583"/>
                  <a:gd name="connsiteY61" fmla="*/ 603858 h 1052086"/>
                  <a:gd name="connsiteX62" fmla="*/ 282263 w 791583"/>
                  <a:gd name="connsiteY62" fmla="*/ 602490 h 1052086"/>
                  <a:gd name="connsiteX63" fmla="*/ 370321 w 791583"/>
                  <a:gd name="connsiteY63" fmla="*/ 810701 h 1052086"/>
                  <a:gd name="connsiteX64" fmla="*/ 395792 w 791583"/>
                  <a:gd name="connsiteY64" fmla="*/ 608026 h 1052086"/>
                  <a:gd name="connsiteX65" fmla="*/ 295976 w 791583"/>
                  <a:gd name="connsiteY65" fmla="*/ 594092 h 1052086"/>
                  <a:gd name="connsiteX66" fmla="*/ 319110 w 791583"/>
                  <a:gd name="connsiteY66" fmla="*/ 545285 h 1052086"/>
                  <a:gd name="connsiteX67" fmla="*/ 319110 w 791583"/>
                  <a:gd name="connsiteY67" fmla="*/ 542422 h 1052086"/>
                  <a:gd name="connsiteX68" fmla="*/ 472384 w 791583"/>
                  <a:gd name="connsiteY68" fmla="*/ 542422 h 1052086"/>
                  <a:gd name="connsiteX69" fmla="*/ 472384 w 791583"/>
                  <a:gd name="connsiteY69" fmla="*/ 545234 h 1052086"/>
                  <a:gd name="connsiteX70" fmla="*/ 495646 w 791583"/>
                  <a:gd name="connsiteY70" fmla="*/ 594180 h 1052086"/>
                  <a:gd name="connsiteX71" fmla="*/ 395792 w 791583"/>
                  <a:gd name="connsiteY71" fmla="*/ 608026 h 1052086"/>
                  <a:gd name="connsiteX72" fmla="*/ 421391 w 791583"/>
                  <a:gd name="connsiteY72" fmla="*/ 899371 h 1052086"/>
                  <a:gd name="connsiteX73" fmla="*/ 421391 w 791583"/>
                  <a:gd name="connsiteY73" fmla="*/ 810701 h 1052086"/>
                  <a:gd name="connsiteX74" fmla="*/ 509422 w 791583"/>
                  <a:gd name="connsiteY74" fmla="*/ 602579 h 1052086"/>
                  <a:gd name="connsiteX75" fmla="*/ 511976 w 791583"/>
                  <a:gd name="connsiteY75" fmla="*/ 603845 h 1052086"/>
                  <a:gd name="connsiteX76" fmla="*/ 621278 w 791583"/>
                  <a:gd name="connsiteY76" fmla="*/ 648877 h 1052086"/>
                  <a:gd name="connsiteX77" fmla="*/ 660079 w 791583"/>
                  <a:gd name="connsiteY77" fmla="*/ 899371 h 1052086"/>
                  <a:gd name="connsiteX0" fmla="*/ 791584 w 791584"/>
                  <a:gd name="connsiteY0" fmla="*/ 759500 h 1052087"/>
                  <a:gd name="connsiteX1" fmla="*/ 744267 w 791584"/>
                  <a:gd name="connsiteY1" fmla="*/ 664724 h 1052087"/>
                  <a:gd name="connsiteX2" fmla="*/ 647796 w 791584"/>
                  <a:gd name="connsiteY2" fmla="*/ 604909 h 1052087"/>
                  <a:gd name="connsiteX3" fmla="*/ 579950 w 791584"/>
                  <a:gd name="connsiteY3" fmla="*/ 576472 h 1052087"/>
                  <a:gd name="connsiteX4" fmla="*/ 600161 w 791584"/>
                  <a:gd name="connsiteY4" fmla="*/ 274435 h 1052087"/>
                  <a:gd name="connsiteX5" fmla="*/ 600161 w 791584"/>
                  <a:gd name="connsiteY5" fmla="*/ 266011 h 1052087"/>
                  <a:gd name="connsiteX6" fmla="*/ 612928 w 791584"/>
                  <a:gd name="connsiteY6" fmla="*/ 266011 h 1052087"/>
                  <a:gd name="connsiteX7" fmla="*/ 638463 w 791584"/>
                  <a:gd name="connsiteY7" fmla="*/ 240677 h 1052087"/>
                  <a:gd name="connsiteX8" fmla="*/ 612928 w 791584"/>
                  <a:gd name="connsiteY8" fmla="*/ 215342 h 1052087"/>
                  <a:gd name="connsiteX9" fmla="*/ 600161 w 791584"/>
                  <a:gd name="connsiteY9" fmla="*/ 215342 h 1052087"/>
                  <a:gd name="connsiteX10" fmla="*/ 492914 w 791584"/>
                  <a:gd name="connsiteY10" fmla="*/ 49529 h 1052087"/>
                  <a:gd name="connsiteX11" fmla="*/ 472486 w 791584"/>
                  <a:gd name="connsiteY11" fmla="*/ 129712 h 1052087"/>
                  <a:gd name="connsiteX12" fmla="*/ 459719 w 791584"/>
                  <a:gd name="connsiteY12" fmla="*/ 139339 h 1052087"/>
                  <a:gd name="connsiteX13" fmla="*/ 456654 w 791584"/>
                  <a:gd name="connsiteY13" fmla="*/ 139339 h 1052087"/>
                  <a:gd name="connsiteX14" fmla="*/ 446771 w 791584"/>
                  <a:gd name="connsiteY14" fmla="*/ 124348 h 1052087"/>
                  <a:gd name="connsiteX15" fmla="*/ 446772 w 791584"/>
                  <a:gd name="connsiteY15" fmla="*/ 124341 h 1052087"/>
                  <a:gd name="connsiteX16" fmla="*/ 446951 w 791584"/>
                  <a:gd name="connsiteY16" fmla="*/ 123632 h 1052087"/>
                  <a:gd name="connsiteX17" fmla="*/ 471209 w 791584"/>
                  <a:gd name="connsiteY17" fmla="*/ 28755 h 1052087"/>
                  <a:gd name="connsiteX18" fmla="*/ 434171 w 791584"/>
                  <a:gd name="connsiteY18" fmla="*/ 0 h 1052087"/>
                  <a:gd name="connsiteX19" fmla="*/ 357566 w 791584"/>
                  <a:gd name="connsiteY19" fmla="*/ 0 h 1052087"/>
                  <a:gd name="connsiteX20" fmla="*/ 320540 w 791584"/>
                  <a:gd name="connsiteY20" fmla="*/ 28755 h 1052087"/>
                  <a:gd name="connsiteX21" fmla="*/ 344799 w 791584"/>
                  <a:gd name="connsiteY21" fmla="*/ 123632 h 1052087"/>
                  <a:gd name="connsiteX22" fmla="*/ 335861 w 791584"/>
                  <a:gd name="connsiteY22" fmla="*/ 139175 h 1052087"/>
                  <a:gd name="connsiteX23" fmla="*/ 335095 w 791584"/>
                  <a:gd name="connsiteY23" fmla="*/ 139339 h 1052087"/>
                  <a:gd name="connsiteX24" fmla="*/ 332031 w 791584"/>
                  <a:gd name="connsiteY24" fmla="*/ 139339 h 1052087"/>
                  <a:gd name="connsiteX25" fmla="*/ 319264 w 791584"/>
                  <a:gd name="connsiteY25" fmla="*/ 129712 h 1052087"/>
                  <a:gd name="connsiteX26" fmla="*/ 299474 w 791584"/>
                  <a:gd name="connsiteY26" fmla="*/ 49529 h 1052087"/>
                  <a:gd name="connsiteX27" fmla="*/ 192227 w 791584"/>
                  <a:gd name="connsiteY27" fmla="*/ 215342 h 1052087"/>
                  <a:gd name="connsiteX28" fmla="*/ 178821 w 791584"/>
                  <a:gd name="connsiteY28" fmla="*/ 215342 h 1052087"/>
                  <a:gd name="connsiteX29" fmla="*/ 153286 w 791584"/>
                  <a:gd name="connsiteY29" fmla="*/ 240677 h 1052087"/>
                  <a:gd name="connsiteX30" fmla="*/ 178821 w 791584"/>
                  <a:gd name="connsiteY30" fmla="*/ 266011 h 1052087"/>
                  <a:gd name="connsiteX31" fmla="*/ 191589 w 791584"/>
                  <a:gd name="connsiteY31" fmla="*/ 266011 h 1052087"/>
                  <a:gd name="connsiteX32" fmla="*/ 191589 w 791584"/>
                  <a:gd name="connsiteY32" fmla="*/ 274460 h 1052087"/>
                  <a:gd name="connsiteX33" fmla="*/ 211889 w 791584"/>
                  <a:gd name="connsiteY33" fmla="*/ 576598 h 1052087"/>
                  <a:gd name="connsiteX34" fmla="*/ 180775 w 791584"/>
                  <a:gd name="connsiteY34" fmla="*/ 589265 h 1052087"/>
                  <a:gd name="connsiteX35" fmla="*/ 150056 w 791584"/>
                  <a:gd name="connsiteY35" fmla="*/ 602186 h 1052087"/>
                  <a:gd name="connsiteX36" fmla="*/ 47393 w 791584"/>
                  <a:gd name="connsiteY36" fmla="*/ 664737 h 1052087"/>
                  <a:gd name="connsiteX37" fmla="*/ 0 w 791584"/>
                  <a:gd name="connsiteY37" fmla="*/ 760032 h 1052087"/>
                  <a:gd name="connsiteX38" fmla="*/ 102 w 791584"/>
                  <a:gd name="connsiteY38" fmla="*/ 982595 h 1052087"/>
                  <a:gd name="connsiteX39" fmla="*/ 11465 w 791584"/>
                  <a:gd name="connsiteY39" fmla="*/ 990106 h 1052087"/>
                  <a:gd name="connsiteX40" fmla="*/ 127649 w 791584"/>
                  <a:gd name="connsiteY40" fmla="*/ 1029565 h 1052087"/>
                  <a:gd name="connsiteX41" fmla="*/ 127649 w 791584"/>
                  <a:gd name="connsiteY41" fmla="*/ 950040 h 1052087"/>
                  <a:gd name="connsiteX42" fmla="*/ 370231 w 791584"/>
                  <a:gd name="connsiteY42" fmla="*/ 950040 h 1052087"/>
                  <a:gd name="connsiteX43" fmla="*/ 370231 w 791584"/>
                  <a:gd name="connsiteY43" fmla="*/ 1051859 h 1052087"/>
                  <a:gd name="connsiteX44" fmla="*/ 399456 w 791584"/>
                  <a:gd name="connsiteY44" fmla="*/ 1052087 h 1052087"/>
                  <a:gd name="connsiteX45" fmla="*/ 421301 w 791584"/>
                  <a:gd name="connsiteY45" fmla="*/ 1051910 h 1052087"/>
                  <a:gd name="connsiteX46" fmla="*/ 421301 w 791584"/>
                  <a:gd name="connsiteY46" fmla="*/ 950040 h 1052087"/>
                  <a:gd name="connsiteX47" fmla="*/ 663883 w 791584"/>
                  <a:gd name="connsiteY47" fmla="*/ 950040 h 1052087"/>
                  <a:gd name="connsiteX48" fmla="*/ 663883 w 791584"/>
                  <a:gd name="connsiteY48" fmla="*/ 1030540 h 1052087"/>
                  <a:gd name="connsiteX49" fmla="*/ 781344 w 791584"/>
                  <a:gd name="connsiteY49" fmla="*/ 989308 h 1052087"/>
                  <a:gd name="connsiteX50" fmla="*/ 791558 w 791584"/>
                  <a:gd name="connsiteY50" fmla="*/ 981708 h 1052087"/>
                  <a:gd name="connsiteX51" fmla="*/ 791584 w 791584"/>
                  <a:gd name="connsiteY51" fmla="*/ 759500 h 1052087"/>
                  <a:gd name="connsiteX52" fmla="*/ 242582 w 791584"/>
                  <a:gd name="connsiteY52" fmla="*/ 354682 h 1052087"/>
                  <a:gd name="connsiteX53" fmla="*/ 242582 w 791584"/>
                  <a:gd name="connsiteY53" fmla="*/ 353022 h 1052087"/>
                  <a:gd name="connsiteX54" fmla="*/ 424123 w 791584"/>
                  <a:gd name="connsiteY54" fmla="*/ 266011 h 1052087"/>
                  <a:gd name="connsiteX55" fmla="*/ 432498 w 791584"/>
                  <a:gd name="connsiteY55" fmla="*/ 266011 h 1052087"/>
                  <a:gd name="connsiteX56" fmla="*/ 548900 w 791584"/>
                  <a:gd name="connsiteY56" fmla="*/ 356544 h 1052087"/>
                  <a:gd name="connsiteX57" fmla="*/ 390984 w 791584"/>
                  <a:gd name="connsiteY57" fmla="*/ 503733 h 1052087"/>
                  <a:gd name="connsiteX58" fmla="*/ 242582 w 791584"/>
                  <a:gd name="connsiteY58" fmla="*/ 354682 h 1052087"/>
                  <a:gd name="connsiteX59" fmla="*/ 370257 w 791584"/>
                  <a:gd name="connsiteY59" fmla="*/ 899371 h 1052087"/>
                  <a:gd name="connsiteX60" fmla="*/ 131735 w 791584"/>
                  <a:gd name="connsiteY60" fmla="*/ 899371 h 1052087"/>
                  <a:gd name="connsiteX61" fmla="*/ 171480 w 791584"/>
                  <a:gd name="connsiteY61" fmla="*/ 647750 h 1052087"/>
                  <a:gd name="connsiteX62" fmla="*/ 279506 w 791584"/>
                  <a:gd name="connsiteY62" fmla="*/ 603858 h 1052087"/>
                  <a:gd name="connsiteX63" fmla="*/ 282263 w 791584"/>
                  <a:gd name="connsiteY63" fmla="*/ 602490 h 1052087"/>
                  <a:gd name="connsiteX64" fmla="*/ 370321 w 791584"/>
                  <a:gd name="connsiteY64" fmla="*/ 810701 h 1052087"/>
                  <a:gd name="connsiteX65" fmla="*/ 370257 w 791584"/>
                  <a:gd name="connsiteY65" fmla="*/ 899371 h 1052087"/>
                  <a:gd name="connsiteX66" fmla="*/ 395792 w 791584"/>
                  <a:gd name="connsiteY66" fmla="*/ 608026 h 1052087"/>
                  <a:gd name="connsiteX67" fmla="*/ 295976 w 791584"/>
                  <a:gd name="connsiteY67" fmla="*/ 594092 h 1052087"/>
                  <a:gd name="connsiteX68" fmla="*/ 319110 w 791584"/>
                  <a:gd name="connsiteY68" fmla="*/ 545285 h 1052087"/>
                  <a:gd name="connsiteX69" fmla="*/ 319110 w 791584"/>
                  <a:gd name="connsiteY69" fmla="*/ 542422 h 1052087"/>
                  <a:gd name="connsiteX70" fmla="*/ 472384 w 791584"/>
                  <a:gd name="connsiteY70" fmla="*/ 542422 h 1052087"/>
                  <a:gd name="connsiteX71" fmla="*/ 472384 w 791584"/>
                  <a:gd name="connsiteY71" fmla="*/ 545234 h 1052087"/>
                  <a:gd name="connsiteX72" fmla="*/ 495646 w 791584"/>
                  <a:gd name="connsiteY72" fmla="*/ 594180 h 1052087"/>
                  <a:gd name="connsiteX73" fmla="*/ 395792 w 791584"/>
                  <a:gd name="connsiteY73" fmla="*/ 608026 h 1052087"/>
                  <a:gd name="connsiteX74" fmla="*/ 421391 w 791584"/>
                  <a:gd name="connsiteY74" fmla="*/ 899371 h 1052087"/>
                  <a:gd name="connsiteX75" fmla="*/ 421391 w 791584"/>
                  <a:gd name="connsiteY75" fmla="*/ 810701 h 1052087"/>
                  <a:gd name="connsiteX76" fmla="*/ 509422 w 791584"/>
                  <a:gd name="connsiteY76" fmla="*/ 602579 h 1052087"/>
                  <a:gd name="connsiteX77" fmla="*/ 511976 w 791584"/>
                  <a:gd name="connsiteY77" fmla="*/ 603845 h 1052087"/>
                  <a:gd name="connsiteX78" fmla="*/ 660079 w 791584"/>
                  <a:gd name="connsiteY78" fmla="*/ 899371 h 1052087"/>
                  <a:gd name="connsiteX79" fmla="*/ 421391 w 791584"/>
                  <a:gd name="connsiteY79"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242582 w 791584"/>
                  <a:gd name="connsiteY51" fmla="*/ 354682 h 1052087"/>
                  <a:gd name="connsiteX52" fmla="*/ 242582 w 791584"/>
                  <a:gd name="connsiteY52" fmla="*/ 353022 h 1052087"/>
                  <a:gd name="connsiteX53" fmla="*/ 424123 w 791584"/>
                  <a:gd name="connsiteY53" fmla="*/ 266011 h 1052087"/>
                  <a:gd name="connsiteX54" fmla="*/ 432498 w 791584"/>
                  <a:gd name="connsiteY54" fmla="*/ 266011 h 1052087"/>
                  <a:gd name="connsiteX55" fmla="*/ 548900 w 791584"/>
                  <a:gd name="connsiteY55" fmla="*/ 356544 h 1052087"/>
                  <a:gd name="connsiteX56" fmla="*/ 390984 w 791584"/>
                  <a:gd name="connsiteY56" fmla="*/ 503733 h 1052087"/>
                  <a:gd name="connsiteX57" fmla="*/ 242582 w 791584"/>
                  <a:gd name="connsiteY57" fmla="*/ 354682 h 1052087"/>
                  <a:gd name="connsiteX58" fmla="*/ 370257 w 791584"/>
                  <a:gd name="connsiteY58" fmla="*/ 899371 h 1052087"/>
                  <a:gd name="connsiteX59" fmla="*/ 131735 w 791584"/>
                  <a:gd name="connsiteY59" fmla="*/ 899371 h 1052087"/>
                  <a:gd name="connsiteX60" fmla="*/ 171480 w 791584"/>
                  <a:gd name="connsiteY60" fmla="*/ 647750 h 1052087"/>
                  <a:gd name="connsiteX61" fmla="*/ 279506 w 791584"/>
                  <a:gd name="connsiteY61" fmla="*/ 603858 h 1052087"/>
                  <a:gd name="connsiteX62" fmla="*/ 282263 w 791584"/>
                  <a:gd name="connsiteY62" fmla="*/ 602490 h 1052087"/>
                  <a:gd name="connsiteX63" fmla="*/ 370321 w 791584"/>
                  <a:gd name="connsiteY63" fmla="*/ 810701 h 1052087"/>
                  <a:gd name="connsiteX64" fmla="*/ 370257 w 791584"/>
                  <a:gd name="connsiteY64" fmla="*/ 899371 h 1052087"/>
                  <a:gd name="connsiteX65" fmla="*/ 395792 w 791584"/>
                  <a:gd name="connsiteY65" fmla="*/ 608026 h 1052087"/>
                  <a:gd name="connsiteX66" fmla="*/ 295976 w 791584"/>
                  <a:gd name="connsiteY66" fmla="*/ 594092 h 1052087"/>
                  <a:gd name="connsiteX67" fmla="*/ 319110 w 791584"/>
                  <a:gd name="connsiteY67" fmla="*/ 545285 h 1052087"/>
                  <a:gd name="connsiteX68" fmla="*/ 319110 w 791584"/>
                  <a:gd name="connsiteY68" fmla="*/ 542422 h 1052087"/>
                  <a:gd name="connsiteX69" fmla="*/ 472384 w 791584"/>
                  <a:gd name="connsiteY69" fmla="*/ 542422 h 1052087"/>
                  <a:gd name="connsiteX70" fmla="*/ 472384 w 791584"/>
                  <a:gd name="connsiteY70" fmla="*/ 545234 h 1052087"/>
                  <a:gd name="connsiteX71" fmla="*/ 495646 w 791584"/>
                  <a:gd name="connsiteY71" fmla="*/ 594180 h 1052087"/>
                  <a:gd name="connsiteX72" fmla="*/ 395792 w 791584"/>
                  <a:gd name="connsiteY72" fmla="*/ 608026 h 1052087"/>
                  <a:gd name="connsiteX73" fmla="*/ 421391 w 791584"/>
                  <a:gd name="connsiteY73" fmla="*/ 899371 h 1052087"/>
                  <a:gd name="connsiteX74" fmla="*/ 421391 w 791584"/>
                  <a:gd name="connsiteY74" fmla="*/ 810701 h 1052087"/>
                  <a:gd name="connsiteX75" fmla="*/ 509422 w 791584"/>
                  <a:gd name="connsiteY75" fmla="*/ 602579 h 1052087"/>
                  <a:gd name="connsiteX76" fmla="*/ 511976 w 791584"/>
                  <a:gd name="connsiteY76" fmla="*/ 603845 h 1052087"/>
                  <a:gd name="connsiteX77" fmla="*/ 660079 w 791584"/>
                  <a:gd name="connsiteY77" fmla="*/ 899371 h 1052087"/>
                  <a:gd name="connsiteX78" fmla="*/ 421391 w 791584"/>
                  <a:gd name="connsiteY78"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242582 w 791584"/>
                  <a:gd name="connsiteY51" fmla="*/ 354682 h 1052087"/>
                  <a:gd name="connsiteX52" fmla="*/ 242582 w 791584"/>
                  <a:gd name="connsiteY52" fmla="*/ 353022 h 1052087"/>
                  <a:gd name="connsiteX53" fmla="*/ 424123 w 791584"/>
                  <a:gd name="connsiteY53" fmla="*/ 266011 h 1052087"/>
                  <a:gd name="connsiteX54" fmla="*/ 432498 w 791584"/>
                  <a:gd name="connsiteY54" fmla="*/ 266011 h 1052087"/>
                  <a:gd name="connsiteX55" fmla="*/ 390984 w 791584"/>
                  <a:gd name="connsiteY55" fmla="*/ 503733 h 1052087"/>
                  <a:gd name="connsiteX56" fmla="*/ 242582 w 791584"/>
                  <a:gd name="connsiteY56" fmla="*/ 354682 h 1052087"/>
                  <a:gd name="connsiteX57" fmla="*/ 370257 w 791584"/>
                  <a:gd name="connsiteY57" fmla="*/ 899371 h 1052087"/>
                  <a:gd name="connsiteX58" fmla="*/ 131735 w 791584"/>
                  <a:gd name="connsiteY58" fmla="*/ 899371 h 1052087"/>
                  <a:gd name="connsiteX59" fmla="*/ 171480 w 791584"/>
                  <a:gd name="connsiteY59" fmla="*/ 647750 h 1052087"/>
                  <a:gd name="connsiteX60" fmla="*/ 279506 w 791584"/>
                  <a:gd name="connsiteY60" fmla="*/ 603858 h 1052087"/>
                  <a:gd name="connsiteX61" fmla="*/ 282263 w 791584"/>
                  <a:gd name="connsiteY61" fmla="*/ 602490 h 1052087"/>
                  <a:gd name="connsiteX62" fmla="*/ 370321 w 791584"/>
                  <a:gd name="connsiteY62" fmla="*/ 810701 h 1052087"/>
                  <a:gd name="connsiteX63" fmla="*/ 370257 w 791584"/>
                  <a:gd name="connsiteY63" fmla="*/ 899371 h 1052087"/>
                  <a:gd name="connsiteX64" fmla="*/ 395792 w 791584"/>
                  <a:gd name="connsiteY64" fmla="*/ 608026 h 1052087"/>
                  <a:gd name="connsiteX65" fmla="*/ 295976 w 791584"/>
                  <a:gd name="connsiteY65" fmla="*/ 594092 h 1052087"/>
                  <a:gd name="connsiteX66" fmla="*/ 319110 w 791584"/>
                  <a:gd name="connsiteY66" fmla="*/ 545285 h 1052087"/>
                  <a:gd name="connsiteX67" fmla="*/ 319110 w 791584"/>
                  <a:gd name="connsiteY67" fmla="*/ 542422 h 1052087"/>
                  <a:gd name="connsiteX68" fmla="*/ 472384 w 791584"/>
                  <a:gd name="connsiteY68" fmla="*/ 542422 h 1052087"/>
                  <a:gd name="connsiteX69" fmla="*/ 472384 w 791584"/>
                  <a:gd name="connsiteY69" fmla="*/ 545234 h 1052087"/>
                  <a:gd name="connsiteX70" fmla="*/ 495646 w 791584"/>
                  <a:gd name="connsiteY70" fmla="*/ 594180 h 1052087"/>
                  <a:gd name="connsiteX71" fmla="*/ 395792 w 791584"/>
                  <a:gd name="connsiteY71" fmla="*/ 608026 h 1052087"/>
                  <a:gd name="connsiteX72" fmla="*/ 421391 w 791584"/>
                  <a:gd name="connsiteY72" fmla="*/ 899371 h 1052087"/>
                  <a:gd name="connsiteX73" fmla="*/ 421391 w 791584"/>
                  <a:gd name="connsiteY73" fmla="*/ 810701 h 1052087"/>
                  <a:gd name="connsiteX74" fmla="*/ 509422 w 791584"/>
                  <a:gd name="connsiteY74" fmla="*/ 602579 h 1052087"/>
                  <a:gd name="connsiteX75" fmla="*/ 511976 w 791584"/>
                  <a:gd name="connsiteY75" fmla="*/ 603845 h 1052087"/>
                  <a:gd name="connsiteX76" fmla="*/ 660079 w 791584"/>
                  <a:gd name="connsiteY76" fmla="*/ 899371 h 1052087"/>
                  <a:gd name="connsiteX77" fmla="*/ 421391 w 791584"/>
                  <a:gd name="connsiteY77"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242582 w 791584"/>
                  <a:gd name="connsiteY51" fmla="*/ 354682 h 1052087"/>
                  <a:gd name="connsiteX52" fmla="*/ 242582 w 791584"/>
                  <a:gd name="connsiteY52" fmla="*/ 353022 h 1052087"/>
                  <a:gd name="connsiteX53" fmla="*/ 424123 w 791584"/>
                  <a:gd name="connsiteY53" fmla="*/ 266011 h 1052087"/>
                  <a:gd name="connsiteX54" fmla="*/ 390984 w 791584"/>
                  <a:gd name="connsiteY54" fmla="*/ 503733 h 1052087"/>
                  <a:gd name="connsiteX55" fmla="*/ 242582 w 791584"/>
                  <a:gd name="connsiteY55" fmla="*/ 354682 h 1052087"/>
                  <a:gd name="connsiteX56" fmla="*/ 370257 w 791584"/>
                  <a:gd name="connsiteY56" fmla="*/ 899371 h 1052087"/>
                  <a:gd name="connsiteX57" fmla="*/ 131735 w 791584"/>
                  <a:gd name="connsiteY57" fmla="*/ 899371 h 1052087"/>
                  <a:gd name="connsiteX58" fmla="*/ 171480 w 791584"/>
                  <a:gd name="connsiteY58" fmla="*/ 647750 h 1052087"/>
                  <a:gd name="connsiteX59" fmla="*/ 279506 w 791584"/>
                  <a:gd name="connsiteY59" fmla="*/ 603858 h 1052087"/>
                  <a:gd name="connsiteX60" fmla="*/ 282263 w 791584"/>
                  <a:gd name="connsiteY60" fmla="*/ 602490 h 1052087"/>
                  <a:gd name="connsiteX61" fmla="*/ 370321 w 791584"/>
                  <a:gd name="connsiteY61" fmla="*/ 810701 h 1052087"/>
                  <a:gd name="connsiteX62" fmla="*/ 370257 w 791584"/>
                  <a:gd name="connsiteY62" fmla="*/ 899371 h 1052087"/>
                  <a:gd name="connsiteX63" fmla="*/ 395792 w 791584"/>
                  <a:gd name="connsiteY63" fmla="*/ 608026 h 1052087"/>
                  <a:gd name="connsiteX64" fmla="*/ 295976 w 791584"/>
                  <a:gd name="connsiteY64" fmla="*/ 594092 h 1052087"/>
                  <a:gd name="connsiteX65" fmla="*/ 319110 w 791584"/>
                  <a:gd name="connsiteY65" fmla="*/ 545285 h 1052087"/>
                  <a:gd name="connsiteX66" fmla="*/ 319110 w 791584"/>
                  <a:gd name="connsiteY66" fmla="*/ 542422 h 1052087"/>
                  <a:gd name="connsiteX67" fmla="*/ 472384 w 791584"/>
                  <a:gd name="connsiteY67" fmla="*/ 542422 h 1052087"/>
                  <a:gd name="connsiteX68" fmla="*/ 472384 w 791584"/>
                  <a:gd name="connsiteY68" fmla="*/ 545234 h 1052087"/>
                  <a:gd name="connsiteX69" fmla="*/ 495646 w 791584"/>
                  <a:gd name="connsiteY69" fmla="*/ 594180 h 1052087"/>
                  <a:gd name="connsiteX70" fmla="*/ 395792 w 791584"/>
                  <a:gd name="connsiteY70" fmla="*/ 608026 h 1052087"/>
                  <a:gd name="connsiteX71" fmla="*/ 421391 w 791584"/>
                  <a:gd name="connsiteY71" fmla="*/ 899371 h 1052087"/>
                  <a:gd name="connsiteX72" fmla="*/ 421391 w 791584"/>
                  <a:gd name="connsiteY72" fmla="*/ 810701 h 1052087"/>
                  <a:gd name="connsiteX73" fmla="*/ 509422 w 791584"/>
                  <a:gd name="connsiteY73" fmla="*/ 602579 h 1052087"/>
                  <a:gd name="connsiteX74" fmla="*/ 511976 w 791584"/>
                  <a:gd name="connsiteY74" fmla="*/ 603845 h 1052087"/>
                  <a:gd name="connsiteX75" fmla="*/ 660079 w 791584"/>
                  <a:gd name="connsiteY75" fmla="*/ 899371 h 1052087"/>
                  <a:gd name="connsiteX76" fmla="*/ 421391 w 791584"/>
                  <a:gd name="connsiteY76"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242582 w 791584"/>
                  <a:gd name="connsiteY51" fmla="*/ 354682 h 1052087"/>
                  <a:gd name="connsiteX52" fmla="*/ 242582 w 791584"/>
                  <a:gd name="connsiteY52" fmla="*/ 353022 h 1052087"/>
                  <a:gd name="connsiteX53" fmla="*/ 390984 w 791584"/>
                  <a:gd name="connsiteY53" fmla="*/ 503733 h 1052087"/>
                  <a:gd name="connsiteX54" fmla="*/ 242582 w 791584"/>
                  <a:gd name="connsiteY54" fmla="*/ 354682 h 1052087"/>
                  <a:gd name="connsiteX55" fmla="*/ 370257 w 791584"/>
                  <a:gd name="connsiteY55" fmla="*/ 899371 h 1052087"/>
                  <a:gd name="connsiteX56" fmla="*/ 131735 w 791584"/>
                  <a:gd name="connsiteY56" fmla="*/ 899371 h 1052087"/>
                  <a:gd name="connsiteX57" fmla="*/ 171480 w 791584"/>
                  <a:gd name="connsiteY57" fmla="*/ 647750 h 1052087"/>
                  <a:gd name="connsiteX58" fmla="*/ 279506 w 791584"/>
                  <a:gd name="connsiteY58" fmla="*/ 603858 h 1052087"/>
                  <a:gd name="connsiteX59" fmla="*/ 282263 w 791584"/>
                  <a:gd name="connsiteY59" fmla="*/ 602490 h 1052087"/>
                  <a:gd name="connsiteX60" fmla="*/ 370321 w 791584"/>
                  <a:gd name="connsiteY60" fmla="*/ 810701 h 1052087"/>
                  <a:gd name="connsiteX61" fmla="*/ 370257 w 791584"/>
                  <a:gd name="connsiteY61" fmla="*/ 899371 h 1052087"/>
                  <a:gd name="connsiteX62" fmla="*/ 395792 w 791584"/>
                  <a:gd name="connsiteY62" fmla="*/ 608026 h 1052087"/>
                  <a:gd name="connsiteX63" fmla="*/ 295976 w 791584"/>
                  <a:gd name="connsiteY63" fmla="*/ 594092 h 1052087"/>
                  <a:gd name="connsiteX64" fmla="*/ 319110 w 791584"/>
                  <a:gd name="connsiteY64" fmla="*/ 545285 h 1052087"/>
                  <a:gd name="connsiteX65" fmla="*/ 319110 w 791584"/>
                  <a:gd name="connsiteY65" fmla="*/ 542422 h 1052087"/>
                  <a:gd name="connsiteX66" fmla="*/ 472384 w 791584"/>
                  <a:gd name="connsiteY66" fmla="*/ 542422 h 1052087"/>
                  <a:gd name="connsiteX67" fmla="*/ 472384 w 791584"/>
                  <a:gd name="connsiteY67" fmla="*/ 545234 h 1052087"/>
                  <a:gd name="connsiteX68" fmla="*/ 495646 w 791584"/>
                  <a:gd name="connsiteY68" fmla="*/ 594180 h 1052087"/>
                  <a:gd name="connsiteX69" fmla="*/ 395792 w 791584"/>
                  <a:gd name="connsiteY69" fmla="*/ 608026 h 1052087"/>
                  <a:gd name="connsiteX70" fmla="*/ 421391 w 791584"/>
                  <a:gd name="connsiteY70" fmla="*/ 899371 h 1052087"/>
                  <a:gd name="connsiteX71" fmla="*/ 421391 w 791584"/>
                  <a:gd name="connsiteY71" fmla="*/ 810701 h 1052087"/>
                  <a:gd name="connsiteX72" fmla="*/ 509422 w 791584"/>
                  <a:gd name="connsiteY72" fmla="*/ 602579 h 1052087"/>
                  <a:gd name="connsiteX73" fmla="*/ 511976 w 791584"/>
                  <a:gd name="connsiteY73" fmla="*/ 603845 h 1052087"/>
                  <a:gd name="connsiteX74" fmla="*/ 660079 w 791584"/>
                  <a:gd name="connsiteY74" fmla="*/ 899371 h 1052087"/>
                  <a:gd name="connsiteX75" fmla="*/ 421391 w 791584"/>
                  <a:gd name="connsiteY75"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390984 w 791584"/>
                  <a:gd name="connsiteY51" fmla="*/ 503733 h 1052087"/>
                  <a:gd name="connsiteX52" fmla="*/ 242582 w 791584"/>
                  <a:gd name="connsiteY52" fmla="*/ 353022 h 1052087"/>
                  <a:gd name="connsiteX53" fmla="*/ 390984 w 791584"/>
                  <a:gd name="connsiteY53" fmla="*/ 503733 h 1052087"/>
                  <a:gd name="connsiteX54" fmla="*/ 370257 w 791584"/>
                  <a:gd name="connsiteY54" fmla="*/ 899371 h 1052087"/>
                  <a:gd name="connsiteX55" fmla="*/ 131735 w 791584"/>
                  <a:gd name="connsiteY55" fmla="*/ 899371 h 1052087"/>
                  <a:gd name="connsiteX56" fmla="*/ 171480 w 791584"/>
                  <a:gd name="connsiteY56" fmla="*/ 647750 h 1052087"/>
                  <a:gd name="connsiteX57" fmla="*/ 279506 w 791584"/>
                  <a:gd name="connsiteY57" fmla="*/ 603858 h 1052087"/>
                  <a:gd name="connsiteX58" fmla="*/ 282263 w 791584"/>
                  <a:gd name="connsiteY58" fmla="*/ 602490 h 1052087"/>
                  <a:gd name="connsiteX59" fmla="*/ 370321 w 791584"/>
                  <a:gd name="connsiteY59" fmla="*/ 810701 h 1052087"/>
                  <a:gd name="connsiteX60" fmla="*/ 370257 w 791584"/>
                  <a:gd name="connsiteY60" fmla="*/ 899371 h 1052087"/>
                  <a:gd name="connsiteX61" fmla="*/ 395792 w 791584"/>
                  <a:gd name="connsiteY61" fmla="*/ 608026 h 1052087"/>
                  <a:gd name="connsiteX62" fmla="*/ 295976 w 791584"/>
                  <a:gd name="connsiteY62" fmla="*/ 594092 h 1052087"/>
                  <a:gd name="connsiteX63" fmla="*/ 319110 w 791584"/>
                  <a:gd name="connsiteY63" fmla="*/ 545285 h 1052087"/>
                  <a:gd name="connsiteX64" fmla="*/ 319110 w 791584"/>
                  <a:gd name="connsiteY64" fmla="*/ 542422 h 1052087"/>
                  <a:gd name="connsiteX65" fmla="*/ 472384 w 791584"/>
                  <a:gd name="connsiteY65" fmla="*/ 542422 h 1052087"/>
                  <a:gd name="connsiteX66" fmla="*/ 472384 w 791584"/>
                  <a:gd name="connsiteY66" fmla="*/ 545234 h 1052087"/>
                  <a:gd name="connsiteX67" fmla="*/ 495646 w 791584"/>
                  <a:gd name="connsiteY67" fmla="*/ 594180 h 1052087"/>
                  <a:gd name="connsiteX68" fmla="*/ 395792 w 791584"/>
                  <a:gd name="connsiteY68" fmla="*/ 608026 h 1052087"/>
                  <a:gd name="connsiteX69" fmla="*/ 421391 w 791584"/>
                  <a:gd name="connsiteY69" fmla="*/ 899371 h 1052087"/>
                  <a:gd name="connsiteX70" fmla="*/ 421391 w 791584"/>
                  <a:gd name="connsiteY70" fmla="*/ 810701 h 1052087"/>
                  <a:gd name="connsiteX71" fmla="*/ 509422 w 791584"/>
                  <a:gd name="connsiteY71" fmla="*/ 602579 h 1052087"/>
                  <a:gd name="connsiteX72" fmla="*/ 511976 w 791584"/>
                  <a:gd name="connsiteY72" fmla="*/ 603845 h 1052087"/>
                  <a:gd name="connsiteX73" fmla="*/ 660079 w 791584"/>
                  <a:gd name="connsiteY73" fmla="*/ 899371 h 1052087"/>
                  <a:gd name="connsiteX74" fmla="*/ 421391 w 791584"/>
                  <a:gd name="connsiteY74"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370257 w 791584"/>
                  <a:gd name="connsiteY51" fmla="*/ 899371 h 1052087"/>
                  <a:gd name="connsiteX52" fmla="*/ 131735 w 791584"/>
                  <a:gd name="connsiteY52" fmla="*/ 899371 h 1052087"/>
                  <a:gd name="connsiteX53" fmla="*/ 171480 w 791584"/>
                  <a:gd name="connsiteY53" fmla="*/ 647750 h 1052087"/>
                  <a:gd name="connsiteX54" fmla="*/ 279506 w 791584"/>
                  <a:gd name="connsiteY54" fmla="*/ 603858 h 1052087"/>
                  <a:gd name="connsiteX55" fmla="*/ 282263 w 791584"/>
                  <a:gd name="connsiteY55" fmla="*/ 602490 h 1052087"/>
                  <a:gd name="connsiteX56" fmla="*/ 370321 w 791584"/>
                  <a:gd name="connsiteY56" fmla="*/ 810701 h 1052087"/>
                  <a:gd name="connsiteX57" fmla="*/ 370257 w 791584"/>
                  <a:gd name="connsiteY57" fmla="*/ 899371 h 1052087"/>
                  <a:gd name="connsiteX58" fmla="*/ 395792 w 791584"/>
                  <a:gd name="connsiteY58" fmla="*/ 608026 h 1052087"/>
                  <a:gd name="connsiteX59" fmla="*/ 295976 w 791584"/>
                  <a:gd name="connsiteY59" fmla="*/ 594092 h 1052087"/>
                  <a:gd name="connsiteX60" fmla="*/ 319110 w 791584"/>
                  <a:gd name="connsiteY60" fmla="*/ 545285 h 1052087"/>
                  <a:gd name="connsiteX61" fmla="*/ 319110 w 791584"/>
                  <a:gd name="connsiteY61" fmla="*/ 542422 h 1052087"/>
                  <a:gd name="connsiteX62" fmla="*/ 472384 w 791584"/>
                  <a:gd name="connsiteY62" fmla="*/ 542422 h 1052087"/>
                  <a:gd name="connsiteX63" fmla="*/ 472384 w 791584"/>
                  <a:gd name="connsiteY63" fmla="*/ 545234 h 1052087"/>
                  <a:gd name="connsiteX64" fmla="*/ 495646 w 791584"/>
                  <a:gd name="connsiteY64" fmla="*/ 594180 h 1052087"/>
                  <a:gd name="connsiteX65" fmla="*/ 395792 w 791584"/>
                  <a:gd name="connsiteY65" fmla="*/ 608026 h 1052087"/>
                  <a:gd name="connsiteX66" fmla="*/ 421391 w 791584"/>
                  <a:gd name="connsiteY66" fmla="*/ 899371 h 1052087"/>
                  <a:gd name="connsiteX67" fmla="*/ 421391 w 791584"/>
                  <a:gd name="connsiteY67" fmla="*/ 810701 h 1052087"/>
                  <a:gd name="connsiteX68" fmla="*/ 509422 w 791584"/>
                  <a:gd name="connsiteY68" fmla="*/ 602579 h 1052087"/>
                  <a:gd name="connsiteX69" fmla="*/ 511976 w 791584"/>
                  <a:gd name="connsiteY69" fmla="*/ 603845 h 1052087"/>
                  <a:gd name="connsiteX70" fmla="*/ 660079 w 791584"/>
                  <a:gd name="connsiteY70" fmla="*/ 899371 h 1052087"/>
                  <a:gd name="connsiteX71" fmla="*/ 421391 w 791584"/>
                  <a:gd name="connsiteY71"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370257 w 791584"/>
                  <a:gd name="connsiteY51" fmla="*/ 899371 h 1052087"/>
                  <a:gd name="connsiteX52" fmla="*/ 131735 w 791584"/>
                  <a:gd name="connsiteY52" fmla="*/ 899371 h 1052087"/>
                  <a:gd name="connsiteX53" fmla="*/ 171480 w 791584"/>
                  <a:gd name="connsiteY53" fmla="*/ 647750 h 1052087"/>
                  <a:gd name="connsiteX54" fmla="*/ 279506 w 791584"/>
                  <a:gd name="connsiteY54" fmla="*/ 603858 h 1052087"/>
                  <a:gd name="connsiteX55" fmla="*/ 282263 w 791584"/>
                  <a:gd name="connsiteY55" fmla="*/ 602490 h 1052087"/>
                  <a:gd name="connsiteX56" fmla="*/ 370321 w 791584"/>
                  <a:gd name="connsiteY56" fmla="*/ 810701 h 1052087"/>
                  <a:gd name="connsiteX57" fmla="*/ 370257 w 791584"/>
                  <a:gd name="connsiteY57" fmla="*/ 899371 h 1052087"/>
                  <a:gd name="connsiteX58" fmla="*/ 395792 w 791584"/>
                  <a:gd name="connsiteY58" fmla="*/ 608026 h 1052087"/>
                  <a:gd name="connsiteX59" fmla="*/ 295976 w 791584"/>
                  <a:gd name="connsiteY59" fmla="*/ 594092 h 1052087"/>
                  <a:gd name="connsiteX60" fmla="*/ 319110 w 791584"/>
                  <a:gd name="connsiteY60" fmla="*/ 545285 h 1052087"/>
                  <a:gd name="connsiteX61" fmla="*/ 472384 w 791584"/>
                  <a:gd name="connsiteY61" fmla="*/ 542422 h 1052087"/>
                  <a:gd name="connsiteX62" fmla="*/ 472384 w 791584"/>
                  <a:gd name="connsiteY62" fmla="*/ 545234 h 1052087"/>
                  <a:gd name="connsiteX63" fmla="*/ 495646 w 791584"/>
                  <a:gd name="connsiteY63" fmla="*/ 594180 h 1052087"/>
                  <a:gd name="connsiteX64" fmla="*/ 395792 w 791584"/>
                  <a:gd name="connsiteY64" fmla="*/ 608026 h 1052087"/>
                  <a:gd name="connsiteX65" fmla="*/ 421391 w 791584"/>
                  <a:gd name="connsiteY65" fmla="*/ 899371 h 1052087"/>
                  <a:gd name="connsiteX66" fmla="*/ 421391 w 791584"/>
                  <a:gd name="connsiteY66" fmla="*/ 810701 h 1052087"/>
                  <a:gd name="connsiteX67" fmla="*/ 509422 w 791584"/>
                  <a:gd name="connsiteY67" fmla="*/ 602579 h 1052087"/>
                  <a:gd name="connsiteX68" fmla="*/ 511976 w 791584"/>
                  <a:gd name="connsiteY68" fmla="*/ 603845 h 1052087"/>
                  <a:gd name="connsiteX69" fmla="*/ 660079 w 791584"/>
                  <a:gd name="connsiteY69" fmla="*/ 899371 h 1052087"/>
                  <a:gd name="connsiteX70" fmla="*/ 421391 w 791584"/>
                  <a:gd name="connsiteY70"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370257 w 791584"/>
                  <a:gd name="connsiteY51" fmla="*/ 899371 h 1052087"/>
                  <a:gd name="connsiteX52" fmla="*/ 131735 w 791584"/>
                  <a:gd name="connsiteY52" fmla="*/ 899371 h 1052087"/>
                  <a:gd name="connsiteX53" fmla="*/ 279506 w 791584"/>
                  <a:gd name="connsiteY53" fmla="*/ 603858 h 1052087"/>
                  <a:gd name="connsiteX54" fmla="*/ 282263 w 791584"/>
                  <a:gd name="connsiteY54" fmla="*/ 602490 h 1052087"/>
                  <a:gd name="connsiteX55" fmla="*/ 370321 w 791584"/>
                  <a:gd name="connsiteY55" fmla="*/ 810701 h 1052087"/>
                  <a:gd name="connsiteX56" fmla="*/ 370257 w 791584"/>
                  <a:gd name="connsiteY56" fmla="*/ 899371 h 1052087"/>
                  <a:gd name="connsiteX57" fmla="*/ 395792 w 791584"/>
                  <a:gd name="connsiteY57" fmla="*/ 608026 h 1052087"/>
                  <a:gd name="connsiteX58" fmla="*/ 295976 w 791584"/>
                  <a:gd name="connsiteY58" fmla="*/ 594092 h 1052087"/>
                  <a:gd name="connsiteX59" fmla="*/ 319110 w 791584"/>
                  <a:gd name="connsiteY59" fmla="*/ 545285 h 1052087"/>
                  <a:gd name="connsiteX60" fmla="*/ 472384 w 791584"/>
                  <a:gd name="connsiteY60" fmla="*/ 542422 h 1052087"/>
                  <a:gd name="connsiteX61" fmla="*/ 472384 w 791584"/>
                  <a:gd name="connsiteY61" fmla="*/ 545234 h 1052087"/>
                  <a:gd name="connsiteX62" fmla="*/ 495646 w 791584"/>
                  <a:gd name="connsiteY62" fmla="*/ 594180 h 1052087"/>
                  <a:gd name="connsiteX63" fmla="*/ 395792 w 791584"/>
                  <a:gd name="connsiteY63" fmla="*/ 608026 h 1052087"/>
                  <a:gd name="connsiteX64" fmla="*/ 421391 w 791584"/>
                  <a:gd name="connsiteY64" fmla="*/ 899371 h 1052087"/>
                  <a:gd name="connsiteX65" fmla="*/ 421391 w 791584"/>
                  <a:gd name="connsiteY65" fmla="*/ 810701 h 1052087"/>
                  <a:gd name="connsiteX66" fmla="*/ 509422 w 791584"/>
                  <a:gd name="connsiteY66" fmla="*/ 602579 h 1052087"/>
                  <a:gd name="connsiteX67" fmla="*/ 511976 w 791584"/>
                  <a:gd name="connsiteY67" fmla="*/ 603845 h 1052087"/>
                  <a:gd name="connsiteX68" fmla="*/ 660079 w 791584"/>
                  <a:gd name="connsiteY68" fmla="*/ 899371 h 1052087"/>
                  <a:gd name="connsiteX69" fmla="*/ 421391 w 791584"/>
                  <a:gd name="connsiteY69"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47393 w 791584"/>
                  <a:gd name="connsiteY34" fmla="*/ 664737 h 1052087"/>
                  <a:gd name="connsiteX35" fmla="*/ 0 w 791584"/>
                  <a:gd name="connsiteY35" fmla="*/ 760032 h 1052087"/>
                  <a:gd name="connsiteX36" fmla="*/ 102 w 791584"/>
                  <a:gd name="connsiteY36" fmla="*/ 982595 h 1052087"/>
                  <a:gd name="connsiteX37" fmla="*/ 11465 w 791584"/>
                  <a:gd name="connsiteY37" fmla="*/ 990106 h 1052087"/>
                  <a:gd name="connsiteX38" fmla="*/ 127649 w 791584"/>
                  <a:gd name="connsiteY38" fmla="*/ 1029565 h 1052087"/>
                  <a:gd name="connsiteX39" fmla="*/ 127649 w 791584"/>
                  <a:gd name="connsiteY39" fmla="*/ 950040 h 1052087"/>
                  <a:gd name="connsiteX40" fmla="*/ 370231 w 791584"/>
                  <a:gd name="connsiteY40" fmla="*/ 950040 h 1052087"/>
                  <a:gd name="connsiteX41" fmla="*/ 370231 w 791584"/>
                  <a:gd name="connsiteY41" fmla="*/ 1051859 h 1052087"/>
                  <a:gd name="connsiteX42" fmla="*/ 399456 w 791584"/>
                  <a:gd name="connsiteY42" fmla="*/ 1052087 h 1052087"/>
                  <a:gd name="connsiteX43" fmla="*/ 421301 w 791584"/>
                  <a:gd name="connsiteY43" fmla="*/ 1051910 h 1052087"/>
                  <a:gd name="connsiteX44" fmla="*/ 421301 w 791584"/>
                  <a:gd name="connsiteY44" fmla="*/ 950040 h 1052087"/>
                  <a:gd name="connsiteX45" fmla="*/ 663883 w 791584"/>
                  <a:gd name="connsiteY45" fmla="*/ 950040 h 1052087"/>
                  <a:gd name="connsiteX46" fmla="*/ 663883 w 791584"/>
                  <a:gd name="connsiteY46" fmla="*/ 1030540 h 1052087"/>
                  <a:gd name="connsiteX47" fmla="*/ 781344 w 791584"/>
                  <a:gd name="connsiteY47" fmla="*/ 989308 h 1052087"/>
                  <a:gd name="connsiteX48" fmla="*/ 791558 w 791584"/>
                  <a:gd name="connsiteY48" fmla="*/ 981708 h 1052087"/>
                  <a:gd name="connsiteX49" fmla="*/ 791584 w 791584"/>
                  <a:gd name="connsiteY49" fmla="*/ 759500 h 1052087"/>
                  <a:gd name="connsiteX50" fmla="*/ 370257 w 791584"/>
                  <a:gd name="connsiteY50" fmla="*/ 899371 h 1052087"/>
                  <a:gd name="connsiteX51" fmla="*/ 131735 w 791584"/>
                  <a:gd name="connsiteY51" fmla="*/ 899371 h 1052087"/>
                  <a:gd name="connsiteX52" fmla="*/ 279506 w 791584"/>
                  <a:gd name="connsiteY52" fmla="*/ 603858 h 1052087"/>
                  <a:gd name="connsiteX53" fmla="*/ 282263 w 791584"/>
                  <a:gd name="connsiteY53" fmla="*/ 602490 h 1052087"/>
                  <a:gd name="connsiteX54" fmla="*/ 370321 w 791584"/>
                  <a:gd name="connsiteY54" fmla="*/ 810701 h 1052087"/>
                  <a:gd name="connsiteX55" fmla="*/ 370257 w 791584"/>
                  <a:gd name="connsiteY55" fmla="*/ 899371 h 1052087"/>
                  <a:gd name="connsiteX56" fmla="*/ 395792 w 791584"/>
                  <a:gd name="connsiteY56" fmla="*/ 608026 h 1052087"/>
                  <a:gd name="connsiteX57" fmla="*/ 295976 w 791584"/>
                  <a:gd name="connsiteY57" fmla="*/ 594092 h 1052087"/>
                  <a:gd name="connsiteX58" fmla="*/ 319110 w 791584"/>
                  <a:gd name="connsiteY58" fmla="*/ 545285 h 1052087"/>
                  <a:gd name="connsiteX59" fmla="*/ 472384 w 791584"/>
                  <a:gd name="connsiteY59" fmla="*/ 542422 h 1052087"/>
                  <a:gd name="connsiteX60" fmla="*/ 472384 w 791584"/>
                  <a:gd name="connsiteY60" fmla="*/ 545234 h 1052087"/>
                  <a:gd name="connsiteX61" fmla="*/ 495646 w 791584"/>
                  <a:gd name="connsiteY61" fmla="*/ 594180 h 1052087"/>
                  <a:gd name="connsiteX62" fmla="*/ 395792 w 791584"/>
                  <a:gd name="connsiteY62" fmla="*/ 608026 h 1052087"/>
                  <a:gd name="connsiteX63" fmla="*/ 421391 w 791584"/>
                  <a:gd name="connsiteY63" fmla="*/ 899371 h 1052087"/>
                  <a:gd name="connsiteX64" fmla="*/ 421391 w 791584"/>
                  <a:gd name="connsiteY64" fmla="*/ 810701 h 1052087"/>
                  <a:gd name="connsiteX65" fmla="*/ 509422 w 791584"/>
                  <a:gd name="connsiteY65" fmla="*/ 602579 h 1052087"/>
                  <a:gd name="connsiteX66" fmla="*/ 511976 w 791584"/>
                  <a:gd name="connsiteY66" fmla="*/ 603845 h 1052087"/>
                  <a:gd name="connsiteX67" fmla="*/ 660079 w 791584"/>
                  <a:gd name="connsiteY67" fmla="*/ 899371 h 1052087"/>
                  <a:gd name="connsiteX68" fmla="*/ 421391 w 791584"/>
                  <a:gd name="connsiteY68"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0 w 791584"/>
                  <a:gd name="connsiteY34" fmla="*/ 760032 h 1052087"/>
                  <a:gd name="connsiteX35" fmla="*/ 102 w 791584"/>
                  <a:gd name="connsiteY35" fmla="*/ 982595 h 1052087"/>
                  <a:gd name="connsiteX36" fmla="*/ 11465 w 791584"/>
                  <a:gd name="connsiteY36" fmla="*/ 990106 h 1052087"/>
                  <a:gd name="connsiteX37" fmla="*/ 127649 w 791584"/>
                  <a:gd name="connsiteY37" fmla="*/ 1029565 h 1052087"/>
                  <a:gd name="connsiteX38" fmla="*/ 127649 w 791584"/>
                  <a:gd name="connsiteY38" fmla="*/ 950040 h 1052087"/>
                  <a:gd name="connsiteX39" fmla="*/ 370231 w 791584"/>
                  <a:gd name="connsiteY39" fmla="*/ 950040 h 1052087"/>
                  <a:gd name="connsiteX40" fmla="*/ 370231 w 791584"/>
                  <a:gd name="connsiteY40" fmla="*/ 1051859 h 1052087"/>
                  <a:gd name="connsiteX41" fmla="*/ 399456 w 791584"/>
                  <a:gd name="connsiteY41" fmla="*/ 1052087 h 1052087"/>
                  <a:gd name="connsiteX42" fmla="*/ 421301 w 791584"/>
                  <a:gd name="connsiteY42" fmla="*/ 1051910 h 1052087"/>
                  <a:gd name="connsiteX43" fmla="*/ 421301 w 791584"/>
                  <a:gd name="connsiteY43" fmla="*/ 950040 h 1052087"/>
                  <a:gd name="connsiteX44" fmla="*/ 663883 w 791584"/>
                  <a:gd name="connsiteY44" fmla="*/ 950040 h 1052087"/>
                  <a:gd name="connsiteX45" fmla="*/ 663883 w 791584"/>
                  <a:gd name="connsiteY45" fmla="*/ 1030540 h 1052087"/>
                  <a:gd name="connsiteX46" fmla="*/ 781344 w 791584"/>
                  <a:gd name="connsiteY46" fmla="*/ 989308 h 1052087"/>
                  <a:gd name="connsiteX47" fmla="*/ 791558 w 791584"/>
                  <a:gd name="connsiteY47" fmla="*/ 981708 h 1052087"/>
                  <a:gd name="connsiteX48" fmla="*/ 791584 w 791584"/>
                  <a:gd name="connsiteY48" fmla="*/ 759500 h 1052087"/>
                  <a:gd name="connsiteX49" fmla="*/ 370257 w 791584"/>
                  <a:gd name="connsiteY49" fmla="*/ 899371 h 1052087"/>
                  <a:gd name="connsiteX50" fmla="*/ 131735 w 791584"/>
                  <a:gd name="connsiteY50" fmla="*/ 899371 h 1052087"/>
                  <a:gd name="connsiteX51" fmla="*/ 279506 w 791584"/>
                  <a:gd name="connsiteY51" fmla="*/ 603858 h 1052087"/>
                  <a:gd name="connsiteX52" fmla="*/ 282263 w 791584"/>
                  <a:gd name="connsiteY52" fmla="*/ 602490 h 1052087"/>
                  <a:gd name="connsiteX53" fmla="*/ 370321 w 791584"/>
                  <a:gd name="connsiteY53" fmla="*/ 810701 h 1052087"/>
                  <a:gd name="connsiteX54" fmla="*/ 370257 w 791584"/>
                  <a:gd name="connsiteY54" fmla="*/ 899371 h 1052087"/>
                  <a:gd name="connsiteX55" fmla="*/ 395792 w 791584"/>
                  <a:gd name="connsiteY55" fmla="*/ 608026 h 1052087"/>
                  <a:gd name="connsiteX56" fmla="*/ 295976 w 791584"/>
                  <a:gd name="connsiteY56" fmla="*/ 594092 h 1052087"/>
                  <a:gd name="connsiteX57" fmla="*/ 319110 w 791584"/>
                  <a:gd name="connsiteY57" fmla="*/ 545285 h 1052087"/>
                  <a:gd name="connsiteX58" fmla="*/ 472384 w 791584"/>
                  <a:gd name="connsiteY58" fmla="*/ 542422 h 1052087"/>
                  <a:gd name="connsiteX59" fmla="*/ 472384 w 791584"/>
                  <a:gd name="connsiteY59" fmla="*/ 545234 h 1052087"/>
                  <a:gd name="connsiteX60" fmla="*/ 495646 w 791584"/>
                  <a:gd name="connsiteY60" fmla="*/ 594180 h 1052087"/>
                  <a:gd name="connsiteX61" fmla="*/ 395792 w 791584"/>
                  <a:gd name="connsiteY61" fmla="*/ 608026 h 1052087"/>
                  <a:gd name="connsiteX62" fmla="*/ 421391 w 791584"/>
                  <a:gd name="connsiteY62" fmla="*/ 899371 h 1052087"/>
                  <a:gd name="connsiteX63" fmla="*/ 421391 w 791584"/>
                  <a:gd name="connsiteY63" fmla="*/ 810701 h 1052087"/>
                  <a:gd name="connsiteX64" fmla="*/ 509422 w 791584"/>
                  <a:gd name="connsiteY64" fmla="*/ 602579 h 1052087"/>
                  <a:gd name="connsiteX65" fmla="*/ 511976 w 791584"/>
                  <a:gd name="connsiteY65" fmla="*/ 603845 h 1052087"/>
                  <a:gd name="connsiteX66" fmla="*/ 660079 w 791584"/>
                  <a:gd name="connsiteY66" fmla="*/ 899371 h 1052087"/>
                  <a:gd name="connsiteX67" fmla="*/ 421391 w 791584"/>
                  <a:gd name="connsiteY67" fmla="*/ 899371 h 1052087"/>
                  <a:gd name="connsiteX0" fmla="*/ 791482 w 791482"/>
                  <a:gd name="connsiteY0" fmla="*/ 759500 h 1052087"/>
                  <a:gd name="connsiteX1" fmla="*/ 744165 w 791482"/>
                  <a:gd name="connsiteY1" fmla="*/ 664724 h 1052087"/>
                  <a:gd name="connsiteX2" fmla="*/ 647694 w 791482"/>
                  <a:gd name="connsiteY2" fmla="*/ 604909 h 1052087"/>
                  <a:gd name="connsiteX3" fmla="*/ 600059 w 791482"/>
                  <a:gd name="connsiteY3" fmla="*/ 274435 h 1052087"/>
                  <a:gd name="connsiteX4" fmla="*/ 600059 w 791482"/>
                  <a:gd name="connsiteY4" fmla="*/ 266011 h 1052087"/>
                  <a:gd name="connsiteX5" fmla="*/ 612826 w 791482"/>
                  <a:gd name="connsiteY5" fmla="*/ 266011 h 1052087"/>
                  <a:gd name="connsiteX6" fmla="*/ 638361 w 791482"/>
                  <a:gd name="connsiteY6" fmla="*/ 240677 h 1052087"/>
                  <a:gd name="connsiteX7" fmla="*/ 612826 w 791482"/>
                  <a:gd name="connsiteY7" fmla="*/ 215342 h 1052087"/>
                  <a:gd name="connsiteX8" fmla="*/ 600059 w 791482"/>
                  <a:gd name="connsiteY8" fmla="*/ 215342 h 1052087"/>
                  <a:gd name="connsiteX9" fmla="*/ 492812 w 791482"/>
                  <a:gd name="connsiteY9" fmla="*/ 49529 h 1052087"/>
                  <a:gd name="connsiteX10" fmla="*/ 472384 w 791482"/>
                  <a:gd name="connsiteY10" fmla="*/ 129712 h 1052087"/>
                  <a:gd name="connsiteX11" fmla="*/ 459617 w 791482"/>
                  <a:gd name="connsiteY11" fmla="*/ 139339 h 1052087"/>
                  <a:gd name="connsiteX12" fmla="*/ 456552 w 791482"/>
                  <a:gd name="connsiteY12" fmla="*/ 139339 h 1052087"/>
                  <a:gd name="connsiteX13" fmla="*/ 446669 w 791482"/>
                  <a:gd name="connsiteY13" fmla="*/ 124348 h 1052087"/>
                  <a:gd name="connsiteX14" fmla="*/ 446670 w 791482"/>
                  <a:gd name="connsiteY14" fmla="*/ 124341 h 1052087"/>
                  <a:gd name="connsiteX15" fmla="*/ 446849 w 791482"/>
                  <a:gd name="connsiteY15" fmla="*/ 123632 h 1052087"/>
                  <a:gd name="connsiteX16" fmla="*/ 471107 w 791482"/>
                  <a:gd name="connsiteY16" fmla="*/ 28755 h 1052087"/>
                  <a:gd name="connsiteX17" fmla="*/ 434069 w 791482"/>
                  <a:gd name="connsiteY17" fmla="*/ 0 h 1052087"/>
                  <a:gd name="connsiteX18" fmla="*/ 357464 w 791482"/>
                  <a:gd name="connsiteY18" fmla="*/ 0 h 1052087"/>
                  <a:gd name="connsiteX19" fmla="*/ 320438 w 791482"/>
                  <a:gd name="connsiteY19" fmla="*/ 28755 h 1052087"/>
                  <a:gd name="connsiteX20" fmla="*/ 344697 w 791482"/>
                  <a:gd name="connsiteY20" fmla="*/ 123632 h 1052087"/>
                  <a:gd name="connsiteX21" fmla="*/ 335759 w 791482"/>
                  <a:gd name="connsiteY21" fmla="*/ 139175 h 1052087"/>
                  <a:gd name="connsiteX22" fmla="*/ 334993 w 791482"/>
                  <a:gd name="connsiteY22" fmla="*/ 139339 h 1052087"/>
                  <a:gd name="connsiteX23" fmla="*/ 331929 w 791482"/>
                  <a:gd name="connsiteY23" fmla="*/ 139339 h 1052087"/>
                  <a:gd name="connsiteX24" fmla="*/ 319162 w 791482"/>
                  <a:gd name="connsiteY24" fmla="*/ 129712 h 1052087"/>
                  <a:gd name="connsiteX25" fmla="*/ 299372 w 791482"/>
                  <a:gd name="connsiteY25" fmla="*/ 49529 h 1052087"/>
                  <a:gd name="connsiteX26" fmla="*/ 192125 w 791482"/>
                  <a:gd name="connsiteY26" fmla="*/ 215342 h 1052087"/>
                  <a:gd name="connsiteX27" fmla="*/ 178719 w 791482"/>
                  <a:gd name="connsiteY27" fmla="*/ 215342 h 1052087"/>
                  <a:gd name="connsiteX28" fmla="*/ 153184 w 791482"/>
                  <a:gd name="connsiteY28" fmla="*/ 240677 h 1052087"/>
                  <a:gd name="connsiteX29" fmla="*/ 178719 w 791482"/>
                  <a:gd name="connsiteY29" fmla="*/ 266011 h 1052087"/>
                  <a:gd name="connsiteX30" fmla="*/ 191487 w 791482"/>
                  <a:gd name="connsiteY30" fmla="*/ 266011 h 1052087"/>
                  <a:gd name="connsiteX31" fmla="*/ 191487 w 791482"/>
                  <a:gd name="connsiteY31" fmla="*/ 274460 h 1052087"/>
                  <a:gd name="connsiteX32" fmla="*/ 211787 w 791482"/>
                  <a:gd name="connsiteY32" fmla="*/ 576598 h 1052087"/>
                  <a:gd name="connsiteX33" fmla="*/ 180673 w 791482"/>
                  <a:gd name="connsiteY33" fmla="*/ 589265 h 1052087"/>
                  <a:gd name="connsiteX34" fmla="*/ 0 w 791482"/>
                  <a:gd name="connsiteY34" fmla="*/ 982595 h 1052087"/>
                  <a:gd name="connsiteX35" fmla="*/ 11363 w 791482"/>
                  <a:gd name="connsiteY35" fmla="*/ 990106 h 1052087"/>
                  <a:gd name="connsiteX36" fmla="*/ 127547 w 791482"/>
                  <a:gd name="connsiteY36" fmla="*/ 1029565 h 1052087"/>
                  <a:gd name="connsiteX37" fmla="*/ 127547 w 791482"/>
                  <a:gd name="connsiteY37" fmla="*/ 950040 h 1052087"/>
                  <a:gd name="connsiteX38" fmla="*/ 370129 w 791482"/>
                  <a:gd name="connsiteY38" fmla="*/ 950040 h 1052087"/>
                  <a:gd name="connsiteX39" fmla="*/ 370129 w 791482"/>
                  <a:gd name="connsiteY39" fmla="*/ 1051859 h 1052087"/>
                  <a:gd name="connsiteX40" fmla="*/ 399354 w 791482"/>
                  <a:gd name="connsiteY40" fmla="*/ 1052087 h 1052087"/>
                  <a:gd name="connsiteX41" fmla="*/ 421199 w 791482"/>
                  <a:gd name="connsiteY41" fmla="*/ 1051910 h 1052087"/>
                  <a:gd name="connsiteX42" fmla="*/ 421199 w 791482"/>
                  <a:gd name="connsiteY42" fmla="*/ 950040 h 1052087"/>
                  <a:gd name="connsiteX43" fmla="*/ 663781 w 791482"/>
                  <a:gd name="connsiteY43" fmla="*/ 950040 h 1052087"/>
                  <a:gd name="connsiteX44" fmla="*/ 663781 w 791482"/>
                  <a:gd name="connsiteY44" fmla="*/ 1030540 h 1052087"/>
                  <a:gd name="connsiteX45" fmla="*/ 781242 w 791482"/>
                  <a:gd name="connsiteY45" fmla="*/ 989308 h 1052087"/>
                  <a:gd name="connsiteX46" fmla="*/ 791456 w 791482"/>
                  <a:gd name="connsiteY46" fmla="*/ 981708 h 1052087"/>
                  <a:gd name="connsiteX47" fmla="*/ 791482 w 791482"/>
                  <a:gd name="connsiteY47" fmla="*/ 759500 h 1052087"/>
                  <a:gd name="connsiteX48" fmla="*/ 370155 w 791482"/>
                  <a:gd name="connsiteY48" fmla="*/ 899371 h 1052087"/>
                  <a:gd name="connsiteX49" fmla="*/ 131633 w 791482"/>
                  <a:gd name="connsiteY49" fmla="*/ 899371 h 1052087"/>
                  <a:gd name="connsiteX50" fmla="*/ 279404 w 791482"/>
                  <a:gd name="connsiteY50" fmla="*/ 603858 h 1052087"/>
                  <a:gd name="connsiteX51" fmla="*/ 282161 w 791482"/>
                  <a:gd name="connsiteY51" fmla="*/ 602490 h 1052087"/>
                  <a:gd name="connsiteX52" fmla="*/ 370219 w 791482"/>
                  <a:gd name="connsiteY52" fmla="*/ 810701 h 1052087"/>
                  <a:gd name="connsiteX53" fmla="*/ 370155 w 791482"/>
                  <a:gd name="connsiteY53" fmla="*/ 899371 h 1052087"/>
                  <a:gd name="connsiteX54" fmla="*/ 395690 w 791482"/>
                  <a:gd name="connsiteY54" fmla="*/ 608026 h 1052087"/>
                  <a:gd name="connsiteX55" fmla="*/ 295874 w 791482"/>
                  <a:gd name="connsiteY55" fmla="*/ 594092 h 1052087"/>
                  <a:gd name="connsiteX56" fmla="*/ 319008 w 791482"/>
                  <a:gd name="connsiteY56" fmla="*/ 545285 h 1052087"/>
                  <a:gd name="connsiteX57" fmla="*/ 472282 w 791482"/>
                  <a:gd name="connsiteY57" fmla="*/ 542422 h 1052087"/>
                  <a:gd name="connsiteX58" fmla="*/ 472282 w 791482"/>
                  <a:gd name="connsiteY58" fmla="*/ 545234 h 1052087"/>
                  <a:gd name="connsiteX59" fmla="*/ 495544 w 791482"/>
                  <a:gd name="connsiteY59" fmla="*/ 594180 h 1052087"/>
                  <a:gd name="connsiteX60" fmla="*/ 395690 w 791482"/>
                  <a:gd name="connsiteY60" fmla="*/ 608026 h 1052087"/>
                  <a:gd name="connsiteX61" fmla="*/ 421289 w 791482"/>
                  <a:gd name="connsiteY61" fmla="*/ 899371 h 1052087"/>
                  <a:gd name="connsiteX62" fmla="*/ 421289 w 791482"/>
                  <a:gd name="connsiteY62" fmla="*/ 810701 h 1052087"/>
                  <a:gd name="connsiteX63" fmla="*/ 509320 w 791482"/>
                  <a:gd name="connsiteY63" fmla="*/ 602579 h 1052087"/>
                  <a:gd name="connsiteX64" fmla="*/ 511874 w 791482"/>
                  <a:gd name="connsiteY64" fmla="*/ 603845 h 1052087"/>
                  <a:gd name="connsiteX65" fmla="*/ 659977 w 791482"/>
                  <a:gd name="connsiteY65" fmla="*/ 899371 h 1052087"/>
                  <a:gd name="connsiteX66" fmla="*/ 421289 w 791482"/>
                  <a:gd name="connsiteY66" fmla="*/ 899371 h 1052087"/>
                  <a:gd name="connsiteX0" fmla="*/ 791482 w 791482"/>
                  <a:gd name="connsiteY0" fmla="*/ 759500 h 1052087"/>
                  <a:gd name="connsiteX1" fmla="*/ 744165 w 791482"/>
                  <a:gd name="connsiteY1" fmla="*/ 664724 h 1052087"/>
                  <a:gd name="connsiteX2" fmla="*/ 647694 w 791482"/>
                  <a:gd name="connsiteY2" fmla="*/ 604909 h 1052087"/>
                  <a:gd name="connsiteX3" fmla="*/ 600059 w 791482"/>
                  <a:gd name="connsiteY3" fmla="*/ 274435 h 1052087"/>
                  <a:gd name="connsiteX4" fmla="*/ 600059 w 791482"/>
                  <a:gd name="connsiteY4" fmla="*/ 266011 h 1052087"/>
                  <a:gd name="connsiteX5" fmla="*/ 612826 w 791482"/>
                  <a:gd name="connsiteY5" fmla="*/ 266011 h 1052087"/>
                  <a:gd name="connsiteX6" fmla="*/ 638361 w 791482"/>
                  <a:gd name="connsiteY6" fmla="*/ 240677 h 1052087"/>
                  <a:gd name="connsiteX7" fmla="*/ 612826 w 791482"/>
                  <a:gd name="connsiteY7" fmla="*/ 215342 h 1052087"/>
                  <a:gd name="connsiteX8" fmla="*/ 600059 w 791482"/>
                  <a:gd name="connsiteY8" fmla="*/ 215342 h 1052087"/>
                  <a:gd name="connsiteX9" fmla="*/ 492812 w 791482"/>
                  <a:gd name="connsiteY9" fmla="*/ 49529 h 1052087"/>
                  <a:gd name="connsiteX10" fmla="*/ 472384 w 791482"/>
                  <a:gd name="connsiteY10" fmla="*/ 129712 h 1052087"/>
                  <a:gd name="connsiteX11" fmla="*/ 459617 w 791482"/>
                  <a:gd name="connsiteY11" fmla="*/ 139339 h 1052087"/>
                  <a:gd name="connsiteX12" fmla="*/ 456552 w 791482"/>
                  <a:gd name="connsiteY12" fmla="*/ 139339 h 1052087"/>
                  <a:gd name="connsiteX13" fmla="*/ 446669 w 791482"/>
                  <a:gd name="connsiteY13" fmla="*/ 124348 h 1052087"/>
                  <a:gd name="connsiteX14" fmla="*/ 446670 w 791482"/>
                  <a:gd name="connsiteY14" fmla="*/ 124341 h 1052087"/>
                  <a:gd name="connsiteX15" fmla="*/ 446849 w 791482"/>
                  <a:gd name="connsiteY15" fmla="*/ 123632 h 1052087"/>
                  <a:gd name="connsiteX16" fmla="*/ 471107 w 791482"/>
                  <a:gd name="connsiteY16" fmla="*/ 28755 h 1052087"/>
                  <a:gd name="connsiteX17" fmla="*/ 434069 w 791482"/>
                  <a:gd name="connsiteY17" fmla="*/ 0 h 1052087"/>
                  <a:gd name="connsiteX18" fmla="*/ 357464 w 791482"/>
                  <a:gd name="connsiteY18" fmla="*/ 0 h 1052087"/>
                  <a:gd name="connsiteX19" fmla="*/ 320438 w 791482"/>
                  <a:gd name="connsiteY19" fmla="*/ 28755 h 1052087"/>
                  <a:gd name="connsiteX20" fmla="*/ 344697 w 791482"/>
                  <a:gd name="connsiteY20" fmla="*/ 123632 h 1052087"/>
                  <a:gd name="connsiteX21" fmla="*/ 335759 w 791482"/>
                  <a:gd name="connsiteY21" fmla="*/ 139175 h 1052087"/>
                  <a:gd name="connsiteX22" fmla="*/ 334993 w 791482"/>
                  <a:gd name="connsiteY22" fmla="*/ 139339 h 1052087"/>
                  <a:gd name="connsiteX23" fmla="*/ 331929 w 791482"/>
                  <a:gd name="connsiteY23" fmla="*/ 139339 h 1052087"/>
                  <a:gd name="connsiteX24" fmla="*/ 319162 w 791482"/>
                  <a:gd name="connsiteY24" fmla="*/ 129712 h 1052087"/>
                  <a:gd name="connsiteX25" fmla="*/ 299372 w 791482"/>
                  <a:gd name="connsiteY25" fmla="*/ 49529 h 1052087"/>
                  <a:gd name="connsiteX26" fmla="*/ 192125 w 791482"/>
                  <a:gd name="connsiteY26" fmla="*/ 215342 h 1052087"/>
                  <a:gd name="connsiteX27" fmla="*/ 178719 w 791482"/>
                  <a:gd name="connsiteY27" fmla="*/ 215342 h 1052087"/>
                  <a:gd name="connsiteX28" fmla="*/ 153184 w 791482"/>
                  <a:gd name="connsiteY28" fmla="*/ 240677 h 1052087"/>
                  <a:gd name="connsiteX29" fmla="*/ 178719 w 791482"/>
                  <a:gd name="connsiteY29" fmla="*/ 266011 h 1052087"/>
                  <a:gd name="connsiteX30" fmla="*/ 191487 w 791482"/>
                  <a:gd name="connsiteY30" fmla="*/ 266011 h 1052087"/>
                  <a:gd name="connsiteX31" fmla="*/ 191487 w 791482"/>
                  <a:gd name="connsiteY31" fmla="*/ 274460 h 1052087"/>
                  <a:gd name="connsiteX32" fmla="*/ 211787 w 791482"/>
                  <a:gd name="connsiteY32" fmla="*/ 576598 h 1052087"/>
                  <a:gd name="connsiteX33" fmla="*/ 180673 w 791482"/>
                  <a:gd name="connsiteY33" fmla="*/ 589265 h 1052087"/>
                  <a:gd name="connsiteX34" fmla="*/ 0 w 791482"/>
                  <a:gd name="connsiteY34" fmla="*/ 982595 h 1052087"/>
                  <a:gd name="connsiteX35" fmla="*/ 127547 w 791482"/>
                  <a:gd name="connsiteY35" fmla="*/ 1029565 h 1052087"/>
                  <a:gd name="connsiteX36" fmla="*/ 127547 w 791482"/>
                  <a:gd name="connsiteY36" fmla="*/ 950040 h 1052087"/>
                  <a:gd name="connsiteX37" fmla="*/ 370129 w 791482"/>
                  <a:gd name="connsiteY37" fmla="*/ 950040 h 1052087"/>
                  <a:gd name="connsiteX38" fmla="*/ 370129 w 791482"/>
                  <a:gd name="connsiteY38" fmla="*/ 1051859 h 1052087"/>
                  <a:gd name="connsiteX39" fmla="*/ 399354 w 791482"/>
                  <a:gd name="connsiteY39" fmla="*/ 1052087 h 1052087"/>
                  <a:gd name="connsiteX40" fmla="*/ 421199 w 791482"/>
                  <a:gd name="connsiteY40" fmla="*/ 1051910 h 1052087"/>
                  <a:gd name="connsiteX41" fmla="*/ 421199 w 791482"/>
                  <a:gd name="connsiteY41" fmla="*/ 950040 h 1052087"/>
                  <a:gd name="connsiteX42" fmla="*/ 663781 w 791482"/>
                  <a:gd name="connsiteY42" fmla="*/ 950040 h 1052087"/>
                  <a:gd name="connsiteX43" fmla="*/ 663781 w 791482"/>
                  <a:gd name="connsiteY43" fmla="*/ 1030540 h 1052087"/>
                  <a:gd name="connsiteX44" fmla="*/ 781242 w 791482"/>
                  <a:gd name="connsiteY44" fmla="*/ 989308 h 1052087"/>
                  <a:gd name="connsiteX45" fmla="*/ 791456 w 791482"/>
                  <a:gd name="connsiteY45" fmla="*/ 981708 h 1052087"/>
                  <a:gd name="connsiteX46" fmla="*/ 791482 w 791482"/>
                  <a:gd name="connsiteY46" fmla="*/ 759500 h 1052087"/>
                  <a:gd name="connsiteX47" fmla="*/ 370155 w 791482"/>
                  <a:gd name="connsiteY47" fmla="*/ 899371 h 1052087"/>
                  <a:gd name="connsiteX48" fmla="*/ 131633 w 791482"/>
                  <a:gd name="connsiteY48" fmla="*/ 899371 h 1052087"/>
                  <a:gd name="connsiteX49" fmla="*/ 279404 w 791482"/>
                  <a:gd name="connsiteY49" fmla="*/ 603858 h 1052087"/>
                  <a:gd name="connsiteX50" fmla="*/ 282161 w 791482"/>
                  <a:gd name="connsiteY50" fmla="*/ 602490 h 1052087"/>
                  <a:gd name="connsiteX51" fmla="*/ 370219 w 791482"/>
                  <a:gd name="connsiteY51" fmla="*/ 810701 h 1052087"/>
                  <a:gd name="connsiteX52" fmla="*/ 370155 w 791482"/>
                  <a:gd name="connsiteY52" fmla="*/ 899371 h 1052087"/>
                  <a:gd name="connsiteX53" fmla="*/ 395690 w 791482"/>
                  <a:gd name="connsiteY53" fmla="*/ 608026 h 1052087"/>
                  <a:gd name="connsiteX54" fmla="*/ 295874 w 791482"/>
                  <a:gd name="connsiteY54" fmla="*/ 594092 h 1052087"/>
                  <a:gd name="connsiteX55" fmla="*/ 319008 w 791482"/>
                  <a:gd name="connsiteY55" fmla="*/ 545285 h 1052087"/>
                  <a:gd name="connsiteX56" fmla="*/ 472282 w 791482"/>
                  <a:gd name="connsiteY56" fmla="*/ 542422 h 1052087"/>
                  <a:gd name="connsiteX57" fmla="*/ 472282 w 791482"/>
                  <a:gd name="connsiteY57" fmla="*/ 545234 h 1052087"/>
                  <a:gd name="connsiteX58" fmla="*/ 495544 w 791482"/>
                  <a:gd name="connsiteY58" fmla="*/ 594180 h 1052087"/>
                  <a:gd name="connsiteX59" fmla="*/ 395690 w 791482"/>
                  <a:gd name="connsiteY59" fmla="*/ 608026 h 1052087"/>
                  <a:gd name="connsiteX60" fmla="*/ 421289 w 791482"/>
                  <a:gd name="connsiteY60" fmla="*/ 899371 h 1052087"/>
                  <a:gd name="connsiteX61" fmla="*/ 421289 w 791482"/>
                  <a:gd name="connsiteY61" fmla="*/ 810701 h 1052087"/>
                  <a:gd name="connsiteX62" fmla="*/ 509320 w 791482"/>
                  <a:gd name="connsiteY62" fmla="*/ 602579 h 1052087"/>
                  <a:gd name="connsiteX63" fmla="*/ 511874 w 791482"/>
                  <a:gd name="connsiteY63" fmla="*/ 603845 h 1052087"/>
                  <a:gd name="connsiteX64" fmla="*/ 659977 w 791482"/>
                  <a:gd name="connsiteY64" fmla="*/ 899371 h 1052087"/>
                  <a:gd name="connsiteX65" fmla="*/ 421289 w 791482"/>
                  <a:gd name="connsiteY65" fmla="*/ 899371 h 1052087"/>
                  <a:gd name="connsiteX0" fmla="*/ 663935 w 663935"/>
                  <a:gd name="connsiteY0" fmla="*/ 759500 h 1052087"/>
                  <a:gd name="connsiteX1" fmla="*/ 616618 w 663935"/>
                  <a:gd name="connsiteY1" fmla="*/ 664724 h 1052087"/>
                  <a:gd name="connsiteX2" fmla="*/ 520147 w 663935"/>
                  <a:gd name="connsiteY2" fmla="*/ 604909 h 1052087"/>
                  <a:gd name="connsiteX3" fmla="*/ 472512 w 663935"/>
                  <a:gd name="connsiteY3" fmla="*/ 274435 h 1052087"/>
                  <a:gd name="connsiteX4" fmla="*/ 472512 w 663935"/>
                  <a:gd name="connsiteY4" fmla="*/ 266011 h 1052087"/>
                  <a:gd name="connsiteX5" fmla="*/ 485279 w 663935"/>
                  <a:gd name="connsiteY5" fmla="*/ 266011 h 1052087"/>
                  <a:gd name="connsiteX6" fmla="*/ 510814 w 663935"/>
                  <a:gd name="connsiteY6" fmla="*/ 240677 h 1052087"/>
                  <a:gd name="connsiteX7" fmla="*/ 485279 w 663935"/>
                  <a:gd name="connsiteY7" fmla="*/ 215342 h 1052087"/>
                  <a:gd name="connsiteX8" fmla="*/ 472512 w 663935"/>
                  <a:gd name="connsiteY8" fmla="*/ 215342 h 1052087"/>
                  <a:gd name="connsiteX9" fmla="*/ 365265 w 663935"/>
                  <a:gd name="connsiteY9" fmla="*/ 49529 h 1052087"/>
                  <a:gd name="connsiteX10" fmla="*/ 344837 w 663935"/>
                  <a:gd name="connsiteY10" fmla="*/ 129712 h 1052087"/>
                  <a:gd name="connsiteX11" fmla="*/ 332070 w 663935"/>
                  <a:gd name="connsiteY11" fmla="*/ 139339 h 1052087"/>
                  <a:gd name="connsiteX12" fmla="*/ 329005 w 663935"/>
                  <a:gd name="connsiteY12" fmla="*/ 139339 h 1052087"/>
                  <a:gd name="connsiteX13" fmla="*/ 319122 w 663935"/>
                  <a:gd name="connsiteY13" fmla="*/ 124348 h 1052087"/>
                  <a:gd name="connsiteX14" fmla="*/ 319123 w 663935"/>
                  <a:gd name="connsiteY14" fmla="*/ 124341 h 1052087"/>
                  <a:gd name="connsiteX15" fmla="*/ 319302 w 663935"/>
                  <a:gd name="connsiteY15" fmla="*/ 123632 h 1052087"/>
                  <a:gd name="connsiteX16" fmla="*/ 343560 w 663935"/>
                  <a:gd name="connsiteY16" fmla="*/ 28755 h 1052087"/>
                  <a:gd name="connsiteX17" fmla="*/ 306522 w 663935"/>
                  <a:gd name="connsiteY17" fmla="*/ 0 h 1052087"/>
                  <a:gd name="connsiteX18" fmla="*/ 229917 w 663935"/>
                  <a:gd name="connsiteY18" fmla="*/ 0 h 1052087"/>
                  <a:gd name="connsiteX19" fmla="*/ 192891 w 663935"/>
                  <a:gd name="connsiteY19" fmla="*/ 28755 h 1052087"/>
                  <a:gd name="connsiteX20" fmla="*/ 217150 w 663935"/>
                  <a:gd name="connsiteY20" fmla="*/ 123632 h 1052087"/>
                  <a:gd name="connsiteX21" fmla="*/ 208212 w 663935"/>
                  <a:gd name="connsiteY21" fmla="*/ 139175 h 1052087"/>
                  <a:gd name="connsiteX22" fmla="*/ 207446 w 663935"/>
                  <a:gd name="connsiteY22" fmla="*/ 139339 h 1052087"/>
                  <a:gd name="connsiteX23" fmla="*/ 204382 w 663935"/>
                  <a:gd name="connsiteY23" fmla="*/ 139339 h 1052087"/>
                  <a:gd name="connsiteX24" fmla="*/ 191615 w 663935"/>
                  <a:gd name="connsiteY24" fmla="*/ 129712 h 1052087"/>
                  <a:gd name="connsiteX25" fmla="*/ 171825 w 663935"/>
                  <a:gd name="connsiteY25" fmla="*/ 49529 h 1052087"/>
                  <a:gd name="connsiteX26" fmla="*/ 64578 w 663935"/>
                  <a:gd name="connsiteY26" fmla="*/ 215342 h 1052087"/>
                  <a:gd name="connsiteX27" fmla="*/ 51172 w 663935"/>
                  <a:gd name="connsiteY27" fmla="*/ 215342 h 1052087"/>
                  <a:gd name="connsiteX28" fmla="*/ 25637 w 663935"/>
                  <a:gd name="connsiteY28" fmla="*/ 240677 h 1052087"/>
                  <a:gd name="connsiteX29" fmla="*/ 51172 w 663935"/>
                  <a:gd name="connsiteY29" fmla="*/ 266011 h 1052087"/>
                  <a:gd name="connsiteX30" fmla="*/ 63940 w 663935"/>
                  <a:gd name="connsiteY30" fmla="*/ 266011 h 1052087"/>
                  <a:gd name="connsiteX31" fmla="*/ 63940 w 663935"/>
                  <a:gd name="connsiteY31" fmla="*/ 274460 h 1052087"/>
                  <a:gd name="connsiteX32" fmla="*/ 84240 w 663935"/>
                  <a:gd name="connsiteY32" fmla="*/ 576598 h 1052087"/>
                  <a:gd name="connsiteX33" fmla="*/ 53126 w 663935"/>
                  <a:gd name="connsiteY33" fmla="*/ 589265 h 1052087"/>
                  <a:gd name="connsiteX34" fmla="*/ 0 w 663935"/>
                  <a:gd name="connsiteY34" fmla="*/ 1029565 h 1052087"/>
                  <a:gd name="connsiteX35" fmla="*/ 0 w 663935"/>
                  <a:gd name="connsiteY35" fmla="*/ 950040 h 1052087"/>
                  <a:gd name="connsiteX36" fmla="*/ 242582 w 663935"/>
                  <a:gd name="connsiteY36" fmla="*/ 950040 h 1052087"/>
                  <a:gd name="connsiteX37" fmla="*/ 242582 w 663935"/>
                  <a:gd name="connsiteY37" fmla="*/ 1051859 h 1052087"/>
                  <a:gd name="connsiteX38" fmla="*/ 271807 w 663935"/>
                  <a:gd name="connsiteY38" fmla="*/ 1052087 h 1052087"/>
                  <a:gd name="connsiteX39" fmla="*/ 293652 w 663935"/>
                  <a:gd name="connsiteY39" fmla="*/ 1051910 h 1052087"/>
                  <a:gd name="connsiteX40" fmla="*/ 293652 w 663935"/>
                  <a:gd name="connsiteY40" fmla="*/ 950040 h 1052087"/>
                  <a:gd name="connsiteX41" fmla="*/ 536234 w 663935"/>
                  <a:gd name="connsiteY41" fmla="*/ 950040 h 1052087"/>
                  <a:gd name="connsiteX42" fmla="*/ 536234 w 663935"/>
                  <a:gd name="connsiteY42" fmla="*/ 1030540 h 1052087"/>
                  <a:gd name="connsiteX43" fmla="*/ 653695 w 663935"/>
                  <a:gd name="connsiteY43" fmla="*/ 989308 h 1052087"/>
                  <a:gd name="connsiteX44" fmla="*/ 663909 w 663935"/>
                  <a:gd name="connsiteY44" fmla="*/ 981708 h 1052087"/>
                  <a:gd name="connsiteX45" fmla="*/ 663935 w 663935"/>
                  <a:gd name="connsiteY45" fmla="*/ 759500 h 1052087"/>
                  <a:gd name="connsiteX46" fmla="*/ 242608 w 663935"/>
                  <a:gd name="connsiteY46" fmla="*/ 899371 h 1052087"/>
                  <a:gd name="connsiteX47" fmla="*/ 4086 w 663935"/>
                  <a:gd name="connsiteY47" fmla="*/ 899371 h 1052087"/>
                  <a:gd name="connsiteX48" fmla="*/ 151857 w 663935"/>
                  <a:gd name="connsiteY48" fmla="*/ 603858 h 1052087"/>
                  <a:gd name="connsiteX49" fmla="*/ 154614 w 663935"/>
                  <a:gd name="connsiteY49" fmla="*/ 602490 h 1052087"/>
                  <a:gd name="connsiteX50" fmla="*/ 242672 w 663935"/>
                  <a:gd name="connsiteY50" fmla="*/ 810701 h 1052087"/>
                  <a:gd name="connsiteX51" fmla="*/ 242608 w 663935"/>
                  <a:gd name="connsiteY51" fmla="*/ 899371 h 1052087"/>
                  <a:gd name="connsiteX52" fmla="*/ 268143 w 663935"/>
                  <a:gd name="connsiteY52" fmla="*/ 608026 h 1052087"/>
                  <a:gd name="connsiteX53" fmla="*/ 168327 w 663935"/>
                  <a:gd name="connsiteY53" fmla="*/ 594092 h 1052087"/>
                  <a:gd name="connsiteX54" fmla="*/ 191461 w 663935"/>
                  <a:gd name="connsiteY54" fmla="*/ 545285 h 1052087"/>
                  <a:gd name="connsiteX55" fmla="*/ 344735 w 663935"/>
                  <a:gd name="connsiteY55" fmla="*/ 542422 h 1052087"/>
                  <a:gd name="connsiteX56" fmla="*/ 344735 w 663935"/>
                  <a:gd name="connsiteY56" fmla="*/ 545234 h 1052087"/>
                  <a:gd name="connsiteX57" fmla="*/ 367997 w 663935"/>
                  <a:gd name="connsiteY57" fmla="*/ 594180 h 1052087"/>
                  <a:gd name="connsiteX58" fmla="*/ 268143 w 663935"/>
                  <a:gd name="connsiteY58" fmla="*/ 608026 h 1052087"/>
                  <a:gd name="connsiteX59" fmla="*/ 293742 w 663935"/>
                  <a:gd name="connsiteY59" fmla="*/ 899371 h 1052087"/>
                  <a:gd name="connsiteX60" fmla="*/ 293742 w 663935"/>
                  <a:gd name="connsiteY60" fmla="*/ 810701 h 1052087"/>
                  <a:gd name="connsiteX61" fmla="*/ 381773 w 663935"/>
                  <a:gd name="connsiteY61" fmla="*/ 602579 h 1052087"/>
                  <a:gd name="connsiteX62" fmla="*/ 384327 w 663935"/>
                  <a:gd name="connsiteY62" fmla="*/ 603845 h 1052087"/>
                  <a:gd name="connsiteX63" fmla="*/ 532430 w 663935"/>
                  <a:gd name="connsiteY63" fmla="*/ 899371 h 1052087"/>
                  <a:gd name="connsiteX64" fmla="*/ 293742 w 663935"/>
                  <a:gd name="connsiteY64" fmla="*/ 899371 h 1052087"/>
                  <a:gd name="connsiteX0" fmla="*/ 663935 w 663935"/>
                  <a:gd name="connsiteY0" fmla="*/ 759500 h 1052087"/>
                  <a:gd name="connsiteX1" fmla="*/ 616618 w 663935"/>
                  <a:gd name="connsiteY1" fmla="*/ 664724 h 1052087"/>
                  <a:gd name="connsiteX2" fmla="*/ 520147 w 663935"/>
                  <a:gd name="connsiteY2" fmla="*/ 604909 h 1052087"/>
                  <a:gd name="connsiteX3" fmla="*/ 472512 w 663935"/>
                  <a:gd name="connsiteY3" fmla="*/ 274435 h 1052087"/>
                  <a:gd name="connsiteX4" fmla="*/ 472512 w 663935"/>
                  <a:gd name="connsiteY4" fmla="*/ 266011 h 1052087"/>
                  <a:gd name="connsiteX5" fmla="*/ 485279 w 663935"/>
                  <a:gd name="connsiteY5" fmla="*/ 266011 h 1052087"/>
                  <a:gd name="connsiteX6" fmla="*/ 510814 w 663935"/>
                  <a:gd name="connsiteY6" fmla="*/ 240677 h 1052087"/>
                  <a:gd name="connsiteX7" fmla="*/ 485279 w 663935"/>
                  <a:gd name="connsiteY7" fmla="*/ 215342 h 1052087"/>
                  <a:gd name="connsiteX8" fmla="*/ 472512 w 663935"/>
                  <a:gd name="connsiteY8" fmla="*/ 215342 h 1052087"/>
                  <a:gd name="connsiteX9" fmla="*/ 365265 w 663935"/>
                  <a:gd name="connsiteY9" fmla="*/ 49529 h 1052087"/>
                  <a:gd name="connsiteX10" fmla="*/ 344837 w 663935"/>
                  <a:gd name="connsiteY10" fmla="*/ 129712 h 1052087"/>
                  <a:gd name="connsiteX11" fmla="*/ 332070 w 663935"/>
                  <a:gd name="connsiteY11" fmla="*/ 139339 h 1052087"/>
                  <a:gd name="connsiteX12" fmla="*/ 329005 w 663935"/>
                  <a:gd name="connsiteY12" fmla="*/ 139339 h 1052087"/>
                  <a:gd name="connsiteX13" fmla="*/ 319122 w 663935"/>
                  <a:gd name="connsiteY13" fmla="*/ 124348 h 1052087"/>
                  <a:gd name="connsiteX14" fmla="*/ 319123 w 663935"/>
                  <a:gd name="connsiteY14" fmla="*/ 124341 h 1052087"/>
                  <a:gd name="connsiteX15" fmla="*/ 319302 w 663935"/>
                  <a:gd name="connsiteY15" fmla="*/ 123632 h 1052087"/>
                  <a:gd name="connsiteX16" fmla="*/ 343560 w 663935"/>
                  <a:gd name="connsiteY16" fmla="*/ 28755 h 1052087"/>
                  <a:gd name="connsiteX17" fmla="*/ 306522 w 663935"/>
                  <a:gd name="connsiteY17" fmla="*/ 0 h 1052087"/>
                  <a:gd name="connsiteX18" fmla="*/ 229917 w 663935"/>
                  <a:gd name="connsiteY18" fmla="*/ 0 h 1052087"/>
                  <a:gd name="connsiteX19" fmla="*/ 192891 w 663935"/>
                  <a:gd name="connsiteY19" fmla="*/ 28755 h 1052087"/>
                  <a:gd name="connsiteX20" fmla="*/ 217150 w 663935"/>
                  <a:gd name="connsiteY20" fmla="*/ 123632 h 1052087"/>
                  <a:gd name="connsiteX21" fmla="*/ 208212 w 663935"/>
                  <a:gd name="connsiteY21" fmla="*/ 139175 h 1052087"/>
                  <a:gd name="connsiteX22" fmla="*/ 207446 w 663935"/>
                  <a:gd name="connsiteY22" fmla="*/ 139339 h 1052087"/>
                  <a:gd name="connsiteX23" fmla="*/ 204382 w 663935"/>
                  <a:gd name="connsiteY23" fmla="*/ 139339 h 1052087"/>
                  <a:gd name="connsiteX24" fmla="*/ 191615 w 663935"/>
                  <a:gd name="connsiteY24" fmla="*/ 129712 h 1052087"/>
                  <a:gd name="connsiteX25" fmla="*/ 171825 w 663935"/>
                  <a:gd name="connsiteY25" fmla="*/ 49529 h 1052087"/>
                  <a:gd name="connsiteX26" fmla="*/ 64578 w 663935"/>
                  <a:gd name="connsiteY26" fmla="*/ 215342 h 1052087"/>
                  <a:gd name="connsiteX27" fmla="*/ 51172 w 663935"/>
                  <a:gd name="connsiteY27" fmla="*/ 215342 h 1052087"/>
                  <a:gd name="connsiteX28" fmla="*/ 25637 w 663935"/>
                  <a:gd name="connsiteY28" fmla="*/ 240677 h 1052087"/>
                  <a:gd name="connsiteX29" fmla="*/ 51172 w 663935"/>
                  <a:gd name="connsiteY29" fmla="*/ 266011 h 1052087"/>
                  <a:gd name="connsiteX30" fmla="*/ 63940 w 663935"/>
                  <a:gd name="connsiteY30" fmla="*/ 266011 h 1052087"/>
                  <a:gd name="connsiteX31" fmla="*/ 63940 w 663935"/>
                  <a:gd name="connsiteY31" fmla="*/ 274460 h 1052087"/>
                  <a:gd name="connsiteX32" fmla="*/ 84240 w 663935"/>
                  <a:gd name="connsiteY32" fmla="*/ 576598 h 1052087"/>
                  <a:gd name="connsiteX33" fmla="*/ 53126 w 663935"/>
                  <a:gd name="connsiteY33" fmla="*/ 589265 h 1052087"/>
                  <a:gd name="connsiteX34" fmla="*/ 0 w 663935"/>
                  <a:gd name="connsiteY34" fmla="*/ 950040 h 1052087"/>
                  <a:gd name="connsiteX35" fmla="*/ 242582 w 663935"/>
                  <a:gd name="connsiteY35" fmla="*/ 950040 h 1052087"/>
                  <a:gd name="connsiteX36" fmla="*/ 242582 w 663935"/>
                  <a:gd name="connsiteY36" fmla="*/ 1051859 h 1052087"/>
                  <a:gd name="connsiteX37" fmla="*/ 271807 w 663935"/>
                  <a:gd name="connsiteY37" fmla="*/ 1052087 h 1052087"/>
                  <a:gd name="connsiteX38" fmla="*/ 293652 w 663935"/>
                  <a:gd name="connsiteY38" fmla="*/ 1051910 h 1052087"/>
                  <a:gd name="connsiteX39" fmla="*/ 293652 w 663935"/>
                  <a:gd name="connsiteY39" fmla="*/ 950040 h 1052087"/>
                  <a:gd name="connsiteX40" fmla="*/ 536234 w 663935"/>
                  <a:gd name="connsiteY40" fmla="*/ 950040 h 1052087"/>
                  <a:gd name="connsiteX41" fmla="*/ 536234 w 663935"/>
                  <a:gd name="connsiteY41" fmla="*/ 1030540 h 1052087"/>
                  <a:gd name="connsiteX42" fmla="*/ 653695 w 663935"/>
                  <a:gd name="connsiteY42" fmla="*/ 989308 h 1052087"/>
                  <a:gd name="connsiteX43" fmla="*/ 663909 w 663935"/>
                  <a:gd name="connsiteY43" fmla="*/ 981708 h 1052087"/>
                  <a:gd name="connsiteX44" fmla="*/ 663935 w 663935"/>
                  <a:gd name="connsiteY44" fmla="*/ 759500 h 1052087"/>
                  <a:gd name="connsiteX45" fmla="*/ 242608 w 663935"/>
                  <a:gd name="connsiteY45" fmla="*/ 899371 h 1052087"/>
                  <a:gd name="connsiteX46" fmla="*/ 4086 w 663935"/>
                  <a:gd name="connsiteY46" fmla="*/ 899371 h 1052087"/>
                  <a:gd name="connsiteX47" fmla="*/ 151857 w 663935"/>
                  <a:gd name="connsiteY47" fmla="*/ 603858 h 1052087"/>
                  <a:gd name="connsiteX48" fmla="*/ 154614 w 663935"/>
                  <a:gd name="connsiteY48" fmla="*/ 602490 h 1052087"/>
                  <a:gd name="connsiteX49" fmla="*/ 242672 w 663935"/>
                  <a:gd name="connsiteY49" fmla="*/ 810701 h 1052087"/>
                  <a:gd name="connsiteX50" fmla="*/ 242608 w 663935"/>
                  <a:gd name="connsiteY50" fmla="*/ 899371 h 1052087"/>
                  <a:gd name="connsiteX51" fmla="*/ 268143 w 663935"/>
                  <a:gd name="connsiteY51" fmla="*/ 608026 h 1052087"/>
                  <a:gd name="connsiteX52" fmla="*/ 168327 w 663935"/>
                  <a:gd name="connsiteY52" fmla="*/ 594092 h 1052087"/>
                  <a:gd name="connsiteX53" fmla="*/ 191461 w 663935"/>
                  <a:gd name="connsiteY53" fmla="*/ 545285 h 1052087"/>
                  <a:gd name="connsiteX54" fmla="*/ 344735 w 663935"/>
                  <a:gd name="connsiteY54" fmla="*/ 542422 h 1052087"/>
                  <a:gd name="connsiteX55" fmla="*/ 344735 w 663935"/>
                  <a:gd name="connsiteY55" fmla="*/ 545234 h 1052087"/>
                  <a:gd name="connsiteX56" fmla="*/ 367997 w 663935"/>
                  <a:gd name="connsiteY56" fmla="*/ 594180 h 1052087"/>
                  <a:gd name="connsiteX57" fmla="*/ 268143 w 663935"/>
                  <a:gd name="connsiteY57" fmla="*/ 608026 h 1052087"/>
                  <a:gd name="connsiteX58" fmla="*/ 293742 w 663935"/>
                  <a:gd name="connsiteY58" fmla="*/ 899371 h 1052087"/>
                  <a:gd name="connsiteX59" fmla="*/ 293742 w 663935"/>
                  <a:gd name="connsiteY59" fmla="*/ 810701 h 1052087"/>
                  <a:gd name="connsiteX60" fmla="*/ 381773 w 663935"/>
                  <a:gd name="connsiteY60" fmla="*/ 602579 h 1052087"/>
                  <a:gd name="connsiteX61" fmla="*/ 384327 w 663935"/>
                  <a:gd name="connsiteY61" fmla="*/ 603845 h 1052087"/>
                  <a:gd name="connsiteX62" fmla="*/ 532430 w 663935"/>
                  <a:gd name="connsiteY62" fmla="*/ 899371 h 1052087"/>
                  <a:gd name="connsiteX63" fmla="*/ 293742 w 663935"/>
                  <a:gd name="connsiteY63" fmla="*/ 899371 h 1052087"/>
                  <a:gd name="connsiteX0" fmla="*/ 659849 w 659849"/>
                  <a:gd name="connsiteY0" fmla="*/ 759500 h 1052087"/>
                  <a:gd name="connsiteX1" fmla="*/ 612532 w 659849"/>
                  <a:gd name="connsiteY1" fmla="*/ 664724 h 1052087"/>
                  <a:gd name="connsiteX2" fmla="*/ 516061 w 659849"/>
                  <a:gd name="connsiteY2" fmla="*/ 604909 h 1052087"/>
                  <a:gd name="connsiteX3" fmla="*/ 468426 w 659849"/>
                  <a:gd name="connsiteY3" fmla="*/ 274435 h 1052087"/>
                  <a:gd name="connsiteX4" fmla="*/ 468426 w 659849"/>
                  <a:gd name="connsiteY4" fmla="*/ 266011 h 1052087"/>
                  <a:gd name="connsiteX5" fmla="*/ 481193 w 659849"/>
                  <a:gd name="connsiteY5" fmla="*/ 266011 h 1052087"/>
                  <a:gd name="connsiteX6" fmla="*/ 506728 w 659849"/>
                  <a:gd name="connsiteY6" fmla="*/ 240677 h 1052087"/>
                  <a:gd name="connsiteX7" fmla="*/ 481193 w 659849"/>
                  <a:gd name="connsiteY7" fmla="*/ 215342 h 1052087"/>
                  <a:gd name="connsiteX8" fmla="*/ 468426 w 659849"/>
                  <a:gd name="connsiteY8" fmla="*/ 215342 h 1052087"/>
                  <a:gd name="connsiteX9" fmla="*/ 361179 w 659849"/>
                  <a:gd name="connsiteY9" fmla="*/ 49529 h 1052087"/>
                  <a:gd name="connsiteX10" fmla="*/ 340751 w 659849"/>
                  <a:gd name="connsiteY10" fmla="*/ 129712 h 1052087"/>
                  <a:gd name="connsiteX11" fmla="*/ 327984 w 659849"/>
                  <a:gd name="connsiteY11" fmla="*/ 139339 h 1052087"/>
                  <a:gd name="connsiteX12" fmla="*/ 324919 w 659849"/>
                  <a:gd name="connsiteY12" fmla="*/ 139339 h 1052087"/>
                  <a:gd name="connsiteX13" fmla="*/ 315036 w 659849"/>
                  <a:gd name="connsiteY13" fmla="*/ 124348 h 1052087"/>
                  <a:gd name="connsiteX14" fmla="*/ 315037 w 659849"/>
                  <a:gd name="connsiteY14" fmla="*/ 124341 h 1052087"/>
                  <a:gd name="connsiteX15" fmla="*/ 315216 w 659849"/>
                  <a:gd name="connsiteY15" fmla="*/ 123632 h 1052087"/>
                  <a:gd name="connsiteX16" fmla="*/ 339474 w 659849"/>
                  <a:gd name="connsiteY16" fmla="*/ 28755 h 1052087"/>
                  <a:gd name="connsiteX17" fmla="*/ 302436 w 659849"/>
                  <a:gd name="connsiteY17" fmla="*/ 0 h 1052087"/>
                  <a:gd name="connsiteX18" fmla="*/ 225831 w 659849"/>
                  <a:gd name="connsiteY18" fmla="*/ 0 h 1052087"/>
                  <a:gd name="connsiteX19" fmla="*/ 188805 w 659849"/>
                  <a:gd name="connsiteY19" fmla="*/ 28755 h 1052087"/>
                  <a:gd name="connsiteX20" fmla="*/ 213064 w 659849"/>
                  <a:gd name="connsiteY20" fmla="*/ 123632 h 1052087"/>
                  <a:gd name="connsiteX21" fmla="*/ 204126 w 659849"/>
                  <a:gd name="connsiteY21" fmla="*/ 139175 h 1052087"/>
                  <a:gd name="connsiteX22" fmla="*/ 203360 w 659849"/>
                  <a:gd name="connsiteY22" fmla="*/ 139339 h 1052087"/>
                  <a:gd name="connsiteX23" fmla="*/ 200296 w 659849"/>
                  <a:gd name="connsiteY23" fmla="*/ 139339 h 1052087"/>
                  <a:gd name="connsiteX24" fmla="*/ 187529 w 659849"/>
                  <a:gd name="connsiteY24" fmla="*/ 129712 h 1052087"/>
                  <a:gd name="connsiteX25" fmla="*/ 167739 w 659849"/>
                  <a:gd name="connsiteY25" fmla="*/ 49529 h 1052087"/>
                  <a:gd name="connsiteX26" fmla="*/ 60492 w 659849"/>
                  <a:gd name="connsiteY26" fmla="*/ 215342 h 1052087"/>
                  <a:gd name="connsiteX27" fmla="*/ 47086 w 659849"/>
                  <a:gd name="connsiteY27" fmla="*/ 215342 h 1052087"/>
                  <a:gd name="connsiteX28" fmla="*/ 21551 w 659849"/>
                  <a:gd name="connsiteY28" fmla="*/ 240677 h 1052087"/>
                  <a:gd name="connsiteX29" fmla="*/ 47086 w 659849"/>
                  <a:gd name="connsiteY29" fmla="*/ 266011 h 1052087"/>
                  <a:gd name="connsiteX30" fmla="*/ 59854 w 659849"/>
                  <a:gd name="connsiteY30" fmla="*/ 266011 h 1052087"/>
                  <a:gd name="connsiteX31" fmla="*/ 59854 w 659849"/>
                  <a:gd name="connsiteY31" fmla="*/ 274460 h 1052087"/>
                  <a:gd name="connsiteX32" fmla="*/ 80154 w 659849"/>
                  <a:gd name="connsiteY32" fmla="*/ 576598 h 1052087"/>
                  <a:gd name="connsiteX33" fmla="*/ 49040 w 659849"/>
                  <a:gd name="connsiteY33" fmla="*/ 589265 h 1052087"/>
                  <a:gd name="connsiteX34" fmla="*/ 238496 w 659849"/>
                  <a:gd name="connsiteY34" fmla="*/ 950040 h 1052087"/>
                  <a:gd name="connsiteX35" fmla="*/ 238496 w 659849"/>
                  <a:gd name="connsiteY35" fmla="*/ 1051859 h 1052087"/>
                  <a:gd name="connsiteX36" fmla="*/ 267721 w 659849"/>
                  <a:gd name="connsiteY36" fmla="*/ 1052087 h 1052087"/>
                  <a:gd name="connsiteX37" fmla="*/ 289566 w 659849"/>
                  <a:gd name="connsiteY37" fmla="*/ 1051910 h 1052087"/>
                  <a:gd name="connsiteX38" fmla="*/ 289566 w 659849"/>
                  <a:gd name="connsiteY38" fmla="*/ 950040 h 1052087"/>
                  <a:gd name="connsiteX39" fmla="*/ 532148 w 659849"/>
                  <a:gd name="connsiteY39" fmla="*/ 950040 h 1052087"/>
                  <a:gd name="connsiteX40" fmla="*/ 532148 w 659849"/>
                  <a:gd name="connsiteY40" fmla="*/ 1030540 h 1052087"/>
                  <a:gd name="connsiteX41" fmla="*/ 649609 w 659849"/>
                  <a:gd name="connsiteY41" fmla="*/ 989308 h 1052087"/>
                  <a:gd name="connsiteX42" fmla="*/ 659823 w 659849"/>
                  <a:gd name="connsiteY42" fmla="*/ 981708 h 1052087"/>
                  <a:gd name="connsiteX43" fmla="*/ 659849 w 659849"/>
                  <a:gd name="connsiteY43" fmla="*/ 759500 h 1052087"/>
                  <a:gd name="connsiteX44" fmla="*/ 238522 w 659849"/>
                  <a:gd name="connsiteY44" fmla="*/ 899371 h 1052087"/>
                  <a:gd name="connsiteX45" fmla="*/ 0 w 659849"/>
                  <a:gd name="connsiteY45" fmla="*/ 899371 h 1052087"/>
                  <a:gd name="connsiteX46" fmla="*/ 147771 w 659849"/>
                  <a:gd name="connsiteY46" fmla="*/ 603858 h 1052087"/>
                  <a:gd name="connsiteX47" fmla="*/ 150528 w 659849"/>
                  <a:gd name="connsiteY47" fmla="*/ 602490 h 1052087"/>
                  <a:gd name="connsiteX48" fmla="*/ 238586 w 659849"/>
                  <a:gd name="connsiteY48" fmla="*/ 810701 h 1052087"/>
                  <a:gd name="connsiteX49" fmla="*/ 238522 w 659849"/>
                  <a:gd name="connsiteY49" fmla="*/ 899371 h 1052087"/>
                  <a:gd name="connsiteX50" fmla="*/ 264057 w 659849"/>
                  <a:gd name="connsiteY50" fmla="*/ 608026 h 1052087"/>
                  <a:gd name="connsiteX51" fmla="*/ 164241 w 659849"/>
                  <a:gd name="connsiteY51" fmla="*/ 594092 h 1052087"/>
                  <a:gd name="connsiteX52" fmla="*/ 187375 w 659849"/>
                  <a:gd name="connsiteY52" fmla="*/ 545285 h 1052087"/>
                  <a:gd name="connsiteX53" fmla="*/ 340649 w 659849"/>
                  <a:gd name="connsiteY53" fmla="*/ 542422 h 1052087"/>
                  <a:gd name="connsiteX54" fmla="*/ 340649 w 659849"/>
                  <a:gd name="connsiteY54" fmla="*/ 545234 h 1052087"/>
                  <a:gd name="connsiteX55" fmla="*/ 363911 w 659849"/>
                  <a:gd name="connsiteY55" fmla="*/ 594180 h 1052087"/>
                  <a:gd name="connsiteX56" fmla="*/ 264057 w 659849"/>
                  <a:gd name="connsiteY56" fmla="*/ 608026 h 1052087"/>
                  <a:gd name="connsiteX57" fmla="*/ 289656 w 659849"/>
                  <a:gd name="connsiteY57" fmla="*/ 899371 h 1052087"/>
                  <a:gd name="connsiteX58" fmla="*/ 289656 w 659849"/>
                  <a:gd name="connsiteY58" fmla="*/ 810701 h 1052087"/>
                  <a:gd name="connsiteX59" fmla="*/ 377687 w 659849"/>
                  <a:gd name="connsiteY59" fmla="*/ 602579 h 1052087"/>
                  <a:gd name="connsiteX60" fmla="*/ 380241 w 659849"/>
                  <a:gd name="connsiteY60" fmla="*/ 603845 h 1052087"/>
                  <a:gd name="connsiteX61" fmla="*/ 528344 w 659849"/>
                  <a:gd name="connsiteY61" fmla="*/ 899371 h 1052087"/>
                  <a:gd name="connsiteX62" fmla="*/ 289656 w 659849"/>
                  <a:gd name="connsiteY62"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58603 w 638298"/>
                  <a:gd name="connsiteY32" fmla="*/ 576598 h 1052087"/>
                  <a:gd name="connsiteX33" fmla="*/ 27489 w 638298"/>
                  <a:gd name="connsiteY33" fmla="*/ 589265 h 1052087"/>
                  <a:gd name="connsiteX34" fmla="*/ 216945 w 638298"/>
                  <a:gd name="connsiteY34" fmla="*/ 950040 h 1052087"/>
                  <a:gd name="connsiteX35" fmla="*/ 216945 w 638298"/>
                  <a:gd name="connsiteY35" fmla="*/ 1051859 h 1052087"/>
                  <a:gd name="connsiteX36" fmla="*/ 246170 w 638298"/>
                  <a:gd name="connsiteY36" fmla="*/ 1052087 h 1052087"/>
                  <a:gd name="connsiteX37" fmla="*/ 268015 w 638298"/>
                  <a:gd name="connsiteY37" fmla="*/ 1051910 h 1052087"/>
                  <a:gd name="connsiteX38" fmla="*/ 268015 w 638298"/>
                  <a:gd name="connsiteY38" fmla="*/ 950040 h 1052087"/>
                  <a:gd name="connsiteX39" fmla="*/ 510597 w 638298"/>
                  <a:gd name="connsiteY39" fmla="*/ 950040 h 1052087"/>
                  <a:gd name="connsiteX40" fmla="*/ 510597 w 638298"/>
                  <a:gd name="connsiteY40" fmla="*/ 1030540 h 1052087"/>
                  <a:gd name="connsiteX41" fmla="*/ 628058 w 638298"/>
                  <a:gd name="connsiteY41" fmla="*/ 989308 h 1052087"/>
                  <a:gd name="connsiteX42" fmla="*/ 638272 w 638298"/>
                  <a:gd name="connsiteY42" fmla="*/ 981708 h 1052087"/>
                  <a:gd name="connsiteX43" fmla="*/ 638298 w 638298"/>
                  <a:gd name="connsiteY43" fmla="*/ 759500 h 1052087"/>
                  <a:gd name="connsiteX44" fmla="*/ 216971 w 638298"/>
                  <a:gd name="connsiteY44" fmla="*/ 899371 h 1052087"/>
                  <a:gd name="connsiteX45" fmla="*/ 126220 w 638298"/>
                  <a:gd name="connsiteY45" fmla="*/ 603858 h 1052087"/>
                  <a:gd name="connsiteX46" fmla="*/ 128977 w 638298"/>
                  <a:gd name="connsiteY46" fmla="*/ 602490 h 1052087"/>
                  <a:gd name="connsiteX47" fmla="*/ 217035 w 638298"/>
                  <a:gd name="connsiteY47" fmla="*/ 810701 h 1052087"/>
                  <a:gd name="connsiteX48" fmla="*/ 216971 w 638298"/>
                  <a:gd name="connsiteY48" fmla="*/ 899371 h 1052087"/>
                  <a:gd name="connsiteX49" fmla="*/ 242506 w 638298"/>
                  <a:gd name="connsiteY49" fmla="*/ 608026 h 1052087"/>
                  <a:gd name="connsiteX50" fmla="*/ 142690 w 638298"/>
                  <a:gd name="connsiteY50" fmla="*/ 594092 h 1052087"/>
                  <a:gd name="connsiteX51" fmla="*/ 165824 w 638298"/>
                  <a:gd name="connsiteY51" fmla="*/ 545285 h 1052087"/>
                  <a:gd name="connsiteX52" fmla="*/ 319098 w 638298"/>
                  <a:gd name="connsiteY52" fmla="*/ 542422 h 1052087"/>
                  <a:gd name="connsiteX53" fmla="*/ 319098 w 638298"/>
                  <a:gd name="connsiteY53" fmla="*/ 545234 h 1052087"/>
                  <a:gd name="connsiteX54" fmla="*/ 342360 w 638298"/>
                  <a:gd name="connsiteY54" fmla="*/ 594180 h 1052087"/>
                  <a:gd name="connsiteX55" fmla="*/ 242506 w 638298"/>
                  <a:gd name="connsiteY55" fmla="*/ 608026 h 1052087"/>
                  <a:gd name="connsiteX56" fmla="*/ 268105 w 638298"/>
                  <a:gd name="connsiteY56" fmla="*/ 899371 h 1052087"/>
                  <a:gd name="connsiteX57" fmla="*/ 268105 w 638298"/>
                  <a:gd name="connsiteY57" fmla="*/ 810701 h 1052087"/>
                  <a:gd name="connsiteX58" fmla="*/ 356136 w 638298"/>
                  <a:gd name="connsiteY58" fmla="*/ 602579 h 1052087"/>
                  <a:gd name="connsiteX59" fmla="*/ 358690 w 638298"/>
                  <a:gd name="connsiteY59" fmla="*/ 603845 h 1052087"/>
                  <a:gd name="connsiteX60" fmla="*/ 506793 w 638298"/>
                  <a:gd name="connsiteY60" fmla="*/ 899371 h 1052087"/>
                  <a:gd name="connsiteX61" fmla="*/ 268105 w 638298"/>
                  <a:gd name="connsiteY61"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58603 w 638298"/>
                  <a:gd name="connsiteY32" fmla="*/ 576598 h 1052087"/>
                  <a:gd name="connsiteX33" fmla="*/ 216945 w 638298"/>
                  <a:gd name="connsiteY33" fmla="*/ 950040 h 1052087"/>
                  <a:gd name="connsiteX34" fmla="*/ 216945 w 638298"/>
                  <a:gd name="connsiteY34" fmla="*/ 1051859 h 1052087"/>
                  <a:gd name="connsiteX35" fmla="*/ 246170 w 638298"/>
                  <a:gd name="connsiteY35" fmla="*/ 1052087 h 1052087"/>
                  <a:gd name="connsiteX36" fmla="*/ 268015 w 638298"/>
                  <a:gd name="connsiteY36" fmla="*/ 1051910 h 1052087"/>
                  <a:gd name="connsiteX37" fmla="*/ 268015 w 638298"/>
                  <a:gd name="connsiteY37" fmla="*/ 950040 h 1052087"/>
                  <a:gd name="connsiteX38" fmla="*/ 510597 w 638298"/>
                  <a:gd name="connsiteY38" fmla="*/ 950040 h 1052087"/>
                  <a:gd name="connsiteX39" fmla="*/ 510597 w 638298"/>
                  <a:gd name="connsiteY39" fmla="*/ 1030540 h 1052087"/>
                  <a:gd name="connsiteX40" fmla="*/ 628058 w 638298"/>
                  <a:gd name="connsiteY40" fmla="*/ 989308 h 1052087"/>
                  <a:gd name="connsiteX41" fmla="*/ 638272 w 638298"/>
                  <a:gd name="connsiteY41" fmla="*/ 981708 h 1052087"/>
                  <a:gd name="connsiteX42" fmla="*/ 638298 w 638298"/>
                  <a:gd name="connsiteY42" fmla="*/ 759500 h 1052087"/>
                  <a:gd name="connsiteX43" fmla="*/ 216971 w 638298"/>
                  <a:gd name="connsiteY43" fmla="*/ 899371 h 1052087"/>
                  <a:gd name="connsiteX44" fmla="*/ 126220 w 638298"/>
                  <a:gd name="connsiteY44" fmla="*/ 603858 h 1052087"/>
                  <a:gd name="connsiteX45" fmla="*/ 128977 w 638298"/>
                  <a:gd name="connsiteY45" fmla="*/ 602490 h 1052087"/>
                  <a:gd name="connsiteX46" fmla="*/ 217035 w 638298"/>
                  <a:gd name="connsiteY46" fmla="*/ 810701 h 1052087"/>
                  <a:gd name="connsiteX47" fmla="*/ 216971 w 638298"/>
                  <a:gd name="connsiteY47" fmla="*/ 899371 h 1052087"/>
                  <a:gd name="connsiteX48" fmla="*/ 242506 w 638298"/>
                  <a:gd name="connsiteY48" fmla="*/ 608026 h 1052087"/>
                  <a:gd name="connsiteX49" fmla="*/ 142690 w 638298"/>
                  <a:gd name="connsiteY49" fmla="*/ 594092 h 1052087"/>
                  <a:gd name="connsiteX50" fmla="*/ 165824 w 638298"/>
                  <a:gd name="connsiteY50" fmla="*/ 545285 h 1052087"/>
                  <a:gd name="connsiteX51" fmla="*/ 319098 w 638298"/>
                  <a:gd name="connsiteY51" fmla="*/ 542422 h 1052087"/>
                  <a:gd name="connsiteX52" fmla="*/ 319098 w 638298"/>
                  <a:gd name="connsiteY52" fmla="*/ 545234 h 1052087"/>
                  <a:gd name="connsiteX53" fmla="*/ 342360 w 638298"/>
                  <a:gd name="connsiteY53" fmla="*/ 594180 h 1052087"/>
                  <a:gd name="connsiteX54" fmla="*/ 242506 w 638298"/>
                  <a:gd name="connsiteY54" fmla="*/ 608026 h 1052087"/>
                  <a:gd name="connsiteX55" fmla="*/ 268105 w 638298"/>
                  <a:gd name="connsiteY55" fmla="*/ 899371 h 1052087"/>
                  <a:gd name="connsiteX56" fmla="*/ 268105 w 638298"/>
                  <a:gd name="connsiteY56" fmla="*/ 810701 h 1052087"/>
                  <a:gd name="connsiteX57" fmla="*/ 356136 w 638298"/>
                  <a:gd name="connsiteY57" fmla="*/ 602579 h 1052087"/>
                  <a:gd name="connsiteX58" fmla="*/ 358690 w 638298"/>
                  <a:gd name="connsiteY58" fmla="*/ 603845 h 1052087"/>
                  <a:gd name="connsiteX59" fmla="*/ 506793 w 638298"/>
                  <a:gd name="connsiteY59" fmla="*/ 899371 h 1052087"/>
                  <a:gd name="connsiteX60" fmla="*/ 268105 w 638298"/>
                  <a:gd name="connsiteY60"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6971 w 638298"/>
                  <a:gd name="connsiteY42" fmla="*/ 89937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216971 w 638298"/>
                  <a:gd name="connsiteY46" fmla="*/ 899371 h 1052087"/>
                  <a:gd name="connsiteX47" fmla="*/ 242506 w 638298"/>
                  <a:gd name="connsiteY47" fmla="*/ 608026 h 1052087"/>
                  <a:gd name="connsiteX48" fmla="*/ 142690 w 638298"/>
                  <a:gd name="connsiteY48" fmla="*/ 594092 h 1052087"/>
                  <a:gd name="connsiteX49" fmla="*/ 165824 w 638298"/>
                  <a:gd name="connsiteY49" fmla="*/ 545285 h 1052087"/>
                  <a:gd name="connsiteX50" fmla="*/ 319098 w 638298"/>
                  <a:gd name="connsiteY50" fmla="*/ 542422 h 1052087"/>
                  <a:gd name="connsiteX51" fmla="*/ 319098 w 638298"/>
                  <a:gd name="connsiteY51" fmla="*/ 545234 h 1052087"/>
                  <a:gd name="connsiteX52" fmla="*/ 342360 w 638298"/>
                  <a:gd name="connsiteY52" fmla="*/ 594180 h 1052087"/>
                  <a:gd name="connsiteX53" fmla="*/ 242506 w 638298"/>
                  <a:gd name="connsiteY53" fmla="*/ 608026 h 1052087"/>
                  <a:gd name="connsiteX54" fmla="*/ 268105 w 638298"/>
                  <a:gd name="connsiteY54" fmla="*/ 899371 h 1052087"/>
                  <a:gd name="connsiteX55" fmla="*/ 268105 w 638298"/>
                  <a:gd name="connsiteY55" fmla="*/ 810701 h 1052087"/>
                  <a:gd name="connsiteX56" fmla="*/ 356136 w 638298"/>
                  <a:gd name="connsiteY56" fmla="*/ 602579 h 1052087"/>
                  <a:gd name="connsiteX57" fmla="*/ 358690 w 638298"/>
                  <a:gd name="connsiteY57" fmla="*/ 603845 h 1052087"/>
                  <a:gd name="connsiteX58" fmla="*/ 506793 w 638298"/>
                  <a:gd name="connsiteY58" fmla="*/ 899371 h 1052087"/>
                  <a:gd name="connsiteX59" fmla="*/ 268105 w 638298"/>
                  <a:gd name="connsiteY59"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242506 w 638298"/>
                  <a:gd name="connsiteY46" fmla="*/ 608026 h 1052087"/>
                  <a:gd name="connsiteX47" fmla="*/ 142690 w 638298"/>
                  <a:gd name="connsiteY47" fmla="*/ 594092 h 1052087"/>
                  <a:gd name="connsiteX48" fmla="*/ 165824 w 638298"/>
                  <a:gd name="connsiteY48" fmla="*/ 545285 h 1052087"/>
                  <a:gd name="connsiteX49" fmla="*/ 319098 w 638298"/>
                  <a:gd name="connsiteY49" fmla="*/ 542422 h 1052087"/>
                  <a:gd name="connsiteX50" fmla="*/ 319098 w 638298"/>
                  <a:gd name="connsiteY50" fmla="*/ 545234 h 1052087"/>
                  <a:gd name="connsiteX51" fmla="*/ 342360 w 638298"/>
                  <a:gd name="connsiteY51" fmla="*/ 594180 h 1052087"/>
                  <a:gd name="connsiteX52" fmla="*/ 242506 w 638298"/>
                  <a:gd name="connsiteY52" fmla="*/ 608026 h 1052087"/>
                  <a:gd name="connsiteX53" fmla="*/ 268105 w 638298"/>
                  <a:gd name="connsiteY53" fmla="*/ 899371 h 1052087"/>
                  <a:gd name="connsiteX54" fmla="*/ 268105 w 638298"/>
                  <a:gd name="connsiteY54" fmla="*/ 810701 h 1052087"/>
                  <a:gd name="connsiteX55" fmla="*/ 356136 w 638298"/>
                  <a:gd name="connsiteY55" fmla="*/ 602579 h 1052087"/>
                  <a:gd name="connsiteX56" fmla="*/ 358690 w 638298"/>
                  <a:gd name="connsiteY56" fmla="*/ 603845 h 1052087"/>
                  <a:gd name="connsiteX57" fmla="*/ 506793 w 638298"/>
                  <a:gd name="connsiteY57" fmla="*/ 899371 h 1052087"/>
                  <a:gd name="connsiteX58" fmla="*/ 268105 w 638298"/>
                  <a:gd name="connsiteY58"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242506 w 638298"/>
                  <a:gd name="connsiteY46" fmla="*/ 608026 h 1052087"/>
                  <a:gd name="connsiteX47" fmla="*/ 142690 w 638298"/>
                  <a:gd name="connsiteY47" fmla="*/ 594092 h 1052087"/>
                  <a:gd name="connsiteX48" fmla="*/ 165824 w 638298"/>
                  <a:gd name="connsiteY48" fmla="*/ 545285 h 1052087"/>
                  <a:gd name="connsiteX49" fmla="*/ 319098 w 638298"/>
                  <a:gd name="connsiteY49" fmla="*/ 542422 h 1052087"/>
                  <a:gd name="connsiteX50" fmla="*/ 319098 w 638298"/>
                  <a:gd name="connsiteY50" fmla="*/ 545234 h 1052087"/>
                  <a:gd name="connsiteX51" fmla="*/ 342360 w 638298"/>
                  <a:gd name="connsiteY51" fmla="*/ 594180 h 1052087"/>
                  <a:gd name="connsiteX52" fmla="*/ 242506 w 638298"/>
                  <a:gd name="connsiteY52" fmla="*/ 608026 h 1052087"/>
                  <a:gd name="connsiteX53" fmla="*/ 506793 w 638298"/>
                  <a:gd name="connsiteY53" fmla="*/ 899371 h 1052087"/>
                  <a:gd name="connsiteX54" fmla="*/ 268105 w 638298"/>
                  <a:gd name="connsiteY54" fmla="*/ 810701 h 1052087"/>
                  <a:gd name="connsiteX55" fmla="*/ 356136 w 638298"/>
                  <a:gd name="connsiteY55" fmla="*/ 602579 h 1052087"/>
                  <a:gd name="connsiteX56" fmla="*/ 358690 w 638298"/>
                  <a:gd name="connsiteY56" fmla="*/ 603845 h 1052087"/>
                  <a:gd name="connsiteX57" fmla="*/ 506793 w 638298"/>
                  <a:gd name="connsiteY57"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242506 w 638298"/>
                  <a:gd name="connsiteY46" fmla="*/ 608026 h 1052087"/>
                  <a:gd name="connsiteX47" fmla="*/ 142690 w 638298"/>
                  <a:gd name="connsiteY47" fmla="*/ 594092 h 1052087"/>
                  <a:gd name="connsiteX48" fmla="*/ 165824 w 638298"/>
                  <a:gd name="connsiteY48" fmla="*/ 545285 h 1052087"/>
                  <a:gd name="connsiteX49" fmla="*/ 319098 w 638298"/>
                  <a:gd name="connsiteY49" fmla="*/ 542422 h 1052087"/>
                  <a:gd name="connsiteX50" fmla="*/ 319098 w 638298"/>
                  <a:gd name="connsiteY50" fmla="*/ 545234 h 1052087"/>
                  <a:gd name="connsiteX51" fmla="*/ 342360 w 638298"/>
                  <a:gd name="connsiteY51" fmla="*/ 594180 h 1052087"/>
                  <a:gd name="connsiteX52" fmla="*/ 242506 w 638298"/>
                  <a:gd name="connsiteY52" fmla="*/ 608026 h 1052087"/>
                  <a:gd name="connsiteX53" fmla="*/ 506793 w 638298"/>
                  <a:gd name="connsiteY53" fmla="*/ 899371 h 1052087"/>
                  <a:gd name="connsiteX54" fmla="*/ 356136 w 638298"/>
                  <a:gd name="connsiteY54" fmla="*/ 602579 h 1052087"/>
                  <a:gd name="connsiteX55" fmla="*/ 358690 w 638298"/>
                  <a:gd name="connsiteY55" fmla="*/ 603845 h 1052087"/>
                  <a:gd name="connsiteX56" fmla="*/ 506793 w 638298"/>
                  <a:gd name="connsiteY56"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342360 w 638298"/>
                  <a:gd name="connsiteY46" fmla="*/ 594180 h 1052087"/>
                  <a:gd name="connsiteX47" fmla="*/ 142690 w 638298"/>
                  <a:gd name="connsiteY47" fmla="*/ 594092 h 1052087"/>
                  <a:gd name="connsiteX48" fmla="*/ 165824 w 638298"/>
                  <a:gd name="connsiteY48" fmla="*/ 545285 h 1052087"/>
                  <a:gd name="connsiteX49" fmla="*/ 319098 w 638298"/>
                  <a:gd name="connsiteY49" fmla="*/ 542422 h 1052087"/>
                  <a:gd name="connsiteX50" fmla="*/ 319098 w 638298"/>
                  <a:gd name="connsiteY50" fmla="*/ 545234 h 1052087"/>
                  <a:gd name="connsiteX51" fmla="*/ 342360 w 638298"/>
                  <a:gd name="connsiteY51" fmla="*/ 594180 h 1052087"/>
                  <a:gd name="connsiteX52" fmla="*/ 506793 w 638298"/>
                  <a:gd name="connsiteY52" fmla="*/ 899371 h 1052087"/>
                  <a:gd name="connsiteX53" fmla="*/ 356136 w 638298"/>
                  <a:gd name="connsiteY53" fmla="*/ 602579 h 1052087"/>
                  <a:gd name="connsiteX54" fmla="*/ 358690 w 638298"/>
                  <a:gd name="connsiteY54" fmla="*/ 603845 h 1052087"/>
                  <a:gd name="connsiteX55" fmla="*/ 506793 w 638298"/>
                  <a:gd name="connsiteY55"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342360 w 638298"/>
                  <a:gd name="connsiteY46" fmla="*/ 594180 h 1052087"/>
                  <a:gd name="connsiteX47" fmla="*/ 142690 w 638298"/>
                  <a:gd name="connsiteY47" fmla="*/ 594092 h 1052087"/>
                  <a:gd name="connsiteX48" fmla="*/ 319098 w 638298"/>
                  <a:gd name="connsiteY48" fmla="*/ 542422 h 1052087"/>
                  <a:gd name="connsiteX49" fmla="*/ 319098 w 638298"/>
                  <a:gd name="connsiteY49" fmla="*/ 545234 h 1052087"/>
                  <a:gd name="connsiteX50" fmla="*/ 342360 w 638298"/>
                  <a:gd name="connsiteY50" fmla="*/ 594180 h 1052087"/>
                  <a:gd name="connsiteX51" fmla="*/ 506793 w 638298"/>
                  <a:gd name="connsiteY51" fmla="*/ 899371 h 1052087"/>
                  <a:gd name="connsiteX52" fmla="*/ 356136 w 638298"/>
                  <a:gd name="connsiteY52" fmla="*/ 602579 h 1052087"/>
                  <a:gd name="connsiteX53" fmla="*/ 358690 w 638298"/>
                  <a:gd name="connsiteY53" fmla="*/ 603845 h 1052087"/>
                  <a:gd name="connsiteX54" fmla="*/ 506793 w 638298"/>
                  <a:gd name="connsiteY54"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342360 w 638298"/>
                  <a:gd name="connsiteY46" fmla="*/ 594180 h 1052087"/>
                  <a:gd name="connsiteX47" fmla="*/ 142690 w 638298"/>
                  <a:gd name="connsiteY47" fmla="*/ 594092 h 1052087"/>
                  <a:gd name="connsiteX48" fmla="*/ 319098 w 638298"/>
                  <a:gd name="connsiteY48" fmla="*/ 542422 h 1052087"/>
                  <a:gd name="connsiteX49" fmla="*/ 342360 w 638298"/>
                  <a:gd name="connsiteY49" fmla="*/ 594180 h 1052087"/>
                  <a:gd name="connsiteX50" fmla="*/ 506793 w 638298"/>
                  <a:gd name="connsiteY50" fmla="*/ 899371 h 1052087"/>
                  <a:gd name="connsiteX51" fmla="*/ 356136 w 638298"/>
                  <a:gd name="connsiteY51" fmla="*/ 602579 h 1052087"/>
                  <a:gd name="connsiteX52" fmla="*/ 358690 w 638298"/>
                  <a:gd name="connsiteY52" fmla="*/ 603845 h 1052087"/>
                  <a:gd name="connsiteX53" fmla="*/ 506793 w 638298"/>
                  <a:gd name="connsiteY53"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342360 w 638298"/>
                  <a:gd name="connsiteY46" fmla="*/ 594180 h 1052087"/>
                  <a:gd name="connsiteX47" fmla="*/ 142690 w 638298"/>
                  <a:gd name="connsiteY47" fmla="*/ 594092 h 1052087"/>
                  <a:gd name="connsiteX48" fmla="*/ 319098 w 638298"/>
                  <a:gd name="connsiteY48" fmla="*/ 542422 h 1052087"/>
                  <a:gd name="connsiteX49" fmla="*/ 342360 w 638298"/>
                  <a:gd name="connsiteY49" fmla="*/ 594180 h 1052087"/>
                  <a:gd name="connsiteX50" fmla="*/ 506793 w 638298"/>
                  <a:gd name="connsiteY50" fmla="*/ 899371 h 1052087"/>
                  <a:gd name="connsiteX51" fmla="*/ 356136 w 638298"/>
                  <a:gd name="connsiteY51" fmla="*/ 602579 h 1052087"/>
                  <a:gd name="connsiteX52" fmla="*/ 506793 w 638298"/>
                  <a:gd name="connsiteY52"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342360 w 638298"/>
                  <a:gd name="connsiteY46" fmla="*/ 594180 h 1052087"/>
                  <a:gd name="connsiteX47" fmla="*/ 142690 w 638298"/>
                  <a:gd name="connsiteY47" fmla="*/ 594092 h 1052087"/>
                  <a:gd name="connsiteX48" fmla="*/ 319098 w 638298"/>
                  <a:gd name="connsiteY48" fmla="*/ 542422 h 1052087"/>
                  <a:gd name="connsiteX49" fmla="*/ 342360 w 638298"/>
                  <a:gd name="connsiteY49" fmla="*/ 594180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319098 w 638298"/>
                  <a:gd name="connsiteY46" fmla="*/ 542422 h 1052087"/>
                  <a:gd name="connsiteX47" fmla="*/ 142690 w 638298"/>
                  <a:gd name="connsiteY47" fmla="*/ 594092 h 1052087"/>
                  <a:gd name="connsiteX48" fmla="*/ 319098 w 638298"/>
                  <a:gd name="connsiteY48" fmla="*/ 542422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217035 w 638298"/>
                  <a:gd name="connsiteY44" fmla="*/ 81070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1051859 h 1052087"/>
                  <a:gd name="connsiteX33" fmla="*/ 246170 w 638298"/>
                  <a:gd name="connsiteY33" fmla="*/ 1052087 h 1052087"/>
                  <a:gd name="connsiteX34" fmla="*/ 268015 w 638298"/>
                  <a:gd name="connsiteY34" fmla="*/ 1051910 h 1052087"/>
                  <a:gd name="connsiteX35" fmla="*/ 268015 w 638298"/>
                  <a:gd name="connsiteY35" fmla="*/ 950040 h 1052087"/>
                  <a:gd name="connsiteX36" fmla="*/ 510597 w 638298"/>
                  <a:gd name="connsiteY36" fmla="*/ 950040 h 1052087"/>
                  <a:gd name="connsiteX37" fmla="*/ 510597 w 638298"/>
                  <a:gd name="connsiteY37" fmla="*/ 1030540 h 1052087"/>
                  <a:gd name="connsiteX38" fmla="*/ 628058 w 638298"/>
                  <a:gd name="connsiteY38" fmla="*/ 989308 h 1052087"/>
                  <a:gd name="connsiteX39" fmla="*/ 638272 w 638298"/>
                  <a:gd name="connsiteY39" fmla="*/ 981708 h 1052087"/>
                  <a:gd name="connsiteX40" fmla="*/ 638298 w 638298"/>
                  <a:gd name="connsiteY40" fmla="*/ 759500 h 1052087"/>
                  <a:gd name="connsiteX0" fmla="*/ 638298 w 638298"/>
                  <a:gd name="connsiteY0" fmla="*/ 759500 h 1051910"/>
                  <a:gd name="connsiteX1" fmla="*/ 590981 w 638298"/>
                  <a:gd name="connsiteY1" fmla="*/ 664724 h 1051910"/>
                  <a:gd name="connsiteX2" fmla="*/ 494510 w 638298"/>
                  <a:gd name="connsiteY2" fmla="*/ 604909 h 1051910"/>
                  <a:gd name="connsiteX3" fmla="*/ 446875 w 638298"/>
                  <a:gd name="connsiteY3" fmla="*/ 274435 h 1051910"/>
                  <a:gd name="connsiteX4" fmla="*/ 446875 w 638298"/>
                  <a:gd name="connsiteY4" fmla="*/ 266011 h 1051910"/>
                  <a:gd name="connsiteX5" fmla="*/ 459642 w 638298"/>
                  <a:gd name="connsiteY5" fmla="*/ 266011 h 1051910"/>
                  <a:gd name="connsiteX6" fmla="*/ 485177 w 638298"/>
                  <a:gd name="connsiteY6" fmla="*/ 240677 h 1051910"/>
                  <a:gd name="connsiteX7" fmla="*/ 459642 w 638298"/>
                  <a:gd name="connsiteY7" fmla="*/ 215342 h 1051910"/>
                  <a:gd name="connsiteX8" fmla="*/ 446875 w 638298"/>
                  <a:gd name="connsiteY8" fmla="*/ 215342 h 1051910"/>
                  <a:gd name="connsiteX9" fmla="*/ 339628 w 638298"/>
                  <a:gd name="connsiteY9" fmla="*/ 49529 h 1051910"/>
                  <a:gd name="connsiteX10" fmla="*/ 319200 w 638298"/>
                  <a:gd name="connsiteY10" fmla="*/ 129712 h 1051910"/>
                  <a:gd name="connsiteX11" fmla="*/ 306433 w 638298"/>
                  <a:gd name="connsiteY11" fmla="*/ 139339 h 1051910"/>
                  <a:gd name="connsiteX12" fmla="*/ 303368 w 638298"/>
                  <a:gd name="connsiteY12" fmla="*/ 139339 h 1051910"/>
                  <a:gd name="connsiteX13" fmla="*/ 293485 w 638298"/>
                  <a:gd name="connsiteY13" fmla="*/ 124348 h 1051910"/>
                  <a:gd name="connsiteX14" fmla="*/ 293486 w 638298"/>
                  <a:gd name="connsiteY14" fmla="*/ 124341 h 1051910"/>
                  <a:gd name="connsiteX15" fmla="*/ 293665 w 638298"/>
                  <a:gd name="connsiteY15" fmla="*/ 123632 h 1051910"/>
                  <a:gd name="connsiteX16" fmla="*/ 317923 w 638298"/>
                  <a:gd name="connsiteY16" fmla="*/ 28755 h 1051910"/>
                  <a:gd name="connsiteX17" fmla="*/ 280885 w 638298"/>
                  <a:gd name="connsiteY17" fmla="*/ 0 h 1051910"/>
                  <a:gd name="connsiteX18" fmla="*/ 204280 w 638298"/>
                  <a:gd name="connsiteY18" fmla="*/ 0 h 1051910"/>
                  <a:gd name="connsiteX19" fmla="*/ 167254 w 638298"/>
                  <a:gd name="connsiteY19" fmla="*/ 28755 h 1051910"/>
                  <a:gd name="connsiteX20" fmla="*/ 191513 w 638298"/>
                  <a:gd name="connsiteY20" fmla="*/ 123632 h 1051910"/>
                  <a:gd name="connsiteX21" fmla="*/ 182575 w 638298"/>
                  <a:gd name="connsiteY21" fmla="*/ 139175 h 1051910"/>
                  <a:gd name="connsiteX22" fmla="*/ 181809 w 638298"/>
                  <a:gd name="connsiteY22" fmla="*/ 139339 h 1051910"/>
                  <a:gd name="connsiteX23" fmla="*/ 178745 w 638298"/>
                  <a:gd name="connsiteY23" fmla="*/ 139339 h 1051910"/>
                  <a:gd name="connsiteX24" fmla="*/ 165978 w 638298"/>
                  <a:gd name="connsiteY24" fmla="*/ 129712 h 1051910"/>
                  <a:gd name="connsiteX25" fmla="*/ 146188 w 638298"/>
                  <a:gd name="connsiteY25" fmla="*/ 49529 h 1051910"/>
                  <a:gd name="connsiteX26" fmla="*/ 38941 w 638298"/>
                  <a:gd name="connsiteY26" fmla="*/ 215342 h 1051910"/>
                  <a:gd name="connsiteX27" fmla="*/ 25535 w 638298"/>
                  <a:gd name="connsiteY27" fmla="*/ 215342 h 1051910"/>
                  <a:gd name="connsiteX28" fmla="*/ 0 w 638298"/>
                  <a:gd name="connsiteY28" fmla="*/ 240677 h 1051910"/>
                  <a:gd name="connsiteX29" fmla="*/ 25535 w 638298"/>
                  <a:gd name="connsiteY29" fmla="*/ 266011 h 1051910"/>
                  <a:gd name="connsiteX30" fmla="*/ 38303 w 638298"/>
                  <a:gd name="connsiteY30" fmla="*/ 266011 h 1051910"/>
                  <a:gd name="connsiteX31" fmla="*/ 38303 w 638298"/>
                  <a:gd name="connsiteY31" fmla="*/ 274460 h 1051910"/>
                  <a:gd name="connsiteX32" fmla="*/ 216945 w 638298"/>
                  <a:gd name="connsiteY32" fmla="*/ 1051859 h 1051910"/>
                  <a:gd name="connsiteX33" fmla="*/ 268015 w 638298"/>
                  <a:gd name="connsiteY33" fmla="*/ 1051910 h 1051910"/>
                  <a:gd name="connsiteX34" fmla="*/ 268015 w 638298"/>
                  <a:gd name="connsiteY34" fmla="*/ 950040 h 1051910"/>
                  <a:gd name="connsiteX35" fmla="*/ 510597 w 638298"/>
                  <a:gd name="connsiteY35" fmla="*/ 950040 h 1051910"/>
                  <a:gd name="connsiteX36" fmla="*/ 510597 w 638298"/>
                  <a:gd name="connsiteY36" fmla="*/ 1030540 h 1051910"/>
                  <a:gd name="connsiteX37" fmla="*/ 628058 w 638298"/>
                  <a:gd name="connsiteY37" fmla="*/ 989308 h 1051910"/>
                  <a:gd name="connsiteX38" fmla="*/ 638272 w 638298"/>
                  <a:gd name="connsiteY38" fmla="*/ 981708 h 1051910"/>
                  <a:gd name="connsiteX39" fmla="*/ 638298 w 638298"/>
                  <a:gd name="connsiteY39" fmla="*/ 759500 h 1051910"/>
                  <a:gd name="connsiteX0" fmla="*/ 638298 w 638298"/>
                  <a:gd name="connsiteY0" fmla="*/ 759500 h 1051859"/>
                  <a:gd name="connsiteX1" fmla="*/ 590981 w 638298"/>
                  <a:gd name="connsiteY1" fmla="*/ 664724 h 1051859"/>
                  <a:gd name="connsiteX2" fmla="*/ 494510 w 638298"/>
                  <a:gd name="connsiteY2" fmla="*/ 604909 h 1051859"/>
                  <a:gd name="connsiteX3" fmla="*/ 446875 w 638298"/>
                  <a:gd name="connsiteY3" fmla="*/ 274435 h 1051859"/>
                  <a:gd name="connsiteX4" fmla="*/ 446875 w 638298"/>
                  <a:gd name="connsiteY4" fmla="*/ 266011 h 1051859"/>
                  <a:gd name="connsiteX5" fmla="*/ 459642 w 638298"/>
                  <a:gd name="connsiteY5" fmla="*/ 266011 h 1051859"/>
                  <a:gd name="connsiteX6" fmla="*/ 485177 w 638298"/>
                  <a:gd name="connsiteY6" fmla="*/ 240677 h 1051859"/>
                  <a:gd name="connsiteX7" fmla="*/ 459642 w 638298"/>
                  <a:gd name="connsiteY7" fmla="*/ 215342 h 1051859"/>
                  <a:gd name="connsiteX8" fmla="*/ 446875 w 638298"/>
                  <a:gd name="connsiteY8" fmla="*/ 215342 h 1051859"/>
                  <a:gd name="connsiteX9" fmla="*/ 339628 w 638298"/>
                  <a:gd name="connsiteY9" fmla="*/ 49529 h 1051859"/>
                  <a:gd name="connsiteX10" fmla="*/ 319200 w 638298"/>
                  <a:gd name="connsiteY10" fmla="*/ 129712 h 1051859"/>
                  <a:gd name="connsiteX11" fmla="*/ 306433 w 638298"/>
                  <a:gd name="connsiteY11" fmla="*/ 139339 h 1051859"/>
                  <a:gd name="connsiteX12" fmla="*/ 303368 w 638298"/>
                  <a:gd name="connsiteY12" fmla="*/ 139339 h 1051859"/>
                  <a:gd name="connsiteX13" fmla="*/ 293485 w 638298"/>
                  <a:gd name="connsiteY13" fmla="*/ 124348 h 1051859"/>
                  <a:gd name="connsiteX14" fmla="*/ 293486 w 638298"/>
                  <a:gd name="connsiteY14" fmla="*/ 124341 h 1051859"/>
                  <a:gd name="connsiteX15" fmla="*/ 293665 w 638298"/>
                  <a:gd name="connsiteY15" fmla="*/ 123632 h 1051859"/>
                  <a:gd name="connsiteX16" fmla="*/ 317923 w 638298"/>
                  <a:gd name="connsiteY16" fmla="*/ 28755 h 1051859"/>
                  <a:gd name="connsiteX17" fmla="*/ 280885 w 638298"/>
                  <a:gd name="connsiteY17" fmla="*/ 0 h 1051859"/>
                  <a:gd name="connsiteX18" fmla="*/ 204280 w 638298"/>
                  <a:gd name="connsiteY18" fmla="*/ 0 h 1051859"/>
                  <a:gd name="connsiteX19" fmla="*/ 167254 w 638298"/>
                  <a:gd name="connsiteY19" fmla="*/ 28755 h 1051859"/>
                  <a:gd name="connsiteX20" fmla="*/ 191513 w 638298"/>
                  <a:gd name="connsiteY20" fmla="*/ 123632 h 1051859"/>
                  <a:gd name="connsiteX21" fmla="*/ 182575 w 638298"/>
                  <a:gd name="connsiteY21" fmla="*/ 139175 h 1051859"/>
                  <a:gd name="connsiteX22" fmla="*/ 181809 w 638298"/>
                  <a:gd name="connsiteY22" fmla="*/ 139339 h 1051859"/>
                  <a:gd name="connsiteX23" fmla="*/ 178745 w 638298"/>
                  <a:gd name="connsiteY23" fmla="*/ 139339 h 1051859"/>
                  <a:gd name="connsiteX24" fmla="*/ 165978 w 638298"/>
                  <a:gd name="connsiteY24" fmla="*/ 129712 h 1051859"/>
                  <a:gd name="connsiteX25" fmla="*/ 146188 w 638298"/>
                  <a:gd name="connsiteY25" fmla="*/ 49529 h 1051859"/>
                  <a:gd name="connsiteX26" fmla="*/ 38941 w 638298"/>
                  <a:gd name="connsiteY26" fmla="*/ 215342 h 1051859"/>
                  <a:gd name="connsiteX27" fmla="*/ 25535 w 638298"/>
                  <a:gd name="connsiteY27" fmla="*/ 215342 h 1051859"/>
                  <a:gd name="connsiteX28" fmla="*/ 0 w 638298"/>
                  <a:gd name="connsiteY28" fmla="*/ 240677 h 1051859"/>
                  <a:gd name="connsiteX29" fmla="*/ 25535 w 638298"/>
                  <a:gd name="connsiteY29" fmla="*/ 266011 h 1051859"/>
                  <a:gd name="connsiteX30" fmla="*/ 38303 w 638298"/>
                  <a:gd name="connsiteY30" fmla="*/ 266011 h 1051859"/>
                  <a:gd name="connsiteX31" fmla="*/ 38303 w 638298"/>
                  <a:gd name="connsiteY31" fmla="*/ 274460 h 1051859"/>
                  <a:gd name="connsiteX32" fmla="*/ 216945 w 638298"/>
                  <a:gd name="connsiteY32" fmla="*/ 1051859 h 1051859"/>
                  <a:gd name="connsiteX33" fmla="*/ 268015 w 638298"/>
                  <a:gd name="connsiteY33" fmla="*/ 950040 h 1051859"/>
                  <a:gd name="connsiteX34" fmla="*/ 510597 w 638298"/>
                  <a:gd name="connsiteY34" fmla="*/ 950040 h 1051859"/>
                  <a:gd name="connsiteX35" fmla="*/ 510597 w 638298"/>
                  <a:gd name="connsiteY35" fmla="*/ 1030540 h 1051859"/>
                  <a:gd name="connsiteX36" fmla="*/ 628058 w 638298"/>
                  <a:gd name="connsiteY36" fmla="*/ 989308 h 1051859"/>
                  <a:gd name="connsiteX37" fmla="*/ 638272 w 638298"/>
                  <a:gd name="connsiteY37" fmla="*/ 981708 h 1051859"/>
                  <a:gd name="connsiteX38" fmla="*/ 638298 w 638298"/>
                  <a:gd name="connsiteY38" fmla="*/ 759500 h 1051859"/>
                  <a:gd name="connsiteX0" fmla="*/ 638298 w 638298"/>
                  <a:gd name="connsiteY0" fmla="*/ 759500 h 1030540"/>
                  <a:gd name="connsiteX1" fmla="*/ 590981 w 638298"/>
                  <a:gd name="connsiteY1" fmla="*/ 664724 h 1030540"/>
                  <a:gd name="connsiteX2" fmla="*/ 494510 w 638298"/>
                  <a:gd name="connsiteY2" fmla="*/ 604909 h 1030540"/>
                  <a:gd name="connsiteX3" fmla="*/ 446875 w 638298"/>
                  <a:gd name="connsiteY3" fmla="*/ 274435 h 1030540"/>
                  <a:gd name="connsiteX4" fmla="*/ 446875 w 638298"/>
                  <a:gd name="connsiteY4" fmla="*/ 266011 h 1030540"/>
                  <a:gd name="connsiteX5" fmla="*/ 459642 w 638298"/>
                  <a:gd name="connsiteY5" fmla="*/ 266011 h 1030540"/>
                  <a:gd name="connsiteX6" fmla="*/ 485177 w 638298"/>
                  <a:gd name="connsiteY6" fmla="*/ 240677 h 1030540"/>
                  <a:gd name="connsiteX7" fmla="*/ 459642 w 638298"/>
                  <a:gd name="connsiteY7" fmla="*/ 215342 h 1030540"/>
                  <a:gd name="connsiteX8" fmla="*/ 446875 w 638298"/>
                  <a:gd name="connsiteY8" fmla="*/ 215342 h 1030540"/>
                  <a:gd name="connsiteX9" fmla="*/ 339628 w 638298"/>
                  <a:gd name="connsiteY9" fmla="*/ 49529 h 1030540"/>
                  <a:gd name="connsiteX10" fmla="*/ 319200 w 638298"/>
                  <a:gd name="connsiteY10" fmla="*/ 129712 h 1030540"/>
                  <a:gd name="connsiteX11" fmla="*/ 306433 w 638298"/>
                  <a:gd name="connsiteY11" fmla="*/ 139339 h 1030540"/>
                  <a:gd name="connsiteX12" fmla="*/ 303368 w 638298"/>
                  <a:gd name="connsiteY12" fmla="*/ 139339 h 1030540"/>
                  <a:gd name="connsiteX13" fmla="*/ 293485 w 638298"/>
                  <a:gd name="connsiteY13" fmla="*/ 124348 h 1030540"/>
                  <a:gd name="connsiteX14" fmla="*/ 293486 w 638298"/>
                  <a:gd name="connsiteY14" fmla="*/ 124341 h 1030540"/>
                  <a:gd name="connsiteX15" fmla="*/ 293665 w 638298"/>
                  <a:gd name="connsiteY15" fmla="*/ 123632 h 1030540"/>
                  <a:gd name="connsiteX16" fmla="*/ 317923 w 638298"/>
                  <a:gd name="connsiteY16" fmla="*/ 28755 h 1030540"/>
                  <a:gd name="connsiteX17" fmla="*/ 280885 w 638298"/>
                  <a:gd name="connsiteY17" fmla="*/ 0 h 1030540"/>
                  <a:gd name="connsiteX18" fmla="*/ 204280 w 638298"/>
                  <a:gd name="connsiteY18" fmla="*/ 0 h 1030540"/>
                  <a:gd name="connsiteX19" fmla="*/ 167254 w 638298"/>
                  <a:gd name="connsiteY19" fmla="*/ 28755 h 1030540"/>
                  <a:gd name="connsiteX20" fmla="*/ 191513 w 638298"/>
                  <a:gd name="connsiteY20" fmla="*/ 123632 h 1030540"/>
                  <a:gd name="connsiteX21" fmla="*/ 182575 w 638298"/>
                  <a:gd name="connsiteY21" fmla="*/ 139175 h 1030540"/>
                  <a:gd name="connsiteX22" fmla="*/ 181809 w 638298"/>
                  <a:gd name="connsiteY22" fmla="*/ 139339 h 1030540"/>
                  <a:gd name="connsiteX23" fmla="*/ 178745 w 638298"/>
                  <a:gd name="connsiteY23" fmla="*/ 139339 h 1030540"/>
                  <a:gd name="connsiteX24" fmla="*/ 165978 w 638298"/>
                  <a:gd name="connsiteY24" fmla="*/ 129712 h 1030540"/>
                  <a:gd name="connsiteX25" fmla="*/ 146188 w 638298"/>
                  <a:gd name="connsiteY25" fmla="*/ 49529 h 1030540"/>
                  <a:gd name="connsiteX26" fmla="*/ 38941 w 638298"/>
                  <a:gd name="connsiteY26" fmla="*/ 215342 h 1030540"/>
                  <a:gd name="connsiteX27" fmla="*/ 25535 w 638298"/>
                  <a:gd name="connsiteY27" fmla="*/ 215342 h 1030540"/>
                  <a:gd name="connsiteX28" fmla="*/ 0 w 638298"/>
                  <a:gd name="connsiteY28" fmla="*/ 240677 h 1030540"/>
                  <a:gd name="connsiteX29" fmla="*/ 25535 w 638298"/>
                  <a:gd name="connsiteY29" fmla="*/ 266011 h 1030540"/>
                  <a:gd name="connsiteX30" fmla="*/ 38303 w 638298"/>
                  <a:gd name="connsiteY30" fmla="*/ 266011 h 1030540"/>
                  <a:gd name="connsiteX31" fmla="*/ 38303 w 638298"/>
                  <a:gd name="connsiteY31" fmla="*/ 274460 h 1030540"/>
                  <a:gd name="connsiteX32" fmla="*/ 268015 w 638298"/>
                  <a:gd name="connsiteY32" fmla="*/ 950040 h 1030540"/>
                  <a:gd name="connsiteX33" fmla="*/ 510597 w 638298"/>
                  <a:gd name="connsiteY33" fmla="*/ 950040 h 1030540"/>
                  <a:gd name="connsiteX34" fmla="*/ 510597 w 638298"/>
                  <a:gd name="connsiteY34" fmla="*/ 1030540 h 1030540"/>
                  <a:gd name="connsiteX35" fmla="*/ 628058 w 638298"/>
                  <a:gd name="connsiteY35" fmla="*/ 989308 h 1030540"/>
                  <a:gd name="connsiteX36" fmla="*/ 638272 w 638298"/>
                  <a:gd name="connsiteY36" fmla="*/ 981708 h 1030540"/>
                  <a:gd name="connsiteX37" fmla="*/ 638298 w 638298"/>
                  <a:gd name="connsiteY37" fmla="*/ 759500 h 1030540"/>
                  <a:gd name="connsiteX0" fmla="*/ 638298 w 638298"/>
                  <a:gd name="connsiteY0" fmla="*/ 759500 h 1030540"/>
                  <a:gd name="connsiteX1" fmla="*/ 590981 w 638298"/>
                  <a:gd name="connsiteY1" fmla="*/ 664724 h 1030540"/>
                  <a:gd name="connsiteX2" fmla="*/ 494510 w 638298"/>
                  <a:gd name="connsiteY2" fmla="*/ 604909 h 1030540"/>
                  <a:gd name="connsiteX3" fmla="*/ 446875 w 638298"/>
                  <a:gd name="connsiteY3" fmla="*/ 274435 h 1030540"/>
                  <a:gd name="connsiteX4" fmla="*/ 446875 w 638298"/>
                  <a:gd name="connsiteY4" fmla="*/ 266011 h 1030540"/>
                  <a:gd name="connsiteX5" fmla="*/ 459642 w 638298"/>
                  <a:gd name="connsiteY5" fmla="*/ 266011 h 1030540"/>
                  <a:gd name="connsiteX6" fmla="*/ 485177 w 638298"/>
                  <a:gd name="connsiteY6" fmla="*/ 240677 h 1030540"/>
                  <a:gd name="connsiteX7" fmla="*/ 459642 w 638298"/>
                  <a:gd name="connsiteY7" fmla="*/ 215342 h 1030540"/>
                  <a:gd name="connsiteX8" fmla="*/ 446875 w 638298"/>
                  <a:gd name="connsiteY8" fmla="*/ 215342 h 1030540"/>
                  <a:gd name="connsiteX9" fmla="*/ 339628 w 638298"/>
                  <a:gd name="connsiteY9" fmla="*/ 49529 h 1030540"/>
                  <a:gd name="connsiteX10" fmla="*/ 319200 w 638298"/>
                  <a:gd name="connsiteY10" fmla="*/ 129712 h 1030540"/>
                  <a:gd name="connsiteX11" fmla="*/ 306433 w 638298"/>
                  <a:gd name="connsiteY11" fmla="*/ 139339 h 1030540"/>
                  <a:gd name="connsiteX12" fmla="*/ 303368 w 638298"/>
                  <a:gd name="connsiteY12" fmla="*/ 139339 h 1030540"/>
                  <a:gd name="connsiteX13" fmla="*/ 293485 w 638298"/>
                  <a:gd name="connsiteY13" fmla="*/ 124348 h 1030540"/>
                  <a:gd name="connsiteX14" fmla="*/ 293486 w 638298"/>
                  <a:gd name="connsiteY14" fmla="*/ 124341 h 1030540"/>
                  <a:gd name="connsiteX15" fmla="*/ 293665 w 638298"/>
                  <a:gd name="connsiteY15" fmla="*/ 123632 h 1030540"/>
                  <a:gd name="connsiteX16" fmla="*/ 317923 w 638298"/>
                  <a:gd name="connsiteY16" fmla="*/ 28755 h 1030540"/>
                  <a:gd name="connsiteX17" fmla="*/ 280885 w 638298"/>
                  <a:gd name="connsiteY17" fmla="*/ 0 h 1030540"/>
                  <a:gd name="connsiteX18" fmla="*/ 204280 w 638298"/>
                  <a:gd name="connsiteY18" fmla="*/ 0 h 1030540"/>
                  <a:gd name="connsiteX19" fmla="*/ 167254 w 638298"/>
                  <a:gd name="connsiteY19" fmla="*/ 28755 h 1030540"/>
                  <a:gd name="connsiteX20" fmla="*/ 191513 w 638298"/>
                  <a:gd name="connsiteY20" fmla="*/ 123632 h 1030540"/>
                  <a:gd name="connsiteX21" fmla="*/ 182575 w 638298"/>
                  <a:gd name="connsiteY21" fmla="*/ 139175 h 1030540"/>
                  <a:gd name="connsiteX22" fmla="*/ 181809 w 638298"/>
                  <a:gd name="connsiteY22" fmla="*/ 139339 h 1030540"/>
                  <a:gd name="connsiteX23" fmla="*/ 178745 w 638298"/>
                  <a:gd name="connsiteY23" fmla="*/ 139339 h 1030540"/>
                  <a:gd name="connsiteX24" fmla="*/ 165978 w 638298"/>
                  <a:gd name="connsiteY24" fmla="*/ 129712 h 1030540"/>
                  <a:gd name="connsiteX25" fmla="*/ 146188 w 638298"/>
                  <a:gd name="connsiteY25" fmla="*/ 49529 h 1030540"/>
                  <a:gd name="connsiteX26" fmla="*/ 38941 w 638298"/>
                  <a:gd name="connsiteY26" fmla="*/ 215342 h 1030540"/>
                  <a:gd name="connsiteX27" fmla="*/ 25535 w 638298"/>
                  <a:gd name="connsiteY27" fmla="*/ 215342 h 1030540"/>
                  <a:gd name="connsiteX28" fmla="*/ 0 w 638298"/>
                  <a:gd name="connsiteY28" fmla="*/ 240677 h 1030540"/>
                  <a:gd name="connsiteX29" fmla="*/ 25535 w 638298"/>
                  <a:gd name="connsiteY29" fmla="*/ 266011 h 1030540"/>
                  <a:gd name="connsiteX30" fmla="*/ 38303 w 638298"/>
                  <a:gd name="connsiteY30" fmla="*/ 266011 h 1030540"/>
                  <a:gd name="connsiteX31" fmla="*/ 38303 w 638298"/>
                  <a:gd name="connsiteY31" fmla="*/ 274460 h 1030540"/>
                  <a:gd name="connsiteX32" fmla="*/ 510597 w 638298"/>
                  <a:gd name="connsiteY32" fmla="*/ 950040 h 1030540"/>
                  <a:gd name="connsiteX33" fmla="*/ 510597 w 638298"/>
                  <a:gd name="connsiteY33" fmla="*/ 1030540 h 1030540"/>
                  <a:gd name="connsiteX34" fmla="*/ 628058 w 638298"/>
                  <a:gd name="connsiteY34" fmla="*/ 989308 h 1030540"/>
                  <a:gd name="connsiteX35" fmla="*/ 638272 w 638298"/>
                  <a:gd name="connsiteY35" fmla="*/ 981708 h 1030540"/>
                  <a:gd name="connsiteX36" fmla="*/ 638298 w 638298"/>
                  <a:gd name="connsiteY36" fmla="*/ 759500 h 1030540"/>
                  <a:gd name="connsiteX0" fmla="*/ 638298 w 638298"/>
                  <a:gd name="connsiteY0" fmla="*/ 759500 h 1030540"/>
                  <a:gd name="connsiteX1" fmla="*/ 590981 w 638298"/>
                  <a:gd name="connsiteY1" fmla="*/ 664724 h 1030540"/>
                  <a:gd name="connsiteX2" fmla="*/ 494510 w 638298"/>
                  <a:gd name="connsiteY2" fmla="*/ 604909 h 1030540"/>
                  <a:gd name="connsiteX3" fmla="*/ 446875 w 638298"/>
                  <a:gd name="connsiteY3" fmla="*/ 274435 h 1030540"/>
                  <a:gd name="connsiteX4" fmla="*/ 446875 w 638298"/>
                  <a:gd name="connsiteY4" fmla="*/ 266011 h 1030540"/>
                  <a:gd name="connsiteX5" fmla="*/ 459642 w 638298"/>
                  <a:gd name="connsiteY5" fmla="*/ 266011 h 1030540"/>
                  <a:gd name="connsiteX6" fmla="*/ 485177 w 638298"/>
                  <a:gd name="connsiteY6" fmla="*/ 240677 h 1030540"/>
                  <a:gd name="connsiteX7" fmla="*/ 459642 w 638298"/>
                  <a:gd name="connsiteY7" fmla="*/ 215342 h 1030540"/>
                  <a:gd name="connsiteX8" fmla="*/ 446875 w 638298"/>
                  <a:gd name="connsiteY8" fmla="*/ 215342 h 1030540"/>
                  <a:gd name="connsiteX9" fmla="*/ 339628 w 638298"/>
                  <a:gd name="connsiteY9" fmla="*/ 49529 h 1030540"/>
                  <a:gd name="connsiteX10" fmla="*/ 319200 w 638298"/>
                  <a:gd name="connsiteY10" fmla="*/ 129712 h 1030540"/>
                  <a:gd name="connsiteX11" fmla="*/ 306433 w 638298"/>
                  <a:gd name="connsiteY11" fmla="*/ 139339 h 1030540"/>
                  <a:gd name="connsiteX12" fmla="*/ 303368 w 638298"/>
                  <a:gd name="connsiteY12" fmla="*/ 139339 h 1030540"/>
                  <a:gd name="connsiteX13" fmla="*/ 293485 w 638298"/>
                  <a:gd name="connsiteY13" fmla="*/ 124348 h 1030540"/>
                  <a:gd name="connsiteX14" fmla="*/ 293486 w 638298"/>
                  <a:gd name="connsiteY14" fmla="*/ 124341 h 1030540"/>
                  <a:gd name="connsiteX15" fmla="*/ 293665 w 638298"/>
                  <a:gd name="connsiteY15" fmla="*/ 123632 h 1030540"/>
                  <a:gd name="connsiteX16" fmla="*/ 317923 w 638298"/>
                  <a:gd name="connsiteY16" fmla="*/ 28755 h 1030540"/>
                  <a:gd name="connsiteX17" fmla="*/ 280885 w 638298"/>
                  <a:gd name="connsiteY17" fmla="*/ 0 h 1030540"/>
                  <a:gd name="connsiteX18" fmla="*/ 204280 w 638298"/>
                  <a:gd name="connsiteY18" fmla="*/ 0 h 1030540"/>
                  <a:gd name="connsiteX19" fmla="*/ 167254 w 638298"/>
                  <a:gd name="connsiteY19" fmla="*/ 28755 h 1030540"/>
                  <a:gd name="connsiteX20" fmla="*/ 191513 w 638298"/>
                  <a:gd name="connsiteY20" fmla="*/ 123632 h 1030540"/>
                  <a:gd name="connsiteX21" fmla="*/ 182575 w 638298"/>
                  <a:gd name="connsiteY21" fmla="*/ 139175 h 1030540"/>
                  <a:gd name="connsiteX22" fmla="*/ 181809 w 638298"/>
                  <a:gd name="connsiteY22" fmla="*/ 139339 h 1030540"/>
                  <a:gd name="connsiteX23" fmla="*/ 178745 w 638298"/>
                  <a:gd name="connsiteY23" fmla="*/ 139339 h 1030540"/>
                  <a:gd name="connsiteX24" fmla="*/ 165978 w 638298"/>
                  <a:gd name="connsiteY24" fmla="*/ 129712 h 1030540"/>
                  <a:gd name="connsiteX25" fmla="*/ 146188 w 638298"/>
                  <a:gd name="connsiteY25" fmla="*/ 49529 h 1030540"/>
                  <a:gd name="connsiteX26" fmla="*/ 38941 w 638298"/>
                  <a:gd name="connsiteY26" fmla="*/ 215342 h 1030540"/>
                  <a:gd name="connsiteX27" fmla="*/ 25535 w 638298"/>
                  <a:gd name="connsiteY27" fmla="*/ 215342 h 1030540"/>
                  <a:gd name="connsiteX28" fmla="*/ 0 w 638298"/>
                  <a:gd name="connsiteY28" fmla="*/ 240677 h 1030540"/>
                  <a:gd name="connsiteX29" fmla="*/ 25535 w 638298"/>
                  <a:gd name="connsiteY29" fmla="*/ 266011 h 1030540"/>
                  <a:gd name="connsiteX30" fmla="*/ 38303 w 638298"/>
                  <a:gd name="connsiteY30" fmla="*/ 266011 h 1030540"/>
                  <a:gd name="connsiteX31" fmla="*/ 38303 w 638298"/>
                  <a:gd name="connsiteY31" fmla="*/ 274460 h 1030540"/>
                  <a:gd name="connsiteX32" fmla="*/ 510597 w 638298"/>
                  <a:gd name="connsiteY32" fmla="*/ 950040 h 1030540"/>
                  <a:gd name="connsiteX33" fmla="*/ 510597 w 638298"/>
                  <a:gd name="connsiteY33" fmla="*/ 1030540 h 1030540"/>
                  <a:gd name="connsiteX34" fmla="*/ 628058 w 638298"/>
                  <a:gd name="connsiteY34" fmla="*/ 989308 h 1030540"/>
                  <a:gd name="connsiteX35" fmla="*/ 638298 w 638298"/>
                  <a:gd name="connsiteY35" fmla="*/ 759500 h 1030540"/>
                  <a:gd name="connsiteX0" fmla="*/ 638298 w 638298"/>
                  <a:gd name="connsiteY0" fmla="*/ 759500 h 989308"/>
                  <a:gd name="connsiteX1" fmla="*/ 590981 w 638298"/>
                  <a:gd name="connsiteY1" fmla="*/ 664724 h 989308"/>
                  <a:gd name="connsiteX2" fmla="*/ 494510 w 638298"/>
                  <a:gd name="connsiteY2" fmla="*/ 604909 h 989308"/>
                  <a:gd name="connsiteX3" fmla="*/ 446875 w 638298"/>
                  <a:gd name="connsiteY3" fmla="*/ 274435 h 989308"/>
                  <a:gd name="connsiteX4" fmla="*/ 446875 w 638298"/>
                  <a:gd name="connsiteY4" fmla="*/ 266011 h 989308"/>
                  <a:gd name="connsiteX5" fmla="*/ 459642 w 638298"/>
                  <a:gd name="connsiteY5" fmla="*/ 266011 h 989308"/>
                  <a:gd name="connsiteX6" fmla="*/ 485177 w 638298"/>
                  <a:gd name="connsiteY6" fmla="*/ 240677 h 989308"/>
                  <a:gd name="connsiteX7" fmla="*/ 459642 w 638298"/>
                  <a:gd name="connsiteY7" fmla="*/ 215342 h 989308"/>
                  <a:gd name="connsiteX8" fmla="*/ 446875 w 638298"/>
                  <a:gd name="connsiteY8" fmla="*/ 215342 h 989308"/>
                  <a:gd name="connsiteX9" fmla="*/ 339628 w 638298"/>
                  <a:gd name="connsiteY9" fmla="*/ 49529 h 989308"/>
                  <a:gd name="connsiteX10" fmla="*/ 319200 w 638298"/>
                  <a:gd name="connsiteY10" fmla="*/ 129712 h 989308"/>
                  <a:gd name="connsiteX11" fmla="*/ 306433 w 638298"/>
                  <a:gd name="connsiteY11" fmla="*/ 139339 h 989308"/>
                  <a:gd name="connsiteX12" fmla="*/ 303368 w 638298"/>
                  <a:gd name="connsiteY12" fmla="*/ 139339 h 989308"/>
                  <a:gd name="connsiteX13" fmla="*/ 293485 w 638298"/>
                  <a:gd name="connsiteY13" fmla="*/ 124348 h 989308"/>
                  <a:gd name="connsiteX14" fmla="*/ 293486 w 638298"/>
                  <a:gd name="connsiteY14" fmla="*/ 124341 h 989308"/>
                  <a:gd name="connsiteX15" fmla="*/ 293665 w 638298"/>
                  <a:gd name="connsiteY15" fmla="*/ 123632 h 989308"/>
                  <a:gd name="connsiteX16" fmla="*/ 317923 w 638298"/>
                  <a:gd name="connsiteY16" fmla="*/ 28755 h 989308"/>
                  <a:gd name="connsiteX17" fmla="*/ 280885 w 638298"/>
                  <a:gd name="connsiteY17" fmla="*/ 0 h 989308"/>
                  <a:gd name="connsiteX18" fmla="*/ 204280 w 638298"/>
                  <a:gd name="connsiteY18" fmla="*/ 0 h 989308"/>
                  <a:gd name="connsiteX19" fmla="*/ 167254 w 638298"/>
                  <a:gd name="connsiteY19" fmla="*/ 28755 h 989308"/>
                  <a:gd name="connsiteX20" fmla="*/ 191513 w 638298"/>
                  <a:gd name="connsiteY20" fmla="*/ 123632 h 989308"/>
                  <a:gd name="connsiteX21" fmla="*/ 182575 w 638298"/>
                  <a:gd name="connsiteY21" fmla="*/ 139175 h 989308"/>
                  <a:gd name="connsiteX22" fmla="*/ 181809 w 638298"/>
                  <a:gd name="connsiteY22" fmla="*/ 139339 h 989308"/>
                  <a:gd name="connsiteX23" fmla="*/ 178745 w 638298"/>
                  <a:gd name="connsiteY23" fmla="*/ 139339 h 989308"/>
                  <a:gd name="connsiteX24" fmla="*/ 165978 w 638298"/>
                  <a:gd name="connsiteY24" fmla="*/ 129712 h 989308"/>
                  <a:gd name="connsiteX25" fmla="*/ 146188 w 638298"/>
                  <a:gd name="connsiteY25" fmla="*/ 49529 h 989308"/>
                  <a:gd name="connsiteX26" fmla="*/ 38941 w 638298"/>
                  <a:gd name="connsiteY26" fmla="*/ 215342 h 989308"/>
                  <a:gd name="connsiteX27" fmla="*/ 25535 w 638298"/>
                  <a:gd name="connsiteY27" fmla="*/ 215342 h 989308"/>
                  <a:gd name="connsiteX28" fmla="*/ 0 w 638298"/>
                  <a:gd name="connsiteY28" fmla="*/ 240677 h 989308"/>
                  <a:gd name="connsiteX29" fmla="*/ 25535 w 638298"/>
                  <a:gd name="connsiteY29" fmla="*/ 266011 h 989308"/>
                  <a:gd name="connsiteX30" fmla="*/ 38303 w 638298"/>
                  <a:gd name="connsiteY30" fmla="*/ 266011 h 989308"/>
                  <a:gd name="connsiteX31" fmla="*/ 38303 w 638298"/>
                  <a:gd name="connsiteY31" fmla="*/ 274460 h 989308"/>
                  <a:gd name="connsiteX32" fmla="*/ 510597 w 638298"/>
                  <a:gd name="connsiteY32" fmla="*/ 950040 h 989308"/>
                  <a:gd name="connsiteX33" fmla="*/ 628058 w 638298"/>
                  <a:gd name="connsiteY33" fmla="*/ 989308 h 989308"/>
                  <a:gd name="connsiteX34" fmla="*/ 638298 w 638298"/>
                  <a:gd name="connsiteY34" fmla="*/ 759500 h 989308"/>
                  <a:gd name="connsiteX0" fmla="*/ 638298 w 638298"/>
                  <a:gd name="connsiteY0" fmla="*/ 759500 h 950040"/>
                  <a:gd name="connsiteX1" fmla="*/ 590981 w 638298"/>
                  <a:gd name="connsiteY1" fmla="*/ 664724 h 950040"/>
                  <a:gd name="connsiteX2" fmla="*/ 494510 w 638298"/>
                  <a:gd name="connsiteY2" fmla="*/ 604909 h 950040"/>
                  <a:gd name="connsiteX3" fmla="*/ 446875 w 638298"/>
                  <a:gd name="connsiteY3" fmla="*/ 274435 h 950040"/>
                  <a:gd name="connsiteX4" fmla="*/ 446875 w 638298"/>
                  <a:gd name="connsiteY4" fmla="*/ 266011 h 950040"/>
                  <a:gd name="connsiteX5" fmla="*/ 459642 w 638298"/>
                  <a:gd name="connsiteY5" fmla="*/ 266011 h 950040"/>
                  <a:gd name="connsiteX6" fmla="*/ 485177 w 638298"/>
                  <a:gd name="connsiteY6" fmla="*/ 240677 h 950040"/>
                  <a:gd name="connsiteX7" fmla="*/ 459642 w 638298"/>
                  <a:gd name="connsiteY7" fmla="*/ 215342 h 950040"/>
                  <a:gd name="connsiteX8" fmla="*/ 446875 w 638298"/>
                  <a:gd name="connsiteY8" fmla="*/ 215342 h 950040"/>
                  <a:gd name="connsiteX9" fmla="*/ 339628 w 638298"/>
                  <a:gd name="connsiteY9" fmla="*/ 49529 h 950040"/>
                  <a:gd name="connsiteX10" fmla="*/ 319200 w 638298"/>
                  <a:gd name="connsiteY10" fmla="*/ 129712 h 950040"/>
                  <a:gd name="connsiteX11" fmla="*/ 306433 w 638298"/>
                  <a:gd name="connsiteY11" fmla="*/ 139339 h 950040"/>
                  <a:gd name="connsiteX12" fmla="*/ 303368 w 638298"/>
                  <a:gd name="connsiteY12" fmla="*/ 139339 h 950040"/>
                  <a:gd name="connsiteX13" fmla="*/ 293485 w 638298"/>
                  <a:gd name="connsiteY13" fmla="*/ 124348 h 950040"/>
                  <a:gd name="connsiteX14" fmla="*/ 293486 w 638298"/>
                  <a:gd name="connsiteY14" fmla="*/ 124341 h 950040"/>
                  <a:gd name="connsiteX15" fmla="*/ 293665 w 638298"/>
                  <a:gd name="connsiteY15" fmla="*/ 123632 h 950040"/>
                  <a:gd name="connsiteX16" fmla="*/ 317923 w 638298"/>
                  <a:gd name="connsiteY16" fmla="*/ 28755 h 950040"/>
                  <a:gd name="connsiteX17" fmla="*/ 280885 w 638298"/>
                  <a:gd name="connsiteY17" fmla="*/ 0 h 950040"/>
                  <a:gd name="connsiteX18" fmla="*/ 204280 w 638298"/>
                  <a:gd name="connsiteY18" fmla="*/ 0 h 950040"/>
                  <a:gd name="connsiteX19" fmla="*/ 167254 w 638298"/>
                  <a:gd name="connsiteY19" fmla="*/ 28755 h 950040"/>
                  <a:gd name="connsiteX20" fmla="*/ 191513 w 638298"/>
                  <a:gd name="connsiteY20" fmla="*/ 123632 h 950040"/>
                  <a:gd name="connsiteX21" fmla="*/ 182575 w 638298"/>
                  <a:gd name="connsiteY21" fmla="*/ 139175 h 950040"/>
                  <a:gd name="connsiteX22" fmla="*/ 181809 w 638298"/>
                  <a:gd name="connsiteY22" fmla="*/ 139339 h 950040"/>
                  <a:gd name="connsiteX23" fmla="*/ 178745 w 638298"/>
                  <a:gd name="connsiteY23" fmla="*/ 139339 h 950040"/>
                  <a:gd name="connsiteX24" fmla="*/ 165978 w 638298"/>
                  <a:gd name="connsiteY24" fmla="*/ 129712 h 950040"/>
                  <a:gd name="connsiteX25" fmla="*/ 146188 w 638298"/>
                  <a:gd name="connsiteY25" fmla="*/ 49529 h 950040"/>
                  <a:gd name="connsiteX26" fmla="*/ 38941 w 638298"/>
                  <a:gd name="connsiteY26" fmla="*/ 215342 h 950040"/>
                  <a:gd name="connsiteX27" fmla="*/ 25535 w 638298"/>
                  <a:gd name="connsiteY27" fmla="*/ 215342 h 950040"/>
                  <a:gd name="connsiteX28" fmla="*/ 0 w 638298"/>
                  <a:gd name="connsiteY28" fmla="*/ 240677 h 950040"/>
                  <a:gd name="connsiteX29" fmla="*/ 25535 w 638298"/>
                  <a:gd name="connsiteY29" fmla="*/ 266011 h 950040"/>
                  <a:gd name="connsiteX30" fmla="*/ 38303 w 638298"/>
                  <a:gd name="connsiteY30" fmla="*/ 266011 h 950040"/>
                  <a:gd name="connsiteX31" fmla="*/ 38303 w 638298"/>
                  <a:gd name="connsiteY31" fmla="*/ 274460 h 950040"/>
                  <a:gd name="connsiteX32" fmla="*/ 510597 w 638298"/>
                  <a:gd name="connsiteY32" fmla="*/ 950040 h 950040"/>
                  <a:gd name="connsiteX33" fmla="*/ 638298 w 638298"/>
                  <a:gd name="connsiteY33" fmla="*/ 759500 h 950040"/>
                  <a:gd name="connsiteX0" fmla="*/ 638298 w 638298"/>
                  <a:gd name="connsiteY0" fmla="*/ 759500 h 759500"/>
                  <a:gd name="connsiteX1" fmla="*/ 590981 w 638298"/>
                  <a:gd name="connsiteY1" fmla="*/ 664724 h 759500"/>
                  <a:gd name="connsiteX2" fmla="*/ 494510 w 638298"/>
                  <a:gd name="connsiteY2" fmla="*/ 604909 h 759500"/>
                  <a:gd name="connsiteX3" fmla="*/ 446875 w 638298"/>
                  <a:gd name="connsiteY3" fmla="*/ 274435 h 759500"/>
                  <a:gd name="connsiteX4" fmla="*/ 446875 w 638298"/>
                  <a:gd name="connsiteY4" fmla="*/ 266011 h 759500"/>
                  <a:gd name="connsiteX5" fmla="*/ 459642 w 638298"/>
                  <a:gd name="connsiteY5" fmla="*/ 266011 h 759500"/>
                  <a:gd name="connsiteX6" fmla="*/ 485177 w 638298"/>
                  <a:gd name="connsiteY6" fmla="*/ 240677 h 759500"/>
                  <a:gd name="connsiteX7" fmla="*/ 459642 w 638298"/>
                  <a:gd name="connsiteY7" fmla="*/ 215342 h 759500"/>
                  <a:gd name="connsiteX8" fmla="*/ 446875 w 638298"/>
                  <a:gd name="connsiteY8" fmla="*/ 215342 h 759500"/>
                  <a:gd name="connsiteX9" fmla="*/ 339628 w 638298"/>
                  <a:gd name="connsiteY9" fmla="*/ 49529 h 759500"/>
                  <a:gd name="connsiteX10" fmla="*/ 319200 w 638298"/>
                  <a:gd name="connsiteY10" fmla="*/ 129712 h 759500"/>
                  <a:gd name="connsiteX11" fmla="*/ 306433 w 638298"/>
                  <a:gd name="connsiteY11" fmla="*/ 139339 h 759500"/>
                  <a:gd name="connsiteX12" fmla="*/ 303368 w 638298"/>
                  <a:gd name="connsiteY12" fmla="*/ 139339 h 759500"/>
                  <a:gd name="connsiteX13" fmla="*/ 293485 w 638298"/>
                  <a:gd name="connsiteY13" fmla="*/ 124348 h 759500"/>
                  <a:gd name="connsiteX14" fmla="*/ 293486 w 638298"/>
                  <a:gd name="connsiteY14" fmla="*/ 124341 h 759500"/>
                  <a:gd name="connsiteX15" fmla="*/ 293665 w 638298"/>
                  <a:gd name="connsiteY15" fmla="*/ 123632 h 759500"/>
                  <a:gd name="connsiteX16" fmla="*/ 317923 w 638298"/>
                  <a:gd name="connsiteY16" fmla="*/ 28755 h 759500"/>
                  <a:gd name="connsiteX17" fmla="*/ 280885 w 638298"/>
                  <a:gd name="connsiteY17" fmla="*/ 0 h 759500"/>
                  <a:gd name="connsiteX18" fmla="*/ 204280 w 638298"/>
                  <a:gd name="connsiteY18" fmla="*/ 0 h 759500"/>
                  <a:gd name="connsiteX19" fmla="*/ 167254 w 638298"/>
                  <a:gd name="connsiteY19" fmla="*/ 28755 h 759500"/>
                  <a:gd name="connsiteX20" fmla="*/ 191513 w 638298"/>
                  <a:gd name="connsiteY20" fmla="*/ 123632 h 759500"/>
                  <a:gd name="connsiteX21" fmla="*/ 182575 w 638298"/>
                  <a:gd name="connsiteY21" fmla="*/ 139175 h 759500"/>
                  <a:gd name="connsiteX22" fmla="*/ 181809 w 638298"/>
                  <a:gd name="connsiteY22" fmla="*/ 139339 h 759500"/>
                  <a:gd name="connsiteX23" fmla="*/ 178745 w 638298"/>
                  <a:gd name="connsiteY23" fmla="*/ 139339 h 759500"/>
                  <a:gd name="connsiteX24" fmla="*/ 165978 w 638298"/>
                  <a:gd name="connsiteY24" fmla="*/ 129712 h 759500"/>
                  <a:gd name="connsiteX25" fmla="*/ 146188 w 638298"/>
                  <a:gd name="connsiteY25" fmla="*/ 49529 h 759500"/>
                  <a:gd name="connsiteX26" fmla="*/ 38941 w 638298"/>
                  <a:gd name="connsiteY26" fmla="*/ 215342 h 759500"/>
                  <a:gd name="connsiteX27" fmla="*/ 25535 w 638298"/>
                  <a:gd name="connsiteY27" fmla="*/ 215342 h 759500"/>
                  <a:gd name="connsiteX28" fmla="*/ 0 w 638298"/>
                  <a:gd name="connsiteY28" fmla="*/ 240677 h 759500"/>
                  <a:gd name="connsiteX29" fmla="*/ 25535 w 638298"/>
                  <a:gd name="connsiteY29" fmla="*/ 266011 h 759500"/>
                  <a:gd name="connsiteX30" fmla="*/ 38303 w 638298"/>
                  <a:gd name="connsiteY30" fmla="*/ 266011 h 759500"/>
                  <a:gd name="connsiteX31" fmla="*/ 38303 w 638298"/>
                  <a:gd name="connsiteY31" fmla="*/ 274460 h 759500"/>
                  <a:gd name="connsiteX32" fmla="*/ 638298 w 638298"/>
                  <a:gd name="connsiteY32" fmla="*/ 759500 h 759500"/>
                  <a:gd name="connsiteX0" fmla="*/ 638298 w 638298"/>
                  <a:gd name="connsiteY0" fmla="*/ 759500 h 759500"/>
                  <a:gd name="connsiteX1" fmla="*/ 590981 w 638298"/>
                  <a:gd name="connsiteY1" fmla="*/ 664724 h 759500"/>
                  <a:gd name="connsiteX2" fmla="*/ 446875 w 638298"/>
                  <a:gd name="connsiteY2" fmla="*/ 274435 h 759500"/>
                  <a:gd name="connsiteX3" fmla="*/ 446875 w 638298"/>
                  <a:gd name="connsiteY3" fmla="*/ 266011 h 759500"/>
                  <a:gd name="connsiteX4" fmla="*/ 459642 w 638298"/>
                  <a:gd name="connsiteY4" fmla="*/ 266011 h 759500"/>
                  <a:gd name="connsiteX5" fmla="*/ 485177 w 638298"/>
                  <a:gd name="connsiteY5" fmla="*/ 240677 h 759500"/>
                  <a:gd name="connsiteX6" fmla="*/ 459642 w 638298"/>
                  <a:gd name="connsiteY6" fmla="*/ 215342 h 759500"/>
                  <a:gd name="connsiteX7" fmla="*/ 446875 w 638298"/>
                  <a:gd name="connsiteY7" fmla="*/ 215342 h 759500"/>
                  <a:gd name="connsiteX8" fmla="*/ 339628 w 638298"/>
                  <a:gd name="connsiteY8" fmla="*/ 49529 h 759500"/>
                  <a:gd name="connsiteX9" fmla="*/ 319200 w 638298"/>
                  <a:gd name="connsiteY9" fmla="*/ 129712 h 759500"/>
                  <a:gd name="connsiteX10" fmla="*/ 306433 w 638298"/>
                  <a:gd name="connsiteY10" fmla="*/ 139339 h 759500"/>
                  <a:gd name="connsiteX11" fmla="*/ 303368 w 638298"/>
                  <a:gd name="connsiteY11" fmla="*/ 139339 h 759500"/>
                  <a:gd name="connsiteX12" fmla="*/ 293485 w 638298"/>
                  <a:gd name="connsiteY12" fmla="*/ 124348 h 759500"/>
                  <a:gd name="connsiteX13" fmla="*/ 293486 w 638298"/>
                  <a:gd name="connsiteY13" fmla="*/ 124341 h 759500"/>
                  <a:gd name="connsiteX14" fmla="*/ 293665 w 638298"/>
                  <a:gd name="connsiteY14" fmla="*/ 123632 h 759500"/>
                  <a:gd name="connsiteX15" fmla="*/ 317923 w 638298"/>
                  <a:gd name="connsiteY15" fmla="*/ 28755 h 759500"/>
                  <a:gd name="connsiteX16" fmla="*/ 280885 w 638298"/>
                  <a:gd name="connsiteY16" fmla="*/ 0 h 759500"/>
                  <a:gd name="connsiteX17" fmla="*/ 204280 w 638298"/>
                  <a:gd name="connsiteY17" fmla="*/ 0 h 759500"/>
                  <a:gd name="connsiteX18" fmla="*/ 167254 w 638298"/>
                  <a:gd name="connsiteY18" fmla="*/ 28755 h 759500"/>
                  <a:gd name="connsiteX19" fmla="*/ 191513 w 638298"/>
                  <a:gd name="connsiteY19" fmla="*/ 123632 h 759500"/>
                  <a:gd name="connsiteX20" fmla="*/ 182575 w 638298"/>
                  <a:gd name="connsiteY20" fmla="*/ 139175 h 759500"/>
                  <a:gd name="connsiteX21" fmla="*/ 181809 w 638298"/>
                  <a:gd name="connsiteY21" fmla="*/ 139339 h 759500"/>
                  <a:gd name="connsiteX22" fmla="*/ 178745 w 638298"/>
                  <a:gd name="connsiteY22" fmla="*/ 139339 h 759500"/>
                  <a:gd name="connsiteX23" fmla="*/ 165978 w 638298"/>
                  <a:gd name="connsiteY23" fmla="*/ 129712 h 759500"/>
                  <a:gd name="connsiteX24" fmla="*/ 146188 w 638298"/>
                  <a:gd name="connsiteY24" fmla="*/ 49529 h 759500"/>
                  <a:gd name="connsiteX25" fmla="*/ 38941 w 638298"/>
                  <a:gd name="connsiteY25" fmla="*/ 215342 h 759500"/>
                  <a:gd name="connsiteX26" fmla="*/ 25535 w 638298"/>
                  <a:gd name="connsiteY26" fmla="*/ 215342 h 759500"/>
                  <a:gd name="connsiteX27" fmla="*/ 0 w 638298"/>
                  <a:gd name="connsiteY27" fmla="*/ 240677 h 759500"/>
                  <a:gd name="connsiteX28" fmla="*/ 25535 w 638298"/>
                  <a:gd name="connsiteY28" fmla="*/ 266011 h 759500"/>
                  <a:gd name="connsiteX29" fmla="*/ 38303 w 638298"/>
                  <a:gd name="connsiteY29" fmla="*/ 266011 h 759500"/>
                  <a:gd name="connsiteX30" fmla="*/ 38303 w 638298"/>
                  <a:gd name="connsiteY30" fmla="*/ 274460 h 759500"/>
                  <a:gd name="connsiteX31" fmla="*/ 638298 w 638298"/>
                  <a:gd name="connsiteY31" fmla="*/ 759500 h 759500"/>
                  <a:gd name="connsiteX0" fmla="*/ 638298 w 650943"/>
                  <a:gd name="connsiteY0" fmla="*/ 759500 h 759500"/>
                  <a:gd name="connsiteX1" fmla="*/ 446875 w 650943"/>
                  <a:gd name="connsiteY1" fmla="*/ 274435 h 759500"/>
                  <a:gd name="connsiteX2" fmla="*/ 446875 w 650943"/>
                  <a:gd name="connsiteY2" fmla="*/ 266011 h 759500"/>
                  <a:gd name="connsiteX3" fmla="*/ 459642 w 650943"/>
                  <a:gd name="connsiteY3" fmla="*/ 266011 h 759500"/>
                  <a:gd name="connsiteX4" fmla="*/ 485177 w 650943"/>
                  <a:gd name="connsiteY4" fmla="*/ 240677 h 759500"/>
                  <a:gd name="connsiteX5" fmla="*/ 459642 w 650943"/>
                  <a:gd name="connsiteY5" fmla="*/ 215342 h 759500"/>
                  <a:gd name="connsiteX6" fmla="*/ 446875 w 650943"/>
                  <a:gd name="connsiteY6" fmla="*/ 215342 h 759500"/>
                  <a:gd name="connsiteX7" fmla="*/ 339628 w 650943"/>
                  <a:gd name="connsiteY7" fmla="*/ 49529 h 759500"/>
                  <a:gd name="connsiteX8" fmla="*/ 319200 w 650943"/>
                  <a:gd name="connsiteY8" fmla="*/ 129712 h 759500"/>
                  <a:gd name="connsiteX9" fmla="*/ 306433 w 650943"/>
                  <a:gd name="connsiteY9" fmla="*/ 139339 h 759500"/>
                  <a:gd name="connsiteX10" fmla="*/ 303368 w 650943"/>
                  <a:gd name="connsiteY10" fmla="*/ 139339 h 759500"/>
                  <a:gd name="connsiteX11" fmla="*/ 293485 w 650943"/>
                  <a:gd name="connsiteY11" fmla="*/ 124348 h 759500"/>
                  <a:gd name="connsiteX12" fmla="*/ 293486 w 650943"/>
                  <a:gd name="connsiteY12" fmla="*/ 124341 h 759500"/>
                  <a:gd name="connsiteX13" fmla="*/ 293665 w 650943"/>
                  <a:gd name="connsiteY13" fmla="*/ 123632 h 759500"/>
                  <a:gd name="connsiteX14" fmla="*/ 317923 w 650943"/>
                  <a:gd name="connsiteY14" fmla="*/ 28755 h 759500"/>
                  <a:gd name="connsiteX15" fmla="*/ 280885 w 650943"/>
                  <a:gd name="connsiteY15" fmla="*/ 0 h 759500"/>
                  <a:gd name="connsiteX16" fmla="*/ 204280 w 650943"/>
                  <a:gd name="connsiteY16" fmla="*/ 0 h 759500"/>
                  <a:gd name="connsiteX17" fmla="*/ 167254 w 650943"/>
                  <a:gd name="connsiteY17" fmla="*/ 28755 h 759500"/>
                  <a:gd name="connsiteX18" fmla="*/ 191513 w 650943"/>
                  <a:gd name="connsiteY18" fmla="*/ 123632 h 759500"/>
                  <a:gd name="connsiteX19" fmla="*/ 182575 w 650943"/>
                  <a:gd name="connsiteY19" fmla="*/ 139175 h 759500"/>
                  <a:gd name="connsiteX20" fmla="*/ 181809 w 650943"/>
                  <a:gd name="connsiteY20" fmla="*/ 139339 h 759500"/>
                  <a:gd name="connsiteX21" fmla="*/ 178745 w 650943"/>
                  <a:gd name="connsiteY21" fmla="*/ 139339 h 759500"/>
                  <a:gd name="connsiteX22" fmla="*/ 165978 w 650943"/>
                  <a:gd name="connsiteY22" fmla="*/ 129712 h 759500"/>
                  <a:gd name="connsiteX23" fmla="*/ 146188 w 650943"/>
                  <a:gd name="connsiteY23" fmla="*/ 49529 h 759500"/>
                  <a:gd name="connsiteX24" fmla="*/ 38941 w 650943"/>
                  <a:gd name="connsiteY24" fmla="*/ 215342 h 759500"/>
                  <a:gd name="connsiteX25" fmla="*/ 25535 w 650943"/>
                  <a:gd name="connsiteY25" fmla="*/ 215342 h 759500"/>
                  <a:gd name="connsiteX26" fmla="*/ 0 w 650943"/>
                  <a:gd name="connsiteY26" fmla="*/ 240677 h 759500"/>
                  <a:gd name="connsiteX27" fmla="*/ 25535 w 650943"/>
                  <a:gd name="connsiteY27" fmla="*/ 266011 h 759500"/>
                  <a:gd name="connsiteX28" fmla="*/ 38303 w 650943"/>
                  <a:gd name="connsiteY28" fmla="*/ 266011 h 759500"/>
                  <a:gd name="connsiteX29" fmla="*/ 38303 w 650943"/>
                  <a:gd name="connsiteY29" fmla="*/ 274460 h 759500"/>
                  <a:gd name="connsiteX30" fmla="*/ 638298 w 650943"/>
                  <a:gd name="connsiteY30" fmla="*/ 759500 h 759500"/>
                  <a:gd name="connsiteX0" fmla="*/ 38303 w 485177"/>
                  <a:gd name="connsiteY0" fmla="*/ 274460 h 275502"/>
                  <a:gd name="connsiteX1" fmla="*/ 446875 w 485177"/>
                  <a:gd name="connsiteY1" fmla="*/ 274435 h 275502"/>
                  <a:gd name="connsiteX2" fmla="*/ 446875 w 485177"/>
                  <a:gd name="connsiteY2" fmla="*/ 266011 h 275502"/>
                  <a:gd name="connsiteX3" fmla="*/ 459642 w 485177"/>
                  <a:gd name="connsiteY3" fmla="*/ 266011 h 275502"/>
                  <a:gd name="connsiteX4" fmla="*/ 485177 w 485177"/>
                  <a:gd name="connsiteY4" fmla="*/ 240677 h 275502"/>
                  <a:gd name="connsiteX5" fmla="*/ 459642 w 485177"/>
                  <a:gd name="connsiteY5" fmla="*/ 215342 h 275502"/>
                  <a:gd name="connsiteX6" fmla="*/ 446875 w 485177"/>
                  <a:gd name="connsiteY6" fmla="*/ 215342 h 275502"/>
                  <a:gd name="connsiteX7" fmla="*/ 339628 w 485177"/>
                  <a:gd name="connsiteY7" fmla="*/ 49529 h 275502"/>
                  <a:gd name="connsiteX8" fmla="*/ 319200 w 485177"/>
                  <a:gd name="connsiteY8" fmla="*/ 129712 h 275502"/>
                  <a:gd name="connsiteX9" fmla="*/ 306433 w 485177"/>
                  <a:gd name="connsiteY9" fmla="*/ 139339 h 275502"/>
                  <a:gd name="connsiteX10" fmla="*/ 303368 w 485177"/>
                  <a:gd name="connsiteY10" fmla="*/ 139339 h 275502"/>
                  <a:gd name="connsiteX11" fmla="*/ 293485 w 485177"/>
                  <a:gd name="connsiteY11" fmla="*/ 124348 h 275502"/>
                  <a:gd name="connsiteX12" fmla="*/ 293486 w 485177"/>
                  <a:gd name="connsiteY12" fmla="*/ 124341 h 275502"/>
                  <a:gd name="connsiteX13" fmla="*/ 293665 w 485177"/>
                  <a:gd name="connsiteY13" fmla="*/ 123632 h 275502"/>
                  <a:gd name="connsiteX14" fmla="*/ 317923 w 485177"/>
                  <a:gd name="connsiteY14" fmla="*/ 28755 h 275502"/>
                  <a:gd name="connsiteX15" fmla="*/ 280885 w 485177"/>
                  <a:gd name="connsiteY15" fmla="*/ 0 h 275502"/>
                  <a:gd name="connsiteX16" fmla="*/ 204280 w 485177"/>
                  <a:gd name="connsiteY16" fmla="*/ 0 h 275502"/>
                  <a:gd name="connsiteX17" fmla="*/ 167254 w 485177"/>
                  <a:gd name="connsiteY17" fmla="*/ 28755 h 275502"/>
                  <a:gd name="connsiteX18" fmla="*/ 191513 w 485177"/>
                  <a:gd name="connsiteY18" fmla="*/ 123632 h 275502"/>
                  <a:gd name="connsiteX19" fmla="*/ 182575 w 485177"/>
                  <a:gd name="connsiteY19" fmla="*/ 139175 h 275502"/>
                  <a:gd name="connsiteX20" fmla="*/ 181809 w 485177"/>
                  <a:gd name="connsiteY20" fmla="*/ 139339 h 275502"/>
                  <a:gd name="connsiteX21" fmla="*/ 178745 w 485177"/>
                  <a:gd name="connsiteY21" fmla="*/ 139339 h 275502"/>
                  <a:gd name="connsiteX22" fmla="*/ 165978 w 485177"/>
                  <a:gd name="connsiteY22" fmla="*/ 129712 h 275502"/>
                  <a:gd name="connsiteX23" fmla="*/ 146188 w 485177"/>
                  <a:gd name="connsiteY23" fmla="*/ 49529 h 275502"/>
                  <a:gd name="connsiteX24" fmla="*/ 38941 w 485177"/>
                  <a:gd name="connsiteY24" fmla="*/ 215342 h 275502"/>
                  <a:gd name="connsiteX25" fmla="*/ 25535 w 485177"/>
                  <a:gd name="connsiteY25" fmla="*/ 215342 h 275502"/>
                  <a:gd name="connsiteX26" fmla="*/ 0 w 485177"/>
                  <a:gd name="connsiteY26" fmla="*/ 240677 h 275502"/>
                  <a:gd name="connsiteX27" fmla="*/ 25535 w 485177"/>
                  <a:gd name="connsiteY27" fmla="*/ 266011 h 275502"/>
                  <a:gd name="connsiteX28" fmla="*/ 38303 w 485177"/>
                  <a:gd name="connsiteY28" fmla="*/ 266011 h 275502"/>
                  <a:gd name="connsiteX29" fmla="*/ 38303 w 485177"/>
                  <a:gd name="connsiteY29" fmla="*/ 274460 h 275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5177" h="275502">
                    <a:moveTo>
                      <a:pt x="38303" y="274460"/>
                    </a:moveTo>
                    <a:cubicBezTo>
                      <a:pt x="106398" y="275864"/>
                      <a:pt x="378780" y="275843"/>
                      <a:pt x="446875" y="274435"/>
                    </a:cubicBezTo>
                    <a:lnTo>
                      <a:pt x="446875" y="266011"/>
                    </a:lnTo>
                    <a:lnTo>
                      <a:pt x="459642" y="266011"/>
                    </a:lnTo>
                    <a:cubicBezTo>
                      <a:pt x="473745" y="266011"/>
                      <a:pt x="485177" y="254669"/>
                      <a:pt x="485177" y="240677"/>
                    </a:cubicBezTo>
                    <a:cubicBezTo>
                      <a:pt x="485177" y="226685"/>
                      <a:pt x="473745" y="215342"/>
                      <a:pt x="459642" y="215342"/>
                    </a:cubicBezTo>
                    <a:lnTo>
                      <a:pt x="446875" y="215342"/>
                    </a:lnTo>
                    <a:cubicBezTo>
                      <a:pt x="442429" y="145390"/>
                      <a:pt x="401871" y="82683"/>
                      <a:pt x="339628" y="49529"/>
                    </a:cubicBezTo>
                    <a:lnTo>
                      <a:pt x="319200" y="129712"/>
                    </a:lnTo>
                    <a:cubicBezTo>
                      <a:pt x="317760" y="135504"/>
                      <a:pt x="312442" y="139513"/>
                      <a:pt x="306433" y="139339"/>
                    </a:cubicBezTo>
                    <a:lnTo>
                      <a:pt x="303368" y="139339"/>
                    </a:lnTo>
                    <a:cubicBezTo>
                      <a:pt x="296466" y="137907"/>
                      <a:pt x="292041" y="131194"/>
                      <a:pt x="293485" y="124348"/>
                    </a:cubicBezTo>
                    <a:cubicBezTo>
                      <a:pt x="293485" y="124345"/>
                      <a:pt x="293486" y="124344"/>
                      <a:pt x="293486" y="124341"/>
                    </a:cubicBezTo>
                    <a:cubicBezTo>
                      <a:pt x="293486" y="124101"/>
                      <a:pt x="293601" y="123873"/>
                      <a:pt x="293665" y="123632"/>
                    </a:cubicBezTo>
                    <a:lnTo>
                      <a:pt x="317923" y="28755"/>
                    </a:lnTo>
                    <a:cubicBezTo>
                      <a:pt x="313660" y="11893"/>
                      <a:pt x="298407" y="51"/>
                      <a:pt x="280885" y="0"/>
                    </a:cubicBezTo>
                    <a:lnTo>
                      <a:pt x="204280" y="0"/>
                    </a:lnTo>
                    <a:cubicBezTo>
                      <a:pt x="186763" y="57"/>
                      <a:pt x="171517" y="11897"/>
                      <a:pt x="167254" y="28755"/>
                    </a:cubicBezTo>
                    <a:lnTo>
                      <a:pt x="191513" y="123632"/>
                    </a:lnTo>
                    <a:cubicBezTo>
                      <a:pt x="193363" y="130371"/>
                      <a:pt x="189364" y="137324"/>
                      <a:pt x="182575" y="139175"/>
                    </a:cubicBezTo>
                    <a:lnTo>
                      <a:pt x="181809" y="139339"/>
                    </a:lnTo>
                    <a:lnTo>
                      <a:pt x="178745" y="139339"/>
                    </a:lnTo>
                    <a:cubicBezTo>
                      <a:pt x="172735" y="139513"/>
                      <a:pt x="167418" y="135504"/>
                      <a:pt x="165978" y="129712"/>
                    </a:cubicBezTo>
                    <a:lnTo>
                      <a:pt x="146188" y="49529"/>
                    </a:lnTo>
                    <a:cubicBezTo>
                      <a:pt x="83945" y="82683"/>
                      <a:pt x="43387" y="145390"/>
                      <a:pt x="38941" y="215342"/>
                    </a:cubicBezTo>
                    <a:lnTo>
                      <a:pt x="25535" y="215342"/>
                    </a:lnTo>
                    <a:cubicBezTo>
                      <a:pt x="11432" y="215342"/>
                      <a:pt x="0" y="226685"/>
                      <a:pt x="0" y="240677"/>
                    </a:cubicBezTo>
                    <a:cubicBezTo>
                      <a:pt x="0" y="254669"/>
                      <a:pt x="11432" y="266011"/>
                      <a:pt x="25535" y="266011"/>
                    </a:cubicBezTo>
                    <a:lnTo>
                      <a:pt x="38303" y="266011"/>
                    </a:lnTo>
                    <a:lnTo>
                      <a:pt x="38303" y="274460"/>
                    </a:lnTo>
                    <a:close/>
                  </a:path>
                </a:pathLst>
              </a:custGeom>
              <a:solidFill>
                <a:srgbClr val="FD8469"/>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188" name="Kuva 187" descr="Aurinkolasit tasaisella täytöllä">
                <a:extLst>
                  <a:ext uri="{FF2B5EF4-FFF2-40B4-BE49-F238E27FC236}">
                    <a16:creationId xmlns:a16="http://schemas.microsoft.com/office/drawing/2014/main" id="{764B17E4-BCF8-334A-8AE9-DF1798AB1D6E}"/>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9160908" y="1540301"/>
                <a:ext cx="336028" cy="336028"/>
              </a:xfrm>
              <a:prstGeom prst="rect">
                <a:avLst/>
              </a:prstGeom>
            </p:spPr>
          </p:pic>
          <p:sp>
            <p:nvSpPr>
              <p:cNvPr id="189" name="Vapaamuotoinen: Muoto 188">
                <a:extLst>
                  <a:ext uri="{FF2B5EF4-FFF2-40B4-BE49-F238E27FC236}">
                    <a16:creationId xmlns:a16="http://schemas.microsoft.com/office/drawing/2014/main" id="{6E50D96C-16A2-EA07-E50A-E4A55B8B259C}"/>
                  </a:ext>
                </a:extLst>
              </p:cNvPr>
              <p:cNvSpPr/>
              <p:nvPr/>
            </p:nvSpPr>
            <p:spPr>
              <a:xfrm>
                <a:off x="9357190" y="2028040"/>
                <a:ext cx="267270" cy="340579"/>
              </a:xfrm>
              <a:custGeom>
                <a:avLst/>
                <a:gdLst>
                  <a:gd name="connsiteX0" fmla="*/ 267270 w 267270"/>
                  <a:gd name="connsiteY0" fmla="*/ 285887 h 340579"/>
                  <a:gd name="connsiteX1" fmla="*/ 263929 w 267270"/>
                  <a:gd name="connsiteY1" fmla="*/ 279258 h 340579"/>
                  <a:gd name="connsiteX2" fmla="*/ 192101 w 267270"/>
                  <a:gd name="connsiteY2" fmla="*/ 24860 h 340579"/>
                  <a:gd name="connsiteX3" fmla="*/ 160362 w 267270"/>
                  <a:gd name="connsiteY3" fmla="*/ 829 h 340579"/>
                  <a:gd name="connsiteX4" fmla="*/ 75170 w 267270"/>
                  <a:gd name="connsiteY4" fmla="*/ 0 h 340579"/>
                  <a:gd name="connsiteX5" fmla="*/ 43431 w 267270"/>
                  <a:gd name="connsiteY5" fmla="*/ 21545 h 340579"/>
                  <a:gd name="connsiteX6" fmla="*/ 835 w 267270"/>
                  <a:gd name="connsiteY6" fmla="*/ 131757 h 340579"/>
                  <a:gd name="connsiteX7" fmla="*/ 0 w 267270"/>
                  <a:gd name="connsiteY7" fmla="*/ 338922 h 340579"/>
                  <a:gd name="connsiteX8" fmla="*/ 267270 w 267270"/>
                  <a:gd name="connsiteY8" fmla="*/ 340579 h 340579"/>
                  <a:gd name="connsiteX9" fmla="*/ 267270 w 267270"/>
                  <a:gd name="connsiteY9" fmla="*/ 285887 h 34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270" h="340579">
                    <a:moveTo>
                      <a:pt x="267270" y="285887"/>
                    </a:moveTo>
                    <a:cubicBezTo>
                      <a:pt x="267270" y="283402"/>
                      <a:pt x="266435" y="280916"/>
                      <a:pt x="263929" y="279258"/>
                    </a:cubicBezTo>
                    <a:cubicBezTo>
                      <a:pt x="188760" y="211308"/>
                      <a:pt x="192101" y="24860"/>
                      <a:pt x="192101" y="24860"/>
                    </a:cubicBezTo>
                    <a:cubicBezTo>
                      <a:pt x="187924" y="10773"/>
                      <a:pt x="174561" y="829"/>
                      <a:pt x="160362" y="829"/>
                    </a:cubicBezTo>
                    <a:lnTo>
                      <a:pt x="75170" y="0"/>
                    </a:lnTo>
                    <a:cubicBezTo>
                      <a:pt x="60971" y="0"/>
                      <a:pt x="48443" y="8287"/>
                      <a:pt x="43431" y="21545"/>
                    </a:cubicBezTo>
                    <a:lnTo>
                      <a:pt x="835" y="131757"/>
                    </a:lnTo>
                    <a:lnTo>
                      <a:pt x="0" y="338922"/>
                    </a:lnTo>
                    <a:lnTo>
                      <a:pt x="267270" y="340579"/>
                    </a:lnTo>
                    <a:lnTo>
                      <a:pt x="267270" y="285887"/>
                    </a:lnTo>
                    <a:close/>
                  </a:path>
                </a:pathLst>
              </a:custGeom>
              <a:solidFill>
                <a:srgbClr val="FFFF00"/>
              </a:solidFill>
              <a:ln w="833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0" name="Vapaamuotoinen: Muoto 189">
                <a:extLst>
                  <a:ext uri="{FF2B5EF4-FFF2-40B4-BE49-F238E27FC236}">
                    <a16:creationId xmlns:a16="http://schemas.microsoft.com/office/drawing/2014/main" id="{245ED28C-06EF-AA32-1BD2-FF4FD066A4FA}"/>
                  </a:ext>
                </a:extLst>
              </p:cNvPr>
              <p:cNvSpPr/>
              <p:nvPr/>
            </p:nvSpPr>
            <p:spPr>
              <a:xfrm>
                <a:off x="9022267" y="2401347"/>
                <a:ext cx="601358" cy="66292"/>
              </a:xfrm>
              <a:custGeom>
                <a:avLst/>
                <a:gdLst>
                  <a:gd name="connsiteX0" fmla="*/ 350792 w 601358"/>
                  <a:gd name="connsiteY0" fmla="*/ 0 h 66292"/>
                  <a:gd name="connsiteX1" fmla="*/ 250566 w 601358"/>
                  <a:gd name="connsiteY1" fmla="*/ 0 h 66292"/>
                  <a:gd name="connsiteX2" fmla="*/ 250566 w 601358"/>
                  <a:gd name="connsiteY2" fmla="*/ 16573 h 66292"/>
                  <a:gd name="connsiteX3" fmla="*/ 0 w 601358"/>
                  <a:gd name="connsiteY3" fmla="*/ 14087 h 66292"/>
                  <a:gd name="connsiteX4" fmla="*/ 0 w 601358"/>
                  <a:gd name="connsiteY4" fmla="*/ 47234 h 66292"/>
                  <a:gd name="connsiteX5" fmla="*/ 250566 w 601358"/>
                  <a:gd name="connsiteY5" fmla="*/ 49720 h 66292"/>
                  <a:gd name="connsiteX6" fmla="*/ 250566 w 601358"/>
                  <a:gd name="connsiteY6" fmla="*/ 66293 h 66292"/>
                  <a:gd name="connsiteX7" fmla="*/ 350792 w 601358"/>
                  <a:gd name="connsiteY7" fmla="*/ 66293 h 66292"/>
                  <a:gd name="connsiteX8" fmla="*/ 350792 w 601358"/>
                  <a:gd name="connsiteY8" fmla="*/ 49720 h 66292"/>
                  <a:gd name="connsiteX9" fmla="*/ 601358 w 601358"/>
                  <a:gd name="connsiteY9" fmla="*/ 52206 h 66292"/>
                  <a:gd name="connsiteX10" fmla="*/ 601358 w 601358"/>
                  <a:gd name="connsiteY10" fmla="*/ 19059 h 66292"/>
                  <a:gd name="connsiteX11" fmla="*/ 350792 w 601358"/>
                  <a:gd name="connsiteY11" fmla="*/ 16573 h 66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1358" h="66292">
                    <a:moveTo>
                      <a:pt x="350792" y="0"/>
                    </a:moveTo>
                    <a:lnTo>
                      <a:pt x="250566" y="0"/>
                    </a:lnTo>
                    <a:lnTo>
                      <a:pt x="250566" y="16573"/>
                    </a:lnTo>
                    <a:lnTo>
                      <a:pt x="0" y="14087"/>
                    </a:lnTo>
                    <a:lnTo>
                      <a:pt x="0" y="47234"/>
                    </a:lnTo>
                    <a:lnTo>
                      <a:pt x="250566" y="49720"/>
                    </a:lnTo>
                    <a:lnTo>
                      <a:pt x="250566" y="66293"/>
                    </a:lnTo>
                    <a:lnTo>
                      <a:pt x="350792" y="66293"/>
                    </a:lnTo>
                    <a:lnTo>
                      <a:pt x="350792" y="49720"/>
                    </a:lnTo>
                    <a:lnTo>
                      <a:pt x="601358" y="52206"/>
                    </a:lnTo>
                    <a:lnTo>
                      <a:pt x="601358" y="19059"/>
                    </a:lnTo>
                    <a:lnTo>
                      <a:pt x="350792" y="16573"/>
                    </a:lnTo>
                    <a:close/>
                  </a:path>
                </a:pathLst>
              </a:custGeom>
              <a:solidFill>
                <a:srgbClr val="FFFF00"/>
              </a:solidFill>
              <a:ln w="833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1" name="Vapaamuotoinen: Muoto 190">
                <a:extLst>
                  <a:ext uri="{FF2B5EF4-FFF2-40B4-BE49-F238E27FC236}">
                    <a16:creationId xmlns:a16="http://schemas.microsoft.com/office/drawing/2014/main" id="{9AA9CC0D-AEFC-AF25-8ADD-C24FFAEED825}"/>
                  </a:ext>
                </a:extLst>
              </p:cNvPr>
              <p:cNvSpPr/>
              <p:nvPr/>
            </p:nvSpPr>
            <p:spPr>
              <a:xfrm>
                <a:off x="9022267" y="2032098"/>
                <a:ext cx="268940" cy="340579"/>
              </a:xfrm>
              <a:custGeom>
                <a:avLst/>
                <a:gdLst>
                  <a:gd name="connsiteX0" fmla="*/ 268941 w 268940"/>
                  <a:gd name="connsiteY0" fmla="*/ 133414 h 340579"/>
                  <a:gd name="connsiteX1" fmla="*/ 228015 w 268940"/>
                  <a:gd name="connsiteY1" fmla="*/ 22374 h 340579"/>
                  <a:gd name="connsiteX2" fmla="*/ 196277 w 268940"/>
                  <a:gd name="connsiteY2" fmla="*/ 829 h 340579"/>
                  <a:gd name="connsiteX3" fmla="*/ 111084 w 268940"/>
                  <a:gd name="connsiteY3" fmla="*/ 0 h 340579"/>
                  <a:gd name="connsiteX4" fmla="*/ 78511 w 268940"/>
                  <a:gd name="connsiteY4" fmla="*/ 23202 h 340579"/>
                  <a:gd name="connsiteX5" fmla="*/ 3341 w 268940"/>
                  <a:gd name="connsiteY5" fmla="*/ 276772 h 340579"/>
                  <a:gd name="connsiteX6" fmla="*/ 0 w 268940"/>
                  <a:gd name="connsiteY6" fmla="*/ 283402 h 340579"/>
                  <a:gd name="connsiteX7" fmla="*/ 0 w 268940"/>
                  <a:gd name="connsiteY7" fmla="*/ 338922 h 340579"/>
                  <a:gd name="connsiteX8" fmla="*/ 268106 w 268940"/>
                  <a:gd name="connsiteY8" fmla="*/ 340579 h 340579"/>
                  <a:gd name="connsiteX9" fmla="*/ 268941 w 268940"/>
                  <a:gd name="connsiteY9" fmla="*/ 133414 h 34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40" h="340579">
                    <a:moveTo>
                      <a:pt x="268941" y="133414"/>
                    </a:moveTo>
                    <a:lnTo>
                      <a:pt x="228015" y="22374"/>
                    </a:lnTo>
                    <a:cubicBezTo>
                      <a:pt x="223004" y="9115"/>
                      <a:pt x="210475" y="829"/>
                      <a:pt x="196277" y="829"/>
                    </a:cubicBezTo>
                    <a:lnTo>
                      <a:pt x="111084" y="0"/>
                    </a:lnTo>
                    <a:cubicBezTo>
                      <a:pt x="96050" y="0"/>
                      <a:pt x="83522" y="9115"/>
                      <a:pt x="78511" y="23202"/>
                    </a:cubicBezTo>
                    <a:cubicBezTo>
                      <a:pt x="78511" y="23202"/>
                      <a:pt x="79346" y="210479"/>
                      <a:pt x="3341" y="276772"/>
                    </a:cubicBezTo>
                    <a:cubicBezTo>
                      <a:pt x="1670" y="278430"/>
                      <a:pt x="835" y="280916"/>
                      <a:pt x="0" y="283402"/>
                    </a:cubicBezTo>
                    <a:lnTo>
                      <a:pt x="0" y="338922"/>
                    </a:lnTo>
                    <a:lnTo>
                      <a:pt x="268106" y="340579"/>
                    </a:lnTo>
                    <a:lnTo>
                      <a:pt x="268941" y="133414"/>
                    </a:lnTo>
                    <a:close/>
                  </a:path>
                </a:pathLst>
              </a:custGeom>
              <a:solidFill>
                <a:srgbClr val="FFFF00"/>
              </a:solidFill>
              <a:ln w="833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192" name="Kuva 191" descr="Viikset tasaisella täytöllä">
                <a:extLst>
                  <a:ext uri="{FF2B5EF4-FFF2-40B4-BE49-F238E27FC236}">
                    <a16:creationId xmlns:a16="http://schemas.microsoft.com/office/drawing/2014/main" id="{EF30FE93-8D32-53B5-8F62-9736A56EADDA}"/>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9213036" y="1686127"/>
                <a:ext cx="231772" cy="231772"/>
              </a:xfrm>
              <a:prstGeom prst="rect">
                <a:avLst/>
              </a:prstGeom>
            </p:spPr>
          </p:pic>
          <p:sp>
            <p:nvSpPr>
              <p:cNvPr id="193" name="Tekstiruutu 192">
                <a:extLst>
                  <a:ext uri="{FF2B5EF4-FFF2-40B4-BE49-F238E27FC236}">
                    <a16:creationId xmlns:a16="http://schemas.microsoft.com/office/drawing/2014/main" id="{EE7AFE28-0659-011B-E117-F24D574CC479}"/>
                  </a:ext>
                </a:extLst>
              </p:cNvPr>
              <p:cNvSpPr txBox="1"/>
              <p:nvPr/>
            </p:nvSpPr>
            <p:spPr>
              <a:xfrm>
                <a:off x="7224421" y="2335685"/>
                <a:ext cx="2277687" cy="8111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Purchase</a:t>
                </a:r>
                <a:endParaRPr kumimoji="0" lang="fi-FI" sz="16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grpSp>
      <p:grpSp>
        <p:nvGrpSpPr>
          <p:cNvPr id="196" name="Ryhmä 195">
            <a:extLst>
              <a:ext uri="{FF2B5EF4-FFF2-40B4-BE49-F238E27FC236}">
                <a16:creationId xmlns:a16="http://schemas.microsoft.com/office/drawing/2014/main" id="{C617595F-B244-46CC-7A1B-739CB025EABB}"/>
              </a:ext>
            </a:extLst>
          </p:cNvPr>
          <p:cNvGrpSpPr/>
          <p:nvPr/>
        </p:nvGrpSpPr>
        <p:grpSpPr>
          <a:xfrm>
            <a:off x="7814521" y="5069537"/>
            <a:ext cx="948993" cy="934209"/>
            <a:chOff x="9144000" y="1152143"/>
            <a:chExt cx="707136" cy="763471"/>
          </a:xfrm>
        </p:grpSpPr>
        <p:sp>
          <p:nvSpPr>
            <p:cNvPr id="197" name="Suorakulmio 196">
              <a:extLst>
                <a:ext uri="{FF2B5EF4-FFF2-40B4-BE49-F238E27FC236}">
                  <a16:creationId xmlns:a16="http://schemas.microsoft.com/office/drawing/2014/main" id="{6DA4B550-6A85-C076-40BA-772A99002907}"/>
                </a:ext>
              </a:extLst>
            </p:cNvPr>
            <p:cNvSpPr/>
            <p:nvPr/>
          </p:nvSpPr>
          <p:spPr>
            <a:xfrm>
              <a:off x="9225280" y="1275080"/>
              <a:ext cx="543560" cy="40132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198" name="Kuva 197" descr="Näyttö tasaisella täytöllä">
              <a:extLst>
                <a:ext uri="{FF2B5EF4-FFF2-40B4-BE49-F238E27FC236}">
                  <a16:creationId xmlns:a16="http://schemas.microsoft.com/office/drawing/2014/main" id="{0B2A5FC0-7FD0-5253-ABB3-2D2FECD3A3E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144000" y="1152143"/>
              <a:ext cx="707136" cy="763471"/>
            </a:xfrm>
            <a:prstGeom prst="rect">
              <a:avLst/>
            </a:prstGeom>
          </p:spPr>
        </p:pic>
      </p:grpSp>
      <p:pic>
        <p:nvPicPr>
          <p:cNvPr id="199" name="Kuva 198" descr="Asiakirja tasaisella täytöllä">
            <a:extLst>
              <a:ext uri="{FF2B5EF4-FFF2-40B4-BE49-F238E27FC236}">
                <a16:creationId xmlns:a16="http://schemas.microsoft.com/office/drawing/2014/main" id="{7A29B1C7-0C91-DE7E-71F1-012B81F76990}"/>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8098353" y="5300930"/>
            <a:ext cx="369332" cy="369332"/>
          </a:xfrm>
          <a:prstGeom prst="rect">
            <a:avLst/>
          </a:prstGeom>
        </p:spPr>
      </p:pic>
      <p:grpSp>
        <p:nvGrpSpPr>
          <p:cNvPr id="200" name="Ryhmä 199">
            <a:extLst>
              <a:ext uri="{FF2B5EF4-FFF2-40B4-BE49-F238E27FC236}">
                <a16:creationId xmlns:a16="http://schemas.microsoft.com/office/drawing/2014/main" id="{466711D7-5DBD-852C-5DE1-CCCCDF9BDCFA}"/>
              </a:ext>
            </a:extLst>
          </p:cNvPr>
          <p:cNvGrpSpPr/>
          <p:nvPr/>
        </p:nvGrpSpPr>
        <p:grpSpPr>
          <a:xfrm>
            <a:off x="7568361" y="5484939"/>
            <a:ext cx="547918" cy="528332"/>
            <a:chOff x="5581543" y="5425441"/>
            <a:chExt cx="1260000" cy="1265885"/>
          </a:xfrm>
        </p:grpSpPr>
        <p:sp>
          <p:nvSpPr>
            <p:cNvPr id="201" name="Ellipsi 200">
              <a:extLst>
                <a:ext uri="{FF2B5EF4-FFF2-40B4-BE49-F238E27FC236}">
                  <a16:creationId xmlns:a16="http://schemas.microsoft.com/office/drawing/2014/main" id="{50352D95-6764-F7EF-757E-73CAF9C1DB6C}"/>
                </a:ext>
              </a:extLst>
            </p:cNvPr>
            <p:cNvSpPr/>
            <p:nvPr/>
          </p:nvSpPr>
          <p:spPr>
            <a:xfrm>
              <a:off x="5581543" y="5425441"/>
              <a:ext cx="1260000" cy="1260000"/>
            </a:xfrm>
            <a:prstGeom prst="ellipse">
              <a:avLst/>
            </a:prstGeom>
            <a:solidFill>
              <a:srgbClr val="00B0F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2" name="Ellipsi 201">
              <a:extLst>
                <a:ext uri="{FF2B5EF4-FFF2-40B4-BE49-F238E27FC236}">
                  <a16:creationId xmlns:a16="http://schemas.microsoft.com/office/drawing/2014/main" id="{47EB5D35-2082-5549-0BBB-6EF30E733FAB}"/>
                </a:ext>
              </a:extLst>
            </p:cNvPr>
            <p:cNvSpPr/>
            <p:nvPr/>
          </p:nvSpPr>
          <p:spPr>
            <a:xfrm>
              <a:off x="6027393" y="5998701"/>
              <a:ext cx="360680" cy="686740"/>
            </a:xfrm>
            <a:prstGeom prst="ellipse">
              <a:avLst/>
            </a:prstGeom>
            <a:solidFill>
              <a:schemeClr val="bg1"/>
            </a:solidFill>
            <a:ln>
              <a:solidFill>
                <a:schemeClr val="bg1"/>
              </a:solid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3" name="Ellipsi 202">
              <a:extLst>
                <a:ext uri="{FF2B5EF4-FFF2-40B4-BE49-F238E27FC236}">
                  <a16:creationId xmlns:a16="http://schemas.microsoft.com/office/drawing/2014/main" id="{181C0AD8-B21F-BBEF-C108-90018074E932}"/>
                </a:ext>
              </a:extLst>
            </p:cNvPr>
            <p:cNvSpPr/>
            <p:nvPr/>
          </p:nvSpPr>
          <p:spPr>
            <a:xfrm>
              <a:off x="6064613" y="6018960"/>
              <a:ext cx="323460" cy="156481"/>
            </a:xfrm>
            <a:prstGeom prst="ellipse">
              <a:avLst/>
            </a:prstGeom>
            <a:solidFill>
              <a:srgbClr val="FFC637"/>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4" name="Ellipsi 203">
              <a:extLst>
                <a:ext uri="{FF2B5EF4-FFF2-40B4-BE49-F238E27FC236}">
                  <a16:creationId xmlns:a16="http://schemas.microsoft.com/office/drawing/2014/main" id="{579ADCD4-7C61-1411-4FF9-17A4FE4E2871}"/>
                </a:ext>
              </a:extLst>
            </p:cNvPr>
            <p:cNvSpPr/>
            <p:nvPr/>
          </p:nvSpPr>
          <p:spPr>
            <a:xfrm>
              <a:off x="6024107" y="5561822"/>
              <a:ext cx="399526" cy="489246"/>
            </a:xfrm>
            <a:prstGeom prst="ellipse">
              <a:avLst/>
            </a:prstGeom>
            <a:solidFill>
              <a:srgbClr val="FFD05B"/>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5" name="Ellipsi 204">
              <a:extLst>
                <a:ext uri="{FF2B5EF4-FFF2-40B4-BE49-F238E27FC236}">
                  <a16:creationId xmlns:a16="http://schemas.microsoft.com/office/drawing/2014/main" id="{13CB8BCB-B4B1-DE08-3F8B-B30F65F2BDB3}"/>
                </a:ext>
              </a:extLst>
            </p:cNvPr>
            <p:cNvSpPr/>
            <p:nvPr/>
          </p:nvSpPr>
          <p:spPr>
            <a:xfrm>
              <a:off x="6302070" y="6156181"/>
              <a:ext cx="299363" cy="400124"/>
            </a:xfrm>
            <a:prstGeom prst="ellipse">
              <a:avLst/>
            </a:prstGeom>
            <a:solidFill>
              <a:schemeClr val="bg1"/>
            </a:solidFill>
            <a:ln>
              <a:solidFill>
                <a:schemeClr val="bg1"/>
              </a:solid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6" name="Kuva 26" descr="Toimisto työntekijä nainen tasaisella täytöllä">
              <a:extLst>
                <a:ext uri="{FF2B5EF4-FFF2-40B4-BE49-F238E27FC236}">
                  <a16:creationId xmlns:a16="http://schemas.microsoft.com/office/drawing/2014/main" id="{4DA4841D-B1AB-BE07-E69C-EB759DB92CB9}"/>
                </a:ext>
              </a:extLst>
            </p:cNvPr>
            <p:cNvSpPr/>
            <p:nvPr/>
          </p:nvSpPr>
          <p:spPr>
            <a:xfrm>
              <a:off x="5810632" y="5522718"/>
              <a:ext cx="838647" cy="1168608"/>
            </a:xfrm>
            <a:custGeom>
              <a:avLst/>
              <a:gdLst>
                <a:gd name="connsiteX0" fmla="*/ 838498 w 838646"/>
                <a:gd name="connsiteY0" fmla="*/ 757761 h 1069547"/>
                <a:gd name="connsiteX1" fmla="*/ 788450 w 838646"/>
                <a:gd name="connsiteY1" fmla="*/ 656555 h 1069547"/>
                <a:gd name="connsiteX2" fmla="*/ 606761 w 838646"/>
                <a:gd name="connsiteY2" fmla="*/ 559475 h 1069547"/>
                <a:gd name="connsiteX3" fmla="*/ 689868 w 838646"/>
                <a:gd name="connsiteY3" fmla="*/ 538779 h 1069547"/>
                <a:gd name="connsiteX4" fmla="*/ 640320 w 838646"/>
                <a:gd name="connsiteY4" fmla="*/ 445581 h 1069547"/>
                <a:gd name="connsiteX5" fmla="*/ 674705 w 838646"/>
                <a:gd name="connsiteY5" fmla="*/ 198045 h 1069547"/>
                <a:gd name="connsiteX6" fmla="*/ 620328 w 838646"/>
                <a:gd name="connsiteY6" fmla="*/ 81960 h 1069547"/>
                <a:gd name="connsiteX7" fmla="*/ 552479 w 838646"/>
                <a:gd name="connsiteY7" fmla="*/ 81054 h 1069547"/>
                <a:gd name="connsiteX8" fmla="*/ 446228 w 838646"/>
                <a:gd name="connsiteY8" fmla="*/ 9228 h 1069547"/>
                <a:gd name="connsiteX9" fmla="*/ 246711 w 838646"/>
                <a:gd name="connsiteY9" fmla="*/ 34725 h 1069547"/>
                <a:gd name="connsiteX10" fmla="*/ 170489 w 838646"/>
                <a:gd name="connsiteY10" fmla="*/ 227019 h 1069547"/>
                <a:gd name="connsiteX11" fmla="*/ 177820 w 838646"/>
                <a:gd name="connsiteY11" fmla="*/ 488460 h 1069547"/>
                <a:gd name="connsiteX12" fmla="*/ 148792 w 838646"/>
                <a:gd name="connsiteY12" fmla="*/ 561017 h 1069547"/>
                <a:gd name="connsiteX13" fmla="*/ 223621 w 838646"/>
                <a:gd name="connsiteY13" fmla="*/ 562626 h 1069547"/>
                <a:gd name="connsiteX14" fmla="*/ 50116 w 838646"/>
                <a:gd name="connsiteY14" fmla="*/ 656555 h 1069547"/>
                <a:gd name="connsiteX15" fmla="*/ 0 w 838646"/>
                <a:gd name="connsiteY15" fmla="*/ 758302 h 1069547"/>
                <a:gd name="connsiteX16" fmla="*/ 108 w 838646"/>
                <a:gd name="connsiteY16" fmla="*/ 995963 h 1069547"/>
                <a:gd name="connsiteX17" fmla="*/ 12147 w 838646"/>
                <a:gd name="connsiteY17" fmla="*/ 1003998 h 1069547"/>
                <a:gd name="connsiteX18" fmla="*/ 350622 w 838646"/>
                <a:gd name="connsiteY18" fmla="*/ 1068101 h 1069547"/>
                <a:gd name="connsiteX19" fmla="*/ 385358 w 838646"/>
                <a:gd name="connsiteY19" fmla="*/ 1069413 h 1069547"/>
                <a:gd name="connsiteX20" fmla="*/ 296665 w 838646"/>
                <a:gd name="connsiteY20" fmla="*/ 659558 h 1069547"/>
                <a:gd name="connsiteX21" fmla="*/ 419296 w 838646"/>
                <a:gd name="connsiteY21" fmla="*/ 677142 h 1069547"/>
                <a:gd name="connsiteX22" fmla="*/ 541874 w 838646"/>
                <a:gd name="connsiteY22" fmla="*/ 659558 h 1069547"/>
                <a:gd name="connsiteX23" fmla="*/ 453086 w 838646"/>
                <a:gd name="connsiteY23" fmla="*/ 1069548 h 1069547"/>
                <a:gd name="connsiteX24" fmla="*/ 487673 w 838646"/>
                <a:gd name="connsiteY24" fmla="*/ 1068479 h 1069547"/>
                <a:gd name="connsiteX25" fmla="*/ 827826 w 838646"/>
                <a:gd name="connsiteY25" fmla="*/ 1003159 h 1069547"/>
                <a:gd name="connsiteX26" fmla="*/ 838647 w 838646"/>
                <a:gd name="connsiteY26" fmla="*/ 995044 h 1069547"/>
                <a:gd name="connsiteX27" fmla="*/ 256978 w 838646"/>
                <a:gd name="connsiteY27" fmla="*/ 325452 h 1069547"/>
                <a:gd name="connsiteX28" fmla="*/ 256978 w 838646"/>
                <a:gd name="connsiteY28" fmla="*/ 257021 h 1069547"/>
                <a:gd name="connsiteX29" fmla="*/ 276645 w 838646"/>
                <a:gd name="connsiteY29" fmla="*/ 254654 h 1069547"/>
                <a:gd name="connsiteX30" fmla="*/ 408151 w 838646"/>
                <a:gd name="connsiteY30" fmla="*/ 217658 h 1069547"/>
                <a:gd name="connsiteX31" fmla="*/ 521178 w 838646"/>
                <a:gd name="connsiteY31" fmla="*/ 147063 h 1069547"/>
                <a:gd name="connsiteX32" fmla="*/ 539676 w 838646"/>
                <a:gd name="connsiteY32" fmla="*/ 147235 h 1069547"/>
                <a:gd name="connsiteX33" fmla="*/ 543267 w 838646"/>
                <a:gd name="connsiteY33" fmla="*/ 154395 h 1069547"/>
                <a:gd name="connsiteX34" fmla="*/ 565235 w 838646"/>
                <a:gd name="connsiteY34" fmla="*/ 242101 h 1069547"/>
                <a:gd name="connsiteX35" fmla="*/ 581629 w 838646"/>
                <a:gd name="connsiteY35" fmla="*/ 268870 h 1069547"/>
                <a:gd name="connsiteX36" fmla="*/ 581629 w 838646"/>
                <a:gd name="connsiteY36" fmla="*/ 325452 h 1069547"/>
                <a:gd name="connsiteX37" fmla="*/ 419310 w 838646"/>
                <a:gd name="connsiteY37" fmla="*/ 487770 h 1069547"/>
                <a:gd name="connsiteX38" fmla="*/ 419310 w 838646"/>
                <a:gd name="connsiteY38" fmla="*/ 487770 h 1069547"/>
                <a:gd name="connsiteX39" fmla="*/ 256978 w 838646"/>
                <a:gd name="connsiteY39" fmla="*/ 325452 h 1069547"/>
                <a:gd name="connsiteX40" fmla="*/ 419296 w 838646"/>
                <a:gd name="connsiteY40" fmla="*/ 623036 h 1069547"/>
                <a:gd name="connsiteX41" fmla="*/ 284355 w 838646"/>
                <a:gd name="connsiteY41" fmla="*/ 596348 h 1069547"/>
                <a:gd name="connsiteX42" fmla="*/ 296083 w 838646"/>
                <a:gd name="connsiteY42" fmla="*/ 591533 h 1069547"/>
                <a:gd name="connsiteX43" fmla="*/ 338015 w 838646"/>
                <a:gd name="connsiteY43" fmla="*/ 528986 h 1069547"/>
                <a:gd name="connsiteX44" fmla="*/ 338015 w 838646"/>
                <a:gd name="connsiteY44" fmla="*/ 525942 h 1069547"/>
                <a:gd name="connsiteX45" fmla="*/ 500415 w 838646"/>
                <a:gd name="connsiteY45" fmla="*/ 525942 h 1069547"/>
                <a:gd name="connsiteX46" fmla="*/ 500415 w 838646"/>
                <a:gd name="connsiteY46" fmla="*/ 528945 h 1069547"/>
                <a:gd name="connsiteX47" fmla="*/ 542348 w 838646"/>
                <a:gd name="connsiteY47" fmla="*/ 591519 h 1069547"/>
                <a:gd name="connsiteX48" fmla="*/ 554129 w 838646"/>
                <a:gd name="connsiteY48" fmla="*/ 596362 h 1069547"/>
                <a:gd name="connsiteX49" fmla="*/ 419296 w 838646"/>
                <a:gd name="connsiteY49" fmla="*/ 623036 h 1069547"/>
                <a:gd name="connsiteX0" fmla="*/ 838498 w 838647"/>
                <a:gd name="connsiteY0" fmla="*/ 757761 h 1144301"/>
                <a:gd name="connsiteX1" fmla="*/ 788450 w 838647"/>
                <a:gd name="connsiteY1" fmla="*/ 656555 h 1144301"/>
                <a:gd name="connsiteX2" fmla="*/ 606761 w 838647"/>
                <a:gd name="connsiteY2" fmla="*/ 559475 h 1144301"/>
                <a:gd name="connsiteX3" fmla="*/ 689868 w 838647"/>
                <a:gd name="connsiteY3" fmla="*/ 538779 h 1144301"/>
                <a:gd name="connsiteX4" fmla="*/ 640320 w 838647"/>
                <a:gd name="connsiteY4" fmla="*/ 445581 h 1144301"/>
                <a:gd name="connsiteX5" fmla="*/ 674705 w 838647"/>
                <a:gd name="connsiteY5" fmla="*/ 198045 h 1144301"/>
                <a:gd name="connsiteX6" fmla="*/ 620328 w 838647"/>
                <a:gd name="connsiteY6" fmla="*/ 81960 h 1144301"/>
                <a:gd name="connsiteX7" fmla="*/ 552479 w 838647"/>
                <a:gd name="connsiteY7" fmla="*/ 81054 h 1144301"/>
                <a:gd name="connsiteX8" fmla="*/ 446228 w 838647"/>
                <a:gd name="connsiteY8" fmla="*/ 9228 h 1144301"/>
                <a:gd name="connsiteX9" fmla="*/ 246711 w 838647"/>
                <a:gd name="connsiteY9" fmla="*/ 34725 h 1144301"/>
                <a:gd name="connsiteX10" fmla="*/ 170489 w 838647"/>
                <a:gd name="connsiteY10" fmla="*/ 227019 h 1144301"/>
                <a:gd name="connsiteX11" fmla="*/ 177820 w 838647"/>
                <a:gd name="connsiteY11" fmla="*/ 488460 h 1144301"/>
                <a:gd name="connsiteX12" fmla="*/ 148792 w 838647"/>
                <a:gd name="connsiteY12" fmla="*/ 561017 h 1144301"/>
                <a:gd name="connsiteX13" fmla="*/ 223621 w 838647"/>
                <a:gd name="connsiteY13" fmla="*/ 562626 h 1144301"/>
                <a:gd name="connsiteX14" fmla="*/ 50116 w 838647"/>
                <a:gd name="connsiteY14" fmla="*/ 656555 h 1144301"/>
                <a:gd name="connsiteX15" fmla="*/ 0 w 838647"/>
                <a:gd name="connsiteY15" fmla="*/ 758302 h 1144301"/>
                <a:gd name="connsiteX16" fmla="*/ 108 w 838647"/>
                <a:gd name="connsiteY16" fmla="*/ 995963 h 1144301"/>
                <a:gd name="connsiteX17" fmla="*/ 12147 w 838647"/>
                <a:gd name="connsiteY17" fmla="*/ 1003998 h 1144301"/>
                <a:gd name="connsiteX18" fmla="*/ 285852 w 838647"/>
                <a:gd name="connsiteY18" fmla="*/ 1144301 h 1144301"/>
                <a:gd name="connsiteX19" fmla="*/ 385358 w 838647"/>
                <a:gd name="connsiteY19" fmla="*/ 1069413 h 1144301"/>
                <a:gd name="connsiteX20" fmla="*/ 296665 w 838647"/>
                <a:gd name="connsiteY20" fmla="*/ 659558 h 1144301"/>
                <a:gd name="connsiteX21" fmla="*/ 419296 w 838647"/>
                <a:gd name="connsiteY21" fmla="*/ 677142 h 1144301"/>
                <a:gd name="connsiteX22" fmla="*/ 541874 w 838647"/>
                <a:gd name="connsiteY22" fmla="*/ 659558 h 1144301"/>
                <a:gd name="connsiteX23" fmla="*/ 453086 w 838647"/>
                <a:gd name="connsiteY23" fmla="*/ 1069548 h 1144301"/>
                <a:gd name="connsiteX24" fmla="*/ 487673 w 838647"/>
                <a:gd name="connsiteY24" fmla="*/ 1068479 h 1144301"/>
                <a:gd name="connsiteX25" fmla="*/ 827826 w 838647"/>
                <a:gd name="connsiteY25" fmla="*/ 1003159 h 1144301"/>
                <a:gd name="connsiteX26" fmla="*/ 838647 w 838647"/>
                <a:gd name="connsiteY26" fmla="*/ 995044 h 1144301"/>
                <a:gd name="connsiteX27" fmla="*/ 838498 w 838647"/>
                <a:gd name="connsiteY27" fmla="*/ 757761 h 1144301"/>
                <a:gd name="connsiteX28" fmla="*/ 256978 w 838647"/>
                <a:gd name="connsiteY28" fmla="*/ 325452 h 1144301"/>
                <a:gd name="connsiteX29" fmla="*/ 256978 w 838647"/>
                <a:gd name="connsiteY29" fmla="*/ 257021 h 1144301"/>
                <a:gd name="connsiteX30" fmla="*/ 276645 w 838647"/>
                <a:gd name="connsiteY30" fmla="*/ 254654 h 1144301"/>
                <a:gd name="connsiteX31" fmla="*/ 408151 w 838647"/>
                <a:gd name="connsiteY31" fmla="*/ 217658 h 1144301"/>
                <a:gd name="connsiteX32" fmla="*/ 521178 w 838647"/>
                <a:gd name="connsiteY32" fmla="*/ 147063 h 1144301"/>
                <a:gd name="connsiteX33" fmla="*/ 539676 w 838647"/>
                <a:gd name="connsiteY33" fmla="*/ 147235 h 1144301"/>
                <a:gd name="connsiteX34" fmla="*/ 543267 w 838647"/>
                <a:gd name="connsiteY34" fmla="*/ 154395 h 1144301"/>
                <a:gd name="connsiteX35" fmla="*/ 565235 w 838647"/>
                <a:gd name="connsiteY35" fmla="*/ 242101 h 1144301"/>
                <a:gd name="connsiteX36" fmla="*/ 581629 w 838647"/>
                <a:gd name="connsiteY36" fmla="*/ 268870 h 1144301"/>
                <a:gd name="connsiteX37" fmla="*/ 581629 w 838647"/>
                <a:gd name="connsiteY37" fmla="*/ 325452 h 1144301"/>
                <a:gd name="connsiteX38" fmla="*/ 419310 w 838647"/>
                <a:gd name="connsiteY38" fmla="*/ 487770 h 1144301"/>
                <a:gd name="connsiteX39" fmla="*/ 419310 w 838647"/>
                <a:gd name="connsiteY39" fmla="*/ 487770 h 1144301"/>
                <a:gd name="connsiteX40" fmla="*/ 256978 w 838647"/>
                <a:gd name="connsiteY40" fmla="*/ 325452 h 1144301"/>
                <a:gd name="connsiteX41" fmla="*/ 419296 w 838647"/>
                <a:gd name="connsiteY41" fmla="*/ 623036 h 1144301"/>
                <a:gd name="connsiteX42" fmla="*/ 284355 w 838647"/>
                <a:gd name="connsiteY42" fmla="*/ 596348 h 1144301"/>
                <a:gd name="connsiteX43" fmla="*/ 296083 w 838647"/>
                <a:gd name="connsiteY43" fmla="*/ 591533 h 1144301"/>
                <a:gd name="connsiteX44" fmla="*/ 338015 w 838647"/>
                <a:gd name="connsiteY44" fmla="*/ 528986 h 1144301"/>
                <a:gd name="connsiteX45" fmla="*/ 338015 w 838647"/>
                <a:gd name="connsiteY45" fmla="*/ 525942 h 1144301"/>
                <a:gd name="connsiteX46" fmla="*/ 500415 w 838647"/>
                <a:gd name="connsiteY46" fmla="*/ 525942 h 1144301"/>
                <a:gd name="connsiteX47" fmla="*/ 500415 w 838647"/>
                <a:gd name="connsiteY47" fmla="*/ 528945 h 1144301"/>
                <a:gd name="connsiteX48" fmla="*/ 542348 w 838647"/>
                <a:gd name="connsiteY48" fmla="*/ 591519 h 1144301"/>
                <a:gd name="connsiteX49" fmla="*/ 554129 w 838647"/>
                <a:gd name="connsiteY49" fmla="*/ 596362 h 1144301"/>
                <a:gd name="connsiteX50" fmla="*/ 419296 w 838647"/>
                <a:gd name="connsiteY50" fmla="*/ 623036 h 1144301"/>
                <a:gd name="connsiteX0" fmla="*/ 838498 w 838647"/>
                <a:gd name="connsiteY0" fmla="*/ 757761 h 1157043"/>
                <a:gd name="connsiteX1" fmla="*/ 788450 w 838647"/>
                <a:gd name="connsiteY1" fmla="*/ 656555 h 1157043"/>
                <a:gd name="connsiteX2" fmla="*/ 606761 w 838647"/>
                <a:gd name="connsiteY2" fmla="*/ 559475 h 1157043"/>
                <a:gd name="connsiteX3" fmla="*/ 689868 w 838647"/>
                <a:gd name="connsiteY3" fmla="*/ 538779 h 1157043"/>
                <a:gd name="connsiteX4" fmla="*/ 640320 w 838647"/>
                <a:gd name="connsiteY4" fmla="*/ 445581 h 1157043"/>
                <a:gd name="connsiteX5" fmla="*/ 674705 w 838647"/>
                <a:gd name="connsiteY5" fmla="*/ 198045 h 1157043"/>
                <a:gd name="connsiteX6" fmla="*/ 620328 w 838647"/>
                <a:gd name="connsiteY6" fmla="*/ 81960 h 1157043"/>
                <a:gd name="connsiteX7" fmla="*/ 552479 w 838647"/>
                <a:gd name="connsiteY7" fmla="*/ 81054 h 1157043"/>
                <a:gd name="connsiteX8" fmla="*/ 446228 w 838647"/>
                <a:gd name="connsiteY8" fmla="*/ 9228 h 1157043"/>
                <a:gd name="connsiteX9" fmla="*/ 246711 w 838647"/>
                <a:gd name="connsiteY9" fmla="*/ 34725 h 1157043"/>
                <a:gd name="connsiteX10" fmla="*/ 170489 w 838647"/>
                <a:gd name="connsiteY10" fmla="*/ 227019 h 1157043"/>
                <a:gd name="connsiteX11" fmla="*/ 177820 w 838647"/>
                <a:gd name="connsiteY11" fmla="*/ 488460 h 1157043"/>
                <a:gd name="connsiteX12" fmla="*/ 148792 w 838647"/>
                <a:gd name="connsiteY12" fmla="*/ 561017 h 1157043"/>
                <a:gd name="connsiteX13" fmla="*/ 223621 w 838647"/>
                <a:gd name="connsiteY13" fmla="*/ 562626 h 1157043"/>
                <a:gd name="connsiteX14" fmla="*/ 50116 w 838647"/>
                <a:gd name="connsiteY14" fmla="*/ 656555 h 1157043"/>
                <a:gd name="connsiteX15" fmla="*/ 0 w 838647"/>
                <a:gd name="connsiteY15" fmla="*/ 758302 h 1157043"/>
                <a:gd name="connsiteX16" fmla="*/ 108 w 838647"/>
                <a:gd name="connsiteY16" fmla="*/ 995963 h 1157043"/>
                <a:gd name="connsiteX17" fmla="*/ 12147 w 838647"/>
                <a:gd name="connsiteY17" fmla="*/ 1003998 h 1157043"/>
                <a:gd name="connsiteX18" fmla="*/ 285852 w 838647"/>
                <a:gd name="connsiteY18" fmla="*/ 1144301 h 1157043"/>
                <a:gd name="connsiteX19" fmla="*/ 400598 w 838647"/>
                <a:gd name="connsiteY19" fmla="*/ 1157043 h 1157043"/>
                <a:gd name="connsiteX20" fmla="*/ 296665 w 838647"/>
                <a:gd name="connsiteY20" fmla="*/ 659558 h 1157043"/>
                <a:gd name="connsiteX21" fmla="*/ 419296 w 838647"/>
                <a:gd name="connsiteY21" fmla="*/ 677142 h 1157043"/>
                <a:gd name="connsiteX22" fmla="*/ 541874 w 838647"/>
                <a:gd name="connsiteY22" fmla="*/ 659558 h 1157043"/>
                <a:gd name="connsiteX23" fmla="*/ 453086 w 838647"/>
                <a:gd name="connsiteY23" fmla="*/ 1069548 h 1157043"/>
                <a:gd name="connsiteX24" fmla="*/ 487673 w 838647"/>
                <a:gd name="connsiteY24" fmla="*/ 1068479 h 1157043"/>
                <a:gd name="connsiteX25" fmla="*/ 827826 w 838647"/>
                <a:gd name="connsiteY25" fmla="*/ 1003159 h 1157043"/>
                <a:gd name="connsiteX26" fmla="*/ 838647 w 838647"/>
                <a:gd name="connsiteY26" fmla="*/ 995044 h 1157043"/>
                <a:gd name="connsiteX27" fmla="*/ 838498 w 838647"/>
                <a:gd name="connsiteY27" fmla="*/ 757761 h 1157043"/>
                <a:gd name="connsiteX28" fmla="*/ 256978 w 838647"/>
                <a:gd name="connsiteY28" fmla="*/ 325452 h 1157043"/>
                <a:gd name="connsiteX29" fmla="*/ 256978 w 838647"/>
                <a:gd name="connsiteY29" fmla="*/ 257021 h 1157043"/>
                <a:gd name="connsiteX30" fmla="*/ 276645 w 838647"/>
                <a:gd name="connsiteY30" fmla="*/ 254654 h 1157043"/>
                <a:gd name="connsiteX31" fmla="*/ 408151 w 838647"/>
                <a:gd name="connsiteY31" fmla="*/ 217658 h 1157043"/>
                <a:gd name="connsiteX32" fmla="*/ 521178 w 838647"/>
                <a:gd name="connsiteY32" fmla="*/ 147063 h 1157043"/>
                <a:gd name="connsiteX33" fmla="*/ 539676 w 838647"/>
                <a:gd name="connsiteY33" fmla="*/ 147235 h 1157043"/>
                <a:gd name="connsiteX34" fmla="*/ 543267 w 838647"/>
                <a:gd name="connsiteY34" fmla="*/ 154395 h 1157043"/>
                <a:gd name="connsiteX35" fmla="*/ 565235 w 838647"/>
                <a:gd name="connsiteY35" fmla="*/ 242101 h 1157043"/>
                <a:gd name="connsiteX36" fmla="*/ 581629 w 838647"/>
                <a:gd name="connsiteY36" fmla="*/ 268870 h 1157043"/>
                <a:gd name="connsiteX37" fmla="*/ 581629 w 838647"/>
                <a:gd name="connsiteY37" fmla="*/ 325452 h 1157043"/>
                <a:gd name="connsiteX38" fmla="*/ 419310 w 838647"/>
                <a:gd name="connsiteY38" fmla="*/ 487770 h 1157043"/>
                <a:gd name="connsiteX39" fmla="*/ 419310 w 838647"/>
                <a:gd name="connsiteY39" fmla="*/ 487770 h 1157043"/>
                <a:gd name="connsiteX40" fmla="*/ 256978 w 838647"/>
                <a:gd name="connsiteY40" fmla="*/ 325452 h 1157043"/>
                <a:gd name="connsiteX41" fmla="*/ 419296 w 838647"/>
                <a:gd name="connsiteY41" fmla="*/ 623036 h 1157043"/>
                <a:gd name="connsiteX42" fmla="*/ 284355 w 838647"/>
                <a:gd name="connsiteY42" fmla="*/ 596348 h 1157043"/>
                <a:gd name="connsiteX43" fmla="*/ 296083 w 838647"/>
                <a:gd name="connsiteY43" fmla="*/ 591533 h 1157043"/>
                <a:gd name="connsiteX44" fmla="*/ 338015 w 838647"/>
                <a:gd name="connsiteY44" fmla="*/ 528986 h 1157043"/>
                <a:gd name="connsiteX45" fmla="*/ 338015 w 838647"/>
                <a:gd name="connsiteY45" fmla="*/ 525942 h 1157043"/>
                <a:gd name="connsiteX46" fmla="*/ 500415 w 838647"/>
                <a:gd name="connsiteY46" fmla="*/ 525942 h 1157043"/>
                <a:gd name="connsiteX47" fmla="*/ 500415 w 838647"/>
                <a:gd name="connsiteY47" fmla="*/ 528945 h 1157043"/>
                <a:gd name="connsiteX48" fmla="*/ 542348 w 838647"/>
                <a:gd name="connsiteY48" fmla="*/ 591519 h 1157043"/>
                <a:gd name="connsiteX49" fmla="*/ 554129 w 838647"/>
                <a:gd name="connsiteY49" fmla="*/ 596362 h 1157043"/>
                <a:gd name="connsiteX50" fmla="*/ 419296 w 838647"/>
                <a:gd name="connsiteY50" fmla="*/ 623036 h 1157043"/>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995963 h 1172418"/>
                <a:gd name="connsiteX17" fmla="*/ 12147 w 838647"/>
                <a:gd name="connsiteY17" fmla="*/ 100399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07366 w 838647"/>
                <a:gd name="connsiteY23" fmla="*/ 1172418 h 1172418"/>
                <a:gd name="connsiteX24" fmla="*/ 487673 w 838647"/>
                <a:gd name="connsiteY24" fmla="*/ 106847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995963 h 1172418"/>
                <a:gd name="connsiteX17" fmla="*/ 12147 w 838647"/>
                <a:gd name="connsiteY17" fmla="*/ 100399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487673 w 838647"/>
                <a:gd name="connsiteY24" fmla="*/ 106847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995963 h 1172418"/>
                <a:gd name="connsiteX17" fmla="*/ 12147 w 838647"/>
                <a:gd name="connsiteY17" fmla="*/ 100399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75303 w 838647"/>
                <a:gd name="connsiteY24" fmla="*/ 112943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995963 h 1172418"/>
                <a:gd name="connsiteX17" fmla="*/ 115017 w 838647"/>
                <a:gd name="connsiteY17" fmla="*/ 108400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75303 w 838647"/>
                <a:gd name="connsiteY24" fmla="*/ 112943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1022633 h 1172418"/>
                <a:gd name="connsiteX17" fmla="*/ 115017 w 838647"/>
                <a:gd name="connsiteY17" fmla="*/ 108400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75303 w 838647"/>
                <a:gd name="connsiteY24" fmla="*/ 112943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1022633 h 1172418"/>
                <a:gd name="connsiteX17" fmla="*/ 124542 w 838647"/>
                <a:gd name="connsiteY17" fmla="*/ 108400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75303 w 838647"/>
                <a:gd name="connsiteY24" fmla="*/ 112943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1022633 h 1172418"/>
                <a:gd name="connsiteX17" fmla="*/ 124542 w 838647"/>
                <a:gd name="connsiteY17" fmla="*/ 108400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75303 w 838647"/>
                <a:gd name="connsiteY24" fmla="*/ 112943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1022633 h 1172418"/>
                <a:gd name="connsiteX17" fmla="*/ 124542 w 838647"/>
                <a:gd name="connsiteY17" fmla="*/ 108400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75303 w 838647"/>
                <a:gd name="connsiteY24" fmla="*/ 112943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1022633 h 1172418"/>
                <a:gd name="connsiteX17" fmla="*/ 124542 w 838647"/>
                <a:gd name="connsiteY17" fmla="*/ 108400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50538 w 838647"/>
                <a:gd name="connsiteY24" fmla="*/ 114086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1022633 h 1172418"/>
                <a:gd name="connsiteX17" fmla="*/ 124542 w 838647"/>
                <a:gd name="connsiteY17" fmla="*/ 108400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50538 w 838647"/>
                <a:gd name="connsiteY24" fmla="*/ 114086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85852 w 838647"/>
                <a:gd name="connsiteY18" fmla="*/ 1144301 h 1168608"/>
                <a:gd name="connsiteX19" fmla="*/ 400598 w 838647"/>
                <a:gd name="connsiteY19" fmla="*/ 115704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4986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85852 w 838647"/>
                <a:gd name="connsiteY18" fmla="*/ 1144301 h 1168608"/>
                <a:gd name="connsiteX19" fmla="*/ 400598 w 838647"/>
                <a:gd name="connsiteY19" fmla="*/ 115704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85852 w 838647"/>
                <a:gd name="connsiteY18" fmla="*/ 1144301 h 1168608"/>
                <a:gd name="connsiteX19" fmla="*/ 400598 w 838647"/>
                <a:gd name="connsiteY19" fmla="*/ 115704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85852 w 838647"/>
                <a:gd name="connsiteY18" fmla="*/ 1144301 h 1168608"/>
                <a:gd name="connsiteX19" fmla="*/ 400598 w 838647"/>
                <a:gd name="connsiteY19" fmla="*/ 115704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85852 w 838647"/>
                <a:gd name="connsiteY18" fmla="*/ 1144301 h 1168608"/>
                <a:gd name="connsiteX19" fmla="*/ 400598 w 838647"/>
                <a:gd name="connsiteY19" fmla="*/ 115704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85852 w 838647"/>
                <a:gd name="connsiteY18" fmla="*/ 1144301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85852 w 838647"/>
                <a:gd name="connsiteY18" fmla="*/ 1144301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2637 w 838647"/>
                <a:gd name="connsiteY17" fmla="*/ 108781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2637 w 838647"/>
                <a:gd name="connsiteY17" fmla="*/ 108781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2637 w 838647"/>
                <a:gd name="connsiteY17" fmla="*/ 108781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0732 w 838647"/>
                <a:gd name="connsiteY17" fmla="*/ 109543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0732 w 838647"/>
                <a:gd name="connsiteY17" fmla="*/ 109543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0732 w 838647"/>
                <a:gd name="connsiteY17" fmla="*/ 109543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0732 w 838647"/>
                <a:gd name="connsiteY17" fmla="*/ 109543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0732 w 838647"/>
                <a:gd name="connsiteY17" fmla="*/ 109543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0732 w 838647"/>
                <a:gd name="connsiteY17" fmla="*/ 1095438 h 1168608"/>
                <a:gd name="connsiteX18" fmla="*/ 295377 w 838647"/>
                <a:gd name="connsiteY18" fmla="*/ 1151921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0732 w 838647"/>
                <a:gd name="connsiteY17" fmla="*/ 1095438 h 1168608"/>
                <a:gd name="connsiteX18" fmla="*/ 295377 w 838647"/>
                <a:gd name="connsiteY18" fmla="*/ 1151921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838647" h="1168608">
                  <a:moveTo>
                    <a:pt x="838498" y="757761"/>
                  </a:moveTo>
                  <a:cubicBezTo>
                    <a:pt x="837014" y="718431"/>
                    <a:pt x="818803" y="681607"/>
                    <a:pt x="788450" y="656555"/>
                  </a:cubicBezTo>
                  <a:cubicBezTo>
                    <a:pt x="746044" y="620561"/>
                    <a:pt x="687920" y="589585"/>
                    <a:pt x="606761" y="559475"/>
                  </a:cubicBezTo>
                  <a:cubicBezTo>
                    <a:pt x="635274" y="556374"/>
                    <a:pt x="663232" y="549412"/>
                    <a:pt x="689868" y="538779"/>
                  </a:cubicBezTo>
                  <a:cubicBezTo>
                    <a:pt x="689868" y="538779"/>
                    <a:pt x="659285" y="520478"/>
                    <a:pt x="640320" y="445581"/>
                  </a:cubicBezTo>
                  <a:cubicBezTo>
                    <a:pt x="628295" y="398522"/>
                    <a:pt x="674313" y="280868"/>
                    <a:pt x="674705" y="198045"/>
                  </a:cubicBezTo>
                  <a:cubicBezTo>
                    <a:pt x="674705" y="131765"/>
                    <a:pt x="655876" y="102101"/>
                    <a:pt x="620328" y="81960"/>
                  </a:cubicBezTo>
                  <a:cubicBezTo>
                    <a:pt x="599795" y="70327"/>
                    <a:pt x="552479" y="81054"/>
                    <a:pt x="552479" y="81054"/>
                  </a:cubicBezTo>
                  <a:cubicBezTo>
                    <a:pt x="552479" y="81054"/>
                    <a:pt x="528023" y="34725"/>
                    <a:pt x="446228" y="9228"/>
                  </a:cubicBezTo>
                  <a:cubicBezTo>
                    <a:pt x="378974" y="-9086"/>
                    <a:pt x="307198" y="87"/>
                    <a:pt x="246711" y="34725"/>
                  </a:cubicBezTo>
                  <a:cubicBezTo>
                    <a:pt x="196122" y="67405"/>
                    <a:pt x="171666" y="103345"/>
                    <a:pt x="170489" y="227019"/>
                  </a:cubicBezTo>
                  <a:cubicBezTo>
                    <a:pt x="169447" y="340344"/>
                    <a:pt x="185003" y="441009"/>
                    <a:pt x="177820" y="488460"/>
                  </a:cubicBezTo>
                  <a:cubicBezTo>
                    <a:pt x="174503" y="514729"/>
                    <a:pt x="164509" y="539708"/>
                    <a:pt x="148792" y="561017"/>
                  </a:cubicBezTo>
                  <a:cubicBezTo>
                    <a:pt x="173678" y="563100"/>
                    <a:pt x="198669" y="563637"/>
                    <a:pt x="223621" y="562626"/>
                  </a:cubicBezTo>
                  <a:cubicBezTo>
                    <a:pt x="146804" y="591763"/>
                    <a:pt x="91061" y="621819"/>
                    <a:pt x="50116" y="656555"/>
                  </a:cubicBezTo>
                  <a:cubicBezTo>
                    <a:pt x="19608" y="681726"/>
                    <a:pt x="1361" y="718773"/>
                    <a:pt x="0" y="758302"/>
                  </a:cubicBezTo>
                  <a:lnTo>
                    <a:pt x="108" y="1022633"/>
                  </a:lnTo>
                  <a:cubicBezTo>
                    <a:pt x="41586" y="1043091"/>
                    <a:pt x="56394" y="1067360"/>
                    <a:pt x="120732" y="1095438"/>
                  </a:cubicBezTo>
                  <a:cubicBezTo>
                    <a:pt x="187508" y="1127895"/>
                    <a:pt x="193632" y="1139650"/>
                    <a:pt x="295377" y="1151921"/>
                  </a:cubicBezTo>
                  <a:cubicBezTo>
                    <a:pt x="387601" y="1175853"/>
                    <a:pt x="335044" y="1157876"/>
                    <a:pt x="402503" y="1164663"/>
                  </a:cubicBezTo>
                  <a:lnTo>
                    <a:pt x="296665" y="659558"/>
                  </a:lnTo>
                  <a:cubicBezTo>
                    <a:pt x="336408" y="671625"/>
                    <a:pt x="377763" y="677555"/>
                    <a:pt x="419296" y="677142"/>
                  </a:cubicBezTo>
                  <a:cubicBezTo>
                    <a:pt x="460812" y="677553"/>
                    <a:pt x="502148" y="671623"/>
                    <a:pt x="541874" y="659558"/>
                  </a:cubicBezTo>
                  <a:lnTo>
                    <a:pt x="416891" y="1168608"/>
                  </a:lnTo>
                  <a:cubicBezTo>
                    <a:pt x="480490" y="1158092"/>
                    <a:pt x="511704" y="1153290"/>
                    <a:pt x="550538" y="1140869"/>
                  </a:cubicBezTo>
                  <a:cubicBezTo>
                    <a:pt x="629885" y="1138434"/>
                    <a:pt x="758962" y="1054817"/>
                    <a:pt x="827826" y="1003159"/>
                  </a:cubicBezTo>
                  <a:lnTo>
                    <a:pt x="838647" y="995044"/>
                  </a:lnTo>
                  <a:cubicBezTo>
                    <a:pt x="838597" y="915950"/>
                    <a:pt x="838548" y="836855"/>
                    <a:pt x="838498" y="757761"/>
                  </a:cubicBezTo>
                  <a:close/>
                  <a:moveTo>
                    <a:pt x="256978" y="325452"/>
                  </a:moveTo>
                  <a:lnTo>
                    <a:pt x="256978" y="257021"/>
                  </a:lnTo>
                  <a:cubicBezTo>
                    <a:pt x="263575" y="256623"/>
                    <a:pt x="270142" y="255833"/>
                    <a:pt x="276645" y="254654"/>
                  </a:cubicBezTo>
                  <a:cubicBezTo>
                    <a:pt x="322024" y="248676"/>
                    <a:pt x="366310" y="236217"/>
                    <a:pt x="408151" y="217658"/>
                  </a:cubicBezTo>
                  <a:cubicBezTo>
                    <a:pt x="455182" y="194014"/>
                    <a:pt x="482154" y="182408"/>
                    <a:pt x="521178" y="147063"/>
                  </a:cubicBezTo>
                  <a:cubicBezTo>
                    <a:pt x="526333" y="142003"/>
                    <a:pt x="534616" y="142080"/>
                    <a:pt x="539676" y="147235"/>
                  </a:cubicBezTo>
                  <a:cubicBezTo>
                    <a:pt x="541593" y="149187"/>
                    <a:pt x="542848" y="151691"/>
                    <a:pt x="543267" y="154395"/>
                  </a:cubicBezTo>
                  <a:cubicBezTo>
                    <a:pt x="546378" y="175888"/>
                    <a:pt x="554467" y="223218"/>
                    <a:pt x="565235" y="242101"/>
                  </a:cubicBezTo>
                  <a:cubicBezTo>
                    <a:pt x="570089" y="251384"/>
                    <a:pt x="575566" y="260328"/>
                    <a:pt x="581629" y="268870"/>
                  </a:cubicBezTo>
                  <a:lnTo>
                    <a:pt x="581629" y="325452"/>
                  </a:lnTo>
                  <a:cubicBezTo>
                    <a:pt x="581531" y="415057"/>
                    <a:pt x="508915" y="487673"/>
                    <a:pt x="419310" y="487770"/>
                  </a:cubicBezTo>
                  <a:lnTo>
                    <a:pt x="419310" y="487770"/>
                  </a:lnTo>
                  <a:cubicBezTo>
                    <a:pt x="329699" y="487681"/>
                    <a:pt x="257075" y="415062"/>
                    <a:pt x="256978" y="325452"/>
                  </a:cubicBezTo>
                  <a:close/>
                  <a:moveTo>
                    <a:pt x="419296" y="623036"/>
                  </a:moveTo>
                  <a:cubicBezTo>
                    <a:pt x="372883" y="624379"/>
                    <a:pt x="326763" y="615258"/>
                    <a:pt x="284355" y="596348"/>
                  </a:cubicBezTo>
                  <a:lnTo>
                    <a:pt x="296083" y="591533"/>
                  </a:lnTo>
                  <a:cubicBezTo>
                    <a:pt x="321490" y="581163"/>
                    <a:pt x="338073" y="556427"/>
                    <a:pt x="338015" y="528986"/>
                  </a:cubicBezTo>
                  <a:lnTo>
                    <a:pt x="338015" y="525942"/>
                  </a:lnTo>
                  <a:cubicBezTo>
                    <a:pt x="390063" y="547198"/>
                    <a:pt x="448368" y="547198"/>
                    <a:pt x="500415" y="525942"/>
                  </a:cubicBezTo>
                  <a:lnTo>
                    <a:pt x="500415" y="528945"/>
                  </a:lnTo>
                  <a:cubicBezTo>
                    <a:pt x="500346" y="556396"/>
                    <a:pt x="516932" y="581146"/>
                    <a:pt x="542348" y="591519"/>
                  </a:cubicBezTo>
                  <a:lnTo>
                    <a:pt x="554129" y="596362"/>
                  </a:lnTo>
                  <a:cubicBezTo>
                    <a:pt x="511753" y="615251"/>
                    <a:pt x="465672" y="624367"/>
                    <a:pt x="419296" y="623036"/>
                  </a:cubicBezTo>
                  <a:close/>
                </a:path>
              </a:pathLst>
            </a:custGeom>
            <a:solidFill>
              <a:srgbClr val="000000"/>
            </a:solidFill>
            <a:ln w="1349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07" name="Kuva 206" descr="Aurinkolasit ääriviiva">
              <a:extLst>
                <a:ext uri="{FF2B5EF4-FFF2-40B4-BE49-F238E27FC236}">
                  <a16:creationId xmlns:a16="http://schemas.microsoft.com/office/drawing/2014/main" id="{8B3C8DD6-369E-E3DD-C1BC-5CC52D517F4B}"/>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024107" y="5611983"/>
              <a:ext cx="407817" cy="407817"/>
            </a:xfrm>
            <a:prstGeom prst="rect">
              <a:avLst/>
            </a:prstGeom>
          </p:spPr>
        </p:pic>
        <p:sp>
          <p:nvSpPr>
            <p:cNvPr id="208" name="Vapaamuotoinen: Muoto 207">
              <a:extLst>
                <a:ext uri="{FF2B5EF4-FFF2-40B4-BE49-F238E27FC236}">
                  <a16:creationId xmlns:a16="http://schemas.microsoft.com/office/drawing/2014/main" id="{AC892CB9-6C41-17EC-E2A2-0FEDA80470DC}"/>
                </a:ext>
              </a:extLst>
            </p:cNvPr>
            <p:cNvSpPr/>
            <p:nvPr/>
          </p:nvSpPr>
          <p:spPr>
            <a:xfrm>
              <a:off x="6061131" y="5598782"/>
              <a:ext cx="390620" cy="342982"/>
            </a:xfrm>
            <a:custGeom>
              <a:avLst/>
              <a:gdLst>
                <a:gd name="connsiteX0" fmla="*/ 16421 w 390620"/>
                <a:gd name="connsiteY0" fmla="*/ 76279 h 342982"/>
                <a:gd name="connsiteX1" fmla="*/ 285693 w 390620"/>
                <a:gd name="connsiteY1" fmla="*/ 73497 h 342982"/>
                <a:gd name="connsiteX2" fmla="*/ 333470 w 390620"/>
                <a:gd name="connsiteY2" fmla="*/ 150460 h 342982"/>
                <a:gd name="connsiteX3" fmla="*/ 333470 w 390620"/>
                <a:gd name="connsiteY3" fmla="*/ 266265 h 342982"/>
                <a:gd name="connsiteX4" fmla="*/ 241601 w 390620"/>
                <a:gd name="connsiteY4" fmla="*/ 296888 h 342982"/>
                <a:gd name="connsiteX5" fmla="*/ 201598 w 390620"/>
                <a:gd name="connsiteY5" fmla="*/ 292093 h 342982"/>
                <a:gd name="connsiteX6" fmla="*/ 196803 w 390620"/>
                <a:gd name="connsiteY6" fmla="*/ 332096 h 342982"/>
                <a:gd name="connsiteX7" fmla="*/ 236807 w 390620"/>
                <a:gd name="connsiteY7" fmla="*/ 336891 h 342982"/>
                <a:gd name="connsiteX8" fmla="*/ 247688 w 390620"/>
                <a:gd name="connsiteY8" fmla="*/ 314938 h 342982"/>
                <a:gd name="connsiteX9" fmla="*/ 364245 w 390620"/>
                <a:gd name="connsiteY9" fmla="*/ 276085 h 342982"/>
                <a:gd name="connsiteX10" fmla="*/ 390620 w 390620"/>
                <a:gd name="connsiteY10" fmla="*/ 247729 h 342982"/>
                <a:gd name="connsiteX11" fmla="*/ 390620 w 390620"/>
                <a:gd name="connsiteY11" fmla="*/ 171529 h 342982"/>
                <a:gd name="connsiteX12" fmla="*/ 362045 w 390620"/>
                <a:gd name="connsiteY12" fmla="*/ 142954 h 342982"/>
                <a:gd name="connsiteX13" fmla="*/ 350929 w 390620"/>
                <a:gd name="connsiteY13" fmla="*/ 142954 h 342982"/>
                <a:gd name="connsiteX14" fmla="*/ 85953 w 390620"/>
                <a:gd name="connsiteY14" fmla="*/ 10884 h 342982"/>
                <a:gd name="connsiteX15" fmla="*/ 2819 w 390620"/>
                <a:gd name="connsiteY15" fmla="*/ 62944 h 342982"/>
                <a:gd name="connsiteX16" fmla="*/ 2760 w 390620"/>
                <a:gd name="connsiteY16" fmla="*/ 76415 h 342982"/>
                <a:gd name="connsiteX17" fmla="*/ 16230 w 390620"/>
                <a:gd name="connsiteY17" fmla="*/ 76474 h 342982"/>
                <a:gd name="connsiteX18" fmla="*/ 16421 w 390620"/>
                <a:gd name="connsiteY18" fmla="*/ 76279 h 342982"/>
                <a:gd name="connsiteX19" fmla="*/ 371570 w 390620"/>
                <a:gd name="connsiteY19" fmla="*/ 171529 h 342982"/>
                <a:gd name="connsiteX20" fmla="*/ 371570 w 390620"/>
                <a:gd name="connsiteY20" fmla="*/ 247729 h 342982"/>
                <a:gd name="connsiteX21" fmla="*/ 362045 w 390620"/>
                <a:gd name="connsiteY21" fmla="*/ 257254 h 342982"/>
                <a:gd name="connsiteX22" fmla="*/ 352520 w 390620"/>
                <a:gd name="connsiteY22" fmla="*/ 257254 h 342982"/>
                <a:gd name="connsiteX23" fmla="*/ 352520 w 390620"/>
                <a:gd name="connsiteY23" fmla="*/ 162004 h 342982"/>
                <a:gd name="connsiteX24" fmla="*/ 362045 w 390620"/>
                <a:gd name="connsiteY24" fmla="*/ 162004 h 342982"/>
                <a:gd name="connsiteX25" fmla="*/ 371570 w 390620"/>
                <a:gd name="connsiteY25" fmla="*/ 171529 h 342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0620" h="342982">
                  <a:moveTo>
                    <a:pt x="16421" y="76279"/>
                  </a:moveTo>
                  <a:cubicBezTo>
                    <a:pt x="90010" y="1154"/>
                    <a:pt x="210567" y="-92"/>
                    <a:pt x="285693" y="73497"/>
                  </a:cubicBezTo>
                  <a:cubicBezTo>
                    <a:pt x="307578" y="94935"/>
                    <a:pt x="323967" y="121336"/>
                    <a:pt x="333470" y="150460"/>
                  </a:cubicBezTo>
                  <a:lnTo>
                    <a:pt x="333470" y="266265"/>
                  </a:lnTo>
                  <a:lnTo>
                    <a:pt x="241601" y="296888"/>
                  </a:lnTo>
                  <a:cubicBezTo>
                    <a:pt x="231879" y="284517"/>
                    <a:pt x="213968" y="282370"/>
                    <a:pt x="201598" y="292093"/>
                  </a:cubicBezTo>
                  <a:cubicBezTo>
                    <a:pt x="189227" y="301815"/>
                    <a:pt x="187080" y="319726"/>
                    <a:pt x="196803" y="332096"/>
                  </a:cubicBezTo>
                  <a:cubicBezTo>
                    <a:pt x="206526" y="344467"/>
                    <a:pt x="224436" y="346614"/>
                    <a:pt x="236807" y="336891"/>
                  </a:cubicBezTo>
                  <a:cubicBezTo>
                    <a:pt x="243556" y="331587"/>
                    <a:pt x="247554" y="323522"/>
                    <a:pt x="247688" y="314938"/>
                  </a:cubicBezTo>
                  <a:lnTo>
                    <a:pt x="364245" y="276085"/>
                  </a:lnTo>
                  <a:cubicBezTo>
                    <a:pt x="379078" y="274940"/>
                    <a:pt x="390551" y="262606"/>
                    <a:pt x="390620" y="247729"/>
                  </a:cubicBezTo>
                  <a:lnTo>
                    <a:pt x="390620" y="171529"/>
                  </a:lnTo>
                  <a:cubicBezTo>
                    <a:pt x="390620" y="155747"/>
                    <a:pt x="377827" y="142954"/>
                    <a:pt x="362045" y="142954"/>
                  </a:cubicBezTo>
                  <a:lnTo>
                    <a:pt x="350929" y="142954"/>
                  </a:lnTo>
                  <a:cubicBezTo>
                    <a:pt x="314229" y="33313"/>
                    <a:pt x="195596" y="-25817"/>
                    <a:pt x="85953" y="10884"/>
                  </a:cubicBezTo>
                  <a:cubicBezTo>
                    <a:pt x="54510" y="21409"/>
                    <a:pt x="26016" y="39252"/>
                    <a:pt x="2819" y="62944"/>
                  </a:cubicBezTo>
                  <a:cubicBezTo>
                    <a:pt x="-916" y="66648"/>
                    <a:pt x="-943" y="72679"/>
                    <a:pt x="2760" y="76415"/>
                  </a:cubicBezTo>
                  <a:cubicBezTo>
                    <a:pt x="6463" y="80150"/>
                    <a:pt x="12495" y="80177"/>
                    <a:pt x="16230" y="76474"/>
                  </a:cubicBezTo>
                  <a:cubicBezTo>
                    <a:pt x="16295" y="76410"/>
                    <a:pt x="16358" y="76345"/>
                    <a:pt x="16421" y="76279"/>
                  </a:cubicBezTo>
                  <a:close/>
                  <a:moveTo>
                    <a:pt x="371570" y="171529"/>
                  </a:moveTo>
                  <a:lnTo>
                    <a:pt x="371570" y="247729"/>
                  </a:lnTo>
                  <a:cubicBezTo>
                    <a:pt x="371570" y="252990"/>
                    <a:pt x="367306" y="257254"/>
                    <a:pt x="362045" y="257254"/>
                  </a:cubicBezTo>
                  <a:lnTo>
                    <a:pt x="352520" y="257254"/>
                  </a:lnTo>
                  <a:lnTo>
                    <a:pt x="352520" y="162004"/>
                  </a:lnTo>
                  <a:lnTo>
                    <a:pt x="362045" y="162004"/>
                  </a:lnTo>
                  <a:cubicBezTo>
                    <a:pt x="367306" y="162004"/>
                    <a:pt x="371570" y="166269"/>
                    <a:pt x="371570" y="171529"/>
                  </a:cubicBezTo>
                  <a:close/>
                </a:path>
              </a:pathLst>
            </a:custGeom>
            <a:solidFill>
              <a:schemeClr val="bg1">
                <a:lumMod val="5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09" name="Tekstiruutu 208">
            <a:extLst>
              <a:ext uri="{FF2B5EF4-FFF2-40B4-BE49-F238E27FC236}">
                <a16:creationId xmlns:a16="http://schemas.microsoft.com/office/drawing/2014/main" id="{F6BCAD35-2B45-1C38-0415-C153B0455737}"/>
              </a:ext>
            </a:extLst>
          </p:cNvPr>
          <p:cNvSpPr txBox="1"/>
          <p:nvPr/>
        </p:nvSpPr>
        <p:spPr>
          <a:xfrm>
            <a:off x="8001009" y="5878675"/>
            <a:ext cx="89302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Sale</a:t>
            </a:r>
            <a:endParaRPr kumimoji="0" lang="fi-FI" sz="16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nvGrpSpPr>
          <p:cNvPr id="210" name="Ryhmä 209">
            <a:extLst>
              <a:ext uri="{FF2B5EF4-FFF2-40B4-BE49-F238E27FC236}">
                <a16:creationId xmlns:a16="http://schemas.microsoft.com/office/drawing/2014/main" id="{DFBDF077-B905-ADA9-8C19-94EA67AFD3AD}"/>
              </a:ext>
            </a:extLst>
          </p:cNvPr>
          <p:cNvGrpSpPr/>
          <p:nvPr/>
        </p:nvGrpSpPr>
        <p:grpSpPr>
          <a:xfrm>
            <a:off x="9082166" y="4856797"/>
            <a:ext cx="1256284" cy="1256284"/>
            <a:chOff x="9161781" y="5118692"/>
            <a:chExt cx="1256284" cy="1256284"/>
          </a:xfrm>
        </p:grpSpPr>
        <p:pic>
          <p:nvPicPr>
            <p:cNvPr id="211" name="Kuva 210" descr="Pilvi tasaisella täytöllä">
              <a:extLst>
                <a:ext uri="{FF2B5EF4-FFF2-40B4-BE49-F238E27FC236}">
                  <a16:creationId xmlns:a16="http://schemas.microsoft.com/office/drawing/2014/main" id="{BE3D7E97-3EF6-D513-3263-0999D613576E}"/>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9161781" y="5118692"/>
              <a:ext cx="1256284" cy="1256284"/>
            </a:xfrm>
            <a:prstGeom prst="rect">
              <a:avLst/>
            </a:prstGeom>
          </p:spPr>
        </p:pic>
        <p:sp>
          <p:nvSpPr>
            <p:cNvPr id="212" name="Tekstiruutu 211">
              <a:extLst>
                <a:ext uri="{FF2B5EF4-FFF2-40B4-BE49-F238E27FC236}">
                  <a16:creationId xmlns:a16="http://schemas.microsoft.com/office/drawing/2014/main" id="{E57176F6-9C5F-BDAB-6723-26CBA944260B}"/>
                </a:ext>
              </a:extLst>
            </p:cNvPr>
            <p:cNvSpPr txBox="1"/>
            <p:nvPr/>
          </p:nvSpPr>
          <p:spPr>
            <a:xfrm>
              <a:off x="9281294" y="5690795"/>
              <a:ext cx="980543" cy="380873"/>
            </a:xfrm>
            <a:prstGeom prst="rect">
              <a:avLst/>
            </a:prstGeom>
            <a:noFill/>
          </p:spPr>
          <p:txBody>
            <a:bodyPr wrap="square" rtlCol="0">
              <a:spAutoFit/>
            </a:bodyP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200" b="0" i="0" u="none" strike="noStrike" kern="1200" cap="none" spc="0" normalizeH="0" baseline="0" noProof="0" err="1">
                  <a:ln>
                    <a:noFill/>
                  </a:ln>
                  <a:solidFill>
                    <a:prstClr val="black"/>
                  </a:solidFill>
                  <a:effectLst/>
                  <a:uLnTx/>
                  <a:uFillTx/>
                  <a:latin typeface="Aharoni" panose="02010803020104030203" pitchFamily="2" charset="-79"/>
                  <a:ea typeface="+mn-ea"/>
                  <a:cs typeface="Aharoni" panose="02010803020104030203" pitchFamily="2" charset="-79"/>
                </a:rPr>
                <a:t>Peppol</a:t>
              </a:r>
              <a:r>
                <a:rPr kumimoji="0" lang="fi-FI" sz="1200" b="0" i="0" u="none" strike="noStrike" kern="1200" cap="none" spc="0" normalizeH="0" baseline="0" noProof="0">
                  <a:ln>
                    <a:noFill/>
                  </a:ln>
                  <a:solidFill>
                    <a:prstClr val="black"/>
                  </a:solidFill>
                  <a:effectLst/>
                  <a:uLnTx/>
                  <a:uFillTx/>
                  <a:latin typeface="Aharoni" panose="02010803020104030203" pitchFamily="2" charset="-79"/>
                  <a:ea typeface="+mn-ea"/>
                  <a:cs typeface="Aharoni" panose="02010803020104030203" pitchFamily="2" charset="-79"/>
                </a:rPr>
                <a:t> </a:t>
              </a:r>
              <a:r>
                <a:rPr kumimoji="0" lang="fi-FI" sz="1200" b="0" i="0" u="none" strike="noStrike" kern="1200" cap="none" spc="0" normalizeH="0" baseline="0" noProof="0" err="1">
                  <a:ln>
                    <a:noFill/>
                  </a:ln>
                  <a:solidFill>
                    <a:prstClr val="black"/>
                  </a:solidFill>
                  <a:effectLst/>
                  <a:uLnTx/>
                  <a:uFillTx/>
                  <a:latin typeface="Aharoni" panose="02010803020104030203" pitchFamily="2" charset="-79"/>
                  <a:ea typeface="+mn-ea"/>
                  <a:cs typeface="Aharoni" panose="02010803020104030203" pitchFamily="2" charset="-79"/>
                </a:rPr>
                <a:t>network</a:t>
              </a:r>
              <a:endParaRPr kumimoji="0" lang="fi-FI" sz="1200" b="0" i="0" u="none" strike="noStrike" kern="1200" cap="none" spc="0" normalizeH="0" baseline="0" noProof="0">
                <a:ln>
                  <a:noFill/>
                </a:ln>
                <a:solidFill>
                  <a:prstClr val="black"/>
                </a:solidFill>
                <a:effectLst/>
                <a:uLnTx/>
                <a:uFillTx/>
                <a:latin typeface="Aharoni" panose="02010803020104030203" pitchFamily="2" charset="-79"/>
                <a:ea typeface="+mn-ea"/>
                <a:cs typeface="Aharoni" panose="02010803020104030203" pitchFamily="2" charset="-79"/>
              </a:endParaRPr>
            </a:p>
          </p:txBody>
        </p:sp>
        <p:pic>
          <p:nvPicPr>
            <p:cNvPr id="213" name="Picture 2" descr="The Future Is Open - OpenPeppol">
              <a:extLst>
                <a:ext uri="{FF2B5EF4-FFF2-40B4-BE49-F238E27FC236}">
                  <a16:creationId xmlns:a16="http://schemas.microsoft.com/office/drawing/2014/main" id="{0911FAD4-5CE7-D22F-969E-8892DC29493C}"/>
                </a:ext>
              </a:extLst>
            </p:cNvPr>
            <p:cNvPicPr>
              <a:picLocks noChangeAspect="1" noChangeArrowheads="1"/>
            </p:cNvPicPr>
            <p:nvPr/>
          </p:nvPicPr>
          <p:blipFill rotWithShape="1">
            <a:blip r:embed="rId21">
              <a:biLevel thresh="50000"/>
              <a:extLst>
                <a:ext uri="{28A0092B-C50C-407E-A947-70E740481C1C}">
                  <a14:useLocalDpi xmlns:a14="http://schemas.microsoft.com/office/drawing/2010/main" val="0"/>
                </a:ext>
              </a:extLst>
            </a:blip>
            <a:srcRect r="75412" b="21536"/>
            <a:stretch/>
          </p:blipFill>
          <p:spPr bwMode="auto">
            <a:xfrm>
              <a:off x="9575184" y="5474825"/>
              <a:ext cx="248361" cy="256354"/>
            </a:xfrm>
            <a:prstGeom prst="rect">
              <a:avLst/>
            </a:prstGeom>
            <a:noFill/>
          </p:spPr>
        </p:pic>
      </p:grpSp>
      <p:sp>
        <p:nvSpPr>
          <p:cNvPr id="214" name="Tekstiruutu 213">
            <a:extLst>
              <a:ext uri="{FF2B5EF4-FFF2-40B4-BE49-F238E27FC236}">
                <a16:creationId xmlns:a16="http://schemas.microsoft.com/office/drawing/2014/main" id="{43291752-4F39-25CD-A9AE-8F2A50757111}"/>
              </a:ext>
            </a:extLst>
          </p:cNvPr>
          <p:cNvSpPr txBox="1"/>
          <p:nvPr/>
        </p:nvSpPr>
        <p:spPr>
          <a:xfrm>
            <a:off x="8001009" y="4946873"/>
            <a:ext cx="801766" cy="276999"/>
          </a:xfrm>
          <a:prstGeom prst="rect">
            <a:avLst/>
          </a:prstGeom>
          <a:noFill/>
        </p:spPr>
        <p:txBody>
          <a:bodyPr wrap="squar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err="1">
                <a:ln>
                  <a:noFill/>
                </a:ln>
                <a:solidFill>
                  <a:prstClr val="black"/>
                </a:solidFill>
                <a:effectLst/>
                <a:uLnTx/>
                <a:uFillTx/>
                <a:latin typeface="Aptos" panose="02110004020202020204"/>
                <a:ea typeface="+mn-ea"/>
                <a:cs typeface="+mn-cs"/>
              </a:rPr>
              <a:t>Operator</a:t>
            </a:r>
            <a:endParaRPr kumimoji="0" lang="fi-FI" sz="12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5" name="Tekstiruutu 214">
            <a:extLst>
              <a:ext uri="{FF2B5EF4-FFF2-40B4-BE49-F238E27FC236}">
                <a16:creationId xmlns:a16="http://schemas.microsoft.com/office/drawing/2014/main" id="{DE858488-8C71-83BF-5719-7DDDE0921DFB}"/>
              </a:ext>
            </a:extLst>
          </p:cNvPr>
          <p:cNvSpPr txBox="1"/>
          <p:nvPr/>
        </p:nvSpPr>
        <p:spPr>
          <a:xfrm>
            <a:off x="10799620" y="4937137"/>
            <a:ext cx="893024" cy="276999"/>
          </a:xfrm>
          <a:prstGeom prst="rect">
            <a:avLst/>
          </a:prstGeom>
          <a:noFill/>
        </p:spPr>
        <p:txBody>
          <a:bodyPr wrap="squar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err="1">
                <a:ln>
                  <a:noFill/>
                </a:ln>
                <a:solidFill>
                  <a:prstClr val="black"/>
                </a:solidFill>
                <a:effectLst/>
                <a:uLnTx/>
                <a:uFillTx/>
                <a:latin typeface="Aptos" panose="02110004020202020204"/>
                <a:ea typeface="+mn-ea"/>
                <a:cs typeface="+mn-cs"/>
              </a:rPr>
              <a:t>Operator</a:t>
            </a:r>
            <a:endParaRPr kumimoji="0" lang="fi-FI" sz="12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6" name="Tekstiruutu 215">
            <a:extLst>
              <a:ext uri="{FF2B5EF4-FFF2-40B4-BE49-F238E27FC236}">
                <a16:creationId xmlns:a16="http://schemas.microsoft.com/office/drawing/2014/main" id="{ACB5DA68-88CA-9C00-A6C8-CA4FD4168256}"/>
              </a:ext>
            </a:extLst>
          </p:cNvPr>
          <p:cNvSpPr txBox="1"/>
          <p:nvPr/>
        </p:nvSpPr>
        <p:spPr>
          <a:xfrm>
            <a:off x="8342474" y="5869145"/>
            <a:ext cx="1388522" cy="486672"/>
          </a:xfrm>
          <a:prstGeom prst="rect">
            <a:avLst/>
          </a:prstGeom>
          <a:noFill/>
        </p:spPr>
        <p:txBody>
          <a:bodyPr wrap="non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black"/>
                </a:solidFill>
                <a:effectLst/>
                <a:uLnTx/>
                <a:uFillTx/>
                <a:latin typeface="Avenir Next LT Pro"/>
                <a:ea typeface="+mn-ea"/>
                <a:cs typeface="+mn-cs"/>
              </a:rPr>
              <a:t>Tender</a:t>
            </a:r>
            <a:r>
              <a:rPr kumimoji="0" lang="fi-FI" sz="800" b="1" i="0" u="none" strike="noStrike" kern="1200" cap="none" spc="0" normalizeH="0" baseline="0" noProof="0">
                <a:ln>
                  <a:noFill/>
                </a:ln>
                <a:solidFill>
                  <a:prstClr val="black"/>
                </a:solidFill>
                <a:effectLst/>
                <a:uLnTx/>
                <a:uFillTx/>
                <a:latin typeface="Avenir Next LT Pro"/>
                <a:ea typeface="+mn-ea"/>
                <a:cs typeface="+mn-cs"/>
              </a:rPr>
              <a:t> </a:t>
            </a: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Order </a:t>
            </a:r>
            <a:r>
              <a:rPr kumimoji="0" lang="fi-FI" sz="800" b="1" i="0" u="none" strike="noStrike" kern="1200" cap="none" spc="0" normalizeH="0" baseline="0" noProof="0" err="1">
                <a:ln>
                  <a:noFill/>
                </a:ln>
                <a:solidFill>
                  <a:prstClr val="black"/>
                </a:solidFill>
                <a:effectLst/>
                <a:uLnTx/>
                <a:uFillTx/>
                <a:latin typeface="Avenir Next LT Pro"/>
                <a:ea typeface="+mn-ea"/>
                <a:cs typeface="+mn-cs"/>
                <a:sym typeface="Wingdings" panose="05000000000000000000" pitchFamily="2" charset="2"/>
              </a:rPr>
              <a:t>response</a:t>
            </a: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 </a:t>
            </a:r>
          </a:p>
          <a:p>
            <a:pPr marL="0" marR="0" lvl="0" indent="0" algn="r" defTabSz="914400" rtl="0" eaLnBrk="1" fontAlgn="auto" latinLnBrk="0" hangingPunct="1">
              <a:lnSpc>
                <a:spcPct val="80000"/>
              </a:lnSpc>
              <a:spcBef>
                <a:spcPts val="0"/>
              </a:spcBef>
              <a:spcAft>
                <a:spcPts val="0"/>
              </a:spcAft>
              <a:buClrTx/>
              <a:buSzTx/>
              <a:buFontTx/>
              <a:buNone/>
              <a:tabLst/>
              <a:defRPr/>
            </a:pPr>
            <a:r>
              <a:rPr lang="fi-FI" sz="800" b="1">
                <a:solidFill>
                  <a:prstClr val="black"/>
                </a:solidFill>
                <a:latin typeface="Avenir Next LT Pro"/>
                <a:sym typeface="Wingdings" panose="05000000000000000000" pitchFamily="2" charset="2"/>
              </a:rPr>
              <a:t>Delivery </a:t>
            </a:r>
            <a:r>
              <a:rPr lang="fi-FI" sz="800" b="1" err="1">
                <a:solidFill>
                  <a:prstClr val="black"/>
                </a:solidFill>
                <a:latin typeface="Avenir Next LT Pro"/>
                <a:sym typeface="Wingdings" panose="05000000000000000000" pitchFamily="2" charset="2"/>
              </a:rPr>
              <a:t>confirmation</a:t>
            </a: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 </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black"/>
                </a:solidFill>
                <a:effectLst/>
                <a:uLnTx/>
                <a:uFillTx/>
                <a:latin typeface="Avenir Next LT Pro"/>
                <a:ea typeface="+mn-ea"/>
                <a:cs typeface="+mn-cs"/>
                <a:sym typeface="Wingdings" panose="05000000000000000000" pitchFamily="2" charset="2"/>
              </a:rPr>
              <a:t>Invoice</a:t>
            </a: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 </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Tekstiruutu 216">
            <a:extLst>
              <a:ext uri="{FF2B5EF4-FFF2-40B4-BE49-F238E27FC236}">
                <a16:creationId xmlns:a16="http://schemas.microsoft.com/office/drawing/2014/main" id="{317CA975-6331-4C7E-6261-CDB12F572D7E}"/>
              </a:ext>
            </a:extLst>
          </p:cNvPr>
          <p:cNvSpPr txBox="1"/>
          <p:nvPr/>
        </p:nvSpPr>
        <p:spPr>
          <a:xfrm>
            <a:off x="9557957" y="5795877"/>
            <a:ext cx="1194558" cy="585545"/>
          </a:xfrm>
          <a:prstGeom prst="rect">
            <a:avLst/>
          </a:prstGeom>
          <a:noFill/>
        </p:spPr>
        <p:txBody>
          <a:bodyPr wrap="none" rtlCol="0">
            <a:spAutoFit/>
          </a:bodyPr>
          <a:lstStyle/>
          <a:p>
            <a:pPr marL="171450" marR="0" lvl="0" indent="-171450" algn="l" defTabSz="914400" rtl="0" eaLnBrk="1" fontAlgn="auto" latinLnBrk="0" hangingPunct="1">
              <a:lnSpc>
                <a:spcPct val="80000"/>
              </a:lnSpc>
              <a:spcBef>
                <a:spcPts val="0"/>
              </a:spcBef>
              <a:spcAft>
                <a:spcPts val="0"/>
              </a:spcAft>
              <a:buClrTx/>
              <a:buSzTx/>
              <a:buFont typeface="Wingdings" panose="05000000000000000000" pitchFamily="2" charset="2"/>
              <a:buChar char="ß"/>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Call for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tender</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a:p>
            <a:pPr marL="171450" marR="0" lvl="0" indent="-171450" algn="l" defTabSz="914400" rtl="0" eaLnBrk="1" fontAlgn="auto" latinLnBrk="0" hangingPunct="1">
              <a:lnSpc>
                <a:spcPct val="80000"/>
              </a:lnSpc>
              <a:spcBef>
                <a:spcPts val="0"/>
              </a:spcBef>
              <a:spcAft>
                <a:spcPts val="0"/>
              </a:spcAft>
              <a:buClrTx/>
              <a:buSzTx/>
              <a:buFont typeface="Wingdings" panose="05000000000000000000" pitchFamily="2" charset="2"/>
              <a:buChar char="ß"/>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Order</a:t>
            </a:r>
          </a:p>
          <a:p>
            <a:pPr marL="171450" marR="0" lvl="0" indent="-171450" algn="l" defTabSz="914400" rtl="0" eaLnBrk="1" fontAlgn="auto" latinLnBrk="0" hangingPunct="1">
              <a:lnSpc>
                <a:spcPct val="80000"/>
              </a:lnSpc>
              <a:spcBef>
                <a:spcPts val="0"/>
              </a:spcBef>
              <a:spcAft>
                <a:spcPts val="0"/>
              </a:spcAft>
              <a:buClrTx/>
              <a:buSzTx/>
              <a:buFont typeface="Wingdings" panose="05000000000000000000" pitchFamily="2" charset="2"/>
              <a:buChar char="ß"/>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Call </a:t>
            </a:r>
            <a:r>
              <a:rPr kumimoji="0" lang="fi-FI" sz="800" b="1" i="0" u="none" strike="noStrike" kern="1200" cap="none" spc="0" normalizeH="0" baseline="0" noProof="0" err="1">
                <a:ln>
                  <a:noFill/>
                </a:ln>
                <a:solidFill>
                  <a:prstClr val="black"/>
                </a:solidFill>
                <a:effectLst/>
                <a:uLnTx/>
                <a:uFillTx/>
                <a:latin typeface="Avenir Next LT Pro"/>
                <a:ea typeface="+mn-ea"/>
                <a:cs typeface="+mn-cs"/>
                <a:sym typeface="Wingdings" panose="05000000000000000000" pitchFamily="2" charset="2"/>
              </a:rPr>
              <a:t>off</a:t>
            </a:r>
            <a:endPar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endParaRPr>
          </a:p>
          <a:p>
            <a:pPr marL="171450" marR="0" lvl="0" indent="-171450" algn="l" defTabSz="914400" rtl="0" eaLnBrk="1" fontAlgn="auto" latinLnBrk="0" hangingPunct="1">
              <a:lnSpc>
                <a:spcPct val="80000"/>
              </a:lnSpc>
              <a:spcBef>
                <a:spcPts val="0"/>
              </a:spcBef>
              <a:spcAft>
                <a:spcPts val="0"/>
              </a:spcAft>
              <a:buClrTx/>
              <a:buSzTx/>
              <a:buFont typeface="Wingdings" panose="05000000000000000000" pitchFamily="2" charset="2"/>
              <a:buChar char="ß"/>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Notification</a:t>
            </a:r>
          </a:p>
          <a:p>
            <a:pPr marL="171450" marR="0" lvl="0" indent="-171450" algn="l" defTabSz="914400" rtl="0" eaLnBrk="1" fontAlgn="auto" latinLnBrk="0" hangingPunct="1">
              <a:lnSpc>
                <a:spcPct val="80000"/>
              </a:lnSpc>
              <a:spcBef>
                <a:spcPts val="0"/>
              </a:spcBef>
              <a:spcAft>
                <a:spcPts val="0"/>
              </a:spcAft>
              <a:buClrTx/>
              <a:buSzTx/>
              <a:buFont typeface="Wingdings" panose="05000000000000000000" pitchFamily="2" charset="2"/>
              <a:buChar char="ß"/>
              <a:tabLst/>
              <a:defRPr/>
            </a:pPr>
            <a:r>
              <a:rPr kumimoji="0" lang="fi-FI" sz="800" b="1" i="0" u="none" strike="noStrike" kern="1200" cap="none" spc="0" normalizeH="0" baseline="0" noProof="0" err="1">
                <a:ln>
                  <a:noFill/>
                </a:ln>
                <a:solidFill>
                  <a:prstClr val="black"/>
                </a:solidFill>
                <a:effectLst/>
                <a:uLnTx/>
                <a:uFillTx/>
                <a:latin typeface="Avenir Next LT Pro"/>
                <a:ea typeface="+mn-ea"/>
                <a:cs typeface="+mn-cs"/>
                <a:sym typeface="Wingdings" panose="05000000000000000000" pitchFamily="2" charset="2"/>
              </a:rPr>
              <a:t>Invoice</a:t>
            </a: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 </a:t>
            </a:r>
            <a:r>
              <a:rPr kumimoji="0" lang="fi-FI" sz="800" b="1" i="0" u="none" strike="noStrike" kern="1200" cap="none" spc="0" normalizeH="0" baseline="0" noProof="0" err="1">
                <a:ln>
                  <a:noFill/>
                </a:ln>
                <a:solidFill>
                  <a:prstClr val="black"/>
                </a:solidFill>
                <a:effectLst/>
                <a:uLnTx/>
                <a:uFillTx/>
                <a:latin typeface="Avenir Next LT Pro"/>
                <a:ea typeface="+mn-ea"/>
                <a:cs typeface="+mn-cs"/>
                <a:sym typeface="Wingdings" panose="05000000000000000000" pitchFamily="2" charset="2"/>
              </a:rPr>
              <a:t>response</a:t>
            </a:r>
            <a:endPar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endParaRPr>
          </a:p>
        </p:txBody>
      </p:sp>
      <p:pic>
        <p:nvPicPr>
          <p:cNvPr id="218" name="Kuva 217" descr="Näyttö tasaisella täytöllä">
            <a:extLst>
              <a:ext uri="{FF2B5EF4-FFF2-40B4-BE49-F238E27FC236}">
                <a16:creationId xmlns:a16="http://schemas.microsoft.com/office/drawing/2014/main" id="{85BD3ACE-F75E-321A-E4B5-DB9F8213441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115876" y="3265181"/>
            <a:ext cx="948997" cy="938797"/>
          </a:xfrm>
          <a:prstGeom prst="rect">
            <a:avLst/>
          </a:prstGeom>
        </p:spPr>
      </p:pic>
      <p:grpSp>
        <p:nvGrpSpPr>
          <p:cNvPr id="219" name="Ryhmä 218">
            <a:extLst>
              <a:ext uri="{FF2B5EF4-FFF2-40B4-BE49-F238E27FC236}">
                <a16:creationId xmlns:a16="http://schemas.microsoft.com/office/drawing/2014/main" id="{5CB7FF10-1BD5-58E2-CC75-407A37727FA3}"/>
              </a:ext>
            </a:extLst>
          </p:cNvPr>
          <p:cNvGrpSpPr/>
          <p:nvPr/>
        </p:nvGrpSpPr>
        <p:grpSpPr>
          <a:xfrm>
            <a:off x="9587030" y="3307198"/>
            <a:ext cx="379689" cy="706229"/>
            <a:chOff x="2960458" y="1868747"/>
            <a:chExt cx="1067375" cy="2061588"/>
          </a:xfrm>
        </p:grpSpPr>
        <p:grpSp>
          <p:nvGrpSpPr>
            <p:cNvPr id="220" name="Ryhmä 219">
              <a:extLst>
                <a:ext uri="{FF2B5EF4-FFF2-40B4-BE49-F238E27FC236}">
                  <a16:creationId xmlns:a16="http://schemas.microsoft.com/office/drawing/2014/main" id="{CC98CC48-EECB-BCCA-59B6-15110B0693F8}"/>
                </a:ext>
              </a:extLst>
            </p:cNvPr>
            <p:cNvGrpSpPr/>
            <p:nvPr/>
          </p:nvGrpSpPr>
          <p:grpSpPr>
            <a:xfrm>
              <a:off x="2960458" y="1868747"/>
              <a:ext cx="1067375" cy="2061588"/>
              <a:chOff x="5280527" y="2260636"/>
              <a:chExt cx="1067375" cy="2061586"/>
            </a:xfrm>
          </p:grpSpPr>
          <p:sp>
            <p:nvSpPr>
              <p:cNvPr id="222" name="Leveä kaari 221">
                <a:extLst>
                  <a:ext uri="{FF2B5EF4-FFF2-40B4-BE49-F238E27FC236}">
                    <a16:creationId xmlns:a16="http://schemas.microsoft.com/office/drawing/2014/main" id="{53FCF413-C007-41FF-2450-7573B08DD08E}"/>
                  </a:ext>
                </a:extLst>
              </p:cNvPr>
              <p:cNvSpPr/>
              <p:nvPr/>
            </p:nvSpPr>
            <p:spPr>
              <a:xfrm rot="20883042">
                <a:off x="5410512" y="3407822"/>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23" name="Ryhmä 222">
                <a:extLst>
                  <a:ext uri="{FF2B5EF4-FFF2-40B4-BE49-F238E27FC236}">
                    <a16:creationId xmlns:a16="http://schemas.microsoft.com/office/drawing/2014/main" id="{F6A39504-0709-E7F9-2130-FF114F24E733}"/>
                  </a:ext>
                </a:extLst>
              </p:cNvPr>
              <p:cNvGrpSpPr/>
              <p:nvPr/>
            </p:nvGrpSpPr>
            <p:grpSpPr>
              <a:xfrm>
                <a:off x="5280527" y="2260636"/>
                <a:ext cx="1067375" cy="1749742"/>
                <a:chOff x="5280527" y="2260636"/>
                <a:chExt cx="1067375" cy="1749742"/>
              </a:xfrm>
            </p:grpSpPr>
            <p:grpSp>
              <p:nvGrpSpPr>
                <p:cNvPr id="224" name="Ryhmä 223">
                  <a:extLst>
                    <a:ext uri="{FF2B5EF4-FFF2-40B4-BE49-F238E27FC236}">
                      <a16:creationId xmlns:a16="http://schemas.microsoft.com/office/drawing/2014/main" id="{3B35283F-8059-AEB9-E82A-3DC0073925FC}"/>
                    </a:ext>
                  </a:extLst>
                </p:cNvPr>
                <p:cNvGrpSpPr/>
                <p:nvPr/>
              </p:nvGrpSpPr>
              <p:grpSpPr>
                <a:xfrm>
                  <a:off x="5280527" y="2520616"/>
                  <a:ext cx="1067375" cy="1489762"/>
                  <a:chOff x="5280527" y="2520616"/>
                  <a:chExt cx="1067375" cy="1489762"/>
                </a:xfrm>
                <a:effectLst>
                  <a:outerShdw blurRad="50800" dist="38100" dir="2700000" algn="tl" rotWithShape="0">
                    <a:prstClr val="black">
                      <a:alpha val="40000"/>
                    </a:prstClr>
                  </a:outerShdw>
                </a:effectLst>
              </p:grpSpPr>
              <p:grpSp>
                <p:nvGrpSpPr>
                  <p:cNvPr id="226" name="Ryhmä 225">
                    <a:extLst>
                      <a:ext uri="{FF2B5EF4-FFF2-40B4-BE49-F238E27FC236}">
                        <a16:creationId xmlns:a16="http://schemas.microsoft.com/office/drawing/2014/main" id="{0BAFDF1E-4C5B-FC09-6F27-D71B544A0D64}"/>
                      </a:ext>
                    </a:extLst>
                  </p:cNvPr>
                  <p:cNvGrpSpPr/>
                  <p:nvPr/>
                </p:nvGrpSpPr>
                <p:grpSpPr>
                  <a:xfrm>
                    <a:off x="5280527" y="2520616"/>
                    <a:ext cx="1067375" cy="1489762"/>
                    <a:chOff x="3829190" y="2508357"/>
                    <a:chExt cx="1067375" cy="1489762"/>
                  </a:xfrm>
                </p:grpSpPr>
                <p:sp>
                  <p:nvSpPr>
                    <p:cNvPr id="231" name="Suorakulmio: Yläkulmat pyöristetty 230">
                      <a:extLst>
                        <a:ext uri="{FF2B5EF4-FFF2-40B4-BE49-F238E27FC236}">
                          <a16:creationId xmlns:a16="http://schemas.microsoft.com/office/drawing/2014/main" id="{7F794CF2-7847-AE7A-72F4-71D961083878}"/>
                        </a:ext>
                      </a:extLst>
                    </p:cNvPr>
                    <p:cNvSpPr/>
                    <p:nvPr/>
                  </p:nvSpPr>
                  <p:spPr>
                    <a:xfrm rot="5400000">
                      <a:off x="3685375" y="2786929"/>
                      <a:ext cx="1419159" cy="1003221"/>
                    </a:xfrm>
                    <a:prstGeom prst="round2SameRect">
                      <a:avLst>
                        <a:gd name="adj1" fmla="val 7014"/>
                        <a:gd name="adj2" fmla="val 0"/>
                      </a:avLst>
                    </a:prstGeom>
                    <a:solidFill>
                      <a:srgbClr val="032D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232" name="Kuva 231" descr="Maapallo tasaisella täytöllä">
                      <a:extLst>
                        <a:ext uri="{FF2B5EF4-FFF2-40B4-BE49-F238E27FC236}">
                          <a16:creationId xmlns:a16="http://schemas.microsoft.com/office/drawing/2014/main" id="{E81EF966-1888-54A7-A30E-4CC2C92CBDC6}"/>
                        </a:ext>
                      </a:extLst>
                    </p:cNvPr>
                    <p:cNvPicPr/>
                    <p:nvPr/>
                  </p:nvPicPr>
                  <p:blipFill>
                    <a:blip r:embed="rId22">
                      <a:extLst>
                        <a:ext uri="{96DAC541-7B7A-43D3-8B79-37D633B846F1}">
                          <asvg:svgBlip xmlns:asvg="http://schemas.microsoft.com/office/drawing/2016/SVG/main" r:embed="rId23"/>
                        </a:ext>
                      </a:extLst>
                    </a:blip>
                    <a:stretch>
                      <a:fillRect/>
                    </a:stretch>
                  </p:blipFill>
                  <p:spPr>
                    <a:xfrm>
                      <a:off x="4048125" y="2934920"/>
                      <a:ext cx="704015" cy="704015"/>
                    </a:xfrm>
                    <a:prstGeom prst="rect">
                      <a:avLst/>
                    </a:prstGeom>
                  </p:spPr>
                </p:pic>
                <p:sp>
                  <p:nvSpPr>
                    <p:cNvPr id="233" name="Tekstiruutu 232">
                      <a:extLst>
                        <a:ext uri="{FF2B5EF4-FFF2-40B4-BE49-F238E27FC236}">
                          <a16:creationId xmlns:a16="http://schemas.microsoft.com/office/drawing/2014/main" id="{30AA6000-1313-1038-D50A-39FA4A5A9ABC}"/>
                        </a:ext>
                      </a:extLst>
                    </p:cNvPr>
                    <p:cNvSpPr txBox="1"/>
                    <p:nvPr/>
                  </p:nvSpPr>
                  <p:spPr>
                    <a:xfrm>
                      <a:off x="3829190" y="2508357"/>
                      <a:ext cx="999280" cy="60459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1" i="0" u="none" strike="noStrike" kern="1200" cap="none" spc="0" normalizeH="0" baseline="0" noProof="0">
                          <a:ln>
                            <a:noFill/>
                          </a:ln>
                          <a:solidFill>
                            <a:prstClr val="white"/>
                          </a:solidFill>
                          <a:effectLst/>
                          <a:uLnTx/>
                          <a:uFillTx/>
                          <a:latin typeface="Aptos" panose="02110004020202020204"/>
                          <a:ea typeface="+mn-ea"/>
                          <a:cs typeface="+mn-cs"/>
                        </a:rPr>
                        <a:t>DPP</a:t>
                      </a:r>
                    </a:p>
                  </p:txBody>
                </p:sp>
              </p:grpSp>
              <p:sp>
                <p:nvSpPr>
                  <p:cNvPr id="227" name="Suorakulmio 226">
                    <a:extLst>
                      <a:ext uri="{FF2B5EF4-FFF2-40B4-BE49-F238E27FC236}">
                        <a16:creationId xmlns:a16="http://schemas.microsoft.com/office/drawing/2014/main" id="{C8127501-2DB9-D666-A1FB-D6B8C4A82F40}"/>
                      </a:ext>
                    </a:extLst>
                  </p:cNvPr>
                  <p:cNvSpPr/>
                  <p:nvPr/>
                </p:nvSpPr>
                <p:spPr>
                  <a:xfrm>
                    <a:off x="5750184" y="3764111"/>
                    <a:ext cx="219075" cy="1333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28" name="Ellipsi 227">
                    <a:extLst>
                      <a:ext uri="{FF2B5EF4-FFF2-40B4-BE49-F238E27FC236}">
                        <a16:creationId xmlns:a16="http://schemas.microsoft.com/office/drawing/2014/main" id="{CF824A56-8F2D-67FF-A6B5-007D9131E257}"/>
                      </a:ext>
                    </a:extLst>
                  </p:cNvPr>
                  <p:cNvSpPr/>
                  <p:nvPr/>
                </p:nvSpPr>
                <p:spPr>
                  <a:xfrm>
                    <a:off x="5824106" y="3798386"/>
                    <a:ext cx="64800" cy="64800"/>
                  </a:xfrm>
                  <a:prstGeom prst="ellipse">
                    <a:avLst/>
                  </a:prstGeom>
                  <a:solidFill>
                    <a:schemeClr val="bg1"/>
                  </a:solidFill>
                  <a:ln w="9525">
                    <a:solidFill>
                      <a:srgbClr val="032D6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229" name="Suora yhdysviiva 228">
                    <a:extLst>
                      <a:ext uri="{FF2B5EF4-FFF2-40B4-BE49-F238E27FC236}">
                        <a16:creationId xmlns:a16="http://schemas.microsoft.com/office/drawing/2014/main" id="{C7344CD9-6E04-473C-C7E6-BE8833477582}"/>
                      </a:ext>
                    </a:extLst>
                  </p:cNvPr>
                  <p:cNvCxnSpPr>
                    <a:stCxn id="228" idx="6"/>
                    <a:endCxn id="227" idx="3"/>
                  </p:cNvCxnSpPr>
                  <p:nvPr/>
                </p:nvCxnSpPr>
                <p:spPr>
                  <a:xfrm>
                    <a:off x="5888906" y="3830786"/>
                    <a:ext cx="80353"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cxnSp>
                <p:nvCxnSpPr>
                  <p:cNvPr id="230" name="Suora yhdysviiva 229">
                    <a:extLst>
                      <a:ext uri="{FF2B5EF4-FFF2-40B4-BE49-F238E27FC236}">
                        <a16:creationId xmlns:a16="http://schemas.microsoft.com/office/drawing/2014/main" id="{F52892E0-E372-7ECC-C5C5-E2EFAB9F04FF}"/>
                      </a:ext>
                    </a:extLst>
                  </p:cNvPr>
                  <p:cNvCxnSpPr>
                    <a:stCxn id="227" idx="1"/>
                    <a:endCxn id="228" idx="2"/>
                  </p:cNvCxnSpPr>
                  <p:nvPr/>
                </p:nvCxnSpPr>
                <p:spPr>
                  <a:xfrm>
                    <a:off x="5750184" y="3830786"/>
                    <a:ext cx="73922"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grpSp>
            <p:sp>
              <p:nvSpPr>
                <p:cNvPr id="225" name="Leveä kaari 224">
                  <a:extLst>
                    <a:ext uri="{FF2B5EF4-FFF2-40B4-BE49-F238E27FC236}">
                      <a16:creationId xmlns:a16="http://schemas.microsoft.com/office/drawing/2014/main" id="{5D24F052-5DCB-C4E7-3B3B-0C09D1C6201F}"/>
                    </a:ext>
                  </a:extLst>
                </p:cNvPr>
                <p:cNvSpPr/>
                <p:nvPr/>
              </p:nvSpPr>
              <p:spPr>
                <a:xfrm rot="10083042">
                  <a:off x="5403376" y="2260636"/>
                  <a:ext cx="885826" cy="914399"/>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221" name="Leveä kaari 220">
              <a:extLst>
                <a:ext uri="{FF2B5EF4-FFF2-40B4-BE49-F238E27FC236}">
                  <a16:creationId xmlns:a16="http://schemas.microsoft.com/office/drawing/2014/main" id="{D9695C5B-35FF-E563-85E0-3C51090F1962}"/>
                </a:ext>
              </a:extLst>
            </p:cNvPr>
            <p:cNvSpPr/>
            <p:nvPr/>
          </p:nvSpPr>
          <p:spPr>
            <a:xfrm rot="11516958" flipV="1">
              <a:off x="3083307" y="3015935"/>
              <a:ext cx="885826"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cxnSp>
        <p:nvCxnSpPr>
          <p:cNvPr id="234" name="Suora nuoliyhdysviiva 233">
            <a:extLst>
              <a:ext uri="{FF2B5EF4-FFF2-40B4-BE49-F238E27FC236}">
                <a16:creationId xmlns:a16="http://schemas.microsoft.com/office/drawing/2014/main" id="{565F5365-5988-FCDA-7F6E-04B235DDCC2B}"/>
              </a:ext>
            </a:extLst>
          </p:cNvPr>
          <p:cNvCxnSpPr>
            <a:cxnSpLocks/>
          </p:cNvCxnSpPr>
          <p:nvPr/>
        </p:nvCxnSpPr>
        <p:spPr>
          <a:xfrm flipH="1">
            <a:off x="8872999" y="3406778"/>
            <a:ext cx="427688" cy="2824"/>
          </a:xfrm>
          <a:prstGeom prst="straightConnector1">
            <a:avLst/>
          </a:prstGeom>
          <a:ln w="508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5" name="Suora nuoliyhdysviiva 234">
            <a:extLst>
              <a:ext uri="{FF2B5EF4-FFF2-40B4-BE49-F238E27FC236}">
                <a16:creationId xmlns:a16="http://schemas.microsoft.com/office/drawing/2014/main" id="{B6D4EDB5-266D-C8F7-144E-3B876DB45935}"/>
              </a:ext>
            </a:extLst>
          </p:cNvPr>
          <p:cNvCxnSpPr>
            <a:cxnSpLocks/>
          </p:cNvCxnSpPr>
          <p:nvPr/>
        </p:nvCxnSpPr>
        <p:spPr>
          <a:xfrm flipH="1" flipV="1">
            <a:off x="8656834" y="4013951"/>
            <a:ext cx="277653" cy="305866"/>
          </a:xfrm>
          <a:prstGeom prst="straightConnector1">
            <a:avLst/>
          </a:prstGeom>
          <a:ln w="508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36" name="Tekstiruutu 235">
            <a:extLst>
              <a:ext uri="{FF2B5EF4-FFF2-40B4-BE49-F238E27FC236}">
                <a16:creationId xmlns:a16="http://schemas.microsoft.com/office/drawing/2014/main" id="{FAD2FBAC-D514-6B64-33E8-407D486146A3}"/>
              </a:ext>
            </a:extLst>
          </p:cNvPr>
          <p:cNvSpPr txBox="1"/>
          <p:nvPr/>
        </p:nvSpPr>
        <p:spPr>
          <a:xfrm>
            <a:off x="4723656" y="1019093"/>
            <a:ext cx="3778993" cy="781752"/>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Standardization of the identification and recognition of supply chain components, locations, and stakeholders</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(Application of GS1 standards)</a:t>
            </a:r>
            <a:endParaRPr kumimoji="0" lang="fi-FI" sz="140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nvGrpSpPr>
          <p:cNvPr id="237" name="Ryhmä 236">
            <a:extLst>
              <a:ext uri="{FF2B5EF4-FFF2-40B4-BE49-F238E27FC236}">
                <a16:creationId xmlns:a16="http://schemas.microsoft.com/office/drawing/2014/main" id="{477D3103-187C-CB3D-BDFB-4936C2D40474}"/>
              </a:ext>
            </a:extLst>
          </p:cNvPr>
          <p:cNvGrpSpPr/>
          <p:nvPr/>
        </p:nvGrpSpPr>
        <p:grpSpPr>
          <a:xfrm>
            <a:off x="5834229" y="1742464"/>
            <a:ext cx="1538078" cy="516757"/>
            <a:chOff x="5706339" y="1784886"/>
            <a:chExt cx="1538078" cy="516757"/>
          </a:xfrm>
        </p:grpSpPr>
        <p:pic>
          <p:nvPicPr>
            <p:cNvPr id="238" name="Picture 2" descr="Data Matrix - Wikipedia">
              <a:extLst>
                <a:ext uri="{FF2B5EF4-FFF2-40B4-BE49-F238E27FC236}">
                  <a16:creationId xmlns:a16="http://schemas.microsoft.com/office/drawing/2014/main" id="{4EF6D8EE-DEEB-8124-7565-9D4A5CE9768B}"/>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5706339" y="1876059"/>
              <a:ext cx="360000" cy="360000"/>
            </a:xfrm>
            <a:prstGeom prst="rect">
              <a:avLst/>
            </a:prstGeom>
            <a:noFill/>
            <a:extLst>
              <a:ext uri="{909E8E84-426E-40DD-AFC4-6F175D3DCCD1}">
                <a14:hiddenFill xmlns:a14="http://schemas.microsoft.com/office/drawing/2010/main">
                  <a:solidFill>
                    <a:srgbClr val="FFFFFF"/>
                  </a:solidFill>
                </a14:hiddenFill>
              </a:ext>
            </a:extLst>
          </p:spPr>
        </p:pic>
        <p:pic>
          <p:nvPicPr>
            <p:cNvPr id="239" name="Picture 4">
              <a:extLst>
                <a:ext uri="{FF2B5EF4-FFF2-40B4-BE49-F238E27FC236}">
                  <a16:creationId xmlns:a16="http://schemas.microsoft.com/office/drawing/2014/main" id="{906A2BE7-2F40-06D5-72C9-BD4FB9016857}"/>
                </a:ext>
              </a:extLst>
            </p:cNvPr>
            <p:cNvPicPr>
              <a:picLocks noChangeAspect="1" noChangeArrowheads="1"/>
            </p:cNvPicPr>
            <p:nvPr/>
          </p:nvPicPr>
          <p:blipFill>
            <a:blip r:embed="rId25">
              <a:biLevel thresh="75000"/>
              <a:extLst>
                <a:ext uri="{BEBA8EAE-BF5A-486C-A8C5-ECC9F3942E4B}">
                  <a14:imgProps xmlns:a14="http://schemas.microsoft.com/office/drawing/2010/main">
                    <a14:imgLayer r:embed="rId26">
                      <a14:imgEffect>
                        <a14:sharpenSoften amount="100000"/>
                      </a14:imgEffect>
                    </a14:imgLayer>
                  </a14:imgProps>
                </a:ext>
                <a:ext uri="{28A0092B-C50C-407E-A947-70E740481C1C}">
                  <a14:useLocalDpi xmlns:a14="http://schemas.microsoft.com/office/drawing/2010/main" val="0"/>
                </a:ext>
              </a:extLst>
            </a:blip>
            <a:srcRect/>
            <a:stretch>
              <a:fillRect/>
            </a:stretch>
          </p:blipFill>
          <p:spPr bwMode="auto">
            <a:xfrm>
              <a:off x="6778004" y="1784886"/>
              <a:ext cx="466413" cy="466413"/>
            </a:xfrm>
            <a:prstGeom prst="rect">
              <a:avLst/>
            </a:prstGeom>
            <a:noFill/>
          </p:spPr>
        </p:pic>
        <p:pic>
          <p:nvPicPr>
            <p:cNvPr id="240" name="Kuva 239" descr="QR-koodi tasaisella täytöllä">
              <a:extLst>
                <a:ext uri="{FF2B5EF4-FFF2-40B4-BE49-F238E27FC236}">
                  <a16:creationId xmlns:a16="http://schemas.microsoft.com/office/drawing/2014/main" id="{36406B51-93B5-1012-B504-4EA2DC9667FF}"/>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6172842" y="1835230"/>
              <a:ext cx="466413" cy="466413"/>
            </a:xfrm>
            <a:prstGeom prst="rect">
              <a:avLst/>
            </a:prstGeom>
          </p:spPr>
        </p:pic>
      </p:grpSp>
      <p:sp>
        <p:nvSpPr>
          <p:cNvPr id="241" name="Tekstiruutu 240">
            <a:extLst>
              <a:ext uri="{FF2B5EF4-FFF2-40B4-BE49-F238E27FC236}">
                <a16:creationId xmlns:a16="http://schemas.microsoft.com/office/drawing/2014/main" id="{AFE366B8-D594-0499-E274-44CBF9278C30}"/>
              </a:ext>
            </a:extLst>
          </p:cNvPr>
          <p:cNvSpPr txBox="1"/>
          <p:nvPr/>
        </p:nvSpPr>
        <p:spPr>
          <a:xfrm>
            <a:off x="4717792" y="2244743"/>
            <a:ext cx="3701883" cy="264688"/>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err="1">
                <a:ln>
                  <a:noFill/>
                </a:ln>
                <a:solidFill>
                  <a:srgbClr val="346DE3"/>
                </a:solidFill>
                <a:effectLst/>
                <a:uLnTx/>
                <a:uFillTx/>
                <a:latin typeface="Times New Roman" panose="02020603050405020304" pitchFamily="18" charset="0"/>
                <a:ea typeface="+mn-ea"/>
                <a:cs typeface="Times New Roman" panose="02020603050405020304" pitchFamily="18" charset="0"/>
              </a:rPr>
              <a:t>sGTIN</a:t>
            </a:r>
            <a:r>
              <a:rPr kumimoji="0" lang="fi-FI" sz="1400" b="1" i="0" u="none" strike="noStrike" kern="1200" cap="none" spc="0" normalizeH="0" baseline="0" noProof="0">
                <a:ln>
                  <a:noFill/>
                </a:ln>
                <a:solidFill>
                  <a:srgbClr val="346DE3"/>
                </a:solidFill>
                <a:effectLst/>
                <a:uLnTx/>
                <a:uFillTx/>
                <a:latin typeface="Times New Roman" panose="02020603050405020304" pitchFamily="18" charset="0"/>
                <a:ea typeface="+mn-ea"/>
                <a:cs typeface="Times New Roman" panose="02020603050405020304" pitchFamily="18" charset="0"/>
              </a:rPr>
              <a:t>, SSCC, GLN jne.</a:t>
            </a:r>
            <a:endParaRPr kumimoji="0" lang="fi-FI" sz="1400" b="0" i="0" u="none" strike="noStrike" kern="1200" cap="none" spc="0" normalizeH="0" baseline="0" noProof="0">
              <a:ln>
                <a:noFill/>
              </a:ln>
              <a:solidFill>
                <a:srgbClr val="346DE3"/>
              </a:solidFill>
              <a:effectLst/>
              <a:uLnTx/>
              <a:uFillTx/>
              <a:latin typeface="Times New Roman" panose="02020603050405020304" pitchFamily="18" charset="0"/>
              <a:ea typeface="+mn-ea"/>
              <a:cs typeface="Times New Roman" panose="02020603050405020304" pitchFamily="18" charset="0"/>
            </a:endParaRPr>
          </a:p>
        </p:txBody>
      </p:sp>
      <p:cxnSp>
        <p:nvCxnSpPr>
          <p:cNvPr id="242" name="Suora nuoliyhdysviiva 241">
            <a:extLst>
              <a:ext uri="{FF2B5EF4-FFF2-40B4-BE49-F238E27FC236}">
                <a16:creationId xmlns:a16="http://schemas.microsoft.com/office/drawing/2014/main" id="{5536DA9C-D2C2-F723-1903-CA487DA6B7AD}"/>
              </a:ext>
            </a:extLst>
          </p:cNvPr>
          <p:cNvCxnSpPr>
            <a:cxnSpLocks/>
          </p:cNvCxnSpPr>
          <p:nvPr/>
        </p:nvCxnSpPr>
        <p:spPr>
          <a:xfrm>
            <a:off x="7638461" y="2277975"/>
            <a:ext cx="237012" cy="360708"/>
          </a:xfrm>
          <a:prstGeom prst="straightConnector1">
            <a:avLst/>
          </a:prstGeom>
          <a:ln w="508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43" name="Tekstiruutu 242">
            <a:extLst>
              <a:ext uri="{FF2B5EF4-FFF2-40B4-BE49-F238E27FC236}">
                <a16:creationId xmlns:a16="http://schemas.microsoft.com/office/drawing/2014/main" id="{F87A9922-B650-430D-5E31-3ABE7F4DEC77}"/>
              </a:ext>
            </a:extLst>
          </p:cNvPr>
          <p:cNvSpPr txBox="1"/>
          <p:nvPr/>
        </p:nvSpPr>
        <p:spPr>
          <a:xfrm>
            <a:off x="4795038" y="2773016"/>
            <a:ext cx="2379634" cy="437043"/>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Enabling interoperable sharing of transport and event data</a:t>
            </a:r>
            <a:endParaRPr kumimoji="0" lang="fi-FI" sz="1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244" name="Tekstiruutu 243">
            <a:extLst>
              <a:ext uri="{FF2B5EF4-FFF2-40B4-BE49-F238E27FC236}">
                <a16:creationId xmlns:a16="http://schemas.microsoft.com/office/drawing/2014/main" id="{04D15DE2-C2C5-71A3-1354-CD03B9360D98}"/>
              </a:ext>
            </a:extLst>
          </p:cNvPr>
          <p:cNvSpPr txBox="1"/>
          <p:nvPr/>
        </p:nvSpPr>
        <p:spPr>
          <a:xfrm>
            <a:off x="4839807" y="3456863"/>
            <a:ext cx="1508217" cy="954107"/>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WHO</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WHAT</a:t>
            </a:r>
            <a:b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br>
            <a: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WHERE</a:t>
            </a:r>
            <a:b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br>
            <a: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WHEN</a:t>
            </a:r>
            <a:b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br>
            <a: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WHY</a:t>
            </a:r>
            <a:endParaRPr kumimoji="0" lang="fi-FI" sz="1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nvGrpSpPr>
          <p:cNvPr id="245" name="Ryhmä 244">
            <a:extLst>
              <a:ext uri="{FF2B5EF4-FFF2-40B4-BE49-F238E27FC236}">
                <a16:creationId xmlns:a16="http://schemas.microsoft.com/office/drawing/2014/main" id="{274290E9-70EB-4815-4FB4-FC810F15B977}"/>
              </a:ext>
            </a:extLst>
          </p:cNvPr>
          <p:cNvGrpSpPr/>
          <p:nvPr/>
        </p:nvGrpSpPr>
        <p:grpSpPr>
          <a:xfrm>
            <a:off x="6114774" y="3429491"/>
            <a:ext cx="575257" cy="970799"/>
            <a:chOff x="2170637" y="4580868"/>
            <a:chExt cx="864607" cy="1529689"/>
          </a:xfrm>
        </p:grpSpPr>
        <p:pic>
          <p:nvPicPr>
            <p:cNvPr id="246" name="Graphic 22" descr="Truck with solid fill">
              <a:extLst>
                <a:ext uri="{FF2B5EF4-FFF2-40B4-BE49-F238E27FC236}">
                  <a16:creationId xmlns:a16="http://schemas.microsoft.com/office/drawing/2014/main" id="{461E0801-D9A8-D52E-4BE3-12C6AD42A41A}"/>
                </a:ext>
              </a:extLst>
            </p:cNvPr>
            <p:cNvPicPr>
              <a:picLocks noChangeAspect="1"/>
            </p:cNvPicPr>
            <p:nvPr/>
          </p:nvPicPr>
          <p:blipFill>
            <a:blip r:embed="rId29" cstate="print">
              <a:extLst>
                <a:ext uri="{28A0092B-C50C-407E-A947-70E740481C1C}">
                  <a14:useLocalDpi xmlns:a14="http://schemas.microsoft.com/office/drawing/2010/main" val="0"/>
                </a:ext>
                <a:ext uri="{96DAC541-7B7A-43D3-8B79-37D633B846F1}">
                  <asvg:svgBlip xmlns:asvg="http://schemas.microsoft.com/office/drawing/2016/SVG/main" r:embed="rId30"/>
                </a:ext>
              </a:extLst>
            </a:blip>
            <a:stretch>
              <a:fillRect/>
            </a:stretch>
          </p:blipFill>
          <p:spPr>
            <a:xfrm>
              <a:off x="2287985" y="4908353"/>
              <a:ext cx="442046" cy="442046"/>
            </a:xfrm>
            <a:prstGeom prst="rect">
              <a:avLst/>
            </a:prstGeom>
          </p:spPr>
        </p:pic>
        <p:grpSp>
          <p:nvGrpSpPr>
            <p:cNvPr id="247" name="Ryhmä 246">
              <a:extLst>
                <a:ext uri="{FF2B5EF4-FFF2-40B4-BE49-F238E27FC236}">
                  <a16:creationId xmlns:a16="http://schemas.microsoft.com/office/drawing/2014/main" id="{6FADCDCD-4DF1-B1A0-BF3A-015DFEA8A763}"/>
                </a:ext>
              </a:extLst>
            </p:cNvPr>
            <p:cNvGrpSpPr/>
            <p:nvPr/>
          </p:nvGrpSpPr>
          <p:grpSpPr>
            <a:xfrm>
              <a:off x="2170637" y="4580868"/>
              <a:ext cx="864607" cy="1529689"/>
              <a:chOff x="458981" y="1297783"/>
              <a:chExt cx="864607" cy="1529689"/>
            </a:xfrm>
          </p:grpSpPr>
          <p:pic>
            <p:nvPicPr>
              <p:cNvPr id="248" name="Kuva 247" descr="Reitti (kaksi nastaa ja polku) tasaisella täytöllä">
                <a:extLst>
                  <a:ext uri="{FF2B5EF4-FFF2-40B4-BE49-F238E27FC236}">
                    <a16:creationId xmlns:a16="http://schemas.microsoft.com/office/drawing/2014/main" id="{65FAC50A-96F0-9873-15DB-5F1F7D68AD7E}"/>
                  </a:ext>
                </a:extLst>
              </p:cNvPr>
              <p:cNvPicPr>
                <a:picLocks noChangeAspect="1"/>
              </p:cNvPicPr>
              <p:nvPr/>
            </p:nvPicPr>
            <p:blipFill>
              <a:blip r:embed="rId31" cstate="print">
                <a:extLst>
                  <a:ext uri="{28A0092B-C50C-407E-A947-70E740481C1C}">
                    <a14:useLocalDpi xmlns:a14="http://schemas.microsoft.com/office/drawing/2010/main" val="0"/>
                  </a:ext>
                  <a:ext uri="{96DAC541-7B7A-43D3-8B79-37D633B846F1}">
                    <asvg:svgBlip xmlns:asvg="http://schemas.microsoft.com/office/drawing/2016/SVG/main" r:embed="rId32"/>
                  </a:ext>
                </a:extLst>
              </a:blip>
              <a:stretch>
                <a:fillRect/>
              </a:stretch>
            </p:blipFill>
            <p:spPr>
              <a:xfrm>
                <a:off x="541358" y="1706085"/>
                <a:ext cx="699852" cy="699852"/>
              </a:xfrm>
              <a:prstGeom prst="rect">
                <a:avLst/>
              </a:prstGeom>
            </p:spPr>
          </p:pic>
          <p:sp>
            <p:nvSpPr>
              <p:cNvPr id="249" name="Vapaamuotoinen: Muoto 248">
                <a:extLst>
                  <a:ext uri="{FF2B5EF4-FFF2-40B4-BE49-F238E27FC236}">
                    <a16:creationId xmlns:a16="http://schemas.microsoft.com/office/drawing/2014/main" id="{8E65E8B2-7C10-4E87-B356-057DB1C99B5E}"/>
                  </a:ext>
                </a:extLst>
              </p:cNvPr>
              <p:cNvSpPr/>
              <p:nvPr/>
            </p:nvSpPr>
            <p:spPr>
              <a:xfrm>
                <a:off x="458981" y="1297783"/>
                <a:ext cx="864607" cy="1529689"/>
              </a:xfrm>
              <a:custGeom>
                <a:avLst/>
                <a:gdLst>
                  <a:gd name="connsiteX0" fmla="*/ 798099 w 864607"/>
                  <a:gd name="connsiteY0" fmla="*/ 0 h 1529689"/>
                  <a:gd name="connsiteX1" fmla="*/ 66508 w 864607"/>
                  <a:gd name="connsiteY1" fmla="*/ 0 h 1529689"/>
                  <a:gd name="connsiteX2" fmla="*/ 0 w 864607"/>
                  <a:gd name="connsiteY2" fmla="*/ 66508 h 1529689"/>
                  <a:gd name="connsiteX3" fmla="*/ 0 w 864607"/>
                  <a:gd name="connsiteY3" fmla="*/ 1463182 h 1529689"/>
                  <a:gd name="connsiteX4" fmla="*/ 66508 w 864607"/>
                  <a:gd name="connsiteY4" fmla="*/ 1529690 h 1529689"/>
                  <a:gd name="connsiteX5" fmla="*/ 798099 w 864607"/>
                  <a:gd name="connsiteY5" fmla="*/ 1529690 h 1529689"/>
                  <a:gd name="connsiteX6" fmla="*/ 864607 w 864607"/>
                  <a:gd name="connsiteY6" fmla="*/ 1463182 h 1529689"/>
                  <a:gd name="connsiteX7" fmla="*/ 864607 w 864607"/>
                  <a:gd name="connsiteY7" fmla="*/ 66508 h 1529689"/>
                  <a:gd name="connsiteX8" fmla="*/ 798099 w 864607"/>
                  <a:gd name="connsiteY8" fmla="*/ 0 h 1529689"/>
                  <a:gd name="connsiteX9" fmla="*/ 374109 w 864607"/>
                  <a:gd name="connsiteY9" fmla="*/ 66508 h 1529689"/>
                  <a:gd name="connsiteX10" fmla="*/ 490498 w 864607"/>
                  <a:gd name="connsiteY10" fmla="*/ 66508 h 1529689"/>
                  <a:gd name="connsiteX11" fmla="*/ 515439 w 864607"/>
                  <a:gd name="connsiteY11" fmla="*/ 91449 h 1529689"/>
                  <a:gd name="connsiteX12" fmla="*/ 490498 w 864607"/>
                  <a:gd name="connsiteY12" fmla="*/ 116389 h 1529689"/>
                  <a:gd name="connsiteX13" fmla="*/ 374109 w 864607"/>
                  <a:gd name="connsiteY13" fmla="*/ 116389 h 1529689"/>
                  <a:gd name="connsiteX14" fmla="*/ 349168 w 864607"/>
                  <a:gd name="connsiteY14" fmla="*/ 91449 h 1529689"/>
                  <a:gd name="connsiteX15" fmla="*/ 374109 w 864607"/>
                  <a:gd name="connsiteY15" fmla="*/ 66508 h 1529689"/>
                  <a:gd name="connsiteX16" fmla="*/ 798099 w 864607"/>
                  <a:gd name="connsiteY16" fmla="*/ 1346792 h 1529689"/>
                  <a:gd name="connsiteX17" fmla="*/ 66508 w 864607"/>
                  <a:gd name="connsiteY17" fmla="*/ 1346792 h 1529689"/>
                  <a:gd name="connsiteX18" fmla="*/ 66508 w 864607"/>
                  <a:gd name="connsiteY18" fmla="*/ 182898 h 1529689"/>
                  <a:gd name="connsiteX19" fmla="*/ 798099 w 864607"/>
                  <a:gd name="connsiteY19" fmla="*/ 182898 h 1529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4607" h="1529689">
                    <a:moveTo>
                      <a:pt x="798099" y="0"/>
                    </a:moveTo>
                    <a:lnTo>
                      <a:pt x="66508" y="0"/>
                    </a:lnTo>
                    <a:cubicBezTo>
                      <a:pt x="29822" y="110"/>
                      <a:pt x="110" y="29822"/>
                      <a:pt x="0" y="66508"/>
                    </a:cubicBezTo>
                    <a:lnTo>
                      <a:pt x="0" y="1463182"/>
                    </a:lnTo>
                    <a:cubicBezTo>
                      <a:pt x="110" y="1499867"/>
                      <a:pt x="29822" y="1529580"/>
                      <a:pt x="66508" y="1529690"/>
                    </a:cubicBezTo>
                    <a:lnTo>
                      <a:pt x="798099" y="1529690"/>
                    </a:lnTo>
                    <a:cubicBezTo>
                      <a:pt x="834785" y="1529580"/>
                      <a:pt x="864498" y="1499867"/>
                      <a:pt x="864607" y="1463182"/>
                    </a:cubicBezTo>
                    <a:lnTo>
                      <a:pt x="864607" y="66508"/>
                    </a:lnTo>
                    <a:cubicBezTo>
                      <a:pt x="864498" y="29822"/>
                      <a:pt x="834785" y="110"/>
                      <a:pt x="798099" y="0"/>
                    </a:cubicBezTo>
                    <a:close/>
                    <a:moveTo>
                      <a:pt x="374109" y="66508"/>
                    </a:moveTo>
                    <a:lnTo>
                      <a:pt x="490498" y="66508"/>
                    </a:lnTo>
                    <a:cubicBezTo>
                      <a:pt x="504272" y="66508"/>
                      <a:pt x="515439" y="77674"/>
                      <a:pt x="515439" y="91449"/>
                    </a:cubicBezTo>
                    <a:cubicBezTo>
                      <a:pt x="515439" y="105223"/>
                      <a:pt x="504272" y="116389"/>
                      <a:pt x="490498" y="116389"/>
                    </a:cubicBezTo>
                    <a:lnTo>
                      <a:pt x="374109" y="116389"/>
                    </a:lnTo>
                    <a:cubicBezTo>
                      <a:pt x="360335" y="116389"/>
                      <a:pt x="349168" y="105223"/>
                      <a:pt x="349168" y="91449"/>
                    </a:cubicBezTo>
                    <a:cubicBezTo>
                      <a:pt x="349168" y="77674"/>
                      <a:pt x="360335" y="66508"/>
                      <a:pt x="374109" y="66508"/>
                    </a:cubicBezTo>
                    <a:close/>
                    <a:moveTo>
                      <a:pt x="798099" y="1346792"/>
                    </a:moveTo>
                    <a:lnTo>
                      <a:pt x="66508" y="1346792"/>
                    </a:lnTo>
                    <a:lnTo>
                      <a:pt x="66508" y="182898"/>
                    </a:lnTo>
                    <a:lnTo>
                      <a:pt x="798099" y="182898"/>
                    </a:lnTo>
                    <a:close/>
                  </a:path>
                </a:pathLst>
              </a:custGeom>
              <a:solidFill>
                <a:srgbClr val="000000"/>
              </a:solidFill>
              <a:ln w="1657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cxnSp>
        <p:nvCxnSpPr>
          <p:cNvPr id="250" name="Suora nuoliyhdysviiva 249">
            <a:extLst>
              <a:ext uri="{FF2B5EF4-FFF2-40B4-BE49-F238E27FC236}">
                <a16:creationId xmlns:a16="http://schemas.microsoft.com/office/drawing/2014/main" id="{276988C7-1F65-96E3-5257-89A47207E730}"/>
              </a:ext>
            </a:extLst>
          </p:cNvPr>
          <p:cNvCxnSpPr>
            <a:cxnSpLocks/>
          </p:cNvCxnSpPr>
          <p:nvPr/>
        </p:nvCxnSpPr>
        <p:spPr>
          <a:xfrm flipV="1">
            <a:off x="6814906" y="3460426"/>
            <a:ext cx="380134" cy="274153"/>
          </a:xfrm>
          <a:prstGeom prst="straightConnector1">
            <a:avLst/>
          </a:prstGeom>
          <a:ln w="508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1" name="Suora nuoliyhdysviiva 250">
            <a:extLst>
              <a:ext uri="{FF2B5EF4-FFF2-40B4-BE49-F238E27FC236}">
                <a16:creationId xmlns:a16="http://schemas.microsoft.com/office/drawing/2014/main" id="{6E2FADA7-07AA-3038-F6C1-B7302E73DD71}"/>
              </a:ext>
            </a:extLst>
          </p:cNvPr>
          <p:cNvCxnSpPr>
            <a:cxnSpLocks/>
          </p:cNvCxnSpPr>
          <p:nvPr/>
        </p:nvCxnSpPr>
        <p:spPr>
          <a:xfrm flipV="1">
            <a:off x="6951851" y="4166884"/>
            <a:ext cx="467407" cy="545505"/>
          </a:xfrm>
          <a:prstGeom prst="straightConnector1">
            <a:avLst/>
          </a:prstGeom>
          <a:ln w="508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2" name="Tekstiruutu 251">
            <a:extLst>
              <a:ext uri="{FF2B5EF4-FFF2-40B4-BE49-F238E27FC236}">
                <a16:creationId xmlns:a16="http://schemas.microsoft.com/office/drawing/2014/main" id="{78EFE91A-8182-E3E7-2CCF-D84B95716FBE}"/>
              </a:ext>
            </a:extLst>
          </p:cNvPr>
          <p:cNvSpPr txBox="1"/>
          <p:nvPr/>
        </p:nvSpPr>
        <p:spPr>
          <a:xfrm>
            <a:off x="5840485" y="4817233"/>
            <a:ext cx="1302278" cy="609398"/>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1"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Standardisation</a:t>
            </a:r>
            <a:r>
              <a:rPr kumimoji="0" lang="en-US"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 of process data sharing</a:t>
            </a:r>
            <a:endParaRPr kumimoji="0" lang="fi-FI" sz="1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nvGrpSpPr>
          <p:cNvPr id="253" name="Ryhmä 252">
            <a:extLst>
              <a:ext uri="{FF2B5EF4-FFF2-40B4-BE49-F238E27FC236}">
                <a16:creationId xmlns:a16="http://schemas.microsoft.com/office/drawing/2014/main" id="{A95CF58E-D166-ADCA-1486-B9BC9239DA4B}"/>
              </a:ext>
            </a:extLst>
          </p:cNvPr>
          <p:cNvGrpSpPr/>
          <p:nvPr/>
        </p:nvGrpSpPr>
        <p:grpSpPr>
          <a:xfrm>
            <a:off x="4832732" y="4842837"/>
            <a:ext cx="707136" cy="704767"/>
            <a:chOff x="9144000" y="1152143"/>
            <a:chExt cx="707136" cy="763471"/>
          </a:xfrm>
        </p:grpSpPr>
        <p:sp>
          <p:nvSpPr>
            <p:cNvPr id="254" name="Suorakulmio 253">
              <a:extLst>
                <a:ext uri="{FF2B5EF4-FFF2-40B4-BE49-F238E27FC236}">
                  <a16:creationId xmlns:a16="http://schemas.microsoft.com/office/drawing/2014/main" id="{052CEA1F-4BA1-439F-0236-DE2858105728}"/>
                </a:ext>
              </a:extLst>
            </p:cNvPr>
            <p:cNvSpPr/>
            <p:nvPr/>
          </p:nvSpPr>
          <p:spPr>
            <a:xfrm>
              <a:off x="9225280" y="1275080"/>
              <a:ext cx="543560" cy="40132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255" name="Ryhmä 254">
              <a:extLst>
                <a:ext uri="{FF2B5EF4-FFF2-40B4-BE49-F238E27FC236}">
                  <a16:creationId xmlns:a16="http://schemas.microsoft.com/office/drawing/2014/main" id="{9702EEDF-B282-81B4-C904-91CEB567D06B}"/>
                </a:ext>
              </a:extLst>
            </p:cNvPr>
            <p:cNvGrpSpPr/>
            <p:nvPr/>
          </p:nvGrpSpPr>
          <p:grpSpPr>
            <a:xfrm>
              <a:off x="9144000" y="1152143"/>
              <a:ext cx="707136" cy="763471"/>
              <a:chOff x="9529010" y="1090854"/>
              <a:chExt cx="1506465" cy="1506465"/>
            </a:xfrm>
          </p:grpSpPr>
          <p:pic>
            <p:nvPicPr>
              <p:cNvPr id="256" name="Kuva 255" descr="Suorakulmainen särmiö tasaisella täytöllä">
                <a:extLst>
                  <a:ext uri="{FF2B5EF4-FFF2-40B4-BE49-F238E27FC236}">
                    <a16:creationId xmlns:a16="http://schemas.microsoft.com/office/drawing/2014/main" id="{B53B97E6-C375-CB51-1F97-50D94757074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266931" y="1539600"/>
                <a:ext cx="461665" cy="461665"/>
              </a:xfrm>
              <a:prstGeom prst="rect">
                <a:avLst/>
              </a:prstGeom>
            </p:spPr>
          </p:pic>
          <p:pic>
            <p:nvPicPr>
              <p:cNvPr id="257" name="Kuva 256" descr="Binaarinen tasaisella täytöllä">
                <a:extLst>
                  <a:ext uri="{FF2B5EF4-FFF2-40B4-BE49-F238E27FC236}">
                    <a16:creationId xmlns:a16="http://schemas.microsoft.com/office/drawing/2014/main" id="{2F7A3FD6-66D0-C2FE-B44A-208E5F7D552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782554" y="1539601"/>
                <a:ext cx="461665" cy="461665"/>
              </a:xfrm>
              <a:prstGeom prst="rect">
                <a:avLst/>
              </a:prstGeom>
            </p:spPr>
          </p:pic>
          <p:pic>
            <p:nvPicPr>
              <p:cNvPr id="258" name="Kuva 257" descr="Näyttö tasaisella täytöllä">
                <a:extLst>
                  <a:ext uri="{FF2B5EF4-FFF2-40B4-BE49-F238E27FC236}">
                    <a16:creationId xmlns:a16="http://schemas.microsoft.com/office/drawing/2014/main" id="{1F796177-ABD3-2DAA-68D2-333DCBE236F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529010" y="1090854"/>
                <a:ext cx="1506465" cy="1506465"/>
              </a:xfrm>
              <a:prstGeom prst="rect">
                <a:avLst/>
              </a:prstGeom>
            </p:spPr>
          </p:pic>
        </p:grpSp>
      </p:grpSp>
      <p:pic>
        <p:nvPicPr>
          <p:cNvPr id="259" name="Kuva 258" descr="Tuotanto tasaisella täytöllä">
            <a:extLst>
              <a:ext uri="{FF2B5EF4-FFF2-40B4-BE49-F238E27FC236}">
                <a16:creationId xmlns:a16="http://schemas.microsoft.com/office/drawing/2014/main" id="{D0C2E0E9-E889-3F8F-7A45-1CAF53435971}"/>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5557782" y="5159208"/>
            <a:ext cx="639952" cy="639952"/>
          </a:xfrm>
          <a:prstGeom prst="rect">
            <a:avLst/>
          </a:prstGeom>
        </p:spPr>
      </p:pic>
      <p:grpSp>
        <p:nvGrpSpPr>
          <p:cNvPr id="260" name="Ryhmä 259">
            <a:extLst>
              <a:ext uri="{FF2B5EF4-FFF2-40B4-BE49-F238E27FC236}">
                <a16:creationId xmlns:a16="http://schemas.microsoft.com/office/drawing/2014/main" id="{F7766028-F157-437C-99EE-9E8B2BD6AEA6}"/>
              </a:ext>
            </a:extLst>
          </p:cNvPr>
          <p:cNvGrpSpPr/>
          <p:nvPr/>
        </p:nvGrpSpPr>
        <p:grpSpPr>
          <a:xfrm>
            <a:off x="6787452" y="5802060"/>
            <a:ext cx="505777" cy="486672"/>
            <a:chOff x="5971377" y="5998428"/>
            <a:chExt cx="860180" cy="740469"/>
          </a:xfrm>
        </p:grpSpPr>
        <p:sp>
          <p:nvSpPr>
            <p:cNvPr id="261" name="Kuva 57" descr="Rakennus tasaisella täytöllä">
              <a:extLst>
                <a:ext uri="{FF2B5EF4-FFF2-40B4-BE49-F238E27FC236}">
                  <a16:creationId xmlns:a16="http://schemas.microsoft.com/office/drawing/2014/main" id="{B29AE6BD-35EC-598D-EF2B-BA34056482B2}"/>
                </a:ext>
              </a:extLst>
            </p:cNvPr>
            <p:cNvSpPr/>
            <p:nvPr/>
          </p:nvSpPr>
          <p:spPr>
            <a:xfrm>
              <a:off x="6411557" y="6467266"/>
              <a:ext cx="420000" cy="271631"/>
            </a:xfrm>
            <a:custGeom>
              <a:avLst/>
              <a:gdLst>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172500 h 630000"/>
                <a:gd name="connsiteX21" fmla="*/ 187500 w 420000"/>
                <a:gd name="connsiteY21" fmla="*/ 172500 h 630000"/>
                <a:gd name="connsiteX22" fmla="*/ 187500 w 420000"/>
                <a:gd name="connsiteY22" fmla="*/ 127500 h 630000"/>
                <a:gd name="connsiteX23" fmla="*/ 232500 w 420000"/>
                <a:gd name="connsiteY23" fmla="*/ 127500 h 630000"/>
                <a:gd name="connsiteX24" fmla="*/ 232500 w 420000"/>
                <a:gd name="connsiteY24" fmla="*/ 172500 h 630000"/>
                <a:gd name="connsiteX25" fmla="*/ 232500 w 420000"/>
                <a:gd name="connsiteY25" fmla="*/ 292500 h 630000"/>
                <a:gd name="connsiteX26" fmla="*/ 187500 w 420000"/>
                <a:gd name="connsiteY26" fmla="*/ 292500 h 630000"/>
                <a:gd name="connsiteX27" fmla="*/ 187500 w 420000"/>
                <a:gd name="connsiteY27" fmla="*/ 247500 h 630000"/>
                <a:gd name="connsiteX28" fmla="*/ 232500 w 420000"/>
                <a:gd name="connsiteY28" fmla="*/ 247500 h 630000"/>
                <a:gd name="connsiteX29" fmla="*/ 232500 w 420000"/>
                <a:gd name="connsiteY29" fmla="*/ 292500 h 630000"/>
                <a:gd name="connsiteX30" fmla="*/ 232500 w 420000"/>
                <a:gd name="connsiteY30" fmla="*/ 412500 h 630000"/>
                <a:gd name="connsiteX31" fmla="*/ 187500 w 420000"/>
                <a:gd name="connsiteY31" fmla="*/ 412500 h 630000"/>
                <a:gd name="connsiteX32" fmla="*/ 187500 w 420000"/>
                <a:gd name="connsiteY32" fmla="*/ 367500 h 630000"/>
                <a:gd name="connsiteX33" fmla="*/ 232500 w 420000"/>
                <a:gd name="connsiteY33" fmla="*/ 367500 h 630000"/>
                <a:gd name="connsiteX34" fmla="*/ 232500 w 420000"/>
                <a:gd name="connsiteY34" fmla="*/ 412500 h 630000"/>
                <a:gd name="connsiteX35" fmla="*/ 232500 w 420000"/>
                <a:gd name="connsiteY35" fmla="*/ 577500 h 630000"/>
                <a:gd name="connsiteX36" fmla="*/ 187500 w 420000"/>
                <a:gd name="connsiteY36" fmla="*/ 577500 h 630000"/>
                <a:gd name="connsiteX37" fmla="*/ 187500 w 420000"/>
                <a:gd name="connsiteY37" fmla="*/ 487500 h 630000"/>
                <a:gd name="connsiteX38" fmla="*/ 232500 w 420000"/>
                <a:gd name="connsiteY38" fmla="*/ 487500 h 630000"/>
                <a:gd name="connsiteX39" fmla="*/ 232500 w 420000"/>
                <a:gd name="connsiteY39" fmla="*/ 577500 h 630000"/>
                <a:gd name="connsiteX40" fmla="*/ 127500 w 420000"/>
                <a:gd name="connsiteY40" fmla="*/ 172500 h 630000"/>
                <a:gd name="connsiteX41" fmla="*/ 82500 w 420000"/>
                <a:gd name="connsiteY41" fmla="*/ 172500 h 630000"/>
                <a:gd name="connsiteX42" fmla="*/ 82500 w 420000"/>
                <a:gd name="connsiteY42" fmla="*/ 127500 h 630000"/>
                <a:gd name="connsiteX43" fmla="*/ 127500 w 420000"/>
                <a:gd name="connsiteY43" fmla="*/ 127500 h 630000"/>
                <a:gd name="connsiteX44" fmla="*/ 127500 w 420000"/>
                <a:gd name="connsiteY44" fmla="*/ 172500 h 630000"/>
                <a:gd name="connsiteX45" fmla="*/ 127500 w 420000"/>
                <a:gd name="connsiteY45" fmla="*/ 292500 h 630000"/>
                <a:gd name="connsiteX46" fmla="*/ 82500 w 420000"/>
                <a:gd name="connsiteY46" fmla="*/ 292500 h 630000"/>
                <a:gd name="connsiteX47" fmla="*/ 82500 w 420000"/>
                <a:gd name="connsiteY47" fmla="*/ 247500 h 630000"/>
                <a:gd name="connsiteX48" fmla="*/ 127500 w 420000"/>
                <a:gd name="connsiteY48" fmla="*/ 247500 h 630000"/>
                <a:gd name="connsiteX49" fmla="*/ 127500 w 420000"/>
                <a:gd name="connsiteY49" fmla="*/ 292500 h 630000"/>
                <a:gd name="connsiteX50" fmla="*/ 127500 w 420000"/>
                <a:gd name="connsiteY50" fmla="*/ 412500 h 630000"/>
                <a:gd name="connsiteX51" fmla="*/ 82500 w 420000"/>
                <a:gd name="connsiteY51" fmla="*/ 412500 h 630000"/>
                <a:gd name="connsiteX52" fmla="*/ 82500 w 420000"/>
                <a:gd name="connsiteY52" fmla="*/ 367500 h 630000"/>
                <a:gd name="connsiteX53" fmla="*/ 127500 w 420000"/>
                <a:gd name="connsiteY53" fmla="*/ 367500 h 630000"/>
                <a:gd name="connsiteX54" fmla="*/ 127500 w 420000"/>
                <a:gd name="connsiteY54" fmla="*/ 412500 h 630000"/>
                <a:gd name="connsiteX55" fmla="*/ 127500 w 420000"/>
                <a:gd name="connsiteY55" fmla="*/ 532500 h 630000"/>
                <a:gd name="connsiteX56" fmla="*/ 82500 w 420000"/>
                <a:gd name="connsiteY56" fmla="*/ 532500 h 630000"/>
                <a:gd name="connsiteX57" fmla="*/ 82500 w 420000"/>
                <a:gd name="connsiteY57" fmla="*/ 487500 h 630000"/>
                <a:gd name="connsiteX58" fmla="*/ 127500 w 420000"/>
                <a:gd name="connsiteY58" fmla="*/ 487500 h 630000"/>
                <a:gd name="connsiteX59" fmla="*/ 127500 w 420000"/>
                <a:gd name="connsiteY59" fmla="*/ 532500 h 630000"/>
                <a:gd name="connsiteX60" fmla="*/ 390000 w 420000"/>
                <a:gd name="connsiteY60" fmla="*/ 577500 h 630000"/>
                <a:gd name="connsiteX61" fmla="*/ 390000 w 420000"/>
                <a:gd name="connsiteY61" fmla="*/ 75000 h 630000"/>
                <a:gd name="connsiteX62" fmla="*/ 367500 w 420000"/>
                <a:gd name="connsiteY62" fmla="*/ 75000 h 630000"/>
                <a:gd name="connsiteX63" fmla="*/ 367500 w 420000"/>
                <a:gd name="connsiteY63" fmla="*/ 30000 h 630000"/>
                <a:gd name="connsiteX64" fmla="*/ 345000 w 420000"/>
                <a:gd name="connsiteY64" fmla="*/ 30000 h 630000"/>
                <a:gd name="connsiteX65" fmla="*/ 345000 w 420000"/>
                <a:gd name="connsiteY65" fmla="*/ 0 h 630000"/>
                <a:gd name="connsiteX66" fmla="*/ 75000 w 420000"/>
                <a:gd name="connsiteY66" fmla="*/ 0 h 630000"/>
                <a:gd name="connsiteX67" fmla="*/ 75000 w 420000"/>
                <a:gd name="connsiteY67" fmla="*/ 30000 h 630000"/>
                <a:gd name="connsiteX68" fmla="*/ 52500 w 420000"/>
                <a:gd name="connsiteY68" fmla="*/ 30000 h 630000"/>
                <a:gd name="connsiteX69" fmla="*/ 52500 w 420000"/>
                <a:gd name="connsiteY69" fmla="*/ 75000 h 630000"/>
                <a:gd name="connsiteX70" fmla="*/ 30000 w 420000"/>
                <a:gd name="connsiteY70" fmla="*/ 75000 h 630000"/>
                <a:gd name="connsiteX71" fmla="*/ 30000 w 420000"/>
                <a:gd name="connsiteY71" fmla="*/ 577500 h 630000"/>
                <a:gd name="connsiteX72" fmla="*/ 0 w 420000"/>
                <a:gd name="connsiteY72" fmla="*/ 577500 h 630000"/>
                <a:gd name="connsiteX73" fmla="*/ 0 w 420000"/>
                <a:gd name="connsiteY73" fmla="*/ 630000 h 630000"/>
                <a:gd name="connsiteX74" fmla="*/ 420000 w 420000"/>
                <a:gd name="connsiteY74" fmla="*/ 630000 h 630000"/>
                <a:gd name="connsiteX75" fmla="*/ 420000 w 420000"/>
                <a:gd name="connsiteY75" fmla="*/ 577500 h 630000"/>
                <a:gd name="connsiteX76" fmla="*/ 390000 w 420000"/>
                <a:gd name="connsiteY76"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172500 h 630000"/>
                <a:gd name="connsiteX21" fmla="*/ 187500 w 420000"/>
                <a:gd name="connsiteY21" fmla="*/ 172500 h 630000"/>
                <a:gd name="connsiteX22" fmla="*/ 187500 w 420000"/>
                <a:gd name="connsiteY22" fmla="*/ 127500 h 630000"/>
                <a:gd name="connsiteX23" fmla="*/ 232500 w 420000"/>
                <a:gd name="connsiteY23" fmla="*/ 172500 h 630000"/>
                <a:gd name="connsiteX24" fmla="*/ 232500 w 420000"/>
                <a:gd name="connsiteY24" fmla="*/ 292500 h 630000"/>
                <a:gd name="connsiteX25" fmla="*/ 187500 w 420000"/>
                <a:gd name="connsiteY25" fmla="*/ 292500 h 630000"/>
                <a:gd name="connsiteX26" fmla="*/ 187500 w 420000"/>
                <a:gd name="connsiteY26" fmla="*/ 247500 h 630000"/>
                <a:gd name="connsiteX27" fmla="*/ 232500 w 420000"/>
                <a:gd name="connsiteY27" fmla="*/ 247500 h 630000"/>
                <a:gd name="connsiteX28" fmla="*/ 232500 w 420000"/>
                <a:gd name="connsiteY28" fmla="*/ 292500 h 630000"/>
                <a:gd name="connsiteX29" fmla="*/ 232500 w 420000"/>
                <a:gd name="connsiteY29" fmla="*/ 412500 h 630000"/>
                <a:gd name="connsiteX30" fmla="*/ 187500 w 420000"/>
                <a:gd name="connsiteY30" fmla="*/ 412500 h 630000"/>
                <a:gd name="connsiteX31" fmla="*/ 187500 w 420000"/>
                <a:gd name="connsiteY31" fmla="*/ 367500 h 630000"/>
                <a:gd name="connsiteX32" fmla="*/ 232500 w 420000"/>
                <a:gd name="connsiteY32" fmla="*/ 367500 h 630000"/>
                <a:gd name="connsiteX33" fmla="*/ 232500 w 420000"/>
                <a:gd name="connsiteY33" fmla="*/ 412500 h 630000"/>
                <a:gd name="connsiteX34" fmla="*/ 232500 w 420000"/>
                <a:gd name="connsiteY34" fmla="*/ 577500 h 630000"/>
                <a:gd name="connsiteX35" fmla="*/ 187500 w 420000"/>
                <a:gd name="connsiteY35" fmla="*/ 577500 h 630000"/>
                <a:gd name="connsiteX36" fmla="*/ 187500 w 420000"/>
                <a:gd name="connsiteY36" fmla="*/ 487500 h 630000"/>
                <a:gd name="connsiteX37" fmla="*/ 232500 w 420000"/>
                <a:gd name="connsiteY37" fmla="*/ 487500 h 630000"/>
                <a:gd name="connsiteX38" fmla="*/ 232500 w 420000"/>
                <a:gd name="connsiteY38" fmla="*/ 577500 h 630000"/>
                <a:gd name="connsiteX39" fmla="*/ 127500 w 420000"/>
                <a:gd name="connsiteY39" fmla="*/ 172500 h 630000"/>
                <a:gd name="connsiteX40" fmla="*/ 82500 w 420000"/>
                <a:gd name="connsiteY40" fmla="*/ 172500 h 630000"/>
                <a:gd name="connsiteX41" fmla="*/ 82500 w 420000"/>
                <a:gd name="connsiteY41" fmla="*/ 127500 h 630000"/>
                <a:gd name="connsiteX42" fmla="*/ 127500 w 420000"/>
                <a:gd name="connsiteY42" fmla="*/ 127500 h 630000"/>
                <a:gd name="connsiteX43" fmla="*/ 127500 w 420000"/>
                <a:gd name="connsiteY43" fmla="*/ 172500 h 630000"/>
                <a:gd name="connsiteX44" fmla="*/ 127500 w 420000"/>
                <a:gd name="connsiteY44" fmla="*/ 292500 h 630000"/>
                <a:gd name="connsiteX45" fmla="*/ 82500 w 420000"/>
                <a:gd name="connsiteY45" fmla="*/ 292500 h 630000"/>
                <a:gd name="connsiteX46" fmla="*/ 82500 w 420000"/>
                <a:gd name="connsiteY46" fmla="*/ 247500 h 630000"/>
                <a:gd name="connsiteX47" fmla="*/ 127500 w 420000"/>
                <a:gd name="connsiteY47" fmla="*/ 247500 h 630000"/>
                <a:gd name="connsiteX48" fmla="*/ 127500 w 420000"/>
                <a:gd name="connsiteY48" fmla="*/ 292500 h 630000"/>
                <a:gd name="connsiteX49" fmla="*/ 127500 w 420000"/>
                <a:gd name="connsiteY49" fmla="*/ 412500 h 630000"/>
                <a:gd name="connsiteX50" fmla="*/ 82500 w 420000"/>
                <a:gd name="connsiteY50" fmla="*/ 412500 h 630000"/>
                <a:gd name="connsiteX51" fmla="*/ 82500 w 420000"/>
                <a:gd name="connsiteY51" fmla="*/ 367500 h 630000"/>
                <a:gd name="connsiteX52" fmla="*/ 127500 w 420000"/>
                <a:gd name="connsiteY52" fmla="*/ 367500 h 630000"/>
                <a:gd name="connsiteX53" fmla="*/ 127500 w 420000"/>
                <a:gd name="connsiteY53" fmla="*/ 412500 h 630000"/>
                <a:gd name="connsiteX54" fmla="*/ 127500 w 420000"/>
                <a:gd name="connsiteY54" fmla="*/ 532500 h 630000"/>
                <a:gd name="connsiteX55" fmla="*/ 82500 w 420000"/>
                <a:gd name="connsiteY55" fmla="*/ 532500 h 630000"/>
                <a:gd name="connsiteX56" fmla="*/ 82500 w 420000"/>
                <a:gd name="connsiteY56" fmla="*/ 487500 h 630000"/>
                <a:gd name="connsiteX57" fmla="*/ 127500 w 420000"/>
                <a:gd name="connsiteY57" fmla="*/ 487500 h 630000"/>
                <a:gd name="connsiteX58" fmla="*/ 127500 w 420000"/>
                <a:gd name="connsiteY58" fmla="*/ 532500 h 630000"/>
                <a:gd name="connsiteX59" fmla="*/ 390000 w 420000"/>
                <a:gd name="connsiteY59" fmla="*/ 577500 h 630000"/>
                <a:gd name="connsiteX60" fmla="*/ 390000 w 420000"/>
                <a:gd name="connsiteY60" fmla="*/ 75000 h 630000"/>
                <a:gd name="connsiteX61" fmla="*/ 367500 w 420000"/>
                <a:gd name="connsiteY61" fmla="*/ 75000 h 630000"/>
                <a:gd name="connsiteX62" fmla="*/ 367500 w 420000"/>
                <a:gd name="connsiteY62" fmla="*/ 30000 h 630000"/>
                <a:gd name="connsiteX63" fmla="*/ 345000 w 420000"/>
                <a:gd name="connsiteY63" fmla="*/ 30000 h 630000"/>
                <a:gd name="connsiteX64" fmla="*/ 345000 w 420000"/>
                <a:gd name="connsiteY64" fmla="*/ 0 h 630000"/>
                <a:gd name="connsiteX65" fmla="*/ 75000 w 420000"/>
                <a:gd name="connsiteY65" fmla="*/ 0 h 630000"/>
                <a:gd name="connsiteX66" fmla="*/ 75000 w 420000"/>
                <a:gd name="connsiteY66" fmla="*/ 30000 h 630000"/>
                <a:gd name="connsiteX67" fmla="*/ 52500 w 420000"/>
                <a:gd name="connsiteY67" fmla="*/ 30000 h 630000"/>
                <a:gd name="connsiteX68" fmla="*/ 52500 w 420000"/>
                <a:gd name="connsiteY68" fmla="*/ 75000 h 630000"/>
                <a:gd name="connsiteX69" fmla="*/ 30000 w 420000"/>
                <a:gd name="connsiteY69" fmla="*/ 75000 h 630000"/>
                <a:gd name="connsiteX70" fmla="*/ 30000 w 420000"/>
                <a:gd name="connsiteY70" fmla="*/ 577500 h 630000"/>
                <a:gd name="connsiteX71" fmla="*/ 0 w 420000"/>
                <a:gd name="connsiteY71" fmla="*/ 577500 h 630000"/>
                <a:gd name="connsiteX72" fmla="*/ 0 w 420000"/>
                <a:gd name="connsiteY72" fmla="*/ 630000 h 630000"/>
                <a:gd name="connsiteX73" fmla="*/ 420000 w 420000"/>
                <a:gd name="connsiteY73" fmla="*/ 630000 h 630000"/>
                <a:gd name="connsiteX74" fmla="*/ 420000 w 420000"/>
                <a:gd name="connsiteY74" fmla="*/ 577500 h 630000"/>
                <a:gd name="connsiteX75" fmla="*/ 390000 w 420000"/>
                <a:gd name="connsiteY75"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187500 w 420000"/>
                <a:gd name="connsiteY20" fmla="*/ 127500 h 630000"/>
                <a:gd name="connsiteX21" fmla="*/ 187500 w 420000"/>
                <a:gd name="connsiteY21" fmla="*/ 172500 h 630000"/>
                <a:gd name="connsiteX22" fmla="*/ 187500 w 420000"/>
                <a:gd name="connsiteY22" fmla="*/ 127500 h 630000"/>
                <a:gd name="connsiteX23" fmla="*/ 232500 w 420000"/>
                <a:gd name="connsiteY23" fmla="*/ 292500 h 630000"/>
                <a:gd name="connsiteX24" fmla="*/ 187500 w 420000"/>
                <a:gd name="connsiteY24" fmla="*/ 292500 h 630000"/>
                <a:gd name="connsiteX25" fmla="*/ 187500 w 420000"/>
                <a:gd name="connsiteY25" fmla="*/ 247500 h 630000"/>
                <a:gd name="connsiteX26" fmla="*/ 232500 w 420000"/>
                <a:gd name="connsiteY26" fmla="*/ 247500 h 630000"/>
                <a:gd name="connsiteX27" fmla="*/ 232500 w 420000"/>
                <a:gd name="connsiteY27" fmla="*/ 292500 h 630000"/>
                <a:gd name="connsiteX28" fmla="*/ 232500 w 420000"/>
                <a:gd name="connsiteY28" fmla="*/ 412500 h 630000"/>
                <a:gd name="connsiteX29" fmla="*/ 187500 w 420000"/>
                <a:gd name="connsiteY29" fmla="*/ 412500 h 630000"/>
                <a:gd name="connsiteX30" fmla="*/ 187500 w 420000"/>
                <a:gd name="connsiteY30" fmla="*/ 367500 h 630000"/>
                <a:gd name="connsiteX31" fmla="*/ 232500 w 420000"/>
                <a:gd name="connsiteY31" fmla="*/ 367500 h 630000"/>
                <a:gd name="connsiteX32" fmla="*/ 232500 w 420000"/>
                <a:gd name="connsiteY32" fmla="*/ 412500 h 630000"/>
                <a:gd name="connsiteX33" fmla="*/ 232500 w 420000"/>
                <a:gd name="connsiteY33" fmla="*/ 577500 h 630000"/>
                <a:gd name="connsiteX34" fmla="*/ 187500 w 420000"/>
                <a:gd name="connsiteY34" fmla="*/ 577500 h 630000"/>
                <a:gd name="connsiteX35" fmla="*/ 187500 w 420000"/>
                <a:gd name="connsiteY35" fmla="*/ 487500 h 630000"/>
                <a:gd name="connsiteX36" fmla="*/ 232500 w 420000"/>
                <a:gd name="connsiteY36" fmla="*/ 487500 h 630000"/>
                <a:gd name="connsiteX37" fmla="*/ 232500 w 420000"/>
                <a:gd name="connsiteY37" fmla="*/ 577500 h 630000"/>
                <a:gd name="connsiteX38" fmla="*/ 127500 w 420000"/>
                <a:gd name="connsiteY38" fmla="*/ 172500 h 630000"/>
                <a:gd name="connsiteX39" fmla="*/ 82500 w 420000"/>
                <a:gd name="connsiteY39" fmla="*/ 172500 h 630000"/>
                <a:gd name="connsiteX40" fmla="*/ 82500 w 420000"/>
                <a:gd name="connsiteY40" fmla="*/ 127500 h 630000"/>
                <a:gd name="connsiteX41" fmla="*/ 127500 w 420000"/>
                <a:gd name="connsiteY41" fmla="*/ 127500 h 630000"/>
                <a:gd name="connsiteX42" fmla="*/ 127500 w 420000"/>
                <a:gd name="connsiteY42" fmla="*/ 172500 h 630000"/>
                <a:gd name="connsiteX43" fmla="*/ 127500 w 420000"/>
                <a:gd name="connsiteY43" fmla="*/ 292500 h 630000"/>
                <a:gd name="connsiteX44" fmla="*/ 82500 w 420000"/>
                <a:gd name="connsiteY44" fmla="*/ 292500 h 630000"/>
                <a:gd name="connsiteX45" fmla="*/ 82500 w 420000"/>
                <a:gd name="connsiteY45" fmla="*/ 247500 h 630000"/>
                <a:gd name="connsiteX46" fmla="*/ 127500 w 420000"/>
                <a:gd name="connsiteY46" fmla="*/ 247500 h 630000"/>
                <a:gd name="connsiteX47" fmla="*/ 127500 w 420000"/>
                <a:gd name="connsiteY47" fmla="*/ 292500 h 630000"/>
                <a:gd name="connsiteX48" fmla="*/ 127500 w 420000"/>
                <a:gd name="connsiteY48" fmla="*/ 412500 h 630000"/>
                <a:gd name="connsiteX49" fmla="*/ 82500 w 420000"/>
                <a:gd name="connsiteY49" fmla="*/ 412500 h 630000"/>
                <a:gd name="connsiteX50" fmla="*/ 82500 w 420000"/>
                <a:gd name="connsiteY50" fmla="*/ 367500 h 630000"/>
                <a:gd name="connsiteX51" fmla="*/ 127500 w 420000"/>
                <a:gd name="connsiteY51" fmla="*/ 367500 h 630000"/>
                <a:gd name="connsiteX52" fmla="*/ 127500 w 420000"/>
                <a:gd name="connsiteY52" fmla="*/ 412500 h 630000"/>
                <a:gd name="connsiteX53" fmla="*/ 127500 w 420000"/>
                <a:gd name="connsiteY53" fmla="*/ 532500 h 630000"/>
                <a:gd name="connsiteX54" fmla="*/ 82500 w 420000"/>
                <a:gd name="connsiteY54" fmla="*/ 532500 h 630000"/>
                <a:gd name="connsiteX55" fmla="*/ 82500 w 420000"/>
                <a:gd name="connsiteY55" fmla="*/ 487500 h 630000"/>
                <a:gd name="connsiteX56" fmla="*/ 127500 w 420000"/>
                <a:gd name="connsiteY56" fmla="*/ 487500 h 630000"/>
                <a:gd name="connsiteX57" fmla="*/ 127500 w 420000"/>
                <a:gd name="connsiteY57" fmla="*/ 532500 h 630000"/>
                <a:gd name="connsiteX58" fmla="*/ 390000 w 420000"/>
                <a:gd name="connsiteY58" fmla="*/ 577500 h 630000"/>
                <a:gd name="connsiteX59" fmla="*/ 390000 w 420000"/>
                <a:gd name="connsiteY59" fmla="*/ 75000 h 630000"/>
                <a:gd name="connsiteX60" fmla="*/ 367500 w 420000"/>
                <a:gd name="connsiteY60" fmla="*/ 75000 h 630000"/>
                <a:gd name="connsiteX61" fmla="*/ 367500 w 420000"/>
                <a:gd name="connsiteY61" fmla="*/ 30000 h 630000"/>
                <a:gd name="connsiteX62" fmla="*/ 345000 w 420000"/>
                <a:gd name="connsiteY62" fmla="*/ 30000 h 630000"/>
                <a:gd name="connsiteX63" fmla="*/ 345000 w 420000"/>
                <a:gd name="connsiteY63" fmla="*/ 0 h 630000"/>
                <a:gd name="connsiteX64" fmla="*/ 75000 w 420000"/>
                <a:gd name="connsiteY64" fmla="*/ 0 h 630000"/>
                <a:gd name="connsiteX65" fmla="*/ 75000 w 420000"/>
                <a:gd name="connsiteY65" fmla="*/ 30000 h 630000"/>
                <a:gd name="connsiteX66" fmla="*/ 52500 w 420000"/>
                <a:gd name="connsiteY66" fmla="*/ 30000 h 630000"/>
                <a:gd name="connsiteX67" fmla="*/ 52500 w 420000"/>
                <a:gd name="connsiteY67" fmla="*/ 75000 h 630000"/>
                <a:gd name="connsiteX68" fmla="*/ 30000 w 420000"/>
                <a:gd name="connsiteY68" fmla="*/ 75000 h 630000"/>
                <a:gd name="connsiteX69" fmla="*/ 30000 w 420000"/>
                <a:gd name="connsiteY69" fmla="*/ 577500 h 630000"/>
                <a:gd name="connsiteX70" fmla="*/ 0 w 420000"/>
                <a:gd name="connsiteY70" fmla="*/ 577500 h 630000"/>
                <a:gd name="connsiteX71" fmla="*/ 0 w 420000"/>
                <a:gd name="connsiteY71" fmla="*/ 630000 h 630000"/>
                <a:gd name="connsiteX72" fmla="*/ 420000 w 420000"/>
                <a:gd name="connsiteY72" fmla="*/ 630000 h 630000"/>
                <a:gd name="connsiteX73" fmla="*/ 420000 w 420000"/>
                <a:gd name="connsiteY73" fmla="*/ 577500 h 630000"/>
                <a:gd name="connsiteX74" fmla="*/ 390000 w 420000"/>
                <a:gd name="connsiteY74"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172500 h 630000"/>
                <a:gd name="connsiteX36" fmla="*/ 82500 w 420000"/>
                <a:gd name="connsiteY36" fmla="*/ 172500 h 630000"/>
                <a:gd name="connsiteX37" fmla="*/ 82500 w 420000"/>
                <a:gd name="connsiteY37" fmla="*/ 127500 h 630000"/>
                <a:gd name="connsiteX38" fmla="*/ 127500 w 420000"/>
                <a:gd name="connsiteY38" fmla="*/ 127500 h 630000"/>
                <a:gd name="connsiteX39" fmla="*/ 127500 w 420000"/>
                <a:gd name="connsiteY39" fmla="*/ 172500 h 630000"/>
                <a:gd name="connsiteX40" fmla="*/ 127500 w 420000"/>
                <a:gd name="connsiteY40" fmla="*/ 292500 h 630000"/>
                <a:gd name="connsiteX41" fmla="*/ 82500 w 420000"/>
                <a:gd name="connsiteY41" fmla="*/ 292500 h 630000"/>
                <a:gd name="connsiteX42" fmla="*/ 82500 w 420000"/>
                <a:gd name="connsiteY42" fmla="*/ 247500 h 630000"/>
                <a:gd name="connsiteX43" fmla="*/ 127500 w 420000"/>
                <a:gd name="connsiteY43" fmla="*/ 247500 h 630000"/>
                <a:gd name="connsiteX44" fmla="*/ 127500 w 420000"/>
                <a:gd name="connsiteY44" fmla="*/ 292500 h 630000"/>
                <a:gd name="connsiteX45" fmla="*/ 127500 w 420000"/>
                <a:gd name="connsiteY45" fmla="*/ 412500 h 630000"/>
                <a:gd name="connsiteX46" fmla="*/ 82500 w 420000"/>
                <a:gd name="connsiteY46" fmla="*/ 412500 h 630000"/>
                <a:gd name="connsiteX47" fmla="*/ 82500 w 420000"/>
                <a:gd name="connsiteY47" fmla="*/ 367500 h 630000"/>
                <a:gd name="connsiteX48" fmla="*/ 127500 w 420000"/>
                <a:gd name="connsiteY48" fmla="*/ 367500 h 630000"/>
                <a:gd name="connsiteX49" fmla="*/ 127500 w 420000"/>
                <a:gd name="connsiteY49" fmla="*/ 412500 h 630000"/>
                <a:gd name="connsiteX50" fmla="*/ 127500 w 420000"/>
                <a:gd name="connsiteY50" fmla="*/ 532500 h 630000"/>
                <a:gd name="connsiteX51" fmla="*/ 82500 w 420000"/>
                <a:gd name="connsiteY51" fmla="*/ 532500 h 630000"/>
                <a:gd name="connsiteX52" fmla="*/ 82500 w 420000"/>
                <a:gd name="connsiteY52" fmla="*/ 487500 h 630000"/>
                <a:gd name="connsiteX53" fmla="*/ 127500 w 420000"/>
                <a:gd name="connsiteY53" fmla="*/ 487500 h 630000"/>
                <a:gd name="connsiteX54" fmla="*/ 127500 w 420000"/>
                <a:gd name="connsiteY54" fmla="*/ 532500 h 630000"/>
                <a:gd name="connsiteX55" fmla="*/ 390000 w 420000"/>
                <a:gd name="connsiteY55" fmla="*/ 577500 h 630000"/>
                <a:gd name="connsiteX56" fmla="*/ 390000 w 420000"/>
                <a:gd name="connsiteY56" fmla="*/ 75000 h 630000"/>
                <a:gd name="connsiteX57" fmla="*/ 367500 w 420000"/>
                <a:gd name="connsiteY57" fmla="*/ 75000 h 630000"/>
                <a:gd name="connsiteX58" fmla="*/ 367500 w 420000"/>
                <a:gd name="connsiteY58" fmla="*/ 30000 h 630000"/>
                <a:gd name="connsiteX59" fmla="*/ 345000 w 420000"/>
                <a:gd name="connsiteY59" fmla="*/ 30000 h 630000"/>
                <a:gd name="connsiteX60" fmla="*/ 345000 w 420000"/>
                <a:gd name="connsiteY60" fmla="*/ 0 h 630000"/>
                <a:gd name="connsiteX61" fmla="*/ 75000 w 420000"/>
                <a:gd name="connsiteY61" fmla="*/ 0 h 630000"/>
                <a:gd name="connsiteX62" fmla="*/ 75000 w 420000"/>
                <a:gd name="connsiteY62" fmla="*/ 30000 h 630000"/>
                <a:gd name="connsiteX63" fmla="*/ 52500 w 420000"/>
                <a:gd name="connsiteY63" fmla="*/ 30000 h 630000"/>
                <a:gd name="connsiteX64" fmla="*/ 52500 w 420000"/>
                <a:gd name="connsiteY64" fmla="*/ 75000 h 630000"/>
                <a:gd name="connsiteX65" fmla="*/ 30000 w 420000"/>
                <a:gd name="connsiteY65" fmla="*/ 75000 h 630000"/>
                <a:gd name="connsiteX66" fmla="*/ 30000 w 420000"/>
                <a:gd name="connsiteY66" fmla="*/ 577500 h 630000"/>
                <a:gd name="connsiteX67" fmla="*/ 0 w 420000"/>
                <a:gd name="connsiteY67" fmla="*/ 577500 h 630000"/>
                <a:gd name="connsiteX68" fmla="*/ 0 w 420000"/>
                <a:gd name="connsiteY68" fmla="*/ 630000 h 630000"/>
                <a:gd name="connsiteX69" fmla="*/ 420000 w 420000"/>
                <a:gd name="connsiteY69" fmla="*/ 630000 h 630000"/>
                <a:gd name="connsiteX70" fmla="*/ 420000 w 420000"/>
                <a:gd name="connsiteY70" fmla="*/ 577500 h 630000"/>
                <a:gd name="connsiteX71" fmla="*/ 390000 w 420000"/>
                <a:gd name="connsiteY71"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127500 h 630000"/>
                <a:gd name="connsiteX36" fmla="*/ 82500 w 420000"/>
                <a:gd name="connsiteY36" fmla="*/ 172500 h 630000"/>
                <a:gd name="connsiteX37" fmla="*/ 82500 w 420000"/>
                <a:gd name="connsiteY37" fmla="*/ 127500 h 630000"/>
                <a:gd name="connsiteX38" fmla="*/ 127500 w 420000"/>
                <a:gd name="connsiteY38" fmla="*/ 127500 h 630000"/>
                <a:gd name="connsiteX39" fmla="*/ 127500 w 420000"/>
                <a:gd name="connsiteY39" fmla="*/ 292500 h 630000"/>
                <a:gd name="connsiteX40" fmla="*/ 82500 w 420000"/>
                <a:gd name="connsiteY40" fmla="*/ 292500 h 630000"/>
                <a:gd name="connsiteX41" fmla="*/ 82500 w 420000"/>
                <a:gd name="connsiteY41" fmla="*/ 247500 h 630000"/>
                <a:gd name="connsiteX42" fmla="*/ 127500 w 420000"/>
                <a:gd name="connsiteY42" fmla="*/ 247500 h 630000"/>
                <a:gd name="connsiteX43" fmla="*/ 127500 w 420000"/>
                <a:gd name="connsiteY43" fmla="*/ 292500 h 630000"/>
                <a:gd name="connsiteX44" fmla="*/ 127500 w 420000"/>
                <a:gd name="connsiteY44" fmla="*/ 412500 h 630000"/>
                <a:gd name="connsiteX45" fmla="*/ 82500 w 420000"/>
                <a:gd name="connsiteY45" fmla="*/ 412500 h 630000"/>
                <a:gd name="connsiteX46" fmla="*/ 82500 w 420000"/>
                <a:gd name="connsiteY46" fmla="*/ 367500 h 630000"/>
                <a:gd name="connsiteX47" fmla="*/ 127500 w 420000"/>
                <a:gd name="connsiteY47" fmla="*/ 367500 h 630000"/>
                <a:gd name="connsiteX48" fmla="*/ 127500 w 420000"/>
                <a:gd name="connsiteY48" fmla="*/ 412500 h 630000"/>
                <a:gd name="connsiteX49" fmla="*/ 127500 w 420000"/>
                <a:gd name="connsiteY49" fmla="*/ 532500 h 630000"/>
                <a:gd name="connsiteX50" fmla="*/ 82500 w 420000"/>
                <a:gd name="connsiteY50" fmla="*/ 532500 h 630000"/>
                <a:gd name="connsiteX51" fmla="*/ 82500 w 420000"/>
                <a:gd name="connsiteY51" fmla="*/ 487500 h 630000"/>
                <a:gd name="connsiteX52" fmla="*/ 127500 w 420000"/>
                <a:gd name="connsiteY52" fmla="*/ 487500 h 630000"/>
                <a:gd name="connsiteX53" fmla="*/ 127500 w 420000"/>
                <a:gd name="connsiteY53" fmla="*/ 532500 h 630000"/>
                <a:gd name="connsiteX54" fmla="*/ 390000 w 420000"/>
                <a:gd name="connsiteY54" fmla="*/ 577500 h 630000"/>
                <a:gd name="connsiteX55" fmla="*/ 390000 w 420000"/>
                <a:gd name="connsiteY55" fmla="*/ 75000 h 630000"/>
                <a:gd name="connsiteX56" fmla="*/ 367500 w 420000"/>
                <a:gd name="connsiteY56" fmla="*/ 75000 h 630000"/>
                <a:gd name="connsiteX57" fmla="*/ 367500 w 420000"/>
                <a:gd name="connsiteY57" fmla="*/ 30000 h 630000"/>
                <a:gd name="connsiteX58" fmla="*/ 345000 w 420000"/>
                <a:gd name="connsiteY58" fmla="*/ 30000 h 630000"/>
                <a:gd name="connsiteX59" fmla="*/ 345000 w 420000"/>
                <a:gd name="connsiteY59" fmla="*/ 0 h 630000"/>
                <a:gd name="connsiteX60" fmla="*/ 75000 w 420000"/>
                <a:gd name="connsiteY60" fmla="*/ 0 h 630000"/>
                <a:gd name="connsiteX61" fmla="*/ 75000 w 420000"/>
                <a:gd name="connsiteY61" fmla="*/ 30000 h 630000"/>
                <a:gd name="connsiteX62" fmla="*/ 52500 w 420000"/>
                <a:gd name="connsiteY62" fmla="*/ 30000 h 630000"/>
                <a:gd name="connsiteX63" fmla="*/ 52500 w 420000"/>
                <a:gd name="connsiteY63" fmla="*/ 75000 h 630000"/>
                <a:gd name="connsiteX64" fmla="*/ 30000 w 420000"/>
                <a:gd name="connsiteY64" fmla="*/ 75000 h 630000"/>
                <a:gd name="connsiteX65" fmla="*/ 30000 w 420000"/>
                <a:gd name="connsiteY65" fmla="*/ 577500 h 630000"/>
                <a:gd name="connsiteX66" fmla="*/ 0 w 420000"/>
                <a:gd name="connsiteY66" fmla="*/ 577500 h 630000"/>
                <a:gd name="connsiteX67" fmla="*/ 0 w 420000"/>
                <a:gd name="connsiteY67" fmla="*/ 630000 h 630000"/>
                <a:gd name="connsiteX68" fmla="*/ 420000 w 420000"/>
                <a:gd name="connsiteY68" fmla="*/ 630000 h 630000"/>
                <a:gd name="connsiteX69" fmla="*/ 420000 w 420000"/>
                <a:gd name="connsiteY69" fmla="*/ 577500 h 630000"/>
                <a:gd name="connsiteX70" fmla="*/ 390000 w 420000"/>
                <a:gd name="connsiteY70"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82500 w 420000"/>
                <a:gd name="connsiteY35" fmla="*/ 127500 h 630000"/>
                <a:gd name="connsiteX36" fmla="*/ 82500 w 420000"/>
                <a:gd name="connsiteY36" fmla="*/ 172500 h 630000"/>
                <a:gd name="connsiteX37" fmla="*/ 82500 w 420000"/>
                <a:gd name="connsiteY37" fmla="*/ 127500 h 630000"/>
                <a:gd name="connsiteX38" fmla="*/ 127500 w 420000"/>
                <a:gd name="connsiteY38" fmla="*/ 292500 h 630000"/>
                <a:gd name="connsiteX39" fmla="*/ 82500 w 420000"/>
                <a:gd name="connsiteY39" fmla="*/ 292500 h 630000"/>
                <a:gd name="connsiteX40" fmla="*/ 82500 w 420000"/>
                <a:gd name="connsiteY40" fmla="*/ 247500 h 630000"/>
                <a:gd name="connsiteX41" fmla="*/ 127500 w 420000"/>
                <a:gd name="connsiteY41" fmla="*/ 247500 h 630000"/>
                <a:gd name="connsiteX42" fmla="*/ 127500 w 420000"/>
                <a:gd name="connsiteY42" fmla="*/ 292500 h 630000"/>
                <a:gd name="connsiteX43" fmla="*/ 127500 w 420000"/>
                <a:gd name="connsiteY43" fmla="*/ 412500 h 630000"/>
                <a:gd name="connsiteX44" fmla="*/ 82500 w 420000"/>
                <a:gd name="connsiteY44" fmla="*/ 412500 h 630000"/>
                <a:gd name="connsiteX45" fmla="*/ 82500 w 420000"/>
                <a:gd name="connsiteY45" fmla="*/ 367500 h 630000"/>
                <a:gd name="connsiteX46" fmla="*/ 127500 w 420000"/>
                <a:gd name="connsiteY46" fmla="*/ 367500 h 630000"/>
                <a:gd name="connsiteX47" fmla="*/ 127500 w 420000"/>
                <a:gd name="connsiteY47" fmla="*/ 412500 h 630000"/>
                <a:gd name="connsiteX48" fmla="*/ 127500 w 420000"/>
                <a:gd name="connsiteY48" fmla="*/ 532500 h 630000"/>
                <a:gd name="connsiteX49" fmla="*/ 82500 w 420000"/>
                <a:gd name="connsiteY49" fmla="*/ 532500 h 630000"/>
                <a:gd name="connsiteX50" fmla="*/ 82500 w 420000"/>
                <a:gd name="connsiteY50" fmla="*/ 487500 h 630000"/>
                <a:gd name="connsiteX51" fmla="*/ 127500 w 420000"/>
                <a:gd name="connsiteY51" fmla="*/ 487500 h 630000"/>
                <a:gd name="connsiteX52" fmla="*/ 127500 w 420000"/>
                <a:gd name="connsiteY52" fmla="*/ 532500 h 630000"/>
                <a:gd name="connsiteX53" fmla="*/ 390000 w 420000"/>
                <a:gd name="connsiteY53" fmla="*/ 577500 h 630000"/>
                <a:gd name="connsiteX54" fmla="*/ 390000 w 420000"/>
                <a:gd name="connsiteY54" fmla="*/ 75000 h 630000"/>
                <a:gd name="connsiteX55" fmla="*/ 367500 w 420000"/>
                <a:gd name="connsiteY55" fmla="*/ 75000 h 630000"/>
                <a:gd name="connsiteX56" fmla="*/ 367500 w 420000"/>
                <a:gd name="connsiteY56" fmla="*/ 30000 h 630000"/>
                <a:gd name="connsiteX57" fmla="*/ 345000 w 420000"/>
                <a:gd name="connsiteY57" fmla="*/ 30000 h 630000"/>
                <a:gd name="connsiteX58" fmla="*/ 345000 w 420000"/>
                <a:gd name="connsiteY58" fmla="*/ 0 h 630000"/>
                <a:gd name="connsiteX59" fmla="*/ 75000 w 420000"/>
                <a:gd name="connsiteY59" fmla="*/ 0 h 630000"/>
                <a:gd name="connsiteX60" fmla="*/ 75000 w 420000"/>
                <a:gd name="connsiteY60" fmla="*/ 30000 h 630000"/>
                <a:gd name="connsiteX61" fmla="*/ 52500 w 420000"/>
                <a:gd name="connsiteY61" fmla="*/ 30000 h 630000"/>
                <a:gd name="connsiteX62" fmla="*/ 52500 w 420000"/>
                <a:gd name="connsiteY62" fmla="*/ 75000 h 630000"/>
                <a:gd name="connsiteX63" fmla="*/ 30000 w 420000"/>
                <a:gd name="connsiteY63" fmla="*/ 75000 h 630000"/>
                <a:gd name="connsiteX64" fmla="*/ 30000 w 420000"/>
                <a:gd name="connsiteY64" fmla="*/ 577500 h 630000"/>
                <a:gd name="connsiteX65" fmla="*/ 0 w 420000"/>
                <a:gd name="connsiteY65" fmla="*/ 577500 h 630000"/>
                <a:gd name="connsiteX66" fmla="*/ 0 w 420000"/>
                <a:gd name="connsiteY66" fmla="*/ 630000 h 630000"/>
                <a:gd name="connsiteX67" fmla="*/ 420000 w 420000"/>
                <a:gd name="connsiteY67" fmla="*/ 630000 h 630000"/>
                <a:gd name="connsiteX68" fmla="*/ 420000 w 420000"/>
                <a:gd name="connsiteY68" fmla="*/ 577500 h 630000"/>
                <a:gd name="connsiteX69" fmla="*/ 390000 w 420000"/>
                <a:gd name="connsiteY69"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292500 h 630000"/>
                <a:gd name="connsiteX36" fmla="*/ 82500 w 420000"/>
                <a:gd name="connsiteY36" fmla="*/ 292500 h 630000"/>
                <a:gd name="connsiteX37" fmla="*/ 82500 w 420000"/>
                <a:gd name="connsiteY37" fmla="*/ 247500 h 630000"/>
                <a:gd name="connsiteX38" fmla="*/ 127500 w 420000"/>
                <a:gd name="connsiteY38" fmla="*/ 247500 h 630000"/>
                <a:gd name="connsiteX39" fmla="*/ 127500 w 420000"/>
                <a:gd name="connsiteY39" fmla="*/ 292500 h 630000"/>
                <a:gd name="connsiteX40" fmla="*/ 127500 w 420000"/>
                <a:gd name="connsiteY40" fmla="*/ 412500 h 630000"/>
                <a:gd name="connsiteX41" fmla="*/ 82500 w 420000"/>
                <a:gd name="connsiteY41" fmla="*/ 412500 h 630000"/>
                <a:gd name="connsiteX42" fmla="*/ 82500 w 420000"/>
                <a:gd name="connsiteY42" fmla="*/ 367500 h 630000"/>
                <a:gd name="connsiteX43" fmla="*/ 127500 w 420000"/>
                <a:gd name="connsiteY43" fmla="*/ 367500 h 630000"/>
                <a:gd name="connsiteX44" fmla="*/ 127500 w 420000"/>
                <a:gd name="connsiteY44" fmla="*/ 412500 h 630000"/>
                <a:gd name="connsiteX45" fmla="*/ 127500 w 420000"/>
                <a:gd name="connsiteY45" fmla="*/ 532500 h 630000"/>
                <a:gd name="connsiteX46" fmla="*/ 82500 w 420000"/>
                <a:gd name="connsiteY46" fmla="*/ 532500 h 630000"/>
                <a:gd name="connsiteX47" fmla="*/ 82500 w 420000"/>
                <a:gd name="connsiteY47" fmla="*/ 487500 h 630000"/>
                <a:gd name="connsiteX48" fmla="*/ 127500 w 420000"/>
                <a:gd name="connsiteY48" fmla="*/ 487500 h 630000"/>
                <a:gd name="connsiteX49" fmla="*/ 127500 w 420000"/>
                <a:gd name="connsiteY49" fmla="*/ 532500 h 630000"/>
                <a:gd name="connsiteX50" fmla="*/ 390000 w 420000"/>
                <a:gd name="connsiteY50" fmla="*/ 577500 h 630000"/>
                <a:gd name="connsiteX51" fmla="*/ 390000 w 420000"/>
                <a:gd name="connsiteY51" fmla="*/ 75000 h 630000"/>
                <a:gd name="connsiteX52" fmla="*/ 367500 w 420000"/>
                <a:gd name="connsiteY52" fmla="*/ 75000 h 630000"/>
                <a:gd name="connsiteX53" fmla="*/ 367500 w 420000"/>
                <a:gd name="connsiteY53" fmla="*/ 30000 h 630000"/>
                <a:gd name="connsiteX54" fmla="*/ 345000 w 420000"/>
                <a:gd name="connsiteY54" fmla="*/ 30000 h 630000"/>
                <a:gd name="connsiteX55" fmla="*/ 345000 w 420000"/>
                <a:gd name="connsiteY55" fmla="*/ 0 h 630000"/>
                <a:gd name="connsiteX56" fmla="*/ 75000 w 420000"/>
                <a:gd name="connsiteY56" fmla="*/ 0 h 630000"/>
                <a:gd name="connsiteX57" fmla="*/ 75000 w 420000"/>
                <a:gd name="connsiteY57" fmla="*/ 30000 h 630000"/>
                <a:gd name="connsiteX58" fmla="*/ 52500 w 420000"/>
                <a:gd name="connsiteY58" fmla="*/ 30000 h 630000"/>
                <a:gd name="connsiteX59" fmla="*/ 52500 w 420000"/>
                <a:gd name="connsiteY59" fmla="*/ 75000 h 630000"/>
                <a:gd name="connsiteX60" fmla="*/ 30000 w 420000"/>
                <a:gd name="connsiteY60" fmla="*/ 75000 h 630000"/>
                <a:gd name="connsiteX61" fmla="*/ 30000 w 420000"/>
                <a:gd name="connsiteY61" fmla="*/ 577500 h 630000"/>
                <a:gd name="connsiteX62" fmla="*/ 0 w 420000"/>
                <a:gd name="connsiteY62" fmla="*/ 577500 h 630000"/>
                <a:gd name="connsiteX63" fmla="*/ 0 w 420000"/>
                <a:gd name="connsiteY63" fmla="*/ 630000 h 630000"/>
                <a:gd name="connsiteX64" fmla="*/ 420000 w 420000"/>
                <a:gd name="connsiteY64" fmla="*/ 630000 h 630000"/>
                <a:gd name="connsiteX65" fmla="*/ 420000 w 420000"/>
                <a:gd name="connsiteY65" fmla="*/ 577500 h 630000"/>
                <a:gd name="connsiteX66" fmla="*/ 390000 w 420000"/>
                <a:gd name="connsiteY66" fmla="*/ 577500 h 630000"/>
                <a:gd name="connsiteX0" fmla="*/ 337500 w 420000"/>
                <a:gd name="connsiteY0" fmla="*/ 127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292500 h 630000"/>
                <a:gd name="connsiteX5" fmla="*/ 292500 w 420000"/>
                <a:gd name="connsiteY5" fmla="*/ 292500 h 630000"/>
                <a:gd name="connsiteX6" fmla="*/ 292500 w 420000"/>
                <a:gd name="connsiteY6" fmla="*/ 247500 h 630000"/>
                <a:gd name="connsiteX7" fmla="*/ 337500 w 420000"/>
                <a:gd name="connsiteY7" fmla="*/ 247500 h 630000"/>
                <a:gd name="connsiteX8" fmla="*/ 337500 w 420000"/>
                <a:gd name="connsiteY8" fmla="*/ 292500 h 630000"/>
                <a:gd name="connsiteX9" fmla="*/ 337500 w 420000"/>
                <a:gd name="connsiteY9" fmla="*/ 412500 h 630000"/>
                <a:gd name="connsiteX10" fmla="*/ 292500 w 420000"/>
                <a:gd name="connsiteY10" fmla="*/ 412500 h 630000"/>
                <a:gd name="connsiteX11" fmla="*/ 292500 w 420000"/>
                <a:gd name="connsiteY11" fmla="*/ 367500 h 630000"/>
                <a:gd name="connsiteX12" fmla="*/ 337500 w 420000"/>
                <a:gd name="connsiteY12" fmla="*/ 367500 h 630000"/>
                <a:gd name="connsiteX13" fmla="*/ 337500 w 420000"/>
                <a:gd name="connsiteY13" fmla="*/ 412500 h 630000"/>
                <a:gd name="connsiteX14" fmla="*/ 337500 w 420000"/>
                <a:gd name="connsiteY14" fmla="*/ 532500 h 630000"/>
                <a:gd name="connsiteX15" fmla="*/ 292500 w 420000"/>
                <a:gd name="connsiteY15" fmla="*/ 532500 h 630000"/>
                <a:gd name="connsiteX16" fmla="*/ 292500 w 420000"/>
                <a:gd name="connsiteY16" fmla="*/ 487500 h 630000"/>
                <a:gd name="connsiteX17" fmla="*/ 337500 w 420000"/>
                <a:gd name="connsiteY17" fmla="*/ 487500 h 630000"/>
                <a:gd name="connsiteX18" fmla="*/ 337500 w 420000"/>
                <a:gd name="connsiteY18" fmla="*/ 532500 h 630000"/>
                <a:gd name="connsiteX19" fmla="*/ 232500 w 420000"/>
                <a:gd name="connsiteY19" fmla="*/ 292500 h 630000"/>
                <a:gd name="connsiteX20" fmla="*/ 187500 w 420000"/>
                <a:gd name="connsiteY20" fmla="*/ 292500 h 630000"/>
                <a:gd name="connsiteX21" fmla="*/ 187500 w 420000"/>
                <a:gd name="connsiteY21" fmla="*/ 247500 h 630000"/>
                <a:gd name="connsiteX22" fmla="*/ 232500 w 420000"/>
                <a:gd name="connsiteY22" fmla="*/ 247500 h 630000"/>
                <a:gd name="connsiteX23" fmla="*/ 232500 w 420000"/>
                <a:gd name="connsiteY23" fmla="*/ 292500 h 630000"/>
                <a:gd name="connsiteX24" fmla="*/ 232500 w 420000"/>
                <a:gd name="connsiteY24" fmla="*/ 412500 h 630000"/>
                <a:gd name="connsiteX25" fmla="*/ 187500 w 420000"/>
                <a:gd name="connsiteY25" fmla="*/ 412500 h 630000"/>
                <a:gd name="connsiteX26" fmla="*/ 187500 w 420000"/>
                <a:gd name="connsiteY26" fmla="*/ 367500 h 630000"/>
                <a:gd name="connsiteX27" fmla="*/ 232500 w 420000"/>
                <a:gd name="connsiteY27" fmla="*/ 367500 h 630000"/>
                <a:gd name="connsiteX28" fmla="*/ 232500 w 420000"/>
                <a:gd name="connsiteY28" fmla="*/ 412500 h 630000"/>
                <a:gd name="connsiteX29" fmla="*/ 232500 w 420000"/>
                <a:gd name="connsiteY29" fmla="*/ 577500 h 630000"/>
                <a:gd name="connsiteX30" fmla="*/ 187500 w 420000"/>
                <a:gd name="connsiteY30" fmla="*/ 577500 h 630000"/>
                <a:gd name="connsiteX31" fmla="*/ 187500 w 420000"/>
                <a:gd name="connsiteY31" fmla="*/ 487500 h 630000"/>
                <a:gd name="connsiteX32" fmla="*/ 232500 w 420000"/>
                <a:gd name="connsiteY32" fmla="*/ 487500 h 630000"/>
                <a:gd name="connsiteX33" fmla="*/ 232500 w 420000"/>
                <a:gd name="connsiteY33" fmla="*/ 577500 h 630000"/>
                <a:gd name="connsiteX34" fmla="*/ 127500 w 420000"/>
                <a:gd name="connsiteY34" fmla="*/ 292500 h 630000"/>
                <a:gd name="connsiteX35" fmla="*/ 82500 w 420000"/>
                <a:gd name="connsiteY35" fmla="*/ 292500 h 630000"/>
                <a:gd name="connsiteX36" fmla="*/ 82500 w 420000"/>
                <a:gd name="connsiteY36" fmla="*/ 247500 h 630000"/>
                <a:gd name="connsiteX37" fmla="*/ 127500 w 420000"/>
                <a:gd name="connsiteY37" fmla="*/ 247500 h 630000"/>
                <a:gd name="connsiteX38" fmla="*/ 127500 w 420000"/>
                <a:gd name="connsiteY38" fmla="*/ 292500 h 630000"/>
                <a:gd name="connsiteX39" fmla="*/ 127500 w 420000"/>
                <a:gd name="connsiteY39" fmla="*/ 412500 h 630000"/>
                <a:gd name="connsiteX40" fmla="*/ 82500 w 420000"/>
                <a:gd name="connsiteY40" fmla="*/ 412500 h 630000"/>
                <a:gd name="connsiteX41" fmla="*/ 82500 w 420000"/>
                <a:gd name="connsiteY41" fmla="*/ 367500 h 630000"/>
                <a:gd name="connsiteX42" fmla="*/ 127500 w 420000"/>
                <a:gd name="connsiteY42" fmla="*/ 367500 h 630000"/>
                <a:gd name="connsiteX43" fmla="*/ 127500 w 420000"/>
                <a:gd name="connsiteY43" fmla="*/ 412500 h 630000"/>
                <a:gd name="connsiteX44" fmla="*/ 127500 w 420000"/>
                <a:gd name="connsiteY44" fmla="*/ 532500 h 630000"/>
                <a:gd name="connsiteX45" fmla="*/ 82500 w 420000"/>
                <a:gd name="connsiteY45" fmla="*/ 532500 h 630000"/>
                <a:gd name="connsiteX46" fmla="*/ 82500 w 420000"/>
                <a:gd name="connsiteY46" fmla="*/ 487500 h 630000"/>
                <a:gd name="connsiteX47" fmla="*/ 127500 w 420000"/>
                <a:gd name="connsiteY47" fmla="*/ 487500 h 630000"/>
                <a:gd name="connsiteX48" fmla="*/ 127500 w 420000"/>
                <a:gd name="connsiteY48" fmla="*/ 532500 h 630000"/>
                <a:gd name="connsiteX49" fmla="*/ 390000 w 420000"/>
                <a:gd name="connsiteY49" fmla="*/ 577500 h 630000"/>
                <a:gd name="connsiteX50" fmla="*/ 390000 w 420000"/>
                <a:gd name="connsiteY50" fmla="*/ 75000 h 630000"/>
                <a:gd name="connsiteX51" fmla="*/ 367500 w 420000"/>
                <a:gd name="connsiteY51" fmla="*/ 75000 h 630000"/>
                <a:gd name="connsiteX52" fmla="*/ 367500 w 420000"/>
                <a:gd name="connsiteY52" fmla="*/ 30000 h 630000"/>
                <a:gd name="connsiteX53" fmla="*/ 345000 w 420000"/>
                <a:gd name="connsiteY53" fmla="*/ 30000 h 630000"/>
                <a:gd name="connsiteX54" fmla="*/ 345000 w 420000"/>
                <a:gd name="connsiteY54" fmla="*/ 0 h 630000"/>
                <a:gd name="connsiteX55" fmla="*/ 75000 w 420000"/>
                <a:gd name="connsiteY55" fmla="*/ 0 h 630000"/>
                <a:gd name="connsiteX56" fmla="*/ 75000 w 420000"/>
                <a:gd name="connsiteY56" fmla="*/ 30000 h 630000"/>
                <a:gd name="connsiteX57" fmla="*/ 52500 w 420000"/>
                <a:gd name="connsiteY57" fmla="*/ 30000 h 630000"/>
                <a:gd name="connsiteX58" fmla="*/ 52500 w 420000"/>
                <a:gd name="connsiteY58" fmla="*/ 75000 h 630000"/>
                <a:gd name="connsiteX59" fmla="*/ 30000 w 420000"/>
                <a:gd name="connsiteY59" fmla="*/ 75000 h 630000"/>
                <a:gd name="connsiteX60" fmla="*/ 30000 w 420000"/>
                <a:gd name="connsiteY60" fmla="*/ 577500 h 630000"/>
                <a:gd name="connsiteX61" fmla="*/ 0 w 420000"/>
                <a:gd name="connsiteY61" fmla="*/ 577500 h 630000"/>
                <a:gd name="connsiteX62" fmla="*/ 0 w 420000"/>
                <a:gd name="connsiteY62" fmla="*/ 630000 h 630000"/>
                <a:gd name="connsiteX63" fmla="*/ 420000 w 420000"/>
                <a:gd name="connsiteY63" fmla="*/ 630000 h 630000"/>
                <a:gd name="connsiteX64" fmla="*/ 420000 w 420000"/>
                <a:gd name="connsiteY64" fmla="*/ 577500 h 630000"/>
                <a:gd name="connsiteX65" fmla="*/ 390000 w 420000"/>
                <a:gd name="connsiteY65" fmla="*/ 577500 h 630000"/>
                <a:gd name="connsiteX0" fmla="*/ 292500 w 420000"/>
                <a:gd name="connsiteY0" fmla="*/ 127500 h 630000"/>
                <a:gd name="connsiteX1" fmla="*/ 292500 w 420000"/>
                <a:gd name="connsiteY1" fmla="*/ 172500 h 630000"/>
                <a:gd name="connsiteX2" fmla="*/ 292500 w 420000"/>
                <a:gd name="connsiteY2" fmla="*/ 127500 h 630000"/>
                <a:gd name="connsiteX3" fmla="*/ 337500 w 420000"/>
                <a:gd name="connsiteY3" fmla="*/ 292500 h 630000"/>
                <a:gd name="connsiteX4" fmla="*/ 292500 w 420000"/>
                <a:gd name="connsiteY4" fmla="*/ 292500 h 630000"/>
                <a:gd name="connsiteX5" fmla="*/ 292500 w 420000"/>
                <a:gd name="connsiteY5" fmla="*/ 247500 h 630000"/>
                <a:gd name="connsiteX6" fmla="*/ 337500 w 420000"/>
                <a:gd name="connsiteY6" fmla="*/ 247500 h 630000"/>
                <a:gd name="connsiteX7" fmla="*/ 337500 w 420000"/>
                <a:gd name="connsiteY7" fmla="*/ 292500 h 630000"/>
                <a:gd name="connsiteX8" fmla="*/ 337500 w 420000"/>
                <a:gd name="connsiteY8" fmla="*/ 412500 h 630000"/>
                <a:gd name="connsiteX9" fmla="*/ 292500 w 420000"/>
                <a:gd name="connsiteY9" fmla="*/ 412500 h 630000"/>
                <a:gd name="connsiteX10" fmla="*/ 292500 w 420000"/>
                <a:gd name="connsiteY10" fmla="*/ 367500 h 630000"/>
                <a:gd name="connsiteX11" fmla="*/ 337500 w 420000"/>
                <a:gd name="connsiteY11" fmla="*/ 367500 h 630000"/>
                <a:gd name="connsiteX12" fmla="*/ 337500 w 420000"/>
                <a:gd name="connsiteY12" fmla="*/ 412500 h 630000"/>
                <a:gd name="connsiteX13" fmla="*/ 337500 w 420000"/>
                <a:gd name="connsiteY13" fmla="*/ 532500 h 630000"/>
                <a:gd name="connsiteX14" fmla="*/ 292500 w 420000"/>
                <a:gd name="connsiteY14" fmla="*/ 532500 h 630000"/>
                <a:gd name="connsiteX15" fmla="*/ 292500 w 420000"/>
                <a:gd name="connsiteY15" fmla="*/ 487500 h 630000"/>
                <a:gd name="connsiteX16" fmla="*/ 337500 w 420000"/>
                <a:gd name="connsiteY16" fmla="*/ 487500 h 630000"/>
                <a:gd name="connsiteX17" fmla="*/ 337500 w 420000"/>
                <a:gd name="connsiteY17" fmla="*/ 532500 h 630000"/>
                <a:gd name="connsiteX18" fmla="*/ 232500 w 420000"/>
                <a:gd name="connsiteY18" fmla="*/ 292500 h 630000"/>
                <a:gd name="connsiteX19" fmla="*/ 187500 w 420000"/>
                <a:gd name="connsiteY19" fmla="*/ 292500 h 630000"/>
                <a:gd name="connsiteX20" fmla="*/ 187500 w 420000"/>
                <a:gd name="connsiteY20" fmla="*/ 247500 h 630000"/>
                <a:gd name="connsiteX21" fmla="*/ 232500 w 420000"/>
                <a:gd name="connsiteY21" fmla="*/ 247500 h 630000"/>
                <a:gd name="connsiteX22" fmla="*/ 232500 w 420000"/>
                <a:gd name="connsiteY22" fmla="*/ 292500 h 630000"/>
                <a:gd name="connsiteX23" fmla="*/ 232500 w 420000"/>
                <a:gd name="connsiteY23" fmla="*/ 412500 h 630000"/>
                <a:gd name="connsiteX24" fmla="*/ 187500 w 420000"/>
                <a:gd name="connsiteY24" fmla="*/ 412500 h 630000"/>
                <a:gd name="connsiteX25" fmla="*/ 187500 w 420000"/>
                <a:gd name="connsiteY25" fmla="*/ 367500 h 630000"/>
                <a:gd name="connsiteX26" fmla="*/ 232500 w 420000"/>
                <a:gd name="connsiteY26" fmla="*/ 367500 h 630000"/>
                <a:gd name="connsiteX27" fmla="*/ 232500 w 420000"/>
                <a:gd name="connsiteY27" fmla="*/ 412500 h 630000"/>
                <a:gd name="connsiteX28" fmla="*/ 232500 w 420000"/>
                <a:gd name="connsiteY28" fmla="*/ 577500 h 630000"/>
                <a:gd name="connsiteX29" fmla="*/ 187500 w 420000"/>
                <a:gd name="connsiteY29" fmla="*/ 577500 h 630000"/>
                <a:gd name="connsiteX30" fmla="*/ 187500 w 420000"/>
                <a:gd name="connsiteY30" fmla="*/ 487500 h 630000"/>
                <a:gd name="connsiteX31" fmla="*/ 232500 w 420000"/>
                <a:gd name="connsiteY31" fmla="*/ 487500 h 630000"/>
                <a:gd name="connsiteX32" fmla="*/ 232500 w 420000"/>
                <a:gd name="connsiteY32" fmla="*/ 577500 h 630000"/>
                <a:gd name="connsiteX33" fmla="*/ 127500 w 420000"/>
                <a:gd name="connsiteY33" fmla="*/ 292500 h 630000"/>
                <a:gd name="connsiteX34" fmla="*/ 82500 w 420000"/>
                <a:gd name="connsiteY34" fmla="*/ 292500 h 630000"/>
                <a:gd name="connsiteX35" fmla="*/ 82500 w 420000"/>
                <a:gd name="connsiteY35" fmla="*/ 247500 h 630000"/>
                <a:gd name="connsiteX36" fmla="*/ 127500 w 420000"/>
                <a:gd name="connsiteY36" fmla="*/ 247500 h 630000"/>
                <a:gd name="connsiteX37" fmla="*/ 127500 w 420000"/>
                <a:gd name="connsiteY37" fmla="*/ 292500 h 630000"/>
                <a:gd name="connsiteX38" fmla="*/ 127500 w 420000"/>
                <a:gd name="connsiteY38" fmla="*/ 412500 h 630000"/>
                <a:gd name="connsiteX39" fmla="*/ 82500 w 420000"/>
                <a:gd name="connsiteY39" fmla="*/ 412500 h 630000"/>
                <a:gd name="connsiteX40" fmla="*/ 82500 w 420000"/>
                <a:gd name="connsiteY40" fmla="*/ 367500 h 630000"/>
                <a:gd name="connsiteX41" fmla="*/ 127500 w 420000"/>
                <a:gd name="connsiteY41" fmla="*/ 367500 h 630000"/>
                <a:gd name="connsiteX42" fmla="*/ 127500 w 420000"/>
                <a:gd name="connsiteY42" fmla="*/ 412500 h 630000"/>
                <a:gd name="connsiteX43" fmla="*/ 127500 w 420000"/>
                <a:gd name="connsiteY43" fmla="*/ 532500 h 630000"/>
                <a:gd name="connsiteX44" fmla="*/ 82500 w 420000"/>
                <a:gd name="connsiteY44" fmla="*/ 532500 h 630000"/>
                <a:gd name="connsiteX45" fmla="*/ 82500 w 420000"/>
                <a:gd name="connsiteY45" fmla="*/ 487500 h 630000"/>
                <a:gd name="connsiteX46" fmla="*/ 127500 w 420000"/>
                <a:gd name="connsiteY46" fmla="*/ 487500 h 630000"/>
                <a:gd name="connsiteX47" fmla="*/ 127500 w 420000"/>
                <a:gd name="connsiteY47" fmla="*/ 532500 h 630000"/>
                <a:gd name="connsiteX48" fmla="*/ 390000 w 420000"/>
                <a:gd name="connsiteY48" fmla="*/ 577500 h 630000"/>
                <a:gd name="connsiteX49" fmla="*/ 390000 w 420000"/>
                <a:gd name="connsiteY49" fmla="*/ 75000 h 630000"/>
                <a:gd name="connsiteX50" fmla="*/ 367500 w 420000"/>
                <a:gd name="connsiteY50" fmla="*/ 75000 h 630000"/>
                <a:gd name="connsiteX51" fmla="*/ 367500 w 420000"/>
                <a:gd name="connsiteY51" fmla="*/ 30000 h 630000"/>
                <a:gd name="connsiteX52" fmla="*/ 345000 w 420000"/>
                <a:gd name="connsiteY52" fmla="*/ 30000 h 630000"/>
                <a:gd name="connsiteX53" fmla="*/ 345000 w 420000"/>
                <a:gd name="connsiteY53" fmla="*/ 0 h 630000"/>
                <a:gd name="connsiteX54" fmla="*/ 75000 w 420000"/>
                <a:gd name="connsiteY54" fmla="*/ 0 h 630000"/>
                <a:gd name="connsiteX55" fmla="*/ 75000 w 420000"/>
                <a:gd name="connsiteY55" fmla="*/ 30000 h 630000"/>
                <a:gd name="connsiteX56" fmla="*/ 52500 w 420000"/>
                <a:gd name="connsiteY56" fmla="*/ 30000 h 630000"/>
                <a:gd name="connsiteX57" fmla="*/ 52500 w 420000"/>
                <a:gd name="connsiteY57" fmla="*/ 75000 h 630000"/>
                <a:gd name="connsiteX58" fmla="*/ 30000 w 420000"/>
                <a:gd name="connsiteY58" fmla="*/ 75000 h 630000"/>
                <a:gd name="connsiteX59" fmla="*/ 30000 w 420000"/>
                <a:gd name="connsiteY59" fmla="*/ 577500 h 630000"/>
                <a:gd name="connsiteX60" fmla="*/ 0 w 420000"/>
                <a:gd name="connsiteY60" fmla="*/ 577500 h 630000"/>
                <a:gd name="connsiteX61" fmla="*/ 0 w 420000"/>
                <a:gd name="connsiteY61" fmla="*/ 630000 h 630000"/>
                <a:gd name="connsiteX62" fmla="*/ 420000 w 420000"/>
                <a:gd name="connsiteY62" fmla="*/ 630000 h 630000"/>
                <a:gd name="connsiteX63" fmla="*/ 420000 w 420000"/>
                <a:gd name="connsiteY63" fmla="*/ 577500 h 630000"/>
                <a:gd name="connsiteX64" fmla="*/ 390000 w 420000"/>
                <a:gd name="connsiteY64" fmla="*/ 577500 h 630000"/>
                <a:gd name="connsiteX0" fmla="*/ 337500 w 420000"/>
                <a:gd name="connsiteY0" fmla="*/ 292500 h 630000"/>
                <a:gd name="connsiteX1" fmla="*/ 292500 w 420000"/>
                <a:gd name="connsiteY1" fmla="*/ 292500 h 630000"/>
                <a:gd name="connsiteX2" fmla="*/ 292500 w 420000"/>
                <a:gd name="connsiteY2" fmla="*/ 247500 h 630000"/>
                <a:gd name="connsiteX3" fmla="*/ 337500 w 420000"/>
                <a:gd name="connsiteY3" fmla="*/ 247500 h 630000"/>
                <a:gd name="connsiteX4" fmla="*/ 337500 w 420000"/>
                <a:gd name="connsiteY4" fmla="*/ 292500 h 630000"/>
                <a:gd name="connsiteX5" fmla="*/ 337500 w 420000"/>
                <a:gd name="connsiteY5" fmla="*/ 412500 h 630000"/>
                <a:gd name="connsiteX6" fmla="*/ 292500 w 420000"/>
                <a:gd name="connsiteY6" fmla="*/ 412500 h 630000"/>
                <a:gd name="connsiteX7" fmla="*/ 292500 w 420000"/>
                <a:gd name="connsiteY7" fmla="*/ 367500 h 630000"/>
                <a:gd name="connsiteX8" fmla="*/ 337500 w 420000"/>
                <a:gd name="connsiteY8" fmla="*/ 367500 h 630000"/>
                <a:gd name="connsiteX9" fmla="*/ 337500 w 420000"/>
                <a:gd name="connsiteY9" fmla="*/ 412500 h 630000"/>
                <a:gd name="connsiteX10" fmla="*/ 337500 w 420000"/>
                <a:gd name="connsiteY10" fmla="*/ 532500 h 630000"/>
                <a:gd name="connsiteX11" fmla="*/ 292500 w 420000"/>
                <a:gd name="connsiteY11" fmla="*/ 532500 h 630000"/>
                <a:gd name="connsiteX12" fmla="*/ 292500 w 420000"/>
                <a:gd name="connsiteY12" fmla="*/ 487500 h 630000"/>
                <a:gd name="connsiteX13" fmla="*/ 337500 w 420000"/>
                <a:gd name="connsiteY13" fmla="*/ 487500 h 630000"/>
                <a:gd name="connsiteX14" fmla="*/ 337500 w 420000"/>
                <a:gd name="connsiteY14" fmla="*/ 532500 h 630000"/>
                <a:gd name="connsiteX15" fmla="*/ 232500 w 420000"/>
                <a:gd name="connsiteY15" fmla="*/ 292500 h 630000"/>
                <a:gd name="connsiteX16" fmla="*/ 187500 w 420000"/>
                <a:gd name="connsiteY16" fmla="*/ 292500 h 630000"/>
                <a:gd name="connsiteX17" fmla="*/ 187500 w 420000"/>
                <a:gd name="connsiteY17" fmla="*/ 247500 h 630000"/>
                <a:gd name="connsiteX18" fmla="*/ 232500 w 420000"/>
                <a:gd name="connsiteY18" fmla="*/ 247500 h 630000"/>
                <a:gd name="connsiteX19" fmla="*/ 232500 w 420000"/>
                <a:gd name="connsiteY19" fmla="*/ 292500 h 630000"/>
                <a:gd name="connsiteX20" fmla="*/ 232500 w 420000"/>
                <a:gd name="connsiteY20" fmla="*/ 412500 h 630000"/>
                <a:gd name="connsiteX21" fmla="*/ 187500 w 420000"/>
                <a:gd name="connsiteY21" fmla="*/ 412500 h 630000"/>
                <a:gd name="connsiteX22" fmla="*/ 187500 w 420000"/>
                <a:gd name="connsiteY22" fmla="*/ 367500 h 630000"/>
                <a:gd name="connsiteX23" fmla="*/ 232500 w 420000"/>
                <a:gd name="connsiteY23" fmla="*/ 367500 h 630000"/>
                <a:gd name="connsiteX24" fmla="*/ 232500 w 420000"/>
                <a:gd name="connsiteY24" fmla="*/ 412500 h 630000"/>
                <a:gd name="connsiteX25" fmla="*/ 232500 w 420000"/>
                <a:gd name="connsiteY25" fmla="*/ 577500 h 630000"/>
                <a:gd name="connsiteX26" fmla="*/ 187500 w 420000"/>
                <a:gd name="connsiteY26" fmla="*/ 577500 h 630000"/>
                <a:gd name="connsiteX27" fmla="*/ 187500 w 420000"/>
                <a:gd name="connsiteY27" fmla="*/ 487500 h 630000"/>
                <a:gd name="connsiteX28" fmla="*/ 232500 w 420000"/>
                <a:gd name="connsiteY28" fmla="*/ 487500 h 630000"/>
                <a:gd name="connsiteX29" fmla="*/ 232500 w 420000"/>
                <a:gd name="connsiteY29" fmla="*/ 577500 h 630000"/>
                <a:gd name="connsiteX30" fmla="*/ 127500 w 420000"/>
                <a:gd name="connsiteY30" fmla="*/ 292500 h 630000"/>
                <a:gd name="connsiteX31" fmla="*/ 82500 w 420000"/>
                <a:gd name="connsiteY31" fmla="*/ 292500 h 630000"/>
                <a:gd name="connsiteX32" fmla="*/ 82500 w 420000"/>
                <a:gd name="connsiteY32" fmla="*/ 247500 h 630000"/>
                <a:gd name="connsiteX33" fmla="*/ 127500 w 420000"/>
                <a:gd name="connsiteY33" fmla="*/ 247500 h 630000"/>
                <a:gd name="connsiteX34" fmla="*/ 127500 w 420000"/>
                <a:gd name="connsiteY34" fmla="*/ 292500 h 630000"/>
                <a:gd name="connsiteX35" fmla="*/ 127500 w 420000"/>
                <a:gd name="connsiteY35" fmla="*/ 412500 h 630000"/>
                <a:gd name="connsiteX36" fmla="*/ 82500 w 420000"/>
                <a:gd name="connsiteY36" fmla="*/ 412500 h 630000"/>
                <a:gd name="connsiteX37" fmla="*/ 82500 w 420000"/>
                <a:gd name="connsiteY37" fmla="*/ 367500 h 630000"/>
                <a:gd name="connsiteX38" fmla="*/ 127500 w 420000"/>
                <a:gd name="connsiteY38" fmla="*/ 367500 h 630000"/>
                <a:gd name="connsiteX39" fmla="*/ 127500 w 420000"/>
                <a:gd name="connsiteY39" fmla="*/ 412500 h 630000"/>
                <a:gd name="connsiteX40" fmla="*/ 127500 w 420000"/>
                <a:gd name="connsiteY40" fmla="*/ 532500 h 630000"/>
                <a:gd name="connsiteX41" fmla="*/ 82500 w 420000"/>
                <a:gd name="connsiteY41" fmla="*/ 532500 h 630000"/>
                <a:gd name="connsiteX42" fmla="*/ 82500 w 420000"/>
                <a:gd name="connsiteY42" fmla="*/ 487500 h 630000"/>
                <a:gd name="connsiteX43" fmla="*/ 127500 w 420000"/>
                <a:gd name="connsiteY43" fmla="*/ 487500 h 630000"/>
                <a:gd name="connsiteX44" fmla="*/ 127500 w 420000"/>
                <a:gd name="connsiteY44" fmla="*/ 532500 h 630000"/>
                <a:gd name="connsiteX45" fmla="*/ 390000 w 420000"/>
                <a:gd name="connsiteY45" fmla="*/ 577500 h 630000"/>
                <a:gd name="connsiteX46" fmla="*/ 390000 w 420000"/>
                <a:gd name="connsiteY46" fmla="*/ 75000 h 630000"/>
                <a:gd name="connsiteX47" fmla="*/ 367500 w 420000"/>
                <a:gd name="connsiteY47" fmla="*/ 75000 h 630000"/>
                <a:gd name="connsiteX48" fmla="*/ 367500 w 420000"/>
                <a:gd name="connsiteY48" fmla="*/ 30000 h 630000"/>
                <a:gd name="connsiteX49" fmla="*/ 345000 w 420000"/>
                <a:gd name="connsiteY49" fmla="*/ 30000 h 630000"/>
                <a:gd name="connsiteX50" fmla="*/ 345000 w 420000"/>
                <a:gd name="connsiteY50" fmla="*/ 0 h 630000"/>
                <a:gd name="connsiteX51" fmla="*/ 75000 w 420000"/>
                <a:gd name="connsiteY51" fmla="*/ 0 h 630000"/>
                <a:gd name="connsiteX52" fmla="*/ 75000 w 420000"/>
                <a:gd name="connsiteY52" fmla="*/ 30000 h 630000"/>
                <a:gd name="connsiteX53" fmla="*/ 52500 w 420000"/>
                <a:gd name="connsiteY53" fmla="*/ 30000 h 630000"/>
                <a:gd name="connsiteX54" fmla="*/ 52500 w 420000"/>
                <a:gd name="connsiteY54" fmla="*/ 75000 h 630000"/>
                <a:gd name="connsiteX55" fmla="*/ 30000 w 420000"/>
                <a:gd name="connsiteY55" fmla="*/ 75000 h 630000"/>
                <a:gd name="connsiteX56" fmla="*/ 30000 w 420000"/>
                <a:gd name="connsiteY56" fmla="*/ 577500 h 630000"/>
                <a:gd name="connsiteX57" fmla="*/ 0 w 420000"/>
                <a:gd name="connsiteY57" fmla="*/ 577500 h 630000"/>
                <a:gd name="connsiteX58" fmla="*/ 0 w 420000"/>
                <a:gd name="connsiteY58" fmla="*/ 630000 h 630000"/>
                <a:gd name="connsiteX59" fmla="*/ 420000 w 420000"/>
                <a:gd name="connsiteY59" fmla="*/ 630000 h 630000"/>
                <a:gd name="connsiteX60" fmla="*/ 420000 w 420000"/>
                <a:gd name="connsiteY60" fmla="*/ 577500 h 630000"/>
                <a:gd name="connsiteX61" fmla="*/ 390000 w 420000"/>
                <a:gd name="connsiteY61" fmla="*/ 577500 h 630000"/>
                <a:gd name="connsiteX0" fmla="*/ 337500 w 420000"/>
                <a:gd name="connsiteY0" fmla="*/ 292500 h 630000"/>
                <a:gd name="connsiteX1" fmla="*/ 292500 w 420000"/>
                <a:gd name="connsiteY1" fmla="*/ 292500 h 630000"/>
                <a:gd name="connsiteX2" fmla="*/ 292500 w 420000"/>
                <a:gd name="connsiteY2" fmla="*/ 247500 h 630000"/>
                <a:gd name="connsiteX3" fmla="*/ 337500 w 420000"/>
                <a:gd name="connsiteY3" fmla="*/ 247500 h 630000"/>
                <a:gd name="connsiteX4" fmla="*/ 337500 w 420000"/>
                <a:gd name="connsiteY4" fmla="*/ 292500 h 630000"/>
                <a:gd name="connsiteX5" fmla="*/ 337500 w 420000"/>
                <a:gd name="connsiteY5" fmla="*/ 412500 h 630000"/>
                <a:gd name="connsiteX6" fmla="*/ 292500 w 420000"/>
                <a:gd name="connsiteY6" fmla="*/ 412500 h 630000"/>
                <a:gd name="connsiteX7" fmla="*/ 292500 w 420000"/>
                <a:gd name="connsiteY7" fmla="*/ 367500 h 630000"/>
                <a:gd name="connsiteX8" fmla="*/ 337500 w 420000"/>
                <a:gd name="connsiteY8" fmla="*/ 367500 h 630000"/>
                <a:gd name="connsiteX9" fmla="*/ 337500 w 420000"/>
                <a:gd name="connsiteY9" fmla="*/ 412500 h 630000"/>
                <a:gd name="connsiteX10" fmla="*/ 337500 w 420000"/>
                <a:gd name="connsiteY10" fmla="*/ 532500 h 630000"/>
                <a:gd name="connsiteX11" fmla="*/ 292500 w 420000"/>
                <a:gd name="connsiteY11" fmla="*/ 532500 h 630000"/>
                <a:gd name="connsiteX12" fmla="*/ 292500 w 420000"/>
                <a:gd name="connsiteY12" fmla="*/ 487500 h 630000"/>
                <a:gd name="connsiteX13" fmla="*/ 337500 w 420000"/>
                <a:gd name="connsiteY13" fmla="*/ 487500 h 630000"/>
                <a:gd name="connsiteX14" fmla="*/ 337500 w 420000"/>
                <a:gd name="connsiteY14" fmla="*/ 532500 h 630000"/>
                <a:gd name="connsiteX15" fmla="*/ 232500 w 420000"/>
                <a:gd name="connsiteY15" fmla="*/ 292500 h 630000"/>
                <a:gd name="connsiteX16" fmla="*/ 187500 w 420000"/>
                <a:gd name="connsiteY16" fmla="*/ 292500 h 630000"/>
                <a:gd name="connsiteX17" fmla="*/ 187500 w 420000"/>
                <a:gd name="connsiteY17" fmla="*/ 247500 h 630000"/>
                <a:gd name="connsiteX18" fmla="*/ 232500 w 420000"/>
                <a:gd name="connsiteY18" fmla="*/ 247500 h 630000"/>
                <a:gd name="connsiteX19" fmla="*/ 232500 w 420000"/>
                <a:gd name="connsiteY19" fmla="*/ 292500 h 630000"/>
                <a:gd name="connsiteX20" fmla="*/ 232500 w 420000"/>
                <a:gd name="connsiteY20" fmla="*/ 412500 h 630000"/>
                <a:gd name="connsiteX21" fmla="*/ 187500 w 420000"/>
                <a:gd name="connsiteY21" fmla="*/ 412500 h 630000"/>
                <a:gd name="connsiteX22" fmla="*/ 187500 w 420000"/>
                <a:gd name="connsiteY22" fmla="*/ 367500 h 630000"/>
                <a:gd name="connsiteX23" fmla="*/ 232500 w 420000"/>
                <a:gd name="connsiteY23" fmla="*/ 367500 h 630000"/>
                <a:gd name="connsiteX24" fmla="*/ 232500 w 420000"/>
                <a:gd name="connsiteY24" fmla="*/ 412500 h 630000"/>
                <a:gd name="connsiteX25" fmla="*/ 232500 w 420000"/>
                <a:gd name="connsiteY25" fmla="*/ 577500 h 630000"/>
                <a:gd name="connsiteX26" fmla="*/ 187500 w 420000"/>
                <a:gd name="connsiteY26" fmla="*/ 577500 h 630000"/>
                <a:gd name="connsiteX27" fmla="*/ 187500 w 420000"/>
                <a:gd name="connsiteY27" fmla="*/ 487500 h 630000"/>
                <a:gd name="connsiteX28" fmla="*/ 232500 w 420000"/>
                <a:gd name="connsiteY28" fmla="*/ 487500 h 630000"/>
                <a:gd name="connsiteX29" fmla="*/ 232500 w 420000"/>
                <a:gd name="connsiteY29" fmla="*/ 577500 h 630000"/>
                <a:gd name="connsiteX30" fmla="*/ 127500 w 420000"/>
                <a:gd name="connsiteY30" fmla="*/ 292500 h 630000"/>
                <a:gd name="connsiteX31" fmla="*/ 82500 w 420000"/>
                <a:gd name="connsiteY31" fmla="*/ 292500 h 630000"/>
                <a:gd name="connsiteX32" fmla="*/ 82500 w 420000"/>
                <a:gd name="connsiteY32" fmla="*/ 247500 h 630000"/>
                <a:gd name="connsiteX33" fmla="*/ 127500 w 420000"/>
                <a:gd name="connsiteY33" fmla="*/ 247500 h 630000"/>
                <a:gd name="connsiteX34" fmla="*/ 127500 w 420000"/>
                <a:gd name="connsiteY34" fmla="*/ 292500 h 630000"/>
                <a:gd name="connsiteX35" fmla="*/ 127500 w 420000"/>
                <a:gd name="connsiteY35" fmla="*/ 412500 h 630000"/>
                <a:gd name="connsiteX36" fmla="*/ 82500 w 420000"/>
                <a:gd name="connsiteY36" fmla="*/ 412500 h 630000"/>
                <a:gd name="connsiteX37" fmla="*/ 82500 w 420000"/>
                <a:gd name="connsiteY37" fmla="*/ 367500 h 630000"/>
                <a:gd name="connsiteX38" fmla="*/ 127500 w 420000"/>
                <a:gd name="connsiteY38" fmla="*/ 367500 h 630000"/>
                <a:gd name="connsiteX39" fmla="*/ 127500 w 420000"/>
                <a:gd name="connsiteY39" fmla="*/ 412500 h 630000"/>
                <a:gd name="connsiteX40" fmla="*/ 127500 w 420000"/>
                <a:gd name="connsiteY40" fmla="*/ 532500 h 630000"/>
                <a:gd name="connsiteX41" fmla="*/ 82500 w 420000"/>
                <a:gd name="connsiteY41" fmla="*/ 532500 h 630000"/>
                <a:gd name="connsiteX42" fmla="*/ 82500 w 420000"/>
                <a:gd name="connsiteY42" fmla="*/ 487500 h 630000"/>
                <a:gd name="connsiteX43" fmla="*/ 127500 w 420000"/>
                <a:gd name="connsiteY43" fmla="*/ 487500 h 630000"/>
                <a:gd name="connsiteX44" fmla="*/ 127500 w 420000"/>
                <a:gd name="connsiteY44" fmla="*/ 532500 h 630000"/>
                <a:gd name="connsiteX45" fmla="*/ 390000 w 420000"/>
                <a:gd name="connsiteY45" fmla="*/ 577500 h 630000"/>
                <a:gd name="connsiteX46" fmla="*/ 390000 w 420000"/>
                <a:gd name="connsiteY46" fmla="*/ 75000 h 630000"/>
                <a:gd name="connsiteX47" fmla="*/ 367500 w 420000"/>
                <a:gd name="connsiteY47" fmla="*/ 75000 h 630000"/>
                <a:gd name="connsiteX48" fmla="*/ 367500 w 420000"/>
                <a:gd name="connsiteY48" fmla="*/ 30000 h 630000"/>
                <a:gd name="connsiteX49" fmla="*/ 345000 w 420000"/>
                <a:gd name="connsiteY49" fmla="*/ 30000 h 630000"/>
                <a:gd name="connsiteX50" fmla="*/ 345000 w 420000"/>
                <a:gd name="connsiteY50" fmla="*/ 0 h 630000"/>
                <a:gd name="connsiteX51" fmla="*/ 75000 w 420000"/>
                <a:gd name="connsiteY51" fmla="*/ 30000 h 630000"/>
                <a:gd name="connsiteX52" fmla="*/ 52500 w 420000"/>
                <a:gd name="connsiteY52" fmla="*/ 30000 h 630000"/>
                <a:gd name="connsiteX53" fmla="*/ 52500 w 420000"/>
                <a:gd name="connsiteY53" fmla="*/ 75000 h 630000"/>
                <a:gd name="connsiteX54" fmla="*/ 30000 w 420000"/>
                <a:gd name="connsiteY54" fmla="*/ 75000 h 630000"/>
                <a:gd name="connsiteX55" fmla="*/ 30000 w 420000"/>
                <a:gd name="connsiteY55" fmla="*/ 577500 h 630000"/>
                <a:gd name="connsiteX56" fmla="*/ 0 w 420000"/>
                <a:gd name="connsiteY56" fmla="*/ 577500 h 630000"/>
                <a:gd name="connsiteX57" fmla="*/ 0 w 420000"/>
                <a:gd name="connsiteY57" fmla="*/ 630000 h 630000"/>
                <a:gd name="connsiteX58" fmla="*/ 420000 w 420000"/>
                <a:gd name="connsiteY58" fmla="*/ 630000 h 630000"/>
                <a:gd name="connsiteX59" fmla="*/ 420000 w 420000"/>
                <a:gd name="connsiteY59" fmla="*/ 577500 h 630000"/>
                <a:gd name="connsiteX60" fmla="*/ 390000 w 420000"/>
                <a:gd name="connsiteY60" fmla="*/ 577500 h 63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75000 w 420000"/>
                <a:gd name="connsiteY50" fmla="*/ 0 h 600000"/>
                <a:gd name="connsiteX51" fmla="*/ 52500 w 420000"/>
                <a:gd name="connsiteY51" fmla="*/ 0 h 600000"/>
                <a:gd name="connsiteX52" fmla="*/ 52500 w 420000"/>
                <a:gd name="connsiteY52" fmla="*/ 45000 h 600000"/>
                <a:gd name="connsiteX53" fmla="*/ 30000 w 420000"/>
                <a:gd name="connsiteY53" fmla="*/ 45000 h 600000"/>
                <a:gd name="connsiteX54" fmla="*/ 30000 w 420000"/>
                <a:gd name="connsiteY54" fmla="*/ 547500 h 600000"/>
                <a:gd name="connsiteX55" fmla="*/ 0 w 420000"/>
                <a:gd name="connsiteY55" fmla="*/ 547500 h 600000"/>
                <a:gd name="connsiteX56" fmla="*/ 0 w 420000"/>
                <a:gd name="connsiteY56" fmla="*/ 600000 h 600000"/>
                <a:gd name="connsiteX57" fmla="*/ 420000 w 420000"/>
                <a:gd name="connsiteY57" fmla="*/ 600000 h 600000"/>
                <a:gd name="connsiteX58" fmla="*/ 420000 w 420000"/>
                <a:gd name="connsiteY58" fmla="*/ 547500 h 600000"/>
                <a:gd name="connsiteX59" fmla="*/ 390000 w 420000"/>
                <a:gd name="connsiteY59"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75000 w 420000"/>
                <a:gd name="connsiteY50" fmla="*/ 0 h 600000"/>
                <a:gd name="connsiteX51" fmla="*/ 52500 w 420000"/>
                <a:gd name="connsiteY51" fmla="*/ 45000 h 600000"/>
                <a:gd name="connsiteX52" fmla="*/ 30000 w 420000"/>
                <a:gd name="connsiteY52" fmla="*/ 45000 h 600000"/>
                <a:gd name="connsiteX53" fmla="*/ 30000 w 420000"/>
                <a:gd name="connsiteY53" fmla="*/ 547500 h 600000"/>
                <a:gd name="connsiteX54" fmla="*/ 0 w 420000"/>
                <a:gd name="connsiteY54" fmla="*/ 547500 h 600000"/>
                <a:gd name="connsiteX55" fmla="*/ 0 w 420000"/>
                <a:gd name="connsiteY55" fmla="*/ 600000 h 600000"/>
                <a:gd name="connsiteX56" fmla="*/ 420000 w 420000"/>
                <a:gd name="connsiteY56" fmla="*/ 600000 h 600000"/>
                <a:gd name="connsiteX57" fmla="*/ 420000 w 420000"/>
                <a:gd name="connsiteY57" fmla="*/ 547500 h 600000"/>
                <a:gd name="connsiteX58" fmla="*/ 390000 w 420000"/>
                <a:gd name="connsiteY58"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52500 w 420000"/>
                <a:gd name="connsiteY50" fmla="*/ 45000 h 600000"/>
                <a:gd name="connsiteX51" fmla="*/ 30000 w 420000"/>
                <a:gd name="connsiteY51" fmla="*/ 45000 h 600000"/>
                <a:gd name="connsiteX52" fmla="*/ 30000 w 420000"/>
                <a:gd name="connsiteY52" fmla="*/ 547500 h 600000"/>
                <a:gd name="connsiteX53" fmla="*/ 0 w 420000"/>
                <a:gd name="connsiteY53" fmla="*/ 547500 h 600000"/>
                <a:gd name="connsiteX54" fmla="*/ 0 w 420000"/>
                <a:gd name="connsiteY54" fmla="*/ 600000 h 600000"/>
                <a:gd name="connsiteX55" fmla="*/ 420000 w 420000"/>
                <a:gd name="connsiteY55" fmla="*/ 600000 h 600000"/>
                <a:gd name="connsiteX56" fmla="*/ 420000 w 420000"/>
                <a:gd name="connsiteY56" fmla="*/ 547500 h 600000"/>
                <a:gd name="connsiteX57" fmla="*/ 390000 w 420000"/>
                <a:gd name="connsiteY57"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52500 w 420000"/>
                <a:gd name="connsiteY49" fmla="*/ 45000 h 600000"/>
                <a:gd name="connsiteX50" fmla="*/ 30000 w 420000"/>
                <a:gd name="connsiteY50" fmla="*/ 45000 h 600000"/>
                <a:gd name="connsiteX51" fmla="*/ 30000 w 420000"/>
                <a:gd name="connsiteY51" fmla="*/ 547500 h 600000"/>
                <a:gd name="connsiteX52" fmla="*/ 0 w 420000"/>
                <a:gd name="connsiteY52" fmla="*/ 547500 h 600000"/>
                <a:gd name="connsiteX53" fmla="*/ 0 w 420000"/>
                <a:gd name="connsiteY53" fmla="*/ 600000 h 600000"/>
                <a:gd name="connsiteX54" fmla="*/ 420000 w 420000"/>
                <a:gd name="connsiteY54" fmla="*/ 600000 h 600000"/>
                <a:gd name="connsiteX55" fmla="*/ 420000 w 420000"/>
                <a:gd name="connsiteY55" fmla="*/ 547500 h 600000"/>
                <a:gd name="connsiteX56" fmla="*/ 390000 w 420000"/>
                <a:gd name="connsiteY56" fmla="*/ 547500 h 600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67500 w 420000"/>
                <a:gd name="connsiteY47" fmla="*/ 0 h 555000"/>
                <a:gd name="connsiteX48" fmla="*/ 52500 w 420000"/>
                <a:gd name="connsiteY48" fmla="*/ 0 h 555000"/>
                <a:gd name="connsiteX49" fmla="*/ 30000 w 420000"/>
                <a:gd name="connsiteY49" fmla="*/ 0 h 555000"/>
                <a:gd name="connsiteX50" fmla="*/ 30000 w 420000"/>
                <a:gd name="connsiteY50" fmla="*/ 502500 h 555000"/>
                <a:gd name="connsiteX51" fmla="*/ 0 w 420000"/>
                <a:gd name="connsiteY51" fmla="*/ 502500 h 555000"/>
                <a:gd name="connsiteX52" fmla="*/ 0 w 420000"/>
                <a:gd name="connsiteY52" fmla="*/ 555000 h 555000"/>
                <a:gd name="connsiteX53" fmla="*/ 420000 w 420000"/>
                <a:gd name="connsiteY53" fmla="*/ 555000 h 555000"/>
                <a:gd name="connsiteX54" fmla="*/ 420000 w 420000"/>
                <a:gd name="connsiteY54" fmla="*/ 502500 h 555000"/>
                <a:gd name="connsiteX55" fmla="*/ 390000 w 420000"/>
                <a:gd name="connsiteY55"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67500 w 420000"/>
                <a:gd name="connsiteY47" fmla="*/ 0 h 555000"/>
                <a:gd name="connsiteX48" fmla="*/ 30000 w 420000"/>
                <a:gd name="connsiteY48" fmla="*/ 0 h 555000"/>
                <a:gd name="connsiteX49" fmla="*/ 30000 w 420000"/>
                <a:gd name="connsiteY49" fmla="*/ 502500 h 555000"/>
                <a:gd name="connsiteX50" fmla="*/ 0 w 420000"/>
                <a:gd name="connsiteY50" fmla="*/ 502500 h 555000"/>
                <a:gd name="connsiteX51" fmla="*/ 0 w 420000"/>
                <a:gd name="connsiteY51" fmla="*/ 555000 h 555000"/>
                <a:gd name="connsiteX52" fmla="*/ 420000 w 420000"/>
                <a:gd name="connsiteY52" fmla="*/ 555000 h 555000"/>
                <a:gd name="connsiteX53" fmla="*/ 420000 w 420000"/>
                <a:gd name="connsiteY53" fmla="*/ 502500 h 555000"/>
                <a:gd name="connsiteX54" fmla="*/ 390000 w 420000"/>
                <a:gd name="connsiteY54"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0000 w 420000"/>
                <a:gd name="connsiteY47" fmla="*/ 0 h 555000"/>
                <a:gd name="connsiteX48" fmla="*/ 30000 w 420000"/>
                <a:gd name="connsiteY48" fmla="*/ 502500 h 555000"/>
                <a:gd name="connsiteX49" fmla="*/ 0 w 420000"/>
                <a:gd name="connsiteY49" fmla="*/ 502500 h 555000"/>
                <a:gd name="connsiteX50" fmla="*/ 0 w 420000"/>
                <a:gd name="connsiteY50" fmla="*/ 555000 h 555000"/>
                <a:gd name="connsiteX51" fmla="*/ 420000 w 420000"/>
                <a:gd name="connsiteY51" fmla="*/ 555000 h 555000"/>
                <a:gd name="connsiteX52" fmla="*/ 420000 w 420000"/>
                <a:gd name="connsiteY52" fmla="*/ 502500 h 555000"/>
                <a:gd name="connsiteX53" fmla="*/ 390000 w 420000"/>
                <a:gd name="connsiteY53"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86825 w 420000"/>
                <a:gd name="connsiteY46" fmla="*/ 257175 h 555000"/>
                <a:gd name="connsiteX47" fmla="*/ 30000 w 420000"/>
                <a:gd name="connsiteY47" fmla="*/ 0 h 555000"/>
                <a:gd name="connsiteX48" fmla="*/ 30000 w 420000"/>
                <a:gd name="connsiteY48" fmla="*/ 502500 h 555000"/>
                <a:gd name="connsiteX49" fmla="*/ 0 w 420000"/>
                <a:gd name="connsiteY49" fmla="*/ 502500 h 555000"/>
                <a:gd name="connsiteX50" fmla="*/ 0 w 420000"/>
                <a:gd name="connsiteY50" fmla="*/ 555000 h 555000"/>
                <a:gd name="connsiteX51" fmla="*/ 420000 w 420000"/>
                <a:gd name="connsiteY51" fmla="*/ 555000 h 555000"/>
                <a:gd name="connsiteX52" fmla="*/ 420000 w 420000"/>
                <a:gd name="connsiteY52" fmla="*/ 502500 h 555000"/>
                <a:gd name="connsiteX53" fmla="*/ 390000 w 420000"/>
                <a:gd name="connsiteY53" fmla="*/ 502500 h 5550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45000 h 382500"/>
                <a:gd name="connsiteX32" fmla="*/ 82500 w 420000"/>
                <a:gd name="connsiteY32" fmla="*/ 0 h 382500"/>
                <a:gd name="connsiteX33" fmla="*/ 127500 w 420000"/>
                <a:gd name="connsiteY33" fmla="*/ 0 h 382500"/>
                <a:gd name="connsiteX34" fmla="*/ 127500 w 420000"/>
                <a:gd name="connsiteY34" fmla="*/ 45000 h 382500"/>
                <a:gd name="connsiteX35" fmla="*/ 127500 w 420000"/>
                <a:gd name="connsiteY35" fmla="*/ 165000 h 382500"/>
                <a:gd name="connsiteX36" fmla="*/ 82500 w 420000"/>
                <a:gd name="connsiteY36" fmla="*/ 165000 h 382500"/>
                <a:gd name="connsiteX37" fmla="*/ 82500 w 420000"/>
                <a:gd name="connsiteY37" fmla="*/ 120000 h 382500"/>
                <a:gd name="connsiteX38" fmla="*/ 127500 w 420000"/>
                <a:gd name="connsiteY38" fmla="*/ 120000 h 382500"/>
                <a:gd name="connsiteX39" fmla="*/ 127500 w 420000"/>
                <a:gd name="connsiteY39" fmla="*/ 165000 h 382500"/>
                <a:gd name="connsiteX40" fmla="*/ 127500 w 420000"/>
                <a:gd name="connsiteY40" fmla="*/ 285000 h 382500"/>
                <a:gd name="connsiteX41" fmla="*/ 82500 w 420000"/>
                <a:gd name="connsiteY41" fmla="*/ 285000 h 382500"/>
                <a:gd name="connsiteX42" fmla="*/ 82500 w 420000"/>
                <a:gd name="connsiteY42" fmla="*/ 240000 h 382500"/>
                <a:gd name="connsiteX43" fmla="*/ 127500 w 420000"/>
                <a:gd name="connsiteY43" fmla="*/ 240000 h 382500"/>
                <a:gd name="connsiteX44" fmla="*/ 127500 w 420000"/>
                <a:gd name="connsiteY44" fmla="*/ 285000 h 382500"/>
                <a:gd name="connsiteX45" fmla="*/ 390000 w 420000"/>
                <a:gd name="connsiteY45" fmla="*/ 330000 h 382500"/>
                <a:gd name="connsiteX46" fmla="*/ 386825 w 420000"/>
                <a:gd name="connsiteY46" fmla="*/ 84675 h 382500"/>
                <a:gd name="connsiteX47" fmla="*/ 30000 w 420000"/>
                <a:gd name="connsiteY47" fmla="*/ 81500 h 382500"/>
                <a:gd name="connsiteX48" fmla="*/ 30000 w 420000"/>
                <a:gd name="connsiteY48" fmla="*/ 330000 h 382500"/>
                <a:gd name="connsiteX49" fmla="*/ 0 w 420000"/>
                <a:gd name="connsiteY49" fmla="*/ 330000 h 382500"/>
                <a:gd name="connsiteX50" fmla="*/ 0 w 420000"/>
                <a:gd name="connsiteY50" fmla="*/ 382500 h 382500"/>
                <a:gd name="connsiteX51" fmla="*/ 420000 w 420000"/>
                <a:gd name="connsiteY51" fmla="*/ 382500 h 382500"/>
                <a:gd name="connsiteX52" fmla="*/ 420000 w 420000"/>
                <a:gd name="connsiteY52" fmla="*/ 330000 h 382500"/>
                <a:gd name="connsiteX53" fmla="*/ 390000 w 420000"/>
                <a:gd name="connsiteY53"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45000 h 382500"/>
                <a:gd name="connsiteX32" fmla="*/ 82500 w 420000"/>
                <a:gd name="connsiteY32" fmla="*/ 0 h 382500"/>
                <a:gd name="connsiteX33" fmla="*/ 127500 w 420000"/>
                <a:gd name="connsiteY33" fmla="*/ 45000 h 382500"/>
                <a:gd name="connsiteX34" fmla="*/ 127500 w 420000"/>
                <a:gd name="connsiteY34" fmla="*/ 165000 h 382500"/>
                <a:gd name="connsiteX35" fmla="*/ 82500 w 420000"/>
                <a:gd name="connsiteY35" fmla="*/ 165000 h 382500"/>
                <a:gd name="connsiteX36" fmla="*/ 82500 w 420000"/>
                <a:gd name="connsiteY36" fmla="*/ 120000 h 382500"/>
                <a:gd name="connsiteX37" fmla="*/ 127500 w 420000"/>
                <a:gd name="connsiteY37" fmla="*/ 120000 h 382500"/>
                <a:gd name="connsiteX38" fmla="*/ 127500 w 420000"/>
                <a:gd name="connsiteY38" fmla="*/ 165000 h 382500"/>
                <a:gd name="connsiteX39" fmla="*/ 127500 w 420000"/>
                <a:gd name="connsiteY39" fmla="*/ 285000 h 382500"/>
                <a:gd name="connsiteX40" fmla="*/ 82500 w 420000"/>
                <a:gd name="connsiteY40" fmla="*/ 285000 h 382500"/>
                <a:gd name="connsiteX41" fmla="*/ 82500 w 420000"/>
                <a:gd name="connsiteY41" fmla="*/ 240000 h 382500"/>
                <a:gd name="connsiteX42" fmla="*/ 127500 w 420000"/>
                <a:gd name="connsiteY42" fmla="*/ 240000 h 382500"/>
                <a:gd name="connsiteX43" fmla="*/ 127500 w 420000"/>
                <a:gd name="connsiteY43" fmla="*/ 285000 h 382500"/>
                <a:gd name="connsiteX44" fmla="*/ 390000 w 420000"/>
                <a:gd name="connsiteY44" fmla="*/ 330000 h 382500"/>
                <a:gd name="connsiteX45" fmla="*/ 386825 w 420000"/>
                <a:gd name="connsiteY45" fmla="*/ 84675 h 382500"/>
                <a:gd name="connsiteX46" fmla="*/ 30000 w 420000"/>
                <a:gd name="connsiteY46" fmla="*/ 81500 h 382500"/>
                <a:gd name="connsiteX47" fmla="*/ 30000 w 420000"/>
                <a:gd name="connsiteY47" fmla="*/ 330000 h 382500"/>
                <a:gd name="connsiteX48" fmla="*/ 0 w 420000"/>
                <a:gd name="connsiteY48" fmla="*/ 330000 h 382500"/>
                <a:gd name="connsiteX49" fmla="*/ 0 w 420000"/>
                <a:gd name="connsiteY49" fmla="*/ 382500 h 382500"/>
                <a:gd name="connsiteX50" fmla="*/ 420000 w 420000"/>
                <a:gd name="connsiteY50" fmla="*/ 382500 h 382500"/>
                <a:gd name="connsiteX51" fmla="*/ 420000 w 420000"/>
                <a:gd name="connsiteY51" fmla="*/ 330000 h 382500"/>
                <a:gd name="connsiteX52" fmla="*/ 390000 w 420000"/>
                <a:gd name="connsiteY52"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0 h 382500"/>
                <a:gd name="connsiteX32" fmla="*/ 127500 w 420000"/>
                <a:gd name="connsiteY32" fmla="*/ 45000 h 382500"/>
                <a:gd name="connsiteX33" fmla="*/ 127500 w 420000"/>
                <a:gd name="connsiteY33" fmla="*/ 165000 h 382500"/>
                <a:gd name="connsiteX34" fmla="*/ 82500 w 420000"/>
                <a:gd name="connsiteY34" fmla="*/ 165000 h 382500"/>
                <a:gd name="connsiteX35" fmla="*/ 82500 w 420000"/>
                <a:gd name="connsiteY35" fmla="*/ 120000 h 382500"/>
                <a:gd name="connsiteX36" fmla="*/ 127500 w 420000"/>
                <a:gd name="connsiteY36" fmla="*/ 120000 h 382500"/>
                <a:gd name="connsiteX37" fmla="*/ 127500 w 420000"/>
                <a:gd name="connsiteY37" fmla="*/ 165000 h 382500"/>
                <a:gd name="connsiteX38" fmla="*/ 127500 w 420000"/>
                <a:gd name="connsiteY38" fmla="*/ 285000 h 382500"/>
                <a:gd name="connsiteX39" fmla="*/ 82500 w 420000"/>
                <a:gd name="connsiteY39" fmla="*/ 285000 h 382500"/>
                <a:gd name="connsiteX40" fmla="*/ 82500 w 420000"/>
                <a:gd name="connsiteY40" fmla="*/ 240000 h 382500"/>
                <a:gd name="connsiteX41" fmla="*/ 127500 w 420000"/>
                <a:gd name="connsiteY41" fmla="*/ 240000 h 382500"/>
                <a:gd name="connsiteX42" fmla="*/ 127500 w 420000"/>
                <a:gd name="connsiteY42" fmla="*/ 285000 h 382500"/>
                <a:gd name="connsiteX43" fmla="*/ 390000 w 420000"/>
                <a:gd name="connsiteY43" fmla="*/ 330000 h 382500"/>
                <a:gd name="connsiteX44" fmla="*/ 386825 w 420000"/>
                <a:gd name="connsiteY44" fmla="*/ 84675 h 382500"/>
                <a:gd name="connsiteX45" fmla="*/ 30000 w 420000"/>
                <a:gd name="connsiteY45" fmla="*/ 81500 h 382500"/>
                <a:gd name="connsiteX46" fmla="*/ 30000 w 420000"/>
                <a:gd name="connsiteY46" fmla="*/ 330000 h 382500"/>
                <a:gd name="connsiteX47" fmla="*/ 0 w 420000"/>
                <a:gd name="connsiteY47" fmla="*/ 330000 h 382500"/>
                <a:gd name="connsiteX48" fmla="*/ 0 w 420000"/>
                <a:gd name="connsiteY48" fmla="*/ 382500 h 382500"/>
                <a:gd name="connsiteX49" fmla="*/ 420000 w 420000"/>
                <a:gd name="connsiteY49" fmla="*/ 382500 h 382500"/>
                <a:gd name="connsiteX50" fmla="*/ 420000 w 420000"/>
                <a:gd name="connsiteY50" fmla="*/ 330000 h 382500"/>
                <a:gd name="connsiteX51" fmla="*/ 390000 w 420000"/>
                <a:gd name="connsiteY51"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165000 h 382500"/>
                <a:gd name="connsiteX31" fmla="*/ 82500 w 420000"/>
                <a:gd name="connsiteY31" fmla="*/ 165000 h 382500"/>
                <a:gd name="connsiteX32" fmla="*/ 82500 w 420000"/>
                <a:gd name="connsiteY32" fmla="*/ 120000 h 382500"/>
                <a:gd name="connsiteX33" fmla="*/ 127500 w 420000"/>
                <a:gd name="connsiteY33" fmla="*/ 120000 h 382500"/>
                <a:gd name="connsiteX34" fmla="*/ 127500 w 420000"/>
                <a:gd name="connsiteY34" fmla="*/ 165000 h 382500"/>
                <a:gd name="connsiteX35" fmla="*/ 127500 w 420000"/>
                <a:gd name="connsiteY35" fmla="*/ 285000 h 382500"/>
                <a:gd name="connsiteX36" fmla="*/ 82500 w 420000"/>
                <a:gd name="connsiteY36" fmla="*/ 285000 h 382500"/>
                <a:gd name="connsiteX37" fmla="*/ 82500 w 420000"/>
                <a:gd name="connsiteY37" fmla="*/ 240000 h 382500"/>
                <a:gd name="connsiteX38" fmla="*/ 127500 w 420000"/>
                <a:gd name="connsiteY38" fmla="*/ 240000 h 382500"/>
                <a:gd name="connsiteX39" fmla="*/ 127500 w 420000"/>
                <a:gd name="connsiteY39" fmla="*/ 285000 h 382500"/>
                <a:gd name="connsiteX40" fmla="*/ 390000 w 420000"/>
                <a:gd name="connsiteY40" fmla="*/ 330000 h 382500"/>
                <a:gd name="connsiteX41" fmla="*/ 386825 w 420000"/>
                <a:gd name="connsiteY41" fmla="*/ 84675 h 382500"/>
                <a:gd name="connsiteX42" fmla="*/ 30000 w 420000"/>
                <a:gd name="connsiteY42" fmla="*/ 81500 h 382500"/>
                <a:gd name="connsiteX43" fmla="*/ 30000 w 420000"/>
                <a:gd name="connsiteY43" fmla="*/ 330000 h 382500"/>
                <a:gd name="connsiteX44" fmla="*/ 0 w 420000"/>
                <a:gd name="connsiteY44" fmla="*/ 330000 h 382500"/>
                <a:gd name="connsiteX45" fmla="*/ 0 w 420000"/>
                <a:gd name="connsiteY45" fmla="*/ 382500 h 382500"/>
                <a:gd name="connsiteX46" fmla="*/ 420000 w 420000"/>
                <a:gd name="connsiteY46" fmla="*/ 382500 h 382500"/>
                <a:gd name="connsiteX47" fmla="*/ 420000 w 420000"/>
                <a:gd name="connsiteY47" fmla="*/ 330000 h 382500"/>
                <a:gd name="connsiteX48" fmla="*/ 390000 w 420000"/>
                <a:gd name="connsiteY48"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45000 h 382500"/>
                <a:gd name="connsiteX19" fmla="*/ 232500 w 420000"/>
                <a:gd name="connsiteY19" fmla="*/ 165000 h 382500"/>
                <a:gd name="connsiteX20" fmla="*/ 187500 w 420000"/>
                <a:gd name="connsiteY20" fmla="*/ 165000 h 382500"/>
                <a:gd name="connsiteX21" fmla="*/ 187500 w 420000"/>
                <a:gd name="connsiteY21" fmla="*/ 120000 h 382500"/>
                <a:gd name="connsiteX22" fmla="*/ 232500 w 420000"/>
                <a:gd name="connsiteY22" fmla="*/ 120000 h 382500"/>
                <a:gd name="connsiteX23" fmla="*/ 232500 w 420000"/>
                <a:gd name="connsiteY23" fmla="*/ 165000 h 382500"/>
                <a:gd name="connsiteX24" fmla="*/ 232500 w 420000"/>
                <a:gd name="connsiteY24" fmla="*/ 330000 h 382500"/>
                <a:gd name="connsiteX25" fmla="*/ 187500 w 420000"/>
                <a:gd name="connsiteY25" fmla="*/ 330000 h 382500"/>
                <a:gd name="connsiteX26" fmla="*/ 187500 w 420000"/>
                <a:gd name="connsiteY26" fmla="*/ 240000 h 382500"/>
                <a:gd name="connsiteX27" fmla="*/ 232500 w 420000"/>
                <a:gd name="connsiteY27" fmla="*/ 240000 h 382500"/>
                <a:gd name="connsiteX28" fmla="*/ 232500 w 420000"/>
                <a:gd name="connsiteY28" fmla="*/ 330000 h 382500"/>
                <a:gd name="connsiteX29" fmla="*/ 127500 w 420000"/>
                <a:gd name="connsiteY29" fmla="*/ 165000 h 382500"/>
                <a:gd name="connsiteX30" fmla="*/ 82500 w 420000"/>
                <a:gd name="connsiteY30" fmla="*/ 165000 h 382500"/>
                <a:gd name="connsiteX31" fmla="*/ 82500 w 420000"/>
                <a:gd name="connsiteY31" fmla="*/ 120000 h 382500"/>
                <a:gd name="connsiteX32" fmla="*/ 127500 w 420000"/>
                <a:gd name="connsiteY32" fmla="*/ 120000 h 382500"/>
                <a:gd name="connsiteX33" fmla="*/ 127500 w 420000"/>
                <a:gd name="connsiteY33" fmla="*/ 165000 h 382500"/>
                <a:gd name="connsiteX34" fmla="*/ 127500 w 420000"/>
                <a:gd name="connsiteY34" fmla="*/ 285000 h 382500"/>
                <a:gd name="connsiteX35" fmla="*/ 82500 w 420000"/>
                <a:gd name="connsiteY35" fmla="*/ 285000 h 382500"/>
                <a:gd name="connsiteX36" fmla="*/ 82500 w 420000"/>
                <a:gd name="connsiteY36" fmla="*/ 240000 h 382500"/>
                <a:gd name="connsiteX37" fmla="*/ 127500 w 420000"/>
                <a:gd name="connsiteY37" fmla="*/ 240000 h 382500"/>
                <a:gd name="connsiteX38" fmla="*/ 127500 w 420000"/>
                <a:gd name="connsiteY38" fmla="*/ 285000 h 382500"/>
                <a:gd name="connsiteX39" fmla="*/ 390000 w 420000"/>
                <a:gd name="connsiteY39" fmla="*/ 330000 h 382500"/>
                <a:gd name="connsiteX40" fmla="*/ 386825 w 420000"/>
                <a:gd name="connsiteY40" fmla="*/ 84675 h 382500"/>
                <a:gd name="connsiteX41" fmla="*/ 30000 w 420000"/>
                <a:gd name="connsiteY41" fmla="*/ 81500 h 382500"/>
                <a:gd name="connsiteX42" fmla="*/ 30000 w 420000"/>
                <a:gd name="connsiteY42" fmla="*/ 330000 h 382500"/>
                <a:gd name="connsiteX43" fmla="*/ 0 w 420000"/>
                <a:gd name="connsiteY43" fmla="*/ 330000 h 382500"/>
                <a:gd name="connsiteX44" fmla="*/ 0 w 420000"/>
                <a:gd name="connsiteY44" fmla="*/ 382500 h 382500"/>
                <a:gd name="connsiteX45" fmla="*/ 420000 w 420000"/>
                <a:gd name="connsiteY45" fmla="*/ 382500 h 382500"/>
                <a:gd name="connsiteX46" fmla="*/ 420000 w 420000"/>
                <a:gd name="connsiteY46" fmla="*/ 330000 h 382500"/>
                <a:gd name="connsiteX47" fmla="*/ 390000 w 420000"/>
                <a:gd name="connsiteY47"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0 h 382500"/>
                <a:gd name="connsiteX17" fmla="*/ 232500 w 420000"/>
                <a:gd name="connsiteY17" fmla="*/ 45000 h 382500"/>
                <a:gd name="connsiteX18" fmla="*/ 232500 w 420000"/>
                <a:gd name="connsiteY18" fmla="*/ 165000 h 382500"/>
                <a:gd name="connsiteX19" fmla="*/ 187500 w 420000"/>
                <a:gd name="connsiteY19" fmla="*/ 165000 h 382500"/>
                <a:gd name="connsiteX20" fmla="*/ 187500 w 420000"/>
                <a:gd name="connsiteY20" fmla="*/ 120000 h 382500"/>
                <a:gd name="connsiteX21" fmla="*/ 232500 w 420000"/>
                <a:gd name="connsiteY21" fmla="*/ 120000 h 382500"/>
                <a:gd name="connsiteX22" fmla="*/ 232500 w 420000"/>
                <a:gd name="connsiteY22" fmla="*/ 165000 h 382500"/>
                <a:gd name="connsiteX23" fmla="*/ 232500 w 420000"/>
                <a:gd name="connsiteY23" fmla="*/ 330000 h 382500"/>
                <a:gd name="connsiteX24" fmla="*/ 187500 w 420000"/>
                <a:gd name="connsiteY24" fmla="*/ 330000 h 382500"/>
                <a:gd name="connsiteX25" fmla="*/ 187500 w 420000"/>
                <a:gd name="connsiteY25" fmla="*/ 240000 h 382500"/>
                <a:gd name="connsiteX26" fmla="*/ 232500 w 420000"/>
                <a:gd name="connsiteY26" fmla="*/ 240000 h 382500"/>
                <a:gd name="connsiteX27" fmla="*/ 232500 w 420000"/>
                <a:gd name="connsiteY27" fmla="*/ 330000 h 382500"/>
                <a:gd name="connsiteX28" fmla="*/ 127500 w 420000"/>
                <a:gd name="connsiteY28" fmla="*/ 165000 h 382500"/>
                <a:gd name="connsiteX29" fmla="*/ 82500 w 420000"/>
                <a:gd name="connsiteY29" fmla="*/ 165000 h 382500"/>
                <a:gd name="connsiteX30" fmla="*/ 82500 w 420000"/>
                <a:gd name="connsiteY30" fmla="*/ 120000 h 382500"/>
                <a:gd name="connsiteX31" fmla="*/ 127500 w 420000"/>
                <a:gd name="connsiteY31" fmla="*/ 120000 h 382500"/>
                <a:gd name="connsiteX32" fmla="*/ 127500 w 420000"/>
                <a:gd name="connsiteY32" fmla="*/ 165000 h 382500"/>
                <a:gd name="connsiteX33" fmla="*/ 127500 w 420000"/>
                <a:gd name="connsiteY33" fmla="*/ 285000 h 382500"/>
                <a:gd name="connsiteX34" fmla="*/ 82500 w 420000"/>
                <a:gd name="connsiteY34" fmla="*/ 285000 h 382500"/>
                <a:gd name="connsiteX35" fmla="*/ 82500 w 420000"/>
                <a:gd name="connsiteY35" fmla="*/ 240000 h 382500"/>
                <a:gd name="connsiteX36" fmla="*/ 127500 w 420000"/>
                <a:gd name="connsiteY36" fmla="*/ 240000 h 382500"/>
                <a:gd name="connsiteX37" fmla="*/ 127500 w 420000"/>
                <a:gd name="connsiteY37" fmla="*/ 285000 h 382500"/>
                <a:gd name="connsiteX38" fmla="*/ 390000 w 420000"/>
                <a:gd name="connsiteY38" fmla="*/ 330000 h 382500"/>
                <a:gd name="connsiteX39" fmla="*/ 386825 w 420000"/>
                <a:gd name="connsiteY39" fmla="*/ 84675 h 382500"/>
                <a:gd name="connsiteX40" fmla="*/ 30000 w 420000"/>
                <a:gd name="connsiteY40" fmla="*/ 81500 h 382500"/>
                <a:gd name="connsiteX41" fmla="*/ 30000 w 420000"/>
                <a:gd name="connsiteY41" fmla="*/ 330000 h 382500"/>
                <a:gd name="connsiteX42" fmla="*/ 0 w 420000"/>
                <a:gd name="connsiteY42" fmla="*/ 330000 h 382500"/>
                <a:gd name="connsiteX43" fmla="*/ 0 w 420000"/>
                <a:gd name="connsiteY43" fmla="*/ 382500 h 382500"/>
                <a:gd name="connsiteX44" fmla="*/ 420000 w 420000"/>
                <a:gd name="connsiteY44" fmla="*/ 382500 h 382500"/>
                <a:gd name="connsiteX45" fmla="*/ 420000 w 420000"/>
                <a:gd name="connsiteY45" fmla="*/ 330000 h 382500"/>
                <a:gd name="connsiteX46" fmla="*/ 390000 w 420000"/>
                <a:gd name="connsiteY46"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165000 h 382500"/>
                <a:gd name="connsiteX16" fmla="*/ 187500 w 420000"/>
                <a:gd name="connsiteY16" fmla="*/ 165000 h 382500"/>
                <a:gd name="connsiteX17" fmla="*/ 187500 w 420000"/>
                <a:gd name="connsiteY17" fmla="*/ 120000 h 382500"/>
                <a:gd name="connsiteX18" fmla="*/ 232500 w 420000"/>
                <a:gd name="connsiteY18" fmla="*/ 120000 h 382500"/>
                <a:gd name="connsiteX19" fmla="*/ 232500 w 420000"/>
                <a:gd name="connsiteY19" fmla="*/ 165000 h 382500"/>
                <a:gd name="connsiteX20" fmla="*/ 232500 w 420000"/>
                <a:gd name="connsiteY20" fmla="*/ 330000 h 382500"/>
                <a:gd name="connsiteX21" fmla="*/ 187500 w 420000"/>
                <a:gd name="connsiteY21" fmla="*/ 330000 h 382500"/>
                <a:gd name="connsiteX22" fmla="*/ 187500 w 420000"/>
                <a:gd name="connsiteY22" fmla="*/ 240000 h 382500"/>
                <a:gd name="connsiteX23" fmla="*/ 232500 w 420000"/>
                <a:gd name="connsiteY23" fmla="*/ 240000 h 382500"/>
                <a:gd name="connsiteX24" fmla="*/ 232500 w 420000"/>
                <a:gd name="connsiteY24" fmla="*/ 330000 h 382500"/>
                <a:gd name="connsiteX25" fmla="*/ 127500 w 420000"/>
                <a:gd name="connsiteY25" fmla="*/ 165000 h 382500"/>
                <a:gd name="connsiteX26" fmla="*/ 82500 w 420000"/>
                <a:gd name="connsiteY26" fmla="*/ 165000 h 382500"/>
                <a:gd name="connsiteX27" fmla="*/ 82500 w 420000"/>
                <a:gd name="connsiteY27" fmla="*/ 120000 h 382500"/>
                <a:gd name="connsiteX28" fmla="*/ 127500 w 420000"/>
                <a:gd name="connsiteY28" fmla="*/ 120000 h 382500"/>
                <a:gd name="connsiteX29" fmla="*/ 127500 w 420000"/>
                <a:gd name="connsiteY29" fmla="*/ 165000 h 382500"/>
                <a:gd name="connsiteX30" fmla="*/ 127500 w 420000"/>
                <a:gd name="connsiteY30" fmla="*/ 285000 h 382500"/>
                <a:gd name="connsiteX31" fmla="*/ 82500 w 420000"/>
                <a:gd name="connsiteY31" fmla="*/ 285000 h 382500"/>
                <a:gd name="connsiteX32" fmla="*/ 82500 w 420000"/>
                <a:gd name="connsiteY32" fmla="*/ 240000 h 382500"/>
                <a:gd name="connsiteX33" fmla="*/ 127500 w 420000"/>
                <a:gd name="connsiteY33" fmla="*/ 240000 h 382500"/>
                <a:gd name="connsiteX34" fmla="*/ 127500 w 420000"/>
                <a:gd name="connsiteY34" fmla="*/ 285000 h 382500"/>
                <a:gd name="connsiteX35" fmla="*/ 390000 w 420000"/>
                <a:gd name="connsiteY35" fmla="*/ 330000 h 382500"/>
                <a:gd name="connsiteX36" fmla="*/ 386825 w 420000"/>
                <a:gd name="connsiteY36" fmla="*/ 84675 h 382500"/>
                <a:gd name="connsiteX37" fmla="*/ 30000 w 420000"/>
                <a:gd name="connsiteY37" fmla="*/ 81500 h 382500"/>
                <a:gd name="connsiteX38" fmla="*/ 30000 w 420000"/>
                <a:gd name="connsiteY38" fmla="*/ 330000 h 382500"/>
                <a:gd name="connsiteX39" fmla="*/ 0 w 420000"/>
                <a:gd name="connsiteY39" fmla="*/ 330000 h 382500"/>
                <a:gd name="connsiteX40" fmla="*/ 0 w 420000"/>
                <a:gd name="connsiteY40" fmla="*/ 382500 h 382500"/>
                <a:gd name="connsiteX41" fmla="*/ 420000 w 420000"/>
                <a:gd name="connsiteY41" fmla="*/ 382500 h 382500"/>
                <a:gd name="connsiteX42" fmla="*/ 420000 w 420000"/>
                <a:gd name="connsiteY42" fmla="*/ 330000 h 382500"/>
                <a:gd name="connsiteX43" fmla="*/ 390000 w 420000"/>
                <a:gd name="connsiteY43" fmla="*/ 330000 h 382500"/>
                <a:gd name="connsiteX0" fmla="*/ 337500 w 420000"/>
                <a:gd name="connsiteY0" fmla="*/ 45000 h 382500"/>
                <a:gd name="connsiteX1" fmla="*/ 292500 w 420000"/>
                <a:gd name="connsiteY1" fmla="*/ 45000 h 382500"/>
                <a:gd name="connsiteX2" fmla="*/ 337500 w 420000"/>
                <a:gd name="connsiteY2" fmla="*/ 0 h 382500"/>
                <a:gd name="connsiteX3" fmla="*/ 337500 w 420000"/>
                <a:gd name="connsiteY3" fmla="*/ 45000 h 382500"/>
                <a:gd name="connsiteX4" fmla="*/ 337500 w 420000"/>
                <a:gd name="connsiteY4" fmla="*/ 165000 h 382500"/>
                <a:gd name="connsiteX5" fmla="*/ 292500 w 420000"/>
                <a:gd name="connsiteY5" fmla="*/ 165000 h 382500"/>
                <a:gd name="connsiteX6" fmla="*/ 292500 w 420000"/>
                <a:gd name="connsiteY6" fmla="*/ 120000 h 382500"/>
                <a:gd name="connsiteX7" fmla="*/ 337500 w 420000"/>
                <a:gd name="connsiteY7" fmla="*/ 120000 h 382500"/>
                <a:gd name="connsiteX8" fmla="*/ 337500 w 420000"/>
                <a:gd name="connsiteY8" fmla="*/ 165000 h 382500"/>
                <a:gd name="connsiteX9" fmla="*/ 337500 w 420000"/>
                <a:gd name="connsiteY9" fmla="*/ 285000 h 382500"/>
                <a:gd name="connsiteX10" fmla="*/ 292500 w 420000"/>
                <a:gd name="connsiteY10" fmla="*/ 285000 h 382500"/>
                <a:gd name="connsiteX11" fmla="*/ 292500 w 420000"/>
                <a:gd name="connsiteY11" fmla="*/ 240000 h 382500"/>
                <a:gd name="connsiteX12" fmla="*/ 337500 w 420000"/>
                <a:gd name="connsiteY12" fmla="*/ 240000 h 382500"/>
                <a:gd name="connsiteX13" fmla="*/ 337500 w 420000"/>
                <a:gd name="connsiteY13" fmla="*/ 285000 h 382500"/>
                <a:gd name="connsiteX14" fmla="*/ 232500 w 420000"/>
                <a:gd name="connsiteY14" fmla="*/ 165000 h 382500"/>
                <a:gd name="connsiteX15" fmla="*/ 187500 w 420000"/>
                <a:gd name="connsiteY15" fmla="*/ 165000 h 382500"/>
                <a:gd name="connsiteX16" fmla="*/ 187500 w 420000"/>
                <a:gd name="connsiteY16" fmla="*/ 120000 h 382500"/>
                <a:gd name="connsiteX17" fmla="*/ 232500 w 420000"/>
                <a:gd name="connsiteY17" fmla="*/ 120000 h 382500"/>
                <a:gd name="connsiteX18" fmla="*/ 232500 w 420000"/>
                <a:gd name="connsiteY18" fmla="*/ 165000 h 382500"/>
                <a:gd name="connsiteX19" fmla="*/ 232500 w 420000"/>
                <a:gd name="connsiteY19" fmla="*/ 330000 h 382500"/>
                <a:gd name="connsiteX20" fmla="*/ 187500 w 420000"/>
                <a:gd name="connsiteY20" fmla="*/ 330000 h 382500"/>
                <a:gd name="connsiteX21" fmla="*/ 187500 w 420000"/>
                <a:gd name="connsiteY21" fmla="*/ 240000 h 382500"/>
                <a:gd name="connsiteX22" fmla="*/ 232500 w 420000"/>
                <a:gd name="connsiteY22" fmla="*/ 240000 h 382500"/>
                <a:gd name="connsiteX23" fmla="*/ 232500 w 420000"/>
                <a:gd name="connsiteY23" fmla="*/ 330000 h 382500"/>
                <a:gd name="connsiteX24" fmla="*/ 127500 w 420000"/>
                <a:gd name="connsiteY24" fmla="*/ 165000 h 382500"/>
                <a:gd name="connsiteX25" fmla="*/ 82500 w 420000"/>
                <a:gd name="connsiteY25" fmla="*/ 165000 h 382500"/>
                <a:gd name="connsiteX26" fmla="*/ 82500 w 420000"/>
                <a:gd name="connsiteY26" fmla="*/ 120000 h 382500"/>
                <a:gd name="connsiteX27" fmla="*/ 127500 w 420000"/>
                <a:gd name="connsiteY27" fmla="*/ 120000 h 382500"/>
                <a:gd name="connsiteX28" fmla="*/ 127500 w 420000"/>
                <a:gd name="connsiteY28" fmla="*/ 165000 h 382500"/>
                <a:gd name="connsiteX29" fmla="*/ 127500 w 420000"/>
                <a:gd name="connsiteY29" fmla="*/ 285000 h 382500"/>
                <a:gd name="connsiteX30" fmla="*/ 82500 w 420000"/>
                <a:gd name="connsiteY30" fmla="*/ 285000 h 382500"/>
                <a:gd name="connsiteX31" fmla="*/ 82500 w 420000"/>
                <a:gd name="connsiteY31" fmla="*/ 240000 h 382500"/>
                <a:gd name="connsiteX32" fmla="*/ 127500 w 420000"/>
                <a:gd name="connsiteY32" fmla="*/ 240000 h 382500"/>
                <a:gd name="connsiteX33" fmla="*/ 127500 w 420000"/>
                <a:gd name="connsiteY33" fmla="*/ 285000 h 382500"/>
                <a:gd name="connsiteX34" fmla="*/ 390000 w 420000"/>
                <a:gd name="connsiteY34" fmla="*/ 330000 h 382500"/>
                <a:gd name="connsiteX35" fmla="*/ 386825 w 420000"/>
                <a:gd name="connsiteY35" fmla="*/ 84675 h 382500"/>
                <a:gd name="connsiteX36" fmla="*/ 30000 w 420000"/>
                <a:gd name="connsiteY36" fmla="*/ 81500 h 382500"/>
                <a:gd name="connsiteX37" fmla="*/ 30000 w 420000"/>
                <a:gd name="connsiteY37" fmla="*/ 330000 h 382500"/>
                <a:gd name="connsiteX38" fmla="*/ 0 w 420000"/>
                <a:gd name="connsiteY38" fmla="*/ 330000 h 382500"/>
                <a:gd name="connsiteX39" fmla="*/ 0 w 420000"/>
                <a:gd name="connsiteY39" fmla="*/ 382500 h 382500"/>
                <a:gd name="connsiteX40" fmla="*/ 420000 w 420000"/>
                <a:gd name="connsiteY40" fmla="*/ 382500 h 382500"/>
                <a:gd name="connsiteX41" fmla="*/ 420000 w 420000"/>
                <a:gd name="connsiteY41" fmla="*/ 330000 h 382500"/>
                <a:gd name="connsiteX42" fmla="*/ 390000 w 420000"/>
                <a:gd name="connsiteY42" fmla="*/ 330000 h 382500"/>
                <a:gd name="connsiteX0" fmla="*/ 337500 w 420000"/>
                <a:gd name="connsiteY0" fmla="*/ 0 h 382500"/>
                <a:gd name="connsiteX1" fmla="*/ 292500 w 420000"/>
                <a:gd name="connsiteY1" fmla="*/ 45000 h 382500"/>
                <a:gd name="connsiteX2" fmla="*/ 337500 w 420000"/>
                <a:gd name="connsiteY2" fmla="*/ 0 h 382500"/>
                <a:gd name="connsiteX3" fmla="*/ 337500 w 420000"/>
                <a:gd name="connsiteY3" fmla="*/ 165000 h 382500"/>
                <a:gd name="connsiteX4" fmla="*/ 292500 w 420000"/>
                <a:gd name="connsiteY4" fmla="*/ 165000 h 382500"/>
                <a:gd name="connsiteX5" fmla="*/ 292500 w 420000"/>
                <a:gd name="connsiteY5" fmla="*/ 120000 h 382500"/>
                <a:gd name="connsiteX6" fmla="*/ 337500 w 420000"/>
                <a:gd name="connsiteY6" fmla="*/ 120000 h 382500"/>
                <a:gd name="connsiteX7" fmla="*/ 337500 w 420000"/>
                <a:gd name="connsiteY7" fmla="*/ 165000 h 382500"/>
                <a:gd name="connsiteX8" fmla="*/ 337500 w 420000"/>
                <a:gd name="connsiteY8" fmla="*/ 285000 h 382500"/>
                <a:gd name="connsiteX9" fmla="*/ 292500 w 420000"/>
                <a:gd name="connsiteY9" fmla="*/ 285000 h 382500"/>
                <a:gd name="connsiteX10" fmla="*/ 292500 w 420000"/>
                <a:gd name="connsiteY10" fmla="*/ 240000 h 382500"/>
                <a:gd name="connsiteX11" fmla="*/ 337500 w 420000"/>
                <a:gd name="connsiteY11" fmla="*/ 240000 h 382500"/>
                <a:gd name="connsiteX12" fmla="*/ 337500 w 420000"/>
                <a:gd name="connsiteY12" fmla="*/ 285000 h 382500"/>
                <a:gd name="connsiteX13" fmla="*/ 232500 w 420000"/>
                <a:gd name="connsiteY13" fmla="*/ 165000 h 382500"/>
                <a:gd name="connsiteX14" fmla="*/ 187500 w 420000"/>
                <a:gd name="connsiteY14" fmla="*/ 165000 h 382500"/>
                <a:gd name="connsiteX15" fmla="*/ 187500 w 420000"/>
                <a:gd name="connsiteY15" fmla="*/ 120000 h 382500"/>
                <a:gd name="connsiteX16" fmla="*/ 232500 w 420000"/>
                <a:gd name="connsiteY16" fmla="*/ 120000 h 382500"/>
                <a:gd name="connsiteX17" fmla="*/ 232500 w 420000"/>
                <a:gd name="connsiteY17" fmla="*/ 165000 h 382500"/>
                <a:gd name="connsiteX18" fmla="*/ 232500 w 420000"/>
                <a:gd name="connsiteY18" fmla="*/ 330000 h 382500"/>
                <a:gd name="connsiteX19" fmla="*/ 187500 w 420000"/>
                <a:gd name="connsiteY19" fmla="*/ 330000 h 382500"/>
                <a:gd name="connsiteX20" fmla="*/ 187500 w 420000"/>
                <a:gd name="connsiteY20" fmla="*/ 240000 h 382500"/>
                <a:gd name="connsiteX21" fmla="*/ 232500 w 420000"/>
                <a:gd name="connsiteY21" fmla="*/ 240000 h 382500"/>
                <a:gd name="connsiteX22" fmla="*/ 232500 w 420000"/>
                <a:gd name="connsiteY22" fmla="*/ 330000 h 382500"/>
                <a:gd name="connsiteX23" fmla="*/ 127500 w 420000"/>
                <a:gd name="connsiteY23" fmla="*/ 165000 h 382500"/>
                <a:gd name="connsiteX24" fmla="*/ 82500 w 420000"/>
                <a:gd name="connsiteY24" fmla="*/ 165000 h 382500"/>
                <a:gd name="connsiteX25" fmla="*/ 82500 w 420000"/>
                <a:gd name="connsiteY25" fmla="*/ 120000 h 382500"/>
                <a:gd name="connsiteX26" fmla="*/ 127500 w 420000"/>
                <a:gd name="connsiteY26" fmla="*/ 120000 h 382500"/>
                <a:gd name="connsiteX27" fmla="*/ 127500 w 420000"/>
                <a:gd name="connsiteY27" fmla="*/ 165000 h 382500"/>
                <a:gd name="connsiteX28" fmla="*/ 127500 w 420000"/>
                <a:gd name="connsiteY28" fmla="*/ 285000 h 382500"/>
                <a:gd name="connsiteX29" fmla="*/ 82500 w 420000"/>
                <a:gd name="connsiteY29" fmla="*/ 285000 h 382500"/>
                <a:gd name="connsiteX30" fmla="*/ 82500 w 420000"/>
                <a:gd name="connsiteY30" fmla="*/ 240000 h 382500"/>
                <a:gd name="connsiteX31" fmla="*/ 127500 w 420000"/>
                <a:gd name="connsiteY31" fmla="*/ 240000 h 382500"/>
                <a:gd name="connsiteX32" fmla="*/ 127500 w 420000"/>
                <a:gd name="connsiteY32" fmla="*/ 285000 h 382500"/>
                <a:gd name="connsiteX33" fmla="*/ 390000 w 420000"/>
                <a:gd name="connsiteY33" fmla="*/ 330000 h 382500"/>
                <a:gd name="connsiteX34" fmla="*/ 386825 w 420000"/>
                <a:gd name="connsiteY34" fmla="*/ 84675 h 382500"/>
                <a:gd name="connsiteX35" fmla="*/ 30000 w 420000"/>
                <a:gd name="connsiteY35" fmla="*/ 81500 h 382500"/>
                <a:gd name="connsiteX36" fmla="*/ 30000 w 420000"/>
                <a:gd name="connsiteY36" fmla="*/ 330000 h 382500"/>
                <a:gd name="connsiteX37" fmla="*/ 0 w 420000"/>
                <a:gd name="connsiteY37" fmla="*/ 330000 h 382500"/>
                <a:gd name="connsiteX38" fmla="*/ 0 w 420000"/>
                <a:gd name="connsiteY38" fmla="*/ 382500 h 382500"/>
                <a:gd name="connsiteX39" fmla="*/ 420000 w 420000"/>
                <a:gd name="connsiteY39" fmla="*/ 382500 h 382500"/>
                <a:gd name="connsiteX40" fmla="*/ 420000 w 420000"/>
                <a:gd name="connsiteY40" fmla="*/ 330000 h 382500"/>
                <a:gd name="connsiteX41" fmla="*/ 390000 w 420000"/>
                <a:gd name="connsiteY41" fmla="*/ 330000 h 382500"/>
                <a:gd name="connsiteX0" fmla="*/ 337500 w 420000"/>
                <a:gd name="connsiteY0" fmla="*/ 83500 h 301000"/>
                <a:gd name="connsiteX1" fmla="*/ 292500 w 420000"/>
                <a:gd name="connsiteY1" fmla="*/ 83500 h 301000"/>
                <a:gd name="connsiteX2" fmla="*/ 292500 w 420000"/>
                <a:gd name="connsiteY2" fmla="*/ 38500 h 301000"/>
                <a:gd name="connsiteX3" fmla="*/ 337500 w 420000"/>
                <a:gd name="connsiteY3" fmla="*/ 38500 h 301000"/>
                <a:gd name="connsiteX4" fmla="*/ 337500 w 420000"/>
                <a:gd name="connsiteY4" fmla="*/ 83500 h 301000"/>
                <a:gd name="connsiteX5" fmla="*/ 337500 w 420000"/>
                <a:gd name="connsiteY5" fmla="*/ 203500 h 301000"/>
                <a:gd name="connsiteX6" fmla="*/ 292500 w 420000"/>
                <a:gd name="connsiteY6" fmla="*/ 203500 h 301000"/>
                <a:gd name="connsiteX7" fmla="*/ 292500 w 420000"/>
                <a:gd name="connsiteY7" fmla="*/ 158500 h 301000"/>
                <a:gd name="connsiteX8" fmla="*/ 337500 w 420000"/>
                <a:gd name="connsiteY8" fmla="*/ 158500 h 301000"/>
                <a:gd name="connsiteX9" fmla="*/ 337500 w 420000"/>
                <a:gd name="connsiteY9" fmla="*/ 203500 h 301000"/>
                <a:gd name="connsiteX10" fmla="*/ 232500 w 420000"/>
                <a:gd name="connsiteY10" fmla="*/ 83500 h 301000"/>
                <a:gd name="connsiteX11" fmla="*/ 187500 w 420000"/>
                <a:gd name="connsiteY11" fmla="*/ 83500 h 301000"/>
                <a:gd name="connsiteX12" fmla="*/ 187500 w 420000"/>
                <a:gd name="connsiteY12" fmla="*/ 38500 h 301000"/>
                <a:gd name="connsiteX13" fmla="*/ 232500 w 420000"/>
                <a:gd name="connsiteY13" fmla="*/ 38500 h 301000"/>
                <a:gd name="connsiteX14" fmla="*/ 232500 w 420000"/>
                <a:gd name="connsiteY14" fmla="*/ 83500 h 301000"/>
                <a:gd name="connsiteX15" fmla="*/ 232500 w 420000"/>
                <a:gd name="connsiteY15" fmla="*/ 248500 h 301000"/>
                <a:gd name="connsiteX16" fmla="*/ 187500 w 420000"/>
                <a:gd name="connsiteY16" fmla="*/ 248500 h 301000"/>
                <a:gd name="connsiteX17" fmla="*/ 187500 w 420000"/>
                <a:gd name="connsiteY17" fmla="*/ 158500 h 301000"/>
                <a:gd name="connsiteX18" fmla="*/ 232500 w 420000"/>
                <a:gd name="connsiteY18" fmla="*/ 158500 h 301000"/>
                <a:gd name="connsiteX19" fmla="*/ 232500 w 420000"/>
                <a:gd name="connsiteY19" fmla="*/ 248500 h 301000"/>
                <a:gd name="connsiteX20" fmla="*/ 127500 w 420000"/>
                <a:gd name="connsiteY20" fmla="*/ 83500 h 301000"/>
                <a:gd name="connsiteX21" fmla="*/ 82500 w 420000"/>
                <a:gd name="connsiteY21" fmla="*/ 83500 h 301000"/>
                <a:gd name="connsiteX22" fmla="*/ 82500 w 420000"/>
                <a:gd name="connsiteY22" fmla="*/ 38500 h 301000"/>
                <a:gd name="connsiteX23" fmla="*/ 127500 w 420000"/>
                <a:gd name="connsiteY23" fmla="*/ 38500 h 301000"/>
                <a:gd name="connsiteX24" fmla="*/ 127500 w 420000"/>
                <a:gd name="connsiteY24" fmla="*/ 83500 h 301000"/>
                <a:gd name="connsiteX25" fmla="*/ 127500 w 420000"/>
                <a:gd name="connsiteY25" fmla="*/ 203500 h 301000"/>
                <a:gd name="connsiteX26" fmla="*/ 82500 w 420000"/>
                <a:gd name="connsiteY26" fmla="*/ 203500 h 301000"/>
                <a:gd name="connsiteX27" fmla="*/ 82500 w 420000"/>
                <a:gd name="connsiteY27" fmla="*/ 158500 h 301000"/>
                <a:gd name="connsiteX28" fmla="*/ 127500 w 420000"/>
                <a:gd name="connsiteY28" fmla="*/ 158500 h 301000"/>
                <a:gd name="connsiteX29" fmla="*/ 127500 w 420000"/>
                <a:gd name="connsiteY29" fmla="*/ 203500 h 301000"/>
                <a:gd name="connsiteX30" fmla="*/ 390000 w 420000"/>
                <a:gd name="connsiteY30" fmla="*/ 248500 h 301000"/>
                <a:gd name="connsiteX31" fmla="*/ 386825 w 420000"/>
                <a:gd name="connsiteY31" fmla="*/ 3175 h 301000"/>
                <a:gd name="connsiteX32" fmla="*/ 30000 w 420000"/>
                <a:gd name="connsiteY32" fmla="*/ 0 h 301000"/>
                <a:gd name="connsiteX33" fmla="*/ 30000 w 420000"/>
                <a:gd name="connsiteY33" fmla="*/ 248500 h 301000"/>
                <a:gd name="connsiteX34" fmla="*/ 0 w 420000"/>
                <a:gd name="connsiteY34" fmla="*/ 248500 h 301000"/>
                <a:gd name="connsiteX35" fmla="*/ 0 w 420000"/>
                <a:gd name="connsiteY35" fmla="*/ 301000 h 301000"/>
                <a:gd name="connsiteX36" fmla="*/ 420000 w 420000"/>
                <a:gd name="connsiteY36" fmla="*/ 301000 h 301000"/>
                <a:gd name="connsiteX37" fmla="*/ 420000 w 420000"/>
                <a:gd name="connsiteY37" fmla="*/ 248500 h 301000"/>
                <a:gd name="connsiteX38" fmla="*/ 390000 w 420000"/>
                <a:gd name="connsiteY38" fmla="*/ 248500 h 301000"/>
                <a:gd name="connsiteX0" fmla="*/ 337500 w 420000"/>
                <a:gd name="connsiteY0" fmla="*/ 80325 h 297825"/>
                <a:gd name="connsiteX1" fmla="*/ 292500 w 420000"/>
                <a:gd name="connsiteY1" fmla="*/ 80325 h 297825"/>
                <a:gd name="connsiteX2" fmla="*/ 292500 w 420000"/>
                <a:gd name="connsiteY2" fmla="*/ 35325 h 297825"/>
                <a:gd name="connsiteX3" fmla="*/ 337500 w 420000"/>
                <a:gd name="connsiteY3" fmla="*/ 35325 h 297825"/>
                <a:gd name="connsiteX4" fmla="*/ 337500 w 420000"/>
                <a:gd name="connsiteY4" fmla="*/ 80325 h 297825"/>
                <a:gd name="connsiteX5" fmla="*/ 337500 w 420000"/>
                <a:gd name="connsiteY5" fmla="*/ 200325 h 297825"/>
                <a:gd name="connsiteX6" fmla="*/ 292500 w 420000"/>
                <a:gd name="connsiteY6" fmla="*/ 200325 h 297825"/>
                <a:gd name="connsiteX7" fmla="*/ 292500 w 420000"/>
                <a:gd name="connsiteY7" fmla="*/ 155325 h 297825"/>
                <a:gd name="connsiteX8" fmla="*/ 337500 w 420000"/>
                <a:gd name="connsiteY8" fmla="*/ 155325 h 297825"/>
                <a:gd name="connsiteX9" fmla="*/ 337500 w 420000"/>
                <a:gd name="connsiteY9" fmla="*/ 200325 h 297825"/>
                <a:gd name="connsiteX10" fmla="*/ 232500 w 420000"/>
                <a:gd name="connsiteY10" fmla="*/ 80325 h 297825"/>
                <a:gd name="connsiteX11" fmla="*/ 187500 w 420000"/>
                <a:gd name="connsiteY11" fmla="*/ 80325 h 297825"/>
                <a:gd name="connsiteX12" fmla="*/ 187500 w 420000"/>
                <a:gd name="connsiteY12" fmla="*/ 35325 h 297825"/>
                <a:gd name="connsiteX13" fmla="*/ 232500 w 420000"/>
                <a:gd name="connsiteY13" fmla="*/ 35325 h 297825"/>
                <a:gd name="connsiteX14" fmla="*/ 232500 w 420000"/>
                <a:gd name="connsiteY14" fmla="*/ 80325 h 297825"/>
                <a:gd name="connsiteX15" fmla="*/ 232500 w 420000"/>
                <a:gd name="connsiteY15" fmla="*/ 245325 h 297825"/>
                <a:gd name="connsiteX16" fmla="*/ 187500 w 420000"/>
                <a:gd name="connsiteY16" fmla="*/ 245325 h 297825"/>
                <a:gd name="connsiteX17" fmla="*/ 187500 w 420000"/>
                <a:gd name="connsiteY17" fmla="*/ 155325 h 297825"/>
                <a:gd name="connsiteX18" fmla="*/ 232500 w 420000"/>
                <a:gd name="connsiteY18" fmla="*/ 155325 h 297825"/>
                <a:gd name="connsiteX19" fmla="*/ 232500 w 420000"/>
                <a:gd name="connsiteY19" fmla="*/ 245325 h 297825"/>
                <a:gd name="connsiteX20" fmla="*/ 127500 w 420000"/>
                <a:gd name="connsiteY20" fmla="*/ 80325 h 297825"/>
                <a:gd name="connsiteX21" fmla="*/ 82500 w 420000"/>
                <a:gd name="connsiteY21" fmla="*/ 80325 h 297825"/>
                <a:gd name="connsiteX22" fmla="*/ 82500 w 420000"/>
                <a:gd name="connsiteY22" fmla="*/ 35325 h 297825"/>
                <a:gd name="connsiteX23" fmla="*/ 127500 w 420000"/>
                <a:gd name="connsiteY23" fmla="*/ 35325 h 297825"/>
                <a:gd name="connsiteX24" fmla="*/ 127500 w 420000"/>
                <a:gd name="connsiteY24" fmla="*/ 80325 h 297825"/>
                <a:gd name="connsiteX25" fmla="*/ 127500 w 420000"/>
                <a:gd name="connsiteY25" fmla="*/ 200325 h 297825"/>
                <a:gd name="connsiteX26" fmla="*/ 82500 w 420000"/>
                <a:gd name="connsiteY26" fmla="*/ 200325 h 297825"/>
                <a:gd name="connsiteX27" fmla="*/ 82500 w 420000"/>
                <a:gd name="connsiteY27" fmla="*/ 155325 h 297825"/>
                <a:gd name="connsiteX28" fmla="*/ 127500 w 420000"/>
                <a:gd name="connsiteY28" fmla="*/ 155325 h 297825"/>
                <a:gd name="connsiteX29" fmla="*/ 127500 w 420000"/>
                <a:gd name="connsiteY29" fmla="*/ 200325 h 297825"/>
                <a:gd name="connsiteX30" fmla="*/ 390000 w 420000"/>
                <a:gd name="connsiteY30" fmla="*/ 245325 h 297825"/>
                <a:gd name="connsiteX31" fmla="*/ 386825 w 420000"/>
                <a:gd name="connsiteY31" fmla="*/ 0 h 297825"/>
                <a:gd name="connsiteX32" fmla="*/ 32381 w 420000"/>
                <a:gd name="connsiteY32" fmla="*/ 30163 h 297825"/>
                <a:gd name="connsiteX33" fmla="*/ 30000 w 420000"/>
                <a:gd name="connsiteY33" fmla="*/ 245325 h 297825"/>
                <a:gd name="connsiteX34" fmla="*/ 0 w 420000"/>
                <a:gd name="connsiteY34" fmla="*/ 245325 h 297825"/>
                <a:gd name="connsiteX35" fmla="*/ 0 w 420000"/>
                <a:gd name="connsiteY35" fmla="*/ 297825 h 297825"/>
                <a:gd name="connsiteX36" fmla="*/ 420000 w 420000"/>
                <a:gd name="connsiteY36" fmla="*/ 297825 h 297825"/>
                <a:gd name="connsiteX37" fmla="*/ 420000 w 420000"/>
                <a:gd name="connsiteY37" fmla="*/ 245325 h 297825"/>
                <a:gd name="connsiteX38" fmla="*/ 390000 w 420000"/>
                <a:gd name="connsiteY38" fmla="*/ 245325 h 297825"/>
                <a:gd name="connsiteX0" fmla="*/ 337500 w 420000"/>
                <a:gd name="connsiteY0" fmla="*/ 61275 h 278775"/>
                <a:gd name="connsiteX1" fmla="*/ 292500 w 420000"/>
                <a:gd name="connsiteY1" fmla="*/ 61275 h 278775"/>
                <a:gd name="connsiteX2" fmla="*/ 292500 w 420000"/>
                <a:gd name="connsiteY2" fmla="*/ 16275 h 278775"/>
                <a:gd name="connsiteX3" fmla="*/ 337500 w 420000"/>
                <a:gd name="connsiteY3" fmla="*/ 16275 h 278775"/>
                <a:gd name="connsiteX4" fmla="*/ 337500 w 420000"/>
                <a:gd name="connsiteY4" fmla="*/ 61275 h 278775"/>
                <a:gd name="connsiteX5" fmla="*/ 337500 w 420000"/>
                <a:gd name="connsiteY5" fmla="*/ 181275 h 278775"/>
                <a:gd name="connsiteX6" fmla="*/ 292500 w 420000"/>
                <a:gd name="connsiteY6" fmla="*/ 181275 h 278775"/>
                <a:gd name="connsiteX7" fmla="*/ 292500 w 420000"/>
                <a:gd name="connsiteY7" fmla="*/ 136275 h 278775"/>
                <a:gd name="connsiteX8" fmla="*/ 337500 w 420000"/>
                <a:gd name="connsiteY8" fmla="*/ 136275 h 278775"/>
                <a:gd name="connsiteX9" fmla="*/ 337500 w 420000"/>
                <a:gd name="connsiteY9" fmla="*/ 181275 h 278775"/>
                <a:gd name="connsiteX10" fmla="*/ 232500 w 420000"/>
                <a:gd name="connsiteY10" fmla="*/ 61275 h 278775"/>
                <a:gd name="connsiteX11" fmla="*/ 187500 w 420000"/>
                <a:gd name="connsiteY11" fmla="*/ 61275 h 278775"/>
                <a:gd name="connsiteX12" fmla="*/ 187500 w 420000"/>
                <a:gd name="connsiteY12" fmla="*/ 16275 h 278775"/>
                <a:gd name="connsiteX13" fmla="*/ 232500 w 420000"/>
                <a:gd name="connsiteY13" fmla="*/ 16275 h 278775"/>
                <a:gd name="connsiteX14" fmla="*/ 232500 w 420000"/>
                <a:gd name="connsiteY14" fmla="*/ 61275 h 278775"/>
                <a:gd name="connsiteX15" fmla="*/ 232500 w 420000"/>
                <a:gd name="connsiteY15" fmla="*/ 226275 h 278775"/>
                <a:gd name="connsiteX16" fmla="*/ 187500 w 420000"/>
                <a:gd name="connsiteY16" fmla="*/ 226275 h 278775"/>
                <a:gd name="connsiteX17" fmla="*/ 187500 w 420000"/>
                <a:gd name="connsiteY17" fmla="*/ 136275 h 278775"/>
                <a:gd name="connsiteX18" fmla="*/ 232500 w 420000"/>
                <a:gd name="connsiteY18" fmla="*/ 136275 h 278775"/>
                <a:gd name="connsiteX19" fmla="*/ 232500 w 420000"/>
                <a:gd name="connsiteY19" fmla="*/ 226275 h 278775"/>
                <a:gd name="connsiteX20" fmla="*/ 127500 w 420000"/>
                <a:gd name="connsiteY20" fmla="*/ 61275 h 278775"/>
                <a:gd name="connsiteX21" fmla="*/ 82500 w 420000"/>
                <a:gd name="connsiteY21" fmla="*/ 61275 h 278775"/>
                <a:gd name="connsiteX22" fmla="*/ 82500 w 420000"/>
                <a:gd name="connsiteY22" fmla="*/ 16275 h 278775"/>
                <a:gd name="connsiteX23" fmla="*/ 127500 w 420000"/>
                <a:gd name="connsiteY23" fmla="*/ 16275 h 278775"/>
                <a:gd name="connsiteX24" fmla="*/ 127500 w 420000"/>
                <a:gd name="connsiteY24" fmla="*/ 61275 h 278775"/>
                <a:gd name="connsiteX25" fmla="*/ 127500 w 420000"/>
                <a:gd name="connsiteY25" fmla="*/ 181275 h 278775"/>
                <a:gd name="connsiteX26" fmla="*/ 82500 w 420000"/>
                <a:gd name="connsiteY26" fmla="*/ 181275 h 278775"/>
                <a:gd name="connsiteX27" fmla="*/ 82500 w 420000"/>
                <a:gd name="connsiteY27" fmla="*/ 136275 h 278775"/>
                <a:gd name="connsiteX28" fmla="*/ 127500 w 420000"/>
                <a:gd name="connsiteY28" fmla="*/ 136275 h 278775"/>
                <a:gd name="connsiteX29" fmla="*/ 127500 w 420000"/>
                <a:gd name="connsiteY29" fmla="*/ 181275 h 278775"/>
                <a:gd name="connsiteX30" fmla="*/ 390000 w 420000"/>
                <a:gd name="connsiteY30" fmla="*/ 226275 h 278775"/>
                <a:gd name="connsiteX31" fmla="*/ 386825 w 420000"/>
                <a:gd name="connsiteY31" fmla="*/ 0 h 278775"/>
                <a:gd name="connsiteX32" fmla="*/ 32381 w 420000"/>
                <a:gd name="connsiteY32" fmla="*/ 11113 h 278775"/>
                <a:gd name="connsiteX33" fmla="*/ 30000 w 420000"/>
                <a:gd name="connsiteY33" fmla="*/ 226275 h 278775"/>
                <a:gd name="connsiteX34" fmla="*/ 0 w 420000"/>
                <a:gd name="connsiteY34" fmla="*/ 226275 h 278775"/>
                <a:gd name="connsiteX35" fmla="*/ 0 w 420000"/>
                <a:gd name="connsiteY35" fmla="*/ 278775 h 278775"/>
                <a:gd name="connsiteX36" fmla="*/ 420000 w 420000"/>
                <a:gd name="connsiteY36" fmla="*/ 278775 h 278775"/>
                <a:gd name="connsiteX37" fmla="*/ 420000 w 420000"/>
                <a:gd name="connsiteY37" fmla="*/ 226275 h 278775"/>
                <a:gd name="connsiteX38" fmla="*/ 390000 w 420000"/>
                <a:gd name="connsiteY38" fmla="*/ 226275 h 278775"/>
                <a:gd name="connsiteX0" fmla="*/ 337500 w 420000"/>
                <a:gd name="connsiteY0" fmla="*/ 61275 h 278775"/>
                <a:gd name="connsiteX1" fmla="*/ 292500 w 420000"/>
                <a:gd name="connsiteY1" fmla="*/ 61275 h 278775"/>
                <a:gd name="connsiteX2" fmla="*/ 292500 w 420000"/>
                <a:gd name="connsiteY2" fmla="*/ 16275 h 278775"/>
                <a:gd name="connsiteX3" fmla="*/ 337500 w 420000"/>
                <a:gd name="connsiteY3" fmla="*/ 16275 h 278775"/>
                <a:gd name="connsiteX4" fmla="*/ 337500 w 420000"/>
                <a:gd name="connsiteY4" fmla="*/ 61275 h 278775"/>
                <a:gd name="connsiteX5" fmla="*/ 337500 w 420000"/>
                <a:gd name="connsiteY5" fmla="*/ 181275 h 278775"/>
                <a:gd name="connsiteX6" fmla="*/ 292500 w 420000"/>
                <a:gd name="connsiteY6" fmla="*/ 181275 h 278775"/>
                <a:gd name="connsiteX7" fmla="*/ 292500 w 420000"/>
                <a:gd name="connsiteY7" fmla="*/ 136275 h 278775"/>
                <a:gd name="connsiteX8" fmla="*/ 337500 w 420000"/>
                <a:gd name="connsiteY8" fmla="*/ 136275 h 278775"/>
                <a:gd name="connsiteX9" fmla="*/ 337500 w 420000"/>
                <a:gd name="connsiteY9" fmla="*/ 181275 h 278775"/>
                <a:gd name="connsiteX10" fmla="*/ 232500 w 420000"/>
                <a:gd name="connsiteY10" fmla="*/ 61275 h 278775"/>
                <a:gd name="connsiteX11" fmla="*/ 187500 w 420000"/>
                <a:gd name="connsiteY11" fmla="*/ 61275 h 278775"/>
                <a:gd name="connsiteX12" fmla="*/ 187500 w 420000"/>
                <a:gd name="connsiteY12" fmla="*/ 16275 h 278775"/>
                <a:gd name="connsiteX13" fmla="*/ 232500 w 420000"/>
                <a:gd name="connsiteY13" fmla="*/ 16275 h 278775"/>
                <a:gd name="connsiteX14" fmla="*/ 232500 w 420000"/>
                <a:gd name="connsiteY14" fmla="*/ 61275 h 278775"/>
                <a:gd name="connsiteX15" fmla="*/ 232500 w 420000"/>
                <a:gd name="connsiteY15" fmla="*/ 226275 h 278775"/>
                <a:gd name="connsiteX16" fmla="*/ 187500 w 420000"/>
                <a:gd name="connsiteY16" fmla="*/ 226275 h 278775"/>
                <a:gd name="connsiteX17" fmla="*/ 187500 w 420000"/>
                <a:gd name="connsiteY17" fmla="*/ 136275 h 278775"/>
                <a:gd name="connsiteX18" fmla="*/ 232500 w 420000"/>
                <a:gd name="connsiteY18" fmla="*/ 136275 h 278775"/>
                <a:gd name="connsiteX19" fmla="*/ 232500 w 420000"/>
                <a:gd name="connsiteY19" fmla="*/ 226275 h 278775"/>
                <a:gd name="connsiteX20" fmla="*/ 127500 w 420000"/>
                <a:gd name="connsiteY20" fmla="*/ 61275 h 278775"/>
                <a:gd name="connsiteX21" fmla="*/ 82500 w 420000"/>
                <a:gd name="connsiteY21" fmla="*/ 61275 h 278775"/>
                <a:gd name="connsiteX22" fmla="*/ 82500 w 420000"/>
                <a:gd name="connsiteY22" fmla="*/ 16275 h 278775"/>
                <a:gd name="connsiteX23" fmla="*/ 127500 w 420000"/>
                <a:gd name="connsiteY23" fmla="*/ 16275 h 278775"/>
                <a:gd name="connsiteX24" fmla="*/ 127500 w 420000"/>
                <a:gd name="connsiteY24" fmla="*/ 61275 h 278775"/>
                <a:gd name="connsiteX25" fmla="*/ 127500 w 420000"/>
                <a:gd name="connsiteY25" fmla="*/ 181275 h 278775"/>
                <a:gd name="connsiteX26" fmla="*/ 82500 w 420000"/>
                <a:gd name="connsiteY26" fmla="*/ 181275 h 278775"/>
                <a:gd name="connsiteX27" fmla="*/ 82500 w 420000"/>
                <a:gd name="connsiteY27" fmla="*/ 136275 h 278775"/>
                <a:gd name="connsiteX28" fmla="*/ 127500 w 420000"/>
                <a:gd name="connsiteY28" fmla="*/ 136275 h 278775"/>
                <a:gd name="connsiteX29" fmla="*/ 127500 w 420000"/>
                <a:gd name="connsiteY29" fmla="*/ 181275 h 278775"/>
                <a:gd name="connsiteX30" fmla="*/ 390000 w 420000"/>
                <a:gd name="connsiteY30" fmla="*/ 226275 h 278775"/>
                <a:gd name="connsiteX31" fmla="*/ 386825 w 420000"/>
                <a:gd name="connsiteY31" fmla="*/ 0 h 278775"/>
                <a:gd name="connsiteX32" fmla="*/ 32381 w 420000"/>
                <a:gd name="connsiteY32" fmla="*/ 8732 h 278775"/>
                <a:gd name="connsiteX33" fmla="*/ 30000 w 420000"/>
                <a:gd name="connsiteY33" fmla="*/ 226275 h 278775"/>
                <a:gd name="connsiteX34" fmla="*/ 0 w 420000"/>
                <a:gd name="connsiteY34" fmla="*/ 226275 h 278775"/>
                <a:gd name="connsiteX35" fmla="*/ 0 w 420000"/>
                <a:gd name="connsiteY35" fmla="*/ 278775 h 278775"/>
                <a:gd name="connsiteX36" fmla="*/ 420000 w 420000"/>
                <a:gd name="connsiteY36" fmla="*/ 278775 h 278775"/>
                <a:gd name="connsiteX37" fmla="*/ 420000 w 420000"/>
                <a:gd name="connsiteY37" fmla="*/ 226275 h 278775"/>
                <a:gd name="connsiteX38" fmla="*/ 390000 w 420000"/>
                <a:gd name="connsiteY38" fmla="*/ 226275 h 278775"/>
                <a:gd name="connsiteX0" fmla="*/ 337500 w 420000"/>
                <a:gd name="connsiteY0" fmla="*/ 54131 h 271631"/>
                <a:gd name="connsiteX1" fmla="*/ 292500 w 420000"/>
                <a:gd name="connsiteY1" fmla="*/ 54131 h 271631"/>
                <a:gd name="connsiteX2" fmla="*/ 292500 w 420000"/>
                <a:gd name="connsiteY2" fmla="*/ 9131 h 271631"/>
                <a:gd name="connsiteX3" fmla="*/ 337500 w 420000"/>
                <a:gd name="connsiteY3" fmla="*/ 9131 h 271631"/>
                <a:gd name="connsiteX4" fmla="*/ 337500 w 420000"/>
                <a:gd name="connsiteY4" fmla="*/ 54131 h 271631"/>
                <a:gd name="connsiteX5" fmla="*/ 337500 w 420000"/>
                <a:gd name="connsiteY5" fmla="*/ 174131 h 271631"/>
                <a:gd name="connsiteX6" fmla="*/ 292500 w 420000"/>
                <a:gd name="connsiteY6" fmla="*/ 174131 h 271631"/>
                <a:gd name="connsiteX7" fmla="*/ 292500 w 420000"/>
                <a:gd name="connsiteY7" fmla="*/ 129131 h 271631"/>
                <a:gd name="connsiteX8" fmla="*/ 337500 w 420000"/>
                <a:gd name="connsiteY8" fmla="*/ 129131 h 271631"/>
                <a:gd name="connsiteX9" fmla="*/ 337500 w 420000"/>
                <a:gd name="connsiteY9" fmla="*/ 174131 h 271631"/>
                <a:gd name="connsiteX10" fmla="*/ 232500 w 420000"/>
                <a:gd name="connsiteY10" fmla="*/ 54131 h 271631"/>
                <a:gd name="connsiteX11" fmla="*/ 187500 w 420000"/>
                <a:gd name="connsiteY11" fmla="*/ 54131 h 271631"/>
                <a:gd name="connsiteX12" fmla="*/ 187500 w 420000"/>
                <a:gd name="connsiteY12" fmla="*/ 9131 h 271631"/>
                <a:gd name="connsiteX13" fmla="*/ 232500 w 420000"/>
                <a:gd name="connsiteY13" fmla="*/ 9131 h 271631"/>
                <a:gd name="connsiteX14" fmla="*/ 232500 w 420000"/>
                <a:gd name="connsiteY14" fmla="*/ 54131 h 271631"/>
                <a:gd name="connsiteX15" fmla="*/ 232500 w 420000"/>
                <a:gd name="connsiteY15" fmla="*/ 219131 h 271631"/>
                <a:gd name="connsiteX16" fmla="*/ 187500 w 420000"/>
                <a:gd name="connsiteY16" fmla="*/ 219131 h 271631"/>
                <a:gd name="connsiteX17" fmla="*/ 187500 w 420000"/>
                <a:gd name="connsiteY17" fmla="*/ 129131 h 271631"/>
                <a:gd name="connsiteX18" fmla="*/ 232500 w 420000"/>
                <a:gd name="connsiteY18" fmla="*/ 129131 h 271631"/>
                <a:gd name="connsiteX19" fmla="*/ 232500 w 420000"/>
                <a:gd name="connsiteY19" fmla="*/ 219131 h 271631"/>
                <a:gd name="connsiteX20" fmla="*/ 127500 w 420000"/>
                <a:gd name="connsiteY20" fmla="*/ 54131 h 271631"/>
                <a:gd name="connsiteX21" fmla="*/ 82500 w 420000"/>
                <a:gd name="connsiteY21" fmla="*/ 54131 h 271631"/>
                <a:gd name="connsiteX22" fmla="*/ 82500 w 420000"/>
                <a:gd name="connsiteY22" fmla="*/ 9131 h 271631"/>
                <a:gd name="connsiteX23" fmla="*/ 127500 w 420000"/>
                <a:gd name="connsiteY23" fmla="*/ 9131 h 271631"/>
                <a:gd name="connsiteX24" fmla="*/ 127500 w 420000"/>
                <a:gd name="connsiteY24" fmla="*/ 54131 h 271631"/>
                <a:gd name="connsiteX25" fmla="*/ 127500 w 420000"/>
                <a:gd name="connsiteY25" fmla="*/ 174131 h 271631"/>
                <a:gd name="connsiteX26" fmla="*/ 82500 w 420000"/>
                <a:gd name="connsiteY26" fmla="*/ 174131 h 271631"/>
                <a:gd name="connsiteX27" fmla="*/ 82500 w 420000"/>
                <a:gd name="connsiteY27" fmla="*/ 129131 h 271631"/>
                <a:gd name="connsiteX28" fmla="*/ 127500 w 420000"/>
                <a:gd name="connsiteY28" fmla="*/ 129131 h 271631"/>
                <a:gd name="connsiteX29" fmla="*/ 127500 w 420000"/>
                <a:gd name="connsiteY29" fmla="*/ 174131 h 271631"/>
                <a:gd name="connsiteX30" fmla="*/ 390000 w 420000"/>
                <a:gd name="connsiteY30" fmla="*/ 219131 h 271631"/>
                <a:gd name="connsiteX31" fmla="*/ 386825 w 420000"/>
                <a:gd name="connsiteY31" fmla="*/ 0 h 271631"/>
                <a:gd name="connsiteX32" fmla="*/ 32381 w 420000"/>
                <a:gd name="connsiteY32" fmla="*/ 1588 h 271631"/>
                <a:gd name="connsiteX33" fmla="*/ 30000 w 420000"/>
                <a:gd name="connsiteY33" fmla="*/ 219131 h 271631"/>
                <a:gd name="connsiteX34" fmla="*/ 0 w 420000"/>
                <a:gd name="connsiteY34" fmla="*/ 219131 h 271631"/>
                <a:gd name="connsiteX35" fmla="*/ 0 w 420000"/>
                <a:gd name="connsiteY35" fmla="*/ 271631 h 271631"/>
                <a:gd name="connsiteX36" fmla="*/ 420000 w 420000"/>
                <a:gd name="connsiteY36" fmla="*/ 271631 h 271631"/>
                <a:gd name="connsiteX37" fmla="*/ 420000 w 420000"/>
                <a:gd name="connsiteY37" fmla="*/ 219131 h 271631"/>
                <a:gd name="connsiteX38" fmla="*/ 390000 w 420000"/>
                <a:gd name="connsiteY38" fmla="*/ 219131 h 2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0000" h="271631">
                  <a:moveTo>
                    <a:pt x="337500" y="54131"/>
                  </a:moveTo>
                  <a:lnTo>
                    <a:pt x="292500" y="54131"/>
                  </a:lnTo>
                  <a:lnTo>
                    <a:pt x="292500" y="9131"/>
                  </a:lnTo>
                  <a:lnTo>
                    <a:pt x="337500" y="9131"/>
                  </a:lnTo>
                  <a:lnTo>
                    <a:pt x="337500" y="54131"/>
                  </a:lnTo>
                  <a:close/>
                  <a:moveTo>
                    <a:pt x="337500" y="174131"/>
                  </a:moveTo>
                  <a:lnTo>
                    <a:pt x="292500" y="174131"/>
                  </a:lnTo>
                  <a:lnTo>
                    <a:pt x="292500" y="129131"/>
                  </a:lnTo>
                  <a:lnTo>
                    <a:pt x="337500" y="129131"/>
                  </a:lnTo>
                  <a:lnTo>
                    <a:pt x="337500" y="174131"/>
                  </a:lnTo>
                  <a:close/>
                  <a:moveTo>
                    <a:pt x="232500" y="54131"/>
                  </a:moveTo>
                  <a:lnTo>
                    <a:pt x="187500" y="54131"/>
                  </a:lnTo>
                  <a:lnTo>
                    <a:pt x="187500" y="9131"/>
                  </a:lnTo>
                  <a:lnTo>
                    <a:pt x="232500" y="9131"/>
                  </a:lnTo>
                  <a:lnTo>
                    <a:pt x="232500" y="54131"/>
                  </a:lnTo>
                  <a:close/>
                  <a:moveTo>
                    <a:pt x="232500" y="219131"/>
                  </a:moveTo>
                  <a:lnTo>
                    <a:pt x="187500" y="219131"/>
                  </a:lnTo>
                  <a:lnTo>
                    <a:pt x="187500" y="129131"/>
                  </a:lnTo>
                  <a:lnTo>
                    <a:pt x="232500" y="129131"/>
                  </a:lnTo>
                  <a:lnTo>
                    <a:pt x="232500" y="219131"/>
                  </a:lnTo>
                  <a:close/>
                  <a:moveTo>
                    <a:pt x="127500" y="54131"/>
                  </a:moveTo>
                  <a:lnTo>
                    <a:pt x="82500" y="54131"/>
                  </a:lnTo>
                  <a:lnTo>
                    <a:pt x="82500" y="9131"/>
                  </a:lnTo>
                  <a:lnTo>
                    <a:pt x="127500" y="9131"/>
                  </a:lnTo>
                  <a:lnTo>
                    <a:pt x="127500" y="54131"/>
                  </a:lnTo>
                  <a:close/>
                  <a:moveTo>
                    <a:pt x="127500" y="174131"/>
                  </a:moveTo>
                  <a:lnTo>
                    <a:pt x="82500" y="174131"/>
                  </a:lnTo>
                  <a:lnTo>
                    <a:pt x="82500" y="129131"/>
                  </a:lnTo>
                  <a:lnTo>
                    <a:pt x="127500" y="129131"/>
                  </a:lnTo>
                  <a:lnTo>
                    <a:pt x="127500" y="174131"/>
                  </a:lnTo>
                  <a:close/>
                  <a:moveTo>
                    <a:pt x="390000" y="219131"/>
                  </a:moveTo>
                  <a:cubicBezTo>
                    <a:pt x="388942" y="137356"/>
                    <a:pt x="387883" y="81775"/>
                    <a:pt x="386825" y="0"/>
                  </a:cubicBezTo>
                  <a:lnTo>
                    <a:pt x="32381" y="1588"/>
                  </a:lnTo>
                  <a:cubicBezTo>
                    <a:pt x="31587" y="73309"/>
                    <a:pt x="30794" y="147410"/>
                    <a:pt x="30000" y="219131"/>
                  </a:cubicBezTo>
                  <a:lnTo>
                    <a:pt x="0" y="219131"/>
                  </a:lnTo>
                  <a:lnTo>
                    <a:pt x="0" y="271631"/>
                  </a:lnTo>
                  <a:lnTo>
                    <a:pt x="420000" y="271631"/>
                  </a:lnTo>
                  <a:lnTo>
                    <a:pt x="420000" y="219131"/>
                  </a:lnTo>
                  <a:lnTo>
                    <a:pt x="390000" y="219131"/>
                  </a:lnTo>
                  <a:close/>
                </a:path>
              </a:pathLst>
            </a:custGeom>
            <a:solidFill>
              <a:srgbClr val="000000"/>
            </a:solidFill>
            <a:ln w="74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nvGrpSpPr>
            <p:cNvPr id="262" name="Ryhmä 261">
              <a:extLst>
                <a:ext uri="{FF2B5EF4-FFF2-40B4-BE49-F238E27FC236}">
                  <a16:creationId xmlns:a16="http://schemas.microsoft.com/office/drawing/2014/main" id="{8B568ECE-440B-C2F7-2A63-B34CA9C81A5D}"/>
                </a:ext>
              </a:extLst>
            </p:cNvPr>
            <p:cNvGrpSpPr/>
            <p:nvPr/>
          </p:nvGrpSpPr>
          <p:grpSpPr>
            <a:xfrm flipH="1">
              <a:off x="5971377" y="5998428"/>
              <a:ext cx="825999" cy="720000"/>
              <a:chOff x="5684119" y="5341363"/>
              <a:chExt cx="825999" cy="720000"/>
            </a:xfrm>
          </p:grpSpPr>
          <p:sp>
            <p:nvSpPr>
              <p:cNvPr id="263" name="Vapaamuotoinen: Muoto 262">
                <a:extLst>
                  <a:ext uri="{FF2B5EF4-FFF2-40B4-BE49-F238E27FC236}">
                    <a16:creationId xmlns:a16="http://schemas.microsoft.com/office/drawing/2014/main" id="{CA91DF0A-51A2-AD1A-F837-E3193A37DEC9}"/>
                  </a:ext>
                </a:extLst>
              </p:cNvPr>
              <p:cNvSpPr/>
              <p:nvPr/>
            </p:nvSpPr>
            <p:spPr>
              <a:xfrm flipH="1">
                <a:off x="5684119" y="5699626"/>
                <a:ext cx="356400" cy="57648"/>
              </a:xfrm>
              <a:custGeom>
                <a:avLst/>
                <a:gdLst>
                  <a:gd name="connsiteX0" fmla="*/ 0 w 384182"/>
                  <a:gd name="connsiteY0" fmla="*/ 0 h 164649"/>
                  <a:gd name="connsiteX1" fmla="*/ 384183 w 384182"/>
                  <a:gd name="connsiteY1" fmla="*/ 0 h 164649"/>
                  <a:gd name="connsiteX2" fmla="*/ 384183 w 384182"/>
                  <a:gd name="connsiteY2" fmla="*/ 164650 h 164649"/>
                  <a:gd name="connsiteX3" fmla="*/ 0 w 384182"/>
                  <a:gd name="connsiteY3" fmla="*/ 164650 h 164649"/>
                </a:gdLst>
                <a:ahLst/>
                <a:cxnLst>
                  <a:cxn ang="0">
                    <a:pos x="connsiteX0" y="connsiteY0"/>
                  </a:cxn>
                  <a:cxn ang="0">
                    <a:pos x="connsiteX1" y="connsiteY1"/>
                  </a:cxn>
                  <a:cxn ang="0">
                    <a:pos x="connsiteX2" y="connsiteY2"/>
                  </a:cxn>
                  <a:cxn ang="0">
                    <a:pos x="connsiteX3" y="connsiteY3"/>
                  </a:cxn>
                </a:cxnLst>
                <a:rect l="l" t="t" r="r" b="b"/>
                <a:pathLst>
                  <a:path w="384182" h="164649">
                    <a:moveTo>
                      <a:pt x="0" y="0"/>
                    </a:moveTo>
                    <a:lnTo>
                      <a:pt x="384183" y="0"/>
                    </a:lnTo>
                    <a:lnTo>
                      <a:pt x="384183" y="164650"/>
                    </a:lnTo>
                    <a:lnTo>
                      <a:pt x="0" y="164650"/>
                    </a:lnTo>
                    <a:close/>
                  </a:path>
                </a:pathLst>
              </a:custGeom>
              <a:solidFill>
                <a:srgbClr val="FF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Kuva 38" descr="Nosturi tasaisella täytöllä">
                <a:extLst>
                  <a:ext uri="{FF2B5EF4-FFF2-40B4-BE49-F238E27FC236}">
                    <a16:creationId xmlns:a16="http://schemas.microsoft.com/office/drawing/2014/main" id="{308B5709-23DB-2376-6E57-FF8E0282ECC7}"/>
                  </a:ext>
                </a:extLst>
              </p:cNvPr>
              <p:cNvSpPr/>
              <p:nvPr/>
            </p:nvSpPr>
            <p:spPr>
              <a:xfrm flipH="1">
                <a:off x="5790118" y="5341363"/>
                <a:ext cx="720000" cy="720000"/>
              </a:xfrm>
              <a:custGeom>
                <a:avLst/>
                <a:gdLst>
                  <a:gd name="connsiteX0" fmla="*/ 724560 w 762902"/>
                  <a:gd name="connsiteY0" fmla="*/ 495300 h 762000"/>
                  <a:gd name="connsiteX1" fmla="*/ 572160 w 762902"/>
                  <a:gd name="connsiteY1" fmla="*/ 495300 h 762000"/>
                  <a:gd name="connsiteX2" fmla="*/ 572160 w 762902"/>
                  <a:gd name="connsiteY2" fmla="*/ 419100 h 762000"/>
                  <a:gd name="connsiteX3" fmla="*/ 724560 w 762902"/>
                  <a:gd name="connsiteY3" fmla="*/ 419100 h 762000"/>
                  <a:gd name="connsiteX4" fmla="*/ 724560 w 762902"/>
                  <a:gd name="connsiteY4" fmla="*/ 495300 h 762000"/>
                  <a:gd name="connsiteX5" fmla="*/ 301650 w 762902"/>
                  <a:gd name="connsiteY5" fmla="*/ 161925 h 762000"/>
                  <a:gd name="connsiteX6" fmla="*/ 295935 w 762902"/>
                  <a:gd name="connsiteY6" fmla="*/ 115253 h 762000"/>
                  <a:gd name="connsiteX7" fmla="*/ 492150 w 762902"/>
                  <a:gd name="connsiteY7" fmla="*/ 161925 h 762000"/>
                  <a:gd name="connsiteX8" fmla="*/ 301650 w 762902"/>
                  <a:gd name="connsiteY8" fmla="*/ 161925 h 762000"/>
                  <a:gd name="connsiteX9" fmla="*/ 150203 w 762902"/>
                  <a:gd name="connsiteY9" fmla="*/ 161925 h 762000"/>
                  <a:gd name="connsiteX10" fmla="*/ 217830 w 762902"/>
                  <a:gd name="connsiteY10" fmla="*/ 127635 h 762000"/>
                  <a:gd name="connsiteX11" fmla="*/ 214020 w 762902"/>
                  <a:gd name="connsiteY11" fmla="*/ 161925 h 762000"/>
                  <a:gd name="connsiteX12" fmla="*/ 150203 w 762902"/>
                  <a:gd name="connsiteY12" fmla="*/ 161925 h 762000"/>
                  <a:gd name="connsiteX13" fmla="*/ 211163 w 762902"/>
                  <a:gd name="connsiteY13" fmla="*/ 704850 h 762000"/>
                  <a:gd name="connsiteX14" fmla="*/ 214972 w 762902"/>
                  <a:gd name="connsiteY14" fmla="*/ 666750 h 762000"/>
                  <a:gd name="connsiteX15" fmla="*/ 299745 w 762902"/>
                  <a:gd name="connsiteY15" fmla="*/ 666750 h 762000"/>
                  <a:gd name="connsiteX16" fmla="*/ 303555 w 762902"/>
                  <a:gd name="connsiteY16" fmla="*/ 704850 h 762000"/>
                  <a:gd name="connsiteX17" fmla="*/ 211163 w 762902"/>
                  <a:gd name="connsiteY17" fmla="*/ 704850 h 762000"/>
                  <a:gd name="connsiteX18" fmla="*/ 224497 w 762902"/>
                  <a:gd name="connsiteY18" fmla="*/ 590550 h 762000"/>
                  <a:gd name="connsiteX19" fmla="*/ 292125 w 762902"/>
                  <a:gd name="connsiteY19" fmla="*/ 590550 h 762000"/>
                  <a:gd name="connsiteX20" fmla="*/ 295935 w 762902"/>
                  <a:gd name="connsiteY20" fmla="*/ 628650 h 762000"/>
                  <a:gd name="connsiteX21" fmla="*/ 219735 w 762902"/>
                  <a:gd name="connsiteY21" fmla="*/ 628650 h 762000"/>
                  <a:gd name="connsiteX22" fmla="*/ 224497 w 762902"/>
                  <a:gd name="connsiteY22" fmla="*/ 590550 h 762000"/>
                  <a:gd name="connsiteX23" fmla="*/ 233070 w 762902"/>
                  <a:gd name="connsiteY23" fmla="*/ 514350 h 762000"/>
                  <a:gd name="connsiteX24" fmla="*/ 283553 w 762902"/>
                  <a:gd name="connsiteY24" fmla="*/ 514350 h 762000"/>
                  <a:gd name="connsiteX25" fmla="*/ 287362 w 762902"/>
                  <a:gd name="connsiteY25" fmla="*/ 552450 h 762000"/>
                  <a:gd name="connsiteX26" fmla="*/ 228307 w 762902"/>
                  <a:gd name="connsiteY26" fmla="*/ 552450 h 762000"/>
                  <a:gd name="connsiteX27" fmla="*/ 233070 w 762902"/>
                  <a:gd name="connsiteY27" fmla="*/ 514350 h 762000"/>
                  <a:gd name="connsiteX28" fmla="*/ 240690 w 762902"/>
                  <a:gd name="connsiteY28" fmla="*/ 438150 h 762000"/>
                  <a:gd name="connsiteX29" fmla="*/ 274028 w 762902"/>
                  <a:gd name="connsiteY29" fmla="*/ 438150 h 762000"/>
                  <a:gd name="connsiteX30" fmla="*/ 277837 w 762902"/>
                  <a:gd name="connsiteY30" fmla="*/ 476250 h 762000"/>
                  <a:gd name="connsiteX31" fmla="*/ 235928 w 762902"/>
                  <a:gd name="connsiteY31" fmla="*/ 476250 h 762000"/>
                  <a:gd name="connsiteX32" fmla="*/ 240690 w 762902"/>
                  <a:gd name="connsiteY32" fmla="*/ 438150 h 762000"/>
                  <a:gd name="connsiteX33" fmla="*/ 249262 w 762902"/>
                  <a:gd name="connsiteY33" fmla="*/ 361950 h 762000"/>
                  <a:gd name="connsiteX34" fmla="*/ 265455 w 762902"/>
                  <a:gd name="connsiteY34" fmla="*/ 361950 h 762000"/>
                  <a:gd name="connsiteX35" fmla="*/ 269265 w 762902"/>
                  <a:gd name="connsiteY35" fmla="*/ 400050 h 762000"/>
                  <a:gd name="connsiteX36" fmla="*/ 244500 w 762902"/>
                  <a:gd name="connsiteY36" fmla="*/ 400050 h 762000"/>
                  <a:gd name="connsiteX37" fmla="*/ 249262 w 762902"/>
                  <a:gd name="connsiteY37" fmla="*/ 361950 h 762000"/>
                  <a:gd name="connsiteX38" fmla="*/ 257835 w 762902"/>
                  <a:gd name="connsiteY38" fmla="*/ 287655 h 762000"/>
                  <a:gd name="connsiteX39" fmla="*/ 261645 w 762902"/>
                  <a:gd name="connsiteY39" fmla="*/ 323850 h 762000"/>
                  <a:gd name="connsiteX40" fmla="*/ 253072 w 762902"/>
                  <a:gd name="connsiteY40" fmla="*/ 323850 h 762000"/>
                  <a:gd name="connsiteX41" fmla="*/ 257835 w 762902"/>
                  <a:gd name="connsiteY41" fmla="*/ 287655 h 762000"/>
                  <a:gd name="connsiteX42" fmla="*/ 667410 w 762902"/>
                  <a:gd name="connsiteY42" fmla="*/ 381000 h 762000"/>
                  <a:gd name="connsiteX43" fmla="*/ 667410 w 762902"/>
                  <a:gd name="connsiteY43" fmla="*/ 219075 h 762000"/>
                  <a:gd name="connsiteX44" fmla="*/ 734085 w 762902"/>
                  <a:gd name="connsiteY44" fmla="*/ 219075 h 762000"/>
                  <a:gd name="connsiteX45" fmla="*/ 762660 w 762902"/>
                  <a:gd name="connsiteY45" fmla="*/ 194310 h 762000"/>
                  <a:gd name="connsiteX46" fmla="*/ 740752 w 762902"/>
                  <a:gd name="connsiteY46" fmla="*/ 162878 h 762000"/>
                  <a:gd name="connsiteX47" fmla="*/ 289267 w 762902"/>
                  <a:gd name="connsiteY47" fmla="*/ 54293 h 762000"/>
                  <a:gd name="connsiteX48" fmla="*/ 286410 w 762902"/>
                  <a:gd name="connsiteY48" fmla="*/ 25717 h 762000"/>
                  <a:gd name="connsiteX49" fmla="*/ 257835 w 762902"/>
                  <a:gd name="connsiteY49" fmla="*/ 0 h 762000"/>
                  <a:gd name="connsiteX50" fmla="*/ 229260 w 762902"/>
                  <a:gd name="connsiteY50" fmla="*/ 25717 h 762000"/>
                  <a:gd name="connsiteX51" fmla="*/ 225450 w 762902"/>
                  <a:gd name="connsiteY51" fmla="*/ 60960 h 762000"/>
                  <a:gd name="connsiteX52" fmla="*/ 15900 w 762902"/>
                  <a:gd name="connsiteY52" fmla="*/ 165735 h 762000"/>
                  <a:gd name="connsiteX53" fmla="*/ 660 w 762902"/>
                  <a:gd name="connsiteY53" fmla="*/ 198120 h 762000"/>
                  <a:gd name="connsiteX54" fmla="*/ 29235 w 762902"/>
                  <a:gd name="connsiteY54" fmla="*/ 219075 h 762000"/>
                  <a:gd name="connsiteX55" fmla="*/ 208305 w 762902"/>
                  <a:gd name="connsiteY55" fmla="*/ 219075 h 762000"/>
                  <a:gd name="connsiteX56" fmla="*/ 154013 w 762902"/>
                  <a:gd name="connsiteY56" fmla="*/ 704850 h 762000"/>
                  <a:gd name="connsiteX57" fmla="*/ 57810 w 762902"/>
                  <a:gd name="connsiteY57" fmla="*/ 704850 h 762000"/>
                  <a:gd name="connsiteX58" fmla="*/ 57810 w 762902"/>
                  <a:gd name="connsiteY58" fmla="*/ 762000 h 762000"/>
                  <a:gd name="connsiteX59" fmla="*/ 457860 w 762902"/>
                  <a:gd name="connsiteY59" fmla="*/ 762000 h 762000"/>
                  <a:gd name="connsiteX60" fmla="*/ 457860 w 762902"/>
                  <a:gd name="connsiteY60" fmla="*/ 704850 h 762000"/>
                  <a:gd name="connsiteX61" fmla="*/ 361658 w 762902"/>
                  <a:gd name="connsiteY61" fmla="*/ 704850 h 762000"/>
                  <a:gd name="connsiteX62" fmla="*/ 307365 w 762902"/>
                  <a:gd name="connsiteY62" fmla="*/ 219075 h 762000"/>
                  <a:gd name="connsiteX63" fmla="*/ 629310 w 762902"/>
                  <a:gd name="connsiteY63" fmla="*/ 219075 h 762000"/>
                  <a:gd name="connsiteX64" fmla="*/ 629310 w 762902"/>
                  <a:gd name="connsiteY64" fmla="*/ 381000 h 762000"/>
                  <a:gd name="connsiteX65" fmla="*/ 534060 w 762902"/>
                  <a:gd name="connsiteY65" fmla="*/ 381000 h 762000"/>
                  <a:gd name="connsiteX66" fmla="*/ 534060 w 762902"/>
                  <a:gd name="connsiteY66" fmla="*/ 533400 h 762000"/>
                  <a:gd name="connsiteX67" fmla="*/ 762660 w 762902"/>
                  <a:gd name="connsiteY67" fmla="*/ 533400 h 762000"/>
                  <a:gd name="connsiteX68" fmla="*/ 762660 w 762902"/>
                  <a:gd name="connsiteY68" fmla="*/ 381000 h 762000"/>
                  <a:gd name="connsiteX69" fmla="*/ 667410 w 762902"/>
                  <a:gd name="connsiteY69" fmla="*/ 381000 h 762000"/>
                  <a:gd name="connsiteX0" fmla="*/ 724560 w 762902"/>
                  <a:gd name="connsiteY0" fmla="*/ 495300 h 762000"/>
                  <a:gd name="connsiteX1" fmla="*/ 572160 w 762902"/>
                  <a:gd name="connsiteY1" fmla="*/ 495300 h 762000"/>
                  <a:gd name="connsiteX2" fmla="*/ 724560 w 762902"/>
                  <a:gd name="connsiteY2" fmla="*/ 419100 h 762000"/>
                  <a:gd name="connsiteX3" fmla="*/ 724560 w 762902"/>
                  <a:gd name="connsiteY3" fmla="*/ 495300 h 762000"/>
                  <a:gd name="connsiteX4" fmla="*/ 301650 w 762902"/>
                  <a:gd name="connsiteY4" fmla="*/ 161925 h 762000"/>
                  <a:gd name="connsiteX5" fmla="*/ 295935 w 762902"/>
                  <a:gd name="connsiteY5" fmla="*/ 115253 h 762000"/>
                  <a:gd name="connsiteX6" fmla="*/ 492150 w 762902"/>
                  <a:gd name="connsiteY6" fmla="*/ 161925 h 762000"/>
                  <a:gd name="connsiteX7" fmla="*/ 301650 w 762902"/>
                  <a:gd name="connsiteY7" fmla="*/ 161925 h 762000"/>
                  <a:gd name="connsiteX8" fmla="*/ 150203 w 762902"/>
                  <a:gd name="connsiteY8" fmla="*/ 161925 h 762000"/>
                  <a:gd name="connsiteX9" fmla="*/ 217830 w 762902"/>
                  <a:gd name="connsiteY9" fmla="*/ 127635 h 762000"/>
                  <a:gd name="connsiteX10" fmla="*/ 214020 w 762902"/>
                  <a:gd name="connsiteY10" fmla="*/ 161925 h 762000"/>
                  <a:gd name="connsiteX11" fmla="*/ 150203 w 762902"/>
                  <a:gd name="connsiteY11" fmla="*/ 161925 h 762000"/>
                  <a:gd name="connsiteX12" fmla="*/ 211163 w 762902"/>
                  <a:gd name="connsiteY12" fmla="*/ 704850 h 762000"/>
                  <a:gd name="connsiteX13" fmla="*/ 214972 w 762902"/>
                  <a:gd name="connsiteY13" fmla="*/ 666750 h 762000"/>
                  <a:gd name="connsiteX14" fmla="*/ 299745 w 762902"/>
                  <a:gd name="connsiteY14" fmla="*/ 666750 h 762000"/>
                  <a:gd name="connsiteX15" fmla="*/ 303555 w 762902"/>
                  <a:gd name="connsiteY15" fmla="*/ 704850 h 762000"/>
                  <a:gd name="connsiteX16" fmla="*/ 211163 w 762902"/>
                  <a:gd name="connsiteY16" fmla="*/ 704850 h 762000"/>
                  <a:gd name="connsiteX17" fmla="*/ 224497 w 762902"/>
                  <a:gd name="connsiteY17" fmla="*/ 590550 h 762000"/>
                  <a:gd name="connsiteX18" fmla="*/ 292125 w 762902"/>
                  <a:gd name="connsiteY18" fmla="*/ 590550 h 762000"/>
                  <a:gd name="connsiteX19" fmla="*/ 295935 w 762902"/>
                  <a:gd name="connsiteY19" fmla="*/ 628650 h 762000"/>
                  <a:gd name="connsiteX20" fmla="*/ 219735 w 762902"/>
                  <a:gd name="connsiteY20" fmla="*/ 628650 h 762000"/>
                  <a:gd name="connsiteX21" fmla="*/ 224497 w 762902"/>
                  <a:gd name="connsiteY21" fmla="*/ 590550 h 762000"/>
                  <a:gd name="connsiteX22" fmla="*/ 233070 w 762902"/>
                  <a:gd name="connsiteY22" fmla="*/ 514350 h 762000"/>
                  <a:gd name="connsiteX23" fmla="*/ 283553 w 762902"/>
                  <a:gd name="connsiteY23" fmla="*/ 514350 h 762000"/>
                  <a:gd name="connsiteX24" fmla="*/ 287362 w 762902"/>
                  <a:gd name="connsiteY24" fmla="*/ 552450 h 762000"/>
                  <a:gd name="connsiteX25" fmla="*/ 228307 w 762902"/>
                  <a:gd name="connsiteY25" fmla="*/ 552450 h 762000"/>
                  <a:gd name="connsiteX26" fmla="*/ 233070 w 762902"/>
                  <a:gd name="connsiteY26" fmla="*/ 514350 h 762000"/>
                  <a:gd name="connsiteX27" fmla="*/ 240690 w 762902"/>
                  <a:gd name="connsiteY27" fmla="*/ 438150 h 762000"/>
                  <a:gd name="connsiteX28" fmla="*/ 274028 w 762902"/>
                  <a:gd name="connsiteY28" fmla="*/ 438150 h 762000"/>
                  <a:gd name="connsiteX29" fmla="*/ 277837 w 762902"/>
                  <a:gd name="connsiteY29" fmla="*/ 476250 h 762000"/>
                  <a:gd name="connsiteX30" fmla="*/ 235928 w 762902"/>
                  <a:gd name="connsiteY30" fmla="*/ 476250 h 762000"/>
                  <a:gd name="connsiteX31" fmla="*/ 240690 w 762902"/>
                  <a:gd name="connsiteY31" fmla="*/ 438150 h 762000"/>
                  <a:gd name="connsiteX32" fmla="*/ 249262 w 762902"/>
                  <a:gd name="connsiteY32" fmla="*/ 361950 h 762000"/>
                  <a:gd name="connsiteX33" fmla="*/ 265455 w 762902"/>
                  <a:gd name="connsiteY33" fmla="*/ 361950 h 762000"/>
                  <a:gd name="connsiteX34" fmla="*/ 269265 w 762902"/>
                  <a:gd name="connsiteY34" fmla="*/ 400050 h 762000"/>
                  <a:gd name="connsiteX35" fmla="*/ 244500 w 762902"/>
                  <a:gd name="connsiteY35" fmla="*/ 400050 h 762000"/>
                  <a:gd name="connsiteX36" fmla="*/ 249262 w 762902"/>
                  <a:gd name="connsiteY36" fmla="*/ 361950 h 762000"/>
                  <a:gd name="connsiteX37" fmla="*/ 257835 w 762902"/>
                  <a:gd name="connsiteY37" fmla="*/ 287655 h 762000"/>
                  <a:gd name="connsiteX38" fmla="*/ 261645 w 762902"/>
                  <a:gd name="connsiteY38" fmla="*/ 323850 h 762000"/>
                  <a:gd name="connsiteX39" fmla="*/ 253072 w 762902"/>
                  <a:gd name="connsiteY39" fmla="*/ 323850 h 762000"/>
                  <a:gd name="connsiteX40" fmla="*/ 257835 w 762902"/>
                  <a:gd name="connsiteY40" fmla="*/ 287655 h 762000"/>
                  <a:gd name="connsiteX41" fmla="*/ 667410 w 762902"/>
                  <a:gd name="connsiteY41" fmla="*/ 381000 h 762000"/>
                  <a:gd name="connsiteX42" fmla="*/ 667410 w 762902"/>
                  <a:gd name="connsiteY42" fmla="*/ 219075 h 762000"/>
                  <a:gd name="connsiteX43" fmla="*/ 734085 w 762902"/>
                  <a:gd name="connsiteY43" fmla="*/ 219075 h 762000"/>
                  <a:gd name="connsiteX44" fmla="*/ 762660 w 762902"/>
                  <a:gd name="connsiteY44" fmla="*/ 194310 h 762000"/>
                  <a:gd name="connsiteX45" fmla="*/ 740752 w 762902"/>
                  <a:gd name="connsiteY45" fmla="*/ 162878 h 762000"/>
                  <a:gd name="connsiteX46" fmla="*/ 289267 w 762902"/>
                  <a:gd name="connsiteY46" fmla="*/ 54293 h 762000"/>
                  <a:gd name="connsiteX47" fmla="*/ 286410 w 762902"/>
                  <a:gd name="connsiteY47" fmla="*/ 25717 h 762000"/>
                  <a:gd name="connsiteX48" fmla="*/ 257835 w 762902"/>
                  <a:gd name="connsiteY48" fmla="*/ 0 h 762000"/>
                  <a:gd name="connsiteX49" fmla="*/ 229260 w 762902"/>
                  <a:gd name="connsiteY49" fmla="*/ 25717 h 762000"/>
                  <a:gd name="connsiteX50" fmla="*/ 225450 w 762902"/>
                  <a:gd name="connsiteY50" fmla="*/ 60960 h 762000"/>
                  <a:gd name="connsiteX51" fmla="*/ 15900 w 762902"/>
                  <a:gd name="connsiteY51" fmla="*/ 165735 h 762000"/>
                  <a:gd name="connsiteX52" fmla="*/ 660 w 762902"/>
                  <a:gd name="connsiteY52" fmla="*/ 198120 h 762000"/>
                  <a:gd name="connsiteX53" fmla="*/ 29235 w 762902"/>
                  <a:gd name="connsiteY53" fmla="*/ 219075 h 762000"/>
                  <a:gd name="connsiteX54" fmla="*/ 208305 w 762902"/>
                  <a:gd name="connsiteY54" fmla="*/ 219075 h 762000"/>
                  <a:gd name="connsiteX55" fmla="*/ 154013 w 762902"/>
                  <a:gd name="connsiteY55" fmla="*/ 704850 h 762000"/>
                  <a:gd name="connsiteX56" fmla="*/ 57810 w 762902"/>
                  <a:gd name="connsiteY56" fmla="*/ 704850 h 762000"/>
                  <a:gd name="connsiteX57" fmla="*/ 57810 w 762902"/>
                  <a:gd name="connsiteY57" fmla="*/ 762000 h 762000"/>
                  <a:gd name="connsiteX58" fmla="*/ 457860 w 762902"/>
                  <a:gd name="connsiteY58" fmla="*/ 762000 h 762000"/>
                  <a:gd name="connsiteX59" fmla="*/ 457860 w 762902"/>
                  <a:gd name="connsiteY59" fmla="*/ 704850 h 762000"/>
                  <a:gd name="connsiteX60" fmla="*/ 361658 w 762902"/>
                  <a:gd name="connsiteY60" fmla="*/ 704850 h 762000"/>
                  <a:gd name="connsiteX61" fmla="*/ 307365 w 762902"/>
                  <a:gd name="connsiteY61" fmla="*/ 219075 h 762000"/>
                  <a:gd name="connsiteX62" fmla="*/ 629310 w 762902"/>
                  <a:gd name="connsiteY62" fmla="*/ 219075 h 762000"/>
                  <a:gd name="connsiteX63" fmla="*/ 629310 w 762902"/>
                  <a:gd name="connsiteY63" fmla="*/ 381000 h 762000"/>
                  <a:gd name="connsiteX64" fmla="*/ 534060 w 762902"/>
                  <a:gd name="connsiteY64" fmla="*/ 381000 h 762000"/>
                  <a:gd name="connsiteX65" fmla="*/ 534060 w 762902"/>
                  <a:gd name="connsiteY65" fmla="*/ 533400 h 762000"/>
                  <a:gd name="connsiteX66" fmla="*/ 762660 w 762902"/>
                  <a:gd name="connsiteY66" fmla="*/ 533400 h 762000"/>
                  <a:gd name="connsiteX67" fmla="*/ 762660 w 762902"/>
                  <a:gd name="connsiteY67" fmla="*/ 381000 h 762000"/>
                  <a:gd name="connsiteX68" fmla="*/ 667410 w 762902"/>
                  <a:gd name="connsiteY68" fmla="*/ 381000 h 762000"/>
                  <a:gd name="connsiteX0" fmla="*/ 724560 w 762902"/>
                  <a:gd name="connsiteY0" fmla="*/ 495300 h 762000"/>
                  <a:gd name="connsiteX1" fmla="*/ 724560 w 762902"/>
                  <a:gd name="connsiteY1" fmla="*/ 419100 h 762000"/>
                  <a:gd name="connsiteX2" fmla="*/ 724560 w 762902"/>
                  <a:gd name="connsiteY2" fmla="*/ 495300 h 762000"/>
                  <a:gd name="connsiteX3" fmla="*/ 301650 w 762902"/>
                  <a:gd name="connsiteY3" fmla="*/ 161925 h 762000"/>
                  <a:gd name="connsiteX4" fmla="*/ 295935 w 762902"/>
                  <a:gd name="connsiteY4" fmla="*/ 115253 h 762000"/>
                  <a:gd name="connsiteX5" fmla="*/ 492150 w 762902"/>
                  <a:gd name="connsiteY5" fmla="*/ 161925 h 762000"/>
                  <a:gd name="connsiteX6" fmla="*/ 301650 w 762902"/>
                  <a:gd name="connsiteY6" fmla="*/ 161925 h 762000"/>
                  <a:gd name="connsiteX7" fmla="*/ 150203 w 762902"/>
                  <a:gd name="connsiteY7" fmla="*/ 161925 h 762000"/>
                  <a:gd name="connsiteX8" fmla="*/ 217830 w 762902"/>
                  <a:gd name="connsiteY8" fmla="*/ 127635 h 762000"/>
                  <a:gd name="connsiteX9" fmla="*/ 214020 w 762902"/>
                  <a:gd name="connsiteY9" fmla="*/ 161925 h 762000"/>
                  <a:gd name="connsiteX10" fmla="*/ 150203 w 762902"/>
                  <a:gd name="connsiteY10" fmla="*/ 161925 h 762000"/>
                  <a:gd name="connsiteX11" fmla="*/ 211163 w 762902"/>
                  <a:gd name="connsiteY11" fmla="*/ 704850 h 762000"/>
                  <a:gd name="connsiteX12" fmla="*/ 214972 w 762902"/>
                  <a:gd name="connsiteY12" fmla="*/ 666750 h 762000"/>
                  <a:gd name="connsiteX13" fmla="*/ 299745 w 762902"/>
                  <a:gd name="connsiteY13" fmla="*/ 666750 h 762000"/>
                  <a:gd name="connsiteX14" fmla="*/ 303555 w 762902"/>
                  <a:gd name="connsiteY14" fmla="*/ 704850 h 762000"/>
                  <a:gd name="connsiteX15" fmla="*/ 211163 w 762902"/>
                  <a:gd name="connsiteY15" fmla="*/ 704850 h 762000"/>
                  <a:gd name="connsiteX16" fmla="*/ 224497 w 762902"/>
                  <a:gd name="connsiteY16" fmla="*/ 590550 h 762000"/>
                  <a:gd name="connsiteX17" fmla="*/ 292125 w 762902"/>
                  <a:gd name="connsiteY17" fmla="*/ 590550 h 762000"/>
                  <a:gd name="connsiteX18" fmla="*/ 295935 w 762902"/>
                  <a:gd name="connsiteY18" fmla="*/ 628650 h 762000"/>
                  <a:gd name="connsiteX19" fmla="*/ 219735 w 762902"/>
                  <a:gd name="connsiteY19" fmla="*/ 628650 h 762000"/>
                  <a:gd name="connsiteX20" fmla="*/ 224497 w 762902"/>
                  <a:gd name="connsiteY20" fmla="*/ 590550 h 762000"/>
                  <a:gd name="connsiteX21" fmla="*/ 233070 w 762902"/>
                  <a:gd name="connsiteY21" fmla="*/ 514350 h 762000"/>
                  <a:gd name="connsiteX22" fmla="*/ 283553 w 762902"/>
                  <a:gd name="connsiteY22" fmla="*/ 514350 h 762000"/>
                  <a:gd name="connsiteX23" fmla="*/ 287362 w 762902"/>
                  <a:gd name="connsiteY23" fmla="*/ 552450 h 762000"/>
                  <a:gd name="connsiteX24" fmla="*/ 228307 w 762902"/>
                  <a:gd name="connsiteY24" fmla="*/ 552450 h 762000"/>
                  <a:gd name="connsiteX25" fmla="*/ 233070 w 762902"/>
                  <a:gd name="connsiteY25" fmla="*/ 514350 h 762000"/>
                  <a:gd name="connsiteX26" fmla="*/ 240690 w 762902"/>
                  <a:gd name="connsiteY26" fmla="*/ 438150 h 762000"/>
                  <a:gd name="connsiteX27" fmla="*/ 274028 w 762902"/>
                  <a:gd name="connsiteY27" fmla="*/ 438150 h 762000"/>
                  <a:gd name="connsiteX28" fmla="*/ 277837 w 762902"/>
                  <a:gd name="connsiteY28" fmla="*/ 476250 h 762000"/>
                  <a:gd name="connsiteX29" fmla="*/ 235928 w 762902"/>
                  <a:gd name="connsiteY29" fmla="*/ 476250 h 762000"/>
                  <a:gd name="connsiteX30" fmla="*/ 240690 w 762902"/>
                  <a:gd name="connsiteY30" fmla="*/ 438150 h 762000"/>
                  <a:gd name="connsiteX31" fmla="*/ 249262 w 762902"/>
                  <a:gd name="connsiteY31" fmla="*/ 361950 h 762000"/>
                  <a:gd name="connsiteX32" fmla="*/ 265455 w 762902"/>
                  <a:gd name="connsiteY32" fmla="*/ 361950 h 762000"/>
                  <a:gd name="connsiteX33" fmla="*/ 269265 w 762902"/>
                  <a:gd name="connsiteY33" fmla="*/ 400050 h 762000"/>
                  <a:gd name="connsiteX34" fmla="*/ 244500 w 762902"/>
                  <a:gd name="connsiteY34" fmla="*/ 400050 h 762000"/>
                  <a:gd name="connsiteX35" fmla="*/ 249262 w 762902"/>
                  <a:gd name="connsiteY35" fmla="*/ 361950 h 762000"/>
                  <a:gd name="connsiteX36" fmla="*/ 257835 w 762902"/>
                  <a:gd name="connsiteY36" fmla="*/ 287655 h 762000"/>
                  <a:gd name="connsiteX37" fmla="*/ 261645 w 762902"/>
                  <a:gd name="connsiteY37" fmla="*/ 323850 h 762000"/>
                  <a:gd name="connsiteX38" fmla="*/ 253072 w 762902"/>
                  <a:gd name="connsiteY38" fmla="*/ 323850 h 762000"/>
                  <a:gd name="connsiteX39" fmla="*/ 257835 w 762902"/>
                  <a:gd name="connsiteY39" fmla="*/ 287655 h 762000"/>
                  <a:gd name="connsiteX40" fmla="*/ 667410 w 762902"/>
                  <a:gd name="connsiteY40" fmla="*/ 381000 h 762000"/>
                  <a:gd name="connsiteX41" fmla="*/ 667410 w 762902"/>
                  <a:gd name="connsiteY41" fmla="*/ 219075 h 762000"/>
                  <a:gd name="connsiteX42" fmla="*/ 734085 w 762902"/>
                  <a:gd name="connsiteY42" fmla="*/ 219075 h 762000"/>
                  <a:gd name="connsiteX43" fmla="*/ 762660 w 762902"/>
                  <a:gd name="connsiteY43" fmla="*/ 194310 h 762000"/>
                  <a:gd name="connsiteX44" fmla="*/ 740752 w 762902"/>
                  <a:gd name="connsiteY44" fmla="*/ 162878 h 762000"/>
                  <a:gd name="connsiteX45" fmla="*/ 289267 w 762902"/>
                  <a:gd name="connsiteY45" fmla="*/ 54293 h 762000"/>
                  <a:gd name="connsiteX46" fmla="*/ 286410 w 762902"/>
                  <a:gd name="connsiteY46" fmla="*/ 25717 h 762000"/>
                  <a:gd name="connsiteX47" fmla="*/ 257835 w 762902"/>
                  <a:gd name="connsiteY47" fmla="*/ 0 h 762000"/>
                  <a:gd name="connsiteX48" fmla="*/ 229260 w 762902"/>
                  <a:gd name="connsiteY48" fmla="*/ 25717 h 762000"/>
                  <a:gd name="connsiteX49" fmla="*/ 225450 w 762902"/>
                  <a:gd name="connsiteY49" fmla="*/ 60960 h 762000"/>
                  <a:gd name="connsiteX50" fmla="*/ 15900 w 762902"/>
                  <a:gd name="connsiteY50" fmla="*/ 165735 h 762000"/>
                  <a:gd name="connsiteX51" fmla="*/ 660 w 762902"/>
                  <a:gd name="connsiteY51" fmla="*/ 198120 h 762000"/>
                  <a:gd name="connsiteX52" fmla="*/ 29235 w 762902"/>
                  <a:gd name="connsiteY52" fmla="*/ 219075 h 762000"/>
                  <a:gd name="connsiteX53" fmla="*/ 208305 w 762902"/>
                  <a:gd name="connsiteY53" fmla="*/ 219075 h 762000"/>
                  <a:gd name="connsiteX54" fmla="*/ 154013 w 762902"/>
                  <a:gd name="connsiteY54" fmla="*/ 704850 h 762000"/>
                  <a:gd name="connsiteX55" fmla="*/ 57810 w 762902"/>
                  <a:gd name="connsiteY55" fmla="*/ 704850 h 762000"/>
                  <a:gd name="connsiteX56" fmla="*/ 57810 w 762902"/>
                  <a:gd name="connsiteY56" fmla="*/ 762000 h 762000"/>
                  <a:gd name="connsiteX57" fmla="*/ 457860 w 762902"/>
                  <a:gd name="connsiteY57" fmla="*/ 762000 h 762000"/>
                  <a:gd name="connsiteX58" fmla="*/ 457860 w 762902"/>
                  <a:gd name="connsiteY58" fmla="*/ 704850 h 762000"/>
                  <a:gd name="connsiteX59" fmla="*/ 361658 w 762902"/>
                  <a:gd name="connsiteY59" fmla="*/ 704850 h 762000"/>
                  <a:gd name="connsiteX60" fmla="*/ 307365 w 762902"/>
                  <a:gd name="connsiteY60" fmla="*/ 219075 h 762000"/>
                  <a:gd name="connsiteX61" fmla="*/ 629310 w 762902"/>
                  <a:gd name="connsiteY61" fmla="*/ 219075 h 762000"/>
                  <a:gd name="connsiteX62" fmla="*/ 629310 w 762902"/>
                  <a:gd name="connsiteY62" fmla="*/ 381000 h 762000"/>
                  <a:gd name="connsiteX63" fmla="*/ 534060 w 762902"/>
                  <a:gd name="connsiteY63" fmla="*/ 381000 h 762000"/>
                  <a:gd name="connsiteX64" fmla="*/ 534060 w 762902"/>
                  <a:gd name="connsiteY64" fmla="*/ 533400 h 762000"/>
                  <a:gd name="connsiteX65" fmla="*/ 762660 w 762902"/>
                  <a:gd name="connsiteY65" fmla="*/ 533400 h 762000"/>
                  <a:gd name="connsiteX66" fmla="*/ 762660 w 762902"/>
                  <a:gd name="connsiteY66" fmla="*/ 381000 h 762000"/>
                  <a:gd name="connsiteX67" fmla="*/ 667410 w 762902"/>
                  <a:gd name="connsiteY67"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762660 w 762902"/>
                  <a:gd name="connsiteY63" fmla="*/ 381000 h 762000"/>
                  <a:gd name="connsiteX64" fmla="*/ 667410 w 762902"/>
                  <a:gd name="connsiteY64" fmla="*/ 381000 h 762000"/>
                  <a:gd name="connsiteX0" fmla="*/ 301650 w 891341"/>
                  <a:gd name="connsiteY0" fmla="*/ 161925 h 762000"/>
                  <a:gd name="connsiteX1" fmla="*/ 295935 w 891341"/>
                  <a:gd name="connsiteY1" fmla="*/ 115253 h 762000"/>
                  <a:gd name="connsiteX2" fmla="*/ 492150 w 891341"/>
                  <a:gd name="connsiteY2" fmla="*/ 161925 h 762000"/>
                  <a:gd name="connsiteX3" fmla="*/ 301650 w 891341"/>
                  <a:gd name="connsiteY3" fmla="*/ 161925 h 762000"/>
                  <a:gd name="connsiteX4" fmla="*/ 150203 w 891341"/>
                  <a:gd name="connsiteY4" fmla="*/ 161925 h 762000"/>
                  <a:gd name="connsiteX5" fmla="*/ 217830 w 891341"/>
                  <a:gd name="connsiteY5" fmla="*/ 127635 h 762000"/>
                  <a:gd name="connsiteX6" fmla="*/ 214020 w 891341"/>
                  <a:gd name="connsiteY6" fmla="*/ 161925 h 762000"/>
                  <a:gd name="connsiteX7" fmla="*/ 150203 w 891341"/>
                  <a:gd name="connsiteY7" fmla="*/ 161925 h 762000"/>
                  <a:gd name="connsiteX8" fmla="*/ 211163 w 891341"/>
                  <a:gd name="connsiteY8" fmla="*/ 704850 h 762000"/>
                  <a:gd name="connsiteX9" fmla="*/ 214972 w 891341"/>
                  <a:gd name="connsiteY9" fmla="*/ 666750 h 762000"/>
                  <a:gd name="connsiteX10" fmla="*/ 299745 w 891341"/>
                  <a:gd name="connsiteY10" fmla="*/ 666750 h 762000"/>
                  <a:gd name="connsiteX11" fmla="*/ 303555 w 891341"/>
                  <a:gd name="connsiteY11" fmla="*/ 704850 h 762000"/>
                  <a:gd name="connsiteX12" fmla="*/ 211163 w 891341"/>
                  <a:gd name="connsiteY12" fmla="*/ 704850 h 762000"/>
                  <a:gd name="connsiteX13" fmla="*/ 224497 w 891341"/>
                  <a:gd name="connsiteY13" fmla="*/ 590550 h 762000"/>
                  <a:gd name="connsiteX14" fmla="*/ 292125 w 891341"/>
                  <a:gd name="connsiteY14" fmla="*/ 590550 h 762000"/>
                  <a:gd name="connsiteX15" fmla="*/ 295935 w 891341"/>
                  <a:gd name="connsiteY15" fmla="*/ 628650 h 762000"/>
                  <a:gd name="connsiteX16" fmla="*/ 219735 w 891341"/>
                  <a:gd name="connsiteY16" fmla="*/ 628650 h 762000"/>
                  <a:gd name="connsiteX17" fmla="*/ 224497 w 891341"/>
                  <a:gd name="connsiteY17" fmla="*/ 590550 h 762000"/>
                  <a:gd name="connsiteX18" fmla="*/ 233070 w 891341"/>
                  <a:gd name="connsiteY18" fmla="*/ 514350 h 762000"/>
                  <a:gd name="connsiteX19" fmla="*/ 283553 w 891341"/>
                  <a:gd name="connsiteY19" fmla="*/ 514350 h 762000"/>
                  <a:gd name="connsiteX20" fmla="*/ 287362 w 891341"/>
                  <a:gd name="connsiteY20" fmla="*/ 552450 h 762000"/>
                  <a:gd name="connsiteX21" fmla="*/ 228307 w 891341"/>
                  <a:gd name="connsiteY21" fmla="*/ 552450 h 762000"/>
                  <a:gd name="connsiteX22" fmla="*/ 233070 w 891341"/>
                  <a:gd name="connsiteY22" fmla="*/ 514350 h 762000"/>
                  <a:gd name="connsiteX23" fmla="*/ 240690 w 891341"/>
                  <a:gd name="connsiteY23" fmla="*/ 438150 h 762000"/>
                  <a:gd name="connsiteX24" fmla="*/ 274028 w 891341"/>
                  <a:gd name="connsiteY24" fmla="*/ 438150 h 762000"/>
                  <a:gd name="connsiteX25" fmla="*/ 277837 w 891341"/>
                  <a:gd name="connsiteY25" fmla="*/ 476250 h 762000"/>
                  <a:gd name="connsiteX26" fmla="*/ 235928 w 891341"/>
                  <a:gd name="connsiteY26" fmla="*/ 476250 h 762000"/>
                  <a:gd name="connsiteX27" fmla="*/ 240690 w 891341"/>
                  <a:gd name="connsiteY27" fmla="*/ 438150 h 762000"/>
                  <a:gd name="connsiteX28" fmla="*/ 249262 w 891341"/>
                  <a:gd name="connsiteY28" fmla="*/ 361950 h 762000"/>
                  <a:gd name="connsiteX29" fmla="*/ 265455 w 891341"/>
                  <a:gd name="connsiteY29" fmla="*/ 361950 h 762000"/>
                  <a:gd name="connsiteX30" fmla="*/ 269265 w 891341"/>
                  <a:gd name="connsiteY30" fmla="*/ 400050 h 762000"/>
                  <a:gd name="connsiteX31" fmla="*/ 244500 w 891341"/>
                  <a:gd name="connsiteY31" fmla="*/ 400050 h 762000"/>
                  <a:gd name="connsiteX32" fmla="*/ 249262 w 891341"/>
                  <a:gd name="connsiteY32" fmla="*/ 361950 h 762000"/>
                  <a:gd name="connsiteX33" fmla="*/ 257835 w 891341"/>
                  <a:gd name="connsiteY33" fmla="*/ 287655 h 762000"/>
                  <a:gd name="connsiteX34" fmla="*/ 261645 w 891341"/>
                  <a:gd name="connsiteY34" fmla="*/ 323850 h 762000"/>
                  <a:gd name="connsiteX35" fmla="*/ 253072 w 891341"/>
                  <a:gd name="connsiteY35" fmla="*/ 323850 h 762000"/>
                  <a:gd name="connsiteX36" fmla="*/ 257835 w 891341"/>
                  <a:gd name="connsiteY36" fmla="*/ 287655 h 762000"/>
                  <a:gd name="connsiteX37" fmla="*/ 667410 w 891341"/>
                  <a:gd name="connsiteY37" fmla="*/ 381000 h 762000"/>
                  <a:gd name="connsiteX38" fmla="*/ 667410 w 891341"/>
                  <a:gd name="connsiteY38" fmla="*/ 219075 h 762000"/>
                  <a:gd name="connsiteX39" fmla="*/ 734085 w 891341"/>
                  <a:gd name="connsiteY39" fmla="*/ 219075 h 762000"/>
                  <a:gd name="connsiteX40" fmla="*/ 762660 w 891341"/>
                  <a:gd name="connsiteY40" fmla="*/ 194310 h 762000"/>
                  <a:gd name="connsiteX41" fmla="*/ 740752 w 891341"/>
                  <a:gd name="connsiteY41" fmla="*/ 162878 h 762000"/>
                  <a:gd name="connsiteX42" fmla="*/ 289267 w 891341"/>
                  <a:gd name="connsiteY42" fmla="*/ 54293 h 762000"/>
                  <a:gd name="connsiteX43" fmla="*/ 286410 w 891341"/>
                  <a:gd name="connsiteY43" fmla="*/ 25717 h 762000"/>
                  <a:gd name="connsiteX44" fmla="*/ 257835 w 891341"/>
                  <a:gd name="connsiteY44" fmla="*/ 0 h 762000"/>
                  <a:gd name="connsiteX45" fmla="*/ 229260 w 891341"/>
                  <a:gd name="connsiteY45" fmla="*/ 25717 h 762000"/>
                  <a:gd name="connsiteX46" fmla="*/ 225450 w 891341"/>
                  <a:gd name="connsiteY46" fmla="*/ 60960 h 762000"/>
                  <a:gd name="connsiteX47" fmla="*/ 15900 w 891341"/>
                  <a:gd name="connsiteY47" fmla="*/ 165735 h 762000"/>
                  <a:gd name="connsiteX48" fmla="*/ 660 w 891341"/>
                  <a:gd name="connsiteY48" fmla="*/ 198120 h 762000"/>
                  <a:gd name="connsiteX49" fmla="*/ 29235 w 891341"/>
                  <a:gd name="connsiteY49" fmla="*/ 219075 h 762000"/>
                  <a:gd name="connsiteX50" fmla="*/ 208305 w 891341"/>
                  <a:gd name="connsiteY50" fmla="*/ 219075 h 762000"/>
                  <a:gd name="connsiteX51" fmla="*/ 154013 w 891341"/>
                  <a:gd name="connsiteY51" fmla="*/ 704850 h 762000"/>
                  <a:gd name="connsiteX52" fmla="*/ 57810 w 891341"/>
                  <a:gd name="connsiteY52" fmla="*/ 704850 h 762000"/>
                  <a:gd name="connsiteX53" fmla="*/ 57810 w 891341"/>
                  <a:gd name="connsiteY53" fmla="*/ 762000 h 762000"/>
                  <a:gd name="connsiteX54" fmla="*/ 457860 w 891341"/>
                  <a:gd name="connsiteY54" fmla="*/ 762000 h 762000"/>
                  <a:gd name="connsiteX55" fmla="*/ 457860 w 891341"/>
                  <a:gd name="connsiteY55" fmla="*/ 704850 h 762000"/>
                  <a:gd name="connsiteX56" fmla="*/ 361658 w 891341"/>
                  <a:gd name="connsiteY56" fmla="*/ 704850 h 762000"/>
                  <a:gd name="connsiteX57" fmla="*/ 307365 w 891341"/>
                  <a:gd name="connsiteY57" fmla="*/ 219075 h 762000"/>
                  <a:gd name="connsiteX58" fmla="*/ 629310 w 891341"/>
                  <a:gd name="connsiteY58" fmla="*/ 219075 h 762000"/>
                  <a:gd name="connsiteX59" fmla="*/ 629310 w 891341"/>
                  <a:gd name="connsiteY59" fmla="*/ 381000 h 762000"/>
                  <a:gd name="connsiteX60" fmla="*/ 534060 w 891341"/>
                  <a:gd name="connsiteY60" fmla="*/ 381000 h 762000"/>
                  <a:gd name="connsiteX61" fmla="*/ 534060 w 891341"/>
                  <a:gd name="connsiteY61" fmla="*/ 533400 h 762000"/>
                  <a:gd name="connsiteX62" fmla="*/ 762660 w 891341"/>
                  <a:gd name="connsiteY62" fmla="*/ 533400 h 762000"/>
                  <a:gd name="connsiteX63" fmla="*/ 891341 w 891341"/>
                  <a:gd name="connsiteY63" fmla="*/ 388561 h 762000"/>
                  <a:gd name="connsiteX64" fmla="*/ 667410 w 891341"/>
                  <a:gd name="connsiteY64"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667410 w 762902"/>
                  <a:gd name="connsiteY63" fmla="*/ 381000 h 762000"/>
                  <a:gd name="connsiteX0" fmla="*/ 301650 w 770229"/>
                  <a:gd name="connsiteY0" fmla="*/ 161925 h 762000"/>
                  <a:gd name="connsiteX1" fmla="*/ 295935 w 770229"/>
                  <a:gd name="connsiteY1" fmla="*/ 115253 h 762000"/>
                  <a:gd name="connsiteX2" fmla="*/ 492150 w 770229"/>
                  <a:gd name="connsiteY2" fmla="*/ 161925 h 762000"/>
                  <a:gd name="connsiteX3" fmla="*/ 301650 w 770229"/>
                  <a:gd name="connsiteY3" fmla="*/ 161925 h 762000"/>
                  <a:gd name="connsiteX4" fmla="*/ 150203 w 770229"/>
                  <a:gd name="connsiteY4" fmla="*/ 161925 h 762000"/>
                  <a:gd name="connsiteX5" fmla="*/ 217830 w 770229"/>
                  <a:gd name="connsiteY5" fmla="*/ 127635 h 762000"/>
                  <a:gd name="connsiteX6" fmla="*/ 214020 w 770229"/>
                  <a:gd name="connsiteY6" fmla="*/ 161925 h 762000"/>
                  <a:gd name="connsiteX7" fmla="*/ 150203 w 770229"/>
                  <a:gd name="connsiteY7" fmla="*/ 161925 h 762000"/>
                  <a:gd name="connsiteX8" fmla="*/ 211163 w 770229"/>
                  <a:gd name="connsiteY8" fmla="*/ 704850 h 762000"/>
                  <a:gd name="connsiteX9" fmla="*/ 214972 w 770229"/>
                  <a:gd name="connsiteY9" fmla="*/ 666750 h 762000"/>
                  <a:gd name="connsiteX10" fmla="*/ 299745 w 770229"/>
                  <a:gd name="connsiteY10" fmla="*/ 666750 h 762000"/>
                  <a:gd name="connsiteX11" fmla="*/ 303555 w 770229"/>
                  <a:gd name="connsiteY11" fmla="*/ 704850 h 762000"/>
                  <a:gd name="connsiteX12" fmla="*/ 211163 w 770229"/>
                  <a:gd name="connsiteY12" fmla="*/ 704850 h 762000"/>
                  <a:gd name="connsiteX13" fmla="*/ 224497 w 770229"/>
                  <a:gd name="connsiteY13" fmla="*/ 590550 h 762000"/>
                  <a:gd name="connsiteX14" fmla="*/ 292125 w 770229"/>
                  <a:gd name="connsiteY14" fmla="*/ 590550 h 762000"/>
                  <a:gd name="connsiteX15" fmla="*/ 295935 w 770229"/>
                  <a:gd name="connsiteY15" fmla="*/ 628650 h 762000"/>
                  <a:gd name="connsiteX16" fmla="*/ 219735 w 770229"/>
                  <a:gd name="connsiteY16" fmla="*/ 628650 h 762000"/>
                  <a:gd name="connsiteX17" fmla="*/ 224497 w 770229"/>
                  <a:gd name="connsiteY17" fmla="*/ 590550 h 762000"/>
                  <a:gd name="connsiteX18" fmla="*/ 233070 w 770229"/>
                  <a:gd name="connsiteY18" fmla="*/ 514350 h 762000"/>
                  <a:gd name="connsiteX19" fmla="*/ 283553 w 770229"/>
                  <a:gd name="connsiteY19" fmla="*/ 514350 h 762000"/>
                  <a:gd name="connsiteX20" fmla="*/ 287362 w 770229"/>
                  <a:gd name="connsiteY20" fmla="*/ 552450 h 762000"/>
                  <a:gd name="connsiteX21" fmla="*/ 228307 w 770229"/>
                  <a:gd name="connsiteY21" fmla="*/ 552450 h 762000"/>
                  <a:gd name="connsiteX22" fmla="*/ 233070 w 770229"/>
                  <a:gd name="connsiteY22" fmla="*/ 514350 h 762000"/>
                  <a:gd name="connsiteX23" fmla="*/ 240690 w 770229"/>
                  <a:gd name="connsiteY23" fmla="*/ 438150 h 762000"/>
                  <a:gd name="connsiteX24" fmla="*/ 274028 w 770229"/>
                  <a:gd name="connsiteY24" fmla="*/ 438150 h 762000"/>
                  <a:gd name="connsiteX25" fmla="*/ 277837 w 770229"/>
                  <a:gd name="connsiteY25" fmla="*/ 476250 h 762000"/>
                  <a:gd name="connsiteX26" fmla="*/ 235928 w 770229"/>
                  <a:gd name="connsiteY26" fmla="*/ 476250 h 762000"/>
                  <a:gd name="connsiteX27" fmla="*/ 240690 w 770229"/>
                  <a:gd name="connsiteY27" fmla="*/ 438150 h 762000"/>
                  <a:gd name="connsiteX28" fmla="*/ 249262 w 770229"/>
                  <a:gd name="connsiteY28" fmla="*/ 361950 h 762000"/>
                  <a:gd name="connsiteX29" fmla="*/ 265455 w 770229"/>
                  <a:gd name="connsiteY29" fmla="*/ 361950 h 762000"/>
                  <a:gd name="connsiteX30" fmla="*/ 269265 w 770229"/>
                  <a:gd name="connsiteY30" fmla="*/ 400050 h 762000"/>
                  <a:gd name="connsiteX31" fmla="*/ 244500 w 770229"/>
                  <a:gd name="connsiteY31" fmla="*/ 400050 h 762000"/>
                  <a:gd name="connsiteX32" fmla="*/ 249262 w 770229"/>
                  <a:gd name="connsiteY32" fmla="*/ 361950 h 762000"/>
                  <a:gd name="connsiteX33" fmla="*/ 257835 w 770229"/>
                  <a:gd name="connsiteY33" fmla="*/ 287655 h 762000"/>
                  <a:gd name="connsiteX34" fmla="*/ 261645 w 770229"/>
                  <a:gd name="connsiteY34" fmla="*/ 323850 h 762000"/>
                  <a:gd name="connsiteX35" fmla="*/ 253072 w 770229"/>
                  <a:gd name="connsiteY35" fmla="*/ 323850 h 762000"/>
                  <a:gd name="connsiteX36" fmla="*/ 257835 w 770229"/>
                  <a:gd name="connsiteY36" fmla="*/ 287655 h 762000"/>
                  <a:gd name="connsiteX37" fmla="*/ 667410 w 770229"/>
                  <a:gd name="connsiteY37" fmla="*/ 381000 h 762000"/>
                  <a:gd name="connsiteX38" fmla="*/ 667410 w 770229"/>
                  <a:gd name="connsiteY38" fmla="*/ 219075 h 762000"/>
                  <a:gd name="connsiteX39" fmla="*/ 734085 w 770229"/>
                  <a:gd name="connsiteY39" fmla="*/ 219075 h 762000"/>
                  <a:gd name="connsiteX40" fmla="*/ 762660 w 770229"/>
                  <a:gd name="connsiteY40" fmla="*/ 194310 h 762000"/>
                  <a:gd name="connsiteX41" fmla="*/ 740752 w 770229"/>
                  <a:gd name="connsiteY41" fmla="*/ 162878 h 762000"/>
                  <a:gd name="connsiteX42" fmla="*/ 289267 w 770229"/>
                  <a:gd name="connsiteY42" fmla="*/ 54293 h 762000"/>
                  <a:gd name="connsiteX43" fmla="*/ 286410 w 770229"/>
                  <a:gd name="connsiteY43" fmla="*/ 25717 h 762000"/>
                  <a:gd name="connsiteX44" fmla="*/ 257835 w 770229"/>
                  <a:gd name="connsiteY44" fmla="*/ 0 h 762000"/>
                  <a:gd name="connsiteX45" fmla="*/ 229260 w 770229"/>
                  <a:gd name="connsiteY45" fmla="*/ 25717 h 762000"/>
                  <a:gd name="connsiteX46" fmla="*/ 225450 w 770229"/>
                  <a:gd name="connsiteY46" fmla="*/ 60960 h 762000"/>
                  <a:gd name="connsiteX47" fmla="*/ 15900 w 770229"/>
                  <a:gd name="connsiteY47" fmla="*/ 165735 h 762000"/>
                  <a:gd name="connsiteX48" fmla="*/ 660 w 770229"/>
                  <a:gd name="connsiteY48" fmla="*/ 198120 h 762000"/>
                  <a:gd name="connsiteX49" fmla="*/ 29235 w 770229"/>
                  <a:gd name="connsiteY49" fmla="*/ 219075 h 762000"/>
                  <a:gd name="connsiteX50" fmla="*/ 208305 w 770229"/>
                  <a:gd name="connsiteY50" fmla="*/ 219075 h 762000"/>
                  <a:gd name="connsiteX51" fmla="*/ 154013 w 770229"/>
                  <a:gd name="connsiteY51" fmla="*/ 704850 h 762000"/>
                  <a:gd name="connsiteX52" fmla="*/ 57810 w 770229"/>
                  <a:gd name="connsiteY52" fmla="*/ 704850 h 762000"/>
                  <a:gd name="connsiteX53" fmla="*/ 57810 w 770229"/>
                  <a:gd name="connsiteY53" fmla="*/ 762000 h 762000"/>
                  <a:gd name="connsiteX54" fmla="*/ 457860 w 770229"/>
                  <a:gd name="connsiteY54" fmla="*/ 762000 h 762000"/>
                  <a:gd name="connsiteX55" fmla="*/ 457860 w 770229"/>
                  <a:gd name="connsiteY55" fmla="*/ 704850 h 762000"/>
                  <a:gd name="connsiteX56" fmla="*/ 361658 w 770229"/>
                  <a:gd name="connsiteY56" fmla="*/ 704850 h 762000"/>
                  <a:gd name="connsiteX57" fmla="*/ 307365 w 770229"/>
                  <a:gd name="connsiteY57" fmla="*/ 219075 h 762000"/>
                  <a:gd name="connsiteX58" fmla="*/ 629310 w 770229"/>
                  <a:gd name="connsiteY58" fmla="*/ 219075 h 762000"/>
                  <a:gd name="connsiteX59" fmla="*/ 629310 w 770229"/>
                  <a:gd name="connsiteY59" fmla="*/ 381000 h 762000"/>
                  <a:gd name="connsiteX60" fmla="*/ 534060 w 770229"/>
                  <a:gd name="connsiteY60" fmla="*/ 381000 h 762000"/>
                  <a:gd name="connsiteX61" fmla="*/ 534060 w 770229"/>
                  <a:gd name="connsiteY61" fmla="*/ 533400 h 762000"/>
                  <a:gd name="connsiteX62" fmla="*/ 770229 w 770229"/>
                  <a:gd name="connsiteY62" fmla="*/ 538440 h 762000"/>
                  <a:gd name="connsiteX63" fmla="*/ 667410 w 770229"/>
                  <a:gd name="connsiteY63"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667410 w 762902"/>
                  <a:gd name="connsiteY62"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667410 w 762902"/>
                  <a:gd name="connsiteY61"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667410 w 762902"/>
                  <a:gd name="connsiteY60" fmla="*/ 38100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62902" h="762000">
                    <a:moveTo>
                      <a:pt x="301650" y="161925"/>
                    </a:moveTo>
                    <a:lnTo>
                      <a:pt x="295935" y="115253"/>
                    </a:lnTo>
                    <a:lnTo>
                      <a:pt x="492150" y="161925"/>
                    </a:lnTo>
                    <a:lnTo>
                      <a:pt x="301650" y="161925"/>
                    </a:lnTo>
                    <a:close/>
                    <a:moveTo>
                      <a:pt x="150203" y="161925"/>
                    </a:moveTo>
                    <a:lnTo>
                      <a:pt x="217830" y="127635"/>
                    </a:lnTo>
                    <a:lnTo>
                      <a:pt x="214020" y="161925"/>
                    </a:lnTo>
                    <a:lnTo>
                      <a:pt x="150203" y="161925"/>
                    </a:lnTo>
                    <a:close/>
                    <a:moveTo>
                      <a:pt x="211163" y="704850"/>
                    </a:moveTo>
                    <a:lnTo>
                      <a:pt x="214972" y="666750"/>
                    </a:lnTo>
                    <a:lnTo>
                      <a:pt x="299745" y="666750"/>
                    </a:lnTo>
                    <a:lnTo>
                      <a:pt x="303555" y="704850"/>
                    </a:lnTo>
                    <a:lnTo>
                      <a:pt x="211163" y="704850"/>
                    </a:lnTo>
                    <a:close/>
                    <a:moveTo>
                      <a:pt x="224497" y="590550"/>
                    </a:moveTo>
                    <a:lnTo>
                      <a:pt x="292125" y="590550"/>
                    </a:lnTo>
                    <a:lnTo>
                      <a:pt x="295935" y="628650"/>
                    </a:lnTo>
                    <a:lnTo>
                      <a:pt x="219735" y="628650"/>
                    </a:lnTo>
                    <a:lnTo>
                      <a:pt x="224497" y="590550"/>
                    </a:lnTo>
                    <a:close/>
                    <a:moveTo>
                      <a:pt x="233070" y="514350"/>
                    </a:moveTo>
                    <a:lnTo>
                      <a:pt x="283553" y="514350"/>
                    </a:lnTo>
                    <a:lnTo>
                      <a:pt x="287362" y="552450"/>
                    </a:lnTo>
                    <a:lnTo>
                      <a:pt x="228307" y="552450"/>
                    </a:lnTo>
                    <a:lnTo>
                      <a:pt x="233070" y="514350"/>
                    </a:lnTo>
                    <a:close/>
                    <a:moveTo>
                      <a:pt x="240690" y="438150"/>
                    </a:moveTo>
                    <a:lnTo>
                      <a:pt x="274028" y="438150"/>
                    </a:lnTo>
                    <a:lnTo>
                      <a:pt x="277837" y="476250"/>
                    </a:lnTo>
                    <a:lnTo>
                      <a:pt x="235928" y="476250"/>
                    </a:lnTo>
                    <a:lnTo>
                      <a:pt x="240690" y="438150"/>
                    </a:lnTo>
                    <a:close/>
                    <a:moveTo>
                      <a:pt x="249262" y="361950"/>
                    </a:moveTo>
                    <a:lnTo>
                      <a:pt x="265455" y="361950"/>
                    </a:lnTo>
                    <a:lnTo>
                      <a:pt x="269265" y="400050"/>
                    </a:lnTo>
                    <a:lnTo>
                      <a:pt x="244500" y="400050"/>
                    </a:lnTo>
                    <a:lnTo>
                      <a:pt x="249262" y="361950"/>
                    </a:lnTo>
                    <a:close/>
                    <a:moveTo>
                      <a:pt x="257835" y="287655"/>
                    </a:moveTo>
                    <a:lnTo>
                      <a:pt x="261645" y="323850"/>
                    </a:lnTo>
                    <a:lnTo>
                      <a:pt x="253072" y="323850"/>
                    </a:lnTo>
                    <a:lnTo>
                      <a:pt x="257835" y="287655"/>
                    </a:lnTo>
                    <a:close/>
                    <a:moveTo>
                      <a:pt x="667410" y="381000"/>
                    </a:moveTo>
                    <a:lnTo>
                      <a:pt x="667410" y="219075"/>
                    </a:lnTo>
                    <a:lnTo>
                      <a:pt x="734085" y="219075"/>
                    </a:lnTo>
                    <a:cubicBezTo>
                      <a:pt x="748373" y="219075"/>
                      <a:pt x="760755" y="208598"/>
                      <a:pt x="762660" y="194310"/>
                    </a:cubicBezTo>
                    <a:cubicBezTo>
                      <a:pt x="764565" y="180023"/>
                      <a:pt x="755040" y="166688"/>
                      <a:pt x="740752" y="162878"/>
                    </a:cubicBezTo>
                    <a:lnTo>
                      <a:pt x="289267" y="54293"/>
                    </a:lnTo>
                    <a:lnTo>
                      <a:pt x="286410" y="25717"/>
                    </a:lnTo>
                    <a:cubicBezTo>
                      <a:pt x="284505" y="10478"/>
                      <a:pt x="272123" y="0"/>
                      <a:pt x="257835" y="0"/>
                    </a:cubicBezTo>
                    <a:cubicBezTo>
                      <a:pt x="243547" y="0"/>
                      <a:pt x="231165" y="10478"/>
                      <a:pt x="229260" y="25717"/>
                    </a:cubicBezTo>
                    <a:lnTo>
                      <a:pt x="225450" y="60960"/>
                    </a:lnTo>
                    <a:lnTo>
                      <a:pt x="15900" y="165735"/>
                    </a:lnTo>
                    <a:cubicBezTo>
                      <a:pt x="4470" y="171450"/>
                      <a:pt x="-2198" y="184785"/>
                      <a:pt x="660" y="198120"/>
                    </a:cubicBezTo>
                    <a:cubicBezTo>
                      <a:pt x="4470" y="209550"/>
                      <a:pt x="15900" y="219075"/>
                      <a:pt x="29235" y="219075"/>
                    </a:cubicBezTo>
                    <a:lnTo>
                      <a:pt x="208305" y="219075"/>
                    </a:lnTo>
                    <a:lnTo>
                      <a:pt x="154013" y="704850"/>
                    </a:lnTo>
                    <a:lnTo>
                      <a:pt x="57810" y="704850"/>
                    </a:lnTo>
                    <a:lnTo>
                      <a:pt x="57810" y="762000"/>
                    </a:lnTo>
                    <a:lnTo>
                      <a:pt x="457860" y="762000"/>
                    </a:lnTo>
                    <a:lnTo>
                      <a:pt x="457860" y="704850"/>
                    </a:lnTo>
                    <a:lnTo>
                      <a:pt x="361658" y="704850"/>
                    </a:lnTo>
                    <a:lnTo>
                      <a:pt x="307365" y="219075"/>
                    </a:lnTo>
                    <a:lnTo>
                      <a:pt x="629310" y="219075"/>
                    </a:lnTo>
                    <a:lnTo>
                      <a:pt x="629310" y="381000"/>
                    </a:lnTo>
                    <a:lnTo>
                      <a:pt x="667410" y="381000"/>
                    </a:ln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pic>
        <p:nvPicPr>
          <p:cNvPr id="265" name="Graphic 22" descr="Truck with solid fill">
            <a:extLst>
              <a:ext uri="{FF2B5EF4-FFF2-40B4-BE49-F238E27FC236}">
                <a16:creationId xmlns:a16="http://schemas.microsoft.com/office/drawing/2014/main" id="{D1D14820-5FC8-3F2D-0D37-AB368A389FA2}"/>
              </a:ext>
            </a:extLst>
          </p:cNvPr>
          <p:cNvPicPr>
            <a:picLocks noChangeAspect="1"/>
          </p:cNvPicPr>
          <p:nvPr/>
        </p:nvPicPr>
        <p:blipFill>
          <a:blip r:embed="rId29" cstate="print">
            <a:extLst>
              <a:ext uri="{28A0092B-C50C-407E-A947-70E740481C1C}">
                <a14:useLocalDpi xmlns:a14="http://schemas.microsoft.com/office/drawing/2010/main" val="0"/>
              </a:ext>
              <a:ext uri="{96DAC541-7B7A-43D3-8B79-37D633B846F1}">
                <asvg:svgBlip xmlns:asvg="http://schemas.microsoft.com/office/drawing/2016/SVG/main" r:embed="rId30"/>
              </a:ext>
            </a:extLst>
          </a:blip>
          <a:stretch>
            <a:fillRect/>
          </a:stretch>
        </p:blipFill>
        <p:spPr>
          <a:xfrm>
            <a:off x="6208753" y="5628268"/>
            <a:ext cx="511326" cy="487731"/>
          </a:xfrm>
          <a:prstGeom prst="rect">
            <a:avLst/>
          </a:prstGeom>
        </p:spPr>
      </p:pic>
      <p:sp>
        <p:nvSpPr>
          <p:cNvPr id="266" name="Tekstiruutu 265">
            <a:extLst>
              <a:ext uri="{FF2B5EF4-FFF2-40B4-BE49-F238E27FC236}">
                <a16:creationId xmlns:a16="http://schemas.microsoft.com/office/drawing/2014/main" id="{51F0452B-6B08-DA2F-7B14-3161FA89EC51}"/>
              </a:ext>
            </a:extLst>
          </p:cNvPr>
          <p:cNvSpPr txBox="1"/>
          <p:nvPr/>
        </p:nvSpPr>
        <p:spPr>
          <a:xfrm>
            <a:off x="4703137" y="5491242"/>
            <a:ext cx="871367" cy="240066"/>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Design</a:t>
            </a:r>
          </a:p>
        </p:txBody>
      </p:sp>
      <p:sp>
        <p:nvSpPr>
          <p:cNvPr id="267" name="Tekstiruutu 266">
            <a:extLst>
              <a:ext uri="{FF2B5EF4-FFF2-40B4-BE49-F238E27FC236}">
                <a16:creationId xmlns:a16="http://schemas.microsoft.com/office/drawing/2014/main" id="{63F3EBF2-2A9E-F1BD-A46E-9DC14105BE92}"/>
              </a:ext>
            </a:extLst>
          </p:cNvPr>
          <p:cNvSpPr txBox="1"/>
          <p:nvPr/>
        </p:nvSpPr>
        <p:spPr>
          <a:xfrm>
            <a:off x="5190161" y="5743935"/>
            <a:ext cx="997519" cy="240066"/>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Manufactured</a:t>
            </a:r>
            <a:endParaRPr kumimoji="0" lang="fi-FI" sz="12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268" name="Tekstiruutu 267">
            <a:extLst>
              <a:ext uri="{FF2B5EF4-FFF2-40B4-BE49-F238E27FC236}">
                <a16:creationId xmlns:a16="http://schemas.microsoft.com/office/drawing/2014/main" id="{5616AAAE-B843-3DA1-9425-551A4D9E0715}"/>
              </a:ext>
            </a:extLst>
          </p:cNvPr>
          <p:cNvSpPr txBox="1"/>
          <p:nvPr/>
        </p:nvSpPr>
        <p:spPr>
          <a:xfrm>
            <a:off x="5834793" y="6038873"/>
            <a:ext cx="997518" cy="240066"/>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lang="fi-FI" sz="1200" err="1">
                <a:solidFill>
                  <a:prstClr val="black"/>
                </a:solidFill>
                <a:latin typeface="Times New Roman" panose="02020603050405020304" pitchFamily="18" charset="0"/>
                <a:cs typeface="Times New Roman" panose="02020603050405020304" pitchFamily="18" charset="0"/>
              </a:rPr>
              <a:t>Transportation</a:t>
            </a:r>
            <a:endParaRPr kumimoji="0" lang="fi-FI" sz="12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269" name="Tekstiruutu 268">
            <a:extLst>
              <a:ext uri="{FF2B5EF4-FFF2-40B4-BE49-F238E27FC236}">
                <a16:creationId xmlns:a16="http://schemas.microsoft.com/office/drawing/2014/main" id="{9086BA1A-7D17-997E-ABEB-63A499E157DC}"/>
              </a:ext>
            </a:extLst>
          </p:cNvPr>
          <p:cNvSpPr txBox="1"/>
          <p:nvPr/>
        </p:nvSpPr>
        <p:spPr>
          <a:xfrm>
            <a:off x="6637972" y="6278939"/>
            <a:ext cx="871367" cy="240066"/>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Installing</a:t>
            </a:r>
            <a:endParaRPr kumimoji="0" lang="fi-FI" sz="12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270" name="Sisällön paikkamerkki 2">
            <a:extLst>
              <a:ext uri="{FF2B5EF4-FFF2-40B4-BE49-F238E27FC236}">
                <a16:creationId xmlns:a16="http://schemas.microsoft.com/office/drawing/2014/main" id="{AFB4372F-F917-3BA5-7015-2E2A00BC8CD2}"/>
              </a:ext>
            </a:extLst>
          </p:cNvPr>
          <p:cNvSpPr txBox="1">
            <a:spLocks/>
          </p:cNvSpPr>
          <p:nvPr/>
        </p:nvSpPr>
        <p:spPr>
          <a:xfrm>
            <a:off x="6009139" y="597261"/>
            <a:ext cx="1254711" cy="364911"/>
          </a:xfrm>
          <a:prstGeom prst="rect">
            <a:avLst/>
          </a:prstGeom>
        </p:spPr>
        <p:txBody>
          <a:bodyPr vert="horz" wrap="square" lIns="0" tIns="0" rIns="0" bIns="0" rtlCol="0" anchor="t" anchorCtr="0">
            <a:noAutofit/>
          </a:bodyPr>
          <a:lstStyle>
            <a:lvl1pPr marL="266693" indent="-266693" algn="l" defTabSz="914377" rtl="0" eaLnBrk="1" latinLnBrk="0" hangingPunct="1">
              <a:lnSpc>
                <a:spcPct val="100000"/>
              </a:lnSpc>
              <a:spcBef>
                <a:spcPts val="6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28635" indent="-266693" algn="l" defTabSz="914377" rtl="0" eaLnBrk="1" latinLnBrk="0" hangingPunct="1">
              <a:lnSpc>
                <a:spcPct val="10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990575" indent="-276218" algn="l" defTabSz="914377" rtl="0" eaLnBrk="1" latinLnBrk="0" hangingPunct="1">
              <a:lnSpc>
                <a:spcPct val="100000"/>
              </a:lnSpc>
              <a:spcBef>
                <a:spcPts val="6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342992"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1704932"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066874" indent="-276218"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419290"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781230"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143172" indent="-276218"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600"/>
              </a:spcBef>
              <a:spcAft>
                <a:spcPts val="0"/>
              </a:spcAft>
              <a:buClr>
                <a:srgbClr val="183858"/>
              </a:buClr>
              <a:buSzTx/>
              <a:buFont typeface="Arial" panose="020B0604020202020204" pitchFamily="34" charset="0"/>
              <a:buNone/>
              <a:tabLst/>
              <a:defRPr/>
            </a:pPr>
            <a:r>
              <a:rPr kumimoji="0" lang="fi-FI" sz="2000" b="1" i="0" u="sng" strike="noStrike" kern="1200" cap="none" spc="0" normalizeH="0" baseline="0" noProof="0">
                <a:ln>
                  <a:noFill/>
                </a:ln>
                <a:solidFill>
                  <a:srgbClr val="183858"/>
                </a:solidFill>
                <a:effectLst/>
                <a:uLnTx/>
                <a:uFillTx/>
                <a:latin typeface="Times New Roman" panose="02020603050405020304" pitchFamily="18" charset="0"/>
                <a:ea typeface="+mn-ea"/>
                <a:cs typeface="Times New Roman" panose="02020603050405020304" pitchFamily="18" charset="0"/>
              </a:rPr>
              <a:t>TASKS</a:t>
            </a:r>
            <a:endParaRPr kumimoji="0" lang="fi-FI" sz="2000" b="0" i="0" u="sng" strike="noStrike" kern="1200" cap="none" spc="0" normalizeH="0" baseline="0" noProof="0">
              <a:ln>
                <a:noFill/>
              </a:ln>
              <a:solidFill>
                <a:srgbClr val="183858"/>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377" rtl="0" eaLnBrk="1" fontAlgn="auto" latinLnBrk="0" hangingPunct="1">
              <a:lnSpc>
                <a:spcPct val="100000"/>
              </a:lnSpc>
              <a:spcBef>
                <a:spcPts val="600"/>
              </a:spcBef>
              <a:spcAft>
                <a:spcPts val="0"/>
              </a:spcAft>
              <a:buClr>
                <a:srgbClr val="183858"/>
              </a:buClr>
              <a:buSzTx/>
              <a:buFont typeface="Arial" panose="020B0604020202020204" pitchFamily="34" charset="0"/>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Tree>
    <p:extLst>
      <p:ext uri="{BB962C8B-B14F-4D97-AF65-F5344CB8AC3E}">
        <p14:creationId xmlns:p14="http://schemas.microsoft.com/office/powerpoint/2010/main" val="178867502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p:cNvGrpSpPr/>
        <p:nvPr/>
      </p:nvGrpSpPr>
      <p:grpSpPr>
        <a:xfrm>
          <a:off x="0" y="0"/>
          <a:ext cx="0" cy="0"/>
          <a:chOff x="0" y="0"/>
          <a:chExt cx="0" cy="0"/>
        </a:xfrm>
      </p:grpSpPr>
      <p:sp>
        <p:nvSpPr>
          <p:cNvPr id="7" name="Tekstiruutu 6">
            <a:extLst>
              <a:ext uri="{FF2B5EF4-FFF2-40B4-BE49-F238E27FC236}">
                <a16:creationId xmlns:a16="http://schemas.microsoft.com/office/drawing/2014/main" id="{2E231E11-7EF0-6A4F-5DD4-039475DD9326}"/>
              </a:ext>
            </a:extLst>
          </p:cNvPr>
          <p:cNvSpPr txBox="1"/>
          <p:nvPr/>
        </p:nvSpPr>
        <p:spPr>
          <a:xfrm flipH="1">
            <a:off x="3029795" y="2519801"/>
            <a:ext cx="104464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err="1">
                <a:ln>
                  <a:noFill/>
                </a:ln>
                <a:solidFill>
                  <a:prstClr val="black"/>
                </a:solidFill>
                <a:effectLst/>
                <a:uLnTx/>
                <a:uFillTx/>
                <a:latin typeface="Avenir Next LT Pro"/>
                <a:ea typeface="+mn-ea"/>
                <a:cs typeface="+mn-cs"/>
              </a:rPr>
              <a:t>Capture</a:t>
            </a:r>
            <a:endParaRPr kumimoji="0" lang="fi-FI" sz="16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8" name="Tekstiruutu 7">
            <a:extLst>
              <a:ext uri="{FF2B5EF4-FFF2-40B4-BE49-F238E27FC236}">
                <a16:creationId xmlns:a16="http://schemas.microsoft.com/office/drawing/2014/main" id="{82DB492A-8A7D-4AC4-6C05-06584F8658F1}"/>
              </a:ext>
            </a:extLst>
          </p:cNvPr>
          <p:cNvSpPr txBox="1"/>
          <p:nvPr/>
        </p:nvSpPr>
        <p:spPr>
          <a:xfrm flipH="1">
            <a:off x="5628193" y="851657"/>
            <a:ext cx="1339984"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venir Next LT Pro"/>
                <a:ea typeface="+mn-ea"/>
                <a:cs typeface="+mn-cs"/>
              </a:rPr>
              <a:t>Master data</a:t>
            </a:r>
          </a:p>
        </p:txBody>
      </p:sp>
      <p:pic>
        <p:nvPicPr>
          <p:cNvPr id="9" name="Kuva 8" descr="Reitti (kaksi nastaa ja polku) tasaisella täytöllä">
            <a:extLst>
              <a:ext uri="{FF2B5EF4-FFF2-40B4-BE49-F238E27FC236}">
                <a16:creationId xmlns:a16="http://schemas.microsoft.com/office/drawing/2014/main" id="{63503564-1119-31D1-4879-5A0B50F9CB6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140991" y="1435972"/>
            <a:ext cx="699852" cy="699852"/>
          </a:xfrm>
          <a:prstGeom prst="rect">
            <a:avLst/>
          </a:prstGeom>
        </p:spPr>
      </p:pic>
      <p:sp>
        <p:nvSpPr>
          <p:cNvPr id="10" name="Tekstiruutu 9">
            <a:extLst>
              <a:ext uri="{FF2B5EF4-FFF2-40B4-BE49-F238E27FC236}">
                <a16:creationId xmlns:a16="http://schemas.microsoft.com/office/drawing/2014/main" id="{D2AED082-A50D-151A-9450-B13A225A469B}"/>
              </a:ext>
            </a:extLst>
          </p:cNvPr>
          <p:cNvSpPr txBox="1"/>
          <p:nvPr/>
        </p:nvSpPr>
        <p:spPr>
          <a:xfrm flipH="1">
            <a:off x="6945317" y="2025133"/>
            <a:ext cx="1568492" cy="241220"/>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err="1">
                <a:ln>
                  <a:noFill/>
                </a:ln>
                <a:solidFill>
                  <a:prstClr val="black"/>
                </a:solidFill>
                <a:effectLst/>
                <a:uLnTx/>
                <a:uFillTx/>
                <a:latin typeface="Avenir Next LT Pro"/>
                <a:ea typeface="+mn-ea"/>
                <a:cs typeface="+mn-cs"/>
              </a:rPr>
              <a:t>Event</a:t>
            </a:r>
            <a:r>
              <a:rPr kumimoji="0" lang="fi-FI" sz="1200" b="1" i="0" u="none" strike="noStrike" kern="1200" cap="none" spc="0" normalizeH="0" baseline="0" noProof="0">
                <a:ln>
                  <a:noFill/>
                </a:ln>
                <a:solidFill>
                  <a:prstClr val="black"/>
                </a:solidFill>
                <a:effectLst/>
                <a:uLnTx/>
                <a:uFillTx/>
                <a:latin typeface="Avenir Next LT Pro"/>
                <a:ea typeface="+mn-ea"/>
                <a:cs typeface="+mn-cs"/>
              </a:rPr>
              <a:t> data</a:t>
            </a:r>
          </a:p>
        </p:txBody>
      </p:sp>
      <p:pic>
        <p:nvPicPr>
          <p:cNvPr id="11" name="Kuva 10" descr="Tarkistusluettelo tasaisella täytöllä">
            <a:extLst>
              <a:ext uri="{FF2B5EF4-FFF2-40B4-BE49-F238E27FC236}">
                <a16:creationId xmlns:a16="http://schemas.microsoft.com/office/drawing/2014/main" id="{B1D56C11-4ECA-0A34-1106-56AC7129A40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221059" y="3442459"/>
            <a:ext cx="561665" cy="561665"/>
          </a:xfrm>
          <a:prstGeom prst="rect">
            <a:avLst/>
          </a:prstGeom>
        </p:spPr>
      </p:pic>
      <p:sp>
        <p:nvSpPr>
          <p:cNvPr id="12" name="Tekstiruutu 11">
            <a:extLst>
              <a:ext uri="{FF2B5EF4-FFF2-40B4-BE49-F238E27FC236}">
                <a16:creationId xmlns:a16="http://schemas.microsoft.com/office/drawing/2014/main" id="{ABDBE810-C914-92E5-F685-C64912E62A83}"/>
              </a:ext>
            </a:extLst>
          </p:cNvPr>
          <p:cNvSpPr txBox="1"/>
          <p:nvPr/>
        </p:nvSpPr>
        <p:spPr>
          <a:xfrm flipH="1">
            <a:off x="5594018" y="3223318"/>
            <a:ext cx="1871057"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err="1">
                <a:ln>
                  <a:noFill/>
                </a:ln>
                <a:solidFill>
                  <a:prstClr val="black"/>
                </a:solidFill>
                <a:effectLst/>
                <a:uLnTx/>
                <a:uFillTx/>
                <a:latin typeface="Avenir Next LT Pro"/>
                <a:ea typeface="+mn-ea"/>
                <a:cs typeface="+mn-cs"/>
              </a:rPr>
              <a:t>Transactional</a:t>
            </a:r>
            <a:r>
              <a:rPr kumimoji="0" lang="fi-FI" sz="1200" b="1" i="0" u="none" strike="noStrike" kern="1200" cap="none" spc="0" normalizeH="0" baseline="0" noProof="0">
                <a:ln>
                  <a:noFill/>
                </a:ln>
                <a:solidFill>
                  <a:prstClr val="black"/>
                </a:solidFill>
                <a:effectLst/>
                <a:uLnTx/>
                <a:uFillTx/>
                <a:latin typeface="Avenir Next LT Pro"/>
                <a:ea typeface="+mn-ea"/>
                <a:cs typeface="+mn-cs"/>
              </a:rPr>
              <a:t> data</a:t>
            </a:r>
            <a:endParaRPr kumimoji="0" lang="fi-FI" sz="1600" b="1" i="0" u="none" strike="noStrike" kern="1200" cap="none" spc="0" normalizeH="0" baseline="0" noProof="0">
              <a:ln>
                <a:noFill/>
              </a:ln>
              <a:solidFill>
                <a:prstClr val="black"/>
              </a:solidFill>
              <a:effectLst/>
              <a:uLnTx/>
              <a:uFillTx/>
              <a:latin typeface="Avenir Next LT Pro"/>
              <a:ea typeface="+mn-ea"/>
              <a:cs typeface="+mn-cs"/>
            </a:endParaRPr>
          </a:p>
        </p:txBody>
      </p:sp>
      <p:pic>
        <p:nvPicPr>
          <p:cNvPr id="15" name="Kuva 14">
            <a:extLst>
              <a:ext uri="{FF2B5EF4-FFF2-40B4-BE49-F238E27FC236}">
                <a16:creationId xmlns:a16="http://schemas.microsoft.com/office/drawing/2014/main" id="{776BF07E-1AD2-C86E-3BB9-CF5D94D61694}"/>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913683" y="2768824"/>
            <a:ext cx="580431" cy="580431"/>
          </a:xfrm>
          <a:prstGeom prst="rect">
            <a:avLst/>
          </a:prstGeom>
        </p:spPr>
      </p:pic>
      <p:sp>
        <p:nvSpPr>
          <p:cNvPr id="17" name="Tekstiruutu 16">
            <a:extLst>
              <a:ext uri="{FF2B5EF4-FFF2-40B4-BE49-F238E27FC236}">
                <a16:creationId xmlns:a16="http://schemas.microsoft.com/office/drawing/2014/main" id="{52C67BF6-C5BD-3B6E-720E-5962BBF98A31}"/>
              </a:ext>
            </a:extLst>
          </p:cNvPr>
          <p:cNvSpPr txBox="1"/>
          <p:nvPr/>
        </p:nvSpPr>
        <p:spPr>
          <a:xfrm>
            <a:off x="1378710" y="3215344"/>
            <a:ext cx="1030225" cy="388953"/>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venir Next LT Pro"/>
                <a:ea typeface="+mn-ea"/>
                <a:cs typeface="+mn-cs"/>
              </a:rPr>
              <a:t>1D &amp; 2D </a:t>
            </a:r>
            <a:r>
              <a:rPr kumimoji="0" lang="fi-FI" sz="1200" b="1" i="0" u="none" strike="noStrike" kern="1200" cap="none" spc="0" normalizeH="0" baseline="0" noProof="0" err="1">
                <a:ln>
                  <a:noFill/>
                </a:ln>
                <a:solidFill>
                  <a:prstClr val="black"/>
                </a:solidFill>
                <a:effectLst/>
                <a:uLnTx/>
                <a:uFillTx/>
                <a:latin typeface="Avenir Next LT Pro"/>
                <a:ea typeface="+mn-ea"/>
                <a:cs typeface="+mn-cs"/>
              </a:rPr>
              <a:t>Barcodes</a:t>
            </a:r>
            <a:endParaRPr kumimoji="0" lang="en-US" sz="12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18" name="Tekstiruutu 17">
            <a:extLst>
              <a:ext uri="{FF2B5EF4-FFF2-40B4-BE49-F238E27FC236}">
                <a16:creationId xmlns:a16="http://schemas.microsoft.com/office/drawing/2014/main" id="{B4436885-2A16-E1D3-E57E-37381126A3FA}"/>
              </a:ext>
            </a:extLst>
          </p:cNvPr>
          <p:cNvSpPr txBox="1"/>
          <p:nvPr/>
        </p:nvSpPr>
        <p:spPr>
          <a:xfrm>
            <a:off x="1500201" y="1868914"/>
            <a:ext cx="1163553" cy="276999"/>
          </a:xfrm>
          <a:prstGeom prst="rect">
            <a:avLst/>
          </a:prstGeom>
          <a:noFill/>
        </p:spPr>
        <p:txBody>
          <a:bodyPr wrap="square" lIns="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venir Next LT Pro"/>
                <a:ea typeface="+mn-ea"/>
                <a:cs typeface="+mn-cs"/>
              </a:rPr>
              <a:t>RFID -</a:t>
            </a:r>
            <a:r>
              <a:rPr kumimoji="0" lang="fi-FI" sz="1200" b="1" i="0" u="none" strike="noStrike" kern="1200" cap="none" spc="0" normalizeH="0" baseline="0" noProof="0" err="1">
                <a:ln>
                  <a:noFill/>
                </a:ln>
                <a:solidFill>
                  <a:prstClr val="black"/>
                </a:solidFill>
                <a:effectLst/>
                <a:uLnTx/>
                <a:uFillTx/>
                <a:latin typeface="Avenir Next LT Pro"/>
                <a:ea typeface="+mn-ea"/>
                <a:cs typeface="+mn-cs"/>
              </a:rPr>
              <a:t>tags</a:t>
            </a:r>
            <a:endParaRPr kumimoji="0" lang="en-US" sz="1200" b="1" i="0" u="none" strike="noStrike" kern="1200" cap="none" spc="0" normalizeH="0" baseline="0" noProof="0">
              <a:ln>
                <a:noFill/>
              </a:ln>
              <a:solidFill>
                <a:prstClr val="black"/>
              </a:solidFill>
              <a:effectLst/>
              <a:uLnTx/>
              <a:uFillTx/>
              <a:latin typeface="Avenir Next LT Pro"/>
              <a:ea typeface="+mn-ea"/>
              <a:cs typeface="+mn-cs"/>
            </a:endParaRPr>
          </a:p>
        </p:txBody>
      </p:sp>
      <p:grpSp>
        <p:nvGrpSpPr>
          <p:cNvPr id="20" name="Ryhmä 19">
            <a:extLst>
              <a:ext uri="{FF2B5EF4-FFF2-40B4-BE49-F238E27FC236}">
                <a16:creationId xmlns:a16="http://schemas.microsoft.com/office/drawing/2014/main" id="{9B211F80-5032-2927-FEA9-775FF794D684}"/>
              </a:ext>
            </a:extLst>
          </p:cNvPr>
          <p:cNvGrpSpPr/>
          <p:nvPr/>
        </p:nvGrpSpPr>
        <p:grpSpPr>
          <a:xfrm>
            <a:off x="5000024" y="2070727"/>
            <a:ext cx="744594" cy="889816"/>
            <a:chOff x="6251716" y="2533662"/>
            <a:chExt cx="733745" cy="876852"/>
          </a:xfrm>
        </p:grpSpPr>
        <p:sp>
          <p:nvSpPr>
            <p:cNvPr id="21" name="Tekstiruutu 20">
              <a:extLst>
                <a:ext uri="{FF2B5EF4-FFF2-40B4-BE49-F238E27FC236}">
                  <a16:creationId xmlns:a16="http://schemas.microsoft.com/office/drawing/2014/main" id="{3BF4A9D7-94DD-7D6B-03FB-A4187C140756}"/>
                </a:ext>
              </a:extLst>
            </p:cNvPr>
            <p:cNvSpPr txBox="1"/>
            <p:nvPr/>
          </p:nvSpPr>
          <p:spPr>
            <a:xfrm flipH="1">
              <a:off x="6251716" y="3076893"/>
              <a:ext cx="733745" cy="3336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err="1">
                  <a:ln>
                    <a:noFill/>
                  </a:ln>
                  <a:solidFill>
                    <a:prstClr val="black"/>
                  </a:solidFill>
                  <a:effectLst/>
                  <a:uLnTx/>
                  <a:uFillTx/>
                  <a:latin typeface="Avenir Next LT Pro"/>
                  <a:ea typeface="+mn-ea"/>
                  <a:cs typeface="+mn-cs"/>
                </a:rPr>
                <a:t>Share</a:t>
              </a:r>
              <a:endParaRPr kumimoji="0" lang="fi-FI" sz="1600" b="1" i="0" u="none" strike="noStrike" kern="1200" cap="none" spc="0" normalizeH="0" baseline="0" noProof="0">
                <a:ln>
                  <a:noFill/>
                </a:ln>
                <a:solidFill>
                  <a:prstClr val="black"/>
                </a:solidFill>
                <a:effectLst/>
                <a:uLnTx/>
                <a:uFillTx/>
                <a:latin typeface="Avenir Next LT Pro"/>
                <a:ea typeface="+mn-ea"/>
                <a:cs typeface="+mn-cs"/>
              </a:endParaRPr>
            </a:p>
          </p:txBody>
        </p:sp>
        <p:pic>
          <p:nvPicPr>
            <p:cNvPr id="22" name="Kuva 21">
              <a:extLst>
                <a:ext uri="{FF2B5EF4-FFF2-40B4-BE49-F238E27FC236}">
                  <a16:creationId xmlns:a16="http://schemas.microsoft.com/office/drawing/2014/main" id="{E8D40478-8591-D9DB-284D-60D55BAAC978}"/>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277187" y="2533662"/>
              <a:ext cx="640080" cy="640080"/>
            </a:xfrm>
            <a:prstGeom prst="rect">
              <a:avLst/>
            </a:prstGeom>
          </p:spPr>
        </p:pic>
      </p:grpSp>
      <p:sp>
        <p:nvSpPr>
          <p:cNvPr id="28" name="Tekstiruutu 27">
            <a:extLst>
              <a:ext uri="{FF2B5EF4-FFF2-40B4-BE49-F238E27FC236}">
                <a16:creationId xmlns:a16="http://schemas.microsoft.com/office/drawing/2014/main" id="{2A5FA5D5-AF28-BC26-C3B5-6976EEE3154C}"/>
              </a:ext>
            </a:extLst>
          </p:cNvPr>
          <p:cNvSpPr txBox="1"/>
          <p:nvPr/>
        </p:nvSpPr>
        <p:spPr>
          <a:xfrm flipH="1">
            <a:off x="3999229" y="4004897"/>
            <a:ext cx="970097"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err="1">
                <a:ln>
                  <a:noFill/>
                </a:ln>
                <a:solidFill>
                  <a:prstClr val="black"/>
                </a:solidFill>
                <a:effectLst/>
                <a:uLnTx/>
                <a:uFillTx/>
                <a:latin typeface="Avenir Next LT Pro"/>
                <a:ea typeface="+mn-ea"/>
                <a:cs typeface="+mn-cs"/>
              </a:rPr>
              <a:t>Identify</a:t>
            </a:r>
            <a:endParaRPr kumimoji="0" lang="fi-FI" sz="1600" b="1" i="0" u="none" strike="noStrike" kern="1200" cap="none" spc="0" normalizeH="0" baseline="0" noProof="0">
              <a:ln>
                <a:noFill/>
              </a:ln>
              <a:solidFill>
                <a:prstClr val="black"/>
              </a:solidFill>
              <a:effectLst/>
              <a:uLnTx/>
              <a:uFillTx/>
              <a:latin typeface="Avenir Next LT Pro"/>
              <a:ea typeface="+mn-ea"/>
              <a:cs typeface="+mn-cs"/>
            </a:endParaRPr>
          </a:p>
        </p:txBody>
      </p:sp>
      <p:cxnSp>
        <p:nvCxnSpPr>
          <p:cNvPr id="30" name="Suora nuoliyhdysviiva 29">
            <a:extLst>
              <a:ext uri="{FF2B5EF4-FFF2-40B4-BE49-F238E27FC236}">
                <a16:creationId xmlns:a16="http://schemas.microsoft.com/office/drawing/2014/main" id="{52DF77F9-A67B-7589-AEBB-5792F0462EF7}"/>
              </a:ext>
            </a:extLst>
          </p:cNvPr>
          <p:cNvCxnSpPr>
            <a:cxnSpLocks/>
          </p:cNvCxnSpPr>
          <p:nvPr/>
        </p:nvCxnSpPr>
        <p:spPr>
          <a:xfrm flipH="1" flipV="1">
            <a:off x="2404549" y="2213435"/>
            <a:ext cx="473815" cy="155847"/>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pic>
        <p:nvPicPr>
          <p:cNvPr id="31" name="Graphic 18" descr="Information with solid fill">
            <a:extLst>
              <a:ext uri="{FF2B5EF4-FFF2-40B4-BE49-F238E27FC236}">
                <a16:creationId xmlns:a16="http://schemas.microsoft.com/office/drawing/2014/main" id="{60C3DDF1-DE78-BB2D-DDB4-35C23C2CD62F}"/>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66714" y="2557743"/>
            <a:ext cx="835128" cy="835128"/>
          </a:xfrm>
          <a:prstGeom prst="rect">
            <a:avLst/>
          </a:prstGeom>
        </p:spPr>
      </p:pic>
      <p:cxnSp>
        <p:nvCxnSpPr>
          <p:cNvPr id="32" name="Suora nuoliyhdysviiva 31">
            <a:extLst>
              <a:ext uri="{FF2B5EF4-FFF2-40B4-BE49-F238E27FC236}">
                <a16:creationId xmlns:a16="http://schemas.microsoft.com/office/drawing/2014/main" id="{5364D54C-2805-A4EB-6619-B5A64F8FB7FD}"/>
              </a:ext>
            </a:extLst>
          </p:cNvPr>
          <p:cNvCxnSpPr>
            <a:cxnSpLocks/>
          </p:cNvCxnSpPr>
          <p:nvPr/>
        </p:nvCxnSpPr>
        <p:spPr>
          <a:xfrm flipV="1">
            <a:off x="5768756" y="1785898"/>
            <a:ext cx="223489" cy="238568"/>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grpSp>
        <p:nvGrpSpPr>
          <p:cNvPr id="33" name="Ryhmä 32">
            <a:extLst>
              <a:ext uri="{FF2B5EF4-FFF2-40B4-BE49-F238E27FC236}">
                <a16:creationId xmlns:a16="http://schemas.microsoft.com/office/drawing/2014/main" id="{94A3C614-3A96-F6A1-2C2A-4C47F512C36A}"/>
              </a:ext>
            </a:extLst>
          </p:cNvPr>
          <p:cNvGrpSpPr/>
          <p:nvPr/>
        </p:nvGrpSpPr>
        <p:grpSpPr>
          <a:xfrm>
            <a:off x="176230" y="4650704"/>
            <a:ext cx="8561962" cy="1732821"/>
            <a:chOff x="1994401" y="4422104"/>
            <a:chExt cx="8561962" cy="1732821"/>
          </a:xfrm>
        </p:grpSpPr>
        <p:sp>
          <p:nvSpPr>
            <p:cNvPr id="34" name="Tekstiruutu 33">
              <a:extLst>
                <a:ext uri="{FF2B5EF4-FFF2-40B4-BE49-F238E27FC236}">
                  <a16:creationId xmlns:a16="http://schemas.microsoft.com/office/drawing/2014/main" id="{FEBE71EC-C256-69B0-A1BC-B0C5E7262D06}"/>
                </a:ext>
              </a:extLst>
            </p:cNvPr>
            <p:cNvSpPr txBox="1"/>
            <p:nvPr/>
          </p:nvSpPr>
          <p:spPr>
            <a:xfrm>
              <a:off x="1994401" y="5111987"/>
              <a:ext cx="1109599"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err="1">
                  <a:ln>
                    <a:noFill/>
                  </a:ln>
                  <a:solidFill>
                    <a:prstClr val="black"/>
                  </a:solidFill>
                  <a:effectLst/>
                  <a:uLnTx/>
                  <a:uFillTx/>
                  <a:latin typeface="Avenir Next LT Pro"/>
                  <a:ea typeface="+mn-ea"/>
                  <a:cs typeface="+mn-cs"/>
                </a:rPr>
                <a:t>Manufacturer</a:t>
              </a:r>
              <a:endParaRPr kumimoji="0" lang="en-US" sz="11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35" name="Tekstiruutu 34">
              <a:extLst>
                <a:ext uri="{FF2B5EF4-FFF2-40B4-BE49-F238E27FC236}">
                  <a16:creationId xmlns:a16="http://schemas.microsoft.com/office/drawing/2014/main" id="{14EC44B6-B653-8D1B-8DA0-15C968F8A2CB}"/>
                </a:ext>
              </a:extLst>
            </p:cNvPr>
            <p:cNvSpPr txBox="1"/>
            <p:nvPr/>
          </p:nvSpPr>
          <p:spPr>
            <a:xfrm>
              <a:off x="3132780" y="5108920"/>
              <a:ext cx="495649"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err="1">
                  <a:ln>
                    <a:noFill/>
                  </a:ln>
                  <a:solidFill>
                    <a:prstClr val="black"/>
                  </a:solidFill>
                  <a:effectLst/>
                  <a:uLnTx/>
                  <a:uFillTx/>
                  <a:latin typeface="Avenir Next LT Pro"/>
                  <a:ea typeface="+mn-ea"/>
                  <a:cs typeface="+mn-cs"/>
                </a:rPr>
                <a:t>Item</a:t>
              </a:r>
              <a:endParaRPr kumimoji="0" lang="en-US" sz="11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36" name="Tekstiruutu 35">
              <a:extLst>
                <a:ext uri="{FF2B5EF4-FFF2-40B4-BE49-F238E27FC236}">
                  <a16:creationId xmlns:a16="http://schemas.microsoft.com/office/drawing/2014/main" id="{906A0978-2C30-044E-F64E-F080518E046D}"/>
                </a:ext>
              </a:extLst>
            </p:cNvPr>
            <p:cNvSpPr txBox="1"/>
            <p:nvPr/>
          </p:nvSpPr>
          <p:spPr>
            <a:xfrm>
              <a:off x="3766361" y="5111987"/>
              <a:ext cx="513282"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a:ln>
                    <a:noFill/>
                  </a:ln>
                  <a:solidFill>
                    <a:prstClr val="black"/>
                  </a:solidFill>
                  <a:effectLst/>
                  <a:uLnTx/>
                  <a:uFillTx/>
                  <a:latin typeface="Avenir Next LT Pro"/>
                  <a:ea typeface="+mn-ea"/>
                  <a:cs typeface="+mn-cs"/>
                </a:rPr>
                <a:t>Case</a:t>
              </a:r>
              <a:endParaRPr kumimoji="0" lang="en-US" sz="11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37" name="Tekstiruutu 36">
              <a:extLst>
                <a:ext uri="{FF2B5EF4-FFF2-40B4-BE49-F238E27FC236}">
                  <a16:creationId xmlns:a16="http://schemas.microsoft.com/office/drawing/2014/main" id="{D556994E-FD12-8B94-C92F-563A0C71699C}"/>
                </a:ext>
              </a:extLst>
            </p:cNvPr>
            <p:cNvSpPr txBox="1"/>
            <p:nvPr/>
          </p:nvSpPr>
          <p:spPr>
            <a:xfrm>
              <a:off x="4467815" y="5120832"/>
              <a:ext cx="574196"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err="1">
                  <a:ln>
                    <a:noFill/>
                  </a:ln>
                  <a:solidFill>
                    <a:prstClr val="black"/>
                  </a:solidFill>
                  <a:effectLst/>
                  <a:uLnTx/>
                  <a:uFillTx/>
                  <a:latin typeface="Avenir Next LT Pro"/>
                  <a:ea typeface="+mn-ea"/>
                  <a:cs typeface="+mn-cs"/>
                </a:rPr>
                <a:t>Pallet</a:t>
              </a:r>
              <a:endParaRPr kumimoji="0" lang="en-US" sz="11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38" name="Tekstiruutu 37">
              <a:extLst>
                <a:ext uri="{FF2B5EF4-FFF2-40B4-BE49-F238E27FC236}">
                  <a16:creationId xmlns:a16="http://schemas.microsoft.com/office/drawing/2014/main" id="{025A46E0-EA71-D93C-333F-51D3A333367A}"/>
                </a:ext>
              </a:extLst>
            </p:cNvPr>
            <p:cNvSpPr txBox="1"/>
            <p:nvPr/>
          </p:nvSpPr>
          <p:spPr>
            <a:xfrm>
              <a:off x="5020551" y="5111987"/>
              <a:ext cx="848309"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a:ln>
                    <a:noFill/>
                  </a:ln>
                  <a:solidFill>
                    <a:prstClr val="black"/>
                  </a:solidFill>
                  <a:effectLst/>
                  <a:uLnTx/>
                  <a:uFillTx/>
                  <a:latin typeface="Avenir Next LT Pro"/>
                  <a:ea typeface="+mn-ea"/>
                  <a:cs typeface="+mn-cs"/>
                </a:rPr>
                <a:t>Transport</a:t>
              </a:r>
              <a:endParaRPr kumimoji="0" lang="en-US" sz="11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39" name="Tekstiruutu 38">
              <a:extLst>
                <a:ext uri="{FF2B5EF4-FFF2-40B4-BE49-F238E27FC236}">
                  <a16:creationId xmlns:a16="http://schemas.microsoft.com/office/drawing/2014/main" id="{5FDAC7D7-E3E5-BF26-D339-D97E9BE3B1BC}"/>
                </a:ext>
              </a:extLst>
            </p:cNvPr>
            <p:cNvSpPr txBox="1"/>
            <p:nvPr/>
          </p:nvSpPr>
          <p:spPr>
            <a:xfrm>
              <a:off x="5952216" y="5111987"/>
              <a:ext cx="931665"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venir Next LT Pro"/>
                  <a:ea typeface="+mn-ea"/>
                  <a:cs typeface="+mn-cs"/>
                </a:rPr>
                <a:t>Distributor</a:t>
              </a:r>
            </a:p>
          </p:txBody>
        </p:sp>
        <p:sp>
          <p:nvSpPr>
            <p:cNvPr id="40" name="Tekstiruutu 39">
              <a:extLst>
                <a:ext uri="{FF2B5EF4-FFF2-40B4-BE49-F238E27FC236}">
                  <a16:creationId xmlns:a16="http://schemas.microsoft.com/office/drawing/2014/main" id="{78F45303-E076-C557-36B0-C2D3F1206E17}"/>
                </a:ext>
              </a:extLst>
            </p:cNvPr>
            <p:cNvSpPr txBox="1"/>
            <p:nvPr/>
          </p:nvSpPr>
          <p:spPr>
            <a:xfrm>
              <a:off x="6764568" y="5097984"/>
              <a:ext cx="848309"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a:ln>
                    <a:noFill/>
                  </a:ln>
                  <a:solidFill>
                    <a:prstClr val="black"/>
                  </a:solidFill>
                  <a:effectLst/>
                  <a:uLnTx/>
                  <a:uFillTx/>
                  <a:latin typeface="Avenir Next LT Pro"/>
                  <a:ea typeface="+mn-ea"/>
                  <a:cs typeface="+mn-cs"/>
                </a:rPr>
                <a:t>Transport</a:t>
              </a:r>
              <a:endParaRPr kumimoji="0" lang="en-US" sz="11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41" name="Tekstiruutu 40">
              <a:extLst>
                <a:ext uri="{FF2B5EF4-FFF2-40B4-BE49-F238E27FC236}">
                  <a16:creationId xmlns:a16="http://schemas.microsoft.com/office/drawing/2014/main" id="{CBCA8AC8-63DC-5200-38DD-612975C101C5}"/>
                </a:ext>
              </a:extLst>
            </p:cNvPr>
            <p:cNvSpPr txBox="1"/>
            <p:nvPr/>
          </p:nvSpPr>
          <p:spPr>
            <a:xfrm>
              <a:off x="7662682" y="5111987"/>
              <a:ext cx="513282"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a:ln>
                    <a:noFill/>
                  </a:ln>
                  <a:solidFill>
                    <a:prstClr val="black"/>
                  </a:solidFill>
                  <a:effectLst/>
                  <a:uLnTx/>
                  <a:uFillTx/>
                  <a:latin typeface="Avenir Next LT Pro"/>
                  <a:ea typeface="+mn-ea"/>
                  <a:cs typeface="+mn-cs"/>
                </a:rPr>
                <a:t>Case</a:t>
              </a:r>
              <a:endParaRPr kumimoji="0" lang="en-US" sz="11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42" name="Tekstiruutu 41">
              <a:extLst>
                <a:ext uri="{FF2B5EF4-FFF2-40B4-BE49-F238E27FC236}">
                  <a16:creationId xmlns:a16="http://schemas.microsoft.com/office/drawing/2014/main" id="{5E03C0B6-827A-6726-7646-0C64EF68F302}"/>
                </a:ext>
              </a:extLst>
            </p:cNvPr>
            <p:cNvSpPr txBox="1"/>
            <p:nvPr/>
          </p:nvSpPr>
          <p:spPr>
            <a:xfrm>
              <a:off x="8404100" y="5111987"/>
              <a:ext cx="495649"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err="1">
                  <a:ln>
                    <a:noFill/>
                  </a:ln>
                  <a:solidFill>
                    <a:prstClr val="black"/>
                  </a:solidFill>
                  <a:effectLst/>
                  <a:uLnTx/>
                  <a:uFillTx/>
                  <a:latin typeface="Avenir Next LT Pro"/>
                  <a:ea typeface="+mn-ea"/>
                  <a:cs typeface="+mn-cs"/>
                </a:rPr>
                <a:t>Item</a:t>
              </a:r>
              <a:endParaRPr kumimoji="0" lang="en-US" sz="11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43" name="Tekstiruutu 42">
              <a:extLst>
                <a:ext uri="{FF2B5EF4-FFF2-40B4-BE49-F238E27FC236}">
                  <a16:creationId xmlns:a16="http://schemas.microsoft.com/office/drawing/2014/main" id="{EE3779D0-D812-6C3C-42BC-42CD65537005}"/>
                </a:ext>
              </a:extLst>
            </p:cNvPr>
            <p:cNvSpPr txBox="1"/>
            <p:nvPr/>
          </p:nvSpPr>
          <p:spPr>
            <a:xfrm>
              <a:off x="9074545" y="5111987"/>
              <a:ext cx="550151"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err="1">
                  <a:ln>
                    <a:noFill/>
                  </a:ln>
                  <a:solidFill>
                    <a:prstClr val="black"/>
                  </a:solidFill>
                  <a:effectLst/>
                  <a:uLnTx/>
                  <a:uFillTx/>
                  <a:latin typeface="Avenir Next LT Pro"/>
                  <a:ea typeface="+mn-ea"/>
                  <a:cs typeface="+mn-cs"/>
                </a:rPr>
                <a:t>Store</a:t>
              </a:r>
              <a:endParaRPr kumimoji="0" lang="en-US" sz="11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44" name="Tekstiruutu 43">
              <a:extLst>
                <a:ext uri="{FF2B5EF4-FFF2-40B4-BE49-F238E27FC236}">
                  <a16:creationId xmlns:a16="http://schemas.microsoft.com/office/drawing/2014/main" id="{17649335-E4E7-90B9-D1BD-B8A1605B5A8B}"/>
                </a:ext>
              </a:extLst>
            </p:cNvPr>
            <p:cNvSpPr txBox="1"/>
            <p:nvPr/>
          </p:nvSpPr>
          <p:spPr>
            <a:xfrm>
              <a:off x="9708054" y="5111987"/>
              <a:ext cx="848309"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err="1">
                  <a:ln>
                    <a:noFill/>
                  </a:ln>
                  <a:solidFill>
                    <a:prstClr val="black"/>
                  </a:solidFill>
                  <a:effectLst/>
                  <a:uLnTx/>
                  <a:uFillTx/>
                  <a:latin typeface="Avenir Next LT Pro"/>
                  <a:ea typeface="+mn-ea"/>
                  <a:cs typeface="+mn-cs"/>
                </a:rPr>
                <a:t>Customer</a:t>
              </a:r>
              <a:endParaRPr kumimoji="0" lang="en-US" sz="1100" b="1" i="0" u="none" strike="noStrike" kern="1200" cap="none" spc="0" normalizeH="0" baseline="0" noProof="0">
                <a:ln>
                  <a:noFill/>
                </a:ln>
                <a:solidFill>
                  <a:prstClr val="black"/>
                </a:solidFill>
                <a:effectLst/>
                <a:uLnTx/>
                <a:uFillTx/>
                <a:latin typeface="Avenir Next LT Pro"/>
                <a:ea typeface="+mn-ea"/>
                <a:cs typeface="+mn-cs"/>
              </a:endParaRPr>
            </a:p>
          </p:txBody>
        </p:sp>
        <p:pic>
          <p:nvPicPr>
            <p:cNvPr id="45" name="Kuva 44" descr="Varastorakennus tasaisella täytöllä">
              <a:extLst>
                <a:ext uri="{FF2B5EF4-FFF2-40B4-BE49-F238E27FC236}">
                  <a16:creationId xmlns:a16="http://schemas.microsoft.com/office/drawing/2014/main" id="{AFB74239-5E82-2E92-F75F-3BE6FA2A43BD}"/>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964710" y="4422104"/>
              <a:ext cx="731777" cy="731777"/>
            </a:xfrm>
            <a:prstGeom prst="rect">
              <a:avLst/>
            </a:prstGeom>
          </p:spPr>
        </p:pic>
        <p:pic>
          <p:nvPicPr>
            <p:cNvPr id="46" name="Graphic 22" descr="Truck with solid fill">
              <a:extLst>
                <a:ext uri="{FF2B5EF4-FFF2-40B4-BE49-F238E27FC236}">
                  <a16:creationId xmlns:a16="http://schemas.microsoft.com/office/drawing/2014/main" id="{5312B75C-4344-C6FD-6F9F-C27028980FBB}"/>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199396" y="4458693"/>
              <a:ext cx="658599" cy="658599"/>
            </a:xfrm>
            <a:prstGeom prst="rect">
              <a:avLst/>
            </a:prstGeom>
          </p:spPr>
        </p:pic>
        <p:pic>
          <p:nvPicPr>
            <p:cNvPr id="47" name="Graphic 22" descr="Truck with solid fill">
              <a:extLst>
                <a:ext uri="{FF2B5EF4-FFF2-40B4-BE49-F238E27FC236}">
                  <a16:creationId xmlns:a16="http://schemas.microsoft.com/office/drawing/2014/main" id="{E6945427-9B9B-8BCE-8475-A50D40138627}"/>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03202" y="4458693"/>
              <a:ext cx="658599" cy="658599"/>
            </a:xfrm>
            <a:prstGeom prst="rect">
              <a:avLst/>
            </a:prstGeom>
          </p:spPr>
        </p:pic>
        <p:pic>
          <p:nvPicPr>
            <p:cNvPr id="48" name="Kuva 47" descr="Tehdas tasaisella täytöllä">
              <a:extLst>
                <a:ext uri="{FF2B5EF4-FFF2-40B4-BE49-F238E27FC236}">
                  <a16:creationId xmlns:a16="http://schemas.microsoft.com/office/drawing/2014/main" id="{D72DA290-B82E-1D8C-FB18-47A68D798878}"/>
                </a:ext>
              </a:extLst>
            </p:cNvPr>
            <p:cNvPicPr>
              <a:picLocks noChangeAspect="1"/>
            </p:cNvPicPr>
            <p:nvPr/>
          </p:nvPicPr>
          <p:blipFill>
            <a:blip r:embed="rId15" cstate="print">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2177613" y="4422104"/>
              <a:ext cx="731777" cy="731777"/>
            </a:xfrm>
            <a:prstGeom prst="rect">
              <a:avLst/>
            </a:prstGeom>
          </p:spPr>
        </p:pic>
        <p:pic>
          <p:nvPicPr>
            <p:cNvPr id="49" name="Kuva 48" descr="Ostoskärry tasaisella täytöllä">
              <a:extLst>
                <a:ext uri="{FF2B5EF4-FFF2-40B4-BE49-F238E27FC236}">
                  <a16:creationId xmlns:a16="http://schemas.microsoft.com/office/drawing/2014/main" id="{9D1013B0-DF44-EEB1-DEC7-60FF7471B8B4}"/>
                </a:ext>
              </a:extLst>
            </p:cNvPr>
            <p:cNvPicPr>
              <a:picLocks noChangeAspect="1"/>
            </p:cNvPicPr>
            <p:nvPr/>
          </p:nvPicPr>
          <p:blipFill>
            <a:blip r:embed="rId17" cstate="print">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987511" y="4459202"/>
              <a:ext cx="657581" cy="657581"/>
            </a:xfrm>
            <a:prstGeom prst="rect">
              <a:avLst/>
            </a:prstGeom>
          </p:spPr>
        </p:pic>
        <p:pic>
          <p:nvPicPr>
            <p:cNvPr id="50" name="Kuva 49">
              <a:extLst>
                <a:ext uri="{FF2B5EF4-FFF2-40B4-BE49-F238E27FC236}">
                  <a16:creationId xmlns:a16="http://schemas.microsoft.com/office/drawing/2014/main" id="{E5905395-B806-0839-013E-CEE53A487A40}"/>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4435100" y="4459202"/>
              <a:ext cx="657581" cy="657581"/>
            </a:xfrm>
            <a:prstGeom prst="rect">
              <a:avLst/>
            </a:prstGeom>
          </p:spPr>
        </p:pic>
        <p:pic>
          <p:nvPicPr>
            <p:cNvPr id="51" name="Kuva 50">
              <a:extLst>
                <a:ext uri="{FF2B5EF4-FFF2-40B4-BE49-F238E27FC236}">
                  <a16:creationId xmlns:a16="http://schemas.microsoft.com/office/drawing/2014/main" id="{624FE195-9F01-088C-CDF0-4EBBF4E9C7D0}"/>
                </a:ext>
              </a:extLst>
            </p:cNvPr>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3670804" y="4459202"/>
              <a:ext cx="657581" cy="657581"/>
            </a:xfrm>
            <a:prstGeom prst="rect">
              <a:avLst/>
            </a:prstGeom>
          </p:spPr>
        </p:pic>
        <p:pic>
          <p:nvPicPr>
            <p:cNvPr id="52" name="Kuva 51">
              <a:extLst>
                <a:ext uri="{FF2B5EF4-FFF2-40B4-BE49-F238E27FC236}">
                  <a16:creationId xmlns:a16="http://schemas.microsoft.com/office/drawing/2014/main" id="{34F3FDFB-2BF6-1FBD-FB6A-564A2C92BFF8}"/>
                </a:ext>
              </a:extLst>
            </p:cNvPr>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7568516" y="4459202"/>
              <a:ext cx="657581" cy="657581"/>
            </a:xfrm>
            <a:prstGeom prst="rect">
              <a:avLst/>
            </a:prstGeom>
          </p:spPr>
        </p:pic>
        <p:sp>
          <p:nvSpPr>
            <p:cNvPr id="55" name="Tekstiruutu 54">
              <a:extLst>
                <a:ext uri="{FF2B5EF4-FFF2-40B4-BE49-F238E27FC236}">
                  <a16:creationId xmlns:a16="http://schemas.microsoft.com/office/drawing/2014/main" id="{DA1D62AE-EBC3-B6F2-8AC5-B23734C4B541}"/>
                </a:ext>
              </a:extLst>
            </p:cNvPr>
            <p:cNvSpPr txBox="1"/>
            <p:nvPr/>
          </p:nvSpPr>
          <p:spPr>
            <a:xfrm>
              <a:off x="2260191" y="5275417"/>
              <a:ext cx="50526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GLN</a:t>
              </a:r>
              <a:endParaRPr kumimoji="0" lang="en-US" sz="1200" b="1" i="0" u="none" strike="noStrike" kern="1200" cap="none" spc="0" normalizeH="0" baseline="0" noProof="0">
                <a:ln>
                  <a:noFill/>
                </a:ln>
                <a:solidFill>
                  <a:srgbClr val="FF0000"/>
                </a:solidFill>
                <a:effectLst/>
                <a:uLnTx/>
                <a:uFillTx/>
                <a:latin typeface="Avenir Next LT Pro"/>
                <a:ea typeface="+mn-ea"/>
                <a:cs typeface="+mn-cs"/>
              </a:endParaRPr>
            </a:p>
          </p:txBody>
        </p:sp>
        <p:sp>
          <p:nvSpPr>
            <p:cNvPr id="56" name="Tekstiruutu 55">
              <a:extLst>
                <a:ext uri="{FF2B5EF4-FFF2-40B4-BE49-F238E27FC236}">
                  <a16:creationId xmlns:a16="http://schemas.microsoft.com/office/drawing/2014/main" id="{BE1D0A0A-A48D-0D54-85D1-1DF88732179A}"/>
                </a:ext>
              </a:extLst>
            </p:cNvPr>
            <p:cNvSpPr txBox="1"/>
            <p:nvPr/>
          </p:nvSpPr>
          <p:spPr>
            <a:xfrm>
              <a:off x="3045793" y="5267990"/>
              <a:ext cx="62933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GTIN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err="1">
                  <a:ln>
                    <a:noFill/>
                  </a:ln>
                  <a:solidFill>
                    <a:srgbClr val="FF0000"/>
                  </a:solidFill>
                  <a:effectLst/>
                  <a:uLnTx/>
                  <a:uFillTx/>
                  <a:latin typeface="Avenir Next LT Pro"/>
                  <a:ea typeface="+mn-ea"/>
                  <a:cs typeface="+mn-cs"/>
                </a:rPr>
                <a:t>sGTIN</a:t>
              </a:r>
              <a:endParaRPr kumimoji="0" lang="en-US" sz="1200" b="1" i="0" u="none" strike="noStrike" kern="1200" cap="none" spc="0" normalizeH="0" baseline="0" noProof="0">
                <a:ln>
                  <a:noFill/>
                </a:ln>
                <a:solidFill>
                  <a:srgbClr val="FF0000"/>
                </a:solidFill>
                <a:effectLst/>
                <a:uLnTx/>
                <a:uFillTx/>
                <a:latin typeface="Avenir Next LT Pro"/>
                <a:ea typeface="+mn-ea"/>
                <a:cs typeface="+mn-cs"/>
              </a:endParaRPr>
            </a:p>
          </p:txBody>
        </p:sp>
        <p:sp>
          <p:nvSpPr>
            <p:cNvPr id="57" name="Tekstiruutu 56">
              <a:extLst>
                <a:ext uri="{FF2B5EF4-FFF2-40B4-BE49-F238E27FC236}">
                  <a16:creationId xmlns:a16="http://schemas.microsoft.com/office/drawing/2014/main" id="{689C7E13-CAF9-CB52-E656-D2CD59175285}"/>
                </a:ext>
              </a:extLst>
            </p:cNvPr>
            <p:cNvSpPr txBox="1"/>
            <p:nvPr/>
          </p:nvSpPr>
          <p:spPr>
            <a:xfrm>
              <a:off x="3717675" y="5285845"/>
              <a:ext cx="629339" cy="536685"/>
            </a:xfrm>
            <a:prstGeom prst="rect">
              <a:avLst/>
            </a:prstGeom>
            <a:noFill/>
          </p:spPr>
          <p:txBody>
            <a:bodyPr wrap="non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SSCC</a:t>
              </a:r>
              <a:endParaRPr kumimoji="0" lang="en-US" sz="1200" b="1" i="0" u="none" strike="noStrike" kern="1200" cap="none" spc="0" normalizeH="0" baseline="0" noProof="0">
                <a:ln>
                  <a:noFill/>
                </a:ln>
                <a:solidFill>
                  <a:srgbClr val="FF0000"/>
                </a:solidFill>
                <a:effectLst/>
                <a:uLnTx/>
                <a:uFillTx/>
                <a:latin typeface="Avenir Next LT Pro"/>
                <a:ea typeface="+mn-ea"/>
                <a:cs typeface="+mn-cs"/>
              </a:endParaRP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GTIN</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err="1">
                  <a:ln>
                    <a:noFill/>
                  </a:ln>
                  <a:solidFill>
                    <a:srgbClr val="FF0000"/>
                  </a:solidFill>
                  <a:effectLst/>
                  <a:uLnTx/>
                  <a:uFillTx/>
                  <a:latin typeface="Avenir Next LT Pro"/>
                  <a:ea typeface="+mn-ea"/>
                  <a:cs typeface="+mn-cs"/>
                </a:rPr>
                <a:t>sGTIN</a:t>
              </a:r>
              <a:endParaRPr kumimoji="0" lang="fi-FI" sz="1200" b="1" i="0" u="none" strike="noStrike" kern="1200" cap="none" spc="0" normalizeH="0" baseline="0" noProof="0">
                <a:ln>
                  <a:noFill/>
                </a:ln>
                <a:solidFill>
                  <a:srgbClr val="FF0000"/>
                </a:solidFill>
                <a:effectLst/>
                <a:uLnTx/>
                <a:uFillTx/>
                <a:latin typeface="Avenir Next LT Pro"/>
                <a:ea typeface="+mn-ea"/>
                <a:cs typeface="+mn-cs"/>
              </a:endParaRPr>
            </a:p>
          </p:txBody>
        </p:sp>
        <p:sp>
          <p:nvSpPr>
            <p:cNvPr id="58" name="Tekstiruutu 57">
              <a:extLst>
                <a:ext uri="{FF2B5EF4-FFF2-40B4-BE49-F238E27FC236}">
                  <a16:creationId xmlns:a16="http://schemas.microsoft.com/office/drawing/2014/main" id="{AF086102-B170-4A3E-AC53-A1CF9F7158DD}"/>
                </a:ext>
              </a:extLst>
            </p:cNvPr>
            <p:cNvSpPr txBox="1"/>
            <p:nvPr/>
          </p:nvSpPr>
          <p:spPr>
            <a:xfrm>
              <a:off x="4440243" y="5322774"/>
              <a:ext cx="629339" cy="832151"/>
            </a:xfrm>
            <a:prstGeom prst="rect">
              <a:avLst/>
            </a:prstGeom>
            <a:noFill/>
          </p:spPr>
          <p:txBody>
            <a:bodyPr wrap="non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GRAI</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SSCC</a:t>
              </a:r>
              <a:endParaRPr kumimoji="0" lang="en-US" sz="1522" b="1" i="0" u="none" strike="noStrike" kern="1200" cap="none" spc="0" normalizeH="0" baseline="0" noProof="0">
                <a:ln>
                  <a:noFill/>
                </a:ln>
                <a:solidFill>
                  <a:srgbClr val="FF0000"/>
                </a:solidFill>
                <a:effectLst/>
                <a:uLnTx/>
                <a:uFillTx/>
                <a:latin typeface="Avenir Next LT Pro"/>
                <a:ea typeface="+mn-ea"/>
                <a:cs typeface="+mn-cs"/>
              </a:endParaRP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GTIN</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err="1">
                  <a:ln>
                    <a:noFill/>
                  </a:ln>
                  <a:solidFill>
                    <a:srgbClr val="FF0000"/>
                  </a:solidFill>
                  <a:effectLst/>
                  <a:uLnTx/>
                  <a:uFillTx/>
                  <a:latin typeface="Avenir Next LT Pro"/>
                  <a:ea typeface="+mn-ea"/>
                  <a:cs typeface="+mn-cs"/>
                </a:rPr>
                <a:t>sGTIN</a:t>
              </a:r>
              <a:endParaRPr kumimoji="0" lang="fi-FI" sz="1200" b="1" i="0" u="none" strike="noStrike" kern="1200" cap="none" spc="0" normalizeH="0" baseline="0" noProof="0">
                <a:ln>
                  <a:noFill/>
                </a:ln>
                <a:solidFill>
                  <a:srgbClr val="FF0000"/>
                </a:solidFill>
                <a:effectLst/>
                <a:uLnTx/>
                <a:uFillTx/>
                <a:latin typeface="Avenir Next LT Pro"/>
                <a:ea typeface="+mn-ea"/>
                <a:cs typeface="+mn-cs"/>
              </a:endParaRPr>
            </a:p>
            <a:p>
              <a:pPr marL="0" marR="0" lvl="0" indent="0" algn="l" defTabSz="914400" rtl="0" eaLnBrk="1" fontAlgn="auto" latinLnBrk="0" hangingPunct="1">
                <a:lnSpc>
                  <a:spcPct val="80000"/>
                </a:lnSpc>
                <a:spcBef>
                  <a:spcPts val="0"/>
                </a:spcBef>
                <a:spcAft>
                  <a:spcPts val="0"/>
                </a:spcAft>
                <a:buClrTx/>
                <a:buSzTx/>
                <a:buFontTx/>
                <a:buNone/>
                <a:tabLst/>
                <a:defRPr/>
              </a:pPr>
              <a:endParaRPr kumimoji="0" lang="fi-FI" sz="1200" b="1" i="0" u="none" strike="noStrike" kern="1200" cap="none" spc="0" normalizeH="0" baseline="0" noProof="0">
                <a:ln>
                  <a:noFill/>
                </a:ln>
                <a:solidFill>
                  <a:srgbClr val="FF0000"/>
                </a:solidFill>
                <a:effectLst/>
                <a:uLnTx/>
                <a:uFillTx/>
                <a:latin typeface="Avenir Next LT Pro"/>
                <a:ea typeface="+mn-ea"/>
                <a:cs typeface="+mn-cs"/>
              </a:endParaRPr>
            </a:p>
          </p:txBody>
        </p:sp>
        <p:sp>
          <p:nvSpPr>
            <p:cNvPr id="59" name="Tekstiruutu 58">
              <a:extLst>
                <a:ext uri="{FF2B5EF4-FFF2-40B4-BE49-F238E27FC236}">
                  <a16:creationId xmlns:a16="http://schemas.microsoft.com/office/drawing/2014/main" id="{90852554-3E63-F0F9-3C27-3B511757EA63}"/>
                </a:ext>
              </a:extLst>
            </p:cNvPr>
            <p:cNvSpPr txBox="1"/>
            <p:nvPr/>
          </p:nvSpPr>
          <p:spPr>
            <a:xfrm>
              <a:off x="5199176" y="5281894"/>
              <a:ext cx="514885"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GIAI</a:t>
              </a:r>
              <a:endParaRPr kumimoji="0" lang="en-US" sz="1200" b="1" i="0" u="none" strike="noStrike" kern="1200" cap="none" spc="0" normalizeH="0" baseline="0" noProof="0">
                <a:ln>
                  <a:noFill/>
                </a:ln>
                <a:solidFill>
                  <a:srgbClr val="FF0000"/>
                </a:solidFill>
                <a:effectLst/>
                <a:uLnTx/>
                <a:uFillTx/>
                <a:latin typeface="Avenir Next LT Pro"/>
                <a:ea typeface="+mn-ea"/>
                <a:cs typeface="+mn-cs"/>
              </a:endParaRPr>
            </a:p>
          </p:txBody>
        </p:sp>
        <p:sp>
          <p:nvSpPr>
            <p:cNvPr id="60" name="Tekstiruutu 59">
              <a:extLst>
                <a:ext uri="{FF2B5EF4-FFF2-40B4-BE49-F238E27FC236}">
                  <a16:creationId xmlns:a16="http://schemas.microsoft.com/office/drawing/2014/main" id="{6C22390B-0099-E3D5-2020-7D68D5C3A843}"/>
                </a:ext>
              </a:extLst>
            </p:cNvPr>
            <p:cNvSpPr txBox="1"/>
            <p:nvPr/>
          </p:nvSpPr>
          <p:spPr>
            <a:xfrm>
              <a:off x="6084758" y="5271719"/>
              <a:ext cx="50526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GLN</a:t>
              </a:r>
              <a:endParaRPr kumimoji="0" lang="en-US" sz="1200" b="1" i="0" u="none" strike="noStrike" kern="1200" cap="none" spc="0" normalizeH="0" baseline="0" noProof="0">
                <a:ln>
                  <a:noFill/>
                </a:ln>
                <a:solidFill>
                  <a:srgbClr val="FF0000"/>
                </a:solidFill>
                <a:effectLst/>
                <a:uLnTx/>
                <a:uFillTx/>
                <a:latin typeface="Avenir Next LT Pro"/>
                <a:ea typeface="+mn-ea"/>
                <a:cs typeface="+mn-cs"/>
              </a:endParaRPr>
            </a:p>
          </p:txBody>
        </p:sp>
        <p:sp>
          <p:nvSpPr>
            <p:cNvPr id="61" name="Tekstiruutu 60">
              <a:extLst>
                <a:ext uri="{FF2B5EF4-FFF2-40B4-BE49-F238E27FC236}">
                  <a16:creationId xmlns:a16="http://schemas.microsoft.com/office/drawing/2014/main" id="{EE65200C-F5FF-EB27-4CCB-DCE2D414C1F0}"/>
                </a:ext>
              </a:extLst>
            </p:cNvPr>
            <p:cNvSpPr txBox="1"/>
            <p:nvPr/>
          </p:nvSpPr>
          <p:spPr>
            <a:xfrm>
              <a:off x="6845166" y="5255166"/>
              <a:ext cx="514885"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GIAI</a:t>
              </a:r>
              <a:endParaRPr kumimoji="0" lang="en-US" sz="1200" b="1" i="0" u="none" strike="noStrike" kern="1200" cap="none" spc="0" normalizeH="0" baseline="0" noProof="0">
                <a:ln>
                  <a:noFill/>
                </a:ln>
                <a:solidFill>
                  <a:srgbClr val="FF0000"/>
                </a:solidFill>
                <a:effectLst/>
                <a:uLnTx/>
                <a:uFillTx/>
                <a:latin typeface="Avenir Next LT Pro"/>
                <a:ea typeface="+mn-ea"/>
                <a:cs typeface="+mn-cs"/>
              </a:endParaRPr>
            </a:p>
          </p:txBody>
        </p:sp>
        <p:sp>
          <p:nvSpPr>
            <p:cNvPr id="62" name="Tekstiruutu 61">
              <a:extLst>
                <a:ext uri="{FF2B5EF4-FFF2-40B4-BE49-F238E27FC236}">
                  <a16:creationId xmlns:a16="http://schemas.microsoft.com/office/drawing/2014/main" id="{1608916F-BBFF-1631-2199-E70D9EFF0902}"/>
                </a:ext>
              </a:extLst>
            </p:cNvPr>
            <p:cNvSpPr txBox="1"/>
            <p:nvPr/>
          </p:nvSpPr>
          <p:spPr>
            <a:xfrm>
              <a:off x="7606295" y="5305730"/>
              <a:ext cx="629339" cy="536685"/>
            </a:xfrm>
            <a:prstGeom prst="rect">
              <a:avLst/>
            </a:prstGeom>
            <a:noFill/>
          </p:spPr>
          <p:txBody>
            <a:bodyPr wrap="non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SSCC</a:t>
              </a:r>
              <a:endParaRPr kumimoji="0" lang="en-US" sz="1200" b="1" i="0" u="none" strike="noStrike" kern="1200" cap="none" spc="0" normalizeH="0" baseline="0" noProof="0">
                <a:ln>
                  <a:noFill/>
                </a:ln>
                <a:solidFill>
                  <a:srgbClr val="FF0000"/>
                </a:solidFill>
                <a:effectLst/>
                <a:uLnTx/>
                <a:uFillTx/>
                <a:latin typeface="Avenir Next LT Pro"/>
                <a:ea typeface="+mn-ea"/>
                <a:cs typeface="+mn-cs"/>
              </a:endParaRP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GTIN</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err="1">
                  <a:ln>
                    <a:noFill/>
                  </a:ln>
                  <a:solidFill>
                    <a:srgbClr val="FF0000"/>
                  </a:solidFill>
                  <a:effectLst/>
                  <a:uLnTx/>
                  <a:uFillTx/>
                  <a:latin typeface="Avenir Next LT Pro"/>
                  <a:ea typeface="+mn-ea"/>
                  <a:cs typeface="+mn-cs"/>
                </a:rPr>
                <a:t>sGTIN</a:t>
              </a:r>
              <a:endParaRPr kumimoji="0" lang="fi-FI" sz="1200" b="1" i="0" u="none" strike="noStrike" kern="1200" cap="none" spc="0" normalizeH="0" baseline="0" noProof="0">
                <a:ln>
                  <a:noFill/>
                </a:ln>
                <a:solidFill>
                  <a:srgbClr val="FF0000"/>
                </a:solidFill>
                <a:effectLst/>
                <a:uLnTx/>
                <a:uFillTx/>
                <a:latin typeface="Avenir Next LT Pro"/>
                <a:ea typeface="+mn-ea"/>
                <a:cs typeface="+mn-cs"/>
              </a:endParaRPr>
            </a:p>
          </p:txBody>
        </p:sp>
        <p:sp>
          <p:nvSpPr>
            <p:cNvPr id="63" name="Tekstiruutu 62">
              <a:extLst>
                <a:ext uri="{FF2B5EF4-FFF2-40B4-BE49-F238E27FC236}">
                  <a16:creationId xmlns:a16="http://schemas.microsoft.com/office/drawing/2014/main" id="{D19F686D-3A0F-DC46-E871-0EE2F22C19B6}"/>
                </a:ext>
              </a:extLst>
            </p:cNvPr>
            <p:cNvSpPr txBox="1"/>
            <p:nvPr/>
          </p:nvSpPr>
          <p:spPr>
            <a:xfrm>
              <a:off x="8315728" y="5297111"/>
              <a:ext cx="62933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GTIN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err="1">
                  <a:ln>
                    <a:noFill/>
                  </a:ln>
                  <a:solidFill>
                    <a:srgbClr val="FF0000"/>
                  </a:solidFill>
                  <a:effectLst/>
                  <a:uLnTx/>
                  <a:uFillTx/>
                  <a:latin typeface="Avenir Next LT Pro"/>
                  <a:ea typeface="+mn-ea"/>
                  <a:cs typeface="+mn-cs"/>
                </a:rPr>
                <a:t>sGTIN</a:t>
              </a:r>
              <a:endParaRPr kumimoji="0" lang="en-US" sz="1200" b="1" i="0" u="none" strike="noStrike" kern="1200" cap="none" spc="0" normalizeH="0" baseline="0" noProof="0">
                <a:ln>
                  <a:noFill/>
                </a:ln>
                <a:solidFill>
                  <a:srgbClr val="FF0000"/>
                </a:solidFill>
                <a:effectLst/>
                <a:uLnTx/>
                <a:uFillTx/>
                <a:latin typeface="Avenir Next LT Pro"/>
                <a:ea typeface="+mn-ea"/>
                <a:cs typeface="+mn-cs"/>
              </a:endParaRPr>
            </a:p>
          </p:txBody>
        </p:sp>
        <p:sp>
          <p:nvSpPr>
            <p:cNvPr id="64" name="Tekstiruutu 63">
              <a:extLst>
                <a:ext uri="{FF2B5EF4-FFF2-40B4-BE49-F238E27FC236}">
                  <a16:creationId xmlns:a16="http://schemas.microsoft.com/office/drawing/2014/main" id="{C22ECD44-C91D-724F-E04F-7CED9379527B}"/>
                </a:ext>
              </a:extLst>
            </p:cNvPr>
            <p:cNvSpPr txBox="1"/>
            <p:nvPr/>
          </p:nvSpPr>
          <p:spPr>
            <a:xfrm>
              <a:off x="9063667" y="5292700"/>
              <a:ext cx="50526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GLN</a:t>
              </a:r>
              <a:endParaRPr kumimoji="0" lang="en-US" sz="1200" b="1" i="0" u="none" strike="noStrike" kern="1200" cap="none" spc="0" normalizeH="0" baseline="0" noProof="0">
                <a:ln>
                  <a:noFill/>
                </a:ln>
                <a:solidFill>
                  <a:srgbClr val="FF0000"/>
                </a:solidFill>
                <a:effectLst/>
                <a:uLnTx/>
                <a:uFillTx/>
                <a:latin typeface="Avenir Next LT Pro"/>
                <a:ea typeface="+mn-ea"/>
                <a:cs typeface="+mn-cs"/>
              </a:endParaRPr>
            </a:p>
          </p:txBody>
        </p:sp>
        <p:sp>
          <p:nvSpPr>
            <p:cNvPr id="65" name="Tekstiruutu 64">
              <a:extLst>
                <a:ext uri="{FF2B5EF4-FFF2-40B4-BE49-F238E27FC236}">
                  <a16:creationId xmlns:a16="http://schemas.microsoft.com/office/drawing/2014/main" id="{89993CEE-0A1F-6B70-E500-C3CED0807A7E}"/>
                </a:ext>
              </a:extLst>
            </p:cNvPr>
            <p:cNvSpPr txBox="1"/>
            <p:nvPr/>
          </p:nvSpPr>
          <p:spPr>
            <a:xfrm>
              <a:off x="9800824" y="5309399"/>
              <a:ext cx="61908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GSRN</a:t>
              </a:r>
              <a:endParaRPr kumimoji="0" lang="en-US" sz="1200" b="1" i="0" u="none" strike="noStrike" kern="1200" cap="none" spc="0" normalizeH="0" baseline="0" noProof="0">
                <a:ln>
                  <a:noFill/>
                </a:ln>
                <a:solidFill>
                  <a:srgbClr val="FF0000"/>
                </a:solidFill>
                <a:effectLst/>
                <a:uLnTx/>
                <a:uFillTx/>
                <a:latin typeface="Avenir Next LT Pro"/>
                <a:ea typeface="+mn-ea"/>
                <a:cs typeface="+mn-cs"/>
              </a:endParaRPr>
            </a:p>
          </p:txBody>
        </p:sp>
      </p:grpSp>
      <p:cxnSp>
        <p:nvCxnSpPr>
          <p:cNvPr id="66" name="Suora nuoliyhdysviiva 65">
            <a:extLst>
              <a:ext uri="{FF2B5EF4-FFF2-40B4-BE49-F238E27FC236}">
                <a16:creationId xmlns:a16="http://schemas.microsoft.com/office/drawing/2014/main" id="{4D33669C-E1AB-3F5F-0710-9758287A7653}"/>
              </a:ext>
            </a:extLst>
          </p:cNvPr>
          <p:cNvCxnSpPr>
            <a:cxnSpLocks/>
          </p:cNvCxnSpPr>
          <p:nvPr/>
        </p:nvCxnSpPr>
        <p:spPr>
          <a:xfrm flipH="1" flipV="1">
            <a:off x="3642209" y="3055509"/>
            <a:ext cx="462544" cy="516804"/>
          </a:xfrm>
          <a:prstGeom prst="straightConnector1">
            <a:avLst/>
          </a:prstGeom>
          <a:ln w="38100">
            <a:tailEnd type="triangle"/>
          </a:ln>
        </p:spPr>
        <p:style>
          <a:lnRef idx="1">
            <a:schemeClr val="dk1"/>
          </a:lnRef>
          <a:fillRef idx="0">
            <a:schemeClr val="dk1"/>
          </a:fillRef>
          <a:effectRef idx="0">
            <a:schemeClr val="dk1"/>
          </a:effectRef>
          <a:fontRef idx="minor">
            <a:schemeClr val="tx1"/>
          </a:fontRef>
        </p:style>
      </p:cxnSp>
      <p:cxnSp>
        <p:nvCxnSpPr>
          <p:cNvPr id="67" name="Suora nuoliyhdysviiva 66">
            <a:extLst>
              <a:ext uri="{FF2B5EF4-FFF2-40B4-BE49-F238E27FC236}">
                <a16:creationId xmlns:a16="http://schemas.microsoft.com/office/drawing/2014/main" id="{DBA31361-02FF-AFB2-68AF-F8DB4AE74A7F}"/>
              </a:ext>
            </a:extLst>
          </p:cNvPr>
          <p:cNvCxnSpPr>
            <a:cxnSpLocks/>
          </p:cNvCxnSpPr>
          <p:nvPr/>
        </p:nvCxnSpPr>
        <p:spPr>
          <a:xfrm flipV="1">
            <a:off x="4879723" y="3049640"/>
            <a:ext cx="415161" cy="522681"/>
          </a:xfrm>
          <a:prstGeom prst="straightConnector1">
            <a:avLst/>
          </a:prstGeom>
          <a:ln w="38100">
            <a:tailEnd type="triangle"/>
          </a:ln>
        </p:spPr>
        <p:style>
          <a:lnRef idx="1">
            <a:schemeClr val="dk1"/>
          </a:lnRef>
          <a:fillRef idx="0">
            <a:schemeClr val="dk1"/>
          </a:fillRef>
          <a:effectRef idx="0">
            <a:schemeClr val="dk1"/>
          </a:effectRef>
          <a:fontRef idx="minor">
            <a:schemeClr val="tx1"/>
          </a:fontRef>
        </p:style>
      </p:cxnSp>
      <p:cxnSp>
        <p:nvCxnSpPr>
          <p:cNvPr id="68" name="Suora nuoliyhdysviiva 67">
            <a:extLst>
              <a:ext uri="{FF2B5EF4-FFF2-40B4-BE49-F238E27FC236}">
                <a16:creationId xmlns:a16="http://schemas.microsoft.com/office/drawing/2014/main" id="{0C99ECA2-12F8-524C-7E27-F420045572FC}"/>
              </a:ext>
            </a:extLst>
          </p:cNvPr>
          <p:cNvCxnSpPr>
            <a:cxnSpLocks/>
          </p:cNvCxnSpPr>
          <p:nvPr/>
        </p:nvCxnSpPr>
        <p:spPr>
          <a:xfrm>
            <a:off x="4092639" y="2424882"/>
            <a:ext cx="737197" cy="0"/>
          </a:xfrm>
          <a:prstGeom prst="straightConnector1">
            <a:avLst/>
          </a:prstGeom>
          <a:ln w="38100">
            <a:headEnd type="triangle"/>
            <a:tailEnd type="triangle"/>
          </a:ln>
        </p:spPr>
        <p:style>
          <a:lnRef idx="1">
            <a:schemeClr val="dk1"/>
          </a:lnRef>
          <a:fillRef idx="0">
            <a:schemeClr val="dk1"/>
          </a:fillRef>
          <a:effectRef idx="0">
            <a:schemeClr val="dk1"/>
          </a:effectRef>
          <a:fontRef idx="minor">
            <a:schemeClr val="tx1"/>
          </a:fontRef>
        </p:style>
      </p:cxnSp>
      <p:pic>
        <p:nvPicPr>
          <p:cNvPr id="69" name="Kuva 68" descr="Silmän kuvaus tasaisella täytöllä">
            <a:extLst>
              <a:ext uri="{FF2B5EF4-FFF2-40B4-BE49-F238E27FC236}">
                <a16:creationId xmlns:a16="http://schemas.microsoft.com/office/drawing/2014/main" id="{5DE7840D-BA15-F601-A0D2-7C3A164DB969}"/>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3204087" y="2024466"/>
            <a:ext cx="689632" cy="689632"/>
          </a:xfrm>
          <a:prstGeom prst="rect">
            <a:avLst/>
          </a:prstGeom>
        </p:spPr>
      </p:pic>
      <p:pic>
        <p:nvPicPr>
          <p:cNvPr id="70" name="Kuva 69">
            <a:extLst>
              <a:ext uri="{FF2B5EF4-FFF2-40B4-BE49-F238E27FC236}">
                <a16:creationId xmlns:a16="http://schemas.microsoft.com/office/drawing/2014/main" id="{B80BA5B1-30FF-3C2C-9CB1-5233DFCA06D6}"/>
              </a:ext>
            </a:extLst>
          </p:cNvPr>
          <p:cNvPicPr>
            <a:picLocks noChangeAspect="1"/>
          </p:cNvPicPr>
          <p:nvPr/>
        </p:nvPicPr>
        <p:blipFill>
          <a:blip r:embed="rId23">
            <a:extLst>
              <a:ext uri="{28A0092B-C50C-407E-A947-70E740481C1C}">
                <a14:useLocalDpi xmlns:a14="http://schemas.microsoft.com/office/drawing/2010/main" val="0"/>
              </a:ext>
            </a:extLst>
          </a:blip>
          <a:stretch>
            <a:fillRect/>
          </a:stretch>
        </p:blipFill>
        <p:spPr>
          <a:xfrm>
            <a:off x="5983470" y="1295289"/>
            <a:ext cx="903805" cy="577790"/>
          </a:xfrm>
          <a:prstGeom prst="rect">
            <a:avLst/>
          </a:prstGeom>
        </p:spPr>
      </p:pic>
      <p:sp>
        <p:nvSpPr>
          <p:cNvPr id="82" name="Otsikko 3">
            <a:extLst>
              <a:ext uri="{FF2B5EF4-FFF2-40B4-BE49-F238E27FC236}">
                <a16:creationId xmlns:a16="http://schemas.microsoft.com/office/drawing/2014/main" id="{E04AD736-1D1C-78E1-A4B0-6402F245EE47}"/>
              </a:ext>
            </a:extLst>
          </p:cNvPr>
          <p:cNvSpPr>
            <a:spLocks noGrp="1"/>
          </p:cNvSpPr>
          <p:nvPr>
            <p:ph type="title"/>
          </p:nvPr>
        </p:nvSpPr>
        <p:spPr>
          <a:xfrm>
            <a:off x="122664" y="333375"/>
            <a:ext cx="11931804" cy="1011238"/>
          </a:xfrm>
        </p:spPr>
        <p:txBody>
          <a:bodyPr/>
          <a:lstStyle/>
          <a:p>
            <a:pPr algn="ctr"/>
            <a:r>
              <a:rPr lang="fi-FI" sz="2800" b="1">
                <a:solidFill>
                  <a:schemeClr val="tx1"/>
                </a:solidFill>
                <a:latin typeface="Avenir Next LT Pro Demi" panose="020B0704020202020204" pitchFamily="34" charset="0"/>
                <a:cs typeface="Arial" panose="020B0604020202020204" pitchFamily="34" charset="0"/>
              </a:rPr>
              <a:t>Key </a:t>
            </a:r>
            <a:r>
              <a:rPr lang="fi-FI" sz="2800" b="1" err="1">
                <a:solidFill>
                  <a:schemeClr val="tx1"/>
                </a:solidFill>
                <a:latin typeface="Avenir Next LT Pro Demi" panose="020B0704020202020204" pitchFamily="34" charset="0"/>
                <a:cs typeface="Arial" panose="020B0604020202020204" pitchFamily="34" charset="0"/>
              </a:rPr>
              <a:t>factors</a:t>
            </a:r>
            <a:r>
              <a:rPr lang="fi-FI" sz="2800" b="1">
                <a:solidFill>
                  <a:schemeClr val="tx1"/>
                </a:solidFill>
                <a:latin typeface="Avenir Next LT Pro Demi" panose="020B0704020202020204" pitchFamily="34" charset="0"/>
                <a:cs typeface="Arial" panose="020B0604020202020204" pitchFamily="34" charset="0"/>
              </a:rPr>
              <a:t> to </a:t>
            </a:r>
            <a:r>
              <a:rPr lang="fi-FI" sz="2800" b="1" err="1">
                <a:solidFill>
                  <a:schemeClr val="tx1"/>
                </a:solidFill>
                <a:latin typeface="Avenir Next LT Pro Demi" panose="020B0704020202020204" pitchFamily="34" charset="0"/>
                <a:cs typeface="Arial" panose="020B0604020202020204" pitchFamily="34" charset="0"/>
              </a:rPr>
              <a:t>enable</a:t>
            </a:r>
            <a:r>
              <a:rPr lang="fi-FI" sz="2800" b="1">
                <a:solidFill>
                  <a:schemeClr val="tx1"/>
                </a:solidFill>
                <a:latin typeface="Avenir Next LT Pro Demi" panose="020B0704020202020204" pitchFamily="34" charset="0"/>
                <a:cs typeface="Arial" panose="020B0604020202020204" pitchFamily="34" charset="0"/>
              </a:rPr>
              <a:t> </a:t>
            </a:r>
            <a:r>
              <a:rPr lang="fi-FI" sz="2800" b="1" err="1">
                <a:solidFill>
                  <a:schemeClr val="tx1"/>
                </a:solidFill>
                <a:latin typeface="Avenir Next LT Pro Demi" panose="020B0704020202020204" pitchFamily="34" charset="0"/>
                <a:cs typeface="Arial" panose="020B0604020202020204" pitchFamily="34" charset="0"/>
              </a:rPr>
              <a:t>digital</a:t>
            </a:r>
            <a:r>
              <a:rPr lang="fi-FI" sz="2800" b="1">
                <a:solidFill>
                  <a:schemeClr val="tx1"/>
                </a:solidFill>
                <a:latin typeface="Avenir Next LT Pro Demi" panose="020B0704020202020204" pitchFamily="34" charset="0"/>
                <a:cs typeface="Arial" panose="020B0604020202020204" pitchFamily="34" charset="0"/>
              </a:rPr>
              <a:t> </a:t>
            </a:r>
            <a:r>
              <a:rPr lang="fi-FI" sz="2800" b="1" err="1">
                <a:solidFill>
                  <a:schemeClr val="tx1"/>
                </a:solidFill>
                <a:latin typeface="Avenir Next LT Pro Demi" panose="020B0704020202020204" pitchFamily="34" charset="0"/>
                <a:cs typeface="Arial" panose="020B0604020202020204" pitchFamily="34" charset="0"/>
              </a:rPr>
              <a:t>supply</a:t>
            </a:r>
            <a:r>
              <a:rPr lang="fi-FI" sz="2800" b="1">
                <a:solidFill>
                  <a:schemeClr val="tx1"/>
                </a:solidFill>
                <a:latin typeface="Avenir Next LT Pro Demi" panose="020B0704020202020204" pitchFamily="34" charset="0"/>
                <a:cs typeface="Arial" panose="020B0604020202020204" pitchFamily="34" charset="0"/>
              </a:rPr>
              <a:t> </a:t>
            </a:r>
            <a:r>
              <a:rPr lang="fi-FI" sz="2800" b="1" err="1">
                <a:solidFill>
                  <a:schemeClr val="tx1"/>
                </a:solidFill>
                <a:latin typeface="Avenir Next LT Pro Demi" panose="020B0704020202020204" pitchFamily="34" charset="0"/>
                <a:cs typeface="Arial" panose="020B0604020202020204" pitchFamily="34" charset="0"/>
              </a:rPr>
              <a:t>chain</a:t>
            </a:r>
            <a:r>
              <a:rPr lang="fi-FI" sz="2800" b="1">
                <a:solidFill>
                  <a:schemeClr val="tx1"/>
                </a:solidFill>
                <a:latin typeface="Avenir Next LT Pro Demi" panose="020B0704020202020204" pitchFamily="34" charset="0"/>
                <a:cs typeface="Arial" panose="020B0604020202020204" pitchFamily="34" charset="0"/>
              </a:rPr>
              <a:t> management </a:t>
            </a:r>
            <a:r>
              <a:rPr lang="fi-FI" sz="2800" b="1" err="1">
                <a:solidFill>
                  <a:schemeClr val="tx1"/>
                </a:solidFill>
                <a:latin typeface="Avenir Next LT Pro Demi" panose="020B0704020202020204" pitchFamily="34" charset="0"/>
                <a:cs typeface="Arial" panose="020B0604020202020204" pitchFamily="34" charset="0"/>
              </a:rPr>
              <a:t>interoperability</a:t>
            </a:r>
            <a:endParaRPr lang="fi-FI" sz="2800" b="1">
              <a:solidFill>
                <a:schemeClr val="tx1"/>
              </a:solidFill>
            </a:endParaRPr>
          </a:p>
        </p:txBody>
      </p:sp>
      <p:pic>
        <p:nvPicPr>
          <p:cNvPr id="2" name="Kuva 1" descr="Sormenjälki tasaisella täytöllä">
            <a:extLst>
              <a:ext uri="{FF2B5EF4-FFF2-40B4-BE49-F238E27FC236}">
                <a16:creationId xmlns:a16="http://schemas.microsoft.com/office/drawing/2014/main" id="{90039EC3-C34E-F264-1659-215FF03A7328}"/>
              </a:ext>
            </a:extLst>
          </p:cNvPr>
          <p:cNvPicPr>
            <a:picLocks noChangeAspect="1"/>
          </p:cNvPicPr>
          <p:nvPr/>
        </p:nvPicPr>
        <p:blipFill>
          <a:blip r:embed="rId24">
            <a:extLst>
              <a:ext uri="{28A0092B-C50C-407E-A947-70E740481C1C}">
                <a14:useLocalDpi xmlns:a14="http://schemas.microsoft.com/office/drawing/2010/main" val="0"/>
              </a:ext>
              <a:ext uri="{96DAC541-7B7A-43D3-8B79-37D633B846F1}">
                <asvg:svgBlip xmlns:asvg="http://schemas.microsoft.com/office/drawing/2016/SVG/main" r:embed="rId25"/>
              </a:ext>
            </a:extLst>
          </a:blip>
          <a:stretch>
            <a:fillRect/>
          </a:stretch>
        </p:blipFill>
        <p:spPr>
          <a:xfrm>
            <a:off x="4168061" y="3490284"/>
            <a:ext cx="648000" cy="648000"/>
          </a:xfrm>
          <a:prstGeom prst="rect">
            <a:avLst/>
          </a:prstGeom>
        </p:spPr>
      </p:pic>
      <p:pic>
        <p:nvPicPr>
          <p:cNvPr id="1026" name="Picture 2" descr="Data Matrix - Wikipedia">
            <a:extLst>
              <a:ext uri="{FF2B5EF4-FFF2-40B4-BE49-F238E27FC236}">
                <a16:creationId xmlns:a16="http://schemas.microsoft.com/office/drawing/2014/main" id="{624DDB0E-F643-727C-ADB0-E006619EE92F}"/>
              </a:ext>
            </a:extLst>
          </p:cNvPr>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1404263" y="2853186"/>
            <a:ext cx="360000" cy="360000"/>
          </a:xfrm>
          <a:prstGeom prst="rect">
            <a:avLst/>
          </a:prstGeom>
          <a:noFill/>
          <a:extLst>
            <a:ext uri="{909E8E84-426E-40DD-AFC4-6F175D3DCCD1}">
              <a14:hiddenFill xmlns:a14="http://schemas.microsoft.com/office/drawing/2010/main">
                <a:solidFill>
                  <a:srgbClr val="FFFFFF"/>
                </a:solidFill>
              </a14:hiddenFill>
            </a:ext>
          </a:extLst>
        </p:spPr>
      </p:pic>
      <p:grpSp>
        <p:nvGrpSpPr>
          <p:cNvPr id="16" name="Ryhmä 15">
            <a:extLst>
              <a:ext uri="{FF2B5EF4-FFF2-40B4-BE49-F238E27FC236}">
                <a16:creationId xmlns:a16="http://schemas.microsoft.com/office/drawing/2014/main" id="{0612B232-B003-CB91-FCCB-1E62DBA211EA}"/>
              </a:ext>
            </a:extLst>
          </p:cNvPr>
          <p:cNvGrpSpPr/>
          <p:nvPr/>
        </p:nvGrpSpPr>
        <p:grpSpPr>
          <a:xfrm>
            <a:off x="8011797" y="4247508"/>
            <a:ext cx="509733" cy="1177642"/>
            <a:chOff x="4132250" y="4688434"/>
            <a:chExt cx="509733" cy="1177642"/>
          </a:xfrm>
        </p:grpSpPr>
        <p:sp>
          <p:nvSpPr>
            <p:cNvPr id="25" name="Vapaamuotoinen: Muoto 24">
              <a:extLst>
                <a:ext uri="{FF2B5EF4-FFF2-40B4-BE49-F238E27FC236}">
                  <a16:creationId xmlns:a16="http://schemas.microsoft.com/office/drawing/2014/main" id="{30725F12-9830-1B4A-7537-BE3D71271702}"/>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 name="Vapaamuotoinen: Muoto 26">
              <a:extLst>
                <a:ext uri="{FF2B5EF4-FFF2-40B4-BE49-F238E27FC236}">
                  <a16:creationId xmlns:a16="http://schemas.microsoft.com/office/drawing/2014/main" id="{5968D112-4985-E3E2-6CC7-860D5313DCC3}"/>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1" name="Kuva 45" descr="Palo mies mies tasaisella täytöllä">
              <a:extLst>
                <a:ext uri="{FF2B5EF4-FFF2-40B4-BE49-F238E27FC236}">
                  <a16:creationId xmlns:a16="http://schemas.microsoft.com/office/drawing/2014/main" id="{1E145BEF-0A29-A3E1-10B0-24499619C079}"/>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chemeClr val="bg1">
                <a:lumMod val="6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2" name="Vapaamuotoinen: Muoto 71">
              <a:extLst>
                <a:ext uri="{FF2B5EF4-FFF2-40B4-BE49-F238E27FC236}">
                  <a16:creationId xmlns:a16="http://schemas.microsoft.com/office/drawing/2014/main" id="{398A5BF6-88B4-ACF5-4638-F248BD7BB6E0}"/>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3" name="Vapaamuotoinen: Muoto 72">
              <a:extLst>
                <a:ext uri="{FF2B5EF4-FFF2-40B4-BE49-F238E27FC236}">
                  <a16:creationId xmlns:a16="http://schemas.microsoft.com/office/drawing/2014/main" id="{6D288E4F-DE1F-1631-4734-6DCF71869FE4}"/>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4" name="Vapaamuotoinen: Muoto 73">
              <a:extLst>
                <a:ext uri="{FF2B5EF4-FFF2-40B4-BE49-F238E27FC236}">
                  <a16:creationId xmlns:a16="http://schemas.microsoft.com/office/drawing/2014/main" id="{1E91219A-658D-E98B-AD1D-C17F3D204DFD}"/>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Vapaamuotoinen: Muoto 79">
              <a:extLst>
                <a:ext uri="{FF2B5EF4-FFF2-40B4-BE49-F238E27FC236}">
                  <a16:creationId xmlns:a16="http://schemas.microsoft.com/office/drawing/2014/main" id="{16902053-5294-29AB-288D-10AB3060619E}"/>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Vapaamuotoinen: Muoto 80">
              <a:extLst>
                <a:ext uri="{FF2B5EF4-FFF2-40B4-BE49-F238E27FC236}">
                  <a16:creationId xmlns:a16="http://schemas.microsoft.com/office/drawing/2014/main" id="{2E1554D6-62CD-6592-20FF-940C4A3CE257}"/>
                </a:ext>
              </a:extLst>
            </p:cNvPr>
            <p:cNvSpPr/>
            <p:nvPr/>
          </p:nvSpPr>
          <p:spPr>
            <a:xfrm>
              <a:off x="4259428" y="516060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85" name="Kuva 84" descr="Saapas tasaisella täytöllä">
              <a:extLst>
                <a:ext uri="{FF2B5EF4-FFF2-40B4-BE49-F238E27FC236}">
                  <a16:creationId xmlns:a16="http://schemas.microsoft.com/office/drawing/2014/main" id="{1ECCF8D9-58AB-2818-66D0-0CF97BE51BA6}"/>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4390102" y="5637529"/>
              <a:ext cx="245455" cy="228547"/>
            </a:xfrm>
            <a:prstGeom prst="rect">
              <a:avLst/>
            </a:prstGeom>
          </p:spPr>
        </p:pic>
        <p:pic>
          <p:nvPicPr>
            <p:cNvPr id="90" name="Kuva 89" descr="Saapas tasaisella täytöllä">
              <a:extLst>
                <a:ext uri="{FF2B5EF4-FFF2-40B4-BE49-F238E27FC236}">
                  <a16:creationId xmlns:a16="http://schemas.microsoft.com/office/drawing/2014/main" id="{10880D8F-C815-5EAC-235D-B0CFF5BEAF0F}"/>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flipH="1">
              <a:off x="4140007" y="5637080"/>
              <a:ext cx="245455" cy="228547"/>
            </a:xfrm>
            <a:prstGeom prst="rect">
              <a:avLst/>
            </a:prstGeom>
          </p:spPr>
        </p:pic>
        <p:sp>
          <p:nvSpPr>
            <p:cNvPr id="91" name="Suorakulmio 90">
              <a:extLst>
                <a:ext uri="{FF2B5EF4-FFF2-40B4-BE49-F238E27FC236}">
                  <a16:creationId xmlns:a16="http://schemas.microsoft.com/office/drawing/2014/main" id="{FA74C7C8-EE29-1E0D-ACC8-EF57B3C57E70}"/>
                </a:ext>
              </a:extLst>
            </p:cNvPr>
            <p:cNvSpPr/>
            <p:nvPr/>
          </p:nvSpPr>
          <p:spPr>
            <a:xfrm>
              <a:off x="4319974" y="4804906"/>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92" name="Kuva 91" descr="Aurinkolasit tasaisella täytöllä">
              <a:extLst>
                <a:ext uri="{FF2B5EF4-FFF2-40B4-BE49-F238E27FC236}">
                  <a16:creationId xmlns:a16="http://schemas.microsoft.com/office/drawing/2014/main" id="{F8158994-4F6A-0623-4945-83F98358C356}"/>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4281187" y="4740703"/>
              <a:ext cx="208544" cy="194180"/>
            </a:xfrm>
            <a:prstGeom prst="rect">
              <a:avLst/>
            </a:prstGeom>
          </p:spPr>
        </p:pic>
      </p:grpSp>
      <p:pic>
        <p:nvPicPr>
          <p:cNvPr id="93" name="Picture 4">
            <a:extLst>
              <a:ext uri="{FF2B5EF4-FFF2-40B4-BE49-F238E27FC236}">
                <a16:creationId xmlns:a16="http://schemas.microsoft.com/office/drawing/2014/main" id="{EBA2409F-5715-1B48-9327-38178E85077C}"/>
              </a:ext>
            </a:extLst>
          </p:cNvPr>
          <p:cNvPicPr>
            <a:picLocks noChangeAspect="1" noChangeArrowheads="1"/>
          </p:cNvPicPr>
          <p:nvPr/>
        </p:nvPicPr>
        <p:blipFill>
          <a:blip r:embed="rId31">
            <a:biLevel thresh="75000"/>
            <a:extLst>
              <a:ext uri="{BEBA8EAE-BF5A-486C-A8C5-ECC9F3942E4B}">
                <a14:imgProps xmlns:a14="http://schemas.microsoft.com/office/drawing/2010/main">
                  <a14:imgLayer r:embed="rId32">
                    <a14:imgEffect>
                      <a14:sharpenSoften amount="100000"/>
                    </a14:imgEffect>
                  </a14:imgLayer>
                </a14:imgProps>
              </a:ext>
              <a:ext uri="{28A0092B-C50C-407E-A947-70E740481C1C}">
                <a14:useLocalDpi xmlns:a14="http://schemas.microsoft.com/office/drawing/2010/main" val="0"/>
              </a:ext>
            </a:extLst>
          </a:blip>
          <a:srcRect/>
          <a:stretch>
            <a:fillRect/>
          </a:stretch>
        </p:blipFill>
        <p:spPr bwMode="auto">
          <a:xfrm>
            <a:off x="1856961" y="1425114"/>
            <a:ext cx="466413" cy="466413"/>
          </a:xfrm>
          <a:prstGeom prst="rect">
            <a:avLst/>
          </a:prstGeom>
          <a:noFill/>
        </p:spPr>
      </p:pic>
      <p:grpSp>
        <p:nvGrpSpPr>
          <p:cNvPr id="101" name="Ryhmä 100">
            <a:extLst>
              <a:ext uri="{FF2B5EF4-FFF2-40B4-BE49-F238E27FC236}">
                <a16:creationId xmlns:a16="http://schemas.microsoft.com/office/drawing/2014/main" id="{5FB5A047-4106-90F5-5943-AD23E71C4099}"/>
              </a:ext>
            </a:extLst>
          </p:cNvPr>
          <p:cNvGrpSpPr/>
          <p:nvPr/>
        </p:nvGrpSpPr>
        <p:grpSpPr>
          <a:xfrm>
            <a:off x="8787779" y="3682745"/>
            <a:ext cx="3248412" cy="3079562"/>
            <a:chOff x="3811712" y="1993187"/>
            <a:chExt cx="4358099" cy="4501277"/>
          </a:xfrm>
          <a:solidFill>
            <a:schemeClr val="bg1">
              <a:lumMod val="50000"/>
            </a:schemeClr>
          </a:solidFill>
        </p:grpSpPr>
        <p:sp>
          <p:nvSpPr>
            <p:cNvPr id="102" name="Suorakulmio: Pyöristetyt kulmat 101">
              <a:extLst>
                <a:ext uri="{FF2B5EF4-FFF2-40B4-BE49-F238E27FC236}">
                  <a16:creationId xmlns:a16="http://schemas.microsoft.com/office/drawing/2014/main" id="{FC2D5434-0892-FBC4-898B-EC5E845262AA}"/>
                </a:ext>
              </a:extLst>
            </p:cNvPr>
            <p:cNvSpPr/>
            <p:nvPr/>
          </p:nvSpPr>
          <p:spPr>
            <a:xfrm>
              <a:off x="3811712" y="1993187"/>
              <a:ext cx="4358099" cy="4501277"/>
            </a:xfrm>
            <a:prstGeom prst="roundRect">
              <a:avLst>
                <a:gd name="adj" fmla="val 2060"/>
              </a:avLst>
            </a:prstGeom>
            <a:grpFill/>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3" name="Ellipsi 102">
              <a:extLst>
                <a:ext uri="{FF2B5EF4-FFF2-40B4-BE49-F238E27FC236}">
                  <a16:creationId xmlns:a16="http://schemas.microsoft.com/office/drawing/2014/main" id="{CF38B0F0-4193-F4D3-1FA0-49CDD7C443B1}"/>
                </a:ext>
              </a:extLst>
            </p:cNvPr>
            <p:cNvSpPr/>
            <p:nvPr/>
          </p:nvSpPr>
          <p:spPr>
            <a:xfrm>
              <a:off x="3893905" y="2116477"/>
              <a:ext cx="180000" cy="180000"/>
            </a:xfrm>
            <a:prstGeom prst="ellipse">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4" name="Ellipsi 103">
              <a:extLst>
                <a:ext uri="{FF2B5EF4-FFF2-40B4-BE49-F238E27FC236}">
                  <a16:creationId xmlns:a16="http://schemas.microsoft.com/office/drawing/2014/main" id="{813D649B-B410-9D2B-5CF0-9DB033AA9418}"/>
                </a:ext>
              </a:extLst>
            </p:cNvPr>
            <p:cNvSpPr/>
            <p:nvPr/>
          </p:nvSpPr>
          <p:spPr>
            <a:xfrm>
              <a:off x="4156098" y="2116477"/>
              <a:ext cx="180000" cy="180000"/>
            </a:xfrm>
            <a:prstGeom prst="ellipse">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5" name="Ellipsi 104">
              <a:extLst>
                <a:ext uri="{FF2B5EF4-FFF2-40B4-BE49-F238E27FC236}">
                  <a16:creationId xmlns:a16="http://schemas.microsoft.com/office/drawing/2014/main" id="{7A4C6D28-5D71-B9F5-61C3-75B75DC57231}"/>
                </a:ext>
              </a:extLst>
            </p:cNvPr>
            <p:cNvSpPr/>
            <p:nvPr/>
          </p:nvSpPr>
          <p:spPr>
            <a:xfrm>
              <a:off x="4418694" y="2116477"/>
              <a:ext cx="180000" cy="180000"/>
            </a:xfrm>
            <a:prstGeom prst="ellipse">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6" name="Tekstiruutu 105">
              <a:extLst>
                <a:ext uri="{FF2B5EF4-FFF2-40B4-BE49-F238E27FC236}">
                  <a16:creationId xmlns:a16="http://schemas.microsoft.com/office/drawing/2014/main" id="{C3197BC0-E5AE-BD49-178B-030440F92FFE}"/>
                </a:ext>
              </a:extLst>
            </p:cNvPr>
            <p:cNvSpPr txBox="1"/>
            <p:nvPr/>
          </p:nvSpPr>
          <p:spPr>
            <a:xfrm>
              <a:off x="3847466" y="2684743"/>
              <a:ext cx="4308081" cy="3767621"/>
            </a:xfrm>
            <a:prstGeom prst="rect">
              <a:avLst/>
            </a:prstGeom>
            <a:grpFill/>
          </p:spPr>
          <p:txBody>
            <a:bodyPr wrap="square" rIns="0" rtlCol="0">
              <a:spAutoFit/>
            </a:bodyPr>
            <a:lstStyle/>
            <a:p>
              <a:pPr marL="0" marR="0" lvl="0" indent="0" algn="l" defTabSz="627063" rtl="0" eaLnBrk="1" fontAlgn="auto" latinLnBrk="0" hangingPunct="1">
                <a:lnSpc>
                  <a:spcPct val="80000"/>
                </a:lnSpc>
                <a:spcBef>
                  <a:spcPts val="0"/>
                </a:spcBef>
                <a:spcAft>
                  <a:spcPts val="800"/>
                </a:spcAft>
                <a:buClrTx/>
                <a:buSzTx/>
                <a:buFontTx/>
                <a:buNone/>
                <a:tabLst/>
                <a:defRPr/>
              </a:pPr>
              <a:r>
                <a:rPr kumimoji="0" lang="fi-FI" sz="1400" b="1" i="0" u="none" strike="noStrike" kern="1200" cap="none" spc="0" normalizeH="0" baseline="0" noProof="0">
                  <a:ln>
                    <a:noFill/>
                  </a:ln>
                  <a:solidFill>
                    <a:srgbClr val="FFC000"/>
                  </a:solidFill>
                  <a:effectLst/>
                  <a:uLnTx/>
                  <a:uFillTx/>
                  <a:latin typeface="Avenir Next LT Pro"/>
                  <a:ea typeface="+mn-ea"/>
                  <a:cs typeface="+mn-cs"/>
                </a:rPr>
                <a:t>GLN</a:t>
              </a:r>
              <a:r>
                <a:rPr kumimoji="0" lang="fi-FI" sz="1400" b="0" i="0" u="none" strike="noStrike" kern="1200" cap="none" spc="0" normalizeH="0" baseline="0" noProof="0">
                  <a:ln>
                    <a:noFill/>
                  </a:ln>
                  <a:solidFill>
                    <a:srgbClr val="FFC000"/>
                  </a:solidFill>
                  <a:effectLst/>
                  <a:uLnTx/>
                  <a:uFillTx/>
                  <a:latin typeface="Avenir Next LT Pro"/>
                  <a:ea typeface="+mn-ea"/>
                  <a:cs typeface="+mn-cs"/>
                </a:rPr>
                <a:t>	</a:t>
              </a:r>
              <a:r>
                <a:rPr kumimoji="0" lang="fi-FI" sz="1050" b="1" i="1" u="none" strike="noStrike" kern="1200" cap="none" spc="0" normalizeH="0" baseline="0" noProof="0">
                  <a:ln>
                    <a:noFill/>
                  </a:ln>
                  <a:solidFill>
                    <a:prstClr val="white"/>
                  </a:solidFill>
                  <a:effectLst/>
                  <a:uLnTx/>
                  <a:uFillTx/>
                  <a:latin typeface="Avenir Next LT Pro"/>
                  <a:ea typeface="+mn-ea"/>
                  <a:cs typeface="+mn-cs"/>
                </a:rPr>
                <a:t>Global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Location</a:t>
              </a:r>
              <a:r>
                <a:rPr kumimoji="0" lang="fi-FI" sz="1050" b="1" i="1" u="none" strike="noStrike" kern="1200" cap="none" spc="0" normalizeH="0" baseline="0" noProof="0">
                  <a:ln>
                    <a:noFill/>
                  </a:ln>
                  <a:solidFill>
                    <a:prstClr val="white"/>
                  </a:solidFill>
                  <a:effectLst/>
                  <a:uLnTx/>
                  <a:uFillTx/>
                  <a:latin typeface="Avenir Next LT Pro"/>
                  <a:ea typeface="+mn-ea"/>
                  <a:cs typeface="+mn-cs"/>
                </a:rPr>
                <a:t>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Number</a:t>
              </a:r>
              <a:r>
                <a:rPr kumimoji="0" lang="fi-FI" sz="1050" b="1" i="1" u="none" strike="noStrike" kern="1200" cap="none" spc="0" normalizeH="0" baseline="0" noProof="0">
                  <a:ln>
                    <a:noFill/>
                  </a:ln>
                  <a:solidFill>
                    <a:prstClr val="white"/>
                  </a:solidFill>
                  <a:effectLst/>
                  <a:uLnTx/>
                  <a:uFillTx/>
                  <a:latin typeface="Avenir Next LT Pro"/>
                  <a:ea typeface="+mn-ea"/>
                  <a:cs typeface="+mn-cs"/>
                </a:rPr>
                <a:t> </a:t>
              </a:r>
              <a:r>
                <a:rPr kumimoji="0" lang="fi-FI" sz="1050" b="1" i="0" u="none" strike="noStrike" kern="1200" cap="none" spc="0" normalizeH="0" baseline="0" noProof="0">
                  <a:ln>
                    <a:noFill/>
                  </a:ln>
                  <a:solidFill>
                    <a:prstClr val="white"/>
                  </a:solidFill>
                  <a:effectLst/>
                  <a:uLnTx/>
                  <a:uFillTx/>
                  <a:latin typeface="Avenir Next LT Pro"/>
                  <a:ea typeface="+mn-ea"/>
                  <a:cs typeface="+mn-cs"/>
                </a:rPr>
                <a:t>	</a:t>
              </a:r>
              <a:endParaRPr kumimoji="0" lang="fi-FI" sz="1050" b="1" i="1" u="none" strike="noStrike" kern="1200" cap="none" spc="0" normalizeH="0" baseline="0" noProof="0">
                <a:ln>
                  <a:noFill/>
                </a:ln>
                <a:solidFill>
                  <a:srgbClr val="FFC000"/>
                </a:solidFill>
                <a:effectLst/>
                <a:uLnTx/>
                <a:uFillTx/>
                <a:latin typeface="Avenir Next LT Pro"/>
                <a:ea typeface="+mn-ea"/>
                <a:cs typeface="+mn-cs"/>
              </a:endParaRPr>
            </a:p>
            <a:p>
              <a:pPr marL="0" marR="0" lvl="0" indent="0" algn="l" defTabSz="712788" rtl="0" eaLnBrk="1" fontAlgn="auto" latinLnBrk="0" hangingPunct="1">
                <a:lnSpc>
                  <a:spcPct val="80000"/>
                </a:lnSpc>
                <a:spcBef>
                  <a:spcPts val="800"/>
                </a:spcBef>
                <a:spcAft>
                  <a:spcPts val="800"/>
                </a:spcAft>
                <a:buClrTx/>
                <a:buSzTx/>
                <a:buFontTx/>
                <a:buNone/>
                <a:tabLst>
                  <a:tab pos="627063" algn="l"/>
                </a:tabLst>
                <a:defRPr/>
              </a:pPr>
              <a:r>
                <a:rPr kumimoji="0" lang="fi-FI" sz="1400" b="1" i="0" u="none" strike="noStrike" kern="1200" cap="none" spc="0" normalizeH="0" baseline="0" noProof="0">
                  <a:ln>
                    <a:noFill/>
                  </a:ln>
                  <a:solidFill>
                    <a:srgbClr val="FFC000"/>
                  </a:solidFill>
                  <a:effectLst/>
                  <a:uLnTx/>
                  <a:uFillTx/>
                  <a:latin typeface="Avenir Next LT Pro"/>
                  <a:ea typeface="+mn-ea"/>
                  <a:cs typeface="+mn-cs"/>
                </a:rPr>
                <a:t>GTIN</a:t>
              </a:r>
              <a:r>
                <a:rPr kumimoji="0" lang="fi-FI" sz="1400" b="0" i="0" u="none" strike="noStrike" kern="1200" cap="none" spc="0" normalizeH="0" baseline="0" noProof="0">
                  <a:ln>
                    <a:noFill/>
                  </a:ln>
                  <a:solidFill>
                    <a:srgbClr val="FFC000"/>
                  </a:solidFill>
                  <a:effectLst/>
                  <a:uLnTx/>
                  <a:uFillTx/>
                  <a:latin typeface="Avenir Next LT Pro"/>
                  <a:ea typeface="+mn-ea"/>
                  <a:cs typeface="+mn-cs"/>
                </a:rPr>
                <a:t>	</a:t>
              </a:r>
              <a:r>
                <a:rPr kumimoji="0" lang="fi-FI" sz="1050" b="1" i="1" u="none" strike="noStrike" kern="1200" cap="none" spc="0" normalizeH="0" baseline="0" noProof="0">
                  <a:ln>
                    <a:noFill/>
                  </a:ln>
                  <a:solidFill>
                    <a:prstClr val="white"/>
                  </a:solidFill>
                  <a:effectLst/>
                  <a:uLnTx/>
                  <a:uFillTx/>
                  <a:latin typeface="Avenir Next LT Pro"/>
                  <a:ea typeface="+mn-ea"/>
                  <a:cs typeface="+mn-cs"/>
                </a:rPr>
                <a:t>Global Trade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item</a:t>
              </a:r>
              <a:r>
                <a:rPr kumimoji="0" lang="fi-FI" sz="1050" b="1" i="1" u="none" strike="noStrike" kern="1200" cap="none" spc="0" normalizeH="0" baseline="0" noProof="0">
                  <a:ln>
                    <a:noFill/>
                  </a:ln>
                  <a:solidFill>
                    <a:prstClr val="white"/>
                  </a:solidFill>
                  <a:effectLst/>
                  <a:uLnTx/>
                  <a:uFillTx/>
                  <a:latin typeface="Avenir Next LT Pro"/>
                  <a:ea typeface="+mn-ea"/>
                  <a:cs typeface="+mn-cs"/>
                </a:rPr>
                <a:t>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Number</a:t>
              </a:r>
              <a:endParaRPr kumimoji="0" lang="fi-FI" sz="1050" b="1" i="1" u="none" strike="noStrike" kern="1200" cap="none" spc="0" normalizeH="0" baseline="0" noProof="0">
                <a:ln>
                  <a:noFill/>
                </a:ln>
                <a:solidFill>
                  <a:prstClr val="white"/>
                </a:solidFill>
                <a:effectLst/>
                <a:uLnTx/>
                <a:uFillTx/>
                <a:latin typeface="Avenir Next LT Pro"/>
                <a:ea typeface="+mn-ea"/>
                <a:cs typeface="+mn-cs"/>
              </a:endParaRPr>
            </a:p>
            <a:p>
              <a:pPr marL="0" marR="0" lvl="0" indent="0" algn="l" defTabSz="712788" rtl="0" eaLnBrk="1" fontAlgn="auto" latinLnBrk="0" hangingPunct="1">
                <a:lnSpc>
                  <a:spcPct val="80000"/>
                </a:lnSpc>
                <a:spcBef>
                  <a:spcPts val="800"/>
                </a:spcBef>
                <a:spcAft>
                  <a:spcPts val="800"/>
                </a:spcAft>
                <a:buClrTx/>
                <a:buSzTx/>
                <a:buFontTx/>
                <a:buNone/>
                <a:tabLst>
                  <a:tab pos="627063" algn="l"/>
                </a:tabLst>
                <a:defRPr/>
              </a:pPr>
              <a:r>
                <a:rPr kumimoji="0" lang="fi-FI" sz="1400" b="1" i="0" u="none" strike="noStrike" kern="1200" cap="none" spc="0" normalizeH="0" baseline="0" noProof="0" err="1">
                  <a:ln>
                    <a:noFill/>
                  </a:ln>
                  <a:solidFill>
                    <a:srgbClr val="FFC000"/>
                  </a:solidFill>
                  <a:effectLst/>
                  <a:uLnTx/>
                  <a:uFillTx/>
                  <a:latin typeface="Avenir Next LT Pro"/>
                  <a:ea typeface="+mn-ea"/>
                  <a:cs typeface="+mn-cs"/>
                </a:rPr>
                <a:t>sGTIN</a:t>
              </a:r>
              <a:r>
                <a:rPr kumimoji="0" lang="fi-FI" sz="1400" b="0" i="0" u="none" strike="noStrike" kern="1200" cap="none" spc="0" normalizeH="0" baseline="0" noProof="0">
                  <a:ln>
                    <a:noFill/>
                  </a:ln>
                  <a:solidFill>
                    <a:srgbClr val="FFC000"/>
                  </a:solidFill>
                  <a:effectLst/>
                  <a:uLnTx/>
                  <a:uFillTx/>
                  <a:latin typeface="Avenir Next LT Pro"/>
                  <a:ea typeface="+mn-ea"/>
                  <a:cs typeface="+mn-cs"/>
                </a:rPr>
                <a:t>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Serialized</a:t>
              </a:r>
              <a:r>
                <a:rPr kumimoji="0" lang="fi-FI" sz="1050" b="1" i="1" u="none" strike="noStrike" kern="1200" cap="none" spc="0" normalizeH="0" baseline="0" noProof="0">
                  <a:ln>
                    <a:noFill/>
                  </a:ln>
                  <a:solidFill>
                    <a:prstClr val="white"/>
                  </a:solidFill>
                  <a:effectLst/>
                  <a:uLnTx/>
                  <a:uFillTx/>
                  <a:latin typeface="Avenir Next LT Pro"/>
                  <a:ea typeface="+mn-ea"/>
                  <a:cs typeface="+mn-cs"/>
                </a:rPr>
                <a:t> Global Trade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item</a:t>
              </a:r>
              <a:r>
                <a:rPr kumimoji="0" lang="fi-FI" sz="1050" b="1" i="1" u="none" strike="noStrike" kern="1200" cap="none" spc="0" normalizeH="0" baseline="0" noProof="0">
                  <a:ln>
                    <a:noFill/>
                  </a:ln>
                  <a:solidFill>
                    <a:prstClr val="white"/>
                  </a:solidFill>
                  <a:effectLst/>
                  <a:uLnTx/>
                  <a:uFillTx/>
                  <a:latin typeface="Avenir Next LT Pro"/>
                  <a:ea typeface="+mn-ea"/>
                  <a:cs typeface="+mn-cs"/>
                </a:rPr>
                <a:t>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Number</a:t>
              </a:r>
              <a:endParaRPr kumimoji="0" lang="fi-FI" sz="1050" b="1" i="1" u="none" strike="noStrike" kern="1200" cap="none" spc="0" normalizeH="0" baseline="0" noProof="0">
                <a:ln>
                  <a:noFill/>
                </a:ln>
                <a:solidFill>
                  <a:srgbClr val="FFC000"/>
                </a:solidFill>
                <a:effectLst/>
                <a:uLnTx/>
                <a:uFillTx/>
                <a:latin typeface="Avenir Next LT Pro"/>
                <a:ea typeface="+mn-ea"/>
                <a:cs typeface="+mn-cs"/>
              </a:endParaRPr>
            </a:p>
            <a:p>
              <a:pPr marL="0" marR="0" lvl="0" indent="0" algn="l" defTabSz="627063" rtl="0" eaLnBrk="1" fontAlgn="auto" latinLnBrk="0" hangingPunct="1">
                <a:lnSpc>
                  <a:spcPct val="80000"/>
                </a:lnSpc>
                <a:spcBef>
                  <a:spcPts val="800"/>
                </a:spcBef>
                <a:spcAft>
                  <a:spcPts val="800"/>
                </a:spcAft>
                <a:buClrTx/>
                <a:buSzTx/>
                <a:buFontTx/>
                <a:buNone/>
                <a:tabLst/>
                <a:defRPr/>
              </a:pPr>
              <a:r>
                <a:rPr kumimoji="0" lang="fi-FI" sz="1400" b="1" i="0" u="none" strike="noStrike" kern="1200" cap="none" spc="0" normalizeH="0" baseline="0" noProof="0">
                  <a:ln>
                    <a:noFill/>
                  </a:ln>
                  <a:solidFill>
                    <a:srgbClr val="FFC000"/>
                  </a:solidFill>
                  <a:effectLst/>
                  <a:uLnTx/>
                  <a:uFillTx/>
                  <a:latin typeface="Avenir Next LT Pro"/>
                  <a:ea typeface="+mn-ea"/>
                  <a:cs typeface="+mn-cs"/>
                </a:rPr>
                <a:t>SSCC</a:t>
              </a:r>
              <a:r>
                <a:rPr kumimoji="0" lang="fi-FI" sz="1200" b="0" i="0" u="none" strike="noStrike" kern="1200" cap="none" spc="0" normalizeH="0" baseline="0" noProof="0">
                  <a:ln>
                    <a:noFill/>
                  </a:ln>
                  <a:solidFill>
                    <a:srgbClr val="FFC000"/>
                  </a:solidFill>
                  <a:effectLst/>
                  <a:uLnTx/>
                  <a:uFillTx/>
                  <a:latin typeface="Avenir Next LT Pro"/>
                  <a:ea typeface="+mn-ea"/>
                  <a:cs typeface="+mn-cs"/>
                </a:rPr>
                <a:t>	</a:t>
              </a:r>
              <a:r>
                <a:rPr kumimoji="0" lang="fi-FI" sz="1050" b="1" i="1" u="none" strike="noStrike" kern="1200" cap="none" spc="0" normalizeH="0" baseline="0" noProof="0">
                  <a:ln>
                    <a:noFill/>
                  </a:ln>
                  <a:solidFill>
                    <a:prstClr val="white"/>
                  </a:solidFill>
                  <a:effectLst/>
                  <a:uLnTx/>
                  <a:uFillTx/>
                  <a:latin typeface="Avenir Next LT Pro"/>
                  <a:ea typeface="+mn-ea"/>
                  <a:cs typeface="+mn-cs"/>
                </a:rPr>
                <a:t>Serial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Shipping</a:t>
              </a:r>
              <a:r>
                <a:rPr kumimoji="0" lang="fi-FI" sz="1050" b="1" i="1" u="none" strike="noStrike" kern="1200" cap="none" spc="0" normalizeH="0" baseline="0" noProof="0">
                  <a:ln>
                    <a:noFill/>
                  </a:ln>
                  <a:solidFill>
                    <a:prstClr val="white"/>
                  </a:solidFill>
                  <a:effectLst/>
                  <a:uLnTx/>
                  <a:uFillTx/>
                  <a:latin typeface="Avenir Next LT Pro"/>
                  <a:ea typeface="+mn-ea"/>
                  <a:cs typeface="+mn-cs"/>
                </a:rPr>
                <a:t>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Container</a:t>
              </a:r>
              <a:r>
                <a:rPr kumimoji="0" lang="fi-FI" sz="1050" b="1" i="1" u="none" strike="noStrike" kern="1200" cap="none" spc="0" normalizeH="0" baseline="0" noProof="0">
                  <a:ln>
                    <a:noFill/>
                  </a:ln>
                  <a:solidFill>
                    <a:prstClr val="white"/>
                  </a:solidFill>
                  <a:effectLst/>
                  <a:uLnTx/>
                  <a:uFillTx/>
                  <a:latin typeface="Avenir Next LT Pro"/>
                  <a:ea typeface="+mn-ea"/>
                  <a:cs typeface="+mn-cs"/>
                </a:rPr>
                <a:t>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Code</a:t>
              </a:r>
              <a:endParaRPr kumimoji="0" lang="fi-FI" sz="1050" b="1" i="1" u="none" strike="noStrike" kern="1200" cap="none" spc="0" normalizeH="0" baseline="0" noProof="0">
                <a:ln>
                  <a:noFill/>
                </a:ln>
                <a:solidFill>
                  <a:prstClr val="white"/>
                </a:solidFill>
                <a:effectLst/>
                <a:uLnTx/>
                <a:uFillTx/>
                <a:latin typeface="Avenir Next LT Pro"/>
                <a:ea typeface="+mn-ea"/>
                <a:cs typeface="+mn-cs"/>
              </a:endParaRPr>
            </a:p>
            <a:p>
              <a:pPr marL="0" marR="0" lvl="0" indent="0" algn="l" defTabSz="627063" rtl="0" eaLnBrk="1" fontAlgn="auto" latinLnBrk="0" hangingPunct="1">
                <a:lnSpc>
                  <a:spcPct val="100000"/>
                </a:lnSpc>
                <a:spcBef>
                  <a:spcPts val="800"/>
                </a:spcBef>
                <a:spcAft>
                  <a:spcPts val="800"/>
                </a:spcAft>
                <a:buClrTx/>
                <a:buSzTx/>
                <a:buFontTx/>
                <a:buNone/>
                <a:tabLst/>
                <a:defRPr/>
              </a:pPr>
              <a:r>
                <a:rPr kumimoji="0" lang="fi-FI" sz="1400" b="1" i="0" u="none" strike="noStrike" kern="1200" cap="none" spc="0" normalizeH="0" baseline="0" noProof="0">
                  <a:ln>
                    <a:noFill/>
                  </a:ln>
                  <a:solidFill>
                    <a:srgbClr val="FFC000"/>
                  </a:solidFill>
                  <a:effectLst/>
                  <a:uLnTx/>
                  <a:uFillTx/>
                  <a:latin typeface="Avenir Next LT Pro"/>
                  <a:ea typeface="+mn-ea"/>
                  <a:cs typeface="+mn-cs"/>
                </a:rPr>
                <a:t>GRAI</a:t>
              </a:r>
              <a:r>
                <a:rPr kumimoji="0" lang="fi-FI" sz="1200" b="1" i="0" u="none" strike="noStrike" kern="1200" cap="none" spc="0" normalizeH="0" baseline="0" noProof="0">
                  <a:ln>
                    <a:noFill/>
                  </a:ln>
                  <a:solidFill>
                    <a:srgbClr val="FFC000"/>
                  </a:solidFill>
                  <a:effectLst/>
                  <a:uLnTx/>
                  <a:uFillTx/>
                  <a:latin typeface="Avenir Next LT Pro"/>
                  <a:ea typeface="+mn-ea"/>
                  <a:cs typeface="+mn-cs"/>
                </a:rPr>
                <a:t>	</a:t>
              </a:r>
              <a:r>
                <a:rPr kumimoji="0" lang="fi-FI" sz="1050" b="1" i="1" u="none" strike="noStrike" kern="1200" cap="none" spc="0" normalizeH="0" baseline="0" noProof="0">
                  <a:ln>
                    <a:noFill/>
                  </a:ln>
                  <a:solidFill>
                    <a:prstClr val="white"/>
                  </a:solidFill>
                  <a:effectLst/>
                  <a:uLnTx/>
                  <a:uFillTx/>
                  <a:latin typeface="Avenir Next LT Pro"/>
                  <a:ea typeface="+mn-ea"/>
                  <a:cs typeface="+mn-cs"/>
                </a:rPr>
                <a:t>Global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Returnable</a:t>
              </a:r>
              <a:r>
                <a:rPr kumimoji="0" lang="fi-FI" sz="1050" b="1" i="1" u="none" strike="noStrike" kern="1200" cap="none" spc="0" normalizeH="0" baseline="0" noProof="0">
                  <a:ln>
                    <a:noFill/>
                  </a:ln>
                  <a:solidFill>
                    <a:prstClr val="white"/>
                  </a:solidFill>
                  <a:effectLst/>
                  <a:uLnTx/>
                  <a:uFillTx/>
                  <a:latin typeface="Avenir Next LT Pro"/>
                  <a:ea typeface="+mn-ea"/>
                  <a:cs typeface="+mn-cs"/>
                </a:rPr>
                <a:t>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Asset</a:t>
              </a:r>
              <a:r>
                <a:rPr kumimoji="0" lang="fi-FI" sz="1050" b="1" i="1" u="none" strike="noStrike" kern="1200" cap="none" spc="0" normalizeH="0" baseline="0" noProof="0">
                  <a:ln>
                    <a:noFill/>
                  </a:ln>
                  <a:solidFill>
                    <a:prstClr val="white"/>
                  </a:solidFill>
                  <a:effectLst/>
                  <a:uLnTx/>
                  <a:uFillTx/>
                  <a:latin typeface="Avenir Next LT Pro"/>
                  <a:ea typeface="+mn-ea"/>
                  <a:cs typeface="+mn-cs"/>
                </a:rPr>
                <a:t>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Identifier</a:t>
              </a:r>
              <a:endParaRPr kumimoji="0" lang="fi-FI" sz="1200" b="1" i="1" u="none" strike="noStrike" kern="1200" cap="none" spc="0" normalizeH="0" baseline="0" noProof="0">
                <a:ln>
                  <a:noFill/>
                </a:ln>
                <a:solidFill>
                  <a:prstClr val="white"/>
                </a:solidFill>
                <a:effectLst/>
                <a:uLnTx/>
                <a:uFillTx/>
                <a:latin typeface="Avenir Next LT Pro"/>
                <a:ea typeface="+mn-ea"/>
                <a:cs typeface="+mn-cs"/>
              </a:endParaRPr>
            </a:p>
            <a:p>
              <a:pPr marL="0" marR="0" lvl="0" indent="0" algn="l" defTabSz="627063" rtl="0" eaLnBrk="1" fontAlgn="auto" latinLnBrk="0" hangingPunct="1">
                <a:lnSpc>
                  <a:spcPct val="80000"/>
                </a:lnSpc>
                <a:spcBef>
                  <a:spcPts val="800"/>
                </a:spcBef>
                <a:spcAft>
                  <a:spcPts val="800"/>
                </a:spcAft>
                <a:buClrTx/>
                <a:buSzTx/>
                <a:buFontTx/>
                <a:buNone/>
                <a:tabLst/>
                <a:defRPr/>
              </a:pPr>
              <a:r>
                <a:rPr kumimoji="0" lang="fi-FI" sz="1400" b="1" i="0" u="none" strike="noStrike" kern="1200" cap="none" spc="0" normalizeH="0" baseline="0" noProof="0">
                  <a:ln>
                    <a:noFill/>
                  </a:ln>
                  <a:solidFill>
                    <a:srgbClr val="FFC000"/>
                  </a:solidFill>
                  <a:effectLst/>
                  <a:uLnTx/>
                  <a:uFillTx/>
                  <a:latin typeface="Avenir Next LT Pro"/>
                  <a:ea typeface="+mn-ea"/>
                  <a:cs typeface="+mn-cs"/>
                </a:rPr>
                <a:t>GIAI</a:t>
              </a:r>
              <a:r>
                <a:rPr kumimoji="0" lang="fi-FI" sz="1200" b="0" i="0" u="none" strike="noStrike" kern="1200" cap="none" spc="0" normalizeH="0" baseline="0" noProof="0">
                  <a:ln>
                    <a:noFill/>
                  </a:ln>
                  <a:solidFill>
                    <a:srgbClr val="FFC000"/>
                  </a:solidFill>
                  <a:effectLst/>
                  <a:uLnTx/>
                  <a:uFillTx/>
                  <a:latin typeface="Avenir Next LT Pro"/>
                  <a:ea typeface="+mn-ea"/>
                  <a:cs typeface="+mn-cs"/>
                </a:rPr>
                <a:t>	</a:t>
              </a:r>
              <a:r>
                <a:rPr kumimoji="0" lang="fi-FI" sz="1050" b="1" i="1" u="none" strike="noStrike" kern="1200" cap="none" spc="0" normalizeH="0" baseline="0" noProof="0">
                  <a:ln>
                    <a:noFill/>
                  </a:ln>
                  <a:solidFill>
                    <a:prstClr val="white"/>
                  </a:solidFill>
                  <a:effectLst/>
                  <a:uLnTx/>
                  <a:uFillTx/>
                  <a:latin typeface="Avenir Next LT Pro"/>
                  <a:ea typeface="+mn-ea"/>
                  <a:cs typeface="+mn-cs"/>
                </a:rPr>
                <a:t>Global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Individual</a:t>
              </a:r>
              <a:r>
                <a:rPr kumimoji="0" lang="fi-FI" sz="1050" b="1" i="1" u="none" strike="noStrike" kern="1200" cap="none" spc="0" normalizeH="0" baseline="0" noProof="0">
                  <a:ln>
                    <a:noFill/>
                  </a:ln>
                  <a:solidFill>
                    <a:prstClr val="white"/>
                  </a:solidFill>
                  <a:effectLst/>
                  <a:uLnTx/>
                  <a:uFillTx/>
                  <a:latin typeface="Avenir Next LT Pro"/>
                  <a:ea typeface="+mn-ea"/>
                  <a:cs typeface="+mn-cs"/>
                </a:rPr>
                <a:t>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Asset</a:t>
              </a:r>
              <a:r>
                <a:rPr kumimoji="0" lang="fi-FI" sz="1050" b="1" i="1" u="none" strike="noStrike" kern="1200" cap="none" spc="0" normalizeH="0" baseline="0" noProof="0">
                  <a:ln>
                    <a:noFill/>
                  </a:ln>
                  <a:solidFill>
                    <a:prstClr val="white"/>
                  </a:solidFill>
                  <a:effectLst/>
                  <a:uLnTx/>
                  <a:uFillTx/>
                  <a:latin typeface="Avenir Next LT Pro"/>
                  <a:ea typeface="+mn-ea"/>
                  <a:cs typeface="+mn-cs"/>
                </a:rPr>
                <a:t>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Identifier</a:t>
              </a:r>
              <a:endParaRPr kumimoji="0" lang="fi-FI" sz="1150" b="1" i="1" u="none" strike="noStrike" kern="1200" cap="none" spc="0" normalizeH="0" baseline="0" noProof="0">
                <a:ln>
                  <a:noFill/>
                </a:ln>
                <a:solidFill>
                  <a:prstClr val="white"/>
                </a:solidFill>
                <a:effectLst/>
                <a:uLnTx/>
                <a:uFillTx/>
                <a:latin typeface="Avenir Next LT Pro"/>
                <a:ea typeface="+mn-ea"/>
                <a:cs typeface="+mn-cs"/>
              </a:endParaRPr>
            </a:p>
            <a:p>
              <a:pPr marL="0" marR="0" lvl="0" indent="0" algn="l" defTabSz="627063" rtl="0" eaLnBrk="1" fontAlgn="auto" latinLnBrk="0" hangingPunct="1">
                <a:lnSpc>
                  <a:spcPct val="100000"/>
                </a:lnSpc>
                <a:spcBef>
                  <a:spcPts val="500"/>
                </a:spcBef>
                <a:spcAft>
                  <a:spcPts val="0"/>
                </a:spcAft>
                <a:buClrTx/>
                <a:buSzTx/>
                <a:buFontTx/>
                <a:buNone/>
                <a:tabLst/>
                <a:defRPr/>
              </a:pPr>
              <a:r>
                <a:rPr kumimoji="0" lang="fi-FI" sz="1400" b="1" i="0" u="none" strike="noStrike" kern="1200" cap="none" spc="0" normalizeH="0" baseline="0" noProof="0">
                  <a:ln>
                    <a:noFill/>
                  </a:ln>
                  <a:solidFill>
                    <a:srgbClr val="FFC000"/>
                  </a:solidFill>
                  <a:effectLst/>
                  <a:uLnTx/>
                  <a:uFillTx/>
                  <a:latin typeface="Avenir Next LT Pro"/>
                  <a:ea typeface="+mn-ea"/>
                  <a:cs typeface="+mn-cs"/>
                </a:rPr>
                <a:t>GSRN</a:t>
              </a:r>
              <a:r>
                <a:rPr kumimoji="0" lang="fi-FI" sz="1200" b="1" i="0" u="none" strike="noStrike" kern="1200" cap="none" spc="0" normalizeH="0" baseline="0" noProof="0">
                  <a:ln>
                    <a:noFill/>
                  </a:ln>
                  <a:solidFill>
                    <a:srgbClr val="FFC000"/>
                  </a:solidFill>
                  <a:effectLst/>
                  <a:uLnTx/>
                  <a:uFillTx/>
                  <a:latin typeface="Avenir Next LT Pro"/>
                  <a:ea typeface="+mn-ea"/>
                  <a:cs typeface="+mn-cs"/>
                </a:rPr>
                <a:t>	</a:t>
              </a:r>
              <a:r>
                <a:rPr kumimoji="0" lang="fi-FI" sz="1050" b="1" i="1" u="none" strike="noStrike" kern="1200" cap="none" spc="0" normalizeH="0" baseline="0" noProof="0">
                  <a:ln>
                    <a:noFill/>
                  </a:ln>
                  <a:solidFill>
                    <a:prstClr val="white"/>
                  </a:solidFill>
                  <a:effectLst/>
                  <a:uLnTx/>
                  <a:uFillTx/>
                  <a:latin typeface="Avenir Next LT Pro"/>
                  <a:ea typeface="+mn-ea"/>
                  <a:cs typeface="+mn-cs"/>
                </a:rPr>
                <a:t>Global Service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Relation</a:t>
              </a:r>
              <a:r>
                <a:rPr kumimoji="0" lang="fi-FI" sz="1050" b="1" i="1" u="none" strike="noStrike" kern="1200" cap="none" spc="0" normalizeH="0" baseline="0" noProof="0">
                  <a:ln>
                    <a:noFill/>
                  </a:ln>
                  <a:solidFill>
                    <a:prstClr val="white"/>
                  </a:solidFill>
                  <a:effectLst/>
                  <a:uLnTx/>
                  <a:uFillTx/>
                  <a:latin typeface="Avenir Next LT Pro"/>
                  <a:ea typeface="+mn-ea"/>
                  <a:cs typeface="+mn-cs"/>
                </a:rPr>
                <a:t>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Number</a:t>
              </a:r>
              <a:endParaRPr kumimoji="0" lang="fi-FI" sz="1200" b="1" i="1" u="none" strike="noStrike" kern="1200" cap="none" spc="0" normalizeH="0" baseline="0" noProof="0">
                <a:ln>
                  <a:noFill/>
                </a:ln>
                <a:solidFill>
                  <a:prstClr val="white"/>
                </a:solidFill>
                <a:effectLst/>
                <a:uLnTx/>
                <a:uFillTx/>
                <a:latin typeface="Avenir Next LT Pro"/>
                <a:ea typeface="+mn-ea"/>
                <a:cs typeface="+mn-cs"/>
              </a:endParaRPr>
            </a:p>
          </p:txBody>
        </p:sp>
      </p:grpSp>
      <p:sp>
        <p:nvSpPr>
          <p:cNvPr id="4" name="Ellipsi 3">
            <a:extLst>
              <a:ext uri="{FF2B5EF4-FFF2-40B4-BE49-F238E27FC236}">
                <a16:creationId xmlns:a16="http://schemas.microsoft.com/office/drawing/2014/main" id="{0073EA18-EB81-9ED7-1F0A-A600D2AE657D}"/>
              </a:ext>
            </a:extLst>
          </p:cNvPr>
          <p:cNvSpPr/>
          <p:nvPr/>
        </p:nvSpPr>
        <p:spPr>
          <a:xfrm>
            <a:off x="8873791" y="3800727"/>
            <a:ext cx="180000" cy="180000"/>
          </a:xfrm>
          <a:prstGeom prst="ellipse">
            <a:avLst/>
          </a:prstGeom>
          <a:solidFill>
            <a:srgbClr val="FF5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 name="Ellipsi 4">
            <a:extLst>
              <a:ext uri="{FF2B5EF4-FFF2-40B4-BE49-F238E27FC236}">
                <a16:creationId xmlns:a16="http://schemas.microsoft.com/office/drawing/2014/main" id="{CA35865A-5963-0D8A-34CE-7F954E424D17}"/>
              </a:ext>
            </a:extLst>
          </p:cNvPr>
          <p:cNvSpPr/>
          <p:nvPr/>
        </p:nvSpPr>
        <p:spPr>
          <a:xfrm>
            <a:off x="9135984" y="3800727"/>
            <a:ext cx="180000" cy="180000"/>
          </a:xfrm>
          <a:prstGeom prst="ellipse">
            <a:avLst/>
          </a:prstGeom>
          <a:solidFill>
            <a:srgbClr val="FFC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4" name="Ellipsi 13">
            <a:extLst>
              <a:ext uri="{FF2B5EF4-FFF2-40B4-BE49-F238E27FC236}">
                <a16:creationId xmlns:a16="http://schemas.microsoft.com/office/drawing/2014/main" id="{BE5FBE06-A138-A808-B619-B302BDAD78DE}"/>
              </a:ext>
            </a:extLst>
          </p:cNvPr>
          <p:cNvSpPr/>
          <p:nvPr/>
        </p:nvSpPr>
        <p:spPr>
          <a:xfrm>
            <a:off x="9398580" y="3800727"/>
            <a:ext cx="180000" cy="180000"/>
          </a:xfrm>
          <a:prstGeom prst="ellipse">
            <a:avLst/>
          </a:prstGeom>
          <a:solidFill>
            <a:schemeClr val="accent3">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6" name="Tekstiruutu 5">
            <a:extLst>
              <a:ext uri="{FF2B5EF4-FFF2-40B4-BE49-F238E27FC236}">
                <a16:creationId xmlns:a16="http://schemas.microsoft.com/office/drawing/2014/main" id="{91E109B6-1E39-612F-CD5E-4C2320282FEA}"/>
              </a:ext>
            </a:extLst>
          </p:cNvPr>
          <p:cNvSpPr txBox="1"/>
          <p:nvPr/>
        </p:nvSpPr>
        <p:spPr>
          <a:xfrm flipH="1">
            <a:off x="6801007" y="1619460"/>
            <a:ext cx="1339984"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err="1">
                <a:ln>
                  <a:noFill/>
                </a:ln>
                <a:solidFill>
                  <a:prstClr val="black"/>
                </a:solidFill>
                <a:effectLst/>
                <a:uLnTx/>
                <a:uFillTx/>
                <a:latin typeface="Avenir Next LT Pro"/>
                <a:ea typeface="+mn-ea"/>
                <a:cs typeface="+mn-cs"/>
              </a:rPr>
              <a:t>Process</a:t>
            </a:r>
            <a:r>
              <a:rPr kumimoji="0" lang="fi-FI" sz="1200" b="1" i="0" u="none" strike="noStrike" kern="1200" cap="none" spc="0" normalizeH="0" baseline="0" noProof="0">
                <a:ln>
                  <a:noFill/>
                </a:ln>
                <a:solidFill>
                  <a:prstClr val="black"/>
                </a:solidFill>
                <a:effectLst/>
                <a:uLnTx/>
                <a:uFillTx/>
                <a:latin typeface="Avenir Next LT Pro"/>
                <a:ea typeface="+mn-ea"/>
                <a:cs typeface="+mn-cs"/>
              </a:rPr>
              <a:t> data</a:t>
            </a:r>
          </a:p>
        </p:txBody>
      </p:sp>
      <p:cxnSp>
        <p:nvCxnSpPr>
          <p:cNvPr id="75" name="Suora nuoliyhdysviiva 74">
            <a:extLst>
              <a:ext uri="{FF2B5EF4-FFF2-40B4-BE49-F238E27FC236}">
                <a16:creationId xmlns:a16="http://schemas.microsoft.com/office/drawing/2014/main" id="{A889E73F-1721-1058-4933-425C56F1B2E0}"/>
              </a:ext>
            </a:extLst>
          </p:cNvPr>
          <p:cNvCxnSpPr>
            <a:cxnSpLocks/>
          </p:cNvCxnSpPr>
          <p:nvPr/>
        </p:nvCxnSpPr>
        <p:spPr>
          <a:xfrm flipV="1">
            <a:off x="5992245" y="1884356"/>
            <a:ext cx="866832" cy="337574"/>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78" name="Suora nuoliyhdysviiva 77">
            <a:extLst>
              <a:ext uri="{FF2B5EF4-FFF2-40B4-BE49-F238E27FC236}">
                <a16:creationId xmlns:a16="http://schemas.microsoft.com/office/drawing/2014/main" id="{D7A9A60B-3739-53EC-1C48-959C86AECFFB}"/>
              </a:ext>
            </a:extLst>
          </p:cNvPr>
          <p:cNvCxnSpPr>
            <a:cxnSpLocks/>
          </p:cNvCxnSpPr>
          <p:nvPr/>
        </p:nvCxnSpPr>
        <p:spPr>
          <a:xfrm flipV="1">
            <a:off x="5992245" y="2233207"/>
            <a:ext cx="1239847" cy="170065"/>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sp>
        <p:nvSpPr>
          <p:cNvPr id="86" name="Tekstiruutu 85">
            <a:extLst>
              <a:ext uri="{FF2B5EF4-FFF2-40B4-BE49-F238E27FC236}">
                <a16:creationId xmlns:a16="http://schemas.microsoft.com/office/drawing/2014/main" id="{97765ABA-7853-28FD-5CC9-82E49A4FC1C0}"/>
              </a:ext>
            </a:extLst>
          </p:cNvPr>
          <p:cNvSpPr txBox="1"/>
          <p:nvPr/>
        </p:nvSpPr>
        <p:spPr>
          <a:xfrm flipH="1">
            <a:off x="7152221" y="2346351"/>
            <a:ext cx="625707" cy="241220"/>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status</a:t>
            </a:r>
          </a:p>
        </p:txBody>
      </p:sp>
      <p:sp>
        <p:nvSpPr>
          <p:cNvPr id="87" name="Tekstiruutu 86">
            <a:extLst>
              <a:ext uri="{FF2B5EF4-FFF2-40B4-BE49-F238E27FC236}">
                <a16:creationId xmlns:a16="http://schemas.microsoft.com/office/drawing/2014/main" id="{5B9A8097-C806-18AF-AD87-B98A85124B1A}"/>
              </a:ext>
            </a:extLst>
          </p:cNvPr>
          <p:cNvSpPr txBox="1"/>
          <p:nvPr/>
        </p:nvSpPr>
        <p:spPr>
          <a:xfrm flipH="1">
            <a:off x="6531873" y="2566623"/>
            <a:ext cx="1568492" cy="388953"/>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venir Next LT Pro"/>
                <a:ea typeface="+mn-ea"/>
                <a:cs typeface="+mn-cs"/>
              </a:rPr>
              <a:t>Transport </a:t>
            </a:r>
            <a:r>
              <a:rPr kumimoji="0" lang="fi-FI" sz="1200" b="1" i="0" u="none" strike="noStrike" kern="1200" cap="none" spc="0" normalizeH="0" baseline="0" noProof="0" err="1">
                <a:ln>
                  <a:noFill/>
                </a:ln>
                <a:solidFill>
                  <a:prstClr val="black"/>
                </a:solidFill>
                <a:effectLst/>
                <a:uLnTx/>
                <a:uFillTx/>
                <a:latin typeface="Avenir Next LT Pro"/>
                <a:ea typeface="+mn-ea"/>
                <a:cs typeface="+mn-cs"/>
              </a:rPr>
              <a:t>information</a:t>
            </a:r>
            <a:endParaRPr kumimoji="0" lang="fi-FI" sz="1200" b="1" i="0" u="none" strike="noStrike" kern="1200" cap="none" spc="0" normalizeH="0" baseline="0" noProof="0">
              <a:ln>
                <a:noFill/>
              </a:ln>
              <a:solidFill>
                <a:prstClr val="black"/>
              </a:solidFill>
              <a:effectLst/>
              <a:uLnTx/>
              <a:uFillTx/>
              <a:latin typeface="Avenir Next LT Pro"/>
              <a:ea typeface="+mn-ea"/>
              <a:cs typeface="+mn-cs"/>
            </a:endParaRPr>
          </a:p>
        </p:txBody>
      </p:sp>
      <p:cxnSp>
        <p:nvCxnSpPr>
          <p:cNvPr id="88" name="Suora nuoliyhdysviiva 87">
            <a:extLst>
              <a:ext uri="{FF2B5EF4-FFF2-40B4-BE49-F238E27FC236}">
                <a16:creationId xmlns:a16="http://schemas.microsoft.com/office/drawing/2014/main" id="{F98841DB-7DBE-6007-A86C-184EFAF57572}"/>
              </a:ext>
            </a:extLst>
          </p:cNvPr>
          <p:cNvCxnSpPr>
            <a:cxnSpLocks/>
          </p:cNvCxnSpPr>
          <p:nvPr/>
        </p:nvCxnSpPr>
        <p:spPr>
          <a:xfrm>
            <a:off x="5938761" y="2955576"/>
            <a:ext cx="378219" cy="267742"/>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97" name="Suora nuoliyhdysviiva 96">
            <a:extLst>
              <a:ext uri="{FF2B5EF4-FFF2-40B4-BE49-F238E27FC236}">
                <a16:creationId xmlns:a16="http://schemas.microsoft.com/office/drawing/2014/main" id="{AB63F800-0C00-4ACB-8FA2-447B4FB75130}"/>
              </a:ext>
            </a:extLst>
          </p:cNvPr>
          <p:cNvCxnSpPr>
            <a:cxnSpLocks/>
          </p:cNvCxnSpPr>
          <p:nvPr/>
        </p:nvCxnSpPr>
        <p:spPr>
          <a:xfrm>
            <a:off x="6069215" y="2630105"/>
            <a:ext cx="730251" cy="73437"/>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grpSp>
        <p:nvGrpSpPr>
          <p:cNvPr id="100" name="Ryhmä 99">
            <a:extLst>
              <a:ext uri="{FF2B5EF4-FFF2-40B4-BE49-F238E27FC236}">
                <a16:creationId xmlns:a16="http://schemas.microsoft.com/office/drawing/2014/main" id="{42D88A78-663F-FBFA-8802-6C412B1F86AD}"/>
              </a:ext>
            </a:extLst>
          </p:cNvPr>
          <p:cNvGrpSpPr/>
          <p:nvPr/>
        </p:nvGrpSpPr>
        <p:grpSpPr>
          <a:xfrm>
            <a:off x="7110418" y="1051986"/>
            <a:ext cx="379689" cy="699810"/>
            <a:chOff x="2960458" y="1887485"/>
            <a:chExt cx="1067375" cy="2042850"/>
          </a:xfrm>
        </p:grpSpPr>
        <p:grpSp>
          <p:nvGrpSpPr>
            <p:cNvPr id="107" name="Ryhmä 106">
              <a:extLst>
                <a:ext uri="{FF2B5EF4-FFF2-40B4-BE49-F238E27FC236}">
                  <a16:creationId xmlns:a16="http://schemas.microsoft.com/office/drawing/2014/main" id="{A9DDA382-D118-D620-A5DB-C11EC6CC3998}"/>
                </a:ext>
              </a:extLst>
            </p:cNvPr>
            <p:cNvGrpSpPr/>
            <p:nvPr/>
          </p:nvGrpSpPr>
          <p:grpSpPr>
            <a:xfrm>
              <a:off x="2960458" y="1887485"/>
              <a:ext cx="1067375" cy="2042850"/>
              <a:chOff x="5280527" y="2279374"/>
              <a:chExt cx="1067375" cy="2042848"/>
            </a:xfrm>
          </p:grpSpPr>
          <p:sp>
            <p:nvSpPr>
              <p:cNvPr id="109" name="Leveä kaari 108">
                <a:extLst>
                  <a:ext uri="{FF2B5EF4-FFF2-40B4-BE49-F238E27FC236}">
                    <a16:creationId xmlns:a16="http://schemas.microsoft.com/office/drawing/2014/main" id="{48BDA07A-C085-EC07-701E-025431010BF3}"/>
                  </a:ext>
                </a:extLst>
              </p:cNvPr>
              <p:cNvSpPr/>
              <p:nvPr/>
            </p:nvSpPr>
            <p:spPr>
              <a:xfrm rot="20883042">
                <a:off x="5410512" y="3407822"/>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10" name="Ryhmä 109">
                <a:extLst>
                  <a:ext uri="{FF2B5EF4-FFF2-40B4-BE49-F238E27FC236}">
                    <a16:creationId xmlns:a16="http://schemas.microsoft.com/office/drawing/2014/main" id="{C6B008BB-F355-945D-5D40-DC9014D71654}"/>
                  </a:ext>
                </a:extLst>
              </p:cNvPr>
              <p:cNvGrpSpPr/>
              <p:nvPr/>
            </p:nvGrpSpPr>
            <p:grpSpPr>
              <a:xfrm>
                <a:off x="5280527" y="2279374"/>
                <a:ext cx="1067375" cy="1731004"/>
                <a:chOff x="5280527" y="2279374"/>
                <a:chExt cx="1067375" cy="1731004"/>
              </a:xfrm>
            </p:grpSpPr>
            <p:grpSp>
              <p:nvGrpSpPr>
                <p:cNvPr id="111" name="Ryhmä 110">
                  <a:extLst>
                    <a:ext uri="{FF2B5EF4-FFF2-40B4-BE49-F238E27FC236}">
                      <a16:creationId xmlns:a16="http://schemas.microsoft.com/office/drawing/2014/main" id="{236A149F-AF7F-632A-E05B-823EDC69756A}"/>
                    </a:ext>
                  </a:extLst>
                </p:cNvPr>
                <p:cNvGrpSpPr/>
                <p:nvPr/>
              </p:nvGrpSpPr>
              <p:grpSpPr>
                <a:xfrm>
                  <a:off x="5280527" y="2520616"/>
                  <a:ext cx="1067375" cy="1489762"/>
                  <a:chOff x="5280527" y="2520616"/>
                  <a:chExt cx="1067375" cy="1489762"/>
                </a:xfrm>
                <a:effectLst>
                  <a:outerShdw blurRad="50800" dist="38100" dir="2700000" algn="tl" rotWithShape="0">
                    <a:prstClr val="black">
                      <a:alpha val="40000"/>
                    </a:prstClr>
                  </a:outerShdw>
                </a:effectLst>
              </p:grpSpPr>
              <p:grpSp>
                <p:nvGrpSpPr>
                  <p:cNvPr id="113" name="Ryhmä 112">
                    <a:extLst>
                      <a:ext uri="{FF2B5EF4-FFF2-40B4-BE49-F238E27FC236}">
                        <a16:creationId xmlns:a16="http://schemas.microsoft.com/office/drawing/2014/main" id="{EDCA4C50-93E0-09F4-9505-E687C6D72E7A}"/>
                      </a:ext>
                    </a:extLst>
                  </p:cNvPr>
                  <p:cNvGrpSpPr/>
                  <p:nvPr/>
                </p:nvGrpSpPr>
                <p:grpSpPr>
                  <a:xfrm>
                    <a:off x="5280527" y="2520616"/>
                    <a:ext cx="1067375" cy="1489762"/>
                    <a:chOff x="3829190" y="2508357"/>
                    <a:chExt cx="1067375" cy="1489762"/>
                  </a:xfrm>
                </p:grpSpPr>
                <p:sp>
                  <p:nvSpPr>
                    <p:cNvPr id="118" name="Suorakulmio: Yläkulmat pyöristetty 117">
                      <a:extLst>
                        <a:ext uri="{FF2B5EF4-FFF2-40B4-BE49-F238E27FC236}">
                          <a16:creationId xmlns:a16="http://schemas.microsoft.com/office/drawing/2014/main" id="{DE8D8FA5-B49C-0375-95E0-9FEA75FF27BC}"/>
                        </a:ext>
                      </a:extLst>
                    </p:cNvPr>
                    <p:cNvSpPr/>
                    <p:nvPr/>
                  </p:nvSpPr>
                  <p:spPr>
                    <a:xfrm rot="5400000">
                      <a:off x="3685375" y="2786929"/>
                      <a:ext cx="1419159" cy="1003221"/>
                    </a:xfrm>
                    <a:prstGeom prst="round2SameRect">
                      <a:avLst>
                        <a:gd name="adj1" fmla="val 7014"/>
                        <a:gd name="adj2" fmla="val 0"/>
                      </a:avLst>
                    </a:prstGeom>
                    <a:solidFill>
                      <a:srgbClr val="032D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19" name="Kuva 118" descr="Maapallo tasaisella täytöllä">
                      <a:extLst>
                        <a:ext uri="{FF2B5EF4-FFF2-40B4-BE49-F238E27FC236}">
                          <a16:creationId xmlns:a16="http://schemas.microsoft.com/office/drawing/2014/main" id="{75DFE4D3-3D0F-7ECF-0436-7380574E6E2B}"/>
                        </a:ext>
                      </a:extLst>
                    </p:cNvPr>
                    <p:cNvPicPr/>
                    <p:nvPr/>
                  </p:nvPicPr>
                  <p:blipFill>
                    <a:blip r:embed="rId33">
                      <a:extLst>
                        <a:ext uri="{96DAC541-7B7A-43D3-8B79-37D633B846F1}">
                          <asvg:svgBlip xmlns:asvg="http://schemas.microsoft.com/office/drawing/2016/SVG/main" r:embed="rId34"/>
                        </a:ext>
                      </a:extLst>
                    </a:blip>
                    <a:stretch>
                      <a:fillRect/>
                    </a:stretch>
                  </p:blipFill>
                  <p:spPr>
                    <a:xfrm>
                      <a:off x="4048125" y="2934920"/>
                      <a:ext cx="704015" cy="704015"/>
                    </a:xfrm>
                    <a:prstGeom prst="rect">
                      <a:avLst/>
                    </a:prstGeom>
                  </p:spPr>
                </p:pic>
                <p:sp>
                  <p:nvSpPr>
                    <p:cNvPr id="120" name="Tekstiruutu 119">
                      <a:extLst>
                        <a:ext uri="{FF2B5EF4-FFF2-40B4-BE49-F238E27FC236}">
                          <a16:creationId xmlns:a16="http://schemas.microsoft.com/office/drawing/2014/main" id="{FEA922BC-5C31-1FB1-8A54-9BD558E67ECC}"/>
                        </a:ext>
                      </a:extLst>
                    </p:cNvPr>
                    <p:cNvSpPr txBox="1"/>
                    <p:nvPr/>
                  </p:nvSpPr>
                  <p:spPr>
                    <a:xfrm>
                      <a:off x="3829190" y="2508357"/>
                      <a:ext cx="999280" cy="60459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1" i="0" u="none" strike="noStrike" kern="1200" cap="none" spc="0" normalizeH="0" baseline="0" noProof="0">
                          <a:ln>
                            <a:noFill/>
                          </a:ln>
                          <a:solidFill>
                            <a:prstClr val="white"/>
                          </a:solidFill>
                          <a:effectLst/>
                          <a:uLnTx/>
                          <a:uFillTx/>
                          <a:latin typeface="Aptos" panose="02110004020202020204"/>
                          <a:ea typeface="+mn-ea"/>
                          <a:cs typeface="+mn-cs"/>
                        </a:rPr>
                        <a:t>DPP</a:t>
                      </a:r>
                    </a:p>
                  </p:txBody>
                </p:sp>
              </p:grpSp>
              <p:sp>
                <p:nvSpPr>
                  <p:cNvPr id="114" name="Suorakulmio 113">
                    <a:extLst>
                      <a:ext uri="{FF2B5EF4-FFF2-40B4-BE49-F238E27FC236}">
                        <a16:creationId xmlns:a16="http://schemas.microsoft.com/office/drawing/2014/main" id="{BFE95E73-DEC1-8F48-3A51-57993B6B27E7}"/>
                      </a:ext>
                    </a:extLst>
                  </p:cNvPr>
                  <p:cNvSpPr/>
                  <p:nvPr/>
                </p:nvSpPr>
                <p:spPr>
                  <a:xfrm>
                    <a:off x="5750184" y="3764111"/>
                    <a:ext cx="219075" cy="1333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5" name="Ellipsi 114">
                    <a:extLst>
                      <a:ext uri="{FF2B5EF4-FFF2-40B4-BE49-F238E27FC236}">
                        <a16:creationId xmlns:a16="http://schemas.microsoft.com/office/drawing/2014/main" id="{53436451-3882-75C1-EEB8-7C7617026506}"/>
                      </a:ext>
                    </a:extLst>
                  </p:cNvPr>
                  <p:cNvSpPr/>
                  <p:nvPr/>
                </p:nvSpPr>
                <p:spPr>
                  <a:xfrm>
                    <a:off x="5824106" y="3798386"/>
                    <a:ext cx="64800" cy="64800"/>
                  </a:xfrm>
                  <a:prstGeom prst="ellipse">
                    <a:avLst/>
                  </a:prstGeom>
                  <a:solidFill>
                    <a:schemeClr val="bg1"/>
                  </a:solidFill>
                  <a:ln w="9525">
                    <a:solidFill>
                      <a:srgbClr val="032D6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16" name="Suora yhdysviiva 115">
                    <a:extLst>
                      <a:ext uri="{FF2B5EF4-FFF2-40B4-BE49-F238E27FC236}">
                        <a16:creationId xmlns:a16="http://schemas.microsoft.com/office/drawing/2014/main" id="{0830E6D6-E942-8A32-48BD-F3DD826BC120}"/>
                      </a:ext>
                    </a:extLst>
                  </p:cNvPr>
                  <p:cNvCxnSpPr>
                    <a:stCxn id="115" idx="6"/>
                    <a:endCxn id="114" idx="3"/>
                  </p:cNvCxnSpPr>
                  <p:nvPr/>
                </p:nvCxnSpPr>
                <p:spPr>
                  <a:xfrm>
                    <a:off x="5888906" y="3830786"/>
                    <a:ext cx="80353"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cxnSp>
                <p:nvCxnSpPr>
                  <p:cNvPr id="117" name="Suora yhdysviiva 116">
                    <a:extLst>
                      <a:ext uri="{FF2B5EF4-FFF2-40B4-BE49-F238E27FC236}">
                        <a16:creationId xmlns:a16="http://schemas.microsoft.com/office/drawing/2014/main" id="{F71CC379-E8FE-8959-CA96-CC015F67AC84}"/>
                      </a:ext>
                    </a:extLst>
                  </p:cNvPr>
                  <p:cNvCxnSpPr>
                    <a:stCxn id="114" idx="1"/>
                    <a:endCxn id="115" idx="2"/>
                  </p:cNvCxnSpPr>
                  <p:nvPr/>
                </p:nvCxnSpPr>
                <p:spPr>
                  <a:xfrm>
                    <a:off x="5750184" y="3830786"/>
                    <a:ext cx="73922"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grpSp>
            <p:sp>
              <p:nvSpPr>
                <p:cNvPr id="112" name="Leveä kaari 111">
                  <a:extLst>
                    <a:ext uri="{FF2B5EF4-FFF2-40B4-BE49-F238E27FC236}">
                      <a16:creationId xmlns:a16="http://schemas.microsoft.com/office/drawing/2014/main" id="{739DF7FE-57AB-880B-A459-A28A31B0C3EB}"/>
                    </a:ext>
                  </a:extLst>
                </p:cNvPr>
                <p:cNvSpPr/>
                <p:nvPr/>
              </p:nvSpPr>
              <p:spPr>
                <a:xfrm rot="10083042">
                  <a:off x="5403377" y="2279374"/>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08" name="Leveä kaari 107">
              <a:extLst>
                <a:ext uri="{FF2B5EF4-FFF2-40B4-BE49-F238E27FC236}">
                  <a16:creationId xmlns:a16="http://schemas.microsoft.com/office/drawing/2014/main" id="{70A75AFF-8E0D-2426-84D4-81A5512C91A8}"/>
                </a:ext>
              </a:extLst>
            </p:cNvPr>
            <p:cNvSpPr/>
            <p:nvPr/>
          </p:nvSpPr>
          <p:spPr>
            <a:xfrm rot="11516958" flipV="1">
              <a:off x="3083307" y="3015935"/>
              <a:ext cx="885826"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21" name="Tekstiruutu 120">
            <a:extLst>
              <a:ext uri="{FF2B5EF4-FFF2-40B4-BE49-F238E27FC236}">
                <a16:creationId xmlns:a16="http://schemas.microsoft.com/office/drawing/2014/main" id="{A2CAA7E2-1EFD-8440-ADC6-454504293446}"/>
              </a:ext>
            </a:extLst>
          </p:cNvPr>
          <p:cNvSpPr txBox="1"/>
          <p:nvPr/>
        </p:nvSpPr>
        <p:spPr>
          <a:xfrm flipH="1">
            <a:off x="5699691" y="1054944"/>
            <a:ext cx="1339984"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Product data</a:t>
            </a:r>
          </a:p>
        </p:txBody>
      </p:sp>
      <p:pic>
        <p:nvPicPr>
          <p:cNvPr id="122" name="Picture 2" descr="buildingSMART International">
            <a:extLst>
              <a:ext uri="{FF2B5EF4-FFF2-40B4-BE49-F238E27FC236}">
                <a16:creationId xmlns:a16="http://schemas.microsoft.com/office/drawing/2014/main" id="{7D9619BB-EC62-0CDC-6539-8BDA694F7A94}"/>
              </a:ext>
            </a:extLst>
          </p:cNvPr>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5490116" y="1186732"/>
            <a:ext cx="367835" cy="367835"/>
          </a:xfrm>
          <a:prstGeom prst="rect">
            <a:avLst/>
          </a:prstGeom>
          <a:noFill/>
          <a:extLst>
            <a:ext uri="{909E8E84-426E-40DD-AFC4-6F175D3DCCD1}">
              <a14:hiddenFill xmlns:a14="http://schemas.microsoft.com/office/drawing/2010/main">
                <a:solidFill>
                  <a:srgbClr val="FFFFFF"/>
                </a:solidFill>
              </a14:hiddenFill>
            </a:ext>
          </a:extLst>
        </p:spPr>
      </p:pic>
      <p:cxnSp>
        <p:nvCxnSpPr>
          <p:cNvPr id="124" name="Suora nuoliyhdysviiva 123">
            <a:extLst>
              <a:ext uri="{FF2B5EF4-FFF2-40B4-BE49-F238E27FC236}">
                <a16:creationId xmlns:a16="http://schemas.microsoft.com/office/drawing/2014/main" id="{D9B86AFD-7112-22AA-0C84-CD6E4DA00DAD}"/>
              </a:ext>
            </a:extLst>
          </p:cNvPr>
          <p:cNvCxnSpPr>
            <a:cxnSpLocks/>
          </p:cNvCxnSpPr>
          <p:nvPr/>
        </p:nvCxnSpPr>
        <p:spPr>
          <a:xfrm flipH="1">
            <a:off x="2481271" y="2789922"/>
            <a:ext cx="455471" cy="126527"/>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3" name="Suora nuoliyhdysviiva 2">
            <a:extLst>
              <a:ext uri="{FF2B5EF4-FFF2-40B4-BE49-F238E27FC236}">
                <a16:creationId xmlns:a16="http://schemas.microsoft.com/office/drawing/2014/main" id="{EEADB7BF-F2F6-3210-97FB-AA0BD77F4B5C}"/>
              </a:ext>
            </a:extLst>
          </p:cNvPr>
          <p:cNvCxnSpPr>
            <a:cxnSpLocks/>
          </p:cNvCxnSpPr>
          <p:nvPr/>
        </p:nvCxnSpPr>
        <p:spPr>
          <a:xfrm>
            <a:off x="5165048" y="4416576"/>
            <a:ext cx="325068" cy="220191"/>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29" name="Suora nuoliyhdysviiva 28">
            <a:extLst>
              <a:ext uri="{FF2B5EF4-FFF2-40B4-BE49-F238E27FC236}">
                <a16:creationId xmlns:a16="http://schemas.microsoft.com/office/drawing/2014/main" id="{A1C57C10-A96A-0385-EE9C-871112DDCEDB}"/>
              </a:ext>
            </a:extLst>
          </p:cNvPr>
          <p:cNvCxnSpPr>
            <a:cxnSpLocks/>
          </p:cNvCxnSpPr>
          <p:nvPr/>
        </p:nvCxnSpPr>
        <p:spPr>
          <a:xfrm>
            <a:off x="5446728" y="4309337"/>
            <a:ext cx="774331" cy="284966"/>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77" name="Suora nuoliyhdysviiva 76">
            <a:extLst>
              <a:ext uri="{FF2B5EF4-FFF2-40B4-BE49-F238E27FC236}">
                <a16:creationId xmlns:a16="http://schemas.microsoft.com/office/drawing/2014/main" id="{B9915F44-3BE8-236E-EF15-EB179219CEEA}"/>
              </a:ext>
            </a:extLst>
          </p:cNvPr>
          <p:cNvCxnSpPr>
            <a:cxnSpLocks/>
          </p:cNvCxnSpPr>
          <p:nvPr/>
        </p:nvCxnSpPr>
        <p:spPr>
          <a:xfrm>
            <a:off x="5594018" y="4256322"/>
            <a:ext cx="1604232" cy="380445"/>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84" name="Suora nuoliyhdysviiva 83">
            <a:extLst>
              <a:ext uri="{FF2B5EF4-FFF2-40B4-BE49-F238E27FC236}">
                <a16:creationId xmlns:a16="http://schemas.microsoft.com/office/drawing/2014/main" id="{72FEF11F-E45F-DE0D-FCC5-5E2207624182}"/>
              </a:ext>
            </a:extLst>
          </p:cNvPr>
          <p:cNvCxnSpPr>
            <a:cxnSpLocks/>
          </p:cNvCxnSpPr>
          <p:nvPr/>
        </p:nvCxnSpPr>
        <p:spPr>
          <a:xfrm>
            <a:off x="4480385" y="4453547"/>
            <a:ext cx="7784" cy="183220"/>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98" name="Suora nuoliyhdysviiva 97">
            <a:extLst>
              <a:ext uri="{FF2B5EF4-FFF2-40B4-BE49-F238E27FC236}">
                <a16:creationId xmlns:a16="http://schemas.microsoft.com/office/drawing/2014/main" id="{4B5FF9A3-CA72-ECB6-5066-49575ADEFF7B}"/>
              </a:ext>
            </a:extLst>
          </p:cNvPr>
          <p:cNvCxnSpPr>
            <a:cxnSpLocks/>
          </p:cNvCxnSpPr>
          <p:nvPr/>
        </p:nvCxnSpPr>
        <p:spPr>
          <a:xfrm>
            <a:off x="4879723" y="4446544"/>
            <a:ext cx="225058" cy="220191"/>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123" name="Suora nuoliyhdysviiva 122">
            <a:extLst>
              <a:ext uri="{FF2B5EF4-FFF2-40B4-BE49-F238E27FC236}">
                <a16:creationId xmlns:a16="http://schemas.microsoft.com/office/drawing/2014/main" id="{E083BE88-029F-2AB9-3622-063781D9D08F}"/>
              </a:ext>
            </a:extLst>
          </p:cNvPr>
          <p:cNvCxnSpPr>
            <a:cxnSpLocks/>
          </p:cNvCxnSpPr>
          <p:nvPr/>
        </p:nvCxnSpPr>
        <p:spPr>
          <a:xfrm flipH="1">
            <a:off x="3368478" y="4343451"/>
            <a:ext cx="325068" cy="220191"/>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125" name="Suora nuoliyhdysviiva 124">
            <a:extLst>
              <a:ext uri="{FF2B5EF4-FFF2-40B4-BE49-F238E27FC236}">
                <a16:creationId xmlns:a16="http://schemas.microsoft.com/office/drawing/2014/main" id="{7DCC15F9-0BEB-D3BA-0954-BED1081C9C99}"/>
              </a:ext>
            </a:extLst>
          </p:cNvPr>
          <p:cNvCxnSpPr>
            <a:cxnSpLocks/>
          </p:cNvCxnSpPr>
          <p:nvPr/>
        </p:nvCxnSpPr>
        <p:spPr>
          <a:xfrm flipH="1">
            <a:off x="2607605" y="4260191"/>
            <a:ext cx="774331" cy="284966"/>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126" name="Suora nuoliyhdysviiva 125">
            <a:extLst>
              <a:ext uri="{FF2B5EF4-FFF2-40B4-BE49-F238E27FC236}">
                <a16:creationId xmlns:a16="http://schemas.microsoft.com/office/drawing/2014/main" id="{4D85BDBA-870D-F037-3A42-4353ECA13653}"/>
              </a:ext>
            </a:extLst>
          </p:cNvPr>
          <p:cNvCxnSpPr>
            <a:cxnSpLocks/>
          </p:cNvCxnSpPr>
          <p:nvPr/>
        </p:nvCxnSpPr>
        <p:spPr>
          <a:xfrm flipH="1">
            <a:off x="1701587" y="4190654"/>
            <a:ext cx="1604232" cy="380445"/>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127" name="Suora nuoliyhdysviiva 126">
            <a:extLst>
              <a:ext uri="{FF2B5EF4-FFF2-40B4-BE49-F238E27FC236}">
                <a16:creationId xmlns:a16="http://schemas.microsoft.com/office/drawing/2014/main" id="{BCEA5A72-F4FB-0DC8-5B18-EBC8B9F3F15C}"/>
              </a:ext>
            </a:extLst>
          </p:cNvPr>
          <p:cNvCxnSpPr>
            <a:cxnSpLocks/>
          </p:cNvCxnSpPr>
          <p:nvPr/>
        </p:nvCxnSpPr>
        <p:spPr>
          <a:xfrm flipH="1">
            <a:off x="3736606" y="4458205"/>
            <a:ext cx="225058" cy="220191"/>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pic>
        <p:nvPicPr>
          <p:cNvPr id="1025" name="Kuva 1024" descr="QR-koodi tasaisella täytöllä">
            <a:extLst>
              <a:ext uri="{FF2B5EF4-FFF2-40B4-BE49-F238E27FC236}">
                <a16:creationId xmlns:a16="http://schemas.microsoft.com/office/drawing/2014/main" id="{17448B8B-7B89-12F2-CA99-52FF975F5F2A}"/>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1862109" y="2349450"/>
            <a:ext cx="360000" cy="360000"/>
          </a:xfrm>
          <a:prstGeom prst="rect">
            <a:avLst/>
          </a:prstGeom>
        </p:spPr>
      </p:pic>
      <p:cxnSp>
        <p:nvCxnSpPr>
          <p:cNvPr id="1027" name="Suora nuoliyhdysviiva 1026">
            <a:extLst>
              <a:ext uri="{FF2B5EF4-FFF2-40B4-BE49-F238E27FC236}">
                <a16:creationId xmlns:a16="http://schemas.microsoft.com/office/drawing/2014/main" id="{38C448DB-3BFF-B15A-2907-BF9D3EAE6781}"/>
              </a:ext>
            </a:extLst>
          </p:cNvPr>
          <p:cNvCxnSpPr>
            <a:cxnSpLocks/>
          </p:cNvCxnSpPr>
          <p:nvPr/>
        </p:nvCxnSpPr>
        <p:spPr>
          <a:xfrm flipH="1">
            <a:off x="2283600" y="2554101"/>
            <a:ext cx="559788" cy="0"/>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sp>
        <p:nvSpPr>
          <p:cNvPr id="1029" name="Tekstiruutu 1028">
            <a:extLst>
              <a:ext uri="{FF2B5EF4-FFF2-40B4-BE49-F238E27FC236}">
                <a16:creationId xmlns:a16="http://schemas.microsoft.com/office/drawing/2014/main" id="{B5C54216-5635-EC6B-A1A1-E713D44EE880}"/>
              </a:ext>
            </a:extLst>
          </p:cNvPr>
          <p:cNvSpPr txBox="1"/>
          <p:nvPr/>
        </p:nvSpPr>
        <p:spPr>
          <a:xfrm>
            <a:off x="573882" y="2328357"/>
            <a:ext cx="1236376" cy="424732"/>
          </a:xfrm>
          <a:prstGeom prst="rect">
            <a:avLst/>
          </a:prstGeom>
          <a:noFill/>
        </p:spPr>
        <p:txBody>
          <a:bodyPr wrap="square" lIns="0" r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fi-FI" sz="1200" b="1" i="0" u="none" strike="noStrike" kern="1200" cap="none" spc="0" normalizeH="0" baseline="0" noProof="0" err="1">
                <a:ln>
                  <a:noFill/>
                </a:ln>
                <a:solidFill>
                  <a:prstClr val="black"/>
                </a:solidFill>
                <a:effectLst/>
                <a:uLnTx/>
                <a:uFillTx/>
                <a:latin typeface="Avenir Next LT Pro"/>
                <a:ea typeface="+mn-ea"/>
                <a:cs typeface="+mn-cs"/>
              </a:rPr>
              <a:t>Quick</a:t>
            </a:r>
            <a:r>
              <a:rPr kumimoji="0" lang="fi-FI" sz="1200" b="1" i="0" u="none" strike="noStrike" kern="1200" cap="none" spc="0" normalizeH="0" baseline="0" noProof="0">
                <a:ln>
                  <a:noFill/>
                </a:ln>
                <a:solidFill>
                  <a:prstClr val="black"/>
                </a:solidFill>
                <a:effectLst/>
                <a:uLnTx/>
                <a:uFillTx/>
                <a:latin typeface="Avenir Next LT Pro"/>
                <a:ea typeface="+mn-ea"/>
                <a:cs typeface="+mn-cs"/>
              </a:rPr>
              <a:t> </a:t>
            </a:r>
            <a:r>
              <a:rPr kumimoji="0" lang="fi-FI" sz="1200" b="1" i="0" u="none" strike="noStrike" kern="1200" cap="none" spc="0" normalizeH="0" baseline="0" noProof="0" err="1">
                <a:ln>
                  <a:noFill/>
                </a:ln>
                <a:solidFill>
                  <a:prstClr val="black"/>
                </a:solidFill>
                <a:effectLst/>
                <a:uLnTx/>
                <a:uFillTx/>
                <a:latin typeface="Avenir Next LT Pro"/>
                <a:ea typeface="+mn-ea"/>
                <a:cs typeface="+mn-cs"/>
              </a:rPr>
              <a:t>Response</a:t>
            </a:r>
            <a:r>
              <a:rPr kumimoji="0" lang="fi-FI" sz="1200" b="1" i="0" u="none" strike="noStrike" kern="1200" cap="none" spc="0" normalizeH="0" baseline="0" noProof="0">
                <a:ln>
                  <a:noFill/>
                </a:ln>
                <a:solidFill>
                  <a:prstClr val="black"/>
                </a:solidFill>
                <a:effectLst/>
                <a:uLnTx/>
                <a:uFillTx/>
                <a:latin typeface="Avenir Next LT Pro"/>
                <a:ea typeface="+mn-ea"/>
                <a:cs typeface="+mn-cs"/>
              </a:rPr>
              <a:t> (QR) </a:t>
            </a:r>
            <a:r>
              <a:rPr kumimoji="0" lang="fi-FI" sz="1200" b="1" i="0" u="none" strike="noStrike" kern="1200" cap="none" spc="0" normalizeH="0" baseline="0" noProof="0" err="1">
                <a:ln>
                  <a:noFill/>
                </a:ln>
                <a:solidFill>
                  <a:prstClr val="black"/>
                </a:solidFill>
                <a:effectLst/>
                <a:uLnTx/>
                <a:uFillTx/>
                <a:latin typeface="Avenir Next LT Pro"/>
                <a:ea typeface="+mn-ea"/>
                <a:cs typeface="+mn-cs"/>
              </a:rPr>
              <a:t>codes</a:t>
            </a:r>
            <a:endParaRPr kumimoji="0" lang="en-US" sz="1200" b="1" i="0" u="none" strike="noStrike" kern="1200" cap="none" spc="0" normalizeH="0" baseline="0" noProof="0">
              <a:ln>
                <a:noFill/>
              </a:ln>
              <a:solidFill>
                <a:prstClr val="black"/>
              </a:solidFill>
              <a:effectLst/>
              <a:uLnTx/>
              <a:uFillTx/>
              <a:latin typeface="Avenir Next LT Pro"/>
              <a:ea typeface="+mn-ea"/>
              <a:cs typeface="+mn-cs"/>
            </a:endParaRPr>
          </a:p>
        </p:txBody>
      </p:sp>
      <p:pic>
        <p:nvPicPr>
          <p:cNvPr id="26" name="Kuva 25" descr="Vuotava hana tasaisella täytöllä">
            <a:extLst>
              <a:ext uri="{FF2B5EF4-FFF2-40B4-BE49-F238E27FC236}">
                <a16:creationId xmlns:a16="http://schemas.microsoft.com/office/drawing/2014/main" id="{0FE6BD14-179F-C13C-6D47-999CFCD8C3D0}"/>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1095451" y="4692498"/>
            <a:ext cx="720000" cy="720000"/>
          </a:xfrm>
          <a:prstGeom prst="rect">
            <a:avLst/>
          </a:prstGeom>
        </p:spPr>
      </p:pic>
      <p:pic>
        <p:nvPicPr>
          <p:cNvPr id="79" name="Kuva 78" descr="Vuotava hana ääriviiva">
            <a:extLst>
              <a:ext uri="{FF2B5EF4-FFF2-40B4-BE49-F238E27FC236}">
                <a16:creationId xmlns:a16="http://schemas.microsoft.com/office/drawing/2014/main" id="{63A2F0D9-9F84-EC25-D3A9-BB307923E5CB}"/>
              </a:ext>
            </a:extLst>
          </p:cNvPr>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4199431" y="5773797"/>
            <a:ext cx="720000" cy="720000"/>
          </a:xfrm>
          <a:prstGeom prst="rect">
            <a:avLst/>
          </a:prstGeom>
        </p:spPr>
      </p:pic>
      <p:pic>
        <p:nvPicPr>
          <p:cNvPr id="83" name="Kuva 82" descr="Vuotava hana tasaisella täytöllä">
            <a:extLst>
              <a:ext uri="{FF2B5EF4-FFF2-40B4-BE49-F238E27FC236}">
                <a16:creationId xmlns:a16="http://schemas.microsoft.com/office/drawing/2014/main" id="{7D6426C4-F737-CCC7-9EEF-36A12D00CD50}"/>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6396040" y="4692498"/>
            <a:ext cx="720000" cy="720000"/>
          </a:xfrm>
          <a:prstGeom prst="rect">
            <a:avLst/>
          </a:prstGeom>
        </p:spPr>
      </p:pic>
      <p:sp>
        <p:nvSpPr>
          <p:cNvPr id="89" name="Tekstiruutu 88">
            <a:extLst>
              <a:ext uri="{FF2B5EF4-FFF2-40B4-BE49-F238E27FC236}">
                <a16:creationId xmlns:a16="http://schemas.microsoft.com/office/drawing/2014/main" id="{DE2899B6-5645-C24E-3110-2082E3D1D07C}"/>
              </a:ext>
            </a:extLst>
          </p:cNvPr>
          <p:cNvSpPr txBox="1"/>
          <p:nvPr/>
        </p:nvSpPr>
        <p:spPr>
          <a:xfrm>
            <a:off x="4083476" y="6427113"/>
            <a:ext cx="1013419" cy="43088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a:ln>
                  <a:noFill/>
                </a:ln>
                <a:solidFill>
                  <a:prstClr val="black"/>
                </a:solidFill>
                <a:effectLst/>
                <a:uLnTx/>
                <a:uFillTx/>
                <a:latin typeface="Avenir Next LT Pro"/>
                <a:ea typeface="+mn-ea"/>
                <a:cs typeface="+mn-cs"/>
              </a:rPr>
              <a:t>Digital </a:t>
            </a:r>
            <a:r>
              <a:rPr kumimoji="0" lang="fi-FI" sz="1100" b="1" i="0" u="none" strike="noStrike" kern="1200" cap="none" spc="0" normalizeH="0" baseline="0" noProof="0" err="1">
                <a:ln>
                  <a:noFill/>
                </a:ln>
                <a:solidFill>
                  <a:prstClr val="black"/>
                </a:solidFill>
                <a:effectLst/>
                <a:uLnTx/>
                <a:uFillTx/>
                <a:latin typeface="Avenir Next LT Pro"/>
                <a:ea typeface="+mn-ea"/>
                <a:cs typeface="+mn-cs"/>
              </a:rPr>
              <a:t>Twin</a:t>
            </a:r>
            <a:endParaRPr kumimoji="0" lang="fi-FI" sz="11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a:ln>
                  <a:noFill/>
                </a:ln>
                <a:solidFill>
                  <a:srgbClr val="FF0000"/>
                </a:solidFill>
                <a:effectLst/>
                <a:uLnTx/>
                <a:uFillTx/>
                <a:latin typeface="Avenir Next LT Pro"/>
                <a:ea typeface="+mn-ea"/>
                <a:cs typeface="+mn-cs"/>
              </a:rPr>
              <a:t>GUID</a:t>
            </a:r>
            <a:endParaRPr kumimoji="0" lang="en-US" sz="1100" b="1" i="0" u="none" strike="noStrike" kern="1200" cap="none" spc="0" normalizeH="0" baseline="0" noProof="0">
              <a:ln>
                <a:noFill/>
              </a:ln>
              <a:solidFill>
                <a:srgbClr val="FF0000"/>
              </a:solidFill>
              <a:effectLst/>
              <a:uLnTx/>
              <a:uFillTx/>
              <a:latin typeface="Avenir Next LT Pro"/>
              <a:ea typeface="+mn-ea"/>
              <a:cs typeface="+mn-cs"/>
            </a:endParaRPr>
          </a:p>
        </p:txBody>
      </p:sp>
      <p:grpSp>
        <p:nvGrpSpPr>
          <p:cNvPr id="94" name="HEAD Peppol2">
            <a:extLst>
              <a:ext uri="{FF2B5EF4-FFF2-40B4-BE49-F238E27FC236}">
                <a16:creationId xmlns:a16="http://schemas.microsoft.com/office/drawing/2014/main" id="{267E34B9-FD8E-7D3D-9F23-8178CFCAB0C1}"/>
              </a:ext>
            </a:extLst>
          </p:cNvPr>
          <p:cNvGrpSpPr>
            <a:grpSpLocks/>
          </p:cNvGrpSpPr>
          <p:nvPr/>
        </p:nvGrpSpPr>
        <p:grpSpPr>
          <a:xfrm>
            <a:off x="6782724" y="3530952"/>
            <a:ext cx="959325" cy="310610"/>
            <a:chOff x="6840377" y="632952"/>
            <a:chExt cx="959325" cy="310610"/>
          </a:xfrm>
        </p:grpSpPr>
        <p:pic>
          <p:nvPicPr>
            <p:cNvPr id="95" name="PEPPOL figure" descr="The Future Is Open - OpenPeppol">
              <a:extLst>
                <a:ext uri="{FF2B5EF4-FFF2-40B4-BE49-F238E27FC236}">
                  <a16:creationId xmlns:a16="http://schemas.microsoft.com/office/drawing/2014/main" id="{941BD935-0AFB-0327-F768-50BE9E845ED4}"/>
                </a:ext>
              </a:extLst>
            </p:cNvPr>
            <p:cNvPicPr>
              <a:picLocks/>
            </p:cNvPicPr>
            <p:nvPr/>
          </p:nvPicPr>
          <p:blipFill rotWithShape="1">
            <a:blip r:embed="rId42">
              <a:biLevel thresh="50000"/>
              <a:extLst>
                <a:ext uri="{28A0092B-C50C-407E-A947-70E740481C1C}">
                  <a14:useLocalDpi xmlns:a14="http://schemas.microsoft.com/office/drawing/2010/main" val="0"/>
                </a:ext>
              </a:extLst>
            </a:blip>
            <a:srcRect r="75412" b="21536"/>
            <a:stretch/>
          </p:blipFill>
          <p:spPr bwMode="auto">
            <a:xfrm>
              <a:off x="6840377" y="665419"/>
              <a:ext cx="252000" cy="252000"/>
            </a:xfrm>
            <a:prstGeom prst="rect">
              <a:avLst/>
            </a:prstGeom>
            <a:noFill/>
            <a:extLst>
              <a:ext uri="{909E8E84-426E-40DD-AFC4-6F175D3DCCD1}">
                <a14:hiddenFill xmlns:a14="http://schemas.microsoft.com/office/drawing/2010/main">
                  <a:solidFill>
                    <a:srgbClr val="FFFFFF"/>
                  </a:solidFill>
                </a14:hiddenFill>
              </a:ext>
            </a:extLst>
          </p:spPr>
        </p:pic>
        <p:grpSp>
          <p:nvGrpSpPr>
            <p:cNvPr id="96" name="Group 397">
              <a:extLst>
                <a:ext uri="{FF2B5EF4-FFF2-40B4-BE49-F238E27FC236}">
                  <a16:creationId xmlns:a16="http://schemas.microsoft.com/office/drawing/2014/main" id="{7E652BEF-C2E0-8C11-EC24-46754A90EAB6}"/>
                </a:ext>
              </a:extLst>
            </p:cNvPr>
            <p:cNvGrpSpPr>
              <a:grpSpLocks/>
            </p:cNvGrpSpPr>
            <p:nvPr/>
          </p:nvGrpSpPr>
          <p:grpSpPr>
            <a:xfrm>
              <a:off x="7072895" y="632952"/>
              <a:ext cx="726807" cy="310610"/>
              <a:chOff x="7050092" y="673704"/>
              <a:chExt cx="726807" cy="310610"/>
            </a:xfrm>
          </p:grpSpPr>
          <p:sp>
            <p:nvSpPr>
              <p:cNvPr id="99" name="Text: Peppol Network Order">
                <a:extLst>
                  <a:ext uri="{FF2B5EF4-FFF2-40B4-BE49-F238E27FC236}">
                    <a16:creationId xmlns:a16="http://schemas.microsoft.com/office/drawing/2014/main" id="{78AF0DC7-AE83-8B2D-E68D-15C77E3F3F04}"/>
                  </a:ext>
                </a:extLst>
              </p:cNvPr>
              <p:cNvSpPr txBox="1">
                <a:spLocks/>
              </p:cNvSpPr>
              <p:nvPr/>
            </p:nvSpPr>
            <p:spPr>
              <a:xfrm>
                <a:off x="7085922" y="673704"/>
                <a:ext cx="690977" cy="246221"/>
              </a:xfrm>
              <a:prstGeom prst="rect">
                <a:avLst/>
              </a:prstGeom>
              <a:noFill/>
            </p:spPr>
            <p:txBody>
              <a:bodyPr wrap="square" lIns="0" rIns="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1000" b="1" i="0" u="none" strike="noStrike" kern="1200" cap="none" spc="0" normalizeH="0" baseline="0" noProof="0">
                    <a:ln>
                      <a:noFill/>
                    </a:ln>
                    <a:solidFill>
                      <a:srgbClr val="0070C0"/>
                    </a:solidFill>
                    <a:effectLst/>
                    <a:uLnTx/>
                    <a:uFillTx/>
                    <a:latin typeface="Aptos" panose="02110004020202020204"/>
                    <a:ea typeface="+mn-ea"/>
                    <a:cs typeface="+mn-cs"/>
                  </a:rPr>
                  <a:t>Peppol</a:t>
                </a:r>
                <a:endParaRPr kumimoji="0" lang="fi-FI" sz="1000" b="0" i="0" u="none" strike="noStrike" kern="1200" cap="none" spc="0" normalizeH="0" baseline="0" noProof="0">
                  <a:ln>
                    <a:noFill/>
                  </a:ln>
                  <a:solidFill>
                    <a:srgbClr val="0070C0"/>
                  </a:solidFill>
                  <a:effectLst>
                    <a:outerShdw blurRad="50800" dist="38100" dir="2700000" algn="tl" rotWithShape="0">
                      <a:prstClr val="black">
                        <a:alpha val="40000"/>
                      </a:prstClr>
                    </a:outerShdw>
                  </a:effectLst>
                  <a:uLnTx/>
                  <a:uFillTx/>
                  <a:latin typeface="Aptos" panose="02110004020202020204"/>
                  <a:ea typeface="+mn-ea"/>
                  <a:cs typeface="+mn-cs"/>
                </a:endParaRPr>
              </a:p>
            </p:txBody>
          </p:sp>
          <p:sp>
            <p:nvSpPr>
              <p:cNvPr id="1024" name="TextBox 399">
                <a:extLst>
                  <a:ext uri="{FF2B5EF4-FFF2-40B4-BE49-F238E27FC236}">
                    <a16:creationId xmlns:a16="http://schemas.microsoft.com/office/drawing/2014/main" id="{D252E0B0-416C-9DF8-1DBA-290566B55696}"/>
                  </a:ext>
                </a:extLst>
              </p:cNvPr>
              <p:cNvSpPr txBox="1">
                <a:spLocks/>
              </p:cNvSpPr>
              <p:nvPr/>
            </p:nvSpPr>
            <p:spPr>
              <a:xfrm>
                <a:off x="7050092" y="799648"/>
                <a:ext cx="548676"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600" b="0" i="0" u="none" strike="noStrike" kern="1200" cap="none" spc="0" normalizeH="0" baseline="0" noProof="0">
                    <a:ln>
                      <a:noFill/>
                    </a:ln>
                    <a:solidFill>
                      <a:prstClr val="black"/>
                    </a:solidFill>
                    <a:effectLst>
                      <a:outerShdw blurRad="50800" dist="38100" dir="2700000" algn="tl" rotWithShape="0">
                        <a:prstClr val="black">
                          <a:alpha val="40000"/>
                        </a:prstClr>
                      </a:outerShdw>
                    </a:effectLst>
                    <a:uLnTx/>
                    <a:uFillTx/>
                    <a:latin typeface="Aptos" panose="02110004020202020204"/>
                    <a:ea typeface="+mn-ea"/>
                    <a:cs typeface="+mn-cs"/>
                  </a:rPr>
                  <a:t>network</a:t>
                </a:r>
                <a:endParaRPr kumimoji="0" lang="en-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028" name="Text: Peppol Network Order">
            <a:extLst>
              <a:ext uri="{FF2B5EF4-FFF2-40B4-BE49-F238E27FC236}">
                <a16:creationId xmlns:a16="http://schemas.microsoft.com/office/drawing/2014/main" id="{A414241A-756B-FC6F-8372-9D3E44ED259E}"/>
              </a:ext>
            </a:extLst>
          </p:cNvPr>
          <p:cNvSpPr txBox="1">
            <a:spLocks/>
          </p:cNvSpPr>
          <p:nvPr/>
        </p:nvSpPr>
        <p:spPr>
          <a:xfrm>
            <a:off x="7152221" y="2896101"/>
            <a:ext cx="690977" cy="246221"/>
          </a:xfrm>
          <a:prstGeom prst="rect">
            <a:avLst/>
          </a:prstGeom>
          <a:noFill/>
        </p:spPr>
        <p:txBody>
          <a:bodyPr wrap="square" lIns="0" rIns="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srgbClr val="0070C0"/>
                </a:solidFill>
                <a:effectLst/>
                <a:uLnTx/>
                <a:uFillTx/>
                <a:latin typeface="Aptos" panose="02110004020202020204"/>
                <a:ea typeface="+mn-ea"/>
                <a:cs typeface="+mn-cs"/>
              </a:rPr>
              <a:t>eFTI</a:t>
            </a:r>
            <a:endParaRPr kumimoji="0" lang="fi-FI" sz="1000" b="0" i="0" u="none" strike="noStrike" kern="1200" cap="none" spc="0" normalizeH="0" baseline="0" noProof="0">
              <a:ln>
                <a:noFill/>
              </a:ln>
              <a:solidFill>
                <a:srgbClr val="0070C0"/>
              </a:solidFill>
              <a:effectLst>
                <a:outerShdw blurRad="50800" dist="38100" dir="2700000" algn="tl" rotWithShape="0">
                  <a:prstClr val="black">
                    <a:alpha val="40000"/>
                  </a:prstClr>
                </a:outerShdw>
              </a:effectLst>
              <a:uLnTx/>
              <a:uFillTx/>
              <a:latin typeface="Aptos" panose="02110004020202020204"/>
              <a:ea typeface="+mn-ea"/>
              <a:cs typeface="+mn-cs"/>
            </a:endParaRPr>
          </a:p>
        </p:txBody>
      </p:sp>
      <p:sp>
        <p:nvSpPr>
          <p:cNvPr id="1030" name="Text: Peppol Network Order">
            <a:extLst>
              <a:ext uri="{FF2B5EF4-FFF2-40B4-BE49-F238E27FC236}">
                <a16:creationId xmlns:a16="http://schemas.microsoft.com/office/drawing/2014/main" id="{2193ED4C-0CCA-8BD4-4500-43A63E51FFC2}"/>
              </a:ext>
            </a:extLst>
          </p:cNvPr>
          <p:cNvSpPr txBox="1">
            <a:spLocks/>
          </p:cNvSpPr>
          <p:nvPr/>
        </p:nvSpPr>
        <p:spPr>
          <a:xfrm>
            <a:off x="7783266" y="2353011"/>
            <a:ext cx="2309276" cy="246221"/>
          </a:xfrm>
          <a:prstGeom prst="rect">
            <a:avLst/>
          </a:prstGeom>
          <a:noFill/>
        </p:spPr>
        <p:txBody>
          <a:bodyPr wrap="square" lIns="0" rIns="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a:ln>
                  <a:noFill/>
                </a:ln>
                <a:solidFill>
                  <a:srgbClr val="0070C0"/>
                </a:solidFill>
                <a:effectLst/>
                <a:uLnTx/>
                <a:uFillTx/>
                <a:latin typeface="Aptos" panose="02110004020202020204"/>
                <a:ea typeface="+mn-ea"/>
                <a:cs typeface="+mn-cs"/>
              </a:rPr>
              <a:t>CBV </a:t>
            </a:r>
            <a:r>
              <a:rPr kumimoji="0" lang="fi-FI" sz="1000" b="1" i="0" u="none" strike="noStrike" kern="1200" cap="none" spc="0" normalizeH="0" baseline="0" noProof="0" err="1">
                <a:ln>
                  <a:noFill/>
                </a:ln>
                <a:solidFill>
                  <a:srgbClr val="0070C0"/>
                </a:solidFill>
                <a:effectLst/>
                <a:uLnTx/>
                <a:uFillTx/>
                <a:latin typeface="Aptos" panose="02110004020202020204"/>
                <a:ea typeface="+mn-ea"/>
                <a:cs typeface="+mn-cs"/>
              </a:rPr>
              <a:t>Core</a:t>
            </a:r>
            <a:r>
              <a:rPr kumimoji="0" lang="fi-FI" sz="1000" b="1" i="0" u="none" strike="noStrike" kern="1200" cap="none" spc="0" normalizeH="0" baseline="0" noProof="0">
                <a:ln>
                  <a:noFill/>
                </a:ln>
                <a:solidFill>
                  <a:srgbClr val="0070C0"/>
                </a:solidFill>
                <a:effectLst/>
                <a:uLnTx/>
                <a:uFillTx/>
                <a:latin typeface="Aptos" panose="02110004020202020204"/>
                <a:ea typeface="+mn-ea"/>
                <a:cs typeface="+mn-cs"/>
              </a:rPr>
              <a:t> Business </a:t>
            </a:r>
            <a:r>
              <a:rPr kumimoji="0" lang="fi-FI" sz="1000" b="1" i="0" u="none" strike="noStrike" kern="1200" cap="none" spc="0" normalizeH="0" baseline="0" noProof="0" err="1">
                <a:ln>
                  <a:noFill/>
                </a:ln>
                <a:solidFill>
                  <a:srgbClr val="0070C0"/>
                </a:solidFill>
                <a:effectLst/>
                <a:uLnTx/>
                <a:uFillTx/>
                <a:latin typeface="Aptos" panose="02110004020202020204"/>
                <a:ea typeface="+mn-ea"/>
                <a:cs typeface="+mn-cs"/>
              </a:rPr>
              <a:t>Vocabulary</a:t>
            </a:r>
            <a:endParaRPr kumimoji="0" lang="fi-FI" sz="1000" b="1" i="0" u="none" strike="noStrike" kern="1200" cap="none" spc="0" normalizeH="0" baseline="0" noProof="0">
              <a:ln>
                <a:noFill/>
              </a:ln>
              <a:solidFill>
                <a:srgbClr val="0070C0"/>
              </a:solidFill>
              <a:effectLst/>
              <a:uLnTx/>
              <a:uFillTx/>
              <a:latin typeface="Aptos" panose="02110004020202020204"/>
              <a:ea typeface="+mn-ea"/>
              <a:cs typeface="+mn-cs"/>
            </a:endParaRPr>
          </a:p>
        </p:txBody>
      </p:sp>
      <p:sp>
        <p:nvSpPr>
          <p:cNvPr id="1032" name="Tekstiruutu 1031">
            <a:extLst>
              <a:ext uri="{FF2B5EF4-FFF2-40B4-BE49-F238E27FC236}">
                <a16:creationId xmlns:a16="http://schemas.microsoft.com/office/drawing/2014/main" id="{1C7714B8-BC6C-EC2F-F8BC-EA104B90F727}"/>
              </a:ext>
            </a:extLst>
          </p:cNvPr>
          <p:cNvSpPr txBox="1"/>
          <p:nvPr/>
        </p:nvSpPr>
        <p:spPr>
          <a:xfrm>
            <a:off x="8386675" y="1884356"/>
            <a:ext cx="3048000" cy="4001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a:ln>
                  <a:noFill/>
                </a:ln>
                <a:solidFill>
                  <a:srgbClr val="0070C0"/>
                </a:solidFill>
                <a:effectLst/>
                <a:uLnTx/>
                <a:uFillTx/>
                <a:latin typeface="Aptos" panose="02110004020202020204"/>
                <a:ea typeface="+mn-ea"/>
                <a:cs typeface="+mn-cs"/>
              </a:rPr>
              <a:t>GS1 EPCIS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a:ln>
                  <a:noFill/>
                </a:ln>
                <a:solidFill>
                  <a:srgbClr val="0070C0"/>
                </a:solidFill>
                <a:effectLst/>
                <a:uLnTx/>
                <a:uFillTx/>
                <a:latin typeface="Aptos" panose="02110004020202020204"/>
                <a:ea typeface="+mn-ea"/>
                <a:cs typeface="+mn-cs"/>
              </a:rPr>
              <a:t>(Electronic Product </a:t>
            </a:r>
            <a:r>
              <a:rPr kumimoji="0" lang="fi-FI" sz="1000" b="1" i="0" u="none" strike="noStrike" kern="1200" cap="none" spc="0" normalizeH="0" baseline="0" noProof="0" err="1">
                <a:ln>
                  <a:noFill/>
                </a:ln>
                <a:solidFill>
                  <a:srgbClr val="0070C0"/>
                </a:solidFill>
                <a:effectLst/>
                <a:uLnTx/>
                <a:uFillTx/>
                <a:latin typeface="Aptos" panose="02110004020202020204"/>
                <a:ea typeface="+mn-ea"/>
                <a:cs typeface="+mn-cs"/>
              </a:rPr>
              <a:t>Code</a:t>
            </a:r>
            <a:r>
              <a:rPr kumimoji="0" lang="fi-FI" sz="1000" b="1" i="0" u="none" strike="noStrike" kern="1200" cap="none" spc="0" normalizeH="0" baseline="0" noProof="0">
                <a:ln>
                  <a:noFill/>
                </a:ln>
                <a:solidFill>
                  <a:srgbClr val="0070C0"/>
                </a:solidFill>
                <a:effectLst/>
                <a:uLnTx/>
                <a:uFillTx/>
                <a:latin typeface="Aptos" panose="02110004020202020204"/>
                <a:ea typeface="+mn-ea"/>
                <a:cs typeface="+mn-cs"/>
              </a:rPr>
              <a:t> </a:t>
            </a:r>
            <a:r>
              <a:rPr kumimoji="0" lang="fi-FI" sz="1000" b="1" i="0" u="none" strike="noStrike" kern="1200" cap="none" spc="0" normalizeH="0" baseline="0" noProof="0" err="1">
                <a:ln>
                  <a:noFill/>
                </a:ln>
                <a:solidFill>
                  <a:srgbClr val="0070C0"/>
                </a:solidFill>
                <a:effectLst/>
                <a:uLnTx/>
                <a:uFillTx/>
                <a:latin typeface="Aptos" panose="02110004020202020204"/>
                <a:ea typeface="+mn-ea"/>
                <a:cs typeface="+mn-cs"/>
              </a:rPr>
              <a:t>Information</a:t>
            </a:r>
            <a:r>
              <a:rPr kumimoji="0" lang="fi-FI" sz="1000" b="1" i="0" u="none" strike="noStrike" kern="1200" cap="none" spc="0" normalizeH="0" baseline="0" noProof="0">
                <a:ln>
                  <a:noFill/>
                </a:ln>
                <a:solidFill>
                  <a:srgbClr val="0070C0"/>
                </a:solidFill>
                <a:effectLst/>
                <a:uLnTx/>
                <a:uFillTx/>
                <a:latin typeface="Aptos" panose="02110004020202020204"/>
                <a:ea typeface="+mn-ea"/>
                <a:cs typeface="+mn-cs"/>
              </a:rPr>
              <a:t> Services) </a:t>
            </a:r>
          </a:p>
        </p:txBody>
      </p:sp>
    </p:spTree>
    <p:extLst>
      <p:ext uri="{BB962C8B-B14F-4D97-AF65-F5344CB8AC3E}">
        <p14:creationId xmlns:p14="http://schemas.microsoft.com/office/powerpoint/2010/main" val="306019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0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171717"/>
        </a:solidFill>
        <a:effectLst/>
      </p:bgPr>
    </p:bg>
    <p:spTree>
      <p:nvGrpSpPr>
        <p:cNvPr id="1" name="">
          <a:extLst>
            <a:ext uri="{FF2B5EF4-FFF2-40B4-BE49-F238E27FC236}">
              <a16:creationId xmlns:a16="http://schemas.microsoft.com/office/drawing/2014/main" id="{2F134D83-AA7B-FBA0-1242-40DCA832B01D}"/>
            </a:ext>
          </a:extLst>
        </p:cNvPr>
        <p:cNvGrpSpPr/>
        <p:nvPr/>
      </p:nvGrpSpPr>
      <p:grpSpPr>
        <a:xfrm>
          <a:off x="0" y="0"/>
          <a:ext cx="0" cy="0"/>
          <a:chOff x="0" y="0"/>
          <a:chExt cx="0" cy="0"/>
        </a:xfrm>
      </p:grpSpPr>
      <p:sp>
        <p:nvSpPr>
          <p:cNvPr id="50" name="Suorakulmio 49">
            <a:extLst>
              <a:ext uri="{FF2B5EF4-FFF2-40B4-BE49-F238E27FC236}">
                <a16:creationId xmlns:a16="http://schemas.microsoft.com/office/drawing/2014/main" id="{5919DC28-814C-348E-2354-1B71532BB6C2}"/>
              </a:ext>
            </a:extLst>
          </p:cNvPr>
          <p:cNvSpPr/>
          <p:nvPr/>
        </p:nvSpPr>
        <p:spPr>
          <a:xfrm>
            <a:off x="11418594" y="6282886"/>
            <a:ext cx="730172" cy="410141"/>
          </a:xfrm>
          <a:prstGeom prst="rect">
            <a:avLst/>
          </a:prstGeom>
          <a:solidFill>
            <a:srgbClr val="1717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 name="Suorakulmio 9">
            <a:extLst>
              <a:ext uri="{FF2B5EF4-FFF2-40B4-BE49-F238E27FC236}">
                <a16:creationId xmlns:a16="http://schemas.microsoft.com/office/drawing/2014/main" id="{588F0A43-48E8-94A1-5EB7-F17B67F0A2CC}"/>
              </a:ext>
            </a:extLst>
          </p:cNvPr>
          <p:cNvSpPr/>
          <p:nvPr/>
        </p:nvSpPr>
        <p:spPr>
          <a:xfrm>
            <a:off x="1415542" y="-1536699"/>
            <a:ext cx="12592558" cy="5732158"/>
          </a:xfrm>
          <a:prstGeom prst="rect">
            <a:avLst/>
          </a:prstGeom>
          <a:solidFill>
            <a:schemeClr val="bg1">
              <a:lumMod val="50000"/>
              <a:alpha val="36000"/>
            </a:schemeClr>
          </a:solidFill>
          <a:ln w="50800">
            <a:noFill/>
            <a:prstDash val="sysDot"/>
          </a:ln>
          <a:effectLst>
            <a:softEdge rad="6731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233" name="Käyrä yhdysviiva 5">
            <a:extLst>
              <a:ext uri="{FF2B5EF4-FFF2-40B4-BE49-F238E27FC236}">
                <a16:creationId xmlns:a16="http://schemas.microsoft.com/office/drawing/2014/main" id="{34A8B9EC-A6A8-636B-2367-2E96B6A83DC9}"/>
              </a:ext>
            </a:extLst>
          </p:cNvPr>
          <p:cNvCxnSpPr>
            <a:cxnSpLocks/>
          </p:cNvCxnSpPr>
          <p:nvPr/>
        </p:nvCxnSpPr>
        <p:spPr>
          <a:xfrm>
            <a:off x="5057883" y="2520802"/>
            <a:ext cx="3612480" cy="942395"/>
          </a:xfrm>
          <a:prstGeom prst="curvedConnector3">
            <a:avLst>
              <a:gd name="adj1" fmla="val 75633"/>
            </a:avLst>
          </a:prstGeom>
          <a:ln w="31750">
            <a:solidFill>
              <a:schemeClr val="bg1"/>
            </a:solidFill>
            <a:prstDash val="sysDot"/>
            <a:tailEnd type="none"/>
          </a:ln>
        </p:spPr>
        <p:style>
          <a:lnRef idx="2">
            <a:schemeClr val="accent1"/>
          </a:lnRef>
          <a:fillRef idx="0">
            <a:schemeClr val="accent1"/>
          </a:fillRef>
          <a:effectRef idx="1">
            <a:schemeClr val="accent1"/>
          </a:effectRef>
          <a:fontRef idx="minor">
            <a:schemeClr val="tx1"/>
          </a:fontRef>
        </p:style>
      </p:cxnSp>
      <p:cxnSp>
        <p:nvCxnSpPr>
          <p:cNvPr id="224" name="Käyrä yhdysviiva 5">
            <a:extLst>
              <a:ext uri="{FF2B5EF4-FFF2-40B4-BE49-F238E27FC236}">
                <a16:creationId xmlns:a16="http://schemas.microsoft.com/office/drawing/2014/main" id="{49A8238D-32ED-28F6-BF64-3DDCB35E517D}"/>
              </a:ext>
            </a:extLst>
          </p:cNvPr>
          <p:cNvCxnSpPr>
            <a:cxnSpLocks/>
          </p:cNvCxnSpPr>
          <p:nvPr/>
        </p:nvCxnSpPr>
        <p:spPr>
          <a:xfrm rot="10800000" flipV="1">
            <a:off x="3506550" y="2619527"/>
            <a:ext cx="1715063" cy="1525032"/>
          </a:xfrm>
          <a:prstGeom prst="curvedConnector3">
            <a:avLst>
              <a:gd name="adj1" fmla="val 50000"/>
            </a:avLst>
          </a:prstGeom>
          <a:ln w="31750">
            <a:solidFill>
              <a:schemeClr val="bg1"/>
            </a:solidFill>
            <a:prstDash val="sysDot"/>
            <a:tailEnd type="none"/>
          </a:ln>
        </p:spPr>
        <p:style>
          <a:lnRef idx="2">
            <a:schemeClr val="accent1"/>
          </a:lnRef>
          <a:fillRef idx="0">
            <a:schemeClr val="accent1"/>
          </a:fillRef>
          <a:effectRef idx="1">
            <a:schemeClr val="accent1"/>
          </a:effectRef>
          <a:fontRef idx="minor">
            <a:schemeClr val="tx1"/>
          </a:fontRef>
        </p:style>
      </p:cxnSp>
      <p:cxnSp>
        <p:nvCxnSpPr>
          <p:cNvPr id="155" name="Käyrä yhdysviiva 5">
            <a:extLst>
              <a:ext uri="{FF2B5EF4-FFF2-40B4-BE49-F238E27FC236}">
                <a16:creationId xmlns:a16="http://schemas.microsoft.com/office/drawing/2014/main" id="{77998068-2DB9-79B3-6C75-69B37F19E256}"/>
              </a:ext>
            </a:extLst>
          </p:cNvPr>
          <p:cNvCxnSpPr>
            <a:cxnSpLocks/>
          </p:cNvCxnSpPr>
          <p:nvPr/>
        </p:nvCxnSpPr>
        <p:spPr>
          <a:xfrm rot="10800000" flipV="1">
            <a:off x="6047564" y="4803978"/>
            <a:ext cx="1667402" cy="173136"/>
          </a:xfrm>
          <a:prstGeom prst="curvedConnector3">
            <a:avLst>
              <a:gd name="adj1" fmla="val 50000"/>
            </a:avLst>
          </a:prstGeom>
          <a:ln w="31750">
            <a:solidFill>
              <a:schemeClr val="bg1"/>
            </a:solidFill>
            <a:prstDash val="sysDot"/>
            <a:tailEnd type="triangle"/>
          </a:ln>
        </p:spPr>
        <p:style>
          <a:lnRef idx="2">
            <a:schemeClr val="accent1"/>
          </a:lnRef>
          <a:fillRef idx="0">
            <a:schemeClr val="accent1"/>
          </a:fillRef>
          <a:effectRef idx="1">
            <a:schemeClr val="accent1"/>
          </a:effectRef>
          <a:fontRef idx="minor">
            <a:schemeClr val="tx1"/>
          </a:fontRef>
        </p:style>
      </p:cxnSp>
      <p:cxnSp>
        <p:nvCxnSpPr>
          <p:cNvPr id="149" name="Käyrä yhdysviiva 5">
            <a:extLst>
              <a:ext uri="{FF2B5EF4-FFF2-40B4-BE49-F238E27FC236}">
                <a16:creationId xmlns:a16="http://schemas.microsoft.com/office/drawing/2014/main" id="{B541FA9F-51FF-D597-C0FD-2BC072FA4C67}"/>
              </a:ext>
            </a:extLst>
          </p:cNvPr>
          <p:cNvCxnSpPr>
            <a:cxnSpLocks/>
            <a:stCxn id="135" idx="2"/>
            <a:endCxn id="162" idx="0"/>
          </p:cNvCxnSpPr>
          <p:nvPr/>
        </p:nvCxnSpPr>
        <p:spPr>
          <a:xfrm rot="5400000" flipH="1">
            <a:off x="2537701" y="4485590"/>
            <a:ext cx="3538163" cy="895594"/>
          </a:xfrm>
          <a:prstGeom prst="curvedConnector5">
            <a:avLst>
              <a:gd name="adj1" fmla="val 14476"/>
              <a:gd name="adj2" fmla="val -67535"/>
              <a:gd name="adj3" fmla="val 77018"/>
            </a:avLst>
          </a:prstGeom>
          <a:ln w="31750">
            <a:solidFill>
              <a:schemeClr val="bg1"/>
            </a:solidFill>
            <a:prstDash val="sysDot"/>
            <a:tailEnd type="none"/>
          </a:ln>
        </p:spPr>
        <p:style>
          <a:lnRef idx="2">
            <a:schemeClr val="accent1"/>
          </a:lnRef>
          <a:fillRef idx="0">
            <a:schemeClr val="accent1"/>
          </a:fillRef>
          <a:effectRef idx="1">
            <a:schemeClr val="accent1"/>
          </a:effectRef>
          <a:fontRef idx="minor">
            <a:schemeClr val="tx1"/>
          </a:fontRef>
        </p:style>
      </p:cxnSp>
      <p:sp>
        <p:nvSpPr>
          <p:cNvPr id="6" name="Suorakulmio 5">
            <a:extLst>
              <a:ext uri="{FF2B5EF4-FFF2-40B4-BE49-F238E27FC236}">
                <a16:creationId xmlns:a16="http://schemas.microsoft.com/office/drawing/2014/main" id="{E33547E8-E6EA-10BD-CB1C-A414517E3D02}"/>
              </a:ext>
            </a:extLst>
          </p:cNvPr>
          <p:cNvSpPr/>
          <p:nvPr/>
        </p:nvSpPr>
        <p:spPr>
          <a:xfrm>
            <a:off x="0" y="2674738"/>
            <a:ext cx="9416512" cy="417840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142" name="Käyrä yhdysviiva 5">
            <a:extLst>
              <a:ext uri="{FF2B5EF4-FFF2-40B4-BE49-F238E27FC236}">
                <a16:creationId xmlns:a16="http://schemas.microsoft.com/office/drawing/2014/main" id="{3DD6B23C-00A6-5AF5-7D7C-E50290FE4A98}"/>
              </a:ext>
            </a:extLst>
          </p:cNvPr>
          <p:cNvCxnSpPr>
            <a:cxnSpLocks/>
            <a:stCxn id="162" idx="2"/>
          </p:cNvCxnSpPr>
          <p:nvPr/>
        </p:nvCxnSpPr>
        <p:spPr>
          <a:xfrm rot="5400000" flipH="1" flipV="1">
            <a:off x="5172471" y="2332414"/>
            <a:ext cx="481592" cy="3108563"/>
          </a:xfrm>
          <a:prstGeom prst="curvedConnector4">
            <a:avLst>
              <a:gd name="adj1" fmla="val 113561"/>
              <a:gd name="adj2" fmla="val 65382"/>
            </a:avLst>
          </a:prstGeom>
          <a:ln w="31750">
            <a:solidFill>
              <a:schemeClr val="bg1"/>
            </a:solidFill>
            <a:prstDash val="sysDot"/>
            <a:tailEnd type="none"/>
          </a:ln>
        </p:spPr>
        <p:style>
          <a:lnRef idx="2">
            <a:schemeClr val="accent1"/>
          </a:lnRef>
          <a:fillRef idx="0">
            <a:schemeClr val="accent1"/>
          </a:fillRef>
          <a:effectRef idx="1">
            <a:schemeClr val="accent1"/>
          </a:effectRef>
          <a:fontRef idx="minor">
            <a:schemeClr val="tx1"/>
          </a:fontRef>
        </p:style>
      </p:cxnSp>
      <p:cxnSp>
        <p:nvCxnSpPr>
          <p:cNvPr id="211" name="Käyrä yhdysviiva 5">
            <a:extLst>
              <a:ext uri="{FF2B5EF4-FFF2-40B4-BE49-F238E27FC236}">
                <a16:creationId xmlns:a16="http://schemas.microsoft.com/office/drawing/2014/main" id="{17715A58-3292-7696-350C-758E80E64D96}"/>
              </a:ext>
            </a:extLst>
          </p:cNvPr>
          <p:cNvCxnSpPr>
            <a:cxnSpLocks/>
            <a:endCxn id="13" idx="2"/>
          </p:cNvCxnSpPr>
          <p:nvPr/>
        </p:nvCxnSpPr>
        <p:spPr>
          <a:xfrm flipV="1">
            <a:off x="6993362" y="1124901"/>
            <a:ext cx="4129113" cy="2367943"/>
          </a:xfrm>
          <a:prstGeom prst="curvedConnector2">
            <a:avLst/>
          </a:prstGeom>
          <a:ln w="31750">
            <a:solidFill>
              <a:schemeClr val="bg1"/>
            </a:solidFill>
            <a:prstDash val="sysDot"/>
            <a:tailEnd type="none"/>
          </a:ln>
        </p:spPr>
        <p:style>
          <a:lnRef idx="2">
            <a:schemeClr val="accent1"/>
          </a:lnRef>
          <a:fillRef idx="0">
            <a:schemeClr val="accent1"/>
          </a:fillRef>
          <a:effectRef idx="1">
            <a:schemeClr val="accent1"/>
          </a:effectRef>
          <a:fontRef idx="minor">
            <a:schemeClr val="tx1"/>
          </a:fontRef>
        </p:style>
      </p:cxnSp>
      <p:cxnSp>
        <p:nvCxnSpPr>
          <p:cNvPr id="25" name="Käyrä yhdysviiva 5">
            <a:extLst>
              <a:ext uri="{FF2B5EF4-FFF2-40B4-BE49-F238E27FC236}">
                <a16:creationId xmlns:a16="http://schemas.microsoft.com/office/drawing/2014/main" id="{CDAEAE7C-457D-152E-E2B2-EB23EC652110}"/>
              </a:ext>
            </a:extLst>
          </p:cNvPr>
          <p:cNvCxnSpPr>
            <a:cxnSpLocks/>
          </p:cNvCxnSpPr>
          <p:nvPr/>
        </p:nvCxnSpPr>
        <p:spPr>
          <a:xfrm rot="5400000" flipH="1" flipV="1">
            <a:off x="1562096" y="3017784"/>
            <a:ext cx="2746944" cy="3405387"/>
          </a:xfrm>
          <a:prstGeom prst="curvedConnector5">
            <a:avLst>
              <a:gd name="adj1" fmla="val 21398"/>
              <a:gd name="adj2" fmla="val 42417"/>
              <a:gd name="adj3" fmla="val 78848"/>
            </a:avLst>
          </a:prstGeom>
          <a:ln w="31750">
            <a:solidFill>
              <a:schemeClr val="bg1"/>
            </a:solidFill>
            <a:prstDash val="sysDot"/>
            <a:tailEnd type="none"/>
          </a:ln>
        </p:spPr>
        <p:style>
          <a:lnRef idx="2">
            <a:schemeClr val="accent1"/>
          </a:lnRef>
          <a:fillRef idx="0">
            <a:schemeClr val="accent1"/>
          </a:fillRef>
          <a:effectRef idx="1">
            <a:schemeClr val="accent1"/>
          </a:effectRef>
          <a:fontRef idx="minor">
            <a:schemeClr val="tx1"/>
          </a:fontRef>
        </p:style>
      </p:cxnSp>
      <p:cxnSp>
        <p:nvCxnSpPr>
          <p:cNvPr id="201" name="Käyrä yhdysviiva 5">
            <a:extLst>
              <a:ext uri="{FF2B5EF4-FFF2-40B4-BE49-F238E27FC236}">
                <a16:creationId xmlns:a16="http://schemas.microsoft.com/office/drawing/2014/main" id="{13DBE00B-0299-A337-D0ED-B91C59B23991}"/>
              </a:ext>
            </a:extLst>
          </p:cNvPr>
          <p:cNvCxnSpPr>
            <a:cxnSpLocks/>
          </p:cNvCxnSpPr>
          <p:nvPr/>
        </p:nvCxnSpPr>
        <p:spPr>
          <a:xfrm rot="5400000" flipH="1" flipV="1">
            <a:off x="6651782" y="-1014081"/>
            <a:ext cx="2004654" cy="5100016"/>
          </a:xfrm>
          <a:prstGeom prst="curvedConnector2">
            <a:avLst/>
          </a:prstGeom>
          <a:ln w="31750">
            <a:solidFill>
              <a:schemeClr val="bg1"/>
            </a:solidFill>
            <a:prstDash val="sysDot"/>
            <a:tailEnd type="none"/>
          </a:ln>
        </p:spPr>
        <p:style>
          <a:lnRef idx="2">
            <a:schemeClr val="accent1"/>
          </a:lnRef>
          <a:fillRef idx="0">
            <a:schemeClr val="accent1"/>
          </a:fillRef>
          <a:effectRef idx="1">
            <a:schemeClr val="accent1"/>
          </a:effectRef>
          <a:fontRef idx="minor">
            <a:schemeClr val="tx1"/>
          </a:fontRef>
        </p:style>
      </p:cxnSp>
      <p:cxnSp>
        <p:nvCxnSpPr>
          <p:cNvPr id="207" name="Käyrä yhdysviiva 5">
            <a:extLst>
              <a:ext uri="{FF2B5EF4-FFF2-40B4-BE49-F238E27FC236}">
                <a16:creationId xmlns:a16="http://schemas.microsoft.com/office/drawing/2014/main" id="{B8BF5C50-5B2F-16FC-05EA-B713CAEB8371}"/>
              </a:ext>
            </a:extLst>
          </p:cNvPr>
          <p:cNvCxnSpPr>
            <a:cxnSpLocks/>
            <a:stCxn id="136" idx="2"/>
            <a:endCxn id="135" idx="1"/>
          </p:cNvCxnSpPr>
          <p:nvPr/>
        </p:nvCxnSpPr>
        <p:spPr>
          <a:xfrm rot="5400000" flipH="1">
            <a:off x="5169947" y="4905508"/>
            <a:ext cx="482236" cy="3112970"/>
          </a:xfrm>
          <a:prstGeom prst="curvedConnector4">
            <a:avLst>
              <a:gd name="adj1" fmla="val 101409"/>
              <a:gd name="adj2" fmla="val 88752"/>
            </a:avLst>
          </a:prstGeom>
          <a:ln w="31750">
            <a:solidFill>
              <a:schemeClr val="bg1"/>
            </a:solidFill>
            <a:prstDash val="solid"/>
            <a:tailEnd type="triangle"/>
          </a:ln>
        </p:spPr>
        <p:style>
          <a:lnRef idx="2">
            <a:schemeClr val="accent1"/>
          </a:lnRef>
          <a:fillRef idx="0">
            <a:schemeClr val="accent1"/>
          </a:fillRef>
          <a:effectRef idx="1">
            <a:schemeClr val="accent1"/>
          </a:effectRef>
          <a:fontRef idx="minor">
            <a:schemeClr val="tx1"/>
          </a:fontRef>
        </p:style>
      </p:cxnSp>
      <p:sp>
        <p:nvSpPr>
          <p:cNvPr id="4" name="Otsikko 3">
            <a:extLst>
              <a:ext uri="{FF2B5EF4-FFF2-40B4-BE49-F238E27FC236}">
                <a16:creationId xmlns:a16="http://schemas.microsoft.com/office/drawing/2014/main" id="{904C16CF-D354-50A7-3D44-DC03BFC20C48}"/>
              </a:ext>
            </a:extLst>
          </p:cNvPr>
          <p:cNvSpPr txBox="1">
            <a:spLocks/>
          </p:cNvSpPr>
          <p:nvPr/>
        </p:nvSpPr>
        <p:spPr>
          <a:xfrm>
            <a:off x="46809" y="350750"/>
            <a:ext cx="2459665" cy="13255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000" b="1" i="0" u="none" strike="noStrike" kern="1200" cap="none" spc="0" normalizeH="0" baseline="0" noProof="0">
                <a:ln>
                  <a:noFill/>
                </a:ln>
                <a:solidFill>
                  <a:prstClr val="white"/>
                </a:solidFill>
                <a:effectLst/>
                <a:uLnTx/>
                <a:uFillTx/>
                <a:latin typeface="Aptos" panose="02110004020202020204"/>
                <a:ea typeface="+mj-ea"/>
                <a:cs typeface="+mj-cs"/>
              </a:rPr>
              <a:t>Roadmap for the </a:t>
            </a:r>
            <a:r>
              <a:rPr kumimoji="0" lang="en-US" sz="2000" b="1" i="0" u="none" strike="noStrike" kern="1200" cap="none" spc="0" normalizeH="0" baseline="0" noProof="0" err="1">
                <a:ln>
                  <a:noFill/>
                </a:ln>
                <a:solidFill>
                  <a:prstClr val="white"/>
                </a:solidFill>
                <a:effectLst/>
                <a:uLnTx/>
                <a:uFillTx/>
                <a:latin typeface="Aptos" panose="02110004020202020204"/>
                <a:ea typeface="+mj-ea"/>
                <a:cs typeface="+mj-cs"/>
              </a:rPr>
              <a:t>digitalisation</a:t>
            </a:r>
            <a:r>
              <a:rPr kumimoji="0" lang="en-US" sz="2000" b="1" i="0" u="none" strike="noStrike" kern="1200" cap="none" spc="0" normalizeH="0" baseline="0" noProof="0">
                <a:ln>
                  <a:noFill/>
                </a:ln>
                <a:solidFill>
                  <a:prstClr val="white"/>
                </a:solidFill>
                <a:effectLst/>
                <a:uLnTx/>
                <a:uFillTx/>
                <a:latin typeface="Aptos" panose="02110004020202020204"/>
                <a:ea typeface="+mj-ea"/>
                <a:cs typeface="+mj-cs"/>
              </a:rPr>
              <a:t> of construction supply chains </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000" b="0" i="1" u="none" strike="noStrike" kern="1200" cap="none" spc="0" normalizeH="0" baseline="0" noProof="0">
                <a:ln>
                  <a:noFill/>
                </a:ln>
                <a:solidFill>
                  <a:prstClr val="white"/>
                </a:solidFill>
                <a:effectLst/>
                <a:uLnTx/>
                <a:uFillTx/>
                <a:latin typeface="Aptos" panose="02110004020202020204"/>
                <a:ea typeface="+mj-ea"/>
                <a:cs typeface="+mj-cs"/>
              </a:rPr>
              <a:t>(ETO-products)</a:t>
            </a:r>
            <a:endParaRPr kumimoji="0" lang="en-US" sz="2000" b="1" i="0" u="none" strike="noStrike" kern="1200" cap="none" spc="0" normalizeH="0" baseline="0" noProof="0">
              <a:ln>
                <a:noFill/>
              </a:ln>
              <a:solidFill>
                <a:prstClr val="white"/>
              </a:solidFill>
              <a:effectLst/>
              <a:uLnTx/>
              <a:uFillTx/>
              <a:latin typeface="Aptos" panose="02110004020202020204"/>
              <a:ea typeface="+mj-ea"/>
              <a:cs typeface="+mj-cs"/>
            </a:endParaRPr>
          </a:p>
        </p:txBody>
      </p:sp>
      <p:sp>
        <p:nvSpPr>
          <p:cNvPr id="10" name="Tekstiruutu 9">
            <a:extLst>
              <a:ext uri="{FF2B5EF4-FFF2-40B4-BE49-F238E27FC236}">
                <a16:creationId xmlns:a16="http://schemas.microsoft.com/office/drawing/2014/main" id="{75744193-B983-AA16-A98A-D4A07BAF3CB7}"/>
              </a:ext>
            </a:extLst>
          </p:cNvPr>
          <p:cNvSpPr txBox="1"/>
          <p:nvPr/>
        </p:nvSpPr>
        <p:spPr>
          <a:xfrm>
            <a:off x="549017" y="3290324"/>
            <a:ext cx="2292975" cy="613694"/>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r-FR" sz="1400" b="1" i="0" u="none" strike="noStrike" kern="1200" cap="none" spc="0" normalizeH="0" baseline="0" noProof="0">
                <a:ln>
                  <a:noFill/>
                </a:ln>
                <a:solidFill>
                  <a:prstClr val="white"/>
                </a:solidFill>
                <a:effectLst/>
                <a:uLnTx/>
                <a:uFillTx/>
                <a:latin typeface="Calibri" panose="020F0502020204030204"/>
                <a:ea typeface="+mn-ea"/>
                <a:cs typeface="+mn-cs"/>
              </a:rPr>
              <a:t>Digitalisation 1.0:</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r-FR" sz="1400" b="0" i="0" u="none" strike="noStrike" kern="1200" cap="none" spc="0" normalizeH="0" baseline="0" noProof="0" err="1">
                <a:ln>
                  <a:noFill/>
                </a:ln>
                <a:solidFill>
                  <a:prstClr val="white"/>
                </a:solidFill>
                <a:effectLst/>
                <a:uLnTx/>
                <a:uFillTx/>
                <a:latin typeface="Calibri" panose="020F0502020204030204"/>
                <a:ea typeface="+mn-ea"/>
                <a:cs typeface="+mn-cs"/>
              </a:rPr>
              <a:t>Digitising</a:t>
            </a:r>
            <a:r>
              <a:rPr kumimoji="0" lang="fr-FR" sz="1400" b="0" i="0" u="none" strike="noStrike" kern="1200" cap="none" spc="0" normalizeH="0" baseline="0" noProof="0">
                <a:ln>
                  <a:noFill/>
                </a:ln>
                <a:solidFill>
                  <a:prstClr val="white"/>
                </a:solidFill>
                <a:effectLst/>
                <a:uLnTx/>
                <a:uFillTx/>
                <a:latin typeface="Calibri" panose="020F0502020204030204"/>
                <a:ea typeface="+mn-ea"/>
                <a:cs typeface="+mn-cs"/>
              </a:rPr>
              <a:t> </a:t>
            </a:r>
            <a:r>
              <a:rPr kumimoji="0" lang="fr-FR" sz="1400" b="0" i="0" u="none" strike="noStrike" kern="1200" cap="none" spc="0" normalizeH="0" baseline="0" noProof="0" err="1">
                <a:ln>
                  <a:noFill/>
                </a:ln>
                <a:solidFill>
                  <a:prstClr val="white"/>
                </a:solidFill>
                <a:effectLst/>
                <a:uLnTx/>
                <a:uFillTx/>
                <a:latin typeface="Calibri" panose="020F0502020204030204"/>
                <a:ea typeface="+mn-ea"/>
                <a:cs typeface="+mn-cs"/>
              </a:rPr>
              <a:t>current</a:t>
            </a:r>
            <a:r>
              <a:rPr kumimoji="0" lang="fr-FR" sz="1400" b="0" i="0" u="none" strike="noStrike" kern="1200" cap="none" spc="0" normalizeH="0" baseline="0" noProof="0">
                <a:ln>
                  <a:noFill/>
                </a:ln>
                <a:solidFill>
                  <a:prstClr val="white"/>
                </a:solidFill>
                <a:effectLst/>
                <a:uLnTx/>
                <a:uFillTx/>
                <a:latin typeface="Calibri" panose="020F0502020204030204"/>
                <a:ea typeface="+mn-ea"/>
                <a:cs typeface="+mn-cs"/>
              </a:rPr>
              <a:t> construction </a:t>
            </a:r>
            <a:r>
              <a:rPr kumimoji="0" lang="fr-FR" sz="1400" b="0" i="0" u="none" strike="noStrike" kern="1200" cap="none" spc="0" normalizeH="0" baseline="0" noProof="0" err="1">
                <a:ln>
                  <a:noFill/>
                </a:ln>
                <a:solidFill>
                  <a:prstClr val="white"/>
                </a:solidFill>
                <a:effectLst/>
                <a:uLnTx/>
                <a:uFillTx/>
                <a:latin typeface="Calibri" panose="020F0502020204030204"/>
                <a:ea typeface="+mn-ea"/>
                <a:cs typeface="+mn-cs"/>
              </a:rPr>
              <a:t>processes</a:t>
            </a:r>
            <a:endParaRPr kumimoji="0" lang="fi-FI" sz="14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Tekstiruutu 10">
            <a:extLst>
              <a:ext uri="{FF2B5EF4-FFF2-40B4-BE49-F238E27FC236}">
                <a16:creationId xmlns:a16="http://schemas.microsoft.com/office/drawing/2014/main" id="{2E84E7AB-5379-9532-1683-57C1435A2D34}"/>
              </a:ext>
            </a:extLst>
          </p:cNvPr>
          <p:cNvSpPr txBox="1"/>
          <p:nvPr/>
        </p:nvSpPr>
        <p:spPr>
          <a:xfrm>
            <a:off x="3244283" y="324228"/>
            <a:ext cx="2546853" cy="8291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err="1">
                <a:ln>
                  <a:noFill/>
                </a:ln>
                <a:solidFill>
                  <a:prstClr val="white"/>
                </a:solidFill>
                <a:effectLst/>
                <a:uLnTx/>
                <a:uFillTx/>
                <a:latin typeface="Calibri" panose="020F0502020204030204"/>
                <a:ea typeface="+mn-ea"/>
                <a:cs typeface="+mn-cs"/>
              </a:rPr>
              <a:t>Digitalisation</a:t>
            </a:r>
            <a:r>
              <a:rPr kumimoji="0" lang="en-US" sz="1400" b="1" i="0" u="none" strike="noStrike" kern="1200" cap="none" spc="0" normalizeH="0" baseline="0" noProof="0">
                <a:ln>
                  <a:noFill/>
                </a:ln>
                <a:solidFill>
                  <a:prstClr val="white"/>
                </a:solidFill>
                <a:effectLst/>
                <a:uLnTx/>
                <a:uFillTx/>
                <a:latin typeface="Calibri" panose="020F0502020204030204"/>
                <a:ea typeface="+mn-ea"/>
                <a:cs typeface="+mn-cs"/>
              </a:rPr>
              <a:t> 2.0:</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err="1">
                <a:ln>
                  <a:noFill/>
                </a:ln>
                <a:solidFill>
                  <a:prstClr val="white"/>
                </a:solidFill>
                <a:effectLst/>
                <a:uLnTx/>
                <a:uFillTx/>
                <a:latin typeface="Calibri" panose="020F0502020204030204"/>
                <a:ea typeface="+mn-ea"/>
                <a:cs typeface="+mn-cs"/>
              </a:rPr>
              <a:t>Digitalisation</a:t>
            </a:r>
            <a:r>
              <a:rPr kumimoji="0" lang="en-US" sz="1400" b="0" i="0" u="none" strike="noStrike" kern="1200" cap="none" spc="0" normalizeH="0" baseline="0" noProof="0">
                <a:ln>
                  <a:noFill/>
                </a:ln>
                <a:solidFill>
                  <a:prstClr val="white"/>
                </a:solidFill>
                <a:effectLst/>
                <a:uLnTx/>
                <a:uFillTx/>
                <a:latin typeface="Calibri" panose="020F0502020204030204"/>
                <a:ea typeface="+mn-ea"/>
                <a:cs typeface="+mn-cs"/>
              </a:rPr>
              <a:t> of responsible construction and the use of modern technology</a:t>
            </a:r>
            <a:endParaRPr kumimoji="0" lang="fi-FI"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2" name="Kuva 21" descr="Ympyrät ja viivat tasaisella täytöllä">
            <a:extLst>
              <a:ext uri="{FF2B5EF4-FFF2-40B4-BE49-F238E27FC236}">
                <a16:creationId xmlns:a16="http://schemas.microsoft.com/office/drawing/2014/main" id="{2F4ADCF2-7BF7-7F67-21B1-4879C5FABBD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10" y="3172624"/>
            <a:ext cx="657629" cy="657629"/>
          </a:xfrm>
          <a:prstGeom prst="rect">
            <a:avLst/>
          </a:prstGeom>
        </p:spPr>
      </p:pic>
      <p:pic>
        <p:nvPicPr>
          <p:cNvPr id="23" name="Kuva 22" descr="Lehti tasaisella täytöllä">
            <a:extLst>
              <a:ext uri="{FF2B5EF4-FFF2-40B4-BE49-F238E27FC236}">
                <a16:creationId xmlns:a16="http://schemas.microsoft.com/office/drawing/2014/main" id="{1684FDB9-776C-CFC0-9096-3C39EEC29E1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664683" y="416954"/>
            <a:ext cx="657629" cy="657629"/>
          </a:xfrm>
          <a:prstGeom prst="rect">
            <a:avLst/>
          </a:prstGeom>
        </p:spPr>
      </p:pic>
      <p:cxnSp>
        <p:nvCxnSpPr>
          <p:cNvPr id="206" name="Käyrä yhdysviiva 5">
            <a:extLst>
              <a:ext uri="{FF2B5EF4-FFF2-40B4-BE49-F238E27FC236}">
                <a16:creationId xmlns:a16="http://schemas.microsoft.com/office/drawing/2014/main" id="{B4BF92AC-1B8A-F3CE-84D2-47B61741A718}"/>
              </a:ext>
            </a:extLst>
          </p:cNvPr>
          <p:cNvCxnSpPr>
            <a:cxnSpLocks/>
          </p:cNvCxnSpPr>
          <p:nvPr/>
        </p:nvCxnSpPr>
        <p:spPr>
          <a:xfrm flipV="1">
            <a:off x="5323152" y="3680937"/>
            <a:ext cx="1088754" cy="17323"/>
          </a:xfrm>
          <a:prstGeom prst="curvedConnector3">
            <a:avLst>
              <a:gd name="adj1" fmla="val 50000"/>
            </a:avLst>
          </a:prstGeom>
          <a:ln w="15875">
            <a:solidFill>
              <a:schemeClr val="tx1"/>
            </a:solidFill>
            <a:tailEnd type="none"/>
          </a:ln>
        </p:spPr>
        <p:style>
          <a:lnRef idx="2">
            <a:schemeClr val="accent1"/>
          </a:lnRef>
          <a:fillRef idx="0">
            <a:schemeClr val="accent1"/>
          </a:fillRef>
          <a:effectRef idx="1">
            <a:schemeClr val="accent1"/>
          </a:effectRef>
          <a:fontRef idx="minor">
            <a:schemeClr val="tx1"/>
          </a:fontRef>
        </p:style>
      </p:cxnSp>
      <p:sp>
        <p:nvSpPr>
          <p:cNvPr id="56" name="Slide Number Placeholder 4">
            <a:extLst>
              <a:ext uri="{FF2B5EF4-FFF2-40B4-BE49-F238E27FC236}">
                <a16:creationId xmlns:a16="http://schemas.microsoft.com/office/drawing/2014/main" id="{A3E87ABF-2321-768F-1298-D153EF1B8DC0}"/>
              </a:ext>
            </a:extLst>
          </p:cNvPr>
          <p:cNvSpPr>
            <a:spLocks noGrp="1"/>
          </p:cNvSpPr>
          <p:nvPr>
            <p:ph type="sldNum" sz="quarter" idx="12"/>
          </p:nvPr>
        </p:nvSpPr>
        <p:spPr>
          <a:xfrm>
            <a:off x="546888" y="6508653"/>
            <a:ext cx="431428" cy="143298"/>
          </a:xfrm>
        </p:spPr>
        <p:txBody>
          <a:bodyPr wrap="square"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fld id="{DFD61EF7-2460-4EE9-A031-27FEBC4F9A95}" type="slidenum">
              <a:rPr kumimoji="0" lang="en-GB"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22</a:t>
            </a:fld>
            <a:endParaRPr kumimoji="0" lang="en-GB" sz="900" b="0" i="0" u="none" strike="noStrike" kern="1200" cap="none" spc="0" normalizeH="0" baseline="0" noProof="0">
              <a:ln>
                <a:noFill/>
              </a:ln>
              <a:solidFill>
                <a:srgbClr val="183858"/>
              </a:solidFill>
              <a:effectLst/>
              <a:uLnTx/>
              <a:uFillTx/>
              <a:latin typeface="Avenir Next LT Pro Demi"/>
              <a:ea typeface="+mn-ea"/>
              <a:cs typeface="+mn-cs"/>
            </a:endParaRPr>
          </a:p>
        </p:txBody>
      </p:sp>
      <p:grpSp>
        <p:nvGrpSpPr>
          <p:cNvPr id="26" name="Ryhmä 25">
            <a:extLst>
              <a:ext uri="{FF2B5EF4-FFF2-40B4-BE49-F238E27FC236}">
                <a16:creationId xmlns:a16="http://schemas.microsoft.com/office/drawing/2014/main" id="{956555D5-9477-EB64-D35E-0012C6526770}"/>
              </a:ext>
            </a:extLst>
          </p:cNvPr>
          <p:cNvGrpSpPr/>
          <p:nvPr/>
        </p:nvGrpSpPr>
        <p:grpSpPr>
          <a:xfrm>
            <a:off x="9439734" y="4680117"/>
            <a:ext cx="2521634" cy="293016"/>
            <a:chOff x="9782089" y="5415914"/>
            <a:chExt cx="2521634" cy="293016"/>
          </a:xfrm>
        </p:grpSpPr>
        <p:sp>
          <p:nvSpPr>
            <p:cNvPr id="27" name="Pyöristetty suorakulmio 51">
              <a:extLst>
                <a:ext uri="{FF2B5EF4-FFF2-40B4-BE49-F238E27FC236}">
                  <a16:creationId xmlns:a16="http://schemas.microsoft.com/office/drawing/2014/main" id="{A6CF6566-EFCF-1E31-E4A3-5C7DBABA4E29}"/>
                </a:ext>
              </a:extLst>
            </p:cNvPr>
            <p:cNvSpPr/>
            <p:nvPr/>
          </p:nvSpPr>
          <p:spPr>
            <a:xfrm>
              <a:off x="9782089" y="5415914"/>
              <a:ext cx="421433" cy="293016"/>
            </a:xfrm>
            <a:prstGeom prst="roundRect">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8" name="Tekstiruutu 27">
              <a:extLst>
                <a:ext uri="{FF2B5EF4-FFF2-40B4-BE49-F238E27FC236}">
                  <a16:creationId xmlns:a16="http://schemas.microsoft.com/office/drawing/2014/main" id="{8561F082-12CD-D82E-B691-769D980BC27A}"/>
                </a:ext>
              </a:extLst>
            </p:cNvPr>
            <p:cNvSpPr txBox="1"/>
            <p:nvPr/>
          </p:nvSpPr>
          <p:spPr>
            <a:xfrm>
              <a:off x="10226671" y="5430030"/>
              <a:ext cx="2077052"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Order-</a:t>
              </a:r>
              <a:r>
                <a:rPr kumimoji="0" lang="fi-FI" sz="1200" b="1" i="0" u="none" strike="noStrike" kern="1200" cap="none" spc="0" normalizeH="0" baseline="0" noProof="0" err="1">
                  <a:ln>
                    <a:noFill/>
                  </a:ln>
                  <a:solidFill>
                    <a:prstClr val="white"/>
                  </a:solidFill>
                  <a:effectLst/>
                  <a:uLnTx/>
                  <a:uFillTx/>
                  <a:latin typeface="Aptos" panose="02110004020202020204"/>
                  <a:ea typeface="+mn-ea"/>
                  <a:cs typeface="+mn-cs"/>
                </a:rPr>
                <a:t>delivery</a:t>
              </a: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 </a:t>
              </a:r>
              <a:r>
                <a:rPr kumimoji="0" lang="fi-FI" sz="1200" b="1" i="0" u="none" strike="noStrike" kern="1200" cap="none" spc="0" normalizeH="0" baseline="0" noProof="0" err="1">
                  <a:ln>
                    <a:noFill/>
                  </a:ln>
                  <a:solidFill>
                    <a:prstClr val="white"/>
                  </a:solidFill>
                  <a:effectLst/>
                  <a:uLnTx/>
                  <a:uFillTx/>
                  <a:latin typeface="Aptos" panose="02110004020202020204"/>
                  <a:ea typeface="+mn-ea"/>
                  <a:cs typeface="+mn-cs"/>
                </a:rPr>
                <a:t>process</a:t>
              </a:r>
              <a:endParaRPr kumimoji="0" lang="fi-FI" sz="1200" b="1" i="0" u="none" strike="noStrike" kern="1200" cap="none" spc="0" normalizeH="0" baseline="0" noProof="0">
                <a:ln>
                  <a:noFill/>
                </a:ln>
                <a:solidFill>
                  <a:prstClr val="white"/>
                </a:solidFill>
                <a:effectLst/>
                <a:uLnTx/>
                <a:uFillTx/>
                <a:latin typeface="Aptos" panose="02110004020202020204"/>
                <a:ea typeface="+mn-ea"/>
                <a:cs typeface="+mn-cs"/>
              </a:endParaRPr>
            </a:p>
          </p:txBody>
        </p:sp>
      </p:grpSp>
      <p:grpSp>
        <p:nvGrpSpPr>
          <p:cNvPr id="29" name="Ryhmä 28">
            <a:extLst>
              <a:ext uri="{FF2B5EF4-FFF2-40B4-BE49-F238E27FC236}">
                <a16:creationId xmlns:a16="http://schemas.microsoft.com/office/drawing/2014/main" id="{1085FD72-16A5-B7C2-1033-AB4C6E9CDF6F}"/>
              </a:ext>
            </a:extLst>
          </p:cNvPr>
          <p:cNvGrpSpPr/>
          <p:nvPr/>
        </p:nvGrpSpPr>
        <p:grpSpPr>
          <a:xfrm>
            <a:off x="9456099" y="5636496"/>
            <a:ext cx="2354963" cy="461665"/>
            <a:chOff x="9798454" y="5771450"/>
            <a:chExt cx="2354963" cy="461665"/>
          </a:xfrm>
        </p:grpSpPr>
        <p:sp>
          <p:nvSpPr>
            <p:cNvPr id="30" name="Pyöristetty suorakulmio 8">
              <a:extLst>
                <a:ext uri="{FF2B5EF4-FFF2-40B4-BE49-F238E27FC236}">
                  <a16:creationId xmlns:a16="http://schemas.microsoft.com/office/drawing/2014/main" id="{88F30E7C-4C19-25F3-D54F-EDDE0F19BB6B}"/>
                </a:ext>
              </a:extLst>
            </p:cNvPr>
            <p:cNvSpPr/>
            <p:nvPr/>
          </p:nvSpPr>
          <p:spPr>
            <a:xfrm>
              <a:off x="9798454" y="5858383"/>
              <a:ext cx="421433" cy="276505"/>
            </a:xfrm>
            <a:prstGeom prst="roundRect">
              <a:avLst/>
            </a:prstGeom>
            <a:solidFill>
              <a:srgbClr val="00D6C5"/>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1" name="Tekstiruutu 30">
              <a:extLst>
                <a:ext uri="{FF2B5EF4-FFF2-40B4-BE49-F238E27FC236}">
                  <a16:creationId xmlns:a16="http://schemas.microsoft.com/office/drawing/2014/main" id="{5B52DDB9-4228-A635-11B1-BE08ED379EAB}"/>
                </a:ext>
              </a:extLst>
            </p:cNvPr>
            <p:cNvSpPr txBox="1"/>
            <p:nvPr/>
          </p:nvSpPr>
          <p:spPr>
            <a:xfrm>
              <a:off x="10241723" y="5771450"/>
              <a:ext cx="1911694"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Product data </a:t>
              </a:r>
              <a:r>
                <a:rPr kumimoji="0" lang="fi-FI" sz="1200" b="1" i="0" u="none" strike="noStrike" kern="1200" cap="none" spc="0" normalizeH="0" baseline="0" noProof="0" err="1">
                  <a:ln>
                    <a:noFill/>
                  </a:ln>
                  <a:solidFill>
                    <a:prstClr val="white"/>
                  </a:solidFill>
                  <a:effectLst/>
                  <a:uLnTx/>
                  <a:uFillTx/>
                  <a:latin typeface="Aptos" panose="02110004020202020204"/>
                  <a:ea typeface="+mn-ea"/>
                  <a:cs typeface="+mn-cs"/>
                </a:rPr>
                <a:t>process</a:t>
              </a: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a:ln>
                    <a:noFill/>
                  </a:ln>
                  <a:solidFill>
                    <a:prstClr val="white"/>
                  </a:solidFill>
                  <a:effectLst/>
                  <a:uLnTx/>
                  <a:uFillTx/>
                  <a:latin typeface="Aptos" panose="02110004020202020204"/>
                  <a:ea typeface="+mn-ea"/>
                  <a:cs typeface="+mn-cs"/>
                </a:rPr>
                <a:t>GS1 </a:t>
              </a:r>
              <a:r>
                <a:rPr kumimoji="0" lang="fi-FI" sz="1200" b="0" i="0" u="none" strike="noStrike" kern="1200" cap="none" spc="0" normalizeH="0" baseline="0" noProof="0" err="1">
                  <a:ln>
                    <a:noFill/>
                  </a:ln>
                  <a:solidFill>
                    <a:prstClr val="white"/>
                  </a:solidFill>
                  <a:effectLst/>
                  <a:uLnTx/>
                  <a:uFillTx/>
                  <a:latin typeface="Aptos" panose="02110004020202020204"/>
                  <a:ea typeface="+mn-ea"/>
                  <a:cs typeface="+mn-cs"/>
                </a:rPr>
                <a:t>standards</a:t>
              </a:r>
              <a:endParaRPr kumimoji="0" lang="fi-FI" sz="12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grpSp>
        <p:nvGrpSpPr>
          <p:cNvPr id="32" name="Ryhmä 31">
            <a:extLst>
              <a:ext uri="{FF2B5EF4-FFF2-40B4-BE49-F238E27FC236}">
                <a16:creationId xmlns:a16="http://schemas.microsoft.com/office/drawing/2014/main" id="{E72DCF4B-96AC-B74C-3541-CD3838C36F56}"/>
              </a:ext>
            </a:extLst>
          </p:cNvPr>
          <p:cNvGrpSpPr/>
          <p:nvPr/>
        </p:nvGrpSpPr>
        <p:grpSpPr>
          <a:xfrm>
            <a:off x="9456099" y="6071016"/>
            <a:ext cx="2617259" cy="446276"/>
            <a:chOff x="9798454" y="6111385"/>
            <a:chExt cx="2617259" cy="446276"/>
          </a:xfrm>
        </p:grpSpPr>
        <p:sp>
          <p:nvSpPr>
            <p:cNvPr id="33" name="Pyöristetty suorakulmio 56">
              <a:extLst>
                <a:ext uri="{FF2B5EF4-FFF2-40B4-BE49-F238E27FC236}">
                  <a16:creationId xmlns:a16="http://schemas.microsoft.com/office/drawing/2014/main" id="{5572DE27-04B2-DCF0-4545-C57065F26744}"/>
                </a:ext>
              </a:extLst>
            </p:cNvPr>
            <p:cNvSpPr/>
            <p:nvPr/>
          </p:nvSpPr>
          <p:spPr>
            <a:xfrm>
              <a:off x="9798454" y="6243959"/>
              <a:ext cx="428217" cy="276505"/>
            </a:xfrm>
            <a:prstGeom prst="roundRect">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4" name="Tekstiruutu 33">
              <a:extLst>
                <a:ext uri="{FF2B5EF4-FFF2-40B4-BE49-F238E27FC236}">
                  <a16:creationId xmlns:a16="http://schemas.microsoft.com/office/drawing/2014/main" id="{C2DD35BD-F8B6-BD65-BC6D-4634E8FD333D}"/>
                </a:ext>
              </a:extLst>
            </p:cNvPr>
            <p:cNvSpPr txBox="1"/>
            <p:nvPr/>
          </p:nvSpPr>
          <p:spPr>
            <a:xfrm>
              <a:off x="10241723" y="6111385"/>
              <a:ext cx="2173990" cy="44627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Design </a:t>
              </a:r>
              <a:r>
                <a:rPr kumimoji="0" lang="fi-FI" sz="1200" b="1" i="0" u="none" strike="noStrike" kern="1200" cap="none" spc="0" normalizeH="0" baseline="0" noProof="0" err="1">
                  <a:ln>
                    <a:noFill/>
                  </a:ln>
                  <a:solidFill>
                    <a:prstClr val="white"/>
                  </a:solidFill>
                  <a:effectLst/>
                  <a:uLnTx/>
                  <a:uFillTx/>
                  <a:latin typeface="Aptos" panose="02110004020202020204"/>
                  <a:ea typeface="+mn-ea"/>
                  <a:cs typeface="+mn-cs"/>
                </a:rPr>
                <a:t>process</a:t>
              </a: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0" i="0" u="none" strike="noStrike" kern="1200" cap="none" spc="0" normalizeH="0" baseline="0" noProof="0">
                  <a:ln>
                    <a:noFill/>
                  </a:ln>
                  <a:solidFill>
                    <a:prstClr val="white"/>
                  </a:solidFill>
                  <a:effectLst/>
                  <a:uLnTx/>
                  <a:uFillTx/>
                  <a:latin typeface="Aptos" panose="02110004020202020204"/>
                  <a:ea typeface="+mn-ea"/>
                  <a:cs typeface="+mn-cs"/>
                </a:rPr>
                <a:t>Data </a:t>
              </a:r>
              <a:r>
                <a:rPr kumimoji="0" lang="fi-FI" sz="1100" b="0" i="0" u="none" strike="noStrike" kern="1200" cap="none" spc="0" normalizeH="0" baseline="0" noProof="0" err="1">
                  <a:ln>
                    <a:noFill/>
                  </a:ln>
                  <a:solidFill>
                    <a:prstClr val="white"/>
                  </a:solidFill>
                  <a:effectLst/>
                  <a:uLnTx/>
                  <a:uFillTx/>
                  <a:latin typeface="Aptos" panose="02110004020202020204"/>
                  <a:ea typeface="+mn-ea"/>
                  <a:cs typeface="+mn-cs"/>
                </a:rPr>
                <a:t>dictionaries</a:t>
              </a:r>
              <a:r>
                <a:rPr kumimoji="0" lang="fi-FI" sz="1100" b="0" i="0" u="none" strike="noStrike" kern="1200" cap="none" spc="0" normalizeH="0" baseline="0" noProof="0">
                  <a:ln>
                    <a:noFill/>
                  </a:ln>
                  <a:solidFill>
                    <a:prstClr val="white"/>
                  </a:solidFill>
                  <a:effectLst/>
                  <a:uLnTx/>
                  <a:uFillTx/>
                  <a:latin typeface="Aptos" panose="02110004020202020204"/>
                  <a:ea typeface="+mn-ea"/>
                  <a:cs typeface="+mn-cs"/>
                </a:rPr>
                <a:t>, </a:t>
              </a:r>
              <a:r>
                <a:rPr kumimoji="0" lang="fi-FI" sz="1100" b="0" i="0" u="none" strike="noStrike" kern="1200" cap="none" spc="0" normalizeH="0" baseline="0" noProof="0" err="1">
                  <a:ln>
                    <a:noFill/>
                  </a:ln>
                  <a:solidFill>
                    <a:prstClr val="white"/>
                  </a:solidFill>
                  <a:effectLst/>
                  <a:uLnTx/>
                  <a:uFillTx/>
                  <a:latin typeface="Aptos" panose="02110004020202020204"/>
                  <a:ea typeface="+mn-ea"/>
                  <a:cs typeface="+mn-cs"/>
                </a:rPr>
                <a:t>reference</a:t>
              </a:r>
              <a:r>
                <a:rPr kumimoji="0" lang="fi-FI" sz="1100" b="0" i="0" u="none" strike="noStrike" kern="1200" cap="none" spc="0" normalizeH="0" baseline="0" noProof="0">
                  <a:ln>
                    <a:noFill/>
                  </a:ln>
                  <a:solidFill>
                    <a:prstClr val="white"/>
                  </a:solidFill>
                  <a:effectLst/>
                  <a:uLnTx/>
                  <a:uFillTx/>
                  <a:latin typeface="Aptos" panose="02110004020202020204"/>
                  <a:ea typeface="+mn-ea"/>
                  <a:cs typeface="+mn-cs"/>
                </a:rPr>
                <a:t> data</a:t>
              </a:r>
            </a:p>
          </p:txBody>
        </p:sp>
      </p:grpSp>
      <p:grpSp>
        <p:nvGrpSpPr>
          <p:cNvPr id="35" name="Ryhmä 34">
            <a:extLst>
              <a:ext uri="{FF2B5EF4-FFF2-40B4-BE49-F238E27FC236}">
                <a16:creationId xmlns:a16="http://schemas.microsoft.com/office/drawing/2014/main" id="{73AB53C5-4ECE-F836-509B-C58381E07524}"/>
              </a:ext>
            </a:extLst>
          </p:cNvPr>
          <p:cNvGrpSpPr/>
          <p:nvPr/>
        </p:nvGrpSpPr>
        <p:grpSpPr>
          <a:xfrm>
            <a:off x="9433578" y="3590076"/>
            <a:ext cx="1985016" cy="293016"/>
            <a:chOff x="9775933" y="3972061"/>
            <a:chExt cx="1985016" cy="293016"/>
          </a:xfrm>
        </p:grpSpPr>
        <p:sp>
          <p:nvSpPr>
            <p:cNvPr id="36" name="Pyöristetty suorakulmio 59">
              <a:extLst>
                <a:ext uri="{FF2B5EF4-FFF2-40B4-BE49-F238E27FC236}">
                  <a16:creationId xmlns:a16="http://schemas.microsoft.com/office/drawing/2014/main" id="{03A2EA2D-0B6E-A97D-2A74-8825716980C6}"/>
                </a:ext>
              </a:extLst>
            </p:cNvPr>
            <p:cNvSpPr/>
            <p:nvPr/>
          </p:nvSpPr>
          <p:spPr>
            <a:xfrm>
              <a:off x="9775933" y="3972061"/>
              <a:ext cx="421433" cy="293016"/>
            </a:xfrm>
            <a:prstGeom prst="roundRect">
              <a:avLst/>
            </a:prstGeom>
            <a:solidFill>
              <a:srgbClr val="FF7C8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7" name="Tekstiruutu 36">
              <a:extLst>
                <a:ext uri="{FF2B5EF4-FFF2-40B4-BE49-F238E27FC236}">
                  <a16:creationId xmlns:a16="http://schemas.microsoft.com/office/drawing/2014/main" id="{AC8D97E1-2ED3-2C4E-0913-367D82305515}"/>
                </a:ext>
              </a:extLst>
            </p:cNvPr>
            <p:cNvSpPr txBox="1"/>
            <p:nvPr/>
          </p:nvSpPr>
          <p:spPr>
            <a:xfrm>
              <a:off x="10122596" y="3983935"/>
              <a:ext cx="1638353" cy="27699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Strategic </a:t>
              </a:r>
              <a:r>
                <a:rPr kumimoji="0" lang="fi-FI" sz="1200" b="1" i="0" u="none" strike="noStrike" kern="1200" cap="none" spc="0" normalizeH="0" baseline="0" noProof="0" err="1">
                  <a:ln>
                    <a:noFill/>
                  </a:ln>
                  <a:solidFill>
                    <a:prstClr val="white"/>
                  </a:solidFill>
                  <a:effectLst/>
                  <a:uLnTx/>
                  <a:uFillTx/>
                  <a:latin typeface="Aptos" panose="02110004020202020204"/>
                  <a:ea typeface="+mn-ea"/>
                  <a:cs typeface="+mn-cs"/>
                </a:rPr>
                <a:t>objective</a:t>
              </a:r>
              <a:endParaRPr kumimoji="0" lang="fi-FI" sz="1200" b="1" i="0" u="none" strike="noStrike" kern="1200" cap="none" spc="0" normalizeH="0" baseline="0" noProof="0">
                <a:ln>
                  <a:noFill/>
                </a:ln>
                <a:solidFill>
                  <a:prstClr val="white"/>
                </a:solidFill>
                <a:effectLst/>
                <a:uLnTx/>
                <a:uFillTx/>
                <a:latin typeface="Aptos" panose="02110004020202020204"/>
                <a:ea typeface="+mn-ea"/>
                <a:cs typeface="+mn-cs"/>
              </a:endParaRPr>
            </a:p>
          </p:txBody>
        </p:sp>
      </p:grpSp>
      <p:grpSp>
        <p:nvGrpSpPr>
          <p:cNvPr id="38" name="Ryhmä 37">
            <a:extLst>
              <a:ext uri="{FF2B5EF4-FFF2-40B4-BE49-F238E27FC236}">
                <a16:creationId xmlns:a16="http://schemas.microsoft.com/office/drawing/2014/main" id="{DF6C3E2E-B16D-E1DB-5472-504F1CA75ED8}"/>
              </a:ext>
            </a:extLst>
          </p:cNvPr>
          <p:cNvGrpSpPr/>
          <p:nvPr/>
        </p:nvGrpSpPr>
        <p:grpSpPr>
          <a:xfrm>
            <a:off x="9444779" y="4081252"/>
            <a:ext cx="2528518" cy="461665"/>
            <a:chOff x="9787134" y="4857897"/>
            <a:chExt cx="2528518" cy="461665"/>
          </a:xfrm>
        </p:grpSpPr>
        <p:sp>
          <p:nvSpPr>
            <p:cNvPr id="39" name="Pyöristetty suorakulmio 13">
              <a:extLst>
                <a:ext uri="{FF2B5EF4-FFF2-40B4-BE49-F238E27FC236}">
                  <a16:creationId xmlns:a16="http://schemas.microsoft.com/office/drawing/2014/main" id="{FA7DE290-7147-7FA3-CE39-95183343D326}"/>
                </a:ext>
              </a:extLst>
            </p:cNvPr>
            <p:cNvSpPr/>
            <p:nvPr/>
          </p:nvSpPr>
          <p:spPr>
            <a:xfrm>
              <a:off x="9787134" y="4903180"/>
              <a:ext cx="421433" cy="276505"/>
            </a:xfrm>
            <a:prstGeom prst="roundRect">
              <a:avLst/>
            </a:prstGeom>
            <a:solidFill>
              <a:srgbClr val="859EAE"/>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0" name="Tekstiruutu 39">
              <a:extLst>
                <a:ext uri="{FF2B5EF4-FFF2-40B4-BE49-F238E27FC236}">
                  <a16:creationId xmlns:a16="http://schemas.microsoft.com/office/drawing/2014/main" id="{C75F3085-ECEB-268B-E81F-9BA0C05A77EE}"/>
                </a:ext>
              </a:extLst>
            </p:cNvPr>
            <p:cNvSpPr txBox="1"/>
            <p:nvPr/>
          </p:nvSpPr>
          <p:spPr>
            <a:xfrm>
              <a:off x="10183566" y="4857897"/>
              <a:ext cx="2132086"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err="1">
                  <a:ln>
                    <a:noFill/>
                  </a:ln>
                  <a:solidFill>
                    <a:prstClr val="white"/>
                  </a:solidFill>
                  <a:effectLst/>
                  <a:uLnTx/>
                  <a:uFillTx/>
                  <a:latin typeface="Aptos" panose="02110004020202020204"/>
                  <a:ea typeface="+mn-ea"/>
                  <a:cs typeface="+mn-cs"/>
                </a:rPr>
                <a:t>Digitalised</a:t>
              </a:r>
              <a:r>
                <a:rPr kumimoji="0" lang="en-US" sz="1200" b="1" i="0" u="none" strike="noStrike" kern="1200" cap="none" spc="0" normalizeH="0" baseline="0" noProof="0">
                  <a:ln>
                    <a:noFill/>
                  </a:ln>
                  <a:solidFill>
                    <a:prstClr val="white"/>
                  </a:solidFill>
                  <a:effectLst/>
                  <a:uLnTx/>
                  <a:uFillTx/>
                  <a:latin typeface="Aptos" panose="02110004020202020204"/>
                  <a:ea typeface="+mn-ea"/>
                  <a:cs typeface="+mn-cs"/>
                </a:rPr>
                <a:t> way of working in construction</a:t>
              </a:r>
            </a:p>
          </p:txBody>
        </p:sp>
      </p:grpSp>
      <p:grpSp>
        <p:nvGrpSpPr>
          <p:cNvPr id="41" name="Ryhmä 40">
            <a:extLst>
              <a:ext uri="{FF2B5EF4-FFF2-40B4-BE49-F238E27FC236}">
                <a16:creationId xmlns:a16="http://schemas.microsoft.com/office/drawing/2014/main" id="{66810276-F47C-8E6D-4FE8-8F805E96ED65}"/>
              </a:ext>
            </a:extLst>
          </p:cNvPr>
          <p:cNvGrpSpPr/>
          <p:nvPr/>
        </p:nvGrpSpPr>
        <p:grpSpPr>
          <a:xfrm>
            <a:off x="9444779" y="5138661"/>
            <a:ext cx="2628579" cy="541174"/>
            <a:chOff x="9782089" y="5322322"/>
            <a:chExt cx="2436862" cy="541174"/>
          </a:xfrm>
        </p:grpSpPr>
        <p:sp>
          <p:nvSpPr>
            <p:cNvPr id="42" name="Pyöristetty suorakulmio 51">
              <a:extLst>
                <a:ext uri="{FF2B5EF4-FFF2-40B4-BE49-F238E27FC236}">
                  <a16:creationId xmlns:a16="http://schemas.microsoft.com/office/drawing/2014/main" id="{6F59A371-7326-FDAB-1185-0EC1ACCE62CF}"/>
                </a:ext>
              </a:extLst>
            </p:cNvPr>
            <p:cNvSpPr/>
            <p:nvPr/>
          </p:nvSpPr>
          <p:spPr>
            <a:xfrm>
              <a:off x="9782089" y="5415914"/>
              <a:ext cx="421433" cy="293016"/>
            </a:xfrm>
            <a:prstGeom prst="roundRect">
              <a:avLst/>
            </a:prstGeom>
            <a:solidFill>
              <a:srgbClr val="00B0F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7" name="Tekstiruutu 56">
              <a:extLst>
                <a:ext uri="{FF2B5EF4-FFF2-40B4-BE49-F238E27FC236}">
                  <a16:creationId xmlns:a16="http://schemas.microsoft.com/office/drawing/2014/main" id="{CAC59721-C6ED-C85A-93F4-9878001E808B}"/>
                </a:ext>
              </a:extLst>
            </p:cNvPr>
            <p:cNvSpPr txBox="1"/>
            <p:nvPr/>
          </p:nvSpPr>
          <p:spPr>
            <a:xfrm>
              <a:off x="10242370" y="5322322"/>
              <a:ext cx="1976581" cy="541174"/>
            </a:xfrm>
            <a:prstGeom prst="rect">
              <a:avLst/>
            </a:prstGeom>
            <a:noFill/>
          </p:spPr>
          <p:txBody>
            <a:bodyPr wrap="square" lIns="36000" rIns="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ptos" panose="02110004020202020204"/>
                  <a:ea typeface="+mn-ea"/>
                  <a:cs typeface="+mn-cs"/>
                </a:rPr>
                <a:t>The procurement process: </a:t>
              </a:r>
              <a:r>
                <a:rPr kumimoji="0" lang="en-US" sz="1200" b="0" i="0" u="none" strike="noStrike" kern="1200" cap="none" spc="0" normalizeH="0" baseline="0" noProof="0">
                  <a:ln>
                    <a:noFill/>
                  </a:ln>
                  <a:solidFill>
                    <a:prstClr val="white"/>
                  </a:solidFill>
                  <a:effectLst/>
                  <a:uLnTx/>
                  <a:uFillTx/>
                  <a:latin typeface="Aptos" panose="02110004020202020204"/>
                  <a:ea typeface="+mn-ea"/>
                  <a:cs typeface="+mn-cs"/>
                </a:rPr>
                <a:t>Company's own ERP/data platform</a:t>
              </a:r>
              <a:endParaRPr kumimoji="0" lang="fi-FI" sz="115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cxnSp>
        <p:nvCxnSpPr>
          <p:cNvPr id="3" name="Käyrä yhdysviiva 5">
            <a:extLst>
              <a:ext uri="{FF2B5EF4-FFF2-40B4-BE49-F238E27FC236}">
                <a16:creationId xmlns:a16="http://schemas.microsoft.com/office/drawing/2014/main" id="{8DC8AD6A-5E65-1766-E1C6-FF27BCF447BB}"/>
              </a:ext>
            </a:extLst>
          </p:cNvPr>
          <p:cNvCxnSpPr>
            <a:cxnSpLocks/>
          </p:cNvCxnSpPr>
          <p:nvPr/>
        </p:nvCxnSpPr>
        <p:spPr>
          <a:xfrm rot="10800000">
            <a:off x="2275770" y="2231523"/>
            <a:ext cx="3193117" cy="431908"/>
          </a:xfrm>
          <a:prstGeom prst="curvedConnector3">
            <a:avLst>
              <a:gd name="adj1" fmla="val 50000"/>
            </a:avLst>
          </a:prstGeom>
          <a:ln w="31750">
            <a:solidFill>
              <a:schemeClr val="bg1"/>
            </a:solidFill>
            <a:prstDash val="sysDot"/>
            <a:tailEnd type="none"/>
          </a:ln>
        </p:spPr>
        <p:style>
          <a:lnRef idx="2">
            <a:schemeClr val="accent1"/>
          </a:lnRef>
          <a:fillRef idx="0">
            <a:schemeClr val="accent1"/>
          </a:fillRef>
          <a:effectRef idx="1">
            <a:schemeClr val="accent1"/>
          </a:effectRef>
          <a:fontRef idx="minor">
            <a:schemeClr val="tx1"/>
          </a:fontRef>
        </p:style>
      </p:cxnSp>
      <p:cxnSp>
        <p:nvCxnSpPr>
          <p:cNvPr id="229" name="Käyrä yhdysviiva 5">
            <a:extLst>
              <a:ext uri="{FF2B5EF4-FFF2-40B4-BE49-F238E27FC236}">
                <a16:creationId xmlns:a16="http://schemas.microsoft.com/office/drawing/2014/main" id="{73BA90C5-4F77-9690-6FDE-75B953370F49}"/>
              </a:ext>
            </a:extLst>
          </p:cNvPr>
          <p:cNvCxnSpPr>
            <a:cxnSpLocks/>
          </p:cNvCxnSpPr>
          <p:nvPr/>
        </p:nvCxnSpPr>
        <p:spPr>
          <a:xfrm rot="5400000" flipH="1" flipV="1">
            <a:off x="7355337" y="1443172"/>
            <a:ext cx="2777415" cy="958272"/>
          </a:xfrm>
          <a:prstGeom prst="curvedConnector3">
            <a:avLst>
              <a:gd name="adj1" fmla="val 50000"/>
            </a:avLst>
          </a:prstGeom>
          <a:ln w="31750">
            <a:solidFill>
              <a:schemeClr val="bg1"/>
            </a:solidFill>
            <a:prstDash val="sysDot"/>
            <a:tailEnd type="none"/>
          </a:ln>
        </p:spPr>
        <p:style>
          <a:lnRef idx="2">
            <a:schemeClr val="accent1"/>
          </a:lnRef>
          <a:fillRef idx="0">
            <a:schemeClr val="accent1"/>
          </a:fillRef>
          <a:effectRef idx="1">
            <a:schemeClr val="accent1"/>
          </a:effectRef>
          <a:fontRef idx="minor">
            <a:schemeClr val="tx1"/>
          </a:fontRef>
        </p:style>
      </p:cxnSp>
      <p:sp>
        <p:nvSpPr>
          <p:cNvPr id="13" name="Suorakulmio 12">
            <a:extLst>
              <a:ext uri="{FF2B5EF4-FFF2-40B4-BE49-F238E27FC236}">
                <a16:creationId xmlns:a16="http://schemas.microsoft.com/office/drawing/2014/main" id="{60EB1825-DE8C-5D6C-00B4-CFB241672007}"/>
              </a:ext>
            </a:extLst>
          </p:cNvPr>
          <p:cNvSpPr/>
          <p:nvPr/>
        </p:nvSpPr>
        <p:spPr>
          <a:xfrm>
            <a:off x="10222475" y="161714"/>
            <a:ext cx="1800000" cy="963187"/>
          </a:xfrm>
          <a:prstGeom prst="rect">
            <a:avLst/>
          </a:prstGeom>
          <a:solidFill>
            <a:srgbClr val="171717"/>
          </a:solidFill>
          <a:ln w="50800">
            <a:solidFill>
              <a:srgbClr val="FF7C80"/>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1200" cap="none" spc="0" normalizeH="0" baseline="0" noProof="0" err="1">
                <a:ln>
                  <a:noFill/>
                </a:ln>
                <a:solidFill>
                  <a:prstClr val="white"/>
                </a:solidFill>
                <a:effectLst/>
                <a:uLnTx/>
                <a:uFillTx/>
                <a:latin typeface="Aptos" panose="02110004020202020204"/>
                <a:ea typeface="+mn-ea"/>
                <a:cs typeface="+mn-cs"/>
              </a:rPr>
              <a:t>Implementing</a:t>
            </a:r>
            <a:r>
              <a:rPr kumimoji="0" lang="fi-FI" sz="1400" b="0" i="0" u="none" strike="noStrike" kern="1200" cap="none" spc="0" normalizeH="0" baseline="0" noProof="0">
                <a:ln>
                  <a:noFill/>
                </a:ln>
                <a:solidFill>
                  <a:prstClr val="white"/>
                </a:solidFill>
                <a:effectLst/>
                <a:uLnTx/>
                <a:uFillTx/>
                <a:latin typeface="Aptos" panose="02110004020202020204"/>
                <a:ea typeface="+mn-ea"/>
                <a:cs typeface="+mn-cs"/>
              </a:rPr>
              <a:t> </a:t>
            </a:r>
            <a:r>
              <a:rPr kumimoji="0" lang="fi-FI" sz="1400" b="0" i="0" u="none" strike="noStrike" kern="1200" cap="none" spc="0" normalizeH="0" baseline="0" noProof="0" err="1">
                <a:ln>
                  <a:noFill/>
                </a:ln>
                <a:solidFill>
                  <a:prstClr val="white"/>
                </a:solidFill>
                <a:effectLst/>
                <a:uLnTx/>
                <a:uFillTx/>
                <a:latin typeface="Aptos" panose="02110004020202020204"/>
                <a:ea typeface="+mn-ea"/>
                <a:cs typeface="+mn-cs"/>
              </a:rPr>
              <a:t>circular</a:t>
            </a:r>
            <a:r>
              <a:rPr kumimoji="0" lang="fi-FI" sz="1400" b="0" i="0" u="none" strike="noStrike" kern="1200" cap="none" spc="0" normalizeH="0" baseline="0" noProof="0">
                <a:ln>
                  <a:noFill/>
                </a:ln>
                <a:solidFill>
                  <a:prstClr val="white"/>
                </a:solidFill>
                <a:effectLst/>
                <a:uLnTx/>
                <a:uFillTx/>
                <a:latin typeface="Aptos" panose="02110004020202020204"/>
                <a:ea typeface="+mn-ea"/>
                <a:cs typeface="+mn-cs"/>
              </a:rPr>
              <a:t> </a:t>
            </a:r>
            <a:r>
              <a:rPr kumimoji="0" lang="fi-FI" sz="1400" b="0" i="0" u="none" strike="noStrike" kern="1200" cap="none" spc="0" normalizeH="0" baseline="0" noProof="0" err="1">
                <a:ln>
                  <a:noFill/>
                </a:ln>
                <a:solidFill>
                  <a:prstClr val="white"/>
                </a:solidFill>
                <a:effectLst/>
                <a:uLnTx/>
                <a:uFillTx/>
                <a:latin typeface="Aptos" panose="02110004020202020204"/>
                <a:ea typeface="+mn-ea"/>
                <a:cs typeface="+mn-cs"/>
              </a:rPr>
              <a:t>economy</a:t>
            </a:r>
            <a:r>
              <a:rPr kumimoji="0" lang="fi-FI" sz="1400" b="0" i="0" u="none" strike="noStrike" kern="1200" cap="none" spc="0" normalizeH="0" baseline="0" noProof="0">
                <a:ln>
                  <a:noFill/>
                </a:ln>
                <a:solidFill>
                  <a:prstClr val="white"/>
                </a:solidFill>
                <a:effectLst/>
                <a:uLnTx/>
                <a:uFillTx/>
                <a:latin typeface="Aptos" panose="02110004020202020204"/>
                <a:ea typeface="+mn-ea"/>
                <a:cs typeface="+mn-cs"/>
              </a:rPr>
              <a:t> </a:t>
            </a:r>
            <a:r>
              <a:rPr kumimoji="0" lang="fi-FI" sz="1400" b="0" i="0" u="none" strike="noStrike" kern="1200" cap="none" spc="0" normalizeH="0" baseline="0" noProof="0" err="1">
                <a:ln>
                  <a:noFill/>
                </a:ln>
                <a:solidFill>
                  <a:prstClr val="white"/>
                </a:solidFill>
                <a:effectLst/>
                <a:uLnTx/>
                <a:uFillTx/>
                <a:latin typeface="Aptos" panose="02110004020202020204"/>
                <a:ea typeface="+mn-ea"/>
                <a:cs typeface="+mn-cs"/>
              </a:rPr>
              <a:t>processes</a:t>
            </a:r>
            <a:endParaRPr kumimoji="0" lang="fi-FI" sz="14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6" name="Suorakulmio 15">
            <a:extLst>
              <a:ext uri="{FF2B5EF4-FFF2-40B4-BE49-F238E27FC236}">
                <a16:creationId xmlns:a16="http://schemas.microsoft.com/office/drawing/2014/main" id="{13DFE29D-69FE-CED9-165B-3D587B431B85}"/>
              </a:ext>
            </a:extLst>
          </p:cNvPr>
          <p:cNvSpPr/>
          <p:nvPr/>
        </p:nvSpPr>
        <p:spPr>
          <a:xfrm>
            <a:off x="8092089" y="151335"/>
            <a:ext cx="1800000" cy="963187"/>
          </a:xfrm>
          <a:prstGeom prst="rect">
            <a:avLst/>
          </a:prstGeom>
          <a:solidFill>
            <a:srgbClr val="171717"/>
          </a:solidFill>
          <a:ln w="50800">
            <a:solidFill>
              <a:srgbClr val="FF7C80"/>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ptos" panose="020B0004020202020204" pitchFamily="34" charset="0"/>
                <a:ea typeface="+mn-ea"/>
                <a:cs typeface="+mn-cs"/>
              </a:rPr>
              <a:t>Automated GWP and sustainability reporting</a:t>
            </a:r>
            <a:endParaRPr kumimoji="0" lang="fi-FI" sz="1400" b="0" i="0" u="none" strike="noStrike" kern="1200" cap="none" spc="0" normalizeH="0" baseline="0" noProof="0">
              <a:ln>
                <a:noFill/>
              </a:ln>
              <a:solidFill>
                <a:srgbClr val="FFFFFF"/>
              </a:solidFill>
              <a:effectLst/>
              <a:uLnTx/>
              <a:uFillTx/>
              <a:latin typeface="Aptos" panose="020B0004020202020204" pitchFamily="34" charset="0"/>
              <a:ea typeface="+mn-ea"/>
              <a:cs typeface="+mn-cs"/>
            </a:endParaRPr>
          </a:p>
        </p:txBody>
      </p:sp>
      <p:sp>
        <p:nvSpPr>
          <p:cNvPr id="44" name="Suorakulmio 43">
            <a:extLst>
              <a:ext uri="{FF2B5EF4-FFF2-40B4-BE49-F238E27FC236}">
                <a16:creationId xmlns:a16="http://schemas.microsoft.com/office/drawing/2014/main" id="{69B994DA-B085-A33E-3C51-7195A010939D}"/>
              </a:ext>
            </a:extLst>
          </p:cNvPr>
          <p:cNvSpPr/>
          <p:nvPr/>
        </p:nvSpPr>
        <p:spPr>
          <a:xfrm>
            <a:off x="10187750" y="1399370"/>
            <a:ext cx="1800000" cy="963187"/>
          </a:xfrm>
          <a:prstGeom prst="rect">
            <a:avLst/>
          </a:prstGeom>
          <a:solidFill>
            <a:srgbClr val="171717"/>
          </a:solidFill>
          <a:ln w="50800">
            <a:solidFill>
              <a:srgbClr val="859EAE"/>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a:ln>
                  <a:noFill/>
                </a:ln>
                <a:solidFill>
                  <a:prstClr val="white"/>
                </a:solidFill>
                <a:effectLst/>
                <a:uLnTx/>
                <a:uFillTx/>
                <a:latin typeface="Aptos" panose="02110004020202020204"/>
                <a:ea typeface="+mn-ea"/>
                <a:cs typeface="+mn-cs"/>
              </a:rPr>
              <a:t>As-built data collection and digital delivery</a:t>
            </a:r>
            <a:endParaRPr kumimoji="0" lang="fi-FI" sz="1400" b="0" i="0" u="none" strike="noStrike" kern="0" cap="none" spc="0" normalizeH="0" baseline="0" noProof="0">
              <a:ln>
                <a:noFill/>
              </a:ln>
              <a:solidFill>
                <a:prstClr val="white"/>
              </a:solidFill>
              <a:effectLst/>
              <a:uLnTx/>
              <a:uFillTx/>
              <a:latin typeface="Aptos" panose="02110004020202020204"/>
              <a:ea typeface="+mn-ea"/>
              <a:cs typeface="+mn-cs"/>
            </a:endParaRPr>
          </a:p>
        </p:txBody>
      </p:sp>
      <p:sp>
        <p:nvSpPr>
          <p:cNvPr id="45" name="Suorakulmio 44">
            <a:extLst>
              <a:ext uri="{FF2B5EF4-FFF2-40B4-BE49-F238E27FC236}">
                <a16:creationId xmlns:a16="http://schemas.microsoft.com/office/drawing/2014/main" id="{9EFDB3C1-F738-14C9-8028-B255D7035603}"/>
              </a:ext>
            </a:extLst>
          </p:cNvPr>
          <p:cNvSpPr/>
          <p:nvPr/>
        </p:nvSpPr>
        <p:spPr>
          <a:xfrm>
            <a:off x="8100934" y="1414356"/>
            <a:ext cx="1800000" cy="963187"/>
          </a:xfrm>
          <a:prstGeom prst="rect">
            <a:avLst/>
          </a:prstGeom>
          <a:solidFill>
            <a:srgbClr val="171717"/>
          </a:solidFill>
          <a:ln w="50800">
            <a:solidFill>
              <a:srgbClr val="859EAE"/>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a:ln>
                  <a:noFill/>
                </a:ln>
                <a:solidFill>
                  <a:prstClr val="white"/>
                </a:solidFill>
                <a:effectLst/>
                <a:uLnTx/>
                <a:uFillTx/>
                <a:latin typeface="Aptos" panose="02110004020202020204"/>
                <a:ea typeface="+mn-ea"/>
                <a:cs typeface="+mn-cs"/>
              </a:rPr>
              <a:t>Automatic calculation of the actual carbon footprint</a:t>
            </a:r>
            <a:endParaRPr kumimoji="0" lang="fi-FI" sz="1400" b="0" i="0" u="none" strike="noStrike" kern="0" cap="none" spc="0" normalizeH="0" baseline="0" noProof="0">
              <a:ln>
                <a:noFill/>
              </a:ln>
              <a:solidFill>
                <a:prstClr val="white"/>
              </a:solidFill>
              <a:effectLst/>
              <a:uLnTx/>
              <a:uFillTx/>
              <a:latin typeface="Aptos" panose="02110004020202020204"/>
              <a:ea typeface="+mn-ea"/>
              <a:cs typeface="+mn-cs"/>
            </a:endParaRPr>
          </a:p>
        </p:txBody>
      </p:sp>
      <p:sp>
        <p:nvSpPr>
          <p:cNvPr id="46" name="Suorakulmio 45">
            <a:extLst>
              <a:ext uri="{FF2B5EF4-FFF2-40B4-BE49-F238E27FC236}">
                <a16:creationId xmlns:a16="http://schemas.microsoft.com/office/drawing/2014/main" id="{1CB65336-29A3-C3E7-598C-128F2EC1467C}"/>
              </a:ext>
            </a:extLst>
          </p:cNvPr>
          <p:cNvSpPr/>
          <p:nvPr/>
        </p:nvSpPr>
        <p:spPr>
          <a:xfrm>
            <a:off x="7548902" y="2620424"/>
            <a:ext cx="1800000" cy="963187"/>
          </a:xfrm>
          <a:prstGeom prst="rect">
            <a:avLst/>
          </a:prstGeom>
          <a:solidFill>
            <a:srgbClr val="171717"/>
          </a:solidFill>
          <a:ln w="50800">
            <a:solidFill>
              <a:srgbClr val="859EAE"/>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0" cap="none" spc="0" normalizeH="0" baseline="0" noProof="0">
                <a:ln>
                  <a:noFill/>
                </a:ln>
                <a:solidFill>
                  <a:prstClr val="white"/>
                </a:solidFill>
                <a:effectLst/>
                <a:uLnTx/>
                <a:uFillTx/>
                <a:latin typeface="Aptos" panose="02110004020202020204"/>
                <a:ea typeface="+mn-ea"/>
                <a:cs typeface="+mn-cs"/>
              </a:rPr>
              <a:t>E-</a:t>
            </a:r>
            <a:r>
              <a:rPr kumimoji="0" lang="fi-FI" sz="1400" b="0" i="0" u="none" strike="noStrike" kern="0" cap="none" spc="0" normalizeH="0" baseline="0" noProof="0" err="1">
                <a:ln>
                  <a:noFill/>
                </a:ln>
                <a:solidFill>
                  <a:prstClr val="white"/>
                </a:solidFill>
                <a:effectLst/>
                <a:uLnTx/>
                <a:uFillTx/>
                <a:latin typeface="Aptos" panose="02110004020202020204"/>
                <a:ea typeface="+mn-ea"/>
                <a:cs typeface="+mn-cs"/>
              </a:rPr>
              <a:t>supply</a:t>
            </a:r>
            <a:r>
              <a:rPr kumimoji="0" lang="fi-FI" sz="1400" b="0" i="0" u="none" strike="noStrike" kern="0" cap="none" spc="0" normalizeH="0" baseline="0" noProof="0">
                <a:ln>
                  <a:noFill/>
                </a:ln>
                <a:solidFill>
                  <a:prstClr val="white"/>
                </a:solidFill>
                <a:effectLst/>
                <a:uLnTx/>
                <a:uFillTx/>
                <a:latin typeface="Aptos" panose="02110004020202020204"/>
                <a:ea typeface="+mn-ea"/>
                <a:cs typeface="+mn-cs"/>
              </a:rPr>
              <a:t> </a:t>
            </a:r>
            <a:r>
              <a:rPr kumimoji="0" lang="fi-FI" sz="1400" b="0" i="0" u="none" strike="noStrike" kern="0" cap="none" spc="0" normalizeH="0" baseline="0" noProof="0" err="1">
                <a:ln>
                  <a:noFill/>
                </a:ln>
                <a:solidFill>
                  <a:prstClr val="white"/>
                </a:solidFill>
                <a:effectLst/>
                <a:uLnTx/>
                <a:uFillTx/>
                <a:latin typeface="Aptos" panose="02110004020202020204"/>
                <a:ea typeface="+mn-ea"/>
                <a:cs typeface="+mn-cs"/>
              </a:rPr>
              <a:t>chain</a:t>
            </a:r>
            <a:r>
              <a:rPr kumimoji="0" lang="fi-FI" sz="1400" b="0" i="0" u="none" strike="noStrike" kern="0" cap="none" spc="0" normalizeH="0" baseline="0" noProof="0">
                <a:ln>
                  <a:noFill/>
                </a:ln>
                <a:solidFill>
                  <a:prstClr val="white"/>
                </a:solidFill>
                <a:effectLst/>
                <a:uLnTx/>
                <a:uFillTx/>
                <a:latin typeface="Aptos" panose="02110004020202020204"/>
                <a:ea typeface="+mn-ea"/>
                <a:cs typeface="+mn-cs"/>
              </a:rPr>
              <a:t> management</a:t>
            </a:r>
          </a:p>
        </p:txBody>
      </p:sp>
      <p:sp>
        <p:nvSpPr>
          <p:cNvPr id="47" name="Suorakulmio 46">
            <a:extLst>
              <a:ext uri="{FF2B5EF4-FFF2-40B4-BE49-F238E27FC236}">
                <a16:creationId xmlns:a16="http://schemas.microsoft.com/office/drawing/2014/main" id="{0DCB3A47-DA32-1121-9AF1-C42BB2ED39E8}"/>
              </a:ext>
            </a:extLst>
          </p:cNvPr>
          <p:cNvSpPr/>
          <p:nvPr/>
        </p:nvSpPr>
        <p:spPr>
          <a:xfrm>
            <a:off x="5685296" y="590478"/>
            <a:ext cx="1800000" cy="963187"/>
          </a:xfrm>
          <a:prstGeom prst="rect">
            <a:avLst/>
          </a:prstGeom>
          <a:solidFill>
            <a:srgbClr val="171717"/>
          </a:solidFill>
          <a:ln w="50800">
            <a:solidFill>
              <a:srgbClr val="859EAE"/>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a:ln>
                  <a:noFill/>
                </a:ln>
                <a:solidFill>
                  <a:prstClr val="white"/>
                </a:solidFill>
                <a:effectLst/>
                <a:uLnTx/>
                <a:uFillTx/>
                <a:latin typeface="Aptos" panose="02110004020202020204"/>
                <a:ea typeface="+mn-ea"/>
                <a:cs typeface="+mn-cs"/>
              </a:rPr>
              <a:t>Monitoring the carbon footprint of building design</a:t>
            </a:r>
            <a:endParaRPr kumimoji="0" lang="fi-FI" sz="1400" b="0" i="0" u="none" strike="noStrike" kern="0" cap="none" spc="0" normalizeH="0" baseline="0" noProof="0">
              <a:ln>
                <a:noFill/>
              </a:ln>
              <a:solidFill>
                <a:prstClr val="white"/>
              </a:solidFill>
              <a:effectLst/>
              <a:uLnTx/>
              <a:uFillTx/>
              <a:latin typeface="Aptos" panose="02110004020202020204"/>
              <a:ea typeface="+mn-ea"/>
              <a:cs typeface="+mn-cs"/>
            </a:endParaRPr>
          </a:p>
        </p:txBody>
      </p:sp>
      <p:sp>
        <p:nvSpPr>
          <p:cNvPr id="48" name="Suorakulmio 47">
            <a:extLst>
              <a:ext uri="{FF2B5EF4-FFF2-40B4-BE49-F238E27FC236}">
                <a16:creationId xmlns:a16="http://schemas.microsoft.com/office/drawing/2014/main" id="{E3917462-FC63-DD26-53DE-4D7793B15942}"/>
              </a:ext>
            </a:extLst>
          </p:cNvPr>
          <p:cNvSpPr/>
          <p:nvPr/>
        </p:nvSpPr>
        <p:spPr>
          <a:xfrm>
            <a:off x="2114081" y="1835516"/>
            <a:ext cx="1800000" cy="963187"/>
          </a:xfrm>
          <a:prstGeom prst="rect">
            <a:avLst/>
          </a:prstGeom>
          <a:solidFill>
            <a:srgbClr val="171717"/>
          </a:solidFill>
          <a:ln w="50800">
            <a:solidFill>
              <a:srgbClr val="859EAE"/>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0" cap="none" spc="0" normalizeH="0" baseline="0" noProof="0">
                <a:ln>
                  <a:noFill/>
                </a:ln>
                <a:solidFill>
                  <a:prstClr val="white"/>
                </a:solidFill>
                <a:effectLst/>
                <a:uLnTx/>
                <a:uFillTx/>
                <a:latin typeface="Aptos" panose="02110004020202020204"/>
                <a:ea typeface="+mn-ea"/>
                <a:cs typeface="+mn-cs"/>
              </a:rPr>
              <a:t>Adoption of AI-</a:t>
            </a:r>
            <a:r>
              <a:rPr kumimoji="0" lang="fi-FI" sz="1400" b="0" i="0" u="none" strike="noStrike" kern="0" cap="none" spc="0" normalizeH="0" baseline="0" noProof="0" err="1">
                <a:ln>
                  <a:noFill/>
                </a:ln>
                <a:solidFill>
                  <a:prstClr val="white"/>
                </a:solidFill>
                <a:effectLst/>
                <a:uLnTx/>
                <a:uFillTx/>
                <a:latin typeface="Aptos" panose="02110004020202020204"/>
                <a:ea typeface="+mn-ea"/>
                <a:cs typeface="+mn-cs"/>
              </a:rPr>
              <a:t>based</a:t>
            </a:r>
            <a:r>
              <a:rPr kumimoji="0" lang="fi-FI" sz="1400" b="0" i="0" u="none" strike="noStrike" kern="0" cap="none" spc="0" normalizeH="0" baseline="0" noProof="0">
                <a:ln>
                  <a:noFill/>
                </a:ln>
                <a:solidFill>
                  <a:prstClr val="white"/>
                </a:solidFill>
                <a:effectLst/>
                <a:uLnTx/>
                <a:uFillTx/>
                <a:latin typeface="Aptos" panose="02110004020202020204"/>
                <a:ea typeface="+mn-ea"/>
                <a:cs typeface="+mn-cs"/>
              </a:rPr>
              <a:t> </a:t>
            </a:r>
            <a:r>
              <a:rPr kumimoji="0" lang="fi-FI" sz="1400" b="0" i="0" u="none" strike="noStrike" kern="0" cap="none" spc="0" normalizeH="0" baseline="0" noProof="0" err="1">
                <a:ln>
                  <a:noFill/>
                </a:ln>
                <a:solidFill>
                  <a:prstClr val="white"/>
                </a:solidFill>
                <a:effectLst/>
                <a:uLnTx/>
                <a:uFillTx/>
                <a:latin typeface="Aptos" panose="02110004020202020204"/>
                <a:ea typeface="+mn-ea"/>
                <a:cs typeface="+mn-cs"/>
              </a:rPr>
              <a:t>processes</a:t>
            </a:r>
            <a:endParaRPr kumimoji="0" lang="fi-FI" sz="1400" b="0" i="0" u="none" strike="noStrike" kern="0" cap="none" spc="0" normalizeH="0" baseline="0" noProof="0">
              <a:ln>
                <a:noFill/>
              </a:ln>
              <a:solidFill>
                <a:prstClr val="white"/>
              </a:solidFill>
              <a:effectLst/>
              <a:uLnTx/>
              <a:uFillTx/>
              <a:latin typeface="Aptos" panose="02110004020202020204"/>
              <a:ea typeface="+mn-ea"/>
              <a:cs typeface="+mn-cs"/>
            </a:endParaRPr>
          </a:p>
        </p:txBody>
      </p:sp>
      <p:sp>
        <p:nvSpPr>
          <p:cNvPr id="49" name="Suorakulmio 48">
            <a:extLst>
              <a:ext uri="{FF2B5EF4-FFF2-40B4-BE49-F238E27FC236}">
                <a16:creationId xmlns:a16="http://schemas.microsoft.com/office/drawing/2014/main" id="{294A66B0-A662-319C-A3BE-E79D162D7B58}"/>
              </a:ext>
            </a:extLst>
          </p:cNvPr>
          <p:cNvSpPr/>
          <p:nvPr/>
        </p:nvSpPr>
        <p:spPr>
          <a:xfrm>
            <a:off x="4436972" y="1864223"/>
            <a:ext cx="1800000" cy="963187"/>
          </a:xfrm>
          <a:prstGeom prst="rect">
            <a:avLst/>
          </a:prstGeom>
          <a:solidFill>
            <a:srgbClr val="171717"/>
          </a:solidFill>
          <a:ln w="50800">
            <a:solidFill>
              <a:srgbClr val="859EAE"/>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0" cap="none" spc="0" normalizeH="0" baseline="0" noProof="0">
                <a:ln>
                  <a:noFill/>
                </a:ln>
                <a:solidFill>
                  <a:prstClr val="white"/>
                </a:solidFill>
                <a:effectLst/>
                <a:uLnTx/>
                <a:uFillTx/>
                <a:latin typeface="Aptos" panose="02110004020202020204"/>
                <a:ea typeface="+mn-ea"/>
                <a:cs typeface="+mn-cs"/>
              </a:rPr>
              <a:t>D</a:t>
            </a:r>
            <a:r>
              <a:rPr kumimoji="0" lang="fi-FI" sz="1400" b="0" i="0" u="none" strike="noStrike" kern="0" cap="none" spc="0" normalizeH="0" baseline="0" noProof="0" err="1">
                <a:ln>
                  <a:noFill/>
                </a:ln>
                <a:solidFill>
                  <a:prstClr val="white"/>
                </a:solidFill>
                <a:effectLst/>
                <a:uLnTx/>
                <a:uFillTx/>
                <a:latin typeface="Aptos" panose="02110004020202020204"/>
                <a:ea typeface="+mn-ea"/>
                <a:cs typeface="+mn-cs"/>
              </a:rPr>
              <a:t>igital</a:t>
            </a:r>
            <a:r>
              <a:rPr kumimoji="0" lang="fi-FI" sz="1400" b="0" i="0" u="none" strike="noStrike" kern="0" cap="none" spc="0" normalizeH="0" baseline="0" noProof="0">
                <a:ln>
                  <a:noFill/>
                </a:ln>
                <a:solidFill>
                  <a:prstClr val="white"/>
                </a:solidFill>
                <a:effectLst/>
                <a:uLnTx/>
                <a:uFillTx/>
                <a:latin typeface="Aptos" panose="02110004020202020204"/>
                <a:ea typeface="+mn-ea"/>
                <a:cs typeface="+mn-cs"/>
              </a:rPr>
              <a:t> </a:t>
            </a:r>
            <a:r>
              <a:rPr kumimoji="0" lang="fi-FI" sz="1400" b="0" i="0" u="none" strike="noStrike" kern="0" cap="none" spc="0" normalizeH="0" baseline="0" noProof="0" err="1">
                <a:ln>
                  <a:noFill/>
                </a:ln>
                <a:solidFill>
                  <a:prstClr val="white"/>
                </a:solidFill>
                <a:effectLst/>
                <a:uLnTx/>
                <a:uFillTx/>
                <a:latin typeface="Aptos" panose="02110004020202020204"/>
                <a:ea typeface="+mn-ea"/>
                <a:cs typeface="+mn-cs"/>
              </a:rPr>
              <a:t>takt-production</a:t>
            </a:r>
            <a:r>
              <a:rPr kumimoji="0" lang="fi-FI" sz="1400" b="0" i="0" u="none" strike="noStrike" kern="0" cap="none" spc="0" normalizeH="0" baseline="0" noProof="0">
                <a:ln>
                  <a:noFill/>
                </a:ln>
                <a:solidFill>
                  <a:prstClr val="white"/>
                </a:solidFill>
                <a:effectLst/>
                <a:uLnTx/>
                <a:uFillTx/>
                <a:latin typeface="Aptos" panose="02110004020202020204"/>
                <a:ea typeface="+mn-ea"/>
                <a:cs typeface="+mn-cs"/>
              </a:rPr>
              <a:t> management</a:t>
            </a:r>
          </a:p>
        </p:txBody>
      </p:sp>
      <p:sp>
        <p:nvSpPr>
          <p:cNvPr id="135" name="Suorakulmio 134">
            <a:extLst>
              <a:ext uri="{FF2B5EF4-FFF2-40B4-BE49-F238E27FC236}">
                <a16:creationId xmlns:a16="http://schemas.microsoft.com/office/drawing/2014/main" id="{82DFC9DD-CBC8-E6C4-E3E3-65333E5073D3}"/>
              </a:ext>
            </a:extLst>
          </p:cNvPr>
          <p:cNvSpPr/>
          <p:nvPr/>
        </p:nvSpPr>
        <p:spPr>
          <a:xfrm>
            <a:off x="3854580" y="5739281"/>
            <a:ext cx="1800000" cy="963187"/>
          </a:xfrm>
          <a:prstGeom prst="rect">
            <a:avLst/>
          </a:prstGeom>
          <a:solidFill>
            <a:srgbClr val="171717"/>
          </a:solidFill>
          <a:ln w="50800">
            <a:solidFill>
              <a:srgbClr val="00D6C5"/>
            </a:solidFill>
            <a:prstDash val="soli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1200" cap="none" spc="0" normalizeH="0" baseline="0" noProof="0">
                <a:ln>
                  <a:noFill/>
                </a:ln>
                <a:solidFill>
                  <a:prstClr val="white"/>
                </a:solidFill>
                <a:effectLst/>
                <a:uLnTx/>
                <a:uFillTx/>
                <a:latin typeface="Aptos" panose="02110004020202020204"/>
                <a:ea typeface="+mn-ea"/>
                <a:cs typeface="+mn-cs"/>
              </a:rPr>
              <a:t>UPID</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Aptos" panose="02110004020202020204"/>
                <a:ea typeface="+mn-ea"/>
                <a:cs typeface="+mn-cs"/>
              </a:rPr>
              <a:t>Product </a:t>
            </a:r>
            <a:r>
              <a:rPr kumimoji="0" lang="fi-FI" sz="1400" b="1" i="0" u="none" strike="noStrike" kern="1200" cap="none" spc="0" normalizeH="0" baseline="0" noProof="0" err="1">
                <a:ln>
                  <a:noFill/>
                </a:ln>
                <a:solidFill>
                  <a:prstClr val="white"/>
                </a:solidFill>
                <a:effectLst/>
                <a:uLnTx/>
                <a:uFillTx/>
                <a:latin typeface="Aptos" panose="02110004020202020204"/>
                <a:ea typeface="+mn-ea"/>
                <a:cs typeface="+mn-cs"/>
              </a:rPr>
              <a:t>Identification</a:t>
            </a:r>
            <a:endParaRPr kumimoji="0" lang="fi-FI" sz="1400" b="1" i="0" u="none" strike="noStrike" kern="1200" cap="none" spc="0" normalizeH="0" baseline="0" noProof="0">
              <a:ln>
                <a:noFill/>
              </a:ln>
              <a:solidFill>
                <a:prstClr val="white"/>
              </a:solidFill>
              <a:effectLst/>
              <a:uLnTx/>
              <a:uFillTx/>
              <a:latin typeface="Aptos" panose="02110004020202020204"/>
              <a:ea typeface="+mn-ea"/>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1200" cap="none" spc="0" normalizeH="0" baseline="0" noProof="0" err="1">
                <a:ln>
                  <a:noFill/>
                </a:ln>
                <a:solidFill>
                  <a:prstClr val="white"/>
                </a:solidFill>
                <a:effectLst/>
                <a:uLnTx/>
                <a:uFillTx/>
                <a:latin typeface="Aptos" panose="02110004020202020204"/>
                <a:ea typeface="+mn-ea"/>
                <a:cs typeface="+mn-cs"/>
              </a:rPr>
              <a:t>sGTIN</a:t>
            </a:r>
            <a:endParaRPr kumimoji="0" lang="fi-FI" sz="12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36" name="Suorakulmio 135">
            <a:extLst>
              <a:ext uri="{FF2B5EF4-FFF2-40B4-BE49-F238E27FC236}">
                <a16:creationId xmlns:a16="http://schemas.microsoft.com/office/drawing/2014/main" id="{897822F9-C325-3904-47A4-E426D79325BC}"/>
              </a:ext>
            </a:extLst>
          </p:cNvPr>
          <p:cNvSpPr/>
          <p:nvPr/>
        </p:nvSpPr>
        <p:spPr>
          <a:xfrm>
            <a:off x="6067550" y="5739924"/>
            <a:ext cx="1800000" cy="963187"/>
          </a:xfrm>
          <a:prstGeom prst="rect">
            <a:avLst/>
          </a:prstGeom>
          <a:solidFill>
            <a:srgbClr val="171717"/>
          </a:solidFill>
          <a:ln w="50800">
            <a:solidFill>
              <a:srgbClr val="00D6C5"/>
            </a:solidFill>
            <a:prstDash val="solid"/>
          </a:ln>
        </p:spPr>
        <p:style>
          <a:lnRef idx="2">
            <a:schemeClr val="accent1">
              <a:shade val="15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1200" cap="none" spc="0" normalizeH="0" baseline="0" noProof="0">
                <a:ln>
                  <a:noFill/>
                </a:ln>
                <a:solidFill>
                  <a:prstClr val="white"/>
                </a:solidFill>
                <a:effectLst/>
                <a:uLnTx/>
                <a:uFillTx/>
                <a:latin typeface="Aptos" panose="02110004020202020204"/>
                <a:ea typeface="+mn-ea"/>
                <a:cs typeface="+mn-cs"/>
              </a:rPr>
              <a:t>AIDC</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Aptos" panose="02110004020202020204"/>
                <a:ea typeface="+mn-ea"/>
                <a:cs typeface="+mn-cs"/>
              </a:rPr>
              <a:t>Data </a:t>
            </a:r>
            <a:r>
              <a:rPr kumimoji="0" lang="fi-FI" sz="1400" b="1" i="0" u="none" strike="noStrike" kern="1200" cap="none" spc="0" normalizeH="0" baseline="0" noProof="0" err="1">
                <a:ln>
                  <a:noFill/>
                </a:ln>
                <a:solidFill>
                  <a:prstClr val="white"/>
                </a:solidFill>
                <a:effectLst/>
                <a:uLnTx/>
                <a:uFillTx/>
                <a:latin typeface="Aptos" panose="02110004020202020204"/>
                <a:ea typeface="+mn-ea"/>
                <a:cs typeface="+mn-cs"/>
              </a:rPr>
              <a:t>Carriers</a:t>
            </a:r>
            <a:endParaRPr kumimoji="0" lang="fi-FI" sz="1400" b="1" i="0" u="none" strike="noStrike" kern="1200" cap="none" spc="0" normalizeH="0" baseline="0" noProof="0">
              <a:ln>
                <a:noFill/>
              </a:ln>
              <a:solidFill>
                <a:prstClr val="white"/>
              </a:solidFill>
              <a:effectLst/>
              <a:uLnTx/>
              <a:uFillTx/>
              <a:latin typeface="Aptos" panose="02110004020202020204"/>
              <a:ea typeface="+mn-ea"/>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1200" cap="none" spc="0" normalizeH="0" baseline="0" noProof="0">
                <a:ln>
                  <a:noFill/>
                </a:ln>
                <a:solidFill>
                  <a:prstClr val="white"/>
                </a:solidFill>
                <a:effectLst/>
                <a:uLnTx/>
                <a:uFillTx/>
                <a:latin typeface="Aptos" panose="020B0004020202020204" pitchFamily="34" charset="0"/>
                <a:ea typeface="+mn-ea"/>
                <a:cs typeface="+mn-cs"/>
              </a:rPr>
              <a:t>(2D </a:t>
            </a:r>
            <a:r>
              <a:rPr kumimoji="0" lang="fi-FI" sz="1200" b="0" i="0" u="none" strike="noStrike" kern="1200" cap="none" spc="0" normalizeH="0" baseline="0" noProof="0" err="1">
                <a:ln>
                  <a:noFill/>
                </a:ln>
                <a:solidFill>
                  <a:prstClr val="white"/>
                </a:solidFill>
                <a:effectLst/>
                <a:uLnTx/>
                <a:uFillTx/>
                <a:latin typeface="Aptos" panose="020B0004020202020204" pitchFamily="34" charset="0"/>
                <a:ea typeface="+mn-ea"/>
                <a:cs typeface="+mn-cs"/>
              </a:rPr>
              <a:t>codes</a:t>
            </a:r>
            <a:r>
              <a:rPr kumimoji="0" lang="fi-FI" sz="1200" b="0" i="0" u="none" strike="noStrike" kern="1200" cap="none" spc="0" normalizeH="0" baseline="0" noProof="0">
                <a:ln>
                  <a:noFill/>
                </a:ln>
                <a:solidFill>
                  <a:prstClr val="white"/>
                </a:solidFill>
                <a:effectLst/>
                <a:uLnTx/>
                <a:uFillTx/>
                <a:latin typeface="Aptos" panose="020B0004020202020204" pitchFamily="34" charset="0"/>
                <a:ea typeface="+mn-ea"/>
                <a:cs typeface="+mn-cs"/>
              </a:rPr>
              <a:t> / RFID)</a:t>
            </a:r>
          </a:p>
        </p:txBody>
      </p:sp>
      <p:sp>
        <p:nvSpPr>
          <p:cNvPr id="137" name="Suorakulmio 136">
            <a:extLst>
              <a:ext uri="{FF2B5EF4-FFF2-40B4-BE49-F238E27FC236}">
                <a16:creationId xmlns:a16="http://schemas.microsoft.com/office/drawing/2014/main" id="{4732B508-54C9-C96F-CAC5-682948F61ECD}"/>
              </a:ext>
            </a:extLst>
          </p:cNvPr>
          <p:cNvSpPr/>
          <p:nvPr/>
        </p:nvSpPr>
        <p:spPr>
          <a:xfrm>
            <a:off x="4808251" y="4408859"/>
            <a:ext cx="1800000" cy="963187"/>
          </a:xfrm>
          <a:prstGeom prst="rect">
            <a:avLst/>
          </a:prstGeom>
          <a:solidFill>
            <a:srgbClr val="171717"/>
          </a:solidFill>
          <a:ln w="50800">
            <a:solidFill>
              <a:srgbClr val="00D6C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1200" cap="none" spc="0" normalizeH="0" baseline="0" noProof="0">
                <a:ln>
                  <a:noFill/>
                </a:ln>
                <a:solidFill>
                  <a:prstClr val="white"/>
                </a:solidFill>
                <a:effectLst/>
                <a:uLnTx/>
                <a:uFillTx/>
                <a:latin typeface="Aptos" panose="020B0004020202020204" pitchFamily="34" charset="0"/>
                <a:ea typeface="+mn-ea"/>
                <a:cs typeface="+mn-cs"/>
              </a:rPr>
              <a:t>Product data </a:t>
            </a:r>
            <a:r>
              <a:rPr kumimoji="0" lang="fi-FI" sz="1400" b="0" i="0" u="none" strike="noStrike" kern="1200" cap="none" spc="0" normalizeH="0" baseline="0" noProof="0" err="1">
                <a:ln>
                  <a:noFill/>
                </a:ln>
                <a:solidFill>
                  <a:prstClr val="white"/>
                </a:solidFill>
                <a:effectLst/>
                <a:uLnTx/>
                <a:uFillTx/>
                <a:latin typeface="Aptos" panose="020B0004020202020204" pitchFamily="34" charset="0"/>
                <a:ea typeface="+mn-ea"/>
                <a:cs typeface="+mn-cs"/>
              </a:rPr>
              <a:t>sharing</a:t>
            </a:r>
            <a:endParaRPr kumimoji="0" lang="fi-FI" sz="1400" b="0" i="0" u="none" strike="noStrike" kern="1200" cap="none" spc="0" normalizeH="0" baseline="0" noProof="0">
              <a:ln>
                <a:noFill/>
              </a:ln>
              <a:solidFill>
                <a:prstClr val="white"/>
              </a:solidFill>
              <a:effectLst/>
              <a:uLnTx/>
              <a:uFillTx/>
              <a:latin typeface="Aptos" panose="020B0004020202020204" pitchFamily="34" charset="0"/>
              <a:ea typeface="+mn-ea"/>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1200" cap="none" spc="0" normalizeH="0" baseline="0" noProof="0">
                <a:ln>
                  <a:noFill/>
                </a:ln>
                <a:solidFill>
                  <a:prstClr val="white"/>
                </a:solidFill>
                <a:effectLst/>
                <a:uLnTx/>
                <a:uFillTx/>
                <a:latin typeface="Aptos" panose="020B0004020202020204" pitchFamily="34" charset="0"/>
                <a:ea typeface="+mn-ea"/>
                <a:cs typeface="+mn-cs"/>
              </a:rPr>
              <a:t>(ETIM, TT-</a:t>
            </a:r>
            <a:r>
              <a:rPr kumimoji="0" lang="fi-FI" sz="1400" b="0" i="0" u="none" strike="noStrike" kern="1200" cap="none" spc="0" normalizeH="0" baseline="0" noProof="0" err="1">
                <a:ln>
                  <a:noFill/>
                </a:ln>
                <a:solidFill>
                  <a:prstClr val="white"/>
                </a:solidFill>
                <a:effectLst/>
                <a:uLnTx/>
                <a:uFillTx/>
                <a:latin typeface="Aptos" panose="020B0004020202020204" pitchFamily="34" charset="0"/>
                <a:ea typeface="+mn-ea"/>
                <a:cs typeface="+mn-cs"/>
              </a:rPr>
              <a:t>standard</a:t>
            </a:r>
            <a:r>
              <a:rPr kumimoji="0" lang="fi-FI" sz="1400" b="0" i="0" u="none" strike="noStrike" kern="1200" cap="none" spc="0" normalizeH="0" baseline="0" noProof="0">
                <a:ln>
                  <a:noFill/>
                </a:ln>
                <a:solidFill>
                  <a:prstClr val="white"/>
                </a:solidFill>
                <a:effectLst/>
                <a:uLnTx/>
                <a:uFillTx/>
                <a:latin typeface="Aptos" panose="020B0004020202020204" pitchFamily="34" charset="0"/>
                <a:ea typeface="+mn-ea"/>
                <a:cs typeface="+mn-cs"/>
              </a:rPr>
              <a:t>)</a:t>
            </a:r>
            <a:endParaRPr kumimoji="0" lang="fi-FI" sz="1400" b="0" i="0" u="none" strike="noStrike" kern="1200" cap="none" spc="0" normalizeH="0" baseline="0" noProof="0">
              <a:ln>
                <a:noFill/>
              </a:ln>
              <a:solidFill>
                <a:prstClr val="black"/>
              </a:solidFill>
              <a:effectLst/>
              <a:uLnTx/>
              <a:uFillTx/>
              <a:latin typeface="Aptos" panose="020B0004020202020204" pitchFamily="34" charset="0"/>
              <a:ea typeface="+mn-ea"/>
              <a:cs typeface="+mn-cs"/>
            </a:endParaRPr>
          </a:p>
        </p:txBody>
      </p:sp>
      <p:sp>
        <p:nvSpPr>
          <p:cNvPr id="138" name="Suorakulmio 137">
            <a:extLst>
              <a:ext uri="{FF2B5EF4-FFF2-40B4-BE49-F238E27FC236}">
                <a16:creationId xmlns:a16="http://schemas.microsoft.com/office/drawing/2014/main" id="{C9ED20BE-EA93-B5F4-C20C-551C08550323}"/>
              </a:ext>
            </a:extLst>
          </p:cNvPr>
          <p:cNvSpPr/>
          <p:nvPr/>
        </p:nvSpPr>
        <p:spPr>
          <a:xfrm>
            <a:off x="7077000" y="4424132"/>
            <a:ext cx="1800000" cy="963187"/>
          </a:xfrm>
          <a:prstGeom prst="rect">
            <a:avLst/>
          </a:prstGeom>
          <a:solidFill>
            <a:srgbClr val="171717"/>
          </a:solidFill>
          <a:ln w="50800">
            <a:solidFill>
              <a:srgbClr val="00D6C5">
                <a:alpha val="68000"/>
              </a:srgb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lumMod val="65000"/>
                  </a:prstClr>
                </a:solidFill>
                <a:effectLst/>
                <a:uLnTx/>
                <a:uFillTx/>
                <a:latin typeface="Aptos" panose="020B0004020202020204" pitchFamily="34" charset="0"/>
                <a:ea typeface="+mn-ea"/>
                <a:cs typeface="+mn-cs"/>
              </a:rPr>
              <a:t>EU DPP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lumMod val="65000"/>
                  </a:prstClr>
                </a:solidFill>
                <a:effectLst/>
                <a:uLnTx/>
                <a:uFillTx/>
                <a:latin typeface="Aptos" panose="020B0004020202020204" pitchFamily="34" charset="0"/>
                <a:ea typeface="+mn-ea"/>
                <a:cs typeface="+mn-cs"/>
              </a:rPr>
              <a:t>(2027)</a:t>
            </a:r>
            <a:endParaRPr kumimoji="0" lang="fi-FI" sz="1400" b="0" i="0" u="none" strike="noStrike" kern="1200" cap="none" spc="0" normalizeH="0" baseline="0" noProof="0">
              <a:ln>
                <a:noFill/>
              </a:ln>
              <a:solidFill>
                <a:prstClr val="white">
                  <a:lumMod val="65000"/>
                </a:prstClr>
              </a:solidFill>
              <a:effectLst/>
              <a:uLnTx/>
              <a:uFillTx/>
              <a:latin typeface="Aptos" panose="020B0004020202020204" pitchFamily="34" charset="0"/>
              <a:ea typeface="+mn-ea"/>
              <a:cs typeface="+mn-cs"/>
            </a:endParaRPr>
          </a:p>
        </p:txBody>
      </p:sp>
      <p:sp>
        <p:nvSpPr>
          <p:cNvPr id="63" name="Pyöristetty suorakulmio 8">
            <a:extLst>
              <a:ext uri="{FF2B5EF4-FFF2-40B4-BE49-F238E27FC236}">
                <a16:creationId xmlns:a16="http://schemas.microsoft.com/office/drawing/2014/main" id="{C9FCD392-4A3D-04E2-9F15-E3EABA282241}"/>
              </a:ext>
            </a:extLst>
          </p:cNvPr>
          <p:cNvSpPr/>
          <p:nvPr/>
        </p:nvSpPr>
        <p:spPr>
          <a:xfrm>
            <a:off x="3775024" y="5665207"/>
            <a:ext cx="4239538" cy="1128874"/>
          </a:xfrm>
          <a:custGeom>
            <a:avLst/>
            <a:gdLst>
              <a:gd name="connsiteX0" fmla="*/ 0 w 4239538"/>
              <a:gd name="connsiteY0" fmla="*/ 97817 h 1128874"/>
              <a:gd name="connsiteX1" fmla="*/ 97817 w 4239538"/>
              <a:gd name="connsiteY1" fmla="*/ 0 h 1128874"/>
              <a:gd name="connsiteX2" fmla="*/ 4141721 w 4239538"/>
              <a:gd name="connsiteY2" fmla="*/ 0 h 1128874"/>
              <a:gd name="connsiteX3" fmla="*/ 4239538 w 4239538"/>
              <a:gd name="connsiteY3" fmla="*/ 97817 h 1128874"/>
              <a:gd name="connsiteX4" fmla="*/ 4239538 w 4239538"/>
              <a:gd name="connsiteY4" fmla="*/ 1031057 h 1128874"/>
              <a:gd name="connsiteX5" fmla="*/ 4141721 w 4239538"/>
              <a:gd name="connsiteY5" fmla="*/ 1128874 h 1128874"/>
              <a:gd name="connsiteX6" fmla="*/ 97817 w 4239538"/>
              <a:gd name="connsiteY6" fmla="*/ 1128874 h 1128874"/>
              <a:gd name="connsiteX7" fmla="*/ 0 w 4239538"/>
              <a:gd name="connsiteY7" fmla="*/ 1031057 h 1128874"/>
              <a:gd name="connsiteX8" fmla="*/ 0 w 4239538"/>
              <a:gd name="connsiteY8" fmla="*/ 97817 h 1128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39538" h="1128874" extrusionOk="0">
                <a:moveTo>
                  <a:pt x="0" y="97817"/>
                </a:moveTo>
                <a:cubicBezTo>
                  <a:pt x="-646" y="43396"/>
                  <a:pt x="41295" y="938"/>
                  <a:pt x="97817" y="0"/>
                </a:cubicBezTo>
                <a:cubicBezTo>
                  <a:pt x="1632550" y="132882"/>
                  <a:pt x="3444489" y="-84951"/>
                  <a:pt x="4141721" y="0"/>
                </a:cubicBezTo>
                <a:cubicBezTo>
                  <a:pt x="4194469" y="1245"/>
                  <a:pt x="4238237" y="50985"/>
                  <a:pt x="4239538" y="97817"/>
                </a:cubicBezTo>
                <a:cubicBezTo>
                  <a:pt x="4216658" y="547177"/>
                  <a:pt x="4283866" y="916748"/>
                  <a:pt x="4239538" y="1031057"/>
                </a:cubicBezTo>
                <a:cubicBezTo>
                  <a:pt x="4244139" y="1085626"/>
                  <a:pt x="4199867" y="1120388"/>
                  <a:pt x="4141721" y="1128874"/>
                </a:cubicBezTo>
                <a:cubicBezTo>
                  <a:pt x="2532475" y="1216513"/>
                  <a:pt x="1505453" y="1056195"/>
                  <a:pt x="97817" y="1128874"/>
                </a:cubicBezTo>
                <a:cubicBezTo>
                  <a:pt x="43601" y="1127029"/>
                  <a:pt x="-1324" y="1086919"/>
                  <a:pt x="0" y="1031057"/>
                </a:cubicBezTo>
                <a:cubicBezTo>
                  <a:pt x="-70853" y="739405"/>
                  <a:pt x="-51039" y="212195"/>
                  <a:pt x="0" y="97817"/>
                </a:cubicBezTo>
                <a:close/>
              </a:path>
            </a:pathLst>
          </a:custGeom>
          <a:noFill/>
          <a:ln w="50800">
            <a:solidFill>
              <a:srgbClr val="FF0000"/>
            </a:solidFill>
            <a:prstDash val="solid"/>
            <a:extLst>
              <a:ext uri="{C807C97D-BFC1-408E-A445-0C87EB9F89A2}">
                <ask:lineSketchStyleProps xmlns:ask="http://schemas.microsoft.com/office/drawing/2018/sketchyshapes" sd="1219033472">
                  <a:prstGeom prst="roundRect">
                    <a:avLst>
                      <a:gd name="adj" fmla="val 8665"/>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black"/>
              </a:solidFill>
              <a:effectLst/>
              <a:uLnTx/>
              <a:uFillTx/>
              <a:latin typeface="Aptos" panose="020B0004020202020204" pitchFamily="34" charset="0"/>
              <a:ea typeface="+mn-ea"/>
              <a:cs typeface="+mn-cs"/>
            </a:endParaRPr>
          </a:p>
        </p:txBody>
      </p:sp>
      <p:sp>
        <p:nvSpPr>
          <p:cNvPr id="156" name="Suorakulmio 155">
            <a:extLst>
              <a:ext uri="{FF2B5EF4-FFF2-40B4-BE49-F238E27FC236}">
                <a16:creationId xmlns:a16="http://schemas.microsoft.com/office/drawing/2014/main" id="{90C3121D-2B0A-E6AC-86A8-772B7738D771}"/>
              </a:ext>
            </a:extLst>
          </p:cNvPr>
          <p:cNvSpPr/>
          <p:nvPr/>
        </p:nvSpPr>
        <p:spPr>
          <a:xfrm>
            <a:off x="515541" y="5739281"/>
            <a:ext cx="1800000" cy="963187"/>
          </a:xfrm>
          <a:prstGeom prst="rect">
            <a:avLst/>
          </a:prstGeom>
          <a:solidFill>
            <a:srgbClr val="171717"/>
          </a:solidFill>
          <a:ln w="50800">
            <a:solidFill>
              <a:srgbClr val="346DE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0" cap="none" spc="0" normalizeH="0" baseline="0" noProof="0">
                <a:ln>
                  <a:noFill/>
                </a:ln>
                <a:solidFill>
                  <a:prstClr val="white"/>
                </a:solidFill>
                <a:effectLst/>
                <a:uLnTx/>
                <a:uFillTx/>
                <a:latin typeface="Aptos" panose="02110004020202020204"/>
                <a:ea typeface="+mn-ea"/>
                <a:cs typeface="+mn-cs"/>
              </a:rPr>
              <a:t>R</a:t>
            </a:r>
            <a:r>
              <a:rPr kumimoji="0" lang="fi-FI" sz="1400" b="0" i="0" u="none" strike="noStrike" kern="0" cap="none" spc="0" normalizeH="0" baseline="0" noProof="0" err="1">
                <a:ln>
                  <a:noFill/>
                </a:ln>
                <a:solidFill>
                  <a:prstClr val="white"/>
                </a:solidFill>
                <a:effectLst/>
                <a:uLnTx/>
                <a:uFillTx/>
                <a:latin typeface="Aptos" panose="02110004020202020204"/>
                <a:ea typeface="+mn-ea"/>
                <a:cs typeface="+mn-cs"/>
              </a:rPr>
              <a:t>eference</a:t>
            </a:r>
            <a:r>
              <a:rPr kumimoji="0" lang="fi-FI" sz="1400" b="0" i="0" u="none" strike="noStrike" kern="0" cap="none" spc="0" normalizeH="0" baseline="0" noProof="0">
                <a:ln>
                  <a:noFill/>
                </a:ln>
                <a:solidFill>
                  <a:prstClr val="white"/>
                </a:solidFill>
                <a:effectLst/>
                <a:uLnTx/>
                <a:uFillTx/>
                <a:latin typeface="Aptos" panose="02110004020202020204"/>
                <a:ea typeface="+mn-ea"/>
                <a:cs typeface="+mn-cs"/>
              </a:rPr>
              <a:t> data for </a:t>
            </a:r>
            <a:r>
              <a:rPr kumimoji="0" lang="fi-FI" sz="1400" b="0" i="0" u="none" strike="noStrike" kern="0" cap="none" spc="0" normalizeH="0" baseline="0" noProof="0" err="1">
                <a:ln>
                  <a:noFill/>
                </a:ln>
                <a:solidFill>
                  <a:prstClr val="white"/>
                </a:solidFill>
                <a:effectLst/>
                <a:uLnTx/>
                <a:uFillTx/>
                <a:latin typeface="Aptos" panose="02110004020202020204"/>
                <a:ea typeface="+mn-ea"/>
                <a:cs typeface="+mn-cs"/>
              </a:rPr>
              <a:t>for</a:t>
            </a:r>
            <a:r>
              <a:rPr kumimoji="0" lang="fi-FI" sz="1400" b="0" i="0" u="none" strike="noStrike" kern="0" cap="none" spc="0" normalizeH="0" baseline="0" noProof="0">
                <a:ln>
                  <a:noFill/>
                </a:ln>
                <a:solidFill>
                  <a:prstClr val="white"/>
                </a:solidFill>
                <a:effectLst/>
                <a:uLnTx/>
                <a:uFillTx/>
                <a:latin typeface="Aptos" panose="02110004020202020204"/>
                <a:ea typeface="+mn-ea"/>
                <a:cs typeface="+mn-cs"/>
              </a:rPr>
              <a:t> design</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1200" cap="none" spc="0" normalizeH="0" baseline="0" noProof="0">
                <a:ln>
                  <a:noFill/>
                </a:ln>
                <a:solidFill>
                  <a:prstClr val="white">
                    <a:lumMod val="85000"/>
                  </a:prstClr>
                </a:solidFill>
                <a:effectLst/>
                <a:uLnTx/>
                <a:uFillTx/>
                <a:latin typeface="Aptos" panose="02110004020202020204"/>
                <a:ea typeface="+mn-ea"/>
                <a:cs typeface="+mn-cs"/>
              </a:rPr>
              <a:t>(data </a:t>
            </a:r>
            <a:r>
              <a:rPr kumimoji="0" lang="fi-FI" sz="1400" b="0" i="0" u="none" strike="noStrike" kern="1200" cap="none" spc="0" normalizeH="0" baseline="0" noProof="0" err="1">
                <a:ln>
                  <a:noFill/>
                </a:ln>
                <a:solidFill>
                  <a:prstClr val="white">
                    <a:lumMod val="85000"/>
                  </a:prstClr>
                </a:solidFill>
                <a:effectLst/>
                <a:uLnTx/>
                <a:uFillTx/>
                <a:latin typeface="Aptos" panose="02110004020202020204"/>
                <a:ea typeface="+mn-ea"/>
                <a:cs typeface="+mn-cs"/>
              </a:rPr>
              <a:t>dictionaries</a:t>
            </a:r>
            <a:r>
              <a:rPr kumimoji="0" lang="fi-FI" sz="1400" b="0" i="0" u="none" strike="noStrike" kern="1200" cap="none" spc="0" normalizeH="0" baseline="0" noProof="0">
                <a:ln>
                  <a:noFill/>
                </a:ln>
                <a:solidFill>
                  <a:prstClr val="white">
                    <a:lumMod val="85000"/>
                  </a:prstClr>
                </a:solidFill>
                <a:effectLst/>
                <a:uLnTx/>
                <a:uFillTx/>
                <a:latin typeface="Aptos" panose="02110004020202020204"/>
                <a:ea typeface="+mn-ea"/>
                <a:cs typeface="+mn-cs"/>
              </a:rPr>
              <a:t>)</a:t>
            </a:r>
          </a:p>
        </p:txBody>
      </p:sp>
      <p:sp>
        <p:nvSpPr>
          <p:cNvPr id="160" name="Suorakulmio 159">
            <a:extLst>
              <a:ext uri="{FF2B5EF4-FFF2-40B4-BE49-F238E27FC236}">
                <a16:creationId xmlns:a16="http://schemas.microsoft.com/office/drawing/2014/main" id="{D2D85293-4EC8-2056-F86A-5E5252EF7783}"/>
              </a:ext>
            </a:extLst>
          </p:cNvPr>
          <p:cNvSpPr/>
          <p:nvPr/>
        </p:nvSpPr>
        <p:spPr>
          <a:xfrm>
            <a:off x="5426561" y="3121857"/>
            <a:ext cx="1800000" cy="963187"/>
          </a:xfrm>
          <a:prstGeom prst="rect">
            <a:avLst/>
          </a:prstGeom>
          <a:solidFill>
            <a:srgbClr val="171717"/>
          </a:solidFill>
          <a:ln w="50800">
            <a:solidFill>
              <a:srgbClr val="FFC000"/>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1200" cap="none" spc="0" normalizeH="0" baseline="0" noProof="0">
                <a:ln>
                  <a:noFill/>
                </a:ln>
                <a:solidFill>
                  <a:prstClr val="white"/>
                </a:solidFill>
                <a:effectLst/>
                <a:uLnTx/>
                <a:uFillTx/>
                <a:latin typeface="Calibri" panose="020F0502020204030204"/>
                <a:ea typeface="+mn-ea"/>
                <a:cs typeface="+mn-cs"/>
              </a:rPr>
              <a:t>Message </a:t>
            </a:r>
            <a:r>
              <a:rPr kumimoji="0" lang="fi-FI" sz="1400" b="0" i="0" u="none" strike="noStrike" kern="1200" cap="none" spc="0" normalizeH="0" baseline="0" noProof="0" err="1">
                <a:ln>
                  <a:noFill/>
                </a:ln>
                <a:solidFill>
                  <a:prstClr val="white"/>
                </a:solidFill>
                <a:effectLst/>
                <a:uLnTx/>
                <a:uFillTx/>
                <a:latin typeface="Calibri" panose="020F0502020204030204"/>
                <a:ea typeface="+mn-ea"/>
                <a:cs typeface="+mn-cs"/>
              </a:rPr>
              <a:t>based</a:t>
            </a:r>
            <a:r>
              <a:rPr kumimoji="0" lang="fi-FI" sz="1400" b="0" i="0" u="none" strike="noStrike" kern="1200" cap="none" spc="0" normalizeH="0" baseline="0" noProof="0">
                <a:ln>
                  <a:noFill/>
                </a:ln>
                <a:solidFill>
                  <a:prstClr val="white"/>
                </a:solidFill>
                <a:effectLst/>
                <a:uLnTx/>
                <a:uFillTx/>
                <a:latin typeface="Calibri" panose="020F0502020204030204"/>
                <a:ea typeface="+mn-ea"/>
                <a:cs typeface="+mn-cs"/>
              </a:rPr>
              <a:t> </a:t>
            </a:r>
            <a:r>
              <a:rPr kumimoji="0" lang="fi-FI" sz="1400" b="0" i="0" u="none" strike="noStrike" kern="1200" cap="none" spc="0" normalizeH="0" baseline="0" noProof="0" err="1">
                <a:ln>
                  <a:noFill/>
                </a:ln>
                <a:solidFill>
                  <a:prstClr val="white"/>
                </a:solidFill>
                <a:effectLst/>
                <a:uLnTx/>
                <a:uFillTx/>
                <a:latin typeface="Calibri" panose="020F0502020204030204"/>
                <a:ea typeface="+mn-ea"/>
                <a:cs typeface="+mn-cs"/>
              </a:rPr>
              <a:t>order-delivery</a:t>
            </a:r>
            <a:r>
              <a:rPr kumimoji="0" lang="fi-FI" sz="1400" b="0" i="0" u="none" strike="noStrike" kern="1200" cap="none" spc="0" normalizeH="0" baseline="0" noProof="0">
                <a:ln>
                  <a:noFill/>
                </a:ln>
                <a:solidFill>
                  <a:prstClr val="white"/>
                </a:solidFill>
                <a:effectLst/>
                <a:uLnTx/>
                <a:uFillTx/>
                <a:latin typeface="Calibri" panose="020F0502020204030204"/>
                <a:ea typeface="+mn-ea"/>
                <a:cs typeface="+mn-cs"/>
              </a:rPr>
              <a:t> </a:t>
            </a:r>
            <a:r>
              <a:rPr kumimoji="0" lang="fi-FI" sz="1400" b="0" i="0" u="none" strike="noStrike" kern="1200" cap="none" spc="0" normalizeH="0" baseline="0" noProof="0" err="1">
                <a:ln>
                  <a:noFill/>
                </a:ln>
                <a:solidFill>
                  <a:prstClr val="white"/>
                </a:solidFill>
                <a:effectLst/>
                <a:uLnTx/>
                <a:uFillTx/>
                <a:latin typeface="Calibri" panose="020F0502020204030204"/>
                <a:ea typeface="+mn-ea"/>
                <a:cs typeface="+mn-cs"/>
              </a:rPr>
              <a:t>process</a:t>
            </a:r>
            <a:endParaRPr kumimoji="0" lang="fi-FI" sz="1400" b="0" i="0" u="none" strike="noStrike" kern="1200" cap="none" spc="0" normalizeH="0" baseline="0" noProof="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0" i="0" u="none" strike="noStrike" kern="1200" cap="none" spc="0" normalizeH="0" baseline="0" noProof="0">
                <a:ln>
                  <a:noFill/>
                </a:ln>
                <a:solidFill>
                  <a:prstClr val="white"/>
                </a:solidFill>
                <a:effectLst/>
                <a:uLnTx/>
                <a:uFillTx/>
                <a:latin typeface="Calibri" panose="020F0502020204030204"/>
                <a:ea typeface="+mn-ea"/>
                <a:cs typeface="+mn-cs"/>
              </a:rPr>
              <a:t>(PEPPOL / EPCIS / </a:t>
            </a:r>
            <a:r>
              <a:rPr kumimoji="0" lang="fi-FI" sz="1100" b="0" i="0" u="none" strike="noStrike" kern="1200" cap="none" spc="0" normalizeH="0" baseline="0" noProof="0" err="1">
                <a:ln>
                  <a:noFill/>
                </a:ln>
                <a:solidFill>
                  <a:prstClr val="white"/>
                </a:solidFill>
                <a:effectLst/>
                <a:uLnTx/>
                <a:uFillTx/>
                <a:latin typeface="Calibri" panose="020F0502020204030204"/>
                <a:ea typeface="+mn-ea"/>
                <a:cs typeface="+mn-cs"/>
              </a:rPr>
              <a:t>eFTI</a:t>
            </a:r>
            <a:r>
              <a:rPr kumimoji="0" lang="fi-FI" sz="1100" b="0" i="0" u="none" strike="noStrike" kern="1200" cap="none" spc="0" normalizeH="0" baseline="0" noProof="0">
                <a:ln>
                  <a:noFill/>
                </a:ln>
                <a:solidFill>
                  <a:prstClr val="white"/>
                </a:solidFill>
                <a:effectLst/>
                <a:uLnTx/>
                <a:uFillTx/>
                <a:latin typeface="Calibri" panose="020F0502020204030204"/>
                <a:ea typeface="+mn-ea"/>
                <a:cs typeface="+mn-cs"/>
              </a:rPr>
              <a:t>)</a:t>
            </a:r>
          </a:p>
        </p:txBody>
      </p:sp>
      <p:sp>
        <p:nvSpPr>
          <p:cNvPr id="161" name="Suorakulmio 160">
            <a:extLst>
              <a:ext uri="{FF2B5EF4-FFF2-40B4-BE49-F238E27FC236}">
                <a16:creationId xmlns:a16="http://schemas.microsoft.com/office/drawing/2014/main" id="{2D4DB459-C3F5-144C-13D8-8DE3831648B0}"/>
              </a:ext>
            </a:extLst>
          </p:cNvPr>
          <p:cNvSpPr/>
          <p:nvPr/>
        </p:nvSpPr>
        <p:spPr>
          <a:xfrm>
            <a:off x="1415541" y="4370770"/>
            <a:ext cx="1800000" cy="963187"/>
          </a:xfrm>
          <a:prstGeom prst="rect">
            <a:avLst/>
          </a:prstGeom>
          <a:solidFill>
            <a:srgbClr val="171717"/>
          </a:solidFill>
          <a:ln w="50800">
            <a:solidFill>
              <a:srgbClr val="346DE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pt-BR" sz="1400" b="0" i="0" u="none" strike="noStrike" kern="1200" cap="none" spc="0" normalizeH="0" baseline="0" noProof="0">
                <a:ln>
                  <a:noFill/>
                </a:ln>
                <a:solidFill>
                  <a:prstClr val="white">
                    <a:lumMod val="85000"/>
                  </a:prstClr>
                </a:solidFill>
                <a:effectLst/>
                <a:uLnTx/>
                <a:uFillTx/>
                <a:latin typeface="Aptos" panose="02110004020202020204"/>
                <a:ea typeface="+mn-ea"/>
                <a:cs typeface="+mn-cs"/>
              </a:rPr>
              <a:t>(BIM) export to structural form</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pt-BR" sz="1400" b="0" i="0" u="none" strike="noStrike" kern="1200" cap="none" spc="0" normalizeH="0" baseline="0" noProof="0">
                <a:ln>
                  <a:noFill/>
                </a:ln>
                <a:solidFill>
                  <a:prstClr val="white">
                    <a:lumMod val="85000"/>
                  </a:prstClr>
                </a:solidFill>
                <a:effectLst/>
                <a:uLnTx/>
                <a:uFillTx/>
                <a:latin typeface="Aptos" panose="02110004020202020204"/>
                <a:ea typeface="+mn-ea"/>
                <a:cs typeface="+mn-cs"/>
              </a:rPr>
              <a:t>(E-BOM </a:t>
            </a:r>
            <a:r>
              <a:rPr kumimoji="0" lang="pt-BR" sz="1400" b="0" i="0" u="none" strike="noStrike" kern="1200" cap="none" spc="0" normalizeH="0" baseline="0" noProof="0">
                <a:ln>
                  <a:noFill/>
                </a:ln>
                <a:solidFill>
                  <a:prstClr val="white">
                    <a:lumMod val="85000"/>
                  </a:prstClr>
                </a:solidFill>
                <a:effectLst/>
                <a:uLnTx/>
                <a:uFillTx/>
                <a:latin typeface="Aptos" panose="02110004020202020204"/>
                <a:ea typeface="+mn-ea"/>
                <a:cs typeface="+mn-cs"/>
                <a:sym typeface="Wingdings" panose="05000000000000000000" pitchFamily="2" charset="2"/>
              </a:rPr>
              <a:t> </a:t>
            </a:r>
            <a:r>
              <a:rPr kumimoji="0" lang="pt-BR" sz="1400" b="0" i="0" u="none" strike="noStrike" kern="1200" cap="none" spc="0" normalizeH="0" baseline="0" noProof="0">
                <a:ln>
                  <a:noFill/>
                </a:ln>
                <a:solidFill>
                  <a:prstClr val="white">
                    <a:lumMod val="85000"/>
                  </a:prstClr>
                </a:solidFill>
                <a:effectLst/>
                <a:uLnTx/>
                <a:uFillTx/>
                <a:latin typeface="Aptos" panose="02110004020202020204"/>
                <a:ea typeface="+mn-ea"/>
                <a:cs typeface="+mn-cs"/>
              </a:rPr>
              <a:t>M-BOM)</a:t>
            </a:r>
            <a:endParaRPr kumimoji="0" lang="fi-FI" sz="1400" b="0" i="0" u="none" strike="noStrike" kern="1200" cap="none" spc="0" normalizeH="0" baseline="0" noProof="0">
              <a:ln>
                <a:noFill/>
              </a:ln>
              <a:solidFill>
                <a:prstClr val="white">
                  <a:lumMod val="85000"/>
                </a:prstClr>
              </a:solidFill>
              <a:effectLst/>
              <a:uLnTx/>
              <a:uFillTx/>
              <a:latin typeface="Aptos" panose="02110004020202020204"/>
              <a:ea typeface="+mn-ea"/>
              <a:cs typeface="+mn-cs"/>
            </a:endParaRPr>
          </a:p>
        </p:txBody>
      </p:sp>
      <p:sp>
        <p:nvSpPr>
          <p:cNvPr id="162" name="Suorakulmio 161">
            <a:extLst>
              <a:ext uri="{FF2B5EF4-FFF2-40B4-BE49-F238E27FC236}">
                <a16:creationId xmlns:a16="http://schemas.microsoft.com/office/drawing/2014/main" id="{87E4BBFC-D843-5308-A42A-844355BDF713}"/>
              </a:ext>
            </a:extLst>
          </p:cNvPr>
          <p:cNvSpPr/>
          <p:nvPr/>
        </p:nvSpPr>
        <p:spPr>
          <a:xfrm>
            <a:off x="2902692" y="3164305"/>
            <a:ext cx="1912588" cy="963187"/>
          </a:xfrm>
          <a:prstGeom prst="rect">
            <a:avLst/>
          </a:prstGeom>
          <a:solidFill>
            <a:srgbClr val="171717"/>
          </a:solidFill>
          <a:ln w="50800">
            <a:solidFill>
              <a:srgbClr val="00B0F0"/>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uLnTx/>
                <a:uFillTx/>
                <a:latin typeface="Aptos" panose="020B0004020202020204" pitchFamily="34" charset="0"/>
                <a:ea typeface="+mn-ea"/>
                <a:cs typeface="+mn-cs"/>
              </a:rPr>
              <a:t>Design and product information digitally into procurement systems (ERP</a:t>
            </a:r>
            <a:r>
              <a:rPr kumimoji="0" lang="en-US" sz="1400" b="1" i="0" u="none" strike="noStrike" kern="1200" cap="none" spc="0" normalizeH="0" baseline="0" noProof="0">
                <a:ln>
                  <a:noFill/>
                </a:ln>
                <a:solidFill>
                  <a:prstClr val="white"/>
                </a:solidFill>
                <a:effectLst/>
                <a:uLnTx/>
                <a:uFillTx/>
                <a:latin typeface="Aptos" panose="020B0004020202020204" pitchFamily="34" charset="0"/>
                <a:ea typeface="+mn-ea"/>
                <a:cs typeface="+mn-cs"/>
              </a:rPr>
              <a:t>)</a:t>
            </a:r>
            <a:endParaRPr kumimoji="0" lang="fi-FI" sz="1400" b="0" i="0" u="none" strike="noStrike" kern="1200" cap="none" spc="0" normalizeH="0" baseline="0" noProof="0">
              <a:ln>
                <a:noFill/>
              </a:ln>
              <a:solidFill>
                <a:prstClr val="white">
                  <a:lumMod val="85000"/>
                </a:prstClr>
              </a:solidFill>
              <a:effectLst/>
              <a:uLnTx/>
              <a:uFillTx/>
              <a:latin typeface="Aptos" panose="02110004020202020204"/>
              <a:ea typeface="+mn-ea"/>
              <a:cs typeface="+mn-cs"/>
            </a:endParaRPr>
          </a:p>
        </p:txBody>
      </p:sp>
    </p:spTree>
    <p:extLst>
      <p:ext uri="{BB962C8B-B14F-4D97-AF65-F5344CB8AC3E}">
        <p14:creationId xmlns:p14="http://schemas.microsoft.com/office/powerpoint/2010/main" val="566682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repeatCount="indefinite"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heel(1)">
                                      <p:cBhvr>
                                        <p:cTn id="7" dur="3750"/>
                                        <p:tgtEl>
                                          <p:spTgt spid="63"/>
                                        </p:tgtEl>
                                      </p:cBhvr>
                                    </p:animEffect>
                                  </p:childTnLst>
                                  <p:subTnLst>
                                    <p:set>
                                      <p:cBhvr override="childStyle">
                                        <p:cTn dur="1" fill="hold" display="0" masterRel="nextClick" afterEffect="1"/>
                                        <p:tgtEl>
                                          <p:spTgt spid="63"/>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2">
            <a:lumMod val="10000"/>
          </a:schemeClr>
        </a:solidFill>
        <a:effectLst/>
      </p:bgPr>
    </p:bg>
    <p:spTree>
      <p:nvGrpSpPr>
        <p:cNvPr id="1" name="">
          <a:extLst>
            <a:ext uri="{FF2B5EF4-FFF2-40B4-BE49-F238E27FC236}">
              <a16:creationId xmlns:a16="http://schemas.microsoft.com/office/drawing/2014/main" id="{A8306069-A83D-3AA6-E2DC-CAC3AE844DC0}"/>
            </a:ext>
          </a:extLst>
        </p:cNvPr>
        <p:cNvGrpSpPr/>
        <p:nvPr/>
      </p:nvGrpSpPr>
      <p:grpSpPr>
        <a:xfrm>
          <a:off x="0" y="0"/>
          <a:ext cx="0" cy="0"/>
          <a:chOff x="0" y="0"/>
          <a:chExt cx="0" cy="0"/>
        </a:xfrm>
      </p:grpSpPr>
      <p:sp>
        <p:nvSpPr>
          <p:cNvPr id="31" name="Suorakulmio: Pyöristetyt kulmat 30">
            <a:extLst>
              <a:ext uri="{FF2B5EF4-FFF2-40B4-BE49-F238E27FC236}">
                <a16:creationId xmlns:a16="http://schemas.microsoft.com/office/drawing/2014/main" id="{7D090167-0F1B-2C0B-7BC0-3BBB3E209582}"/>
              </a:ext>
            </a:extLst>
          </p:cNvPr>
          <p:cNvSpPr/>
          <p:nvPr/>
        </p:nvSpPr>
        <p:spPr>
          <a:xfrm>
            <a:off x="2332006" y="3084899"/>
            <a:ext cx="1569600" cy="913649"/>
          </a:xfrm>
          <a:prstGeom prst="roundRect">
            <a:avLst>
              <a:gd name="adj" fmla="val 3329"/>
            </a:avLst>
          </a:prstGeom>
          <a:solidFill>
            <a:schemeClr val="accent1"/>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57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LOIN</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Level Of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Information</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Need</a:t>
            </a:r>
            <a:endParaRPr kumimoji="0" lang="fi-FI" sz="1000" b="0" i="1"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4" name="Suorakulmio: Pyöristetyt kulmat 33">
            <a:extLst>
              <a:ext uri="{FF2B5EF4-FFF2-40B4-BE49-F238E27FC236}">
                <a16:creationId xmlns:a16="http://schemas.microsoft.com/office/drawing/2014/main" id="{829652E3-4A4A-C860-E824-08E0F2D12729}"/>
              </a:ext>
            </a:extLst>
          </p:cNvPr>
          <p:cNvSpPr/>
          <p:nvPr/>
        </p:nvSpPr>
        <p:spPr>
          <a:xfrm>
            <a:off x="2434346" y="3698992"/>
            <a:ext cx="1260000" cy="252000"/>
          </a:xfrm>
          <a:prstGeom prst="roundRect">
            <a:avLst>
              <a:gd name="adj" fmla="val 5834"/>
            </a:avLst>
          </a:prstGeom>
          <a:solidFill>
            <a:schemeClr val="bg1">
              <a:lumMod val="85000"/>
            </a:schemeClr>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050" b="1" i="0" u="none" strike="noStrike" kern="1200" cap="none" spc="0" normalizeH="0" baseline="0" noProof="0">
                <a:ln>
                  <a:noFill/>
                </a:ln>
                <a:solidFill>
                  <a:prstClr val="white">
                    <a:lumMod val="50000"/>
                  </a:prstClr>
                </a:solidFill>
                <a:effectLst/>
                <a:uLnTx/>
                <a:uFillTx/>
                <a:latin typeface="Aptos" panose="02110004020202020204"/>
                <a:ea typeface="+mn-ea"/>
                <a:cs typeface="+mn-cs"/>
              </a:rPr>
              <a:t>EN ISO</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050" b="1" i="0" u="none" strike="noStrike" kern="1200" cap="none" spc="0" normalizeH="0" baseline="0" noProof="0">
                <a:ln>
                  <a:noFill/>
                </a:ln>
                <a:solidFill>
                  <a:prstClr val="white">
                    <a:lumMod val="50000"/>
                  </a:prstClr>
                </a:solidFill>
                <a:effectLst/>
                <a:uLnTx/>
                <a:uFillTx/>
                <a:latin typeface="Aptos" panose="02110004020202020204"/>
                <a:ea typeface="+mn-ea"/>
                <a:cs typeface="+mn-cs"/>
              </a:rPr>
              <a:t>17412-1</a:t>
            </a:r>
          </a:p>
        </p:txBody>
      </p:sp>
      <p:sp>
        <p:nvSpPr>
          <p:cNvPr id="2" name="Otsikko 1">
            <a:extLst>
              <a:ext uri="{FF2B5EF4-FFF2-40B4-BE49-F238E27FC236}">
                <a16:creationId xmlns:a16="http://schemas.microsoft.com/office/drawing/2014/main" id="{BA308B97-405F-6D41-2CCF-74411CF9AB49}"/>
              </a:ext>
            </a:extLst>
          </p:cNvPr>
          <p:cNvSpPr>
            <a:spLocks noGrp="1"/>
          </p:cNvSpPr>
          <p:nvPr>
            <p:ph type="title"/>
          </p:nvPr>
        </p:nvSpPr>
        <p:spPr>
          <a:xfrm>
            <a:off x="575358" y="127001"/>
            <a:ext cx="11041284" cy="733082"/>
          </a:xfrm>
        </p:spPr>
        <p:txBody>
          <a:bodyPr/>
          <a:lstStyle/>
          <a:p>
            <a:pPr algn="ctr"/>
            <a:r>
              <a:rPr lang="en-US">
                <a:solidFill>
                  <a:schemeClr val="bg1"/>
                </a:solidFill>
              </a:rPr>
              <a:t>Standards that make systemic change possible</a:t>
            </a:r>
            <a:endParaRPr lang="fi-FI">
              <a:solidFill>
                <a:schemeClr val="bg1"/>
              </a:solidFill>
            </a:endParaRPr>
          </a:p>
        </p:txBody>
      </p:sp>
      <p:sp>
        <p:nvSpPr>
          <p:cNvPr id="32" name="Suorakulmio: Pyöristetyt kulmat 31">
            <a:extLst>
              <a:ext uri="{FF2B5EF4-FFF2-40B4-BE49-F238E27FC236}">
                <a16:creationId xmlns:a16="http://schemas.microsoft.com/office/drawing/2014/main" id="{D3F195DF-4923-5C07-3F5F-B0FAAD6D2779}"/>
              </a:ext>
            </a:extLst>
          </p:cNvPr>
          <p:cNvSpPr/>
          <p:nvPr/>
        </p:nvSpPr>
        <p:spPr>
          <a:xfrm>
            <a:off x="2435138" y="3396630"/>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7817-1</a:t>
            </a:r>
          </a:p>
        </p:txBody>
      </p:sp>
      <p:sp>
        <p:nvSpPr>
          <p:cNvPr id="59" name="Suorakulmio: Pyöristetyt kulmat 58">
            <a:extLst>
              <a:ext uri="{FF2B5EF4-FFF2-40B4-BE49-F238E27FC236}">
                <a16:creationId xmlns:a16="http://schemas.microsoft.com/office/drawing/2014/main" id="{A0A14FC1-4DF1-1A26-42DC-EED259FED89F}"/>
              </a:ext>
            </a:extLst>
          </p:cNvPr>
          <p:cNvSpPr/>
          <p:nvPr/>
        </p:nvSpPr>
        <p:spPr>
          <a:xfrm>
            <a:off x="6192763" y="1315245"/>
            <a:ext cx="1782117" cy="2143699"/>
          </a:xfrm>
          <a:prstGeom prst="roundRect">
            <a:avLst>
              <a:gd name="adj" fmla="val 3329"/>
            </a:avLst>
          </a:prstGeom>
          <a:solidFill>
            <a:srgbClr val="FFC000"/>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1728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err="1">
                <a:ln>
                  <a:noFill/>
                </a:ln>
                <a:solidFill>
                  <a:prstClr val="black"/>
                </a:solidFill>
                <a:effectLst/>
                <a:uLnTx/>
                <a:uFillTx/>
                <a:latin typeface="Aptos" panose="02110004020202020204"/>
                <a:ea typeface="+mn-ea"/>
                <a:cs typeface="+mn-cs"/>
              </a:rPr>
              <a:t>Peppol</a:t>
            </a: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 / UBL</a:t>
            </a:r>
          </a:p>
        </p:txBody>
      </p:sp>
      <p:sp>
        <p:nvSpPr>
          <p:cNvPr id="60" name="Suorakulmio: Pyöristetyt kulmat 59">
            <a:extLst>
              <a:ext uri="{FF2B5EF4-FFF2-40B4-BE49-F238E27FC236}">
                <a16:creationId xmlns:a16="http://schemas.microsoft.com/office/drawing/2014/main" id="{9F96A535-A010-B588-0095-B7C5F367710E}"/>
              </a:ext>
            </a:extLst>
          </p:cNvPr>
          <p:cNvSpPr/>
          <p:nvPr/>
        </p:nvSpPr>
        <p:spPr>
          <a:xfrm>
            <a:off x="6448036" y="1658725"/>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EN ISO/IEC</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19845:2015</a:t>
            </a:r>
            <a:endParaRPr kumimoji="0" lang="fi-FI" sz="11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Suorakulmio: Pyöristetyt kulmat 60">
            <a:extLst>
              <a:ext uri="{FF2B5EF4-FFF2-40B4-BE49-F238E27FC236}">
                <a16:creationId xmlns:a16="http://schemas.microsoft.com/office/drawing/2014/main" id="{64000B8B-5DDC-F425-ABC2-960166C610C2}"/>
              </a:ext>
            </a:extLst>
          </p:cNvPr>
          <p:cNvSpPr/>
          <p:nvPr/>
        </p:nvSpPr>
        <p:spPr>
          <a:xfrm>
            <a:off x="6448036" y="2239631"/>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l"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1000" b="1" i="0" u="none" strike="noStrike" kern="1200" cap="none" spc="0" normalizeH="0" baseline="0" noProof="0" err="1">
                <a:ln>
                  <a:noFill/>
                </a:ln>
                <a:solidFill>
                  <a:prstClr val="black"/>
                </a:solidFill>
                <a:effectLst/>
                <a:uLnTx/>
                <a:uFillTx/>
                <a:latin typeface="Aptos" panose="02110004020202020204"/>
                <a:ea typeface="+mn-ea"/>
                <a:cs typeface="+mn-cs"/>
              </a:rPr>
              <a:t>BEAst</a:t>
            </a: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1000" b="1" i="0" u="none" strike="noStrike" kern="1200" cap="none" spc="0" normalizeH="0" baseline="0" noProof="0" err="1">
                <a:ln>
                  <a:noFill/>
                </a:ln>
                <a:solidFill>
                  <a:prstClr val="black"/>
                </a:solidFill>
                <a:effectLst/>
                <a:uLnTx/>
                <a:uFillTx/>
                <a:latin typeface="Aptos" panose="02110004020202020204"/>
                <a:ea typeface="+mn-ea"/>
                <a:cs typeface="+mn-cs"/>
              </a:rPr>
              <a:t>slutrapport</a:t>
            </a:r>
            <a:endParaRPr kumimoji="0" lang="fi-FI" sz="1000" b="1"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ID: 14017</a:t>
            </a:r>
          </a:p>
        </p:txBody>
      </p:sp>
      <p:sp>
        <p:nvSpPr>
          <p:cNvPr id="62" name="Suorakulmio: Pyöristetyt kulmat 61">
            <a:extLst>
              <a:ext uri="{FF2B5EF4-FFF2-40B4-BE49-F238E27FC236}">
                <a16:creationId xmlns:a16="http://schemas.microsoft.com/office/drawing/2014/main" id="{17B74D1C-85AA-6AE6-98A8-24F44099E1E4}"/>
              </a:ext>
            </a:extLst>
          </p:cNvPr>
          <p:cNvSpPr/>
          <p:nvPr/>
        </p:nvSpPr>
        <p:spPr>
          <a:xfrm>
            <a:off x="6448036" y="2546217"/>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l"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ptos" panose="02110004020202020204"/>
                <a:ea typeface="+mn-ea"/>
                <a:cs typeface="+mn-cs"/>
              </a:rPr>
              <a:t>BEAst</a:t>
            </a: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1000" b="1" i="0" u="none" strike="noStrike" kern="1200" cap="none" spc="0" normalizeH="0" baseline="0" noProof="0" err="1">
                <a:ln>
                  <a:noFill/>
                </a:ln>
                <a:solidFill>
                  <a:prstClr val="black"/>
                </a:solidFill>
                <a:effectLst/>
                <a:uLnTx/>
                <a:uFillTx/>
                <a:latin typeface="Aptos" panose="02110004020202020204"/>
                <a:ea typeface="+mn-ea"/>
                <a:cs typeface="+mn-cs"/>
              </a:rPr>
              <a:t>slutrapport</a:t>
            </a:r>
            <a:endParaRPr kumimoji="0" lang="fi-FI" sz="1000" b="1"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ID: 13915</a:t>
            </a:r>
          </a:p>
        </p:txBody>
      </p:sp>
      <p:grpSp>
        <p:nvGrpSpPr>
          <p:cNvPr id="35" name="Ryhmä 34">
            <a:extLst>
              <a:ext uri="{FF2B5EF4-FFF2-40B4-BE49-F238E27FC236}">
                <a16:creationId xmlns:a16="http://schemas.microsoft.com/office/drawing/2014/main" id="{0079CDDE-84C0-A441-057A-3850B9E30BB3}"/>
              </a:ext>
            </a:extLst>
          </p:cNvPr>
          <p:cNvGrpSpPr/>
          <p:nvPr/>
        </p:nvGrpSpPr>
        <p:grpSpPr>
          <a:xfrm>
            <a:off x="4253335" y="1323194"/>
            <a:ext cx="1584788" cy="2528726"/>
            <a:chOff x="4253335" y="1289741"/>
            <a:chExt cx="1584788" cy="2528726"/>
          </a:xfrm>
        </p:grpSpPr>
        <p:sp>
          <p:nvSpPr>
            <p:cNvPr id="4" name="Suorakulmio: Pyöristetyt kulmat 3">
              <a:extLst>
                <a:ext uri="{FF2B5EF4-FFF2-40B4-BE49-F238E27FC236}">
                  <a16:creationId xmlns:a16="http://schemas.microsoft.com/office/drawing/2014/main" id="{CFDC186B-9171-9638-EFCA-EF5C51A47078}"/>
                </a:ext>
              </a:extLst>
            </p:cNvPr>
            <p:cNvSpPr/>
            <p:nvPr/>
          </p:nvSpPr>
          <p:spPr>
            <a:xfrm>
              <a:off x="4253335" y="1289741"/>
              <a:ext cx="1584788" cy="2528726"/>
            </a:xfrm>
            <a:prstGeom prst="roundRect">
              <a:avLst>
                <a:gd name="adj" fmla="val 3329"/>
              </a:avLst>
            </a:prstGeom>
            <a:solidFill>
              <a:schemeClr val="accent1"/>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1800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err="1">
                  <a:ln>
                    <a:noFill/>
                  </a:ln>
                  <a:solidFill>
                    <a:prstClr val="white"/>
                  </a:solidFill>
                  <a:effectLst/>
                  <a:uLnTx/>
                  <a:uFillTx/>
                  <a:latin typeface="Aptos" panose="02110004020202020204"/>
                  <a:ea typeface="+mn-ea"/>
                  <a:cs typeface="+mn-cs"/>
                </a:rPr>
                <a:t>Information</a:t>
              </a: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 management</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Processes</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how</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to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work</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in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the</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project</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using</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BIM</a:t>
              </a:r>
            </a:p>
          </p:txBody>
        </p:sp>
        <p:sp>
          <p:nvSpPr>
            <p:cNvPr id="114" name="Suorakulmio: Pyöristetyt kulmat 113">
              <a:extLst>
                <a:ext uri="{FF2B5EF4-FFF2-40B4-BE49-F238E27FC236}">
                  <a16:creationId xmlns:a16="http://schemas.microsoft.com/office/drawing/2014/main" id="{01C5046D-645D-0D7E-258A-97E9A8F2BCF9}"/>
                </a:ext>
              </a:extLst>
            </p:cNvPr>
            <p:cNvSpPr/>
            <p:nvPr/>
          </p:nvSpPr>
          <p:spPr>
            <a:xfrm>
              <a:off x="4365082" y="1968426"/>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19650-1:2018</a:t>
              </a:r>
              <a:endParaRPr kumimoji="0" lang="fi-FI" sz="11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Suorakulmio: Pyöristetyt kulmat 114">
              <a:extLst>
                <a:ext uri="{FF2B5EF4-FFF2-40B4-BE49-F238E27FC236}">
                  <a16:creationId xmlns:a16="http://schemas.microsoft.com/office/drawing/2014/main" id="{75F824D6-A556-4039-2395-DE673F78E89E}"/>
                </a:ext>
              </a:extLst>
            </p:cNvPr>
            <p:cNvSpPr/>
            <p:nvPr/>
          </p:nvSpPr>
          <p:spPr>
            <a:xfrm>
              <a:off x="4365082" y="2275012"/>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19650-2:2018</a:t>
              </a:r>
              <a:endParaRPr kumimoji="0" lang="fi-FI" sz="12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Suorakulmio: Pyöristetyt kulmat 115">
              <a:extLst>
                <a:ext uri="{FF2B5EF4-FFF2-40B4-BE49-F238E27FC236}">
                  <a16:creationId xmlns:a16="http://schemas.microsoft.com/office/drawing/2014/main" id="{1F7A319F-F8A5-1480-EC46-655D84EC4FAC}"/>
                </a:ext>
              </a:extLst>
            </p:cNvPr>
            <p:cNvSpPr/>
            <p:nvPr/>
          </p:nvSpPr>
          <p:spPr>
            <a:xfrm>
              <a:off x="4365082" y="2581598"/>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19650-3:2020</a:t>
              </a:r>
            </a:p>
          </p:txBody>
        </p:sp>
        <p:sp>
          <p:nvSpPr>
            <p:cNvPr id="117" name="Suorakulmio: Pyöristetyt kulmat 116">
              <a:extLst>
                <a:ext uri="{FF2B5EF4-FFF2-40B4-BE49-F238E27FC236}">
                  <a16:creationId xmlns:a16="http://schemas.microsoft.com/office/drawing/2014/main" id="{A6D533AE-7F88-4938-B4F0-9B8342512882}"/>
                </a:ext>
              </a:extLst>
            </p:cNvPr>
            <p:cNvSpPr/>
            <p:nvPr/>
          </p:nvSpPr>
          <p:spPr>
            <a:xfrm>
              <a:off x="4365082" y="2888184"/>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19650-4:2022</a:t>
              </a:r>
            </a:p>
          </p:txBody>
        </p:sp>
        <p:sp>
          <p:nvSpPr>
            <p:cNvPr id="118" name="Suorakulmio: Pyöristetyt kulmat 117">
              <a:extLst>
                <a:ext uri="{FF2B5EF4-FFF2-40B4-BE49-F238E27FC236}">
                  <a16:creationId xmlns:a16="http://schemas.microsoft.com/office/drawing/2014/main" id="{950135D2-79AA-1A56-B188-E5FEDCFB38B5}"/>
                </a:ext>
              </a:extLst>
            </p:cNvPr>
            <p:cNvSpPr/>
            <p:nvPr/>
          </p:nvSpPr>
          <p:spPr>
            <a:xfrm>
              <a:off x="4365082" y="3194770"/>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19650-5:2020</a:t>
              </a:r>
            </a:p>
          </p:txBody>
        </p:sp>
        <p:sp>
          <p:nvSpPr>
            <p:cNvPr id="124" name="Suorakulmio: Pyöristetyt kulmat 123">
              <a:extLst>
                <a:ext uri="{FF2B5EF4-FFF2-40B4-BE49-F238E27FC236}">
                  <a16:creationId xmlns:a16="http://schemas.microsoft.com/office/drawing/2014/main" id="{5F220F9C-399C-46BA-EDA3-96140994A576}"/>
                </a:ext>
              </a:extLst>
            </p:cNvPr>
            <p:cNvSpPr/>
            <p:nvPr/>
          </p:nvSpPr>
          <p:spPr>
            <a:xfrm>
              <a:off x="4365082" y="3501353"/>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CEN/TR</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17439</a:t>
              </a:r>
            </a:p>
          </p:txBody>
        </p:sp>
      </p:grpSp>
      <p:sp>
        <p:nvSpPr>
          <p:cNvPr id="130" name="Suorakulmio: Pyöristetyt kulmat 129">
            <a:extLst>
              <a:ext uri="{FF2B5EF4-FFF2-40B4-BE49-F238E27FC236}">
                <a16:creationId xmlns:a16="http://schemas.microsoft.com/office/drawing/2014/main" id="{3DC251B8-2CD0-D9CA-10FB-100A9B2131AA}"/>
              </a:ext>
            </a:extLst>
          </p:cNvPr>
          <p:cNvSpPr/>
          <p:nvPr/>
        </p:nvSpPr>
        <p:spPr>
          <a:xfrm>
            <a:off x="198000" y="1333360"/>
            <a:ext cx="1782117" cy="745894"/>
          </a:xfrm>
          <a:prstGeom prst="roundRect">
            <a:avLst>
              <a:gd name="adj" fmla="val 3329"/>
            </a:avLst>
          </a:prstGeom>
          <a:solidFill>
            <a:schemeClr val="accent1"/>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288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IFC</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Data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model</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schema</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and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format</a:t>
            </a:r>
            <a:endParaRPr kumimoji="0" lang="fi-FI" sz="1000" b="0" i="1"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31" name="Suorakulmio: Pyöristetyt kulmat 130">
            <a:extLst>
              <a:ext uri="{FF2B5EF4-FFF2-40B4-BE49-F238E27FC236}">
                <a16:creationId xmlns:a16="http://schemas.microsoft.com/office/drawing/2014/main" id="{162AE500-A5B5-273A-11F4-A9D528EE2218}"/>
              </a:ext>
            </a:extLst>
          </p:cNvPr>
          <p:cNvSpPr/>
          <p:nvPr/>
        </p:nvSpPr>
        <p:spPr>
          <a:xfrm>
            <a:off x="453273" y="1755986"/>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16739:2024</a:t>
            </a:r>
          </a:p>
        </p:txBody>
      </p:sp>
      <p:sp>
        <p:nvSpPr>
          <p:cNvPr id="133" name="Suorakulmio: Pyöristetyt kulmat 132">
            <a:extLst>
              <a:ext uri="{FF2B5EF4-FFF2-40B4-BE49-F238E27FC236}">
                <a16:creationId xmlns:a16="http://schemas.microsoft.com/office/drawing/2014/main" id="{4BDBF597-8E69-D4D4-3771-C15513536D33}"/>
              </a:ext>
            </a:extLst>
          </p:cNvPr>
          <p:cNvSpPr/>
          <p:nvPr/>
        </p:nvSpPr>
        <p:spPr>
          <a:xfrm>
            <a:off x="2332006" y="1335086"/>
            <a:ext cx="1569600" cy="1364225"/>
          </a:xfrm>
          <a:prstGeom prst="roundRect">
            <a:avLst>
              <a:gd name="adj" fmla="val 3329"/>
            </a:avLst>
          </a:prstGeom>
          <a:solidFill>
            <a:schemeClr val="accent1"/>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900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Data </a:t>
            </a:r>
            <a:r>
              <a:rPr kumimoji="0" lang="fi-FI" sz="1200" b="1" i="0" u="none" strike="noStrike" kern="1200" cap="none" spc="0" normalizeH="0" baseline="0" noProof="0" err="1">
                <a:ln>
                  <a:noFill/>
                </a:ln>
                <a:solidFill>
                  <a:prstClr val="white"/>
                </a:solidFill>
                <a:effectLst/>
                <a:uLnTx/>
                <a:uFillTx/>
                <a:latin typeface="Aptos" panose="02110004020202020204"/>
                <a:ea typeface="+mn-ea"/>
                <a:cs typeface="+mn-cs"/>
              </a:rPr>
              <a:t>templates</a:t>
            </a: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 </a:t>
            </a:r>
            <a:r>
              <a:rPr kumimoji="0" lang="fi-FI" sz="1200" b="1" i="0" u="none" strike="noStrike" kern="1200" cap="none" spc="0" normalizeH="0" baseline="0" noProof="0" err="1">
                <a:ln>
                  <a:noFill/>
                </a:ln>
                <a:solidFill>
                  <a:prstClr val="white"/>
                </a:solidFill>
                <a:effectLst/>
                <a:uLnTx/>
                <a:uFillTx/>
                <a:latin typeface="Aptos" panose="02110004020202020204"/>
                <a:ea typeface="+mn-ea"/>
                <a:cs typeface="+mn-cs"/>
              </a:rPr>
              <a:t>properties</a:t>
            </a:r>
            <a:endParaRPr kumimoji="0" lang="fi-FI" sz="1200" b="1"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34" name="Suorakulmio: Pyöristetyt kulmat 133">
            <a:extLst>
              <a:ext uri="{FF2B5EF4-FFF2-40B4-BE49-F238E27FC236}">
                <a16:creationId xmlns:a16="http://schemas.microsoft.com/office/drawing/2014/main" id="{CCE95801-366E-7EFE-B318-5DD33F0C3E40}"/>
              </a:ext>
            </a:extLst>
          </p:cNvPr>
          <p:cNvSpPr/>
          <p:nvPr/>
        </p:nvSpPr>
        <p:spPr>
          <a:xfrm>
            <a:off x="2434346" y="2376525"/>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22057:2022</a:t>
            </a:r>
          </a:p>
        </p:txBody>
      </p:sp>
      <p:cxnSp>
        <p:nvCxnSpPr>
          <p:cNvPr id="141" name="Suora nuoliyhdysviiva 140">
            <a:extLst>
              <a:ext uri="{FF2B5EF4-FFF2-40B4-BE49-F238E27FC236}">
                <a16:creationId xmlns:a16="http://schemas.microsoft.com/office/drawing/2014/main" id="{09836979-3772-F6FC-8A08-9E25B163B205}"/>
              </a:ext>
            </a:extLst>
          </p:cNvPr>
          <p:cNvCxnSpPr>
            <a:cxnSpLocks/>
          </p:cNvCxnSpPr>
          <p:nvPr/>
        </p:nvCxnSpPr>
        <p:spPr>
          <a:xfrm rot="10800000">
            <a:off x="2071979" y="1477961"/>
            <a:ext cx="180000" cy="0"/>
          </a:xfrm>
          <a:prstGeom prst="straightConnector1">
            <a:avLst/>
          </a:prstGeom>
          <a:ln w="38100">
            <a:solidFill>
              <a:schemeClr val="bg1"/>
            </a:solidFill>
            <a:headEnd type="triangle" w="med" len="sm"/>
            <a:tailEnd type="triangle" w="med" len="sm"/>
          </a:ln>
        </p:spPr>
        <p:style>
          <a:lnRef idx="2">
            <a:schemeClr val="accent1"/>
          </a:lnRef>
          <a:fillRef idx="0">
            <a:schemeClr val="accent1"/>
          </a:fillRef>
          <a:effectRef idx="1">
            <a:schemeClr val="accent1"/>
          </a:effectRef>
          <a:fontRef idx="minor">
            <a:schemeClr val="tx1"/>
          </a:fontRef>
        </p:style>
      </p:cxnSp>
      <p:cxnSp>
        <p:nvCxnSpPr>
          <p:cNvPr id="142" name="Suora nuoliyhdysviiva 141">
            <a:extLst>
              <a:ext uri="{FF2B5EF4-FFF2-40B4-BE49-F238E27FC236}">
                <a16:creationId xmlns:a16="http://schemas.microsoft.com/office/drawing/2014/main" id="{C95FEFA2-850F-E3DC-EA5D-5248E05E32D1}"/>
              </a:ext>
            </a:extLst>
          </p:cNvPr>
          <p:cNvCxnSpPr>
            <a:cxnSpLocks/>
          </p:cNvCxnSpPr>
          <p:nvPr/>
        </p:nvCxnSpPr>
        <p:spPr>
          <a:xfrm rot="16200000">
            <a:off x="3066493" y="2908872"/>
            <a:ext cx="180000" cy="0"/>
          </a:xfrm>
          <a:prstGeom prst="straightConnector1">
            <a:avLst/>
          </a:prstGeom>
          <a:ln w="38100">
            <a:solidFill>
              <a:schemeClr val="bg1"/>
            </a:solidFill>
            <a:headEnd type="triangle" w="med" len="sm"/>
            <a:tailEnd type="triangle" w="med" len="sm"/>
          </a:ln>
        </p:spPr>
        <p:style>
          <a:lnRef idx="2">
            <a:schemeClr val="accent1"/>
          </a:lnRef>
          <a:fillRef idx="0">
            <a:schemeClr val="accent1"/>
          </a:fillRef>
          <a:effectRef idx="1">
            <a:schemeClr val="accent1"/>
          </a:effectRef>
          <a:fontRef idx="minor">
            <a:schemeClr val="tx1"/>
          </a:fontRef>
        </p:style>
      </p:cxnSp>
      <p:sp>
        <p:nvSpPr>
          <p:cNvPr id="144" name="Suorakulmio: Pyöristetyt kulmat 143">
            <a:extLst>
              <a:ext uri="{FF2B5EF4-FFF2-40B4-BE49-F238E27FC236}">
                <a16:creationId xmlns:a16="http://schemas.microsoft.com/office/drawing/2014/main" id="{F244ACCD-64D8-CF79-9B16-538E0F7CF0D8}"/>
              </a:ext>
            </a:extLst>
          </p:cNvPr>
          <p:cNvSpPr/>
          <p:nvPr/>
        </p:nvSpPr>
        <p:spPr>
          <a:xfrm>
            <a:off x="2434346" y="2071040"/>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23387:2020</a:t>
            </a:r>
          </a:p>
        </p:txBody>
      </p:sp>
      <p:sp>
        <p:nvSpPr>
          <p:cNvPr id="146" name="Suorakulmio: Pyöristetyt kulmat 145">
            <a:extLst>
              <a:ext uri="{FF2B5EF4-FFF2-40B4-BE49-F238E27FC236}">
                <a16:creationId xmlns:a16="http://schemas.microsoft.com/office/drawing/2014/main" id="{A49046E1-827B-1E43-5E53-555DDA56E507}"/>
              </a:ext>
            </a:extLst>
          </p:cNvPr>
          <p:cNvSpPr/>
          <p:nvPr/>
        </p:nvSpPr>
        <p:spPr>
          <a:xfrm>
            <a:off x="2434346" y="1765555"/>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23386:2020</a:t>
            </a:r>
          </a:p>
        </p:txBody>
      </p:sp>
      <p:sp>
        <p:nvSpPr>
          <p:cNvPr id="148" name="Suorakulmio: Pyöristetyt kulmat 147">
            <a:extLst>
              <a:ext uri="{FF2B5EF4-FFF2-40B4-BE49-F238E27FC236}">
                <a16:creationId xmlns:a16="http://schemas.microsoft.com/office/drawing/2014/main" id="{8C78D5F6-A2BD-1E60-BF54-96D4CFFB9D4F}"/>
              </a:ext>
            </a:extLst>
          </p:cNvPr>
          <p:cNvSpPr/>
          <p:nvPr/>
        </p:nvSpPr>
        <p:spPr>
          <a:xfrm>
            <a:off x="198000" y="2204641"/>
            <a:ext cx="1782117" cy="1106703"/>
          </a:xfrm>
          <a:prstGeom prst="roundRect">
            <a:avLst>
              <a:gd name="adj" fmla="val 3329"/>
            </a:avLst>
          </a:prstGeom>
          <a:solidFill>
            <a:schemeClr val="accent1"/>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684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IFD </a:t>
            </a:r>
            <a:r>
              <a:rPr kumimoji="0" lang="fi-FI" sz="1200" b="1" i="0" u="none" strike="noStrike" kern="1200" cap="none" spc="0" normalizeH="0" baseline="0" noProof="0" err="1">
                <a:ln>
                  <a:noFill/>
                </a:ln>
                <a:solidFill>
                  <a:prstClr val="white"/>
                </a:solidFill>
                <a:effectLst/>
                <a:uLnTx/>
                <a:uFillTx/>
                <a:latin typeface="Aptos" panose="02110004020202020204"/>
                <a:ea typeface="+mn-ea"/>
                <a:cs typeface="+mn-cs"/>
              </a:rPr>
              <a:t>classification</a:t>
            </a: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 SML</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Data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dictionaries</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classification</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linked</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data</a:t>
            </a:r>
          </a:p>
        </p:txBody>
      </p:sp>
      <p:sp>
        <p:nvSpPr>
          <p:cNvPr id="149" name="Suorakulmio: Pyöristetyt kulmat 148">
            <a:extLst>
              <a:ext uri="{FF2B5EF4-FFF2-40B4-BE49-F238E27FC236}">
                <a16:creationId xmlns:a16="http://schemas.microsoft.com/office/drawing/2014/main" id="{F513F318-264D-4C47-1590-4DC9057E6E2C}"/>
              </a:ext>
            </a:extLst>
          </p:cNvPr>
          <p:cNvSpPr/>
          <p:nvPr/>
        </p:nvSpPr>
        <p:spPr>
          <a:xfrm>
            <a:off x="453273" y="2640197"/>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12006-2:2020</a:t>
            </a:r>
          </a:p>
        </p:txBody>
      </p:sp>
      <p:sp>
        <p:nvSpPr>
          <p:cNvPr id="152" name="Suorakulmio: Pyöristetyt kulmat 151">
            <a:extLst>
              <a:ext uri="{FF2B5EF4-FFF2-40B4-BE49-F238E27FC236}">
                <a16:creationId xmlns:a16="http://schemas.microsoft.com/office/drawing/2014/main" id="{2052C76F-0F9C-CFC7-21C8-EB05140D859C}"/>
              </a:ext>
            </a:extLst>
          </p:cNvPr>
          <p:cNvSpPr/>
          <p:nvPr/>
        </p:nvSpPr>
        <p:spPr>
          <a:xfrm>
            <a:off x="453273" y="2983534"/>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12006-3:2022</a:t>
            </a:r>
          </a:p>
        </p:txBody>
      </p:sp>
      <p:cxnSp>
        <p:nvCxnSpPr>
          <p:cNvPr id="155" name="Suora nuoliyhdysviiva 154">
            <a:extLst>
              <a:ext uri="{FF2B5EF4-FFF2-40B4-BE49-F238E27FC236}">
                <a16:creationId xmlns:a16="http://schemas.microsoft.com/office/drawing/2014/main" id="{CA370608-885B-4B25-4D88-F04739AE796A}"/>
              </a:ext>
            </a:extLst>
          </p:cNvPr>
          <p:cNvCxnSpPr>
            <a:cxnSpLocks/>
          </p:cNvCxnSpPr>
          <p:nvPr/>
        </p:nvCxnSpPr>
        <p:spPr>
          <a:xfrm rot="10800000">
            <a:off x="2071979" y="2371711"/>
            <a:ext cx="180000" cy="0"/>
          </a:xfrm>
          <a:prstGeom prst="straightConnector1">
            <a:avLst/>
          </a:prstGeom>
          <a:ln w="38100">
            <a:solidFill>
              <a:schemeClr val="bg1"/>
            </a:solidFill>
            <a:headEnd type="triangle" w="med" len="sm"/>
            <a:tailEnd type="triangle" w="med" len="sm"/>
          </a:ln>
        </p:spPr>
        <p:style>
          <a:lnRef idx="2">
            <a:schemeClr val="accent1"/>
          </a:lnRef>
          <a:fillRef idx="0">
            <a:schemeClr val="accent1"/>
          </a:fillRef>
          <a:effectRef idx="1">
            <a:schemeClr val="accent1"/>
          </a:effectRef>
          <a:fontRef idx="minor">
            <a:schemeClr val="tx1"/>
          </a:fontRef>
        </p:style>
      </p:cxnSp>
      <p:cxnSp>
        <p:nvCxnSpPr>
          <p:cNvPr id="159" name="Suora nuoliyhdysviiva 158">
            <a:extLst>
              <a:ext uri="{FF2B5EF4-FFF2-40B4-BE49-F238E27FC236}">
                <a16:creationId xmlns:a16="http://schemas.microsoft.com/office/drawing/2014/main" id="{595E6CEA-5B22-7EB5-1A19-D80D306DA093}"/>
              </a:ext>
            </a:extLst>
          </p:cNvPr>
          <p:cNvCxnSpPr>
            <a:cxnSpLocks/>
          </p:cNvCxnSpPr>
          <p:nvPr/>
        </p:nvCxnSpPr>
        <p:spPr>
          <a:xfrm rot="10800000">
            <a:off x="4023430" y="3486114"/>
            <a:ext cx="180000" cy="0"/>
          </a:xfrm>
          <a:prstGeom prst="straightConnector1">
            <a:avLst/>
          </a:prstGeom>
          <a:ln w="38100">
            <a:solidFill>
              <a:schemeClr val="bg1"/>
            </a:solidFill>
            <a:headEnd type="triangle" w="med" len="sm"/>
            <a:tailEnd type="triangle" w="med" len="sm"/>
          </a:ln>
        </p:spPr>
        <p:style>
          <a:lnRef idx="2">
            <a:schemeClr val="accent1"/>
          </a:lnRef>
          <a:fillRef idx="0">
            <a:schemeClr val="accent1"/>
          </a:fillRef>
          <a:effectRef idx="1">
            <a:schemeClr val="accent1"/>
          </a:effectRef>
          <a:fontRef idx="minor">
            <a:schemeClr val="tx1"/>
          </a:fontRef>
        </p:style>
      </p:cxnSp>
      <p:sp>
        <p:nvSpPr>
          <p:cNvPr id="160" name="Tekstiruutu 159">
            <a:extLst>
              <a:ext uri="{FF2B5EF4-FFF2-40B4-BE49-F238E27FC236}">
                <a16:creationId xmlns:a16="http://schemas.microsoft.com/office/drawing/2014/main" id="{35403F93-8329-7D15-B64B-87009E3BE768}"/>
              </a:ext>
            </a:extLst>
          </p:cNvPr>
          <p:cNvSpPr txBox="1"/>
          <p:nvPr/>
        </p:nvSpPr>
        <p:spPr>
          <a:xfrm>
            <a:off x="6386836" y="2827005"/>
            <a:ext cx="139653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1" u="none" strike="noStrike" kern="1200" cap="none" spc="0" normalizeH="0" baseline="0" noProof="0">
                <a:ln>
                  <a:noFill/>
                </a:ln>
                <a:solidFill>
                  <a:prstClr val="white"/>
                </a:solidFill>
                <a:effectLst/>
                <a:uLnTx/>
                <a:uFillTx/>
                <a:latin typeface="Aptos" panose="02110004020202020204"/>
                <a:ea typeface="+mn-ea"/>
                <a:cs typeface="+mn-cs"/>
              </a:rPr>
              <a:t>https://bis.beast.se/</a:t>
            </a:r>
          </a:p>
        </p:txBody>
      </p:sp>
      <p:sp>
        <p:nvSpPr>
          <p:cNvPr id="161" name="Tekstiruutu 160">
            <a:extLst>
              <a:ext uri="{FF2B5EF4-FFF2-40B4-BE49-F238E27FC236}">
                <a16:creationId xmlns:a16="http://schemas.microsoft.com/office/drawing/2014/main" id="{B8C84467-1DE0-8CF2-06E1-574CA29819E9}"/>
              </a:ext>
            </a:extLst>
          </p:cNvPr>
          <p:cNvSpPr txBox="1"/>
          <p:nvPr/>
        </p:nvSpPr>
        <p:spPr>
          <a:xfrm>
            <a:off x="6356395" y="2983206"/>
            <a:ext cx="146546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1" u="none" strike="noStrike" kern="1200" cap="none" spc="0" normalizeH="0" baseline="0" noProof="0">
                <a:ln>
                  <a:noFill/>
                </a:ln>
                <a:solidFill>
                  <a:prstClr val="white"/>
                </a:solidFill>
                <a:effectLst/>
                <a:uLnTx/>
                <a:uFillTx/>
                <a:latin typeface="Aptos" panose="02110004020202020204"/>
                <a:ea typeface="+mn-ea"/>
                <a:cs typeface="+mn-cs"/>
              </a:rPr>
              <a:t>www.valtiokonttori.fi</a:t>
            </a:r>
          </a:p>
        </p:txBody>
      </p:sp>
      <p:sp>
        <p:nvSpPr>
          <p:cNvPr id="162" name="Tekstiruutu 161">
            <a:extLst>
              <a:ext uri="{FF2B5EF4-FFF2-40B4-BE49-F238E27FC236}">
                <a16:creationId xmlns:a16="http://schemas.microsoft.com/office/drawing/2014/main" id="{E7C8B64C-D7B3-08BD-802F-B75A6CAC84A8}"/>
              </a:ext>
            </a:extLst>
          </p:cNvPr>
          <p:cNvSpPr txBox="1"/>
          <p:nvPr/>
        </p:nvSpPr>
        <p:spPr>
          <a:xfrm>
            <a:off x="6319636" y="3174667"/>
            <a:ext cx="1585087" cy="208647"/>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fi-FI" sz="1000" b="1" i="1" u="none" strike="noStrike" kern="1200" cap="none" spc="0" normalizeH="0" baseline="0" noProof="0">
                <a:ln>
                  <a:noFill/>
                </a:ln>
                <a:solidFill>
                  <a:prstClr val="white"/>
                </a:solidFill>
                <a:effectLst/>
                <a:uLnTx/>
                <a:uFillTx/>
                <a:latin typeface="Aptos" panose="02110004020202020204"/>
                <a:ea typeface="+mn-ea"/>
                <a:cs typeface="+mn-cs"/>
              </a:rPr>
              <a:t>https://docs.peppol.eu/</a:t>
            </a:r>
          </a:p>
        </p:txBody>
      </p:sp>
      <p:grpSp>
        <p:nvGrpSpPr>
          <p:cNvPr id="25" name="Ryhmä 24">
            <a:extLst>
              <a:ext uri="{FF2B5EF4-FFF2-40B4-BE49-F238E27FC236}">
                <a16:creationId xmlns:a16="http://schemas.microsoft.com/office/drawing/2014/main" id="{DCF72E90-4980-F3E6-BA8E-EE81645FCD53}"/>
              </a:ext>
            </a:extLst>
          </p:cNvPr>
          <p:cNvGrpSpPr/>
          <p:nvPr/>
        </p:nvGrpSpPr>
        <p:grpSpPr>
          <a:xfrm>
            <a:off x="6196926" y="5079799"/>
            <a:ext cx="1782117" cy="946371"/>
            <a:chOff x="8500101" y="976905"/>
            <a:chExt cx="1782117" cy="946371"/>
          </a:xfrm>
        </p:grpSpPr>
        <p:sp>
          <p:nvSpPr>
            <p:cNvPr id="166" name="Suorakulmio: Pyöristetyt kulmat 165">
              <a:extLst>
                <a:ext uri="{FF2B5EF4-FFF2-40B4-BE49-F238E27FC236}">
                  <a16:creationId xmlns:a16="http://schemas.microsoft.com/office/drawing/2014/main" id="{4F2929EE-3D3F-93FB-4483-60132D995342}"/>
                </a:ext>
              </a:extLst>
            </p:cNvPr>
            <p:cNvSpPr/>
            <p:nvPr/>
          </p:nvSpPr>
          <p:spPr>
            <a:xfrm>
              <a:off x="8500101" y="976905"/>
              <a:ext cx="1782117" cy="946371"/>
            </a:xfrm>
            <a:prstGeom prst="roundRect">
              <a:avLst>
                <a:gd name="adj" fmla="val 3329"/>
              </a:avLst>
            </a:prstGeom>
            <a:solidFill>
              <a:srgbClr val="FFC000"/>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612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err="1">
                  <a:ln>
                    <a:noFill/>
                  </a:ln>
                  <a:solidFill>
                    <a:prstClr val="black"/>
                  </a:solidFill>
                  <a:effectLst/>
                  <a:uLnTx/>
                  <a:uFillTx/>
                  <a:latin typeface="Aptos" panose="02110004020202020204"/>
                  <a:ea typeface="+mn-ea"/>
                  <a:cs typeface="+mn-cs"/>
                </a:rPr>
                <a:t>eFTI</a:t>
              </a: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 (EU)</a:t>
              </a:r>
            </a:p>
          </p:txBody>
        </p:sp>
        <p:sp>
          <p:nvSpPr>
            <p:cNvPr id="167" name="Suorakulmio: Pyöristetyt kulmat 166">
              <a:extLst>
                <a:ext uri="{FF2B5EF4-FFF2-40B4-BE49-F238E27FC236}">
                  <a16:creationId xmlns:a16="http://schemas.microsoft.com/office/drawing/2014/main" id="{5271A57D-E8A1-3870-5758-DB7CB8FB296E}"/>
                </a:ext>
              </a:extLst>
            </p:cNvPr>
            <p:cNvSpPr/>
            <p:nvPr/>
          </p:nvSpPr>
          <p:spPr>
            <a:xfrm>
              <a:off x="8755374" y="1272369"/>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CELEX </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32020R1056</a:t>
              </a:r>
              <a:endParaRPr kumimoji="0" lang="fi-FI" sz="11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9" name="Tekstiruutu 178">
              <a:extLst>
                <a:ext uri="{FF2B5EF4-FFF2-40B4-BE49-F238E27FC236}">
                  <a16:creationId xmlns:a16="http://schemas.microsoft.com/office/drawing/2014/main" id="{81484866-A01A-50EE-A869-BECBB92165E5}"/>
                </a:ext>
              </a:extLst>
            </p:cNvPr>
            <p:cNvSpPr txBox="1"/>
            <p:nvPr/>
          </p:nvSpPr>
          <p:spPr>
            <a:xfrm>
              <a:off x="8513807" y="1571473"/>
              <a:ext cx="1745329" cy="316369"/>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fi-FI" sz="1000" b="1" i="1" u="none" strike="noStrike" kern="1200" cap="none" spc="0" normalizeH="0" baseline="0" noProof="0">
                  <a:ln>
                    <a:noFill/>
                  </a:ln>
                  <a:solidFill>
                    <a:prstClr val="white"/>
                  </a:solidFill>
                  <a:effectLst/>
                  <a:uLnTx/>
                  <a:uFillTx/>
                  <a:latin typeface="Aptos" panose="02110004020202020204"/>
                  <a:ea typeface="+mn-ea"/>
                  <a:cs typeface="+mn-cs"/>
                </a:rPr>
                <a:t>https://eur-lex. Europa.eu /eli/reg/2020/1056/oj</a:t>
              </a:r>
            </a:p>
          </p:txBody>
        </p:sp>
      </p:grpSp>
      <p:grpSp>
        <p:nvGrpSpPr>
          <p:cNvPr id="28" name="Ryhmä 27">
            <a:extLst>
              <a:ext uri="{FF2B5EF4-FFF2-40B4-BE49-F238E27FC236}">
                <a16:creationId xmlns:a16="http://schemas.microsoft.com/office/drawing/2014/main" id="{ACA8ECA0-0D35-4635-657D-5EDEAA00989A}"/>
              </a:ext>
            </a:extLst>
          </p:cNvPr>
          <p:cNvGrpSpPr/>
          <p:nvPr/>
        </p:nvGrpSpPr>
        <p:grpSpPr>
          <a:xfrm>
            <a:off x="6175039" y="3601511"/>
            <a:ext cx="1840568" cy="1323163"/>
            <a:chOff x="6408476" y="3165578"/>
            <a:chExt cx="1840568" cy="1323163"/>
          </a:xfrm>
        </p:grpSpPr>
        <p:sp>
          <p:nvSpPr>
            <p:cNvPr id="87" name="Suorakulmio: Pyöristetyt kulmat 86">
              <a:extLst>
                <a:ext uri="{FF2B5EF4-FFF2-40B4-BE49-F238E27FC236}">
                  <a16:creationId xmlns:a16="http://schemas.microsoft.com/office/drawing/2014/main" id="{8476D045-CECB-9940-40FD-50FB663D4F9A}"/>
                </a:ext>
              </a:extLst>
            </p:cNvPr>
            <p:cNvSpPr/>
            <p:nvPr/>
          </p:nvSpPr>
          <p:spPr>
            <a:xfrm>
              <a:off x="6426200" y="3165578"/>
              <a:ext cx="1782117" cy="1323052"/>
            </a:xfrm>
            <a:prstGeom prst="roundRect">
              <a:avLst>
                <a:gd name="adj" fmla="val 3329"/>
              </a:avLst>
            </a:prstGeom>
            <a:solidFill>
              <a:srgbClr val="FFC000"/>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1008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EPCIS (GS1)</a:t>
              </a:r>
            </a:p>
          </p:txBody>
        </p:sp>
        <p:sp>
          <p:nvSpPr>
            <p:cNvPr id="88" name="Suorakulmio: Pyöristetyt kulmat 87">
              <a:extLst>
                <a:ext uri="{FF2B5EF4-FFF2-40B4-BE49-F238E27FC236}">
                  <a16:creationId xmlns:a16="http://schemas.microsoft.com/office/drawing/2014/main" id="{F4B00C1F-DCE1-C7AD-A443-6F13D0DCD225}"/>
                </a:ext>
              </a:extLst>
            </p:cNvPr>
            <p:cNvSpPr/>
            <p:nvPr/>
          </p:nvSpPr>
          <p:spPr>
            <a:xfrm>
              <a:off x="6681473" y="3387477"/>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GS1 EPCIS Standard:2022</a:t>
              </a:r>
              <a:endParaRPr kumimoji="0" lang="fi-FI" sz="11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Tekstiruutu 162">
              <a:extLst>
                <a:ext uri="{FF2B5EF4-FFF2-40B4-BE49-F238E27FC236}">
                  <a16:creationId xmlns:a16="http://schemas.microsoft.com/office/drawing/2014/main" id="{C8269387-8E8C-6435-D731-F470942BFA6B}"/>
                </a:ext>
              </a:extLst>
            </p:cNvPr>
            <p:cNvSpPr txBox="1"/>
            <p:nvPr/>
          </p:nvSpPr>
          <p:spPr>
            <a:xfrm>
              <a:off x="6408476" y="4242520"/>
              <a:ext cx="184056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1" u="none" strike="noStrike" kern="1200" cap="none" spc="0" normalizeH="0" baseline="0" noProof="0">
                  <a:ln>
                    <a:noFill/>
                  </a:ln>
                  <a:solidFill>
                    <a:prstClr val="white"/>
                  </a:solidFill>
                  <a:effectLst/>
                  <a:uLnTx/>
                  <a:uFillTx/>
                  <a:latin typeface="Aptos" panose="02110004020202020204"/>
                  <a:ea typeface="+mn-ea"/>
                  <a:cs typeface="+mn-cs"/>
                </a:rPr>
                <a:t>www.epcis-sandbox.gs1.org</a:t>
              </a:r>
            </a:p>
          </p:txBody>
        </p:sp>
        <p:sp>
          <p:nvSpPr>
            <p:cNvPr id="164" name="Suorakulmio: Pyöristetyt kulmat 163">
              <a:extLst>
                <a:ext uri="{FF2B5EF4-FFF2-40B4-BE49-F238E27FC236}">
                  <a16:creationId xmlns:a16="http://schemas.microsoft.com/office/drawing/2014/main" id="{A3EDD1A0-D12C-43E5-D704-2BE13F4F7770}"/>
                </a:ext>
              </a:extLst>
            </p:cNvPr>
            <p:cNvSpPr/>
            <p:nvPr/>
          </p:nvSpPr>
          <p:spPr>
            <a:xfrm>
              <a:off x="6684181" y="3693918"/>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GS1 CBV Standard:2022</a:t>
              </a:r>
              <a:endParaRPr kumimoji="0" lang="fi-FI" sz="11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2" name="Suorakulmio: Pyöristetyt kulmat 181">
              <a:extLst>
                <a:ext uri="{FF2B5EF4-FFF2-40B4-BE49-F238E27FC236}">
                  <a16:creationId xmlns:a16="http://schemas.microsoft.com/office/drawing/2014/main" id="{41C1FE1A-390A-4528-45CB-2437DA733EC3}"/>
                </a:ext>
              </a:extLst>
            </p:cNvPr>
            <p:cNvSpPr/>
            <p:nvPr/>
          </p:nvSpPr>
          <p:spPr>
            <a:xfrm>
              <a:off x="6681473" y="4000359"/>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GS1 EPCIS &amp; CBV Guideline:2023</a:t>
              </a:r>
              <a:endParaRPr kumimoji="0" lang="fi-FI" sz="1100" b="1"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6" name="Ryhmä 25">
            <a:extLst>
              <a:ext uri="{FF2B5EF4-FFF2-40B4-BE49-F238E27FC236}">
                <a16:creationId xmlns:a16="http://schemas.microsoft.com/office/drawing/2014/main" id="{D9482E5B-8256-ED7D-481D-BCCC7777A7D6}"/>
              </a:ext>
            </a:extLst>
          </p:cNvPr>
          <p:cNvGrpSpPr/>
          <p:nvPr/>
        </p:nvGrpSpPr>
        <p:grpSpPr>
          <a:xfrm>
            <a:off x="8257296" y="1327868"/>
            <a:ext cx="3632826" cy="1054227"/>
            <a:chOff x="8370488" y="1538766"/>
            <a:chExt cx="3632826" cy="1054227"/>
          </a:xfrm>
        </p:grpSpPr>
        <p:sp>
          <p:nvSpPr>
            <p:cNvPr id="45" name="Suorakulmio: Pyöristetyt kulmat 44">
              <a:extLst>
                <a:ext uri="{FF2B5EF4-FFF2-40B4-BE49-F238E27FC236}">
                  <a16:creationId xmlns:a16="http://schemas.microsoft.com/office/drawing/2014/main" id="{CA1C4E24-93EF-B800-4DE1-901D00529B01}"/>
                </a:ext>
              </a:extLst>
            </p:cNvPr>
            <p:cNvSpPr/>
            <p:nvPr/>
          </p:nvSpPr>
          <p:spPr>
            <a:xfrm>
              <a:off x="8370488" y="1538766"/>
              <a:ext cx="3632826" cy="1054227"/>
            </a:xfrm>
            <a:prstGeom prst="roundRect">
              <a:avLst>
                <a:gd name="adj" fmla="val 3329"/>
              </a:avLst>
            </a:prstGeom>
            <a:solidFill>
              <a:srgbClr val="96DCF8"/>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648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Construction </a:t>
              </a:r>
              <a:r>
                <a:rPr kumimoji="0" lang="fi-FI" sz="1200" b="1" i="0" u="none" strike="noStrike" kern="1200" cap="none" spc="0" normalizeH="0" baseline="0" noProof="0" err="1">
                  <a:ln>
                    <a:noFill/>
                  </a:ln>
                  <a:solidFill>
                    <a:prstClr val="black"/>
                  </a:solidFill>
                  <a:effectLst/>
                  <a:uLnTx/>
                  <a:uFillTx/>
                  <a:latin typeface="Aptos" panose="02110004020202020204"/>
                  <a:ea typeface="+mn-ea"/>
                  <a:cs typeface="+mn-cs"/>
                </a:rPr>
                <a:t>industry</a:t>
              </a: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 i</a:t>
              </a:r>
              <a:r>
                <a:rPr kumimoji="0" lang="fi-FI" sz="1200" b="1" i="0" u="none" strike="noStrike" kern="1200" cap="none" spc="0" normalizeH="0" baseline="0" noProof="0" err="1">
                  <a:ln>
                    <a:noFill/>
                  </a:ln>
                  <a:solidFill>
                    <a:prstClr val="black"/>
                  </a:solidFill>
                  <a:effectLst/>
                  <a:uLnTx/>
                  <a:uFillTx/>
                  <a:latin typeface="Aptos" panose="02110004020202020204"/>
                  <a:ea typeface="+mn-ea"/>
                  <a:cs typeface="+mn-cs"/>
                </a:rPr>
                <a:t>mplementation</a:t>
              </a: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1200" b="1" i="0" u="none" strike="noStrike" kern="1200" cap="none" spc="0" normalizeH="0" baseline="0" noProof="0" err="1">
                  <a:ln>
                    <a:noFill/>
                  </a:ln>
                  <a:solidFill>
                    <a:prstClr val="black"/>
                  </a:solidFill>
                  <a:effectLst/>
                  <a:uLnTx/>
                  <a:uFillTx/>
                  <a:latin typeface="Aptos" panose="02110004020202020204"/>
                  <a:ea typeface="+mn-ea"/>
                  <a:cs typeface="+mn-cs"/>
                </a:rPr>
                <a:t>guidelines</a:t>
              </a:r>
              <a:endParaRPr kumimoji="0" lang="fi-FI" sz="1200" b="1"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a:ln>
                    <a:noFill/>
                  </a:ln>
                  <a:solidFill>
                    <a:srgbClr val="E8E8E8">
                      <a:lumMod val="50000"/>
                    </a:srgbClr>
                  </a:solidFill>
                  <a:effectLst/>
                  <a:uLnTx/>
                  <a:uFillTx/>
                  <a:latin typeface="Aptos" panose="02110004020202020204"/>
                  <a:ea typeface="+mn-ea"/>
                  <a:cs typeface="+mn-cs"/>
                </a:rPr>
                <a:t>UPID + AIDC</a:t>
              </a:r>
            </a:p>
          </p:txBody>
        </p:sp>
        <p:sp>
          <p:nvSpPr>
            <p:cNvPr id="46" name="Suorakulmio: Pyöristetyt kulmat 45">
              <a:extLst>
                <a:ext uri="{FF2B5EF4-FFF2-40B4-BE49-F238E27FC236}">
                  <a16:creationId xmlns:a16="http://schemas.microsoft.com/office/drawing/2014/main" id="{EAEB4563-334A-5A35-992C-3AC5B6405CBC}"/>
                </a:ext>
              </a:extLst>
            </p:cNvPr>
            <p:cNvSpPr/>
            <p:nvPr/>
          </p:nvSpPr>
          <p:spPr>
            <a:xfrm>
              <a:off x="8495393" y="1935948"/>
              <a:ext cx="3385288"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BETK </a:t>
              </a:r>
              <a:r>
                <a:rPr kumimoji="0" lang="fi-FI" sz="1050" b="1" i="0" u="none" strike="noStrike" kern="1200" cap="none" spc="0" normalizeH="0" baseline="0" noProof="0" err="1">
                  <a:ln>
                    <a:noFill/>
                  </a:ln>
                  <a:solidFill>
                    <a:prstClr val="black"/>
                  </a:solidFill>
                  <a:effectLst/>
                  <a:uLnTx/>
                  <a:uFillTx/>
                  <a:latin typeface="Aptos" panose="02110004020202020204"/>
                  <a:ea typeface="+mn-ea"/>
                  <a:cs typeface="+mn-cs"/>
                </a:rPr>
                <a:t>Implementation</a:t>
              </a: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1050" b="1" i="0" u="none" strike="noStrike" kern="1200" cap="none" spc="0" normalizeH="0" baseline="0" noProof="0" err="1">
                  <a:ln>
                    <a:noFill/>
                  </a:ln>
                  <a:solidFill>
                    <a:prstClr val="black"/>
                  </a:solidFill>
                  <a:effectLst/>
                  <a:uLnTx/>
                  <a:uFillTx/>
                  <a:latin typeface="Aptos" panose="02110004020202020204"/>
                  <a:ea typeface="+mn-ea"/>
                  <a:cs typeface="+mn-cs"/>
                </a:rPr>
                <a:t>Guideline</a:t>
              </a:r>
              <a:endParaRPr kumimoji="0" lang="fi-FI" sz="11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6" name="Suorakulmio: Pyöristetyt kulmat 185">
              <a:extLst>
                <a:ext uri="{FF2B5EF4-FFF2-40B4-BE49-F238E27FC236}">
                  <a16:creationId xmlns:a16="http://schemas.microsoft.com/office/drawing/2014/main" id="{997E6E0A-39CB-B1F5-B506-2B630CE9B62E}"/>
                </a:ext>
              </a:extLst>
            </p:cNvPr>
            <p:cNvSpPr/>
            <p:nvPr/>
          </p:nvSpPr>
          <p:spPr>
            <a:xfrm>
              <a:off x="8492387" y="2257813"/>
              <a:ext cx="3385288" cy="252000"/>
            </a:xfrm>
            <a:prstGeom prst="roundRect">
              <a:avLst>
                <a:gd name="adj" fmla="val 5834"/>
              </a:avLst>
            </a:prstGeom>
            <a:solidFill>
              <a:schemeClr val="bg1">
                <a:lumMod val="85000"/>
              </a:schemeClr>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white">
                      <a:lumMod val="65000"/>
                    </a:prstClr>
                  </a:solidFill>
                  <a:effectLst/>
                  <a:uLnTx/>
                  <a:uFillTx/>
                  <a:latin typeface="Aptos" panose="02110004020202020204"/>
                  <a:ea typeface="+mn-ea"/>
                  <a:cs typeface="+mn-cs"/>
                </a:rPr>
                <a:t>GS1 </a:t>
              </a:r>
              <a:r>
                <a:rPr kumimoji="0" lang="fi-FI" sz="1050" b="1" i="0" u="none" strike="noStrike" kern="1200" cap="none" spc="0" normalizeH="0" baseline="0" noProof="0" err="1">
                  <a:ln>
                    <a:noFill/>
                  </a:ln>
                  <a:solidFill>
                    <a:prstClr val="white">
                      <a:lumMod val="65000"/>
                    </a:prstClr>
                  </a:solidFill>
                  <a:effectLst/>
                  <a:uLnTx/>
                  <a:uFillTx/>
                  <a:latin typeface="Aptos" panose="02110004020202020204"/>
                  <a:ea typeface="+mn-ea"/>
                  <a:cs typeface="+mn-cs"/>
                </a:rPr>
                <a:t>Norway</a:t>
              </a:r>
              <a:r>
                <a:rPr kumimoji="0" lang="fi-FI" sz="1050" b="1" i="0" u="none" strike="noStrike" kern="1200" cap="none" spc="0" normalizeH="0" baseline="0" noProof="0">
                  <a:ln>
                    <a:noFill/>
                  </a:ln>
                  <a:solidFill>
                    <a:prstClr val="white">
                      <a:lumMod val="65000"/>
                    </a:prstClr>
                  </a:solidFill>
                  <a:effectLst/>
                  <a:uLnTx/>
                  <a:uFillTx/>
                  <a:latin typeface="Aptos" panose="02110004020202020204"/>
                  <a:ea typeface="+mn-ea"/>
                  <a:cs typeface="+mn-cs"/>
                </a:rPr>
                <a:t> </a:t>
              </a:r>
              <a:r>
                <a:rPr kumimoji="0" lang="fi-FI" sz="1050" b="1" i="0" u="none" strike="noStrike" kern="1200" cap="none" spc="0" normalizeH="0" baseline="0" noProof="0" err="1">
                  <a:ln>
                    <a:noFill/>
                  </a:ln>
                  <a:solidFill>
                    <a:prstClr val="white">
                      <a:lumMod val="65000"/>
                    </a:prstClr>
                  </a:solidFill>
                  <a:effectLst/>
                  <a:uLnTx/>
                  <a:uFillTx/>
                  <a:latin typeface="Aptos" panose="02110004020202020204"/>
                  <a:ea typeface="+mn-ea"/>
                  <a:cs typeface="+mn-cs"/>
                </a:rPr>
                <a:t>Guideline</a:t>
              </a:r>
              <a:r>
                <a:rPr kumimoji="0" lang="fi-FI" sz="1050" b="1" i="0" u="none" strike="noStrike" kern="1200" cap="none" spc="0" normalizeH="0" baseline="0" noProof="0">
                  <a:ln>
                    <a:noFill/>
                  </a:ln>
                  <a:solidFill>
                    <a:prstClr val="white">
                      <a:lumMod val="65000"/>
                    </a:prstClr>
                  </a:solidFill>
                  <a:effectLst/>
                  <a:uLnTx/>
                  <a:uFillTx/>
                  <a:latin typeface="Aptos" panose="02110004020202020204"/>
                  <a:ea typeface="+mn-ea"/>
                  <a:cs typeface="+mn-cs"/>
                </a:rPr>
                <a:t> SGTIN and RFID:2018</a:t>
              </a:r>
              <a:endParaRPr kumimoji="0" lang="fi-FI" sz="1100" b="1" i="0" u="none" strike="noStrike" kern="1200" cap="none" spc="0" normalizeH="0" baseline="0" noProof="0">
                <a:ln>
                  <a:noFill/>
                </a:ln>
                <a:solidFill>
                  <a:prstClr val="white">
                    <a:lumMod val="65000"/>
                  </a:prstClr>
                </a:solidFill>
                <a:effectLst/>
                <a:uLnTx/>
                <a:uFillTx/>
                <a:latin typeface="Aptos" panose="02110004020202020204"/>
                <a:ea typeface="+mn-ea"/>
                <a:cs typeface="+mn-cs"/>
              </a:endParaRPr>
            </a:p>
          </p:txBody>
        </p:sp>
        <p:sp>
          <p:nvSpPr>
            <p:cNvPr id="188" name="Tekstiruutu 187">
              <a:extLst>
                <a:ext uri="{FF2B5EF4-FFF2-40B4-BE49-F238E27FC236}">
                  <a16:creationId xmlns:a16="http://schemas.microsoft.com/office/drawing/2014/main" id="{549A5DF3-4D91-62F7-83BB-5BC37F2F0059}"/>
                </a:ext>
              </a:extLst>
            </p:cNvPr>
            <p:cNvSpPr txBox="1"/>
            <p:nvPr/>
          </p:nvSpPr>
          <p:spPr>
            <a:xfrm>
              <a:off x="10827711" y="1776953"/>
              <a:ext cx="1074218" cy="216000"/>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fi-FI" sz="1000" b="0" i="1" u="none" strike="noStrike" kern="1200" cap="none" spc="0" normalizeH="0" baseline="0" noProof="0">
                  <a:ln>
                    <a:noFill/>
                  </a:ln>
                  <a:solidFill>
                    <a:srgbClr val="C00000"/>
                  </a:solidFill>
                  <a:effectLst/>
                  <a:uLnTx/>
                  <a:uFillTx/>
                  <a:latin typeface="Aptos" panose="02110004020202020204"/>
                  <a:ea typeface="+mn-ea"/>
                  <a:cs typeface="+mn-cs"/>
                </a:rPr>
                <a:t>https://GS1.org</a:t>
              </a:r>
            </a:p>
          </p:txBody>
        </p:sp>
      </p:grpSp>
      <p:grpSp>
        <p:nvGrpSpPr>
          <p:cNvPr id="27" name="Ryhmä 26">
            <a:extLst>
              <a:ext uri="{FF2B5EF4-FFF2-40B4-BE49-F238E27FC236}">
                <a16:creationId xmlns:a16="http://schemas.microsoft.com/office/drawing/2014/main" id="{48D9051F-FD3B-CE4C-AA0B-29D1840653EC}"/>
              </a:ext>
            </a:extLst>
          </p:cNvPr>
          <p:cNvGrpSpPr/>
          <p:nvPr/>
        </p:nvGrpSpPr>
        <p:grpSpPr>
          <a:xfrm>
            <a:off x="4154670" y="4690464"/>
            <a:ext cx="1782117" cy="853151"/>
            <a:chOff x="392240" y="3092767"/>
            <a:chExt cx="1782117" cy="853151"/>
          </a:xfrm>
        </p:grpSpPr>
        <p:sp>
          <p:nvSpPr>
            <p:cNvPr id="190" name="Suorakulmio: Pyöristetyt kulmat 189">
              <a:extLst>
                <a:ext uri="{FF2B5EF4-FFF2-40B4-BE49-F238E27FC236}">
                  <a16:creationId xmlns:a16="http://schemas.microsoft.com/office/drawing/2014/main" id="{0105E54D-EE11-5C23-D467-B766A1DD761D}"/>
                </a:ext>
              </a:extLst>
            </p:cNvPr>
            <p:cNvSpPr/>
            <p:nvPr/>
          </p:nvSpPr>
          <p:spPr>
            <a:xfrm>
              <a:off x="392240" y="3092767"/>
              <a:ext cx="1782117" cy="853151"/>
            </a:xfrm>
            <a:prstGeom prst="roundRect">
              <a:avLst>
                <a:gd name="adj" fmla="val 3329"/>
              </a:avLst>
            </a:prstGeom>
            <a:solidFill>
              <a:srgbClr val="96DCF8">
                <a:alpha val="50000"/>
              </a:srgbClr>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468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EU DPP</a:t>
              </a:r>
            </a:p>
          </p:txBody>
        </p:sp>
        <p:sp>
          <p:nvSpPr>
            <p:cNvPr id="192" name="Suorakulmio: Pyöristetyt kulmat 191">
              <a:extLst>
                <a:ext uri="{FF2B5EF4-FFF2-40B4-BE49-F238E27FC236}">
                  <a16:creationId xmlns:a16="http://schemas.microsoft.com/office/drawing/2014/main" id="{3E6200F1-9AF5-78C3-0D0D-089506D6EEFA}"/>
                </a:ext>
              </a:extLst>
            </p:cNvPr>
            <p:cNvSpPr/>
            <p:nvPr/>
          </p:nvSpPr>
          <p:spPr>
            <a:xfrm>
              <a:off x="613522" y="3441918"/>
              <a:ext cx="1260000" cy="252000"/>
            </a:xfrm>
            <a:prstGeom prst="roundRect">
              <a:avLst>
                <a:gd name="adj" fmla="val 5834"/>
              </a:avLst>
            </a:prstGeom>
            <a:solidFill>
              <a:schemeClr val="bg1">
                <a:alpha val="75000"/>
              </a:schemeClr>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l"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XXXX XXXXX</a:t>
              </a:r>
              <a:endParaRPr kumimoji="0" lang="fi-FI" sz="11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3" name="Ellipsi 192">
              <a:extLst>
                <a:ext uri="{FF2B5EF4-FFF2-40B4-BE49-F238E27FC236}">
                  <a16:creationId xmlns:a16="http://schemas.microsoft.com/office/drawing/2014/main" id="{75CBFC22-63FF-D0B5-051D-BF2395FA19EE}"/>
                </a:ext>
              </a:extLst>
            </p:cNvPr>
            <p:cNvSpPr/>
            <p:nvPr/>
          </p:nvSpPr>
          <p:spPr>
            <a:xfrm>
              <a:off x="1693126" y="3456068"/>
              <a:ext cx="216000" cy="216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474747"/>
                  </a:solidFill>
                  <a:effectLst/>
                  <a:uLnTx/>
                  <a:uFillTx/>
                  <a:latin typeface="Arial" panose="020B0604020202020204" pitchFamily="34" charset="0"/>
                  <a:ea typeface="+mn-ea"/>
                  <a:cs typeface="+mn-cs"/>
                </a:rPr>
                <a:t>-</a:t>
              </a:r>
              <a:endParaRPr kumimoji="0" lang="fi-FI" sz="1400" b="1"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3" name="Suorakulmio: Pyöristetyt kulmat 59">
            <a:extLst>
              <a:ext uri="{FF2B5EF4-FFF2-40B4-BE49-F238E27FC236}">
                <a16:creationId xmlns:a16="http://schemas.microsoft.com/office/drawing/2014/main" id="{6663A3C6-3791-77D3-F9FC-0B065336DF48}"/>
              </a:ext>
            </a:extLst>
          </p:cNvPr>
          <p:cNvSpPr/>
          <p:nvPr/>
        </p:nvSpPr>
        <p:spPr>
          <a:xfrm>
            <a:off x="6448036" y="1939297"/>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EN ISO/IEC</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16931-1:2017</a:t>
            </a:r>
            <a:endParaRPr kumimoji="0" lang="fi-FI" sz="1100" b="1"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4" name="Ryhmä 23">
            <a:extLst>
              <a:ext uri="{FF2B5EF4-FFF2-40B4-BE49-F238E27FC236}">
                <a16:creationId xmlns:a16="http://schemas.microsoft.com/office/drawing/2014/main" id="{22E66BA8-1989-4BC0-CB4E-FADCC52504BE}"/>
              </a:ext>
            </a:extLst>
          </p:cNvPr>
          <p:cNvGrpSpPr/>
          <p:nvPr/>
        </p:nvGrpSpPr>
        <p:grpSpPr>
          <a:xfrm>
            <a:off x="8274727" y="2482215"/>
            <a:ext cx="1729624" cy="3233022"/>
            <a:chOff x="8374528" y="3444416"/>
            <a:chExt cx="1729624" cy="3233022"/>
          </a:xfrm>
        </p:grpSpPr>
        <p:sp>
          <p:nvSpPr>
            <p:cNvPr id="6" name="Suorakulmio: Pyöristetyt kulmat 5">
              <a:extLst>
                <a:ext uri="{FF2B5EF4-FFF2-40B4-BE49-F238E27FC236}">
                  <a16:creationId xmlns:a16="http://schemas.microsoft.com/office/drawing/2014/main" id="{EEF983C9-4EF0-4139-48E5-34B6DDB3D1EA}"/>
                </a:ext>
              </a:extLst>
            </p:cNvPr>
            <p:cNvSpPr/>
            <p:nvPr/>
          </p:nvSpPr>
          <p:spPr>
            <a:xfrm>
              <a:off x="8374528" y="3444416"/>
              <a:ext cx="1729624" cy="3233022"/>
            </a:xfrm>
            <a:prstGeom prst="roundRect">
              <a:avLst>
                <a:gd name="adj" fmla="val 3329"/>
              </a:avLst>
            </a:prstGeom>
            <a:solidFill>
              <a:srgbClr val="96DCF8"/>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2808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GS1 </a:t>
              </a:r>
              <a:r>
                <a:rPr kumimoji="0" lang="fi-FI" sz="1200" b="1" i="0" u="none" strike="noStrike" kern="1200" cap="none" spc="0" normalizeH="0" baseline="0" noProof="0" err="1">
                  <a:ln>
                    <a:noFill/>
                  </a:ln>
                  <a:solidFill>
                    <a:prstClr val="black"/>
                  </a:solidFill>
                  <a:effectLst/>
                  <a:uLnTx/>
                  <a:uFillTx/>
                  <a:latin typeface="Aptos" panose="02110004020202020204"/>
                  <a:ea typeface="+mn-ea"/>
                  <a:cs typeface="+mn-cs"/>
                </a:rPr>
                <a:t>Standards</a:t>
              </a: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 </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ptos" panose="02110004020202020204"/>
                  <a:ea typeface="+mn-ea"/>
                  <a:cs typeface="+mn-cs"/>
                </a:rPr>
                <a:t>I</a:t>
              </a:r>
              <a:r>
                <a:rPr kumimoji="0" lang="fi-FI" sz="1200" b="0" i="0" u="none" strike="noStrike" kern="1200" cap="none" spc="0" normalizeH="0" baseline="0" noProof="0" err="1">
                  <a:ln>
                    <a:noFill/>
                  </a:ln>
                  <a:solidFill>
                    <a:prstClr val="black"/>
                  </a:solidFill>
                  <a:effectLst/>
                  <a:uLnTx/>
                  <a:uFillTx/>
                  <a:latin typeface="Aptos" panose="02110004020202020204"/>
                  <a:ea typeface="+mn-ea"/>
                  <a:cs typeface="+mn-cs"/>
                </a:rPr>
                <a:t>dentification</a:t>
              </a:r>
              <a:endParaRPr kumimoji="0" lang="fi-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 name="Suorakulmio: Pyöristetyt kulmat 6">
              <a:extLst>
                <a:ext uri="{FF2B5EF4-FFF2-40B4-BE49-F238E27FC236}">
                  <a16:creationId xmlns:a16="http://schemas.microsoft.com/office/drawing/2014/main" id="{EE0652A4-F35B-9BA2-E89D-EC8C442ABF02}"/>
                </a:ext>
              </a:extLst>
            </p:cNvPr>
            <p:cNvSpPr/>
            <p:nvPr/>
          </p:nvSpPr>
          <p:spPr>
            <a:xfrm>
              <a:off x="8528027" y="4354915"/>
              <a:ext cx="1440000" cy="288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GS1 GLN</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ISO/IEC 6524</a:t>
              </a:r>
              <a:endParaRPr kumimoji="0" lang="fi-FI" sz="105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 name="Suorakulmio: Pyöristetyt kulmat 7">
              <a:extLst>
                <a:ext uri="{FF2B5EF4-FFF2-40B4-BE49-F238E27FC236}">
                  <a16:creationId xmlns:a16="http://schemas.microsoft.com/office/drawing/2014/main" id="{13813314-CFF9-DE70-69BD-7A0F61E9BB99}"/>
                </a:ext>
              </a:extLst>
            </p:cNvPr>
            <p:cNvSpPr/>
            <p:nvPr/>
          </p:nvSpPr>
          <p:spPr>
            <a:xfrm>
              <a:off x="8528027" y="4696033"/>
              <a:ext cx="1440000" cy="43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GS1 SSCC</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ISO/IEC 15459-1 ISO/IEC 6523</a:t>
              </a:r>
              <a:endParaRPr kumimoji="0" lang="fi-FI" sz="105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 name="Suorakulmio: Pyöristetyt kulmat 8">
              <a:extLst>
                <a:ext uri="{FF2B5EF4-FFF2-40B4-BE49-F238E27FC236}">
                  <a16:creationId xmlns:a16="http://schemas.microsoft.com/office/drawing/2014/main" id="{B3E851AD-754E-2C88-4F83-D3D4F36E06EB}"/>
                </a:ext>
              </a:extLst>
            </p:cNvPr>
            <p:cNvSpPr/>
            <p:nvPr/>
          </p:nvSpPr>
          <p:spPr>
            <a:xfrm>
              <a:off x="8528027" y="5181151"/>
              <a:ext cx="1440000" cy="420739"/>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GS1 GIAI</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ISO/IEC 15459-4 &amp; 5 ISO/IEC 6523</a:t>
              </a:r>
              <a:endParaRPr kumimoji="0" lang="fi-FI" sz="105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 name="Suorakulmio: Pyöristetyt kulmat 9">
              <a:extLst>
                <a:ext uri="{FF2B5EF4-FFF2-40B4-BE49-F238E27FC236}">
                  <a16:creationId xmlns:a16="http://schemas.microsoft.com/office/drawing/2014/main" id="{8954C296-5354-CCDD-6B3F-B7D222E1429C}"/>
                </a:ext>
              </a:extLst>
            </p:cNvPr>
            <p:cNvSpPr/>
            <p:nvPr/>
          </p:nvSpPr>
          <p:spPr>
            <a:xfrm>
              <a:off x="8528027" y="5655008"/>
              <a:ext cx="1440000" cy="288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GS1 GSRN</a:t>
              </a:r>
              <a:endParaRPr kumimoji="0" lang="fi-FI" sz="1100" b="1" i="0" u="none" strike="noStrike" kern="1200" cap="none" spc="0" normalizeH="0" baseline="0" noProof="0">
                <a:ln>
                  <a:noFill/>
                </a:ln>
                <a:solidFill>
                  <a:srgbClr val="FF0000"/>
                </a:solidFill>
                <a:effectLst/>
                <a:uLnTx/>
                <a:uFillTx/>
                <a:latin typeface="Aptos" panose="02110004020202020204"/>
                <a:ea typeface="+mn-ea"/>
                <a:cs typeface="+mn-cs"/>
              </a:endParaRP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ISO/IEC 15418</a:t>
              </a:r>
            </a:p>
          </p:txBody>
        </p:sp>
        <p:sp>
          <p:nvSpPr>
            <p:cNvPr id="11" name="Suorakulmio: Pyöristetyt kulmat 10">
              <a:extLst>
                <a:ext uri="{FF2B5EF4-FFF2-40B4-BE49-F238E27FC236}">
                  <a16:creationId xmlns:a16="http://schemas.microsoft.com/office/drawing/2014/main" id="{E225844A-FBDE-CAEB-55E8-595573970D5C}"/>
                </a:ext>
              </a:extLst>
            </p:cNvPr>
            <p:cNvSpPr/>
            <p:nvPr/>
          </p:nvSpPr>
          <p:spPr>
            <a:xfrm>
              <a:off x="8528027" y="5996126"/>
              <a:ext cx="144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GS1 </a:t>
              </a:r>
              <a:r>
                <a:rPr kumimoji="0" lang="fi-FI" sz="1100" b="1" i="0" u="none" strike="noStrike" kern="1200" cap="none" spc="0" normalizeH="0" baseline="0" noProof="0">
                  <a:ln>
                    <a:noFill/>
                  </a:ln>
                  <a:solidFill>
                    <a:srgbClr val="FF0000"/>
                  </a:solidFill>
                  <a:effectLst/>
                  <a:uLnTx/>
                  <a:uFillTx/>
                  <a:latin typeface="Aptos" panose="02110004020202020204"/>
                  <a:ea typeface="+mn-ea"/>
                  <a:cs typeface="+mn-cs"/>
                </a:rPr>
                <a:t>GRAI</a:t>
              </a:r>
            </a:p>
          </p:txBody>
        </p:sp>
        <p:sp>
          <p:nvSpPr>
            <p:cNvPr id="12" name="Suorakulmio: Pyöristetyt kulmat 11">
              <a:extLst>
                <a:ext uri="{FF2B5EF4-FFF2-40B4-BE49-F238E27FC236}">
                  <a16:creationId xmlns:a16="http://schemas.microsoft.com/office/drawing/2014/main" id="{08C20013-B79A-0A52-562A-2B1BCA1B8797}"/>
                </a:ext>
              </a:extLst>
            </p:cNvPr>
            <p:cNvSpPr/>
            <p:nvPr/>
          </p:nvSpPr>
          <p:spPr>
            <a:xfrm>
              <a:off x="8528027" y="6301246"/>
              <a:ext cx="144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GS1 GDTI</a:t>
              </a:r>
              <a:endParaRPr kumimoji="0" lang="fi-FI" sz="1100" b="1" i="0" u="none" strike="noStrike" kern="1200" cap="none" spc="0" normalizeH="0" baseline="0" noProof="0">
                <a:ln>
                  <a:noFill/>
                </a:ln>
                <a:solidFill>
                  <a:srgbClr val="FF0000"/>
                </a:solidFill>
                <a:effectLst/>
                <a:uLnTx/>
                <a:uFillTx/>
                <a:latin typeface="Aptos" panose="02110004020202020204"/>
                <a:ea typeface="+mn-ea"/>
                <a:cs typeface="+mn-cs"/>
              </a:endParaRPr>
            </a:p>
          </p:txBody>
        </p:sp>
        <p:sp>
          <p:nvSpPr>
            <p:cNvPr id="14" name="Suorakulmio: Pyöristetyt kulmat 13">
              <a:extLst>
                <a:ext uri="{FF2B5EF4-FFF2-40B4-BE49-F238E27FC236}">
                  <a16:creationId xmlns:a16="http://schemas.microsoft.com/office/drawing/2014/main" id="{BADD9844-58DD-508F-4735-EF084FB2FBA6}"/>
                </a:ext>
              </a:extLst>
            </p:cNvPr>
            <p:cNvSpPr/>
            <p:nvPr/>
          </p:nvSpPr>
          <p:spPr>
            <a:xfrm>
              <a:off x="8528027" y="3869797"/>
              <a:ext cx="1440000" cy="43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GS1 GTIN</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ISO/IEC 15459-6</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ISO/IEC 6523</a:t>
              </a:r>
              <a:endParaRPr kumimoji="0" lang="fi-FI" sz="1050" b="1"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3" name="Ryhmä 22">
            <a:extLst>
              <a:ext uri="{FF2B5EF4-FFF2-40B4-BE49-F238E27FC236}">
                <a16:creationId xmlns:a16="http://schemas.microsoft.com/office/drawing/2014/main" id="{124F9E07-D1AE-0474-8EFA-A3FA296B85B4}"/>
              </a:ext>
            </a:extLst>
          </p:cNvPr>
          <p:cNvGrpSpPr/>
          <p:nvPr/>
        </p:nvGrpSpPr>
        <p:grpSpPr>
          <a:xfrm>
            <a:off x="10155514" y="2515438"/>
            <a:ext cx="1729624" cy="2297501"/>
            <a:chOff x="10283638" y="3442382"/>
            <a:chExt cx="1729624" cy="2297501"/>
          </a:xfrm>
        </p:grpSpPr>
        <p:sp>
          <p:nvSpPr>
            <p:cNvPr id="15" name="Suorakulmio: Pyöristetyt kulmat 14">
              <a:extLst>
                <a:ext uri="{FF2B5EF4-FFF2-40B4-BE49-F238E27FC236}">
                  <a16:creationId xmlns:a16="http://schemas.microsoft.com/office/drawing/2014/main" id="{8DA65016-D9DC-D1FD-9C2B-D1AFBC750A67}"/>
                </a:ext>
              </a:extLst>
            </p:cNvPr>
            <p:cNvSpPr/>
            <p:nvPr/>
          </p:nvSpPr>
          <p:spPr>
            <a:xfrm>
              <a:off x="10283638" y="3442382"/>
              <a:ext cx="1729624" cy="2297501"/>
            </a:xfrm>
            <a:prstGeom prst="roundRect">
              <a:avLst>
                <a:gd name="adj" fmla="val 3329"/>
              </a:avLst>
            </a:prstGeom>
            <a:solidFill>
              <a:srgbClr val="96DCF8"/>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18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GS1 </a:t>
              </a:r>
              <a:r>
                <a:rPr kumimoji="0" lang="fi-FI" sz="1200" b="1" i="0" u="none" strike="noStrike" kern="1200" cap="none" spc="0" normalizeH="0" baseline="0" noProof="0" err="1">
                  <a:ln>
                    <a:noFill/>
                  </a:ln>
                  <a:solidFill>
                    <a:prstClr val="black"/>
                  </a:solidFill>
                  <a:effectLst/>
                  <a:uLnTx/>
                  <a:uFillTx/>
                  <a:latin typeface="Aptos" panose="02110004020202020204"/>
                  <a:ea typeface="+mn-ea"/>
                  <a:cs typeface="+mn-cs"/>
                </a:rPr>
                <a:t>Standards</a:t>
              </a: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 </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ptos" panose="02110004020202020204"/>
                  <a:ea typeface="+mn-ea"/>
                  <a:cs typeface="+mn-cs"/>
                </a:rPr>
                <a:t>Data </a:t>
              </a:r>
              <a:r>
                <a:rPr kumimoji="0" lang="fi-FI" sz="1200" b="0" i="0" u="none" strike="noStrike" kern="1200" cap="none" spc="0" normalizeH="0" baseline="0" noProof="0" err="1">
                  <a:ln>
                    <a:noFill/>
                  </a:ln>
                  <a:solidFill>
                    <a:prstClr val="black"/>
                  </a:solidFill>
                  <a:effectLst/>
                  <a:uLnTx/>
                  <a:uFillTx/>
                  <a:latin typeface="Aptos" panose="02110004020202020204"/>
                  <a:ea typeface="+mn-ea"/>
                  <a:cs typeface="+mn-cs"/>
                </a:rPr>
                <a:t>Capture</a:t>
              </a:r>
              <a:endParaRPr kumimoji="0" lang="fi-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 name="Suorakulmio: Pyöristetyt kulmat 15">
              <a:extLst>
                <a:ext uri="{FF2B5EF4-FFF2-40B4-BE49-F238E27FC236}">
                  <a16:creationId xmlns:a16="http://schemas.microsoft.com/office/drawing/2014/main" id="{E62E9C77-22E0-EC46-A5E3-B5BD4FF728F5}"/>
                </a:ext>
              </a:extLst>
            </p:cNvPr>
            <p:cNvSpPr/>
            <p:nvPr/>
          </p:nvSpPr>
          <p:spPr>
            <a:xfrm>
              <a:off x="10437137" y="4352881"/>
              <a:ext cx="1440000" cy="288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GS1 Data </a:t>
              </a:r>
              <a:r>
                <a:rPr kumimoji="0" lang="fi-FI" sz="1050" b="1" i="0" u="none" strike="noStrike" kern="1200" cap="none" spc="0" normalizeH="0" baseline="0" noProof="0" err="1">
                  <a:ln>
                    <a:noFill/>
                  </a:ln>
                  <a:solidFill>
                    <a:srgbClr val="FF0000"/>
                  </a:solidFill>
                  <a:effectLst/>
                  <a:uLnTx/>
                  <a:uFillTx/>
                  <a:latin typeface="Aptos" panose="02110004020202020204"/>
                  <a:ea typeface="+mn-ea"/>
                  <a:cs typeface="+mn-cs"/>
                </a:rPr>
                <a:t>Matrix</a:t>
              </a:r>
              <a:endParaRPr kumimoji="0" lang="fi-FI" sz="1050" b="1" i="0" u="none" strike="noStrike" kern="1200" cap="none" spc="0" normalizeH="0" baseline="0" noProof="0">
                <a:ln>
                  <a:noFill/>
                </a:ln>
                <a:solidFill>
                  <a:srgbClr val="FF0000"/>
                </a:solidFill>
                <a:effectLst/>
                <a:uLnTx/>
                <a:uFillTx/>
                <a:latin typeface="Aptos" panose="02110004020202020204"/>
                <a:ea typeface="+mn-ea"/>
                <a:cs typeface="+mn-cs"/>
              </a:endParaRP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ISO/IEC 16022</a:t>
              </a:r>
              <a:endParaRPr kumimoji="0" lang="fi-FI" sz="105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 name="Suorakulmio: Pyöristetyt kulmat 16">
              <a:extLst>
                <a:ext uri="{FF2B5EF4-FFF2-40B4-BE49-F238E27FC236}">
                  <a16:creationId xmlns:a16="http://schemas.microsoft.com/office/drawing/2014/main" id="{0813F6C7-4830-63D1-6594-8A9882525AB0}"/>
                </a:ext>
              </a:extLst>
            </p:cNvPr>
            <p:cNvSpPr/>
            <p:nvPr/>
          </p:nvSpPr>
          <p:spPr>
            <a:xfrm>
              <a:off x="10437137" y="4693999"/>
              <a:ext cx="1440000" cy="43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GS1 QR C</a:t>
              </a:r>
              <a:r>
                <a:rPr kumimoji="0" lang="fi-FI" sz="1050" b="1" i="0" u="none" strike="noStrike" kern="1200" cap="none" spc="0" normalizeH="0" baseline="0" noProof="0" err="1">
                  <a:ln>
                    <a:noFill/>
                  </a:ln>
                  <a:solidFill>
                    <a:srgbClr val="FF0000"/>
                  </a:solidFill>
                  <a:effectLst/>
                  <a:uLnTx/>
                  <a:uFillTx/>
                  <a:latin typeface="Aptos" panose="02110004020202020204"/>
                  <a:ea typeface="+mn-ea"/>
                  <a:cs typeface="+mn-cs"/>
                </a:rPr>
                <a:t>ode</a:t>
              </a:r>
              <a:endParaRPr kumimoji="0" lang="fi-FI" sz="1050" b="1" i="0" u="none" strike="noStrike" kern="1200" cap="none" spc="0" normalizeH="0" baseline="0" noProof="0">
                <a:ln>
                  <a:noFill/>
                </a:ln>
                <a:solidFill>
                  <a:srgbClr val="FF0000"/>
                </a:solidFill>
                <a:effectLst/>
                <a:uLnTx/>
                <a:uFillTx/>
                <a:latin typeface="Aptos" panose="02110004020202020204"/>
                <a:ea typeface="+mn-ea"/>
                <a:cs typeface="+mn-cs"/>
              </a:endParaRP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ISO/IEC 18004</a:t>
              </a:r>
            </a:p>
          </p:txBody>
        </p:sp>
        <p:sp>
          <p:nvSpPr>
            <p:cNvPr id="18" name="Suorakulmio: Pyöristetyt kulmat 17">
              <a:extLst>
                <a:ext uri="{FF2B5EF4-FFF2-40B4-BE49-F238E27FC236}">
                  <a16:creationId xmlns:a16="http://schemas.microsoft.com/office/drawing/2014/main" id="{A73C3C06-16BE-FA53-A013-E45CF6182264}"/>
                </a:ext>
              </a:extLst>
            </p:cNvPr>
            <p:cNvSpPr/>
            <p:nvPr/>
          </p:nvSpPr>
          <p:spPr>
            <a:xfrm>
              <a:off x="10437137" y="5179117"/>
              <a:ext cx="1440000" cy="420739"/>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EPC </a:t>
              </a:r>
              <a:r>
                <a:rPr kumimoji="0" lang="fi-FI" sz="1050" b="1" i="0" u="none" strike="noStrike" kern="1200" cap="none" spc="0" normalizeH="0" baseline="0" noProof="0" err="1">
                  <a:ln>
                    <a:noFill/>
                  </a:ln>
                  <a:solidFill>
                    <a:srgbClr val="FF0000"/>
                  </a:solidFill>
                  <a:effectLst/>
                  <a:uLnTx/>
                  <a:uFillTx/>
                  <a:latin typeface="Aptos" panose="02110004020202020204"/>
                  <a:ea typeface="+mn-ea"/>
                  <a:cs typeface="+mn-cs"/>
                </a:rPr>
                <a:t>Tag</a:t>
              </a: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 Data Standard</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ISO/IEC 15962:2024</a:t>
              </a:r>
              <a:endParaRPr kumimoji="0" lang="fi-FI" sz="105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 name="Suorakulmio: Pyöristetyt kulmat 21">
              <a:extLst>
                <a:ext uri="{FF2B5EF4-FFF2-40B4-BE49-F238E27FC236}">
                  <a16:creationId xmlns:a16="http://schemas.microsoft.com/office/drawing/2014/main" id="{FF3E50F4-52E5-6FAC-9588-1EAD7F634814}"/>
                </a:ext>
              </a:extLst>
            </p:cNvPr>
            <p:cNvSpPr/>
            <p:nvPr/>
          </p:nvSpPr>
          <p:spPr>
            <a:xfrm>
              <a:off x="10437137" y="3867763"/>
              <a:ext cx="1440000" cy="43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EAN/UPC </a:t>
              </a:r>
              <a:r>
                <a:rPr kumimoji="0" lang="fi-FI" sz="1050" b="1" i="0" u="none" strike="noStrike" kern="1200" cap="none" spc="0" normalizeH="0" baseline="0" noProof="0" err="1">
                  <a:ln>
                    <a:noFill/>
                  </a:ln>
                  <a:solidFill>
                    <a:srgbClr val="FF0000"/>
                  </a:solidFill>
                  <a:effectLst/>
                  <a:uLnTx/>
                  <a:uFillTx/>
                  <a:latin typeface="Aptos" panose="02110004020202020204"/>
                  <a:ea typeface="+mn-ea"/>
                  <a:cs typeface="+mn-cs"/>
                </a:rPr>
                <a:t>barcode</a:t>
              </a:r>
              <a:endParaRPr kumimoji="0" lang="fi-FI" sz="1050" b="1" i="0" u="none" strike="noStrike" kern="1200" cap="none" spc="0" normalizeH="0" baseline="0" noProof="0">
                <a:ln>
                  <a:noFill/>
                </a:ln>
                <a:solidFill>
                  <a:srgbClr val="FF0000"/>
                </a:solidFill>
                <a:effectLst/>
                <a:uLnTx/>
                <a:uFillTx/>
                <a:latin typeface="Aptos" panose="02110004020202020204"/>
                <a:ea typeface="+mn-ea"/>
                <a:cs typeface="+mn-cs"/>
              </a:endParaRP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ISO/IEC 15420</a:t>
              </a:r>
            </a:p>
          </p:txBody>
        </p:sp>
      </p:grpSp>
      <p:sp>
        <p:nvSpPr>
          <p:cNvPr id="5" name="Suorakulmio: Pyöristetyt kulmat 4">
            <a:extLst>
              <a:ext uri="{FF2B5EF4-FFF2-40B4-BE49-F238E27FC236}">
                <a16:creationId xmlns:a16="http://schemas.microsoft.com/office/drawing/2014/main" id="{9D050A5F-C269-A200-F3B8-96AC2365F689}"/>
              </a:ext>
            </a:extLst>
          </p:cNvPr>
          <p:cNvSpPr/>
          <p:nvPr/>
        </p:nvSpPr>
        <p:spPr>
          <a:xfrm>
            <a:off x="180051" y="3494167"/>
            <a:ext cx="1800066" cy="913649"/>
          </a:xfrm>
          <a:prstGeom prst="roundRect">
            <a:avLst>
              <a:gd name="adj" fmla="val 3329"/>
            </a:avLst>
          </a:prstGeom>
          <a:solidFill>
            <a:schemeClr val="accent1"/>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57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GUID / UUID</a:t>
            </a:r>
            <a:endParaRPr kumimoji="0" lang="fi-FI" sz="1000" b="0" i="1"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9" name="Suorakulmio: Pyöristetyt kulmat 18">
            <a:extLst>
              <a:ext uri="{FF2B5EF4-FFF2-40B4-BE49-F238E27FC236}">
                <a16:creationId xmlns:a16="http://schemas.microsoft.com/office/drawing/2014/main" id="{94E44BBB-2DBA-430C-60B9-A2E015E174E2}"/>
              </a:ext>
            </a:extLst>
          </p:cNvPr>
          <p:cNvSpPr/>
          <p:nvPr/>
        </p:nvSpPr>
        <p:spPr>
          <a:xfrm>
            <a:off x="266062" y="3739232"/>
            <a:ext cx="1564768"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ISO/IEC</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9834-8:2005</a:t>
            </a:r>
          </a:p>
        </p:txBody>
      </p:sp>
      <p:sp>
        <p:nvSpPr>
          <p:cNvPr id="20" name="Suorakulmio: Pyöristetyt kulmat 19">
            <a:extLst>
              <a:ext uri="{FF2B5EF4-FFF2-40B4-BE49-F238E27FC236}">
                <a16:creationId xmlns:a16="http://schemas.microsoft.com/office/drawing/2014/main" id="{A9311D49-87B1-1CB5-88BF-8288115303F8}"/>
              </a:ext>
            </a:extLst>
          </p:cNvPr>
          <p:cNvSpPr/>
          <p:nvPr/>
        </p:nvSpPr>
        <p:spPr>
          <a:xfrm>
            <a:off x="256505" y="4073524"/>
            <a:ext cx="1564768"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ISO/IEC</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11578:1996</a:t>
            </a:r>
          </a:p>
        </p:txBody>
      </p:sp>
    </p:spTree>
    <p:extLst>
      <p:ext uri="{BB962C8B-B14F-4D97-AF65-F5344CB8AC3E}">
        <p14:creationId xmlns:p14="http://schemas.microsoft.com/office/powerpoint/2010/main" val="63980179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A1127B48-D74E-1D98-72EC-1DD7EAED2E91}"/>
            </a:ext>
          </a:extLst>
        </p:cNvPr>
        <p:cNvGrpSpPr/>
        <p:nvPr/>
      </p:nvGrpSpPr>
      <p:grpSpPr>
        <a:xfrm>
          <a:off x="0" y="0"/>
          <a:ext cx="0" cy="0"/>
          <a:chOff x="0" y="0"/>
          <a:chExt cx="0" cy="0"/>
        </a:xfrm>
      </p:grpSpPr>
      <p:sp>
        <p:nvSpPr>
          <p:cNvPr id="244" name="Rectangle 243">
            <a:extLst>
              <a:ext uri="{FF2B5EF4-FFF2-40B4-BE49-F238E27FC236}">
                <a16:creationId xmlns:a16="http://schemas.microsoft.com/office/drawing/2014/main" id="{9DA70097-2867-85A1-0713-8DC7E2FA6401}"/>
              </a:ext>
            </a:extLst>
          </p:cNvPr>
          <p:cNvSpPr>
            <a:spLocks/>
          </p:cNvSpPr>
          <p:nvPr/>
        </p:nvSpPr>
        <p:spPr>
          <a:xfrm>
            <a:off x="10223541" y="2286669"/>
            <a:ext cx="1942062" cy="2887233"/>
          </a:xfrm>
          <a:prstGeom prst="rect">
            <a:avLst/>
          </a:prstGeom>
          <a:solidFill>
            <a:schemeClr val="bg1"/>
          </a:solidFill>
          <a:ln w="12700">
            <a:prstDash val="lg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20" name="Rectangle 243">
            <a:extLst>
              <a:ext uri="{FF2B5EF4-FFF2-40B4-BE49-F238E27FC236}">
                <a16:creationId xmlns:a16="http://schemas.microsoft.com/office/drawing/2014/main" id="{C0B83A12-4D25-6AE0-DA70-E7B8B33DD1CF}"/>
              </a:ext>
            </a:extLst>
          </p:cNvPr>
          <p:cNvSpPr>
            <a:spLocks/>
          </p:cNvSpPr>
          <p:nvPr/>
        </p:nvSpPr>
        <p:spPr>
          <a:xfrm>
            <a:off x="10224619" y="5248812"/>
            <a:ext cx="1948453" cy="1581393"/>
          </a:xfrm>
          <a:prstGeom prst="rect">
            <a:avLst/>
          </a:prstGeom>
          <a:solidFill>
            <a:schemeClr val="bg1"/>
          </a:solidFill>
          <a:ln w="12700">
            <a:prstDash val="lg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972" name="Lieriö 64">
            <a:extLst>
              <a:ext uri="{FF2B5EF4-FFF2-40B4-BE49-F238E27FC236}">
                <a16:creationId xmlns:a16="http://schemas.microsoft.com/office/drawing/2014/main" id="{0900B3F8-0B8E-AEE6-5551-66E258CB9FD4}"/>
              </a:ext>
            </a:extLst>
          </p:cNvPr>
          <p:cNvSpPr>
            <a:spLocks/>
          </p:cNvSpPr>
          <p:nvPr/>
        </p:nvSpPr>
        <p:spPr>
          <a:xfrm>
            <a:off x="49239" y="560215"/>
            <a:ext cx="600594" cy="796659"/>
          </a:xfrm>
          <a:prstGeom prst="can">
            <a:avLst>
              <a:gd name="adj" fmla="val 12499"/>
            </a:avLst>
          </a:prstGeom>
          <a:solidFill>
            <a:schemeClr val="bg1">
              <a:lumMod val="65000"/>
            </a:schemeClr>
          </a:solidFill>
          <a:ln>
            <a:prstDash val="sysDot"/>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72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fi-FI" sz="9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grpSp>
        <p:nvGrpSpPr>
          <p:cNvPr id="977" name="Ryhmä 976">
            <a:extLst>
              <a:ext uri="{FF2B5EF4-FFF2-40B4-BE49-F238E27FC236}">
                <a16:creationId xmlns:a16="http://schemas.microsoft.com/office/drawing/2014/main" id="{E92E65DD-69E4-5057-34E1-60BB781B5A37}"/>
              </a:ext>
            </a:extLst>
          </p:cNvPr>
          <p:cNvGrpSpPr/>
          <p:nvPr/>
        </p:nvGrpSpPr>
        <p:grpSpPr>
          <a:xfrm>
            <a:off x="132218" y="705942"/>
            <a:ext cx="379689" cy="699810"/>
            <a:chOff x="2960458" y="1887485"/>
            <a:chExt cx="1067375" cy="2042850"/>
          </a:xfrm>
        </p:grpSpPr>
        <p:grpSp>
          <p:nvGrpSpPr>
            <p:cNvPr id="978" name="Ryhmä 977">
              <a:extLst>
                <a:ext uri="{FF2B5EF4-FFF2-40B4-BE49-F238E27FC236}">
                  <a16:creationId xmlns:a16="http://schemas.microsoft.com/office/drawing/2014/main" id="{08A8F57D-C89D-2323-0EE6-2CE1AA3E7149}"/>
                </a:ext>
              </a:extLst>
            </p:cNvPr>
            <p:cNvGrpSpPr/>
            <p:nvPr/>
          </p:nvGrpSpPr>
          <p:grpSpPr>
            <a:xfrm>
              <a:off x="2960458" y="1887485"/>
              <a:ext cx="1067375" cy="2042850"/>
              <a:chOff x="5280527" y="2279374"/>
              <a:chExt cx="1067375" cy="2042848"/>
            </a:xfrm>
          </p:grpSpPr>
          <p:sp>
            <p:nvSpPr>
              <p:cNvPr id="981" name="Leveä kaari 980">
                <a:extLst>
                  <a:ext uri="{FF2B5EF4-FFF2-40B4-BE49-F238E27FC236}">
                    <a16:creationId xmlns:a16="http://schemas.microsoft.com/office/drawing/2014/main" id="{11A7FC3B-9C13-DEA6-7862-1DCAF23C2CAE}"/>
                  </a:ext>
                </a:extLst>
              </p:cNvPr>
              <p:cNvSpPr/>
              <p:nvPr/>
            </p:nvSpPr>
            <p:spPr>
              <a:xfrm rot="20883042">
                <a:off x="5410512" y="3407822"/>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82" name="Ryhmä 981">
                <a:extLst>
                  <a:ext uri="{FF2B5EF4-FFF2-40B4-BE49-F238E27FC236}">
                    <a16:creationId xmlns:a16="http://schemas.microsoft.com/office/drawing/2014/main" id="{357416C8-3E8D-4006-0C86-2EC6260454B6}"/>
                  </a:ext>
                </a:extLst>
              </p:cNvPr>
              <p:cNvGrpSpPr/>
              <p:nvPr/>
            </p:nvGrpSpPr>
            <p:grpSpPr>
              <a:xfrm>
                <a:off x="5280527" y="2279374"/>
                <a:ext cx="1067375" cy="1731004"/>
                <a:chOff x="5280527" y="2279374"/>
                <a:chExt cx="1067375" cy="1731004"/>
              </a:xfrm>
            </p:grpSpPr>
            <p:grpSp>
              <p:nvGrpSpPr>
                <p:cNvPr id="983" name="Ryhmä 982">
                  <a:extLst>
                    <a:ext uri="{FF2B5EF4-FFF2-40B4-BE49-F238E27FC236}">
                      <a16:creationId xmlns:a16="http://schemas.microsoft.com/office/drawing/2014/main" id="{A1BE9628-5F51-7869-0CD1-84A08F98F2D2}"/>
                    </a:ext>
                  </a:extLst>
                </p:cNvPr>
                <p:cNvGrpSpPr/>
                <p:nvPr/>
              </p:nvGrpSpPr>
              <p:grpSpPr>
                <a:xfrm>
                  <a:off x="5280527" y="2520616"/>
                  <a:ext cx="1067375" cy="1489762"/>
                  <a:chOff x="5280527" y="2520616"/>
                  <a:chExt cx="1067375" cy="1489762"/>
                </a:xfrm>
                <a:effectLst>
                  <a:outerShdw blurRad="50800" dist="38100" dir="2700000" algn="tl" rotWithShape="0">
                    <a:prstClr val="black">
                      <a:alpha val="40000"/>
                    </a:prstClr>
                  </a:outerShdw>
                </a:effectLst>
              </p:grpSpPr>
              <p:grpSp>
                <p:nvGrpSpPr>
                  <p:cNvPr id="985" name="Ryhmä 984">
                    <a:extLst>
                      <a:ext uri="{FF2B5EF4-FFF2-40B4-BE49-F238E27FC236}">
                        <a16:creationId xmlns:a16="http://schemas.microsoft.com/office/drawing/2014/main" id="{7D8480B2-C9A5-3BF8-6C2B-0BA02DBD8E09}"/>
                      </a:ext>
                    </a:extLst>
                  </p:cNvPr>
                  <p:cNvGrpSpPr/>
                  <p:nvPr/>
                </p:nvGrpSpPr>
                <p:grpSpPr>
                  <a:xfrm>
                    <a:off x="5280527" y="2520616"/>
                    <a:ext cx="1067375" cy="1489762"/>
                    <a:chOff x="3829190" y="2508357"/>
                    <a:chExt cx="1067375" cy="1489762"/>
                  </a:xfrm>
                </p:grpSpPr>
                <p:sp>
                  <p:nvSpPr>
                    <p:cNvPr id="990" name="Suorakulmio: Yläkulmat pyöristetty 989">
                      <a:extLst>
                        <a:ext uri="{FF2B5EF4-FFF2-40B4-BE49-F238E27FC236}">
                          <a16:creationId xmlns:a16="http://schemas.microsoft.com/office/drawing/2014/main" id="{B0166D4E-5505-72DC-79C1-E47218CF5808}"/>
                        </a:ext>
                      </a:extLst>
                    </p:cNvPr>
                    <p:cNvSpPr/>
                    <p:nvPr/>
                  </p:nvSpPr>
                  <p:spPr>
                    <a:xfrm rot="5400000">
                      <a:off x="3685375" y="2786929"/>
                      <a:ext cx="1419159" cy="1003221"/>
                    </a:xfrm>
                    <a:prstGeom prst="round2SameRect">
                      <a:avLst>
                        <a:gd name="adj1" fmla="val 7014"/>
                        <a:gd name="adj2" fmla="val 0"/>
                      </a:avLst>
                    </a:prstGeom>
                    <a:solidFill>
                      <a:srgbClr val="032D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991" name="Kuva 990" descr="Maapallo tasaisella täytöllä">
                      <a:extLst>
                        <a:ext uri="{FF2B5EF4-FFF2-40B4-BE49-F238E27FC236}">
                          <a16:creationId xmlns:a16="http://schemas.microsoft.com/office/drawing/2014/main" id="{A2606B04-5126-EB26-56E7-C19C2006C28B}"/>
                        </a:ext>
                      </a:extLst>
                    </p:cNvPr>
                    <p:cNvPicPr/>
                    <p:nvPr/>
                  </p:nvPicPr>
                  <p:blipFill>
                    <a:blip r:embed="rId3">
                      <a:extLst>
                        <a:ext uri="{96DAC541-7B7A-43D3-8B79-37D633B846F1}">
                          <asvg:svgBlip xmlns:asvg="http://schemas.microsoft.com/office/drawing/2016/SVG/main" r:embed="rId4"/>
                        </a:ext>
                      </a:extLst>
                    </a:blip>
                    <a:stretch>
                      <a:fillRect/>
                    </a:stretch>
                  </p:blipFill>
                  <p:spPr>
                    <a:xfrm>
                      <a:off x="4048125" y="2934920"/>
                      <a:ext cx="704015" cy="704015"/>
                    </a:xfrm>
                    <a:prstGeom prst="rect">
                      <a:avLst/>
                    </a:prstGeom>
                  </p:spPr>
                </p:pic>
                <p:sp>
                  <p:nvSpPr>
                    <p:cNvPr id="992" name="Tekstiruutu 991">
                      <a:extLst>
                        <a:ext uri="{FF2B5EF4-FFF2-40B4-BE49-F238E27FC236}">
                          <a16:creationId xmlns:a16="http://schemas.microsoft.com/office/drawing/2014/main" id="{D7D80B22-8927-339E-B6CE-77172CB2DE11}"/>
                        </a:ext>
                      </a:extLst>
                    </p:cNvPr>
                    <p:cNvSpPr txBox="1"/>
                    <p:nvPr/>
                  </p:nvSpPr>
                  <p:spPr>
                    <a:xfrm>
                      <a:off x="3829190" y="2508357"/>
                      <a:ext cx="999280" cy="60459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1" i="0" u="none" strike="noStrike" kern="1200" cap="none" spc="0" normalizeH="0" baseline="0" noProof="0">
                          <a:ln>
                            <a:noFill/>
                          </a:ln>
                          <a:solidFill>
                            <a:prstClr val="white"/>
                          </a:solidFill>
                          <a:effectLst/>
                          <a:uLnTx/>
                          <a:uFillTx/>
                          <a:latin typeface="Aptos" panose="02110004020202020204"/>
                          <a:ea typeface="+mn-ea"/>
                          <a:cs typeface="+mn-cs"/>
                        </a:rPr>
                        <a:t>DPP</a:t>
                      </a:r>
                    </a:p>
                  </p:txBody>
                </p:sp>
              </p:grpSp>
              <p:sp>
                <p:nvSpPr>
                  <p:cNvPr id="986" name="Suorakulmio 985">
                    <a:extLst>
                      <a:ext uri="{FF2B5EF4-FFF2-40B4-BE49-F238E27FC236}">
                        <a16:creationId xmlns:a16="http://schemas.microsoft.com/office/drawing/2014/main" id="{BC664271-B13D-99F2-DE37-68CA53488AFF}"/>
                      </a:ext>
                    </a:extLst>
                  </p:cNvPr>
                  <p:cNvSpPr/>
                  <p:nvPr/>
                </p:nvSpPr>
                <p:spPr>
                  <a:xfrm>
                    <a:off x="5750184" y="3764111"/>
                    <a:ext cx="219075" cy="1333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987" name="Ellipsi 986">
                    <a:extLst>
                      <a:ext uri="{FF2B5EF4-FFF2-40B4-BE49-F238E27FC236}">
                        <a16:creationId xmlns:a16="http://schemas.microsoft.com/office/drawing/2014/main" id="{8BB6A089-4B1A-9355-B9C2-1E8209A743B9}"/>
                      </a:ext>
                    </a:extLst>
                  </p:cNvPr>
                  <p:cNvSpPr/>
                  <p:nvPr/>
                </p:nvSpPr>
                <p:spPr>
                  <a:xfrm>
                    <a:off x="5824106" y="3798386"/>
                    <a:ext cx="64800" cy="64800"/>
                  </a:xfrm>
                  <a:prstGeom prst="ellipse">
                    <a:avLst/>
                  </a:prstGeom>
                  <a:solidFill>
                    <a:schemeClr val="bg1"/>
                  </a:solidFill>
                  <a:ln w="9525">
                    <a:solidFill>
                      <a:srgbClr val="032D6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988" name="Suora yhdysviiva 987">
                    <a:extLst>
                      <a:ext uri="{FF2B5EF4-FFF2-40B4-BE49-F238E27FC236}">
                        <a16:creationId xmlns:a16="http://schemas.microsoft.com/office/drawing/2014/main" id="{CE4107E4-5692-7A73-D383-CC1F0C8C1D8A}"/>
                      </a:ext>
                    </a:extLst>
                  </p:cNvPr>
                  <p:cNvCxnSpPr>
                    <a:stCxn id="987" idx="6"/>
                    <a:endCxn id="986" idx="3"/>
                  </p:cNvCxnSpPr>
                  <p:nvPr/>
                </p:nvCxnSpPr>
                <p:spPr>
                  <a:xfrm>
                    <a:off x="5888906" y="3830786"/>
                    <a:ext cx="80353"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cxnSp>
                <p:nvCxnSpPr>
                  <p:cNvPr id="989" name="Suora yhdysviiva 988">
                    <a:extLst>
                      <a:ext uri="{FF2B5EF4-FFF2-40B4-BE49-F238E27FC236}">
                        <a16:creationId xmlns:a16="http://schemas.microsoft.com/office/drawing/2014/main" id="{46265CE7-5A66-EBBA-6AFD-CC7FDE6BB3B7}"/>
                      </a:ext>
                    </a:extLst>
                  </p:cNvPr>
                  <p:cNvCxnSpPr>
                    <a:stCxn id="986" idx="1"/>
                    <a:endCxn id="987" idx="2"/>
                  </p:cNvCxnSpPr>
                  <p:nvPr/>
                </p:nvCxnSpPr>
                <p:spPr>
                  <a:xfrm>
                    <a:off x="5750184" y="3830786"/>
                    <a:ext cx="73922"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grpSp>
            <p:sp>
              <p:nvSpPr>
                <p:cNvPr id="984" name="Leveä kaari 983">
                  <a:extLst>
                    <a:ext uri="{FF2B5EF4-FFF2-40B4-BE49-F238E27FC236}">
                      <a16:creationId xmlns:a16="http://schemas.microsoft.com/office/drawing/2014/main" id="{6D85C256-AAC3-BEEA-949D-D40B2296B3AD}"/>
                    </a:ext>
                  </a:extLst>
                </p:cNvPr>
                <p:cNvSpPr/>
                <p:nvPr/>
              </p:nvSpPr>
              <p:spPr>
                <a:xfrm rot="10083042">
                  <a:off x="5403377" y="2279374"/>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979" name="Leveä kaari 978">
              <a:extLst>
                <a:ext uri="{FF2B5EF4-FFF2-40B4-BE49-F238E27FC236}">
                  <a16:creationId xmlns:a16="http://schemas.microsoft.com/office/drawing/2014/main" id="{3B75CCF9-64BD-F905-B774-1F75014D57E2}"/>
                </a:ext>
              </a:extLst>
            </p:cNvPr>
            <p:cNvSpPr/>
            <p:nvPr/>
          </p:nvSpPr>
          <p:spPr>
            <a:xfrm rot="11516958" flipV="1">
              <a:off x="3083307" y="3015935"/>
              <a:ext cx="885826"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9" name="Swim Construction">
            <a:extLst>
              <a:ext uri="{FF2B5EF4-FFF2-40B4-BE49-F238E27FC236}">
                <a16:creationId xmlns:a16="http://schemas.microsoft.com/office/drawing/2014/main" id="{FDA3F26F-94B2-5451-3D64-754ACB299C79}"/>
              </a:ext>
            </a:extLst>
          </p:cNvPr>
          <p:cNvSpPr>
            <a:spLocks/>
          </p:cNvSpPr>
          <p:nvPr/>
        </p:nvSpPr>
        <p:spPr>
          <a:xfrm>
            <a:off x="4294768" y="2231508"/>
            <a:ext cx="4576329" cy="1410710"/>
          </a:xfrm>
          <a:prstGeom prst="roundRect">
            <a:avLst>
              <a:gd name="adj" fmla="val 10469"/>
            </a:avLst>
          </a:prstGeom>
          <a:solidFill>
            <a:srgbClr val="859EAE"/>
          </a:solidFill>
          <a:ln w="19050" cap="flat" cmpd="sng" algn="ctr">
            <a:solidFill>
              <a:schemeClr val="tx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16" tIns="45708" rIns="91416"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 lastClr="FFFFFF"/>
                </a:solidFill>
                <a:latin typeface="Aptos" panose="02110004020202020204"/>
              </a:defRPr>
            </a:lvl1pPr>
            <a:lvl2pPr marL="457200" algn="l" defTabSz="914400" rtl="0" eaLnBrk="1" latinLnBrk="0" hangingPunct="1">
              <a:defRPr sz="1800" kern="1200">
                <a:solidFill>
                  <a:sysClr val="window" lastClr="FFFFFF"/>
                </a:solidFill>
                <a:latin typeface="Aptos" panose="02110004020202020204"/>
              </a:defRPr>
            </a:lvl2pPr>
            <a:lvl3pPr marL="914400" algn="l" defTabSz="914400" rtl="0" eaLnBrk="1" latinLnBrk="0" hangingPunct="1">
              <a:defRPr sz="1800" kern="1200">
                <a:solidFill>
                  <a:sysClr val="window" lastClr="FFFFFF"/>
                </a:solidFill>
                <a:latin typeface="Aptos" panose="02110004020202020204"/>
              </a:defRPr>
            </a:lvl3pPr>
            <a:lvl4pPr marL="1371600" algn="l" defTabSz="914400" rtl="0" eaLnBrk="1" latinLnBrk="0" hangingPunct="1">
              <a:defRPr sz="1800" kern="1200">
                <a:solidFill>
                  <a:sysClr val="window" lastClr="FFFFFF"/>
                </a:solidFill>
                <a:latin typeface="Aptos" panose="02110004020202020204"/>
              </a:defRPr>
            </a:lvl4pPr>
            <a:lvl5pPr marL="1828800" algn="l" defTabSz="914400" rtl="0" eaLnBrk="1" latinLnBrk="0" hangingPunct="1">
              <a:defRPr sz="1800" kern="1200">
                <a:solidFill>
                  <a:sysClr val="window" lastClr="FFFFFF"/>
                </a:solidFill>
                <a:latin typeface="Aptos" panose="02110004020202020204"/>
              </a:defRPr>
            </a:lvl5pPr>
            <a:lvl6pPr marL="2286000" algn="l" defTabSz="914400" rtl="0" eaLnBrk="1" latinLnBrk="0" hangingPunct="1">
              <a:defRPr sz="1800" kern="1200">
                <a:solidFill>
                  <a:sysClr val="window" lastClr="FFFFFF"/>
                </a:solidFill>
                <a:latin typeface="Aptos" panose="02110004020202020204"/>
              </a:defRPr>
            </a:lvl6pPr>
            <a:lvl7pPr marL="2743200" algn="l" defTabSz="914400" rtl="0" eaLnBrk="1" latinLnBrk="0" hangingPunct="1">
              <a:defRPr sz="1800" kern="1200">
                <a:solidFill>
                  <a:sysClr val="window" lastClr="FFFFFF"/>
                </a:solidFill>
                <a:latin typeface="Aptos" panose="02110004020202020204"/>
              </a:defRPr>
            </a:lvl7pPr>
            <a:lvl8pPr marL="3200400" algn="l" defTabSz="914400" rtl="0" eaLnBrk="1" latinLnBrk="0" hangingPunct="1">
              <a:defRPr sz="1800" kern="1200">
                <a:solidFill>
                  <a:sysClr val="window" lastClr="FFFFFF"/>
                </a:solidFill>
                <a:latin typeface="Aptos" panose="02110004020202020204"/>
              </a:defRPr>
            </a:lvl8pPr>
            <a:lvl9pPr marL="3657600" algn="l" defTabSz="914400" rtl="0" eaLnBrk="1" latinLnBrk="0" hangingPunct="1">
              <a:defRPr sz="1800" kern="1200">
                <a:solidFill>
                  <a:sysClr val="window" lastClr="FFFFFF"/>
                </a:solidFill>
                <a:latin typeface="Aptos" panose="021100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B050"/>
              </a:solidFill>
              <a:effectLst/>
              <a:uLnTx/>
              <a:uFillTx/>
              <a:latin typeface="Calibri" panose="020F0502020204030204"/>
              <a:ea typeface="+mn-ea"/>
              <a:cs typeface="Arial" panose="020B0604020202020204" pitchFamily="34" charset="0"/>
            </a:endParaRPr>
          </a:p>
        </p:txBody>
      </p:sp>
      <p:sp>
        <p:nvSpPr>
          <p:cNvPr id="64" name="CON financial system">
            <a:extLst>
              <a:ext uri="{FF2B5EF4-FFF2-40B4-BE49-F238E27FC236}">
                <a16:creationId xmlns:a16="http://schemas.microsoft.com/office/drawing/2014/main" id="{A459DD27-02A1-6695-BF34-3F6B674FBF1C}"/>
              </a:ext>
            </a:extLst>
          </p:cNvPr>
          <p:cNvSpPr>
            <a:spLocks/>
          </p:cNvSpPr>
          <p:nvPr/>
        </p:nvSpPr>
        <p:spPr>
          <a:xfrm>
            <a:off x="5117081" y="2164656"/>
            <a:ext cx="677561" cy="476869"/>
          </a:xfrm>
          <a:prstGeom prst="can">
            <a:avLst>
              <a:gd name="adj" fmla="val 17406"/>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0" tIns="36000" rIns="0" b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white"/>
                </a:solidFill>
                <a:effectLst/>
                <a:uLnTx/>
                <a:uFillTx/>
                <a:latin typeface="Aptos" panose="02110004020202020204"/>
                <a:ea typeface="+mn-ea"/>
                <a:cs typeface="+mn-cs"/>
              </a:rPr>
              <a:t>Financial </a:t>
            </a:r>
            <a:r>
              <a:rPr kumimoji="0" lang="fi-FI" sz="800" b="1" i="0" u="none" strike="noStrike" kern="1200" cap="none" spc="0" normalizeH="0" baseline="0" noProof="0" err="1">
                <a:ln>
                  <a:noFill/>
                </a:ln>
                <a:solidFill>
                  <a:prstClr val="white"/>
                </a:solidFill>
                <a:effectLst/>
                <a:uLnTx/>
                <a:uFillTx/>
                <a:latin typeface="Aptos" panose="02110004020202020204"/>
                <a:ea typeface="+mn-ea"/>
                <a:cs typeface="+mn-cs"/>
              </a:rPr>
              <a:t>system</a:t>
            </a:r>
            <a:endParaRPr kumimoji="0" lang="fi-FI" sz="800" b="1"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41" name="Arrow CON to GOV">
            <a:extLst>
              <a:ext uri="{FF2B5EF4-FFF2-40B4-BE49-F238E27FC236}">
                <a16:creationId xmlns:a16="http://schemas.microsoft.com/office/drawing/2014/main" id="{54DDC988-234F-754B-A627-6A20BC721B70}"/>
              </a:ext>
            </a:extLst>
          </p:cNvPr>
          <p:cNvCxnSpPr>
            <a:cxnSpLocks/>
            <a:stCxn id="64" idx="1"/>
            <a:endCxn id="40" idx="3"/>
          </p:cNvCxnSpPr>
          <p:nvPr/>
        </p:nvCxnSpPr>
        <p:spPr>
          <a:xfrm flipV="1">
            <a:off x="5455862" y="1358730"/>
            <a:ext cx="0" cy="805926"/>
          </a:xfrm>
          <a:prstGeom prst="straightConnector1">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sp>
        <p:nvSpPr>
          <p:cNvPr id="16" name="Swim Design">
            <a:extLst>
              <a:ext uri="{FF2B5EF4-FFF2-40B4-BE49-F238E27FC236}">
                <a16:creationId xmlns:a16="http://schemas.microsoft.com/office/drawing/2014/main" id="{6A866DDA-AB05-5279-B080-90E384FB631A}"/>
              </a:ext>
            </a:extLst>
          </p:cNvPr>
          <p:cNvSpPr>
            <a:spLocks/>
          </p:cNvSpPr>
          <p:nvPr/>
        </p:nvSpPr>
        <p:spPr>
          <a:xfrm>
            <a:off x="425310" y="2214070"/>
            <a:ext cx="1628478" cy="1420459"/>
          </a:xfrm>
          <a:prstGeom prst="roundRect">
            <a:avLst>
              <a:gd name="adj" fmla="val 10024"/>
            </a:avLst>
          </a:prstGeom>
          <a:solidFill>
            <a:srgbClr val="315572"/>
          </a:solidFill>
          <a:ln w="19050" cap="flat" cmpd="sng" algn="ctr">
            <a:solidFill>
              <a:sysClr val="windowText" lastClr="000000"/>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16" tIns="45708" rIns="91416"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 lastClr="FFFFFF"/>
                </a:solidFill>
                <a:latin typeface="Aptos" panose="02110004020202020204"/>
              </a:defRPr>
            </a:lvl1pPr>
            <a:lvl2pPr marL="457200" algn="l" defTabSz="914400" rtl="0" eaLnBrk="1" latinLnBrk="0" hangingPunct="1">
              <a:defRPr sz="1800" kern="1200">
                <a:solidFill>
                  <a:sysClr val="window" lastClr="FFFFFF"/>
                </a:solidFill>
                <a:latin typeface="Aptos" panose="02110004020202020204"/>
              </a:defRPr>
            </a:lvl2pPr>
            <a:lvl3pPr marL="914400" algn="l" defTabSz="914400" rtl="0" eaLnBrk="1" latinLnBrk="0" hangingPunct="1">
              <a:defRPr sz="1800" kern="1200">
                <a:solidFill>
                  <a:sysClr val="window" lastClr="FFFFFF"/>
                </a:solidFill>
                <a:latin typeface="Aptos" panose="02110004020202020204"/>
              </a:defRPr>
            </a:lvl3pPr>
            <a:lvl4pPr marL="1371600" algn="l" defTabSz="914400" rtl="0" eaLnBrk="1" latinLnBrk="0" hangingPunct="1">
              <a:defRPr sz="1800" kern="1200">
                <a:solidFill>
                  <a:sysClr val="window" lastClr="FFFFFF"/>
                </a:solidFill>
                <a:latin typeface="Aptos" panose="02110004020202020204"/>
              </a:defRPr>
            </a:lvl4pPr>
            <a:lvl5pPr marL="1828800" algn="l" defTabSz="914400" rtl="0" eaLnBrk="1" latinLnBrk="0" hangingPunct="1">
              <a:defRPr sz="1800" kern="1200">
                <a:solidFill>
                  <a:sysClr val="window" lastClr="FFFFFF"/>
                </a:solidFill>
                <a:latin typeface="Aptos" panose="02110004020202020204"/>
              </a:defRPr>
            </a:lvl5pPr>
            <a:lvl6pPr marL="2286000" algn="l" defTabSz="914400" rtl="0" eaLnBrk="1" latinLnBrk="0" hangingPunct="1">
              <a:defRPr sz="1800" kern="1200">
                <a:solidFill>
                  <a:sysClr val="window" lastClr="FFFFFF"/>
                </a:solidFill>
                <a:latin typeface="Aptos" panose="02110004020202020204"/>
              </a:defRPr>
            </a:lvl6pPr>
            <a:lvl7pPr marL="2743200" algn="l" defTabSz="914400" rtl="0" eaLnBrk="1" latinLnBrk="0" hangingPunct="1">
              <a:defRPr sz="1800" kern="1200">
                <a:solidFill>
                  <a:sysClr val="window" lastClr="FFFFFF"/>
                </a:solidFill>
                <a:latin typeface="Aptos" panose="02110004020202020204"/>
              </a:defRPr>
            </a:lvl7pPr>
            <a:lvl8pPr marL="3200400" algn="l" defTabSz="914400" rtl="0" eaLnBrk="1" latinLnBrk="0" hangingPunct="1">
              <a:defRPr sz="1800" kern="1200">
                <a:solidFill>
                  <a:sysClr val="window" lastClr="FFFFFF"/>
                </a:solidFill>
                <a:latin typeface="Aptos" panose="02110004020202020204"/>
              </a:defRPr>
            </a:lvl8pPr>
            <a:lvl9pPr marL="3657600" algn="l" defTabSz="914400" rtl="0" eaLnBrk="1" latinLnBrk="0" hangingPunct="1">
              <a:defRPr sz="1800" kern="1200">
                <a:solidFill>
                  <a:sysClr val="window" lastClr="FFFFFF"/>
                </a:solidFill>
                <a:latin typeface="Aptos" panose="021100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B050"/>
              </a:solidFill>
              <a:effectLst/>
              <a:uLnTx/>
              <a:uFillTx/>
              <a:latin typeface="Calibri" panose="020F0502020204030204"/>
              <a:ea typeface="+mn-ea"/>
              <a:cs typeface="Arial" panose="020B0604020202020204" pitchFamily="34" charset="0"/>
            </a:endParaRPr>
          </a:p>
        </p:txBody>
      </p:sp>
      <p:sp>
        <p:nvSpPr>
          <p:cNvPr id="24" name="DES Project developement">
            <a:extLst>
              <a:ext uri="{FF2B5EF4-FFF2-40B4-BE49-F238E27FC236}">
                <a16:creationId xmlns:a16="http://schemas.microsoft.com/office/drawing/2014/main" id="{3728CEC5-C890-D5E5-3C85-2B5A63384026}"/>
              </a:ext>
            </a:extLst>
          </p:cNvPr>
          <p:cNvSpPr>
            <a:spLocks/>
          </p:cNvSpPr>
          <p:nvPr/>
        </p:nvSpPr>
        <p:spPr>
          <a:xfrm>
            <a:off x="430479" y="2348526"/>
            <a:ext cx="674501" cy="288000"/>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Project development</a:t>
            </a:r>
          </a:p>
        </p:txBody>
      </p:sp>
      <p:cxnSp>
        <p:nvCxnSpPr>
          <p:cNvPr id="272" name="A Proj to Buliding control">
            <a:extLst>
              <a:ext uri="{FF2B5EF4-FFF2-40B4-BE49-F238E27FC236}">
                <a16:creationId xmlns:a16="http://schemas.microsoft.com/office/drawing/2014/main" id="{268869F2-B2F5-1131-713C-FAB23382C9E8}"/>
              </a:ext>
            </a:extLst>
          </p:cNvPr>
          <p:cNvCxnSpPr>
            <a:cxnSpLocks/>
            <a:endCxn id="164" idx="3"/>
          </p:cNvCxnSpPr>
          <p:nvPr/>
        </p:nvCxnSpPr>
        <p:spPr>
          <a:xfrm flipH="1" flipV="1">
            <a:off x="1007887" y="1356874"/>
            <a:ext cx="0" cy="998511"/>
          </a:xfrm>
          <a:prstGeom prst="straightConnector1">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125" name="A ICT to Design">
            <a:extLst>
              <a:ext uri="{FF2B5EF4-FFF2-40B4-BE49-F238E27FC236}">
                <a16:creationId xmlns:a16="http://schemas.microsoft.com/office/drawing/2014/main" id="{85C2AD92-7BA0-8333-EBCD-987D4AF73831}"/>
              </a:ext>
            </a:extLst>
          </p:cNvPr>
          <p:cNvCxnSpPr>
            <a:cxnSpLocks/>
            <a:stCxn id="124" idx="3"/>
            <a:endCxn id="47" idx="1"/>
          </p:cNvCxnSpPr>
          <p:nvPr/>
        </p:nvCxnSpPr>
        <p:spPr>
          <a:xfrm flipH="1">
            <a:off x="1948913" y="1179696"/>
            <a:ext cx="19165" cy="1015223"/>
          </a:xfrm>
          <a:prstGeom prst="straightConnector1">
            <a:avLst/>
          </a:prstGeom>
          <a:ln w="12700">
            <a:solidFill>
              <a:srgbClr val="FF0000"/>
            </a:solidFill>
            <a:prstDash val="dash"/>
            <a:tailEnd type="triangle"/>
          </a:ln>
        </p:spPr>
        <p:style>
          <a:lnRef idx="2">
            <a:schemeClr val="accent1"/>
          </a:lnRef>
          <a:fillRef idx="0">
            <a:schemeClr val="accent1"/>
          </a:fillRef>
          <a:effectRef idx="1">
            <a:schemeClr val="accent1"/>
          </a:effectRef>
          <a:fontRef idx="minor">
            <a:schemeClr val="tx1"/>
          </a:fontRef>
        </p:style>
      </p:cxnSp>
      <p:sp>
        <p:nvSpPr>
          <p:cNvPr id="9" name="Swim Design">
            <a:extLst>
              <a:ext uri="{FF2B5EF4-FFF2-40B4-BE49-F238E27FC236}">
                <a16:creationId xmlns:a16="http://schemas.microsoft.com/office/drawing/2014/main" id="{7C4E089D-3E6D-82A4-DB55-33047A4F61F3}"/>
              </a:ext>
            </a:extLst>
          </p:cNvPr>
          <p:cNvSpPr>
            <a:spLocks/>
          </p:cNvSpPr>
          <p:nvPr/>
        </p:nvSpPr>
        <p:spPr>
          <a:xfrm>
            <a:off x="2452549" y="2221759"/>
            <a:ext cx="1842236" cy="1420459"/>
          </a:xfrm>
          <a:prstGeom prst="roundRect">
            <a:avLst>
              <a:gd name="adj" fmla="val 10024"/>
            </a:avLst>
          </a:prstGeom>
          <a:solidFill>
            <a:srgbClr val="61A4F1"/>
          </a:solidFill>
          <a:ln w="19050" cap="flat" cmpd="sng" algn="ctr">
            <a:solidFill>
              <a:sysClr val="windowText" lastClr="000000"/>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16" tIns="45708" rIns="91416"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 lastClr="FFFFFF"/>
                </a:solidFill>
                <a:latin typeface="Aptos" panose="02110004020202020204"/>
              </a:defRPr>
            </a:lvl1pPr>
            <a:lvl2pPr marL="457200" algn="l" defTabSz="914400" rtl="0" eaLnBrk="1" latinLnBrk="0" hangingPunct="1">
              <a:defRPr sz="1800" kern="1200">
                <a:solidFill>
                  <a:sysClr val="window" lastClr="FFFFFF"/>
                </a:solidFill>
                <a:latin typeface="Aptos" panose="02110004020202020204"/>
              </a:defRPr>
            </a:lvl2pPr>
            <a:lvl3pPr marL="914400" algn="l" defTabSz="914400" rtl="0" eaLnBrk="1" latinLnBrk="0" hangingPunct="1">
              <a:defRPr sz="1800" kern="1200">
                <a:solidFill>
                  <a:sysClr val="window" lastClr="FFFFFF"/>
                </a:solidFill>
                <a:latin typeface="Aptos" panose="02110004020202020204"/>
              </a:defRPr>
            </a:lvl3pPr>
            <a:lvl4pPr marL="1371600" algn="l" defTabSz="914400" rtl="0" eaLnBrk="1" latinLnBrk="0" hangingPunct="1">
              <a:defRPr sz="1800" kern="1200">
                <a:solidFill>
                  <a:sysClr val="window" lastClr="FFFFFF"/>
                </a:solidFill>
                <a:latin typeface="Aptos" panose="02110004020202020204"/>
              </a:defRPr>
            </a:lvl4pPr>
            <a:lvl5pPr marL="1828800" algn="l" defTabSz="914400" rtl="0" eaLnBrk="1" latinLnBrk="0" hangingPunct="1">
              <a:defRPr sz="1800" kern="1200">
                <a:solidFill>
                  <a:sysClr val="window" lastClr="FFFFFF"/>
                </a:solidFill>
                <a:latin typeface="Aptos" panose="02110004020202020204"/>
              </a:defRPr>
            </a:lvl5pPr>
            <a:lvl6pPr marL="2286000" algn="l" defTabSz="914400" rtl="0" eaLnBrk="1" latinLnBrk="0" hangingPunct="1">
              <a:defRPr sz="1800" kern="1200">
                <a:solidFill>
                  <a:sysClr val="window" lastClr="FFFFFF"/>
                </a:solidFill>
                <a:latin typeface="Aptos" panose="02110004020202020204"/>
              </a:defRPr>
            </a:lvl6pPr>
            <a:lvl7pPr marL="2743200" algn="l" defTabSz="914400" rtl="0" eaLnBrk="1" latinLnBrk="0" hangingPunct="1">
              <a:defRPr sz="1800" kern="1200">
                <a:solidFill>
                  <a:sysClr val="window" lastClr="FFFFFF"/>
                </a:solidFill>
                <a:latin typeface="Aptos" panose="02110004020202020204"/>
              </a:defRPr>
            </a:lvl7pPr>
            <a:lvl8pPr marL="3200400" algn="l" defTabSz="914400" rtl="0" eaLnBrk="1" latinLnBrk="0" hangingPunct="1">
              <a:defRPr sz="1800" kern="1200">
                <a:solidFill>
                  <a:sysClr val="window" lastClr="FFFFFF"/>
                </a:solidFill>
                <a:latin typeface="Aptos" panose="02110004020202020204"/>
              </a:defRPr>
            </a:lvl8pPr>
            <a:lvl9pPr marL="3657600" algn="l" defTabSz="914400" rtl="0" eaLnBrk="1" latinLnBrk="0" hangingPunct="1">
              <a:defRPr sz="1800" kern="1200">
                <a:solidFill>
                  <a:sysClr val="window" lastClr="FFFFFF"/>
                </a:solidFill>
                <a:latin typeface="Aptos" panose="021100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B050"/>
              </a:solidFill>
              <a:effectLst/>
              <a:uLnTx/>
              <a:uFillTx/>
              <a:latin typeface="Calibri" panose="020F0502020204030204"/>
              <a:ea typeface="+mn-ea"/>
              <a:cs typeface="Arial" panose="020B0604020202020204" pitchFamily="34" charset="0"/>
            </a:endParaRPr>
          </a:p>
        </p:txBody>
      </p:sp>
      <p:grpSp>
        <p:nvGrpSpPr>
          <p:cNvPr id="462" name="Distributed architechture">
            <a:extLst>
              <a:ext uri="{FF2B5EF4-FFF2-40B4-BE49-F238E27FC236}">
                <a16:creationId xmlns:a16="http://schemas.microsoft.com/office/drawing/2014/main" id="{26163878-726D-B8F7-C3FF-2A29B80028D4}"/>
              </a:ext>
            </a:extLst>
          </p:cNvPr>
          <p:cNvGrpSpPr>
            <a:grpSpLocks/>
          </p:cNvGrpSpPr>
          <p:nvPr/>
        </p:nvGrpSpPr>
        <p:grpSpPr>
          <a:xfrm>
            <a:off x="9256444" y="3717095"/>
            <a:ext cx="854174" cy="980516"/>
            <a:chOff x="9985184" y="3348443"/>
            <a:chExt cx="854174" cy="1421751"/>
          </a:xfrm>
        </p:grpSpPr>
        <p:sp>
          <p:nvSpPr>
            <p:cNvPr id="177" name="TextBox 176">
              <a:extLst>
                <a:ext uri="{FF2B5EF4-FFF2-40B4-BE49-F238E27FC236}">
                  <a16:creationId xmlns:a16="http://schemas.microsoft.com/office/drawing/2014/main" id="{3165C3BB-E623-218F-5797-9220C74FF4FC}"/>
                </a:ext>
              </a:extLst>
            </p:cNvPr>
            <p:cNvSpPr txBox="1">
              <a:spLocks/>
            </p:cNvSpPr>
            <p:nvPr/>
          </p:nvSpPr>
          <p:spPr>
            <a:xfrm>
              <a:off x="10112664" y="3667426"/>
              <a:ext cx="726694" cy="710604"/>
            </a:xfrm>
            <a:prstGeom prst="rect">
              <a:avLst/>
            </a:prstGeom>
            <a:solidFill>
              <a:srgbClr val="E8E8E8">
                <a:alpha val="90000"/>
              </a:srgbClr>
            </a:solidFill>
          </p:spPr>
          <p:txBody>
            <a:bodyPr wrap="square" lIns="36000" rIns="0"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Distributed </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architecture</a:t>
              </a: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using</a:t>
              </a: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message</a:t>
              </a: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based</a:t>
              </a: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system</a:t>
              </a:r>
              <a:endParaRPr kumimoji="0" lang="fi-FI"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1" name="Right Brace 170">
              <a:extLst>
                <a:ext uri="{FF2B5EF4-FFF2-40B4-BE49-F238E27FC236}">
                  <a16:creationId xmlns:a16="http://schemas.microsoft.com/office/drawing/2014/main" id="{BF372226-E810-B883-5BA9-6794F4B10B72}"/>
                </a:ext>
              </a:extLst>
            </p:cNvPr>
            <p:cNvSpPr>
              <a:spLocks/>
            </p:cNvSpPr>
            <p:nvPr/>
          </p:nvSpPr>
          <p:spPr>
            <a:xfrm>
              <a:off x="9985184" y="3348443"/>
              <a:ext cx="136881" cy="1421751"/>
            </a:xfrm>
            <a:prstGeom prst="rightBrace">
              <a:avLst/>
            </a:prstGeom>
            <a:ln w="6350">
              <a:solidFill>
                <a:schemeClr val="tx1"/>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08" name="Swim MTS">
            <a:extLst>
              <a:ext uri="{FF2B5EF4-FFF2-40B4-BE49-F238E27FC236}">
                <a16:creationId xmlns:a16="http://schemas.microsoft.com/office/drawing/2014/main" id="{C77A29F6-8AAA-B092-0E76-59AC611B400F}"/>
              </a:ext>
            </a:extLst>
          </p:cNvPr>
          <p:cNvSpPr>
            <a:spLocks/>
          </p:cNvSpPr>
          <p:nvPr/>
        </p:nvSpPr>
        <p:spPr>
          <a:xfrm rot="5400000">
            <a:off x="3900210" y="2700683"/>
            <a:ext cx="431946" cy="7750899"/>
          </a:xfrm>
          <a:prstGeom prst="round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16" tIns="45708" rIns="91416"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00"/>
              </a:solidFill>
              <a:effectLst/>
              <a:uLnTx/>
              <a:uFillTx/>
              <a:latin typeface="Calibri" panose="020F0502020204030204"/>
              <a:ea typeface="+mn-ea"/>
              <a:cs typeface="Arial" panose="020B0604020202020204" pitchFamily="34" charset="0"/>
            </a:endParaRPr>
          </a:p>
        </p:txBody>
      </p:sp>
      <p:sp>
        <p:nvSpPr>
          <p:cNvPr id="211" name="MAN Sale">
            <a:extLst>
              <a:ext uri="{FF2B5EF4-FFF2-40B4-BE49-F238E27FC236}">
                <a16:creationId xmlns:a16="http://schemas.microsoft.com/office/drawing/2014/main" id="{2BD44DCF-6E9A-A94B-A166-61360C137C81}"/>
              </a:ext>
            </a:extLst>
          </p:cNvPr>
          <p:cNvSpPr>
            <a:spLocks/>
          </p:cNvSpPr>
          <p:nvPr/>
        </p:nvSpPr>
        <p:spPr>
          <a:xfrm>
            <a:off x="1901192" y="6296661"/>
            <a:ext cx="1885467" cy="216000"/>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Sale</a:t>
            </a:r>
          </a:p>
        </p:txBody>
      </p:sp>
      <p:sp>
        <p:nvSpPr>
          <p:cNvPr id="20" name="Swim Manufacturing">
            <a:extLst>
              <a:ext uri="{FF2B5EF4-FFF2-40B4-BE49-F238E27FC236}">
                <a16:creationId xmlns:a16="http://schemas.microsoft.com/office/drawing/2014/main" id="{7F54FA35-E6AB-969E-E4A2-C6B63D90BD95}"/>
              </a:ext>
            </a:extLst>
          </p:cNvPr>
          <p:cNvSpPr>
            <a:spLocks/>
          </p:cNvSpPr>
          <p:nvPr/>
        </p:nvSpPr>
        <p:spPr>
          <a:xfrm rot="5400000">
            <a:off x="5098883" y="1355165"/>
            <a:ext cx="980515" cy="7750898"/>
          </a:xfrm>
          <a:prstGeom prst="roundRect">
            <a:avLst/>
          </a:prstGeom>
          <a:solidFill>
            <a:srgbClr val="00D6C5"/>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16" tIns="45708" rIns="91416"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00"/>
              </a:solidFill>
              <a:effectLst/>
              <a:uLnTx/>
              <a:uFillTx/>
              <a:latin typeface="Calibri" panose="020F0502020204030204"/>
              <a:ea typeface="+mn-ea"/>
              <a:cs typeface="Arial" panose="020B0604020202020204" pitchFamily="34" charset="0"/>
            </a:endParaRPr>
          </a:p>
        </p:txBody>
      </p:sp>
      <p:sp>
        <p:nvSpPr>
          <p:cNvPr id="57" name="MAN Delivery">
            <a:extLst>
              <a:ext uri="{FF2B5EF4-FFF2-40B4-BE49-F238E27FC236}">
                <a16:creationId xmlns:a16="http://schemas.microsoft.com/office/drawing/2014/main" id="{33152825-360F-C898-91DC-0C1330671AA1}"/>
              </a:ext>
            </a:extLst>
          </p:cNvPr>
          <p:cNvSpPr>
            <a:spLocks/>
          </p:cNvSpPr>
          <p:nvPr/>
        </p:nvSpPr>
        <p:spPr>
          <a:xfrm>
            <a:off x="6647932" y="4606253"/>
            <a:ext cx="1801217" cy="339234"/>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0" rIns="3600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Delivery</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7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ID: </a:t>
            </a:r>
            <a:r>
              <a:rPr kumimoji="0" lang="en-US" sz="7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SGTIN/SSCC</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7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Data carrier: </a:t>
            </a:r>
            <a:r>
              <a:rPr kumimoji="0" lang="en-US" sz="7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128 </a:t>
            </a:r>
            <a:r>
              <a:rPr kumimoji="0" lang="en-US" sz="700" b="0"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bardcode</a:t>
            </a:r>
            <a:r>
              <a:rPr kumimoji="0" lang="en-US" sz="7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a:t>
            </a:r>
            <a:r>
              <a:rPr kumimoji="0" lang="en-US" sz="700" b="0"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DataMatrix</a:t>
            </a:r>
            <a:r>
              <a:rPr kumimoji="0" lang="en-US" sz="7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/RFID</a:t>
            </a:r>
          </a:p>
        </p:txBody>
      </p:sp>
      <p:sp>
        <p:nvSpPr>
          <p:cNvPr id="330" name="Swim Pep2" hidden="1">
            <a:extLst>
              <a:ext uri="{FF2B5EF4-FFF2-40B4-BE49-F238E27FC236}">
                <a16:creationId xmlns:a16="http://schemas.microsoft.com/office/drawing/2014/main" id="{8D874CA0-3FB7-F127-B12E-065A3C1DC4E8}"/>
              </a:ext>
            </a:extLst>
          </p:cNvPr>
          <p:cNvSpPr>
            <a:spLocks/>
          </p:cNvSpPr>
          <p:nvPr/>
        </p:nvSpPr>
        <p:spPr>
          <a:xfrm>
            <a:off x="2506658" y="5856130"/>
            <a:ext cx="7134158" cy="366233"/>
          </a:xfrm>
          <a:prstGeom prst="roundRect">
            <a:avLst/>
          </a:prstGeom>
          <a:solidFill>
            <a:schemeClr val="bg1">
              <a:alpha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2" name="Swim Pep1" hidden="1">
            <a:extLst>
              <a:ext uri="{FF2B5EF4-FFF2-40B4-BE49-F238E27FC236}">
                <a16:creationId xmlns:a16="http://schemas.microsoft.com/office/drawing/2014/main" id="{3B89DA28-7FC6-FDE4-9B47-47171697224A}"/>
              </a:ext>
            </a:extLst>
          </p:cNvPr>
          <p:cNvSpPr>
            <a:spLocks/>
          </p:cNvSpPr>
          <p:nvPr/>
        </p:nvSpPr>
        <p:spPr>
          <a:xfrm>
            <a:off x="2271157" y="3801666"/>
            <a:ext cx="7698813" cy="655586"/>
          </a:xfrm>
          <a:prstGeom prst="roundRect">
            <a:avLst/>
          </a:prstGeom>
          <a:solidFill>
            <a:schemeClr val="bg1">
              <a:alpha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 name="Swim Information services">
            <a:extLst>
              <a:ext uri="{FF2B5EF4-FFF2-40B4-BE49-F238E27FC236}">
                <a16:creationId xmlns:a16="http://schemas.microsoft.com/office/drawing/2014/main" id="{B7F2760C-36E7-DB07-78BF-CBBA91F3BE97}"/>
              </a:ext>
            </a:extLst>
          </p:cNvPr>
          <p:cNvSpPr txBox="1">
            <a:spLocks noGrp="1" noRot="1" noMove="1" noResize="1" noEditPoints="1" noAdjustHandles="1" noChangeArrowheads="1" noChangeShapeType="1"/>
          </p:cNvSpPr>
          <p:nvPr/>
        </p:nvSpPr>
        <p:spPr>
          <a:xfrm>
            <a:off x="22006" y="1477688"/>
            <a:ext cx="12143597" cy="409905"/>
          </a:xfrm>
          <a:prstGeom prst="roundRect">
            <a:avLst>
              <a:gd name="adj" fmla="val 9991"/>
            </a:avLst>
          </a:prstGeom>
          <a:solidFill>
            <a:schemeClr val="bg1">
              <a:lumMod val="95000"/>
            </a:schemeClr>
          </a:solidFill>
          <a:ln/>
        </p:spPr>
        <p:style>
          <a:lnRef idx="2">
            <a:schemeClr val="dk1"/>
          </a:lnRef>
          <a:fillRef idx="1">
            <a:schemeClr val="lt1"/>
          </a:fillRef>
          <a:effectRef idx="0">
            <a:schemeClr val="dk1"/>
          </a:effectRef>
          <a:fontRef idx="minor">
            <a:schemeClr val="dk1"/>
          </a:fontRef>
        </p:style>
        <p:txBody>
          <a:bodyPr rtlCol="0" anchor="t"/>
          <a:lstStyle>
            <a:defPPr>
              <a:defRPr lang="fi-FI"/>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914400" rtl="0" eaLnBrk="1" fontAlgn="auto" latinLnBrk="0" hangingPunct="1">
              <a:lnSpc>
                <a:spcPts val="11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34" name="HEAD ict">
            <a:extLst>
              <a:ext uri="{FF2B5EF4-FFF2-40B4-BE49-F238E27FC236}">
                <a16:creationId xmlns:a16="http://schemas.microsoft.com/office/drawing/2014/main" id="{8358274F-7ACC-B5E2-1B70-9062AF99B029}"/>
              </a:ext>
            </a:extLst>
          </p:cNvPr>
          <p:cNvSpPr txBox="1">
            <a:spLocks noGrp="1" noRot="1" noMove="1" noResize="1" noEditPoints="1" noAdjustHandles="1" noChangeArrowheads="1" noChangeShapeType="1"/>
          </p:cNvSpPr>
          <p:nvPr/>
        </p:nvSpPr>
        <p:spPr>
          <a:xfrm>
            <a:off x="10646875" y="1499479"/>
            <a:ext cx="1518728" cy="393441"/>
          </a:xfrm>
          <a:prstGeom prst="rect">
            <a:avLst/>
          </a:prstGeom>
          <a:noFill/>
        </p:spPr>
        <p:txBody>
          <a:bodyPr wrap="square" lIns="0" rIns="36000"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Private </a:t>
            </a:r>
            <a:r>
              <a:rPr kumimoji="0" lang="fi-FI" sz="1200" b="1" i="0" u="none" strike="noStrike" kern="1200" cap="none" spc="0" normalizeH="0" baseline="0" noProof="0" err="1">
                <a:ln>
                  <a:noFill/>
                </a:ln>
                <a:solidFill>
                  <a:prstClr val="black"/>
                </a:solidFill>
                <a:effectLst/>
                <a:uLnTx/>
                <a:uFillTx/>
                <a:latin typeface="Aptos" panose="02110004020202020204"/>
                <a:ea typeface="+mn-ea"/>
                <a:cs typeface="+mn-cs"/>
              </a:rPr>
              <a:t>Sector</a:t>
            </a: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 Information Services</a:t>
            </a:r>
          </a:p>
        </p:txBody>
      </p:sp>
      <p:sp>
        <p:nvSpPr>
          <p:cNvPr id="35" name="HEAD goverment">
            <a:extLst>
              <a:ext uri="{FF2B5EF4-FFF2-40B4-BE49-F238E27FC236}">
                <a16:creationId xmlns:a16="http://schemas.microsoft.com/office/drawing/2014/main" id="{E688310D-6D99-21A8-E950-803842CBEE87}"/>
              </a:ext>
            </a:extLst>
          </p:cNvPr>
          <p:cNvSpPr txBox="1">
            <a:spLocks/>
          </p:cNvSpPr>
          <p:nvPr/>
        </p:nvSpPr>
        <p:spPr>
          <a:xfrm>
            <a:off x="10480146" y="949901"/>
            <a:ext cx="1707293" cy="541174"/>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Aptos" panose="02110004020202020204"/>
                <a:ea typeface="+mn-ea"/>
                <a:cs typeface="+mn-cs"/>
              </a:rPr>
              <a:t>Public sector </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Aptos" panose="02110004020202020204"/>
                <a:ea typeface="+mn-ea"/>
                <a:cs typeface="+mn-cs"/>
              </a:rPr>
              <a:t>Information Services</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Aptos" panose="02110004020202020204"/>
                <a:ea typeface="+mn-ea"/>
                <a:cs typeface="+mn-cs"/>
              </a:rPr>
              <a:t>(EU and National)</a:t>
            </a:r>
          </a:p>
        </p:txBody>
      </p:sp>
      <p:sp>
        <p:nvSpPr>
          <p:cNvPr id="37" name="HEAD manufacturing">
            <a:extLst>
              <a:ext uri="{FF2B5EF4-FFF2-40B4-BE49-F238E27FC236}">
                <a16:creationId xmlns:a16="http://schemas.microsoft.com/office/drawing/2014/main" id="{04037A08-7DEC-0DF7-3213-BD39454B9068}"/>
              </a:ext>
            </a:extLst>
          </p:cNvPr>
          <p:cNvSpPr txBox="1">
            <a:spLocks/>
          </p:cNvSpPr>
          <p:nvPr/>
        </p:nvSpPr>
        <p:spPr>
          <a:xfrm>
            <a:off x="4104852" y="5288118"/>
            <a:ext cx="1537812" cy="276999"/>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Calibri" panose="020F0502020204030204"/>
                <a:ea typeface="+mn-ea"/>
                <a:cs typeface="+mn-cs"/>
              </a:rPr>
              <a:t>MANUFACTURING</a:t>
            </a:r>
            <a:endParaRPr kumimoji="0" lang="en-US" sz="10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HEAD Procurement and SCM">
            <a:extLst>
              <a:ext uri="{FF2B5EF4-FFF2-40B4-BE49-F238E27FC236}">
                <a16:creationId xmlns:a16="http://schemas.microsoft.com/office/drawing/2014/main" id="{5709C944-6EA6-65A4-57F6-A59657F93401}"/>
              </a:ext>
            </a:extLst>
          </p:cNvPr>
          <p:cNvSpPr txBox="1">
            <a:spLocks/>
          </p:cNvSpPr>
          <p:nvPr/>
        </p:nvSpPr>
        <p:spPr>
          <a:xfrm>
            <a:off x="2682899" y="2295384"/>
            <a:ext cx="1358169" cy="393441"/>
          </a:xfrm>
          <a:prstGeom prst="rect">
            <a:avLst/>
          </a:prstGeom>
          <a:noFill/>
        </p:spPr>
        <p:txBody>
          <a:bodyPr wrap="square"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PROCUREMENT AND SCM</a:t>
            </a:r>
          </a:p>
        </p:txBody>
      </p:sp>
      <p:sp>
        <p:nvSpPr>
          <p:cNvPr id="209" name="HEAD MTS">
            <a:extLst>
              <a:ext uri="{FF2B5EF4-FFF2-40B4-BE49-F238E27FC236}">
                <a16:creationId xmlns:a16="http://schemas.microsoft.com/office/drawing/2014/main" id="{B36C8CC2-37E5-F29C-A882-B7D9705B80AE}"/>
              </a:ext>
            </a:extLst>
          </p:cNvPr>
          <p:cNvSpPr txBox="1">
            <a:spLocks/>
          </p:cNvSpPr>
          <p:nvPr/>
        </p:nvSpPr>
        <p:spPr>
          <a:xfrm>
            <a:off x="307465" y="6480946"/>
            <a:ext cx="3027130" cy="276999"/>
          </a:xfrm>
          <a:prstGeom prst="rect">
            <a:avLst/>
          </a:prstGeom>
          <a:noFill/>
        </p:spPr>
        <p:txBody>
          <a:bodyPr wrap="square" lIns="0" rIns="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Aptos" panose="02110004020202020204"/>
                <a:ea typeface="+mn-ea"/>
                <a:cs typeface="+mn-cs"/>
              </a:rPr>
              <a:t>PART MANUFACTURERS &amp; SUPPLIERS</a:t>
            </a:r>
          </a:p>
        </p:txBody>
      </p:sp>
      <p:sp>
        <p:nvSpPr>
          <p:cNvPr id="132" name="HEAD Design">
            <a:extLst>
              <a:ext uri="{FF2B5EF4-FFF2-40B4-BE49-F238E27FC236}">
                <a16:creationId xmlns:a16="http://schemas.microsoft.com/office/drawing/2014/main" id="{53B60397-AE4F-F5CA-3567-E6331B1E9BC8}"/>
              </a:ext>
            </a:extLst>
          </p:cNvPr>
          <p:cNvSpPr txBox="1">
            <a:spLocks/>
          </p:cNvSpPr>
          <p:nvPr/>
        </p:nvSpPr>
        <p:spPr>
          <a:xfrm>
            <a:off x="566243" y="3348443"/>
            <a:ext cx="1015682" cy="276999"/>
          </a:xfrm>
          <a:prstGeom prst="rect">
            <a:avLst/>
          </a:prstGeom>
          <a:noFill/>
        </p:spPr>
        <p:txBody>
          <a:bodyPr wrap="square" lIns="180000" rIns="7200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DESIGN</a:t>
            </a:r>
          </a:p>
        </p:txBody>
      </p:sp>
      <p:sp>
        <p:nvSpPr>
          <p:cNvPr id="23" name="DES Architecthural design">
            <a:extLst>
              <a:ext uri="{FF2B5EF4-FFF2-40B4-BE49-F238E27FC236}">
                <a16:creationId xmlns:a16="http://schemas.microsoft.com/office/drawing/2014/main" id="{A6A3E39E-E88F-1E3D-C935-960DCBAD8F22}"/>
              </a:ext>
            </a:extLst>
          </p:cNvPr>
          <p:cNvSpPr>
            <a:spLocks/>
          </p:cNvSpPr>
          <p:nvPr/>
        </p:nvSpPr>
        <p:spPr>
          <a:xfrm>
            <a:off x="1116337" y="2838452"/>
            <a:ext cx="684000" cy="271047"/>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Architectural design</a:t>
            </a:r>
          </a:p>
        </p:txBody>
      </p:sp>
      <p:sp>
        <p:nvSpPr>
          <p:cNvPr id="26" name="HEAD Construction">
            <a:extLst>
              <a:ext uri="{FF2B5EF4-FFF2-40B4-BE49-F238E27FC236}">
                <a16:creationId xmlns:a16="http://schemas.microsoft.com/office/drawing/2014/main" id="{BA550C5D-4486-83C2-29B8-FA815BEA51A7}"/>
              </a:ext>
            </a:extLst>
          </p:cNvPr>
          <p:cNvSpPr txBox="1">
            <a:spLocks/>
          </p:cNvSpPr>
          <p:nvPr/>
        </p:nvSpPr>
        <p:spPr>
          <a:xfrm>
            <a:off x="5938198" y="2393208"/>
            <a:ext cx="1209758" cy="276999"/>
          </a:xfrm>
          <a:prstGeom prst="rect">
            <a:avLst/>
          </a:prstGeom>
          <a:noFill/>
        </p:spPr>
        <p:txBody>
          <a:bodyPr wrap="square" lIns="0" rIns="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CONSTRUCTION</a:t>
            </a:r>
          </a:p>
        </p:txBody>
      </p:sp>
      <p:cxnSp>
        <p:nvCxnSpPr>
          <p:cNvPr id="59" name="Arrow: peppol">
            <a:extLst>
              <a:ext uri="{FF2B5EF4-FFF2-40B4-BE49-F238E27FC236}">
                <a16:creationId xmlns:a16="http://schemas.microsoft.com/office/drawing/2014/main" id="{60B320E2-B578-82E4-EED9-100D6ADC0324}"/>
              </a:ext>
            </a:extLst>
          </p:cNvPr>
          <p:cNvCxnSpPr>
            <a:cxnSpLocks/>
          </p:cNvCxnSpPr>
          <p:nvPr/>
        </p:nvCxnSpPr>
        <p:spPr>
          <a:xfrm>
            <a:off x="6924451" y="3711658"/>
            <a:ext cx="0" cy="881709"/>
          </a:xfrm>
          <a:prstGeom prst="straightConnector1">
            <a:avLst/>
          </a:prstGeom>
          <a:ln w="12700">
            <a:solidFill>
              <a:srgbClr val="315572"/>
            </a:solidFill>
            <a:prstDash val="dash"/>
            <a:headEnd type="triangle"/>
            <a:tailEnd type="oval" w="sm" len="sm"/>
          </a:ln>
        </p:spPr>
        <p:style>
          <a:lnRef idx="2">
            <a:schemeClr val="accent1"/>
          </a:lnRef>
          <a:fillRef idx="0">
            <a:schemeClr val="accent1"/>
          </a:fillRef>
          <a:effectRef idx="1">
            <a:schemeClr val="accent1"/>
          </a:effectRef>
          <a:fontRef idx="minor">
            <a:schemeClr val="tx1"/>
          </a:fontRef>
        </p:style>
      </p:cxnSp>
      <p:sp>
        <p:nvSpPr>
          <p:cNvPr id="40" name="GOV prh:csrd">
            <a:extLst>
              <a:ext uri="{FF2B5EF4-FFF2-40B4-BE49-F238E27FC236}">
                <a16:creationId xmlns:a16="http://schemas.microsoft.com/office/drawing/2014/main" id="{67603461-135C-37A9-372D-D0F898BC02A4}"/>
              </a:ext>
            </a:extLst>
          </p:cNvPr>
          <p:cNvSpPr>
            <a:spLocks/>
          </p:cNvSpPr>
          <p:nvPr/>
        </p:nvSpPr>
        <p:spPr>
          <a:xfrm>
            <a:off x="5126134" y="977796"/>
            <a:ext cx="677561" cy="380934"/>
          </a:xfrm>
          <a:prstGeom prst="can">
            <a:avLst/>
          </a:prstGeom>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PRH: CSRD</a:t>
            </a:r>
          </a:p>
        </p:txBody>
      </p:sp>
      <p:sp>
        <p:nvSpPr>
          <p:cNvPr id="42" name="ICT EFRAG:XBRL">
            <a:extLst>
              <a:ext uri="{FF2B5EF4-FFF2-40B4-BE49-F238E27FC236}">
                <a16:creationId xmlns:a16="http://schemas.microsoft.com/office/drawing/2014/main" id="{AEF15D0B-C706-2CB9-8F01-101DD77265F7}"/>
              </a:ext>
            </a:extLst>
          </p:cNvPr>
          <p:cNvSpPr txBox="1">
            <a:spLocks/>
          </p:cNvSpPr>
          <p:nvPr/>
        </p:nvSpPr>
        <p:spPr>
          <a:xfrm>
            <a:off x="4661188" y="1574278"/>
            <a:ext cx="1725411" cy="293094"/>
          </a:xfrm>
          <a:prstGeom prst="rect">
            <a:avLst/>
          </a:prstGeom>
          <a:solidFill>
            <a:schemeClr val="bg1">
              <a:lumMod val="95000"/>
            </a:schemeClr>
          </a:solidFill>
        </p:spPr>
        <p:txBody>
          <a:bodyPr wrap="square" lIns="36000" rIns="3600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EFRAG:XBRL: financial statement and sustainability report</a:t>
            </a:r>
            <a:endParaRPr kumimoji="0" lang="fi-FI"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 name="DES Cost modeling">
            <a:extLst>
              <a:ext uri="{FF2B5EF4-FFF2-40B4-BE49-F238E27FC236}">
                <a16:creationId xmlns:a16="http://schemas.microsoft.com/office/drawing/2014/main" id="{9455FF66-F299-ADB9-9BB1-D667F6EDD7D3}"/>
              </a:ext>
            </a:extLst>
          </p:cNvPr>
          <p:cNvSpPr>
            <a:spLocks/>
          </p:cNvSpPr>
          <p:nvPr/>
        </p:nvSpPr>
        <p:spPr>
          <a:xfrm>
            <a:off x="430480" y="2653537"/>
            <a:ext cx="674501" cy="288000"/>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Cost modelling</a:t>
            </a:r>
          </a:p>
        </p:txBody>
      </p:sp>
      <p:sp>
        <p:nvSpPr>
          <p:cNvPr id="31" name="DES Structural design">
            <a:extLst>
              <a:ext uri="{FF2B5EF4-FFF2-40B4-BE49-F238E27FC236}">
                <a16:creationId xmlns:a16="http://schemas.microsoft.com/office/drawing/2014/main" id="{62671795-8A94-E7CC-5365-F9A65283F1EC}"/>
              </a:ext>
            </a:extLst>
          </p:cNvPr>
          <p:cNvSpPr>
            <a:spLocks/>
          </p:cNvSpPr>
          <p:nvPr/>
        </p:nvSpPr>
        <p:spPr>
          <a:xfrm>
            <a:off x="1116337" y="2246417"/>
            <a:ext cx="684000" cy="266658"/>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Structural design</a:t>
            </a:r>
          </a:p>
        </p:txBody>
      </p:sp>
      <p:sp>
        <p:nvSpPr>
          <p:cNvPr id="32" name="DES mep design">
            <a:extLst>
              <a:ext uri="{FF2B5EF4-FFF2-40B4-BE49-F238E27FC236}">
                <a16:creationId xmlns:a16="http://schemas.microsoft.com/office/drawing/2014/main" id="{C48AC411-8B61-9876-5F37-58CB806962AE}"/>
              </a:ext>
            </a:extLst>
          </p:cNvPr>
          <p:cNvSpPr>
            <a:spLocks/>
          </p:cNvSpPr>
          <p:nvPr/>
        </p:nvSpPr>
        <p:spPr>
          <a:xfrm>
            <a:off x="1116337" y="2534517"/>
            <a:ext cx="684000" cy="273905"/>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fi-FI" sz="900" b="1" i="0" u="none" strike="noStrike" kern="1200" cap="none" spc="0" normalizeH="0" baseline="0" noProof="0">
                <a:ln>
                  <a:noFill/>
                </a:ln>
                <a:solidFill>
                  <a:prstClr val="black"/>
                </a:solidFill>
                <a:effectLst/>
                <a:uLnTx/>
                <a:uFillTx/>
                <a:latin typeface="Calibri" panose="020F0502020204030204"/>
                <a:ea typeface="+mn-ea"/>
                <a:cs typeface="+mn-cs"/>
              </a:rPr>
              <a:t>MEP </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fi-FI" sz="900" b="1" i="0" u="none" strike="noStrike" kern="1200" cap="none" spc="0" normalizeH="0" baseline="0" noProof="0">
                <a:ln>
                  <a:noFill/>
                </a:ln>
                <a:solidFill>
                  <a:prstClr val="black"/>
                </a:solidFill>
                <a:effectLst/>
                <a:uLnTx/>
                <a:uFillTx/>
                <a:latin typeface="Calibri" panose="020F0502020204030204"/>
                <a:ea typeface="+mn-ea"/>
                <a:cs typeface="+mn-cs"/>
              </a:rPr>
              <a:t>design</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DES arc bim">
            <a:extLst>
              <a:ext uri="{FF2B5EF4-FFF2-40B4-BE49-F238E27FC236}">
                <a16:creationId xmlns:a16="http://schemas.microsoft.com/office/drawing/2014/main" id="{36B805EF-E8C4-FBAF-C904-C627605EE8FC}"/>
              </a:ext>
            </a:extLst>
          </p:cNvPr>
          <p:cNvSpPr>
            <a:spLocks/>
          </p:cNvSpPr>
          <p:nvPr/>
        </p:nvSpPr>
        <p:spPr>
          <a:xfrm>
            <a:off x="1792672" y="2805066"/>
            <a:ext cx="312481" cy="312155"/>
          </a:xfrm>
          <a:prstGeom prst="can">
            <a:avLst/>
          </a:prstGeom>
          <a:solidFill>
            <a:sysClr val="windowText" lastClr="000000"/>
          </a:solidFill>
          <a:ln w="19050" cap="flat" cmpd="sng" algn="ctr">
            <a:solidFill>
              <a:sysClr val="windowText" lastClr="000000">
                <a:shade val="15000"/>
              </a:sysClr>
            </a:solidFill>
            <a:prstDash val="solid"/>
            <a:miter lim="800000"/>
          </a:ln>
          <a:effectLst/>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45708"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 lastClr="FFFFFF"/>
                </a:solidFill>
                <a:latin typeface="Aptos" panose="02110004020202020204"/>
              </a:defRPr>
            </a:lvl1pPr>
            <a:lvl2pPr marL="457200" algn="l" defTabSz="914400" rtl="0" eaLnBrk="1" latinLnBrk="0" hangingPunct="1">
              <a:defRPr sz="1800" kern="1200">
                <a:solidFill>
                  <a:sysClr val="window" lastClr="FFFFFF"/>
                </a:solidFill>
                <a:latin typeface="Aptos" panose="02110004020202020204"/>
              </a:defRPr>
            </a:lvl2pPr>
            <a:lvl3pPr marL="914400" algn="l" defTabSz="914400" rtl="0" eaLnBrk="1" latinLnBrk="0" hangingPunct="1">
              <a:defRPr sz="1800" kern="1200">
                <a:solidFill>
                  <a:sysClr val="window" lastClr="FFFFFF"/>
                </a:solidFill>
                <a:latin typeface="Aptos" panose="02110004020202020204"/>
              </a:defRPr>
            </a:lvl3pPr>
            <a:lvl4pPr marL="1371600" algn="l" defTabSz="914400" rtl="0" eaLnBrk="1" latinLnBrk="0" hangingPunct="1">
              <a:defRPr sz="1800" kern="1200">
                <a:solidFill>
                  <a:sysClr val="window" lastClr="FFFFFF"/>
                </a:solidFill>
                <a:latin typeface="Aptos" panose="02110004020202020204"/>
              </a:defRPr>
            </a:lvl4pPr>
            <a:lvl5pPr marL="1828800" algn="l" defTabSz="914400" rtl="0" eaLnBrk="1" latinLnBrk="0" hangingPunct="1">
              <a:defRPr sz="1800" kern="1200">
                <a:solidFill>
                  <a:sysClr val="window" lastClr="FFFFFF"/>
                </a:solidFill>
                <a:latin typeface="Aptos" panose="02110004020202020204"/>
              </a:defRPr>
            </a:lvl5pPr>
            <a:lvl6pPr marL="2286000" algn="l" defTabSz="914400" rtl="0" eaLnBrk="1" latinLnBrk="0" hangingPunct="1">
              <a:defRPr sz="1800" kern="1200">
                <a:solidFill>
                  <a:sysClr val="window" lastClr="FFFFFF"/>
                </a:solidFill>
                <a:latin typeface="Aptos" panose="02110004020202020204"/>
              </a:defRPr>
            </a:lvl6pPr>
            <a:lvl7pPr marL="2743200" algn="l" defTabSz="914400" rtl="0" eaLnBrk="1" latinLnBrk="0" hangingPunct="1">
              <a:defRPr sz="1800" kern="1200">
                <a:solidFill>
                  <a:sysClr val="window" lastClr="FFFFFF"/>
                </a:solidFill>
                <a:latin typeface="Aptos" panose="02110004020202020204"/>
              </a:defRPr>
            </a:lvl7pPr>
            <a:lvl8pPr marL="3200400" algn="l" defTabSz="914400" rtl="0" eaLnBrk="1" latinLnBrk="0" hangingPunct="1">
              <a:defRPr sz="1800" kern="1200">
                <a:solidFill>
                  <a:sysClr val="window" lastClr="FFFFFF"/>
                </a:solidFill>
                <a:latin typeface="Aptos" panose="02110004020202020204"/>
              </a:defRPr>
            </a:lvl8pPr>
            <a:lvl9pPr marL="3657600" algn="l" defTabSz="914400" rtl="0" eaLnBrk="1" latinLnBrk="0" hangingPunct="1">
              <a:defRPr sz="1800" kern="1200">
                <a:solidFill>
                  <a:sysClr val="window" lastClr="FFFFFF"/>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ARC-BIM</a:t>
            </a:r>
          </a:p>
        </p:txBody>
      </p:sp>
      <p:sp>
        <p:nvSpPr>
          <p:cNvPr id="38" name="CON installation of elements">
            <a:extLst>
              <a:ext uri="{FF2B5EF4-FFF2-40B4-BE49-F238E27FC236}">
                <a16:creationId xmlns:a16="http://schemas.microsoft.com/office/drawing/2014/main" id="{8298E256-DCE1-DF3A-F6AA-32C931509564}"/>
              </a:ext>
            </a:extLst>
          </p:cNvPr>
          <p:cNvSpPr>
            <a:spLocks/>
          </p:cNvSpPr>
          <p:nvPr/>
        </p:nvSpPr>
        <p:spPr>
          <a:xfrm>
            <a:off x="6555962" y="3071635"/>
            <a:ext cx="721446" cy="240582"/>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36000" rIns="3600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Installation of element</a:t>
            </a:r>
          </a:p>
        </p:txBody>
      </p:sp>
      <p:sp>
        <p:nvSpPr>
          <p:cNvPr id="50" name="CON call offs from site">
            <a:extLst>
              <a:ext uri="{FF2B5EF4-FFF2-40B4-BE49-F238E27FC236}">
                <a16:creationId xmlns:a16="http://schemas.microsoft.com/office/drawing/2014/main" id="{E27D8EB2-C6A7-EBC0-BA5C-E576331BA9D3}"/>
              </a:ext>
            </a:extLst>
          </p:cNvPr>
          <p:cNvSpPr>
            <a:spLocks/>
          </p:cNvSpPr>
          <p:nvPr/>
        </p:nvSpPr>
        <p:spPr>
          <a:xfrm>
            <a:off x="5139509" y="3400407"/>
            <a:ext cx="705230" cy="290863"/>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Call-offs from site </a:t>
            </a:r>
          </a:p>
        </p:txBody>
      </p:sp>
      <p:sp>
        <p:nvSpPr>
          <p:cNvPr id="51" name="CON production planning">
            <a:extLst>
              <a:ext uri="{FF2B5EF4-FFF2-40B4-BE49-F238E27FC236}">
                <a16:creationId xmlns:a16="http://schemas.microsoft.com/office/drawing/2014/main" id="{564C92B6-80D9-2220-CB6B-475C39A999A8}"/>
              </a:ext>
            </a:extLst>
          </p:cNvPr>
          <p:cNvSpPr>
            <a:spLocks/>
          </p:cNvSpPr>
          <p:nvPr/>
        </p:nvSpPr>
        <p:spPr>
          <a:xfrm>
            <a:off x="4535535" y="2859960"/>
            <a:ext cx="722301" cy="370113"/>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Production planning</a:t>
            </a:r>
          </a:p>
        </p:txBody>
      </p:sp>
      <p:sp>
        <p:nvSpPr>
          <p:cNvPr id="52" name="CON initial delivery">
            <a:extLst>
              <a:ext uri="{FF2B5EF4-FFF2-40B4-BE49-F238E27FC236}">
                <a16:creationId xmlns:a16="http://schemas.microsoft.com/office/drawing/2014/main" id="{62B6890E-F892-3467-8CFD-5955C8E7C43D}"/>
              </a:ext>
            </a:extLst>
          </p:cNvPr>
          <p:cNvSpPr>
            <a:spLocks/>
          </p:cNvSpPr>
          <p:nvPr/>
        </p:nvSpPr>
        <p:spPr>
          <a:xfrm>
            <a:off x="4380958" y="3339629"/>
            <a:ext cx="678127" cy="370113"/>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Initial delivery order</a:t>
            </a:r>
          </a:p>
        </p:txBody>
      </p:sp>
      <p:sp>
        <p:nvSpPr>
          <p:cNvPr id="58" name="CON Recieving and storage">
            <a:extLst>
              <a:ext uri="{FF2B5EF4-FFF2-40B4-BE49-F238E27FC236}">
                <a16:creationId xmlns:a16="http://schemas.microsoft.com/office/drawing/2014/main" id="{4680B75A-C924-7A88-F9B6-81801B388CC2}"/>
              </a:ext>
            </a:extLst>
          </p:cNvPr>
          <p:cNvSpPr>
            <a:spLocks/>
          </p:cNvSpPr>
          <p:nvPr/>
        </p:nvSpPr>
        <p:spPr>
          <a:xfrm>
            <a:off x="6552682" y="3410092"/>
            <a:ext cx="724725" cy="288070"/>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Receiving &amp; storage</a:t>
            </a:r>
          </a:p>
        </p:txBody>
      </p:sp>
      <p:sp>
        <p:nvSpPr>
          <p:cNvPr id="61" name="CON Element repairs">
            <a:extLst>
              <a:ext uri="{FF2B5EF4-FFF2-40B4-BE49-F238E27FC236}">
                <a16:creationId xmlns:a16="http://schemas.microsoft.com/office/drawing/2014/main" id="{1235774D-31AD-0E4D-CF1F-35B6F2AF3734}"/>
              </a:ext>
            </a:extLst>
          </p:cNvPr>
          <p:cNvSpPr>
            <a:spLocks/>
          </p:cNvSpPr>
          <p:nvPr/>
        </p:nvSpPr>
        <p:spPr>
          <a:xfrm>
            <a:off x="7787095" y="3131708"/>
            <a:ext cx="662061" cy="268802"/>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Element</a:t>
            </a:r>
            <a:r>
              <a:rPr kumimoji="0" lang="fi-FI"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a:t>
            </a:r>
            <a:r>
              <a:rPr kumimoji="0" lang="fi-FI"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repairs</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65" name="CON Digital Reception">
            <a:extLst>
              <a:ext uri="{FF2B5EF4-FFF2-40B4-BE49-F238E27FC236}">
                <a16:creationId xmlns:a16="http://schemas.microsoft.com/office/drawing/2014/main" id="{0D5F04E6-4548-11E6-DA05-AFC8A4A71A8B}"/>
              </a:ext>
            </a:extLst>
          </p:cNvPr>
          <p:cNvSpPr>
            <a:spLocks/>
          </p:cNvSpPr>
          <p:nvPr/>
        </p:nvSpPr>
        <p:spPr>
          <a:xfrm>
            <a:off x="5280961" y="2693176"/>
            <a:ext cx="1233826" cy="542209"/>
          </a:xfrm>
          <a:prstGeom prst="roundRect">
            <a:avLst/>
          </a:prstGeom>
          <a:solidFill>
            <a:srgbClr val="FFFF00"/>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36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65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Digital Reception Inspection Installation and status information Digital process twin (log data)</a:t>
            </a:r>
          </a:p>
        </p:txBody>
      </p:sp>
      <p:sp>
        <p:nvSpPr>
          <p:cNvPr id="76" name="CON Acceptance inspection">
            <a:extLst>
              <a:ext uri="{FF2B5EF4-FFF2-40B4-BE49-F238E27FC236}">
                <a16:creationId xmlns:a16="http://schemas.microsoft.com/office/drawing/2014/main" id="{CDFA81BB-09C9-B661-EB99-E197D94B6661}"/>
              </a:ext>
            </a:extLst>
          </p:cNvPr>
          <p:cNvSpPr>
            <a:spLocks/>
          </p:cNvSpPr>
          <p:nvPr/>
        </p:nvSpPr>
        <p:spPr>
          <a:xfrm>
            <a:off x="7311939" y="3402156"/>
            <a:ext cx="672003" cy="295638"/>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Acceptance inspection</a:t>
            </a:r>
          </a:p>
        </p:txBody>
      </p:sp>
      <p:sp>
        <p:nvSpPr>
          <p:cNvPr id="77" name="CON Final settlement">
            <a:extLst>
              <a:ext uri="{FF2B5EF4-FFF2-40B4-BE49-F238E27FC236}">
                <a16:creationId xmlns:a16="http://schemas.microsoft.com/office/drawing/2014/main" id="{EBB77D08-EE24-7CB9-1FC0-B4A9081F9976}"/>
              </a:ext>
            </a:extLst>
          </p:cNvPr>
          <p:cNvSpPr>
            <a:spLocks/>
          </p:cNvSpPr>
          <p:nvPr/>
        </p:nvSpPr>
        <p:spPr>
          <a:xfrm>
            <a:off x="8025714" y="3401829"/>
            <a:ext cx="848147" cy="296292"/>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Final</a:t>
            </a:r>
            <a:r>
              <a:rPr kumimoji="0" lang="fi-FI"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a:t>
            </a:r>
            <a:r>
              <a:rPr kumimoji="0" lang="fi-FI"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settlement</a:t>
            </a:r>
            <a:r>
              <a:rPr kumimoji="0" lang="fi-FI"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of </a:t>
            </a:r>
            <a:r>
              <a:rPr kumimoji="0" lang="fi-FI"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accounts</a:t>
            </a:r>
            <a:endParaRPr kumimoji="0" lang="fi-FI"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71" name="PROCC ORDER">
            <a:extLst>
              <a:ext uri="{FF2B5EF4-FFF2-40B4-BE49-F238E27FC236}">
                <a16:creationId xmlns:a16="http://schemas.microsoft.com/office/drawing/2014/main" id="{E133EAF0-FD66-3C88-A6A8-990713A74606}"/>
              </a:ext>
            </a:extLst>
          </p:cNvPr>
          <p:cNvSpPr>
            <a:spLocks/>
          </p:cNvSpPr>
          <p:nvPr/>
        </p:nvSpPr>
        <p:spPr>
          <a:xfrm>
            <a:off x="3649965" y="3429000"/>
            <a:ext cx="572470" cy="247937"/>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Order</a:t>
            </a:r>
          </a:p>
        </p:txBody>
      </p:sp>
      <p:sp>
        <p:nvSpPr>
          <p:cNvPr id="49" name="MAN order confirmation">
            <a:extLst>
              <a:ext uri="{FF2B5EF4-FFF2-40B4-BE49-F238E27FC236}">
                <a16:creationId xmlns:a16="http://schemas.microsoft.com/office/drawing/2014/main" id="{1D80121C-A8A5-3EF2-8664-1C854A744166}"/>
              </a:ext>
            </a:extLst>
          </p:cNvPr>
          <p:cNvSpPr>
            <a:spLocks/>
          </p:cNvSpPr>
          <p:nvPr/>
        </p:nvSpPr>
        <p:spPr>
          <a:xfrm>
            <a:off x="3575827" y="4606253"/>
            <a:ext cx="688088" cy="286145"/>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Order confirmation</a:t>
            </a:r>
          </a:p>
        </p:txBody>
      </p:sp>
      <p:sp>
        <p:nvSpPr>
          <p:cNvPr id="85" name="MAN Fine scheduling">
            <a:extLst>
              <a:ext uri="{FF2B5EF4-FFF2-40B4-BE49-F238E27FC236}">
                <a16:creationId xmlns:a16="http://schemas.microsoft.com/office/drawing/2014/main" id="{2F0D2A7D-8C84-69E8-F9EB-84CF31754E41}"/>
              </a:ext>
            </a:extLst>
          </p:cNvPr>
          <p:cNvSpPr>
            <a:spLocks/>
          </p:cNvSpPr>
          <p:nvPr/>
        </p:nvSpPr>
        <p:spPr>
          <a:xfrm>
            <a:off x="4313645" y="4945191"/>
            <a:ext cx="1155931" cy="206323"/>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Factory fine scheduling</a:t>
            </a:r>
          </a:p>
        </p:txBody>
      </p:sp>
      <p:sp>
        <p:nvSpPr>
          <p:cNvPr id="53" name="MAN Rough capacity planning">
            <a:extLst>
              <a:ext uri="{FF2B5EF4-FFF2-40B4-BE49-F238E27FC236}">
                <a16:creationId xmlns:a16="http://schemas.microsoft.com/office/drawing/2014/main" id="{10903399-B521-FDD0-5055-460EA7A89059}"/>
              </a:ext>
            </a:extLst>
          </p:cNvPr>
          <p:cNvSpPr>
            <a:spLocks/>
          </p:cNvSpPr>
          <p:nvPr/>
        </p:nvSpPr>
        <p:spPr>
          <a:xfrm>
            <a:off x="2926409" y="4950106"/>
            <a:ext cx="1348490" cy="201408"/>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Rough capacity planning</a:t>
            </a:r>
          </a:p>
        </p:txBody>
      </p:sp>
      <p:sp>
        <p:nvSpPr>
          <p:cNvPr id="55" name="MAN Delivery time confirmatioon">
            <a:extLst>
              <a:ext uri="{FF2B5EF4-FFF2-40B4-BE49-F238E27FC236}">
                <a16:creationId xmlns:a16="http://schemas.microsoft.com/office/drawing/2014/main" id="{36783FCF-A415-C327-D3EE-EB4EA62EF969}"/>
              </a:ext>
            </a:extLst>
          </p:cNvPr>
          <p:cNvSpPr>
            <a:spLocks/>
          </p:cNvSpPr>
          <p:nvPr/>
        </p:nvSpPr>
        <p:spPr>
          <a:xfrm>
            <a:off x="5154418" y="4606253"/>
            <a:ext cx="718861" cy="290009"/>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Delivery-time confirmation</a:t>
            </a:r>
          </a:p>
        </p:txBody>
      </p:sp>
      <p:sp>
        <p:nvSpPr>
          <p:cNvPr id="56" name="MAN Delivery notification">
            <a:extLst>
              <a:ext uri="{FF2B5EF4-FFF2-40B4-BE49-F238E27FC236}">
                <a16:creationId xmlns:a16="http://schemas.microsoft.com/office/drawing/2014/main" id="{AE5D0570-BDA1-0208-365E-B8C7C24E29FA}"/>
              </a:ext>
            </a:extLst>
          </p:cNvPr>
          <p:cNvSpPr>
            <a:spLocks/>
          </p:cNvSpPr>
          <p:nvPr/>
        </p:nvSpPr>
        <p:spPr>
          <a:xfrm>
            <a:off x="5914659" y="4606253"/>
            <a:ext cx="736433" cy="329923"/>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Delivery Notification</a:t>
            </a:r>
          </a:p>
        </p:txBody>
      </p:sp>
      <p:sp>
        <p:nvSpPr>
          <p:cNvPr id="74" name="MAN individual M-BOM">
            <a:extLst>
              <a:ext uri="{FF2B5EF4-FFF2-40B4-BE49-F238E27FC236}">
                <a16:creationId xmlns:a16="http://schemas.microsoft.com/office/drawing/2014/main" id="{5872F011-9F51-8E17-929D-C0767BE7B0AA}"/>
              </a:ext>
            </a:extLst>
          </p:cNvPr>
          <p:cNvSpPr>
            <a:spLocks/>
          </p:cNvSpPr>
          <p:nvPr/>
        </p:nvSpPr>
        <p:spPr>
          <a:xfrm>
            <a:off x="2174104" y="4944650"/>
            <a:ext cx="482976" cy="286145"/>
          </a:xfrm>
          <a:prstGeom prst="roundRect">
            <a:avLst/>
          </a:prstGeom>
          <a:solidFill>
            <a:srgbClr val="FFFF00"/>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36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65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M-BOM </a:t>
            </a:r>
          </a:p>
          <a:p>
            <a:pPr marL="0" marR="0" lvl="0" indent="0" algn="ctr" defTabSz="914400" rtl="0" eaLnBrk="1" fontAlgn="auto" latinLnBrk="0" hangingPunct="1">
              <a:lnSpc>
                <a:spcPct val="65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for each element</a:t>
            </a:r>
          </a:p>
        </p:txBody>
      </p:sp>
      <p:sp>
        <p:nvSpPr>
          <p:cNvPr id="60" name="MAN warranty">
            <a:extLst>
              <a:ext uri="{FF2B5EF4-FFF2-40B4-BE49-F238E27FC236}">
                <a16:creationId xmlns:a16="http://schemas.microsoft.com/office/drawing/2014/main" id="{D414F844-C23C-BABE-784E-ADE9AA19DEB4}"/>
              </a:ext>
            </a:extLst>
          </p:cNvPr>
          <p:cNvSpPr>
            <a:spLocks/>
          </p:cNvSpPr>
          <p:nvPr/>
        </p:nvSpPr>
        <p:spPr>
          <a:xfrm>
            <a:off x="8626655" y="4790903"/>
            <a:ext cx="553881" cy="192277"/>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Warranty</a:t>
            </a:r>
          </a:p>
        </p:txBody>
      </p:sp>
      <p:sp>
        <p:nvSpPr>
          <p:cNvPr id="89" name="MAN Delivery Confirmation">
            <a:extLst>
              <a:ext uri="{FF2B5EF4-FFF2-40B4-BE49-F238E27FC236}">
                <a16:creationId xmlns:a16="http://schemas.microsoft.com/office/drawing/2014/main" id="{E021DA97-38E5-9635-9CCC-4E2EE6630B65}"/>
              </a:ext>
            </a:extLst>
          </p:cNvPr>
          <p:cNvSpPr>
            <a:spLocks/>
          </p:cNvSpPr>
          <p:nvPr/>
        </p:nvSpPr>
        <p:spPr>
          <a:xfrm>
            <a:off x="4372941" y="4606253"/>
            <a:ext cx="726584" cy="290009"/>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Delivery confirmation</a:t>
            </a:r>
          </a:p>
        </p:txBody>
      </p:sp>
      <p:sp>
        <p:nvSpPr>
          <p:cNvPr id="75" name="MAN Common defects">
            <a:extLst>
              <a:ext uri="{FF2B5EF4-FFF2-40B4-BE49-F238E27FC236}">
                <a16:creationId xmlns:a16="http://schemas.microsoft.com/office/drawing/2014/main" id="{FECB94CC-C805-A3A8-A4CF-55E4972ED5F2}"/>
              </a:ext>
            </a:extLst>
          </p:cNvPr>
          <p:cNvSpPr>
            <a:spLocks/>
          </p:cNvSpPr>
          <p:nvPr/>
        </p:nvSpPr>
        <p:spPr>
          <a:xfrm>
            <a:off x="5618215" y="5411915"/>
            <a:ext cx="1029808" cy="180000"/>
          </a:xfrm>
          <a:prstGeom prst="roundRect">
            <a:avLst/>
          </a:prstGeom>
          <a:solidFill>
            <a:srgbClr val="FFFF00"/>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36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65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Common defects of element types</a:t>
            </a:r>
          </a:p>
        </p:txBody>
      </p:sp>
      <p:sp>
        <p:nvSpPr>
          <p:cNvPr id="139" name="MAN Space information">
            <a:extLst>
              <a:ext uri="{FF2B5EF4-FFF2-40B4-BE49-F238E27FC236}">
                <a16:creationId xmlns:a16="http://schemas.microsoft.com/office/drawing/2014/main" id="{9F38E4ED-70AB-7BDB-2525-7A00A26762E9}"/>
              </a:ext>
            </a:extLst>
          </p:cNvPr>
          <p:cNvSpPr>
            <a:spLocks/>
          </p:cNvSpPr>
          <p:nvPr/>
        </p:nvSpPr>
        <p:spPr>
          <a:xfrm>
            <a:off x="2926409" y="4606253"/>
            <a:ext cx="616438" cy="286145"/>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Space information</a:t>
            </a:r>
          </a:p>
        </p:txBody>
      </p:sp>
      <p:sp>
        <p:nvSpPr>
          <p:cNvPr id="141" name="MAN Element spatial information">
            <a:extLst>
              <a:ext uri="{FF2B5EF4-FFF2-40B4-BE49-F238E27FC236}">
                <a16:creationId xmlns:a16="http://schemas.microsoft.com/office/drawing/2014/main" id="{5F5BB40A-1C43-A5F6-EC60-FE4E0F029A84}"/>
              </a:ext>
            </a:extLst>
          </p:cNvPr>
          <p:cNvSpPr>
            <a:spLocks/>
          </p:cNvSpPr>
          <p:nvPr/>
        </p:nvSpPr>
        <p:spPr>
          <a:xfrm>
            <a:off x="2171418" y="5321524"/>
            <a:ext cx="802608" cy="227201"/>
          </a:xfrm>
          <a:prstGeom prst="roundRect">
            <a:avLst/>
          </a:prstGeom>
          <a:solidFill>
            <a:srgbClr val="FFFF00"/>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36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65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Elements spatial information</a:t>
            </a:r>
          </a:p>
        </p:txBody>
      </p:sp>
      <p:sp>
        <p:nvSpPr>
          <p:cNvPr id="154" name="Man Transport co2 data">
            <a:extLst>
              <a:ext uri="{FF2B5EF4-FFF2-40B4-BE49-F238E27FC236}">
                <a16:creationId xmlns:a16="http://schemas.microsoft.com/office/drawing/2014/main" id="{0964CA97-87C2-6166-6D2F-5C72E1580F9D}"/>
              </a:ext>
            </a:extLst>
          </p:cNvPr>
          <p:cNvSpPr>
            <a:spLocks/>
          </p:cNvSpPr>
          <p:nvPr/>
        </p:nvSpPr>
        <p:spPr>
          <a:xfrm>
            <a:off x="7808490" y="4981624"/>
            <a:ext cx="1015334" cy="195940"/>
          </a:xfrm>
          <a:prstGeom prst="roundRect">
            <a:avLst/>
          </a:prstGeom>
          <a:solidFill>
            <a:srgbClr val="FFFF00"/>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36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65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Transport CO</a:t>
            </a:r>
            <a:r>
              <a:rPr kumimoji="0" lang="en-US" sz="800" b="0" i="0" u="none" strike="noStrike" kern="1200" cap="none" spc="0" normalizeH="0" baseline="-25000" noProof="0">
                <a:ln>
                  <a:noFill/>
                </a:ln>
                <a:solidFill>
                  <a:prstClr val="black"/>
                </a:solidFill>
                <a:effectLst/>
                <a:uLnTx/>
                <a:uFillTx/>
                <a:latin typeface="Aptos" panose="02110004020202020204"/>
                <a:ea typeface="+mn-ea"/>
                <a:cs typeface="+mn-cs"/>
              </a:rPr>
              <a:t>2</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data</a:t>
            </a:r>
          </a:p>
        </p:txBody>
      </p:sp>
      <p:cxnSp>
        <p:nvCxnSpPr>
          <p:cNvPr id="155" name="A Transport co2 arrow">
            <a:extLst>
              <a:ext uri="{FF2B5EF4-FFF2-40B4-BE49-F238E27FC236}">
                <a16:creationId xmlns:a16="http://schemas.microsoft.com/office/drawing/2014/main" id="{65C24A22-0F1A-28A9-04FF-742B217DD597}"/>
              </a:ext>
            </a:extLst>
          </p:cNvPr>
          <p:cNvCxnSpPr>
            <a:cxnSpLocks/>
            <a:endCxn id="154" idx="1"/>
          </p:cNvCxnSpPr>
          <p:nvPr/>
        </p:nvCxnSpPr>
        <p:spPr>
          <a:xfrm flipV="1">
            <a:off x="7659232" y="5079594"/>
            <a:ext cx="149258" cy="0"/>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78" name="MAN Tender Response">
            <a:extLst>
              <a:ext uri="{FF2B5EF4-FFF2-40B4-BE49-F238E27FC236}">
                <a16:creationId xmlns:a16="http://schemas.microsoft.com/office/drawing/2014/main" id="{A15CAF36-1C78-3AC4-F69A-A881401D8A05}"/>
              </a:ext>
            </a:extLst>
          </p:cNvPr>
          <p:cNvSpPr>
            <a:spLocks/>
          </p:cNvSpPr>
          <p:nvPr/>
        </p:nvSpPr>
        <p:spPr>
          <a:xfrm>
            <a:off x="2174104" y="4606253"/>
            <a:ext cx="662767" cy="286145"/>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Tender response</a:t>
            </a:r>
          </a:p>
        </p:txBody>
      </p:sp>
      <p:sp>
        <p:nvSpPr>
          <p:cNvPr id="69" name="MAN CO2 data">
            <a:extLst>
              <a:ext uri="{FF2B5EF4-FFF2-40B4-BE49-F238E27FC236}">
                <a16:creationId xmlns:a16="http://schemas.microsoft.com/office/drawing/2014/main" id="{638CA298-60CB-D385-63B2-DFE7CDA238B0}"/>
              </a:ext>
            </a:extLst>
          </p:cNvPr>
          <p:cNvSpPr>
            <a:spLocks/>
          </p:cNvSpPr>
          <p:nvPr/>
        </p:nvSpPr>
        <p:spPr>
          <a:xfrm>
            <a:off x="7808490" y="5173902"/>
            <a:ext cx="1015334" cy="216812"/>
          </a:xfrm>
          <a:prstGeom prst="roundRect">
            <a:avLst/>
          </a:prstGeom>
          <a:solidFill>
            <a:srgbClr val="FFFF00"/>
          </a:solidFill>
          <a:ln w="12700" cap="flat" cmpd="sng" algn="ctr">
            <a:solidFill>
              <a:schemeClr val="tx1"/>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36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65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CO</a:t>
            </a:r>
            <a:r>
              <a:rPr kumimoji="0" lang="en-US" sz="800" b="0" i="0" u="none" strike="noStrike" kern="1200" cap="none" spc="0" normalizeH="0" baseline="-25000" noProof="0">
                <a:ln>
                  <a:noFill/>
                </a:ln>
                <a:solidFill>
                  <a:prstClr val="black"/>
                </a:solidFill>
                <a:effectLst/>
                <a:uLnTx/>
                <a:uFillTx/>
                <a:latin typeface="Aptos" panose="02110004020202020204"/>
                <a:ea typeface="+mn-ea"/>
                <a:cs typeface="+mn-cs"/>
              </a:rPr>
              <a:t>2</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and sustainability reporting data</a:t>
            </a:r>
          </a:p>
        </p:txBody>
      </p:sp>
      <p:grpSp>
        <p:nvGrpSpPr>
          <p:cNvPr id="82" name="Arrow: Double">
            <a:extLst>
              <a:ext uri="{FF2B5EF4-FFF2-40B4-BE49-F238E27FC236}">
                <a16:creationId xmlns:a16="http://schemas.microsoft.com/office/drawing/2014/main" id="{D5FD08F6-9635-81B3-F5D8-FA27FBCA2BD3}"/>
              </a:ext>
            </a:extLst>
          </p:cNvPr>
          <p:cNvGrpSpPr>
            <a:grpSpLocks/>
          </p:cNvGrpSpPr>
          <p:nvPr/>
        </p:nvGrpSpPr>
        <p:grpSpPr>
          <a:xfrm>
            <a:off x="3830107" y="3672417"/>
            <a:ext cx="168270" cy="958021"/>
            <a:chOff x="4108678" y="4173609"/>
            <a:chExt cx="86033" cy="1058458"/>
          </a:xfrm>
        </p:grpSpPr>
        <p:cxnSp>
          <p:nvCxnSpPr>
            <p:cNvPr id="83" name="Straight Arrow Connector 188">
              <a:extLst>
                <a:ext uri="{FF2B5EF4-FFF2-40B4-BE49-F238E27FC236}">
                  <a16:creationId xmlns:a16="http://schemas.microsoft.com/office/drawing/2014/main" id="{C386E35D-3880-D3C4-10FF-DBAC63181307}"/>
                </a:ext>
              </a:extLst>
            </p:cNvPr>
            <p:cNvCxnSpPr>
              <a:cxnSpLocks/>
            </p:cNvCxnSpPr>
            <p:nvPr/>
          </p:nvCxnSpPr>
          <p:spPr>
            <a:xfrm>
              <a:off x="4108678" y="4173609"/>
              <a:ext cx="0" cy="1058458"/>
            </a:xfrm>
            <a:prstGeom prst="straightConnector1">
              <a:avLst/>
            </a:prstGeom>
            <a:ln w="12700">
              <a:solidFill>
                <a:schemeClr val="accent1"/>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84" name="Straight Arrow Connector 189">
              <a:extLst>
                <a:ext uri="{FF2B5EF4-FFF2-40B4-BE49-F238E27FC236}">
                  <a16:creationId xmlns:a16="http://schemas.microsoft.com/office/drawing/2014/main" id="{CBB25604-45AF-4B5F-703C-6A36B996A744}"/>
                </a:ext>
              </a:extLst>
            </p:cNvPr>
            <p:cNvCxnSpPr>
              <a:cxnSpLocks/>
            </p:cNvCxnSpPr>
            <p:nvPr/>
          </p:nvCxnSpPr>
          <p:spPr>
            <a:xfrm flipV="1">
              <a:off x="4194711" y="4173609"/>
              <a:ext cx="0" cy="1031737"/>
            </a:xfrm>
            <a:prstGeom prst="straightConnector1">
              <a:avLst/>
            </a:prstGeom>
            <a:ln w="12700">
              <a:solidFill>
                <a:schemeClr val="accent1"/>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grpSp>
      <p:grpSp>
        <p:nvGrpSpPr>
          <p:cNvPr id="86" name="Arrow: Double">
            <a:extLst>
              <a:ext uri="{FF2B5EF4-FFF2-40B4-BE49-F238E27FC236}">
                <a16:creationId xmlns:a16="http://schemas.microsoft.com/office/drawing/2014/main" id="{2D1D7500-3B3B-DB75-AF05-58C4792E957B}"/>
              </a:ext>
            </a:extLst>
          </p:cNvPr>
          <p:cNvGrpSpPr>
            <a:grpSpLocks/>
          </p:cNvGrpSpPr>
          <p:nvPr/>
        </p:nvGrpSpPr>
        <p:grpSpPr>
          <a:xfrm>
            <a:off x="4726961" y="3704320"/>
            <a:ext cx="151453" cy="901811"/>
            <a:chOff x="4108678" y="4173609"/>
            <a:chExt cx="86033" cy="1058458"/>
          </a:xfrm>
        </p:grpSpPr>
        <p:cxnSp>
          <p:nvCxnSpPr>
            <p:cNvPr id="87" name="Straight Arrow Connector 204">
              <a:extLst>
                <a:ext uri="{FF2B5EF4-FFF2-40B4-BE49-F238E27FC236}">
                  <a16:creationId xmlns:a16="http://schemas.microsoft.com/office/drawing/2014/main" id="{3FD0F2D0-A92C-3572-1332-2C0710C07325}"/>
                </a:ext>
              </a:extLst>
            </p:cNvPr>
            <p:cNvCxnSpPr>
              <a:cxnSpLocks/>
            </p:cNvCxnSpPr>
            <p:nvPr/>
          </p:nvCxnSpPr>
          <p:spPr>
            <a:xfrm>
              <a:off x="4108678" y="4173609"/>
              <a:ext cx="0" cy="1058458"/>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88" name="Straight Arrow Connector 205">
              <a:extLst>
                <a:ext uri="{FF2B5EF4-FFF2-40B4-BE49-F238E27FC236}">
                  <a16:creationId xmlns:a16="http://schemas.microsoft.com/office/drawing/2014/main" id="{7F507254-B7AC-A52D-1E20-8D3B1FB75057}"/>
                </a:ext>
              </a:extLst>
            </p:cNvPr>
            <p:cNvCxnSpPr>
              <a:cxnSpLocks/>
            </p:cNvCxnSpPr>
            <p:nvPr/>
          </p:nvCxnSpPr>
          <p:spPr>
            <a:xfrm flipV="1">
              <a:off x="4194711" y="4173609"/>
              <a:ext cx="0" cy="1058458"/>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grpSp>
      <p:grpSp>
        <p:nvGrpSpPr>
          <p:cNvPr id="90" name="Arrow: Double">
            <a:extLst>
              <a:ext uri="{FF2B5EF4-FFF2-40B4-BE49-F238E27FC236}">
                <a16:creationId xmlns:a16="http://schemas.microsoft.com/office/drawing/2014/main" id="{B992A998-757D-951B-D5BE-2EBC5EA64E9C}"/>
              </a:ext>
            </a:extLst>
          </p:cNvPr>
          <p:cNvGrpSpPr>
            <a:grpSpLocks/>
          </p:cNvGrpSpPr>
          <p:nvPr/>
        </p:nvGrpSpPr>
        <p:grpSpPr>
          <a:xfrm>
            <a:off x="5358727" y="3672860"/>
            <a:ext cx="185044" cy="925527"/>
            <a:chOff x="4108678" y="4173609"/>
            <a:chExt cx="86033" cy="1058458"/>
          </a:xfrm>
        </p:grpSpPr>
        <p:cxnSp>
          <p:nvCxnSpPr>
            <p:cNvPr id="91" name="Straight Arrow Connector 231">
              <a:extLst>
                <a:ext uri="{FF2B5EF4-FFF2-40B4-BE49-F238E27FC236}">
                  <a16:creationId xmlns:a16="http://schemas.microsoft.com/office/drawing/2014/main" id="{09DF70EB-AAE7-B497-1C27-5CDF7BFE9C44}"/>
                </a:ext>
              </a:extLst>
            </p:cNvPr>
            <p:cNvCxnSpPr>
              <a:cxnSpLocks/>
            </p:cNvCxnSpPr>
            <p:nvPr/>
          </p:nvCxnSpPr>
          <p:spPr>
            <a:xfrm>
              <a:off x="4108678" y="4173609"/>
              <a:ext cx="0" cy="1058458"/>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92" name="Straight Arrow Connector 232">
              <a:extLst>
                <a:ext uri="{FF2B5EF4-FFF2-40B4-BE49-F238E27FC236}">
                  <a16:creationId xmlns:a16="http://schemas.microsoft.com/office/drawing/2014/main" id="{8671A2C9-CCAC-C943-1C66-A4D3E1C319CE}"/>
                </a:ext>
              </a:extLst>
            </p:cNvPr>
            <p:cNvCxnSpPr>
              <a:cxnSpLocks/>
            </p:cNvCxnSpPr>
            <p:nvPr/>
          </p:nvCxnSpPr>
          <p:spPr>
            <a:xfrm flipV="1">
              <a:off x="4194711" y="4173609"/>
              <a:ext cx="0" cy="1058458"/>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grpSp>
      <p:grpSp>
        <p:nvGrpSpPr>
          <p:cNvPr id="158" name="A Double">
            <a:extLst>
              <a:ext uri="{FF2B5EF4-FFF2-40B4-BE49-F238E27FC236}">
                <a16:creationId xmlns:a16="http://schemas.microsoft.com/office/drawing/2014/main" id="{95A5E88A-BC0B-EC33-9684-223F223C22CB}"/>
              </a:ext>
            </a:extLst>
          </p:cNvPr>
          <p:cNvGrpSpPr>
            <a:grpSpLocks/>
          </p:cNvGrpSpPr>
          <p:nvPr/>
        </p:nvGrpSpPr>
        <p:grpSpPr>
          <a:xfrm>
            <a:off x="7578113" y="3697794"/>
            <a:ext cx="282942" cy="908460"/>
            <a:chOff x="4108678" y="4173609"/>
            <a:chExt cx="86033" cy="1098407"/>
          </a:xfrm>
        </p:grpSpPr>
        <p:cxnSp>
          <p:nvCxnSpPr>
            <p:cNvPr id="159" name="Straight Arrow Connector 204">
              <a:extLst>
                <a:ext uri="{FF2B5EF4-FFF2-40B4-BE49-F238E27FC236}">
                  <a16:creationId xmlns:a16="http://schemas.microsoft.com/office/drawing/2014/main" id="{744AC7EF-080C-D86B-E33B-4AA3764F2869}"/>
                </a:ext>
              </a:extLst>
            </p:cNvPr>
            <p:cNvCxnSpPr>
              <a:cxnSpLocks/>
            </p:cNvCxnSpPr>
            <p:nvPr/>
          </p:nvCxnSpPr>
          <p:spPr>
            <a:xfrm>
              <a:off x="4108678" y="4173609"/>
              <a:ext cx="0" cy="1094010"/>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160" name="Straight Arrow Connector 205">
              <a:extLst>
                <a:ext uri="{FF2B5EF4-FFF2-40B4-BE49-F238E27FC236}">
                  <a16:creationId xmlns:a16="http://schemas.microsoft.com/office/drawing/2014/main" id="{4FB8A1E5-4D22-A820-992B-028947B82EF1}"/>
                </a:ext>
              </a:extLst>
            </p:cNvPr>
            <p:cNvCxnSpPr>
              <a:cxnSpLocks/>
            </p:cNvCxnSpPr>
            <p:nvPr/>
          </p:nvCxnSpPr>
          <p:spPr>
            <a:xfrm flipV="1">
              <a:off x="4194711" y="4173609"/>
              <a:ext cx="0" cy="1098407"/>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grpSp>
      <p:cxnSp>
        <p:nvCxnSpPr>
          <p:cNvPr id="93" name="Arrow: flow">
            <a:extLst>
              <a:ext uri="{FF2B5EF4-FFF2-40B4-BE49-F238E27FC236}">
                <a16:creationId xmlns:a16="http://schemas.microsoft.com/office/drawing/2014/main" id="{7D7AB78B-36C8-59A4-B874-9FFC7A615EA3}"/>
              </a:ext>
            </a:extLst>
          </p:cNvPr>
          <p:cNvCxnSpPr>
            <a:cxnSpLocks/>
            <a:endCxn id="50" idx="3"/>
          </p:cNvCxnSpPr>
          <p:nvPr/>
        </p:nvCxnSpPr>
        <p:spPr>
          <a:xfrm rot="16200000" flipV="1">
            <a:off x="5506442" y="3884136"/>
            <a:ext cx="1060414" cy="383819"/>
          </a:xfrm>
          <a:prstGeom prst="bentConnector2">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sp>
        <p:nvSpPr>
          <p:cNvPr id="104" name="MAN As scheduled">
            <a:extLst>
              <a:ext uri="{FF2B5EF4-FFF2-40B4-BE49-F238E27FC236}">
                <a16:creationId xmlns:a16="http://schemas.microsoft.com/office/drawing/2014/main" id="{04DC4C09-1B5E-8180-8FB2-E6C964809946}"/>
              </a:ext>
            </a:extLst>
          </p:cNvPr>
          <p:cNvSpPr>
            <a:spLocks/>
          </p:cNvSpPr>
          <p:nvPr/>
        </p:nvSpPr>
        <p:spPr>
          <a:xfrm>
            <a:off x="6711544" y="5158720"/>
            <a:ext cx="936000" cy="300434"/>
          </a:xfrm>
          <a:prstGeom prst="can">
            <a:avLst>
              <a:gd name="adj" fmla="val 19999"/>
            </a:avLst>
          </a:prstGeom>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36000" tIns="45708" rIns="3600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As </a:t>
            </a:r>
            <a:r>
              <a:rPr kumimoji="0" lang="fi-FI" sz="900" b="0" i="0" u="none" strike="noStrike" kern="1200" cap="none" spc="0" normalizeH="0" baseline="0" noProof="0" err="1">
                <a:ln>
                  <a:noFill/>
                </a:ln>
                <a:solidFill>
                  <a:prstClr val="white"/>
                </a:solidFill>
                <a:effectLst/>
                <a:uLnTx/>
                <a:uFillTx/>
                <a:latin typeface="Calibri" panose="020F0502020204030204"/>
                <a:ea typeface="+mn-ea"/>
                <a:cs typeface="Arial" panose="020B0604020202020204" pitchFamily="34" charset="0"/>
              </a:rPr>
              <a:t>Scheduled</a:t>
            </a: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 &amp; As </a:t>
            </a:r>
            <a:r>
              <a:rPr kumimoji="0" lang="fi-FI" sz="900" b="0" i="0" u="none" strike="noStrike" kern="1200" cap="none" spc="0" normalizeH="0" baseline="0" noProof="0" err="1">
                <a:ln>
                  <a:noFill/>
                </a:ln>
                <a:solidFill>
                  <a:prstClr val="white"/>
                </a:solidFill>
                <a:effectLst/>
                <a:uLnTx/>
                <a:uFillTx/>
                <a:latin typeface="Calibri" panose="020F0502020204030204"/>
                <a:ea typeface="+mn-ea"/>
                <a:cs typeface="Arial" panose="020B0604020202020204" pitchFamily="34" charset="0"/>
              </a:rPr>
              <a:t>Manufactured</a:t>
            </a:r>
            <a:endPar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cxnSp>
        <p:nvCxnSpPr>
          <p:cNvPr id="108" name="Straight Arrow CON">
            <a:extLst>
              <a:ext uri="{FF2B5EF4-FFF2-40B4-BE49-F238E27FC236}">
                <a16:creationId xmlns:a16="http://schemas.microsoft.com/office/drawing/2014/main" id="{15A10EE5-AE89-5135-966B-15DAD43997FC}"/>
              </a:ext>
            </a:extLst>
          </p:cNvPr>
          <p:cNvCxnSpPr>
            <a:cxnSpLocks/>
            <a:stCxn id="61" idx="0"/>
          </p:cNvCxnSpPr>
          <p:nvPr/>
        </p:nvCxnSpPr>
        <p:spPr>
          <a:xfrm flipH="1" flipV="1">
            <a:off x="7965436" y="2889999"/>
            <a:ext cx="0" cy="241709"/>
          </a:xfrm>
          <a:prstGeom prst="straightConnector1">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109" name="Straight Arrow CON">
            <a:extLst>
              <a:ext uri="{FF2B5EF4-FFF2-40B4-BE49-F238E27FC236}">
                <a16:creationId xmlns:a16="http://schemas.microsoft.com/office/drawing/2014/main" id="{75DF1EF7-AA1E-2728-45B9-CB29EABC1228}"/>
              </a:ext>
            </a:extLst>
          </p:cNvPr>
          <p:cNvCxnSpPr>
            <a:cxnSpLocks/>
            <a:stCxn id="76" idx="0"/>
            <a:endCxn id="236" idx="3"/>
          </p:cNvCxnSpPr>
          <p:nvPr/>
        </p:nvCxnSpPr>
        <p:spPr>
          <a:xfrm flipV="1">
            <a:off x="7647941" y="2893663"/>
            <a:ext cx="11292" cy="508493"/>
          </a:xfrm>
          <a:prstGeom prst="straightConnector1">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sp>
        <p:nvSpPr>
          <p:cNvPr id="111" name="Arrow: CON">
            <a:extLst>
              <a:ext uri="{FF2B5EF4-FFF2-40B4-BE49-F238E27FC236}">
                <a16:creationId xmlns:a16="http://schemas.microsoft.com/office/drawing/2014/main" id="{1BE8CDF9-B57F-936B-C990-7B4D7FF601BC}"/>
              </a:ext>
            </a:extLst>
          </p:cNvPr>
          <p:cNvSpPr>
            <a:spLocks/>
          </p:cNvSpPr>
          <p:nvPr/>
        </p:nvSpPr>
        <p:spPr>
          <a:xfrm>
            <a:off x="5038465" y="3456877"/>
            <a:ext cx="179143" cy="135615"/>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2" name="Arrow: CON">
            <a:extLst>
              <a:ext uri="{FF2B5EF4-FFF2-40B4-BE49-F238E27FC236}">
                <a16:creationId xmlns:a16="http://schemas.microsoft.com/office/drawing/2014/main" id="{F640D01A-D738-E4B4-F430-96D748D50F1F}"/>
              </a:ext>
            </a:extLst>
          </p:cNvPr>
          <p:cNvSpPr>
            <a:spLocks/>
          </p:cNvSpPr>
          <p:nvPr/>
        </p:nvSpPr>
        <p:spPr>
          <a:xfrm rot="16200000">
            <a:off x="6703512" y="3302706"/>
            <a:ext cx="142374" cy="135602"/>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3" name="Arrow: CON">
            <a:extLst>
              <a:ext uri="{FF2B5EF4-FFF2-40B4-BE49-F238E27FC236}">
                <a16:creationId xmlns:a16="http://schemas.microsoft.com/office/drawing/2014/main" id="{B5D73693-6994-D8F4-B367-9954F2C7D95C}"/>
              </a:ext>
            </a:extLst>
          </p:cNvPr>
          <p:cNvSpPr>
            <a:spLocks/>
          </p:cNvSpPr>
          <p:nvPr/>
        </p:nvSpPr>
        <p:spPr>
          <a:xfrm rot="5400000">
            <a:off x="7023921" y="3300697"/>
            <a:ext cx="142373" cy="135602"/>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4" name="Arrow: CON">
            <a:extLst>
              <a:ext uri="{FF2B5EF4-FFF2-40B4-BE49-F238E27FC236}">
                <a16:creationId xmlns:a16="http://schemas.microsoft.com/office/drawing/2014/main" id="{66D2A3DF-5741-1160-EDB7-AF86E07CB8D4}"/>
              </a:ext>
            </a:extLst>
          </p:cNvPr>
          <p:cNvSpPr>
            <a:spLocks/>
          </p:cNvSpPr>
          <p:nvPr/>
        </p:nvSpPr>
        <p:spPr>
          <a:xfrm>
            <a:off x="7242902" y="3483320"/>
            <a:ext cx="149490" cy="135615"/>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6" name="Rectangle: Rounded Corners 185">
            <a:extLst>
              <a:ext uri="{FF2B5EF4-FFF2-40B4-BE49-F238E27FC236}">
                <a16:creationId xmlns:a16="http://schemas.microsoft.com/office/drawing/2014/main" id="{B38951B2-D0D3-51AF-C92E-7CEFD09AA626}"/>
              </a:ext>
            </a:extLst>
          </p:cNvPr>
          <p:cNvSpPr>
            <a:spLocks/>
          </p:cNvSpPr>
          <p:nvPr/>
        </p:nvSpPr>
        <p:spPr>
          <a:xfrm>
            <a:off x="8160621" y="4606253"/>
            <a:ext cx="510855" cy="197349"/>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Invoice</a:t>
            </a:r>
          </a:p>
        </p:txBody>
      </p:sp>
      <p:sp>
        <p:nvSpPr>
          <p:cNvPr id="119" name="Lieriö 64">
            <a:extLst>
              <a:ext uri="{FF2B5EF4-FFF2-40B4-BE49-F238E27FC236}">
                <a16:creationId xmlns:a16="http://schemas.microsoft.com/office/drawing/2014/main" id="{0CC625B1-964D-70E6-5620-64C7BCFF1480}"/>
              </a:ext>
            </a:extLst>
          </p:cNvPr>
          <p:cNvSpPr>
            <a:spLocks/>
          </p:cNvSpPr>
          <p:nvPr/>
        </p:nvSpPr>
        <p:spPr>
          <a:xfrm>
            <a:off x="9344085" y="1501269"/>
            <a:ext cx="848370" cy="420836"/>
          </a:xfrm>
          <a:prstGeom prst="can">
            <a:avLst>
              <a:gd name="adj" fmla="val 12779"/>
            </a:avLst>
          </a:prstGeom>
          <a:solidFill>
            <a:schemeClr val="bg1">
              <a:lumMod val="65000"/>
            </a:schemeClr>
          </a:solidFill>
          <a:ln>
            <a:prstDash val="sysDot"/>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36000" tIns="45708" rIns="3600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err="1">
                <a:ln>
                  <a:noFill/>
                </a:ln>
                <a:solidFill>
                  <a:prstClr val="black"/>
                </a:solidFill>
                <a:effectLst/>
                <a:uLnTx/>
                <a:uFillTx/>
                <a:latin typeface="Abadi" panose="020B0604020104020204" pitchFamily="34" charset="0"/>
                <a:ea typeface="+mn-ea"/>
                <a:cs typeface="Arial"/>
              </a:rPr>
              <a:t>Environmental</a:t>
            </a:r>
            <a:r>
              <a:rPr kumimoji="0" lang="fi-FI" sz="800" b="0" i="0" u="none" strike="noStrike" kern="1200" cap="none" spc="0" normalizeH="0" baseline="0" noProof="0">
                <a:ln>
                  <a:noFill/>
                </a:ln>
                <a:solidFill>
                  <a:prstClr val="black"/>
                </a:solidFill>
                <a:effectLst/>
                <a:uLnTx/>
                <a:uFillTx/>
                <a:latin typeface="Abadi" panose="020B0604020104020204" pitchFamily="34" charset="0"/>
                <a:ea typeface="+mn-ea"/>
                <a:cs typeface="Arial"/>
              </a:rPr>
              <a:t> </a:t>
            </a:r>
            <a:r>
              <a:rPr kumimoji="0" lang="fi-FI" sz="800" b="0" i="0" u="none" strike="noStrike" kern="1200" cap="none" spc="0" normalizeH="0" baseline="0" noProof="0" err="1">
                <a:ln>
                  <a:noFill/>
                </a:ln>
                <a:solidFill>
                  <a:prstClr val="black"/>
                </a:solidFill>
                <a:effectLst/>
                <a:uLnTx/>
                <a:uFillTx/>
                <a:latin typeface="Abadi" panose="020B0604020104020204" pitchFamily="34" charset="0"/>
                <a:ea typeface="+mn-ea"/>
                <a:cs typeface="Arial"/>
              </a:rPr>
              <a:t>balance</a:t>
            </a:r>
            <a:r>
              <a:rPr kumimoji="0" lang="fi-FI" sz="800" b="0" i="0" u="none" strike="noStrike" kern="1200" cap="none" spc="0" normalizeH="0" baseline="0" noProof="0">
                <a:ln>
                  <a:noFill/>
                </a:ln>
                <a:solidFill>
                  <a:prstClr val="black"/>
                </a:solidFill>
                <a:effectLst/>
                <a:uLnTx/>
                <a:uFillTx/>
                <a:latin typeface="Abadi" panose="020B0604020104020204" pitchFamily="34" charset="0"/>
                <a:ea typeface="+mn-ea"/>
                <a:cs typeface="Arial"/>
              </a:rPr>
              <a:t> </a:t>
            </a:r>
            <a:r>
              <a:rPr kumimoji="0" lang="fi-FI" sz="800" b="0" i="0" u="none" strike="noStrike" kern="1200" cap="none" spc="0" normalizeH="0" baseline="0" noProof="0" err="1">
                <a:ln>
                  <a:noFill/>
                </a:ln>
                <a:solidFill>
                  <a:prstClr val="black"/>
                </a:solidFill>
                <a:effectLst/>
                <a:uLnTx/>
                <a:uFillTx/>
                <a:latin typeface="Abadi" panose="020B0604020104020204" pitchFamily="34" charset="0"/>
                <a:ea typeface="+mn-ea"/>
                <a:cs typeface="Arial"/>
              </a:rPr>
              <a:t>sheet</a:t>
            </a:r>
            <a:r>
              <a:rPr kumimoji="0" lang="fi-FI" sz="800" b="0" i="0" u="none" strike="noStrike" kern="1200" cap="none" spc="0" normalizeH="0" baseline="0" noProof="0">
                <a:ln>
                  <a:noFill/>
                </a:ln>
                <a:solidFill>
                  <a:prstClr val="black"/>
                </a:solidFill>
                <a:effectLst/>
                <a:uLnTx/>
                <a:uFillTx/>
                <a:latin typeface="Abadi" panose="020B0604020104020204" pitchFamily="34" charset="0"/>
                <a:ea typeface="+mn-ea"/>
                <a:cs typeface="Arial"/>
              </a:rPr>
              <a:t> </a:t>
            </a:r>
            <a:r>
              <a:rPr kumimoji="0" lang="fi-FI" sz="800" b="0" i="0" u="none" strike="noStrike" kern="1200" cap="none" spc="0" normalizeH="0" baseline="0" noProof="0" err="1">
                <a:ln>
                  <a:noFill/>
                </a:ln>
                <a:solidFill>
                  <a:prstClr val="black"/>
                </a:solidFill>
                <a:effectLst/>
                <a:uLnTx/>
                <a:uFillTx/>
                <a:latin typeface="Abadi" panose="020B0604020104020204" pitchFamily="34" charset="0"/>
                <a:ea typeface="+mn-ea"/>
                <a:cs typeface="Arial"/>
              </a:rPr>
              <a:t>value</a:t>
            </a:r>
            <a:r>
              <a:rPr kumimoji="0" lang="fi-FI" sz="800" b="0" i="0" u="none" strike="noStrike" kern="1200" cap="none" spc="0" normalizeH="0" baseline="0" noProof="0">
                <a:ln>
                  <a:noFill/>
                </a:ln>
                <a:solidFill>
                  <a:prstClr val="black"/>
                </a:solidFill>
                <a:effectLst/>
                <a:uLnTx/>
                <a:uFillTx/>
                <a:latin typeface="Abadi" panose="020B0604020104020204" pitchFamily="34" charset="0"/>
                <a:ea typeface="+mn-ea"/>
                <a:cs typeface="Arial"/>
              </a:rPr>
              <a:t> </a:t>
            </a:r>
            <a:r>
              <a:rPr kumimoji="0" lang="fi-FI" sz="800" b="0" i="0" u="none" strike="noStrike" kern="1200" cap="none" spc="0" normalizeH="0" baseline="0" noProof="0" err="1">
                <a:ln>
                  <a:noFill/>
                </a:ln>
                <a:solidFill>
                  <a:prstClr val="black"/>
                </a:solidFill>
                <a:effectLst/>
                <a:uLnTx/>
                <a:uFillTx/>
                <a:latin typeface="Abadi" panose="020B0604020104020204" pitchFamily="34" charset="0"/>
                <a:ea typeface="+mn-ea"/>
                <a:cs typeface="Arial"/>
              </a:rPr>
              <a:t>accounting</a:t>
            </a:r>
            <a:endParaRPr kumimoji="0" lang="fi-FI" sz="800" b="0" i="0" u="none" strike="noStrike" kern="1200" cap="none" spc="0" normalizeH="0" baseline="0" noProof="0">
              <a:ln>
                <a:noFill/>
              </a:ln>
              <a:solidFill>
                <a:prstClr val="black"/>
              </a:solidFill>
              <a:effectLst/>
              <a:uLnTx/>
              <a:uFillTx/>
              <a:latin typeface="Abadi" panose="020B0604020104020204" pitchFamily="34" charset="0"/>
              <a:ea typeface="+mn-ea"/>
              <a:cs typeface="Arial"/>
            </a:endParaRPr>
          </a:p>
        </p:txBody>
      </p:sp>
      <p:sp>
        <p:nvSpPr>
          <p:cNvPr id="122" name="ICT CO2 and data for CEI">
            <a:extLst>
              <a:ext uri="{FF2B5EF4-FFF2-40B4-BE49-F238E27FC236}">
                <a16:creationId xmlns:a16="http://schemas.microsoft.com/office/drawing/2014/main" id="{C7357435-B424-C7E8-5A4E-A41AE2B96FDC}"/>
              </a:ext>
            </a:extLst>
          </p:cNvPr>
          <p:cNvSpPr txBox="1">
            <a:spLocks/>
          </p:cNvSpPr>
          <p:nvPr/>
        </p:nvSpPr>
        <p:spPr>
          <a:xfrm>
            <a:off x="10033182" y="1984455"/>
            <a:ext cx="1316232" cy="188321"/>
          </a:xfrm>
          <a:prstGeom prst="rect">
            <a:avLst/>
          </a:prstGeom>
          <a:noFill/>
        </p:spPr>
        <p:txBody>
          <a:bodyPr wrap="square" lIns="0" tIns="0" rIns="0" bIns="0">
            <a:spAutoFit/>
          </a:bodyPr>
          <a:lstStyle>
            <a:defPPr>
              <a:defRPr lang="fi-FI"/>
            </a:defPPr>
            <a:lvl1pPr algn="ctr">
              <a:lnSpc>
                <a:spcPct val="80000"/>
              </a:lnSpc>
              <a:defRPr sz="900" b="0">
                <a:latin typeface="Abadi" panose="020B0604020104020204" pitchFamily="34" charset="0"/>
              </a:defRPr>
            </a:lvl1pP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badi" panose="020B0604020104020204" pitchFamily="34" charset="0"/>
                <a:ea typeface="+mn-ea"/>
                <a:cs typeface="+mn-cs"/>
              </a:rPr>
              <a:t>CO2 and data for CEI </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badi" panose="020B0604020104020204" pitchFamily="34" charset="0"/>
                <a:ea typeface="+mn-ea"/>
                <a:cs typeface="+mn-cs"/>
              </a:rPr>
              <a:t>(</a:t>
            </a:r>
            <a:r>
              <a:rPr kumimoji="0" lang="fi-FI" sz="800" b="0" i="0" u="none" strike="noStrike" kern="1200" cap="none" spc="0" normalizeH="0" baseline="0" noProof="0" err="1">
                <a:ln>
                  <a:noFill/>
                </a:ln>
                <a:solidFill>
                  <a:prstClr val="black"/>
                </a:solidFill>
                <a:effectLst/>
                <a:uLnTx/>
                <a:uFillTx/>
                <a:latin typeface="Abadi" panose="020B0604020104020204" pitchFamily="34" charset="0"/>
                <a:ea typeface="+mn-ea"/>
                <a:cs typeface="+mn-cs"/>
              </a:rPr>
              <a:t>Circular</a:t>
            </a:r>
            <a:r>
              <a:rPr kumimoji="0" lang="fi-FI" sz="800" b="0" i="0" u="none" strike="noStrike" kern="1200" cap="none" spc="0" normalizeH="0" baseline="0" noProof="0">
                <a:ln>
                  <a:noFill/>
                </a:ln>
                <a:solidFill>
                  <a:prstClr val="black"/>
                </a:solidFill>
                <a:effectLst/>
                <a:uLnTx/>
                <a:uFillTx/>
                <a:latin typeface="Abadi" panose="020B0604020104020204" pitchFamily="34" charset="0"/>
                <a:ea typeface="+mn-ea"/>
                <a:cs typeface="+mn-cs"/>
              </a:rPr>
              <a:t> </a:t>
            </a:r>
            <a:r>
              <a:rPr kumimoji="0" lang="fi-FI" sz="800" b="0" i="0" u="none" strike="noStrike" kern="1200" cap="none" spc="0" normalizeH="0" baseline="0" noProof="0" err="1">
                <a:ln>
                  <a:noFill/>
                </a:ln>
                <a:solidFill>
                  <a:prstClr val="black"/>
                </a:solidFill>
                <a:effectLst/>
                <a:uLnTx/>
                <a:uFillTx/>
                <a:latin typeface="Abadi" panose="020B0604020104020204" pitchFamily="34" charset="0"/>
                <a:ea typeface="+mn-ea"/>
                <a:cs typeface="+mn-cs"/>
              </a:rPr>
              <a:t>Economy</a:t>
            </a:r>
            <a:r>
              <a:rPr kumimoji="0" lang="fi-FI" sz="800" b="0" i="0" u="none" strike="noStrike" kern="1200" cap="none" spc="0" normalizeH="0" baseline="0" noProof="0">
                <a:ln>
                  <a:noFill/>
                </a:ln>
                <a:solidFill>
                  <a:prstClr val="black"/>
                </a:solidFill>
                <a:effectLst/>
                <a:uLnTx/>
                <a:uFillTx/>
                <a:latin typeface="Abadi" panose="020B0604020104020204" pitchFamily="34" charset="0"/>
                <a:ea typeface="+mn-ea"/>
                <a:cs typeface="+mn-cs"/>
              </a:rPr>
              <a:t> </a:t>
            </a:r>
            <a:r>
              <a:rPr kumimoji="0" lang="fi-FI" sz="800" b="0" i="0" u="none" strike="noStrike" kern="1200" cap="none" spc="0" normalizeH="0" baseline="0" noProof="0" err="1">
                <a:ln>
                  <a:noFill/>
                </a:ln>
                <a:solidFill>
                  <a:prstClr val="black"/>
                </a:solidFill>
                <a:effectLst/>
                <a:uLnTx/>
                <a:uFillTx/>
                <a:latin typeface="Abadi" panose="020B0604020104020204" pitchFamily="34" charset="0"/>
                <a:ea typeface="+mn-ea"/>
                <a:cs typeface="+mn-cs"/>
              </a:rPr>
              <a:t>Indicators</a:t>
            </a:r>
            <a:r>
              <a:rPr kumimoji="0" lang="fi-FI" sz="800" b="0" i="0" u="none" strike="noStrike" kern="1200" cap="none" spc="0" normalizeH="0" baseline="0" noProof="0">
                <a:ln>
                  <a:noFill/>
                </a:ln>
                <a:solidFill>
                  <a:prstClr val="black"/>
                </a:solidFill>
                <a:effectLst/>
                <a:uLnTx/>
                <a:uFillTx/>
                <a:latin typeface="Abadi" panose="020B0604020104020204" pitchFamily="34" charset="0"/>
                <a:ea typeface="+mn-ea"/>
                <a:cs typeface="+mn-cs"/>
              </a:rPr>
              <a:t>)</a:t>
            </a:r>
          </a:p>
        </p:txBody>
      </p:sp>
      <p:sp>
        <p:nvSpPr>
          <p:cNvPr id="134" name="PROC Quantity take-off">
            <a:extLst>
              <a:ext uri="{FF2B5EF4-FFF2-40B4-BE49-F238E27FC236}">
                <a16:creationId xmlns:a16="http://schemas.microsoft.com/office/drawing/2014/main" id="{9739DF91-A351-E669-9674-815A99757A79}"/>
              </a:ext>
            </a:extLst>
          </p:cNvPr>
          <p:cNvSpPr>
            <a:spLocks/>
          </p:cNvSpPr>
          <p:nvPr/>
        </p:nvSpPr>
        <p:spPr>
          <a:xfrm>
            <a:off x="2344371" y="2977710"/>
            <a:ext cx="505778" cy="304899"/>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Quantity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take-off</a:t>
            </a:r>
          </a:p>
        </p:txBody>
      </p:sp>
      <p:sp>
        <p:nvSpPr>
          <p:cNvPr id="135" name="Data repo, interface, and key functions">
            <a:extLst>
              <a:ext uri="{FF2B5EF4-FFF2-40B4-BE49-F238E27FC236}">
                <a16:creationId xmlns:a16="http://schemas.microsoft.com/office/drawing/2014/main" id="{2E399F53-8E94-C5DB-35D9-46F4AF092618}"/>
              </a:ext>
            </a:extLst>
          </p:cNvPr>
          <p:cNvSpPr txBox="1">
            <a:spLocks/>
          </p:cNvSpPr>
          <p:nvPr/>
        </p:nvSpPr>
        <p:spPr>
          <a:xfrm>
            <a:off x="2890192" y="394567"/>
            <a:ext cx="6503196" cy="245708"/>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200" b="1" i="1" u="none" strike="noStrike" kern="1200" cap="none" spc="0" normalizeH="0" baseline="0" noProof="0">
                <a:ln>
                  <a:noFill/>
                </a:ln>
                <a:solidFill>
                  <a:srgbClr val="FF0000"/>
                </a:solidFill>
                <a:effectLst/>
                <a:uLnTx/>
                <a:uFillTx/>
                <a:latin typeface="Aptos" panose="02110004020202020204"/>
                <a:ea typeface="+mn-ea"/>
                <a:cs typeface="+mn-cs"/>
              </a:rPr>
              <a:t>Data repositories, interfaces and key process functions for a </a:t>
            </a:r>
            <a:r>
              <a:rPr kumimoji="0" lang="en-US" sz="1200" b="1" i="1" u="none" strike="noStrike" kern="1200" cap="none" spc="0" normalizeH="0" baseline="0" noProof="0" err="1">
                <a:ln>
                  <a:noFill/>
                </a:ln>
                <a:solidFill>
                  <a:srgbClr val="FF0000"/>
                </a:solidFill>
                <a:effectLst/>
                <a:uLnTx/>
                <a:uFillTx/>
                <a:latin typeface="Aptos" panose="02110004020202020204"/>
                <a:ea typeface="+mn-ea"/>
                <a:cs typeface="+mn-cs"/>
              </a:rPr>
              <a:t>digitised</a:t>
            </a:r>
            <a:r>
              <a:rPr kumimoji="0" lang="en-US" sz="1200" b="1" i="1" u="none" strike="noStrike" kern="1200" cap="none" spc="0" normalizeH="0" baseline="0" noProof="0">
                <a:ln>
                  <a:noFill/>
                </a:ln>
                <a:solidFill>
                  <a:srgbClr val="FF0000"/>
                </a:solidFill>
                <a:effectLst/>
                <a:uLnTx/>
                <a:uFillTx/>
                <a:latin typeface="Aptos" panose="02110004020202020204"/>
                <a:ea typeface="+mn-ea"/>
                <a:cs typeface="+mn-cs"/>
              </a:rPr>
              <a:t> supply chain</a:t>
            </a:r>
            <a:endParaRPr kumimoji="0" lang="fi-FI" sz="1200" b="1" i="1" u="none" strike="noStrike" kern="1200" cap="none" spc="0" normalizeH="0" baseline="0" noProof="0">
              <a:ln>
                <a:noFill/>
              </a:ln>
              <a:solidFill>
                <a:srgbClr val="FF0000"/>
              </a:solidFill>
              <a:effectLst/>
              <a:uLnTx/>
              <a:uFillTx/>
              <a:latin typeface="Aptos" panose="02110004020202020204"/>
              <a:ea typeface="+mn-ea"/>
              <a:cs typeface="+mn-cs"/>
            </a:endParaRPr>
          </a:p>
        </p:txBody>
      </p:sp>
      <p:sp>
        <p:nvSpPr>
          <p:cNvPr id="156" name="PROC Design change management">
            <a:extLst>
              <a:ext uri="{FF2B5EF4-FFF2-40B4-BE49-F238E27FC236}">
                <a16:creationId xmlns:a16="http://schemas.microsoft.com/office/drawing/2014/main" id="{B67B754C-4A04-467E-BC37-ED1949CF3ABF}"/>
              </a:ext>
            </a:extLst>
          </p:cNvPr>
          <p:cNvSpPr>
            <a:spLocks/>
          </p:cNvSpPr>
          <p:nvPr/>
        </p:nvSpPr>
        <p:spPr>
          <a:xfrm>
            <a:off x="3989248" y="2378922"/>
            <a:ext cx="812964" cy="370113"/>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Design Change Management</a:t>
            </a:r>
          </a:p>
        </p:txBody>
      </p:sp>
      <p:sp>
        <p:nvSpPr>
          <p:cNvPr id="164" name="GOV Building control">
            <a:extLst>
              <a:ext uri="{FF2B5EF4-FFF2-40B4-BE49-F238E27FC236}">
                <a16:creationId xmlns:a16="http://schemas.microsoft.com/office/drawing/2014/main" id="{4AEC6D1B-60F2-27FB-5C24-953CAC85F289}"/>
              </a:ext>
            </a:extLst>
          </p:cNvPr>
          <p:cNvSpPr>
            <a:spLocks/>
          </p:cNvSpPr>
          <p:nvPr/>
        </p:nvSpPr>
        <p:spPr>
          <a:xfrm>
            <a:off x="760638" y="1092606"/>
            <a:ext cx="494498" cy="264268"/>
          </a:xfrm>
          <a:prstGeom prst="can">
            <a:avLst>
              <a:gd name="adj" fmla="val 18586"/>
            </a:avLst>
          </a:prstGeom>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72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Building Control</a:t>
            </a:r>
          </a:p>
        </p:txBody>
      </p:sp>
      <p:cxnSp>
        <p:nvCxnSpPr>
          <p:cNvPr id="217" name="A MTS 3">
            <a:extLst>
              <a:ext uri="{FF2B5EF4-FFF2-40B4-BE49-F238E27FC236}">
                <a16:creationId xmlns:a16="http://schemas.microsoft.com/office/drawing/2014/main" id="{540FE30A-2B7A-9400-B1A8-B9962D46CDAA}"/>
              </a:ext>
            </a:extLst>
          </p:cNvPr>
          <p:cNvCxnSpPr>
            <a:cxnSpLocks/>
          </p:cNvCxnSpPr>
          <p:nvPr/>
        </p:nvCxnSpPr>
        <p:spPr>
          <a:xfrm flipV="1">
            <a:off x="3411437" y="5803106"/>
            <a:ext cx="0" cy="493555"/>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215" name="A MTS 1">
            <a:extLst>
              <a:ext uri="{FF2B5EF4-FFF2-40B4-BE49-F238E27FC236}">
                <a16:creationId xmlns:a16="http://schemas.microsoft.com/office/drawing/2014/main" id="{B6046304-5E4F-FED9-47DB-83BB5427521A}"/>
              </a:ext>
            </a:extLst>
          </p:cNvPr>
          <p:cNvCxnSpPr>
            <a:cxnSpLocks/>
          </p:cNvCxnSpPr>
          <p:nvPr/>
        </p:nvCxnSpPr>
        <p:spPr>
          <a:xfrm flipV="1">
            <a:off x="2053090" y="5803106"/>
            <a:ext cx="0" cy="493555"/>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sp>
        <p:nvSpPr>
          <p:cNvPr id="231" name="SLIDE HEADER">
            <a:extLst>
              <a:ext uri="{FF2B5EF4-FFF2-40B4-BE49-F238E27FC236}">
                <a16:creationId xmlns:a16="http://schemas.microsoft.com/office/drawing/2014/main" id="{FD976476-27C5-8A12-E492-AD320A8BB681}"/>
              </a:ext>
            </a:extLst>
          </p:cNvPr>
          <p:cNvSpPr txBox="1">
            <a:spLocks/>
          </p:cNvSpPr>
          <p:nvPr/>
        </p:nvSpPr>
        <p:spPr>
          <a:xfrm>
            <a:off x="0" y="-204949"/>
            <a:ext cx="12192000" cy="675595"/>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venir Next LT Pro Demi"/>
                <a:ea typeface="+mj-ea"/>
                <a:cs typeface="+mj-cs"/>
              </a:rPr>
              <a:t>Future state Data Flow Architecture for an ETO construction product from design to finished building</a:t>
            </a:r>
          </a:p>
        </p:txBody>
      </p:sp>
      <p:sp>
        <p:nvSpPr>
          <p:cNvPr id="30" name="ICT Product information registry">
            <a:extLst>
              <a:ext uri="{FF2B5EF4-FFF2-40B4-BE49-F238E27FC236}">
                <a16:creationId xmlns:a16="http://schemas.microsoft.com/office/drawing/2014/main" id="{C79CE93E-96CB-060A-CD12-21CA31F96FB1}"/>
              </a:ext>
            </a:extLst>
          </p:cNvPr>
          <p:cNvSpPr>
            <a:spLocks noGrp="1" noRot="1" noMove="1" noResize="1" noEditPoints="1" noAdjustHandles="1" noChangeArrowheads="1" noChangeShapeType="1"/>
          </p:cNvSpPr>
          <p:nvPr/>
        </p:nvSpPr>
        <p:spPr>
          <a:xfrm>
            <a:off x="19261" y="1446125"/>
            <a:ext cx="613566" cy="518075"/>
          </a:xfrm>
          <a:prstGeom prst="can">
            <a:avLst>
              <a:gd name="adj" fmla="val 16625"/>
            </a:avLst>
          </a:prstGeom>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45708"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Product Information </a:t>
            </a:r>
            <a:r>
              <a:rPr kumimoji="0" lang="fi-FI" sz="900" b="0" i="0" u="none" strike="noStrike" kern="1200" cap="none" spc="0" normalizeH="0" baseline="0" noProof="0" err="1">
                <a:ln>
                  <a:noFill/>
                </a:ln>
                <a:solidFill>
                  <a:prstClr val="white"/>
                </a:solidFill>
                <a:effectLst/>
                <a:uLnTx/>
                <a:uFillTx/>
                <a:latin typeface="Calibri" panose="020F0502020204030204"/>
                <a:ea typeface="+mn-ea"/>
                <a:cs typeface="Arial" panose="020B0604020202020204" pitchFamily="34" charset="0"/>
              </a:rPr>
              <a:t>Database</a:t>
            </a:r>
            <a:endPar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236" name="CON As built">
            <a:extLst>
              <a:ext uri="{FF2B5EF4-FFF2-40B4-BE49-F238E27FC236}">
                <a16:creationId xmlns:a16="http://schemas.microsoft.com/office/drawing/2014/main" id="{2732AB3A-8827-62A0-AD96-3513C500EBA1}"/>
              </a:ext>
            </a:extLst>
          </p:cNvPr>
          <p:cNvSpPr>
            <a:spLocks/>
          </p:cNvSpPr>
          <p:nvPr/>
        </p:nvSpPr>
        <p:spPr>
          <a:xfrm>
            <a:off x="7230306" y="2593342"/>
            <a:ext cx="857853" cy="300321"/>
          </a:xfrm>
          <a:prstGeom prst="can">
            <a:avLst>
              <a:gd name="adj" fmla="val 16542"/>
            </a:avLst>
          </a:prstGeom>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45708"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As </a:t>
            </a:r>
            <a:r>
              <a:rPr kumimoji="0" lang="fi-FI" sz="900" b="0" i="0" u="none" strike="noStrike" kern="1200" cap="none" spc="0" normalizeH="0" baseline="0" noProof="0" err="1">
                <a:ln>
                  <a:noFill/>
                </a:ln>
                <a:solidFill>
                  <a:prstClr val="white"/>
                </a:solidFill>
                <a:effectLst/>
                <a:uLnTx/>
                <a:uFillTx/>
                <a:latin typeface="Calibri" panose="020F0502020204030204"/>
                <a:ea typeface="+mn-ea"/>
                <a:cs typeface="Arial" panose="020B0604020202020204" pitchFamily="34" charset="0"/>
              </a:rPr>
              <a:t>Scheduled</a:t>
            </a:r>
            <a:endPar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&amp; As P</a:t>
            </a:r>
            <a:r>
              <a:rPr kumimoji="0" lang="fi-FI" sz="900" b="0" i="0" u="none" strike="noStrike" kern="1200" cap="none" spc="0" normalizeH="0" baseline="0" noProof="0" err="1">
                <a:ln>
                  <a:noFill/>
                </a:ln>
                <a:solidFill>
                  <a:prstClr val="white"/>
                </a:solidFill>
                <a:effectLst/>
                <a:uLnTx/>
                <a:uFillTx/>
                <a:latin typeface="Calibri" panose="020F0502020204030204"/>
                <a:ea typeface="+mn-ea"/>
                <a:cs typeface="Arial" panose="020B0604020202020204" pitchFamily="34" charset="0"/>
              </a:rPr>
              <a:t>erformed</a:t>
            </a: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 </a:t>
            </a:r>
          </a:p>
        </p:txBody>
      </p:sp>
      <p:sp>
        <p:nvSpPr>
          <p:cNvPr id="238" name="CON As scheduled">
            <a:extLst>
              <a:ext uri="{FF2B5EF4-FFF2-40B4-BE49-F238E27FC236}">
                <a16:creationId xmlns:a16="http://schemas.microsoft.com/office/drawing/2014/main" id="{955A3219-28DF-AAC2-14E9-A0BCF720D2B7}"/>
              </a:ext>
            </a:extLst>
          </p:cNvPr>
          <p:cNvSpPr>
            <a:spLocks/>
          </p:cNvSpPr>
          <p:nvPr/>
        </p:nvSpPr>
        <p:spPr>
          <a:xfrm>
            <a:off x="7230305" y="2271317"/>
            <a:ext cx="857855" cy="341394"/>
          </a:xfrm>
          <a:prstGeom prst="can">
            <a:avLst>
              <a:gd name="adj" fmla="val 18332"/>
            </a:avLst>
          </a:prstGeom>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36000" tIns="36000" rIns="3600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As </a:t>
            </a:r>
            <a:r>
              <a:rPr kumimoji="0" lang="fi-FI" sz="900" b="0" i="0" u="none" strike="noStrike" kern="1200" cap="none" spc="0" normalizeH="0" baseline="0" noProof="0" err="1">
                <a:ln>
                  <a:noFill/>
                </a:ln>
                <a:solidFill>
                  <a:prstClr val="white"/>
                </a:solidFill>
                <a:effectLst/>
                <a:uLnTx/>
                <a:uFillTx/>
                <a:latin typeface="Calibri" panose="020F0502020204030204"/>
                <a:ea typeface="+mn-ea"/>
                <a:cs typeface="Arial" panose="020B0604020202020204" pitchFamily="34" charset="0"/>
              </a:rPr>
              <a:t>Designed</a:t>
            </a: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 &amp; As </a:t>
            </a:r>
            <a:r>
              <a:rPr kumimoji="0" lang="fi-FI" sz="900" b="0" i="0" u="none" strike="noStrike" kern="1200" cap="none" spc="0" normalizeH="0" baseline="0" noProof="0" err="1">
                <a:ln>
                  <a:noFill/>
                </a:ln>
                <a:solidFill>
                  <a:prstClr val="white"/>
                </a:solidFill>
                <a:effectLst/>
                <a:uLnTx/>
                <a:uFillTx/>
                <a:latin typeface="Calibri" panose="020F0502020204030204"/>
                <a:ea typeface="+mn-ea"/>
                <a:cs typeface="Arial" panose="020B0604020202020204" pitchFamily="34" charset="0"/>
              </a:rPr>
              <a:t>Build</a:t>
            </a:r>
            <a:endPar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245" name="ICT query based data transfer">
            <a:extLst>
              <a:ext uri="{FF2B5EF4-FFF2-40B4-BE49-F238E27FC236}">
                <a16:creationId xmlns:a16="http://schemas.microsoft.com/office/drawing/2014/main" id="{E49E0332-BFCC-B8CC-B5DF-92AC878D8FFB}"/>
              </a:ext>
            </a:extLst>
          </p:cNvPr>
          <p:cNvSpPr txBox="1">
            <a:spLocks/>
          </p:cNvSpPr>
          <p:nvPr/>
        </p:nvSpPr>
        <p:spPr>
          <a:xfrm>
            <a:off x="6363006" y="1972470"/>
            <a:ext cx="1184681" cy="199093"/>
          </a:xfrm>
          <a:prstGeom prst="rect">
            <a:avLst/>
          </a:prstGeom>
          <a:solidFill>
            <a:srgbClr val="E8E8E8">
              <a:alpha val="90000"/>
            </a:srgbClr>
          </a:solidFill>
        </p:spPr>
        <p:txBody>
          <a:bodyPr wrap="square" lIns="0" tIns="0" rIns="0" bIns="0">
            <a:spAutoFit/>
          </a:bodyPr>
          <a:lstStyle>
            <a:defPPr>
              <a:defRPr lang="fi-FI"/>
            </a:defPPr>
            <a:lvl1pPr algn="ctr">
              <a:lnSpc>
                <a:spcPct val="80000"/>
              </a:lnSpc>
              <a:defRPr sz="900" b="0">
                <a:latin typeface="Abadi" panose="020B0604020104020204" pitchFamily="34" charset="0"/>
              </a:defRPr>
            </a:lvl1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err="1">
                <a:ln>
                  <a:noFill/>
                </a:ln>
                <a:solidFill>
                  <a:prstClr val="black"/>
                </a:solidFill>
                <a:effectLst/>
                <a:uLnTx/>
                <a:uFillTx/>
                <a:latin typeface="Abadi" panose="020B0604020104020204" pitchFamily="34" charset="0"/>
                <a:ea typeface="+mn-ea"/>
                <a:cs typeface="+mn-cs"/>
              </a:rPr>
              <a:t>Query-based</a:t>
            </a:r>
            <a:r>
              <a:rPr kumimoji="0" lang="fi-FI" sz="800" b="0" i="0" u="none" strike="noStrike" kern="1200" cap="none" spc="0" normalizeH="0" baseline="0" noProof="0">
                <a:ln>
                  <a:noFill/>
                </a:ln>
                <a:solidFill>
                  <a:prstClr val="black"/>
                </a:solidFill>
                <a:effectLst/>
                <a:uLnTx/>
                <a:uFillTx/>
                <a:latin typeface="Abadi" panose="020B0604020104020204" pitchFamily="34" charset="0"/>
                <a:ea typeface="+mn-ea"/>
                <a:cs typeface="+mn-cs"/>
              </a:rPr>
              <a:t> data </a:t>
            </a:r>
            <a:r>
              <a:rPr kumimoji="0" lang="fi-FI" sz="800" b="0" i="0" u="none" strike="noStrike" kern="1200" cap="none" spc="0" normalizeH="0" baseline="0" noProof="0" err="1">
                <a:ln>
                  <a:noFill/>
                </a:ln>
                <a:solidFill>
                  <a:prstClr val="black"/>
                </a:solidFill>
                <a:effectLst/>
                <a:uLnTx/>
                <a:uFillTx/>
                <a:latin typeface="Abadi" panose="020B0604020104020204" pitchFamily="34" charset="0"/>
                <a:ea typeface="+mn-ea"/>
                <a:cs typeface="+mn-cs"/>
              </a:rPr>
              <a:t>transfer</a:t>
            </a:r>
            <a:r>
              <a:rPr kumimoji="0" lang="fi-FI" sz="800" b="0" i="0" u="none" strike="noStrike" kern="1200" cap="none" spc="0" normalizeH="0" baseline="0" noProof="0">
                <a:ln>
                  <a:noFill/>
                </a:ln>
                <a:solidFill>
                  <a:prstClr val="black"/>
                </a:solidFill>
                <a:effectLst/>
                <a:uLnTx/>
                <a:uFillTx/>
                <a:latin typeface="Abadi" panose="020B0604020104020204" pitchFamily="34" charset="0"/>
                <a:ea typeface="+mn-ea"/>
                <a:cs typeface="+mn-cs"/>
              </a:rPr>
              <a:t> </a:t>
            </a:r>
            <a:r>
              <a:rPr kumimoji="0" lang="fi-FI" sz="800" b="0" i="0" u="none" strike="noStrike" kern="1200" cap="none" spc="0" normalizeH="0" baseline="0" noProof="0" err="1">
                <a:ln>
                  <a:noFill/>
                </a:ln>
                <a:solidFill>
                  <a:prstClr val="black"/>
                </a:solidFill>
                <a:effectLst/>
                <a:uLnTx/>
                <a:uFillTx/>
                <a:latin typeface="Abadi" panose="020B0604020104020204" pitchFamily="34" charset="0"/>
                <a:ea typeface="+mn-ea"/>
                <a:cs typeface="+mn-cs"/>
              </a:rPr>
              <a:t>between</a:t>
            </a:r>
            <a:r>
              <a:rPr kumimoji="0" lang="fi-FI" sz="800" b="0" i="0" u="none" strike="noStrike" kern="1200" cap="none" spc="0" normalizeH="0" baseline="0" noProof="0">
                <a:ln>
                  <a:noFill/>
                </a:ln>
                <a:solidFill>
                  <a:prstClr val="black"/>
                </a:solidFill>
                <a:effectLst/>
                <a:uLnTx/>
                <a:uFillTx/>
                <a:latin typeface="Abadi" panose="020B0604020104020204" pitchFamily="34" charset="0"/>
                <a:ea typeface="+mn-ea"/>
                <a:cs typeface="+mn-cs"/>
              </a:rPr>
              <a:t> </a:t>
            </a:r>
            <a:r>
              <a:rPr kumimoji="0" lang="fi-FI" sz="800" b="0" i="0" u="none" strike="noStrike" kern="1200" cap="none" spc="0" normalizeH="0" baseline="0" noProof="0" err="1">
                <a:ln>
                  <a:noFill/>
                </a:ln>
                <a:solidFill>
                  <a:prstClr val="black"/>
                </a:solidFill>
                <a:effectLst/>
                <a:uLnTx/>
                <a:uFillTx/>
                <a:latin typeface="Abadi" panose="020B0604020104020204" pitchFamily="34" charset="0"/>
                <a:ea typeface="+mn-ea"/>
                <a:cs typeface="+mn-cs"/>
              </a:rPr>
              <a:t>databases</a:t>
            </a:r>
            <a:endParaRPr kumimoji="0" lang="fi-FI" sz="800" b="0" i="0" u="none" strike="noStrike" kern="1200" cap="none" spc="0" normalizeH="0" baseline="0" noProof="0">
              <a:ln>
                <a:noFill/>
              </a:ln>
              <a:solidFill>
                <a:prstClr val="black"/>
              </a:solidFill>
              <a:effectLst/>
              <a:uLnTx/>
              <a:uFillTx/>
              <a:latin typeface="Abadi" panose="020B0604020104020204" pitchFamily="34" charset="0"/>
              <a:ea typeface="+mn-ea"/>
              <a:cs typeface="+mn-cs"/>
            </a:endParaRPr>
          </a:p>
        </p:txBody>
      </p:sp>
      <p:sp>
        <p:nvSpPr>
          <p:cNvPr id="249" name="Gov National interop platform">
            <a:extLst>
              <a:ext uri="{FF2B5EF4-FFF2-40B4-BE49-F238E27FC236}">
                <a16:creationId xmlns:a16="http://schemas.microsoft.com/office/drawing/2014/main" id="{2A782BD0-3960-1E74-C51A-847372EDE7C1}"/>
              </a:ext>
            </a:extLst>
          </p:cNvPr>
          <p:cNvSpPr txBox="1">
            <a:spLocks/>
          </p:cNvSpPr>
          <p:nvPr/>
        </p:nvSpPr>
        <p:spPr>
          <a:xfrm>
            <a:off x="2315078" y="1018768"/>
            <a:ext cx="1480764" cy="242695"/>
          </a:xfrm>
          <a:prstGeom prst="rect">
            <a:avLst/>
          </a:prstGeom>
          <a:noFill/>
        </p:spPr>
        <p:txBody>
          <a:bodyPr wrap="square" lIns="0" rIns="0">
            <a:spAutoFit/>
          </a:bodyPr>
          <a:lstStyle/>
          <a:p>
            <a:pPr marL="0" marR="0" lvl="0" indent="0" algn="l" defTabSz="914400" rtl="0" eaLnBrk="1" fontAlgn="auto" latinLnBrk="0" hangingPunct="1">
              <a:lnSpc>
                <a:spcPct val="75000"/>
              </a:lnSpc>
              <a:spcBef>
                <a:spcPts val="0"/>
              </a:spcBef>
              <a:spcAft>
                <a:spcPts val="0"/>
              </a:spcAft>
              <a:buClrTx/>
              <a:buSzTx/>
              <a:buFontTx/>
              <a:buNone/>
              <a:tabLst/>
              <a:defRPr/>
            </a:pPr>
            <a:r>
              <a:rPr kumimoji="0" lang="fi-FI"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National </a:t>
            </a:r>
            <a:r>
              <a:rPr kumimoji="0" lang="fi-FI" sz="600" b="0"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interoperability</a:t>
            </a:r>
            <a:r>
              <a:rPr kumimoji="0" lang="fi-FI"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a:t>
            </a:r>
            <a:r>
              <a:rPr kumimoji="0" lang="fi-FI" sz="600" b="0"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platform</a:t>
            </a:r>
            <a:r>
              <a:rPr kumimoji="0" lang="fi-FI"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a:t>
            </a:r>
          </a:p>
          <a:p>
            <a:pPr marL="0" marR="0" lvl="0" indent="0" algn="l" defTabSz="914400" rtl="0" eaLnBrk="1" fontAlgn="auto" latinLnBrk="0" hangingPunct="1">
              <a:lnSpc>
                <a:spcPct val="75000"/>
              </a:lnSpc>
              <a:spcBef>
                <a:spcPts val="0"/>
              </a:spcBef>
              <a:spcAft>
                <a:spcPts val="0"/>
              </a:spcAft>
              <a:buClrTx/>
              <a:buSzTx/>
              <a:buFontTx/>
              <a:buNone/>
              <a:tabLst/>
              <a:defRPr/>
            </a:pPr>
            <a:r>
              <a:rPr kumimoji="0" lang="fi-FI" sz="600" b="0" i="1" u="none" strike="noStrike" kern="1200" cap="none" spc="0" normalizeH="0" baseline="0" noProof="0">
                <a:ln>
                  <a:noFill/>
                </a:ln>
                <a:solidFill>
                  <a:srgbClr val="0070C0"/>
                </a:solidFill>
                <a:effectLst/>
                <a:uLnTx/>
                <a:uFillTx/>
                <a:latin typeface="Calibri" panose="020F0502020204030204"/>
                <a:ea typeface="+mn-ea"/>
                <a:cs typeface="Arial" panose="020B0604020202020204" pitchFamily="34" charset="0"/>
              </a:rPr>
              <a:t>koodistot.suomi.fi</a:t>
            </a:r>
            <a:endParaRPr kumimoji="0" lang="fi-FI" sz="600" b="0" i="0" u="none" strike="noStrike" kern="1200" cap="none" spc="0" normalizeH="0" baseline="0" noProof="0">
              <a:ln>
                <a:noFill/>
              </a:ln>
              <a:solidFill>
                <a:srgbClr val="0070C0"/>
              </a:solidFill>
              <a:effectLst/>
              <a:uLnTx/>
              <a:uFillTx/>
              <a:latin typeface="Aptos" panose="02110004020202020204"/>
              <a:ea typeface="+mn-ea"/>
              <a:cs typeface="+mn-cs"/>
            </a:endParaRPr>
          </a:p>
        </p:txBody>
      </p:sp>
      <p:sp>
        <p:nvSpPr>
          <p:cNvPr id="124" name="Lieriö 64">
            <a:extLst>
              <a:ext uri="{FF2B5EF4-FFF2-40B4-BE49-F238E27FC236}">
                <a16:creationId xmlns:a16="http://schemas.microsoft.com/office/drawing/2014/main" id="{2F4F06AC-E78E-D85A-6AD8-EC607D0AEE06}"/>
              </a:ext>
            </a:extLst>
          </p:cNvPr>
          <p:cNvSpPr>
            <a:spLocks/>
          </p:cNvSpPr>
          <p:nvPr/>
        </p:nvSpPr>
        <p:spPr>
          <a:xfrm>
            <a:off x="1667781" y="886757"/>
            <a:ext cx="600594" cy="292939"/>
          </a:xfrm>
          <a:prstGeom prst="can">
            <a:avLst>
              <a:gd name="adj" fmla="val 18392"/>
            </a:avLst>
          </a:prstGeom>
          <a:solidFill>
            <a:schemeClr val="bg1">
              <a:lumMod val="65000"/>
            </a:schemeClr>
          </a:solidFill>
          <a:ln>
            <a:prstDash val="sysDot"/>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72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Reference</a:t>
            </a:r>
            <a:r>
              <a:rPr kumimoji="0" lang="fi-FI" sz="9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Data</a:t>
            </a:r>
            <a:endParaRPr kumimoji="0" lang="fi-FI" sz="9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37" name="Lieriö 64">
            <a:extLst>
              <a:ext uri="{FF2B5EF4-FFF2-40B4-BE49-F238E27FC236}">
                <a16:creationId xmlns:a16="http://schemas.microsoft.com/office/drawing/2014/main" id="{56CF24C6-0F1F-55FD-80F2-228C8E000C32}"/>
              </a:ext>
            </a:extLst>
          </p:cNvPr>
          <p:cNvSpPr>
            <a:spLocks/>
          </p:cNvSpPr>
          <p:nvPr/>
        </p:nvSpPr>
        <p:spPr>
          <a:xfrm>
            <a:off x="1667781" y="608396"/>
            <a:ext cx="600594" cy="344898"/>
          </a:xfrm>
          <a:prstGeom prst="can">
            <a:avLst>
              <a:gd name="adj" fmla="val 17574"/>
            </a:avLst>
          </a:prstGeom>
          <a:solidFill>
            <a:schemeClr val="bg1">
              <a:lumMod val="65000"/>
            </a:schemeClr>
          </a:solidFill>
          <a:ln>
            <a:prstDash val="sysDot"/>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72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BETK-BIM </a:t>
            </a:r>
            <a:r>
              <a:rPr kumimoji="0" lang="fi-FI" sz="900" b="0"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definitions</a:t>
            </a:r>
            <a:endParaRPr kumimoji="0" lang="fi-FI" sz="9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229" name="Lieriö 64">
            <a:extLst>
              <a:ext uri="{FF2B5EF4-FFF2-40B4-BE49-F238E27FC236}">
                <a16:creationId xmlns:a16="http://schemas.microsoft.com/office/drawing/2014/main" id="{E9F8305D-367F-50B4-48D7-2B783E3E5B16}"/>
              </a:ext>
            </a:extLst>
          </p:cNvPr>
          <p:cNvSpPr>
            <a:spLocks/>
          </p:cNvSpPr>
          <p:nvPr/>
        </p:nvSpPr>
        <p:spPr>
          <a:xfrm>
            <a:off x="10297752" y="3641894"/>
            <a:ext cx="252000" cy="180000"/>
          </a:xfrm>
          <a:prstGeom prst="can">
            <a:avLst>
              <a:gd name="adj" fmla="val 18586"/>
            </a:avLst>
          </a:prstGeom>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36000" tIns="72000" rIns="3600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70000"/>
              </a:lnSpc>
              <a:spcBef>
                <a:spcPts val="0"/>
              </a:spcBef>
              <a:spcAft>
                <a:spcPts val="0"/>
              </a:spcAft>
              <a:buClrTx/>
              <a:buSzTx/>
              <a:buFontTx/>
              <a:buNone/>
              <a:tabLst/>
              <a:defRPr/>
            </a:pPr>
            <a:endParaRPr kumimoji="0" lang="fi-FI" sz="1000" b="0" i="0" u="none" strike="noStrike" kern="1200" cap="none" spc="0" normalizeH="0" baseline="0" noProof="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232" name="TextBox 127">
            <a:extLst>
              <a:ext uri="{FF2B5EF4-FFF2-40B4-BE49-F238E27FC236}">
                <a16:creationId xmlns:a16="http://schemas.microsoft.com/office/drawing/2014/main" id="{93BA38C5-8601-68B2-0441-269B6DC72285}"/>
              </a:ext>
            </a:extLst>
          </p:cNvPr>
          <p:cNvSpPr txBox="1">
            <a:spLocks/>
          </p:cNvSpPr>
          <p:nvPr/>
        </p:nvSpPr>
        <p:spPr>
          <a:xfrm>
            <a:off x="10638400" y="3640720"/>
            <a:ext cx="534589" cy="194605"/>
          </a:xfrm>
          <a:prstGeom prst="rect">
            <a:avLst/>
          </a:prstGeom>
          <a:noFill/>
        </p:spPr>
        <p:txBody>
          <a:bodyPr wrap="square" lIns="0" rIns="0"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in use</a:t>
            </a:r>
            <a:endParaRPr kumimoji="0" lang="fi-FI"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3" name="Lieriö 64">
            <a:extLst>
              <a:ext uri="{FF2B5EF4-FFF2-40B4-BE49-F238E27FC236}">
                <a16:creationId xmlns:a16="http://schemas.microsoft.com/office/drawing/2014/main" id="{1AC6132E-A113-802E-F897-AC54A1417733}"/>
              </a:ext>
            </a:extLst>
          </p:cNvPr>
          <p:cNvSpPr>
            <a:spLocks/>
          </p:cNvSpPr>
          <p:nvPr/>
        </p:nvSpPr>
        <p:spPr>
          <a:xfrm>
            <a:off x="10971032" y="3641894"/>
            <a:ext cx="252000" cy="180000"/>
          </a:xfrm>
          <a:prstGeom prst="can">
            <a:avLst>
              <a:gd name="adj" fmla="val 18586"/>
            </a:avLst>
          </a:prstGeom>
          <a:solidFill>
            <a:schemeClr val="bg1">
              <a:lumMod val="50000"/>
            </a:schemeClr>
          </a:solidFill>
          <a:ln>
            <a:solidFill>
              <a:schemeClr val="tx1"/>
            </a:solidFill>
            <a:prstDash val="sysDot"/>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36000" tIns="72000" rIns="3600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70000"/>
              </a:lnSpc>
              <a:spcBef>
                <a:spcPts val="0"/>
              </a:spcBef>
              <a:spcAft>
                <a:spcPts val="0"/>
              </a:spcAft>
              <a:buClrTx/>
              <a:buSzTx/>
              <a:buFontTx/>
              <a:buNone/>
              <a:tabLst/>
              <a:defRPr/>
            </a:pPr>
            <a:endParaRPr kumimoji="0" lang="fi-FI" sz="1000" b="0" i="0" u="none" strike="noStrike" kern="1200" cap="none" spc="0" normalizeH="0" baseline="0" noProof="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234" name="TextBox 127">
            <a:extLst>
              <a:ext uri="{FF2B5EF4-FFF2-40B4-BE49-F238E27FC236}">
                <a16:creationId xmlns:a16="http://schemas.microsoft.com/office/drawing/2014/main" id="{47FC269F-B26B-E99D-3DB7-7D0F250DBFCA}"/>
              </a:ext>
            </a:extLst>
          </p:cNvPr>
          <p:cNvSpPr txBox="1">
            <a:spLocks/>
          </p:cNvSpPr>
          <p:nvPr/>
        </p:nvSpPr>
        <p:spPr>
          <a:xfrm>
            <a:off x="11259282" y="3628772"/>
            <a:ext cx="939400" cy="194605"/>
          </a:xfrm>
          <a:prstGeom prst="rect">
            <a:avLst/>
          </a:prstGeom>
          <a:noFill/>
        </p:spPr>
        <p:txBody>
          <a:bodyPr wrap="square" lIns="0" rIns="0"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under development</a:t>
            </a:r>
            <a:endParaRPr kumimoji="0" lang="fi-FI"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TextBox 127">
            <a:extLst>
              <a:ext uri="{FF2B5EF4-FFF2-40B4-BE49-F238E27FC236}">
                <a16:creationId xmlns:a16="http://schemas.microsoft.com/office/drawing/2014/main" id="{CBE3F74F-DF83-084B-4436-88D107086159}"/>
              </a:ext>
            </a:extLst>
          </p:cNvPr>
          <p:cNvSpPr txBox="1">
            <a:spLocks/>
          </p:cNvSpPr>
          <p:nvPr/>
        </p:nvSpPr>
        <p:spPr>
          <a:xfrm>
            <a:off x="10988654" y="4407949"/>
            <a:ext cx="1135182" cy="378758"/>
          </a:xfrm>
          <a:prstGeom prst="rect">
            <a:avLst/>
          </a:prstGeom>
          <a:noFill/>
        </p:spPr>
        <p:txBody>
          <a:bodyPr wrap="square" lIns="0" rIns="0"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Message </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based</a:t>
            </a: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 </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information</a:t>
            </a: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sharing</a:t>
            </a:r>
            <a:endParaRPr kumimoji="0" lang="fi-FI" sz="800" b="0"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700" b="0" i="0" u="none" strike="noStrike" kern="1200" cap="none" spc="0" normalizeH="0" baseline="0" noProof="0">
                <a:ln>
                  <a:noFill/>
                </a:ln>
                <a:solidFill>
                  <a:prstClr val="black"/>
                </a:solidFill>
                <a:effectLst/>
                <a:uLnTx/>
                <a:uFillTx/>
                <a:latin typeface="Aptos" panose="02110004020202020204"/>
                <a:ea typeface="+mn-ea"/>
                <a:cs typeface="+mn-cs"/>
              </a:rPr>
              <a:t>(</a:t>
            </a:r>
            <a:r>
              <a:rPr kumimoji="0" lang="fi-FI" sz="700" b="0" i="0" u="none" strike="noStrike" kern="1200" cap="none" spc="0" normalizeH="0" baseline="0" noProof="0">
                <a:ln>
                  <a:noFill/>
                </a:ln>
                <a:solidFill>
                  <a:srgbClr val="FF0000"/>
                </a:solidFill>
                <a:effectLst/>
                <a:uLnTx/>
                <a:uFillTx/>
                <a:latin typeface="Aptos" panose="02110004020202020204"/>
                <a:ea typeface="+mn-ea"/>
                <a:cs typeface="+mn-cs"/>
              </a:rPr>
              <a:t>UN/CEFACT – XML</a:t>
            </a:r>
            <a:r>
              <a:rPr kumimoji="0" lang="fi-FI" sz="700" b="0" i="0" u="none" strike="noStrike" kern="1200" cap="none" spc="0" normalizeH="0" baseline="0" noProof="0">
                <a:ln>
                  <a:noFill/>
                </a:ln>
                <a:solidFill>
                  <a:prstClr val="black"/>
                </a:solidFill>
                <a:effectLst/>
                <a:uLnTx/>
                <a:uFillTx/>
                <a:latin typeface="Aptos" panose="02110004020202020204"/>
                <a:ea typeface="+mn-ea"/>
                <a:cs typeface="+mn-cs"/>
              </a:rPr>
              <a:t>)</a:t>
            </a:r>
            <a:endParaRPr kumimoji="0" lang="fi-FI" sz="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 name="Rectangle: Rounded Corners 185">
            <a:extLst>
              <a:ext uri="{FF2B5EF4-FFF2-40B4-BE49-F238E27FC236}">
                <a16:creationId xmlns:a16="http://schemas.microsoft.com/office/drawing/2014/main" id="{4C0B00DD-3286-1C3A-C1D8-CF18F4CA0701}"/>
              </a:ext>
            </a:extLst>
          </p:cNvPr>
          <p:cNvSpPr>
            <a:spLocks/>
          </p:cNvSpPr>
          <p:nvPr/>
        </p:nvSpPr>
        <p:spPr>
          <a:xfrm>
            <a:off x="10281895" y="2452100"/>
            <a:ext cx="308041" cy="255139"/>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N.N</a:t>
            </a:r>
          </a:p>
        </p:txBody>
      </p:sp>
      <p:sp>
        <p:nvSpPr>
          <p:cNvPr id="10" name="Tekstiruutu 9">
            <a:extLst>
              <a:ext uri="{FF2B5EF4-FFF2-40B4-BE49-F238E27FC236}">
                <a16:creationId xmlns:a16="http://schemas.microsoft.com/office/drawing/2014/main" id="{0E46E4EB-99D1-38EF-D132-2A7D3743A84E}"/>
              </a:ext>
            </a:extLst>
          </p:cNvPr>
          <p:cNvSpPr txBox="1">
            <a:spLocks/>
          </p:cNvSpPr>
          <p:nvPr/>
        </p:nvSpPr>
        <p:spPr>
          <a:xfrm>
            <a:off x="10698437" y="2454217"/>
            <a:ext cx="1233488" cy="215444"/>
          </a:xfrm>
          <a:prstGeom prst="rect">
            <a:avLst/>
          </a:prstGeom>
          <a:noFill/>
        </p:spPr>
        <p:txBody>
          <a:bodyPr wrap="square" lIns="0" r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a </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function</a:t>
            </a: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or</a:t>
            </a: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part</a:t>
            </a: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 of </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process</a:t>
            </a:r>
            <a:endParaRPr kumimoji="0" lang="fi-FI"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46" name="Header">
            <a:extLst>
              <a:ext uri="{FF2B5EF4-FFF2-40B4-BE49-F238E27FC236}">
                <a16:creationId xmlns:a16="http://schemas.microsoft.com/office/drawing/2014/main" id="{0509922B-1CD7-0EDD-77A2-6990CDB636B2}"/>
              </a:ext>
            </a:extLst>
          </p:cNvPr>
          <p:cNvSpPr txBox="1">
            <a:spLocks/>
          </p:cNvSpPr>
          <p:nvPr/>
        </p:nvSpPr>
        <p:spPr>
          <a:xfrm>
            <a:off x="10901414" y="2264311"/>
            <a:ext cx="494292" cy="226591"/>
          </a:xfrm>
          <a:prstGeom prst="rect">
            <a:avLst/>
          </a:prstGeom>
          <a:noFill/>
        </p:spPr>
        <p:txBody>
          <a:bodyPr wrap="non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ptos" panose="02110004020202020204"/>
                <a:ea typeface="+mn-ea"/>
                <a:cs typeface="+mn-cs"/>
              </a:rPr>
              <a:t>Legend</a:t>
            </a:r>
            <a:endParaRPr kumimoji="0" lang="fi-FI" sz="10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PROC Call for tenders">
            <a:extLst>
              <a:ext uri="{FF2B5EF4-FFF2-40B4-BE49-F238E27FC236}">
                <a16:creationId xmlns:a16="http://schemas.microsoft.com/office/drawing/2014/main" id="{1B78F052-B896-FA8A-D23B-B37DA839AD6F}"/>
              </a:ext>
            </a:extLst>
          </p:cNvPr>
          <p:cNvSpPr>
            <a:spLocks/>
          </p:cNvSpPr>
          <p:nvPr/>
        </p:nvSpPr>
        <p:spPr>
          <a:xfrm>
            <a:off x="2342783" y="3423923"/>
            <a:ext cx="486379" cy="247937"/>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Call for tenders</a:t>
            </a:r>
          </a:p>
        </p:txBody>
      </p:sp>
      <p:sp>
        <p:nvSpPr>
          <p:cNvPr id="145" name="PROC Accept">
            <a:extLst>
              <a:ext uri="{FF2B5EF4-FFF2-40B4-BE49-F238E27FC236}">
                <a16:creationId xmlns:a16="http://schemas.microsoft.com/office/drawing/2014/main" id="{6DE2CD07-8646-81E1-8A27-0612B49B5517}"/>
              </a:ext>
            </a:extLst>
          </p:cNvPr>
          <p:cNvSpPr>
            <a:spLocks/>
          </p:cNvSpPr>
          <p:nvPr/>
        </p:nvSpPr>
        <p:spPr>
          <a:xfrm>
            <a:off x="2944566" y="3423466"/>
            <a:ext cx="621410" cy="247937"/>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Acceptance</a:t>
            </a:r>
          </a:p>
        </p:txBody>
      </p:sp>
      <p:sp>
        <p:nvSpPr>
          <p:cNvPr id="14" name="PROC Element product / process data platform">
            <a:extLst>
              <a:ext uri="{FF2B5EF4-FFF2-40B4-BE49-F238E27FC236}">
                <a16:creationId xmlns:a16="http://schemas.microsoft.com/office/drawing/2014/main" id="{37CFD935-674E-0249-B335-039DCD2B2357}"/>
              </a:ext>
            </a:extLst>
          </p:cNvPr>
          <p:cNvSpPr>
            <a:spLocks/>
          </p:cNvSpPr>
          <p:nvPr/>
        </p:nvSpPr>
        <p:spPr>
          <a:xfrm>
            <a:off x="3162204" y="2861566"/>
            <a:ext cx="1304776" cy="370113"/>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Element product/ process data platform</a:t>
            </a:r>
          </a:p>
        </p:txBody>
      </p:sp>
      <p:sp>
        <p:nvSpPr>
          <p:cNvPr id="129" name="Cylinder 348">
            <a:extLst>
              <a:ext uri="{FF2B5EF4-FFF2-40B4-BE49-F238E27FC236}">
                <a16:creationId xmlns:a16="http://schemas.microsoft.com/office/drawing/2014/main" id="{07A36D78-98C3-DC79-8BB2-2850A5D4B1D3}"/>
              </a:ext>
            </a:extLst>
          </p:cNvPr>
          <p:cNvSpPr>
            <a:spLocks/>
          </p:cNvSpPr>
          <p:nvPr/>
        </p:nvSpPr>
        <p:spPr>
          <a:xfrm>
            <a:off x="2922482" y="2852403"/>
            <a:ext cx="389743" cy="394519"/>
          </a:xfrm>
          <a:prstGeom prst="can">
            <a:avLst>
              <a:gd name="adj" fmla="val 18031"/>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tIns="36000" rIns="36000" b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white"/>
                </a:solidFill>
                <a:effectLst/>
                <a:uLnTx/>
                <a:uFillTx/>
                <a:latin typeface="Aptos" panose="02110004020202020204"/>
                <a:ea typeface="+mn-ea"/>
                <a:cs typeface="+mn-cs"/>
              </a:rPr>
              <a:t>ERP/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white"/>
                </a:solidFill>
                <a:effectLst/>
                <a:uLnTx/>
                <a:uFillTx/>
                <a:latin typeface="Aptos" panose="02110004020202020204"/>
                <a:ea typeface="+mn-ea"/>
                <a:cs typeface="+mn-cs"/>
              </a:rPr>
              <a:t>MRP</a:t>
            </a:r>
          </a:p>
        </p:txBody>
      </p:sp>
      <p:sp>
        <p:nvSpPr>
          <p:cNvPr id="140" name="A procurement">
            <a:extLst>
              <a:ext uri="{FF2B5EF4-FFF2-40B4-BE49-F238E27FC236}">
                <a16:creationId xmlns:a16="http://schemas.microsoft.com/office/drawing/2014/main" id="{64FBA825-D35C-0CB4-B4F8-294231B3FBDB}"/>
              </a:ext>
            </a:extLst>
          </p:cNvPr>
          <p:cNvSpPr>
            <a:spLocks/>
          </p:cNvSpPr>
          <p:nvPr/>
        </p:nvSpPr>
        <p:spPr>
          <a:xfrm>
            <a:off x="4414331" y="3003940"/>
            <a:ext cx="192539" cy="122635"/>
          </a:xfrm>
          <a:prstGeom prst="lef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nvGrpSpPr>
          <p:cNvPr id="461" name="Centralized arcitechture">
            <a:extLst>
              <a:ext uri="{FF2B5EF4-FFF2-40B4-BE49-F238E27FC236}">
                <a16:creationId xmlns:a16="http://schemas.microsoft.com/office/drawing/2014/main" id="{7A8DF03E-2E7E-A1A6-3CA1-05823A5D26DA}"/>
              </a:ext>
            </a:extLst>
          </p:cNvPr>
          <p:cNvGrpSpPr>
            <a:grpSpLocks/>
          </p:cNvGrpSpPr>
          <p:nvPr/>
        </p:nvGrpSpPr>
        <p:grpSpPr>
          <a:xfrm>
            <a:off x="7958167" y="5739287"/>
            <a:ext cx="1281705" cy="620870"/>
            <a:chOff x="9736113" y="5720872"/>
            <a:chExt cx="1281705" cy="725359"/>
          </a:xfrm>
          <a:solidFill>
            <a:srgbClr val="E8E8E8"/>
          </a:solidFill>
        </p:grpSpPr>
        <p:sp>
          <p:nvSpPr>
            <p:cNvPr id="178" name="TextBox 177">
              <a:extLst>
                <a:ext uri="{FF2B5EF4-FFF2-40B4-BE49-F238E27FC236}">
                  <a16:creationId xmlns:a16="http://schemas.microsoft.com/office/drawing/2014/main" id="{045CC7E5-B72B-1FEE-DC27-F5BEDEE02F79}"/>
                </a:ext>
              </a:extLst>
            </p:cNvPr>
            <p:cNvSpPr txBox="1">
              <a:spLocks/>
            </p:cNvSpPr>
            <p:nvPr/>
          </p:nvSpPr>
          <p:spPr>
            <a:xfrm>
              <a:off x="9915689" y="5798399"/>
              <a:ext cx="1102129" cy="457483"/>
            </a:xfrm>
            <a:prstGeom prst="rect">
              <a:avLst/>
            </a:prstGeom>
            <a:grpFill/>
          </p:spPr>
          <p:txBody>
            <a:bodyPr wrap="square" lIns="36000" rIns="36000"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Centralised</a:t>
              </a: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 </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architecture</a:t>
              </a: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using</a:t>
              </a: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 </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message</a:t>
              </a: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based</a:t>
              </a: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system</a:t>
              </a:r>
              <a:endParaRPr kumimoji="0" lang="fi-FI"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56" name="Right Brace 255">
              <a:extLst>
                <a:ext uri="{FF2B5EF4-FFF2-40B4-BE49-F238E27FC236}">
                  <a16:creationId xmlns:a16="http://schemas.microsoft.com/office/drawing/2014/main" id="{5FC872D2-C5E2-5D9B-680D-68807F386485}"/>
                </a:ext>
              </a:extLst>
            </p:cNvPr>
            <p:cNvSpPr>
              <a:spLocks/>
            </p:cNvSpPr>
            <p:nvPr/>
          </p:nvSpPr>
          <p:spPr>
            <a:xfrm>
              <a:off x="9736113" y="5720872"/>
              <a:ext cx="153347" cy="725359"/>
            </a:xfrm>
            <a:prstGeom prst="rightBrace">
              <a:avLst/>
            </a:prstGeom>
            <a:grpFill/>
            <a:ln w="6350">
              <a:solidFill>
                <a:schemeClr val="tx1"/>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58" name="Master data ownership">
            <a:extLst>
              <a:ext uri="{FF2B5EF4-FFF2-40B4-BE49-F238E27FC236}">
                <a16:creationId xmlns:a16="http://schemas.microsoft.com/office/drawing/2014/main" id="{0F529AE8-7248-08C1-9353-91EBD1B92AEA}"/>
              </a:ext>
            </a:extLst>
          </p:cNvPr>
          <p:cNvSpPr>
            <a:spLocks/>
          </p:cNvSpPr>
          <p:nvPr/>
        </p:nvSpPr>
        <p:spPr>
          <a:xfrm>
            <a:off x="10406641" y="4184907"/>
            <a:ext cx="1445274" cy="180000"/>
          </a:xfrm>
          <a:prstGeom prst="roundRect">
            <a:avLst/>
          </a:prstGeom>
          <a:solidFill>
            <a:srgbClr val="FFFF00"/>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65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Master data ownership</a:t>
            </a:r>
            <a:endParaRPr kumimoji="0" lang="fi-FI"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9" name="Gov Building smart DD">
            <a:extLst>
              <a:ext uri="{FF2B5EF4-FFF2-40B4-BE49-F238E27FC236}">
                <a16:creationId xmlns:a16="http://schemas.microsoft.com/office/drawing/2014/main" id="{8120BB42-22C0-0EE3-81B8-02C2F689C4C1}"/>
              </a:ext>
            </a:extLst>
          </p:cNvPr>
          <p:cNvSpPr txBox="1">
            <a:spLocks/>
          </p:cNvSpPr>
          <p:nvPr/>
        </p:nvSpPr>
        <p:spPr>
          <a:xfrm>
            <a:off x="2319195" y="772036"/>
            <a:ext cx="1376574" cy="168059"/>
          </a:xfrm>
          <a:prstGeom prst="rect">
            <a:avLst/>
          </a:prstGeom>
          <a:noFill/>
        </p:spPr>
        <p:txBody>
          <a:bodyPr wrap="square" lIns="0" rIns="0">
            <a:spAutoFit/>
          </a:bodyPr>
          <a:lstStyle>
            <a:defPPr>
              <a:defRPr lang="fi-FI"/>
            </a:defPPr>
            <a:lvl1pPr>
              <a:lnSpc>
                <a:spcPct val="80000"/>
              </a:lnSpc>
              <a:defRPr sz="900">
                <a:latin typeface="Calibri" panose="020F0502020204030204"/>
                <a:cs typeface="Arial" panose="020B0604020202020204" pitchFamily="34" charset="0"/>
              </a:defRPr>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600" b="0"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Buildingsmart</a:t>
            </a:r>
            <a:r>
              <a:rPr kumimoji="0" lang="fi-FI"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data </a:t>
            </a:r>
            <a:r>
              <a:rPr kumimoji="0" lang="fi-FI" sz="600" b="0"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dictionary</a:t>
            </a:r>
            <a:r>
              <a:rPr kumimoji="0" lang="fi-FI"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a:t>
            </a:r>
            <a:r>
              <a:rPr kumimoji="0" lang="fi-FI" sz="600" b="0"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bsDD</a:t>
            </a:r>
            <a:r>
              <a:rPr kumimoji="0" lang="fi-FI"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a:t>
            </a:r>
          </a:p>
        </p:txBody>
      </p:sp>
      <p:sp>
        <p:nvSpPr>
          <p:cNvPr id="166" name="ICT Buliding Permit Control">
            <a:extLst>
              <a:ext uri="{FF2B5EF4-FFF2-40B4-BE49-F238E27FC236}">
                <a16:creationId xmlns:a16="http://schemas.microsoft.com/office/drawing/2014/main" id="{2B7FC0AB-3107-AB45-3492-3F5085F7FC72}"/>
              </a:ext>
            </a:extLst>
          </p:cNvPr>
          <p:cNvSpPr txBox="1">
            <a:spLocks/>
          </p:cNvSpPr>
          <p:nvPr/>
        </p:nvSpPr>
        <p:spPr>
          <a:xfrm>
            <a:off x="1070630" y="1954426"/>
            <a:ext cx="643061" cy="200761"/>
          </a:xfrm>
          <a:prstGeom prst="rect">
            <a:avLst/>
          </a:prstGeom>
          <a:noFill/>
          <a:ln>
            <a:noFill/>
          </a:ln>
        </p:spPr>
        <p:txBody>
          <a:bodyPr wrap="square" lIns="0" tIns="0" rIns="0" bIns="0">
            <a:spAutoFit/>
          </a:bodyPr>
          <a:lstStyle>
            <a:defPPr>
              <a:defRPr lang="fi-FI"/>
            </a:defPPr>
            <a:lvl1pPr algn="ctr">
              <a:lnSpc>
                <a:spcPct val="80000"/>
              </a:lnSpc>
              <a:defRPr sz="900" b="0"/>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Building permit </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control</a:t>
            </a:r>
            <a:endParaRPr kumimoji="0" lang="fi-FI"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42" name="A Double">
            <a:extLst>
              <a:ext uri="{FF2B5EF4-FFF2-40B4-BE49-F238E27FC236}">
                <a16:creationId xmlns:a16="http://schemas.microsoft.com/office/drawing/2014/main" id="{FFE4CEC8-3DC4-FBAF-EC79-1A4CBEE37F87}"/>
              </a:ext>
            </a:extLst>
          </p:cNvPr>
          <p:cNvGrpSpPr>
            <a:grpSpLocks/>
          </p:cNvGrpSpPr>
          <p:nvPr/>
        </p:nvGrpSpPr>
        <p:grpSpPr>
          <a:xfrm>
            <a:off x="3095639" y="3672417"/>
            <a:ext cx="170809" cy="933713"/>
            <a:chOff x="4108678" y="4173609"/>
            <a:chExt cx="86033" cy="1058458"/>
          </a:xfrm>
        </p:grpSpPr>
        <p:cxnSp>
          <p:nvCxnSpPr>
            <p:cNvPr id="143" name="Straight Arrow Connector 12">
              <a:extLst>
                <a:ext uri="{FF2B5EF4-FFF2-40B4-BE49-F238E27FC236}">
                  <a16:creationId xmlns:a16="http://schemas.microsoft.com/office/drawing/2014/main" id="{A11D16B9-35C1-4E46-EDD9-3886983D8211}"/>
                </a:ext>
              </a:extLst>
            </p:cNvPr>
            <p:cNvCxnSpPr>
              <a:cxnSpLocks/>
            </p:cNvCxnSpPr>
            <p:nvPr/>
          </p:nvCxnSpPr>
          <p:spPr>
            <a:xfrm>
              <a:off x="4108678" y="4173609"/>
              <a:ext cx="0" cy="1058458"/>
            </a:xfrm>
            <a:prstGeom prst="straightConnector1">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144" name="Straight Arrow Connector 17">
              <a:extLst>
                <a:ext uri="{FF2B5EF4-FFF2-40B4-BE49-F238E27FC236}">
                  <a16:creationId xmlns:a16="http://schemas.microsoft.com/office/drawing/2014/main" id="{E7A73AED-0228-6B4B-480E-1C908CCFEFC4}"/>
                </a:ext>
              </a:extLst>
            </p:cNvPr>
            <p:cNvCxnSpPr>
              <a:cxnSpLocks/>
            </p:cNvCxnSpPr>
            <p:nvPr/>
          </p:nvCxnSpPr>
          <p:spPr>
            <a:xfrm flipV="1">
              <a:off x="4194711" y="4173609"/>
              <a:ext cx="0" cy="1058458"/>
            </a:xfrm>
            <a:prstGeom prst="straightConnector1">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grpSp>
      <p:cxnSp>
        <p:nvCxnSpPr>
          <p:cNvPr id="97" name="Straight Arrow Connector 247">
            <a:extLst>
              <a:ext uri="{FF2B5EF4-FFF2-40B4-BE49-F238E27FC236}">
                <a16:creationId xmlns:a16="http://schemas.microsoft.com/office/drawing/2014/main" id="{69C002FC-8051-9919-6AE2-35664F704359}"/>
              </a:ext>
            </a:extLst>
          </p:cNvPr>
          <p:cNvCxnSpPr>
            <a:cxnSpLocks/>
          </p:cNvCxnSpPr>
          <p:nvPr/>
        </p:nvCxnSpPr>
        <p:spPr>
          <a:xfrm flipH="1">
            <a:off x="2377538" y="3672418"/>
            <a:ext cx="0" cy="933835"/>
          </a:xfrm>
          <a:prstGeom prst="straightConnector1">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98" name="Straight Arrow Connector 248">
            <a:extLst>
              <a:ext uri="{FF2B5EF4-FFF2-40B4-BE49-F238E27FC236}">
                <a16:creationId xmlns:a16="http://schemas.microsoft.com/office/drawing/2014/main" id="{0E5AB298-0616-64AB-0208-DA018F51FB94}"/>
              </a:ext>
            </a:extLst>
          </p:cNvPr>
          <p:cNvCxnSpPr>
            <a:cxnSpLocks/>
          </p:cNvCxnSpPr>
          <p:nvPr/>
        </p:nvCxnSpPr>
        <p:spPr>
          <a:xfrm flipV="1">
            <a:off x="2725504" y="3672418"/>
            <a:ext cx="0" cy="933836"/>
          </a:xfrm>
          <a:prstGeom prst="straightConnector1">
            <a:avLst/>
          </a:prstGeom>
          <a:ln w="12700">
            <a:solidFill>
              <a:schemeClr val="accent1"/>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sp>
        <p:nvSpPr>
          <p:cNvPr id="153" name="TextBox 233">
            <a:extLst>
              <a:ext uri="{FF2B5EF4-FFF2-40B4-BE49-F238E27FC236}">
                <a16:creationId xmlns:a16="http://schemas.microsoft.com/office/drawing/2014/main" id="{D1B61DC4-2FFE-9BC6-A745-360927D34E6B}"/>
              </a:ext>
            </a:extLst>
          </p:cNvPr>
          <p:cNvSpPr txBox="1">
            <a:spLocks/>
          </p:cNvSpPr>
          <p:nvPr/>
        </p:nvSpPr>
        <p:spPr>
          <a:xfrm>
            <a:off x="2908916" y="4101069"/>
            <a:ext cx="584774" cy="210887"/>
          </a:xfrm>
          <a:prstGeom prst="rect">
            <a:avLst/>
          </a:prstGeom>
          <a:solidFill>
            <a:srgbClr val="E8E8E8"/>
          </a:solidFill>
        </p:spPr>
        <p:txBody>
          <a:bodyPr wrap="square" lIns="0" tIns="18000" rIns="0" bIns="18000">
            <a:spAutoFit/>
          </a:bodyPr>
          <a:lstStyle>
            <a:defPPr>
              <a:defRPr lang="fi-FI"/>
            </a:defPPr>
            <a:lvl1pPr>
              <a:defRPr sz="900" b="1" i="0">
                <a:solidFill>
                  <a:srgbClr val="000000"/>
                </a:solidFill>
                <a:effectLst/>
                <a:latin typeface="minion-pro"/>
              </a:defRPr>
            </a:lvl1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700" b="1" i="0" u="none" strike="noStrike" kern="1200" cap="none" spc="0" normalizeH="0" baseline="0" noProof="0">
                <a:ln>
                  <a:noFill/>
                </a:ln>
                <a:solidFill>
                  <a:srgbClr val="4C9BD3"/>
                </a:solidFill>
                <a:effectLst/>
                <a:uLnTx/>
                <a:uFillTx/>
                <a:latin typeface="minion-pro"/>
                <a:ea typeface="+mn-ea"/>
                <a:cs typeface="+mn-cs"/>
              </a:rPr>
              <a:t>Status </a:t>
            </a:r>
            <a:r>
              <a:rPr kumimoji="0" lang="fi-FI" sz="700" b="1" i="0" u="none" strike="noStrike" kern="1200" cap="none" spc="0" normalizeH="0" baseline="0" noProof="0" err="1">
                <a:ln>
                  <a:noFill/>
                </a:ln>
                <a:solidFill>
                  <a:srgbClr val="4C9BD3"/>
                </a:solidFill>
                <a:effectLst/>
                <a:uLnTx/>
                <a:uFillTx/>
                <a:latin typeface="minion-pro"/>
                <a:ea typeface="+mn-ea"/>
                <a:cs typeface="+mn-cs"/>
              </a:rPr>
              <a:t>information</a:t>
            </a:r>
            <a:endParaRPr kumimoji="0" lang="fi-FI" sz="700" b="1" i="0" u="none" strike="noStrike" kern="1200" cap="none" spc="0" normalizeH="0" baseline="0" noProof="0">
              <a:ln>
                <a:noFill/>
              </a:ln>
              <a:solidFill>
                <a:srgbClr val="4C9BD3"/>
              </a:solidFill>
              <a:effectLst/>
              <a:uLnTx/>
              <a:uFillTx/>
              <a:latin typeface="minion-pro"/>
              <a:ea typeface="+mn-ea"/>
              <a:cs typeface="+mn-cs"/>
            </a:endParaRPr>
          </a:p>
        </p:txBody>
      </p:sp>
      <p:grpSp>
        <p:nvGrpSpPr>
          <p:cNvPr id="391" name="Pep Despatch Advice">
            <a:extLst>
              <a:ext uri="{FF2B5EF4-FFF2-40B4-BE49-F238E27FC236}">
                <a16:creationId xmlns:a16="http://schemas.microsoft.com/office/drawing/2014/main" id="{3EF31712-034A-C243-D094-FE7F6B29138E}"/>
              </a:ext>
            </a:extLst>
          </p:cNvPr>
          <p:cNvGrpSpPr>
            <a:grpSpLocks/>
          </p:cNvGrpSpPr>
          <p:nvPr/>
        </p:nvGrpSpPr>
        <p:grpSpPr>
          <a:xfrm>
            <a:off x="5934970" y="3948240"/>
            <a:ext cx="647963" cy="196136"/>
            <a:chOff x="8425581" y="843366"/>
            <a:chExt cx="647963" cy="196136"/>
          </a:xfrm>
          <a:solidFill>
            <a:srgbClr val="E8E8E8"/>
          </a:solidFill>
        </p:grpSpPr>
        <p:sp>
          <p:nvSpPr>
            <p:cNvPr id="392" name="Tekstiruutu 184">
              <a:extLst>
                <a:ext uri="{FF2B5EF4-FFF2-40B4-BE49-F238E27FC236}">
                  <a16:creationId xmlns:a16="http://schemas.microsoft.com/office/drawing/2014/main" id="{714E77BE-269C-2A30-BDB7-5E5341AD57AD}"/>
                </a:ext>
              </a:extLst>
            </p:cNvPr>
            <p:cNvSpPr txBox="1">
              <a:spLocks/>
            </p:cNvSpPr>
            <p:nvPr/>
          </p:nvSpPr>
          <p:spPr>
            <a:xfrm>
              <a:off x="8491181" y="864967"/>
              <a:ext cx="582363" cy="174535"/>
            </a:xfrm>
            <a:prstGeom prst="rect">
              <a:avLst/>
            </a:prstGeom>
            <a:grpFill/>
          </p:spPr>
          <p:txBody>
            <a:bodyPr wrap="square" lIns="0" tIns="0" rIns="0" bIns="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Despatch </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Advice     </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pic>
          <p:nvPicPr>
            <p:cNvPr id="395" name="Picture 2" descr="The Future Is Open - OpenPeppol">
              <a:extLst>
                <a:ext uri="{FF2B5EF4-FFF2-40B4-BE49-F238E27FC236}">
                  <a16:creationId xmlns:a16="http://schemas.microsoft.com/office/drawing/2014/main" id="{729E436E-F744-943A-66F8-BD29AA47D9C4}"/>
                </a:ext>
              </a:extLst>
            </p:cNvPr>
            <p:cNvPicPr>
              <a:picLocks/>
            </p:cNvPicPr>
            <p:nvPr/>
          </p:nvPicPr>
          <p:blipFill rotWithShape="1">
            <a:blip r:embed="rId5">
              <a:biLevel thresh="50000"/>
              <a:extLst>
                <a:ext uri="{28A0092B-C50C-407E-A947-70E740481C1C}">
                  <a14:useLocalDpi xmlns:a14="http://schemas.microsoft.com/office/drawing/2010/main" val="0"/>
                </a:ext>
              </a:extLst>
            </a:blip>
            <a:srcRect r="75412" b="21536"/>
            <a:stretch/>
          </p:blipFill>
          <p:spPr bwMode="auto">
            <a:xfrm>
              <a:off x="8425581" y="843366"/>
              <a:ext cx="158710" cy="165134"/>
            </a:xfrm>
            <a:prstGeom prst="rect">
              <a:avLst/>
            </a:prstGeom>
            <a:grpFill/>
          </p:spPr>
        </p:pic>
      </p:grpSp>
      <p:grpSp>
        <p:nvGrpSpPr>
          <p:cNvPr id="371" name="Pep Receipt Advice">
            <a:extLst>
              <a:ext uri="{FF2B5EF4-FFF2-40B4-BE49-F238E27FC236}">
                <a16:creationId xmlns:a16="http://schemas.microsoft.com/office/drawing/2014/main" id="{68802656-E7F9-5675-0C8E-9734B1FA4A48}"/>
              </a:ext>
            </a:extLst>
          </p:cNvPr>
          <p:cNvGrpSpPr>
            <a:grpSpLocks/>
          </p:cNvGrpSpPr>
          <p:nvPr/>
        </p:nvGrpSpPr>
        <p:grpSpPr>
          <a:xfrm>
            <a:off x="7471941" y="3889268"/>
            <a:ext cx="575994" cy="258376"/>
            <a:chOff x="8157935" y="737199"/>
            <a:chExt cx="575994" cy="258376"/>
          </a:xfrm>
          <a:solidFill>
            <a:srgbClr val="E8E8E8"/>
          </a:solidFill>
        </p:grpSpPr>
        <p:sp>
          <p:nvSpPr>
            <p:cNvPr id="370" name="Tekstiruutu 184">
              <a:extLst>
                <a:ext uri="{FF2B5EF4-FFF2-40B4-BE49-F238E27FC236}">
                  <a16:creationId xmlns:a16="http://schemas.microsoft.com/office/drawing/2014/main" id="{89B4637C-E94E-D500-0A39-646C561B8571}"/>
                </a:ext>
              </a:extLst>
            </p:cNvPr>
            <p:cNvSpPr txBox="1">
              <a:spLocks/>
            </p:cNvSpPr>
            <p:nvPr/>
          </p:nvSpPr>
          <p:spPr>
            <a:xfrm>
              <a:off x="8157935" y="887853"/>
              <a:ext cx="575994" cy="107722"/>
            </a:xfrm>
            <a:prstGeom prst="rect">
              <a:avLst/>
            </a:prstGeom>
            <a:grp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Receipt Advice</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pic>
          <p:nvPicPr>
            <p:cNvPr id="369" name="Picture 2" descr="The Future Is Open - OpenPeppol">
              <a:extLst>
                <a:ext uri="{FF2B5EF4-FFF2-40B4-BE49-F238E27FC236}">
                  <a16:creationId xmlns:a16="http://schemas.microsoft.com/office/drawing/2014/main" id="{2797A833-C680-4302-A8F1-B34948CC5E0D}"/>
                </a:ext>
              </a:extLst>
            </p:cNvPr>
            <p:cNvPicPr>
              <a:picLocks/>
            </p:cNvPicPr>
            <p:nvPr/>
          </p:nvPicPr>
          <p:blipFill rotWithShape="1">
            <a:blip r:embed="rId5">
              <a:biLevel thresh="50000"/>
              <a:extLst>
                <a:ext uri="{28A0092B-C50C-407E-A947-70E740481C1C}">
                  <a14:useLocalDpi xmlns:a14="http://schemas.microsoft.com/office/drawing/2010/main" val="0"/>
                </a:ext>
              </a:extLst>
            </a:blip>
            <a:srcRect r="75412" b="21536"/>
            <a:stretch/>
          </p:blipFill>
          <p:spPr bwMode="auto">
            <a:xfrm>
              <a:off x="8333778" y="737199"/>
              <a:ext cx="158710" cy="165134"/>
            </a:xfrm>
            <a:prstGeom prst="rect">
              <a:avLst/>
            </a:prstGeom>
            <a:grpFill/>
          </p:spPr>
        </p:pic>
      </p:grpSp>
      <p:grpSp>
        <p:nvGrpSpPr>
          <p:cNvPr id="386" name="Pep Invoice mts">
            <a:extLst>
              <a:ext uri="{FF2B5EF4-FFF2-40B4-BE49-F238E27FC236}">
                <a16:creationId xmlns:a16="http://schemas.microsoft.com/office/drawing/2014/main" id="{C527E6EB-335F-C014-E086-44426EDF741F}"/>
              </a:ext>
            </a:extLst>
          </p:cNvPr>
          <p:cNvGrpSpPr>
            <a:grpSpLocks/>
          </p:cNvGrpSpPr>
          <p:nvPr/>
        </p:nvGrpSpPr>
        <p:grpSpPr>
          <a:xfrm>
            <a:off x="7249028" y="5969759"/>
            <a:ext cx="562788" cy="165134"/>
            <a:chOff x="8108945" y="838189"/>
            <a:chExt cx="562788" cy="165134"/>
          </a:xfrm>
          <a:solidFill>
            <a:srgbClr val="E8E8E8"/>
          </a:solidFill>
        </p:grpSpPr>
        <p:sp>
          <p:nvSpPr>
            <p:cNvPr id="387" name="Tekstiruutu 184">
              <a:extLst>
                <a:ext uri="{FF2B5EF4-FFF2-40B4-BE49-F238E27FC236}">
                  <a16:creationId xmlns:a16="http://schemas.microsoft.com/office/drawing/2014/main" id="{0E391C4D-B37A-C933-E194-8252CD60E29B}"/>
                </a:ext>
              </a:extLst>
            </p:cNvPr>
            <p:cNvSpPr txBox="1">
              <a:spLocks/>
            </p:cNvSpPr>
            <p:nvPr/>
          </p:nvSpPr>
          <p:spPr>
            <a:xfrm>
              <a:off x="8318049" y="849429"/>
              <a:ext cx="353684" cy="123111"/>
            </a:xfrm>
            <a:prstGeom prst="rect">
              <a:avLst/>
            </a:prstGeom>
            <a:grpFill/>
          </p:spPr>
          <p:txBody>
            <a:bodyPr wrap="square" lIns="0" tIns="0" rIns="3600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8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Invoice</a:t>
              </a:r>
              <a:endParaRPr kumimoji="0" lang="fi-FI" sz="8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pic>
          <p:nvPicPr>
            <p:cNvPr id="390" name="Picture 2" descr="The Future Is Open - OpenPeppol">
              <a:extLst>
                <a:ext uri="{FF2B5EF4-FFF2-40B4-BE49-F238E27FC236}">
                  <a16:creationId xmlns:a16="http://schemas.microsoft.com/office/drawing/2014/main" id="{751BD4BF-2DDC-2EE7-615D-51A454F7A4D0}"/>
                </a:ext>
              </a:extLst>
            </p:cNvPr>
            <p:cNvPicPr>
              <a:picLocks/>
            </p:cNvPicPr>
            <p:nvPr/>
          </p:nvPicPr>
          <p:blipFill rotWithShape="1">
            <a:blip r:embed="rId5">
              <a:biLevel thresh="50000"/>
              <a:extLst>
                <a:ext uri="{28A0092B-C50C-407E-A947-70E740481C1C}">
                  <a14:useLocalDpi xmlns:a14="http://schemas.microsoft.com/office/drawing/2010/main" val="0"/>
                </a:ext>
              </a:extLst>
            </a:blip>
            <a:srcRect r="75412" b="21536"/>
            <a:stretch/>
          </p:blipFill>
          <p:spPr bwMode="auto">
            <a:xfrm>
              <a:off x="8108945" y="838189"/>
              <a:ext cx="158710" cy="165134"/>
            </a:xfrm>
            <a:prstGeom prst="rect">
              <a:avLst/>
            </a:prstGeom>
            <a:grpFill/>
          </p:spPr>
        </p:pic>
      </p:grpSp>
      <p:grpSp>
        <p:nvGrpSpPr>
          <p:cNvPr id="408" name="Pep Despatch mts">
            <a:extLst>
              <a:ext uri="{FF2B5EF4-FFF2-40B4-BE49-F238E27FC236}">
                <a16:creationId xmlns:a16="http://schemas.microsoft.com/office/drawing/2014/main" id="{2F4479CB-F306-96F2-B4C1-3B380A431C7F}"/>
              </a:ext>
            </a:extLst>
          </p:cNvPr>
          <p:cNvGrpSpPr>
            <a:grpSpLocks/>
          </p:cNvGrpSpPr>
          <p:nvPr/>
        </p:nvGrpSpPr>
        <p:grpSpPr>
          <a:xfrm>
            <a:off x="5000900" y="5946497"/>
            <a:ext cx="593452" cy="174535"/>
            <a:chOff x="8091880" y="825546"/>
            <a:chExt cx="593452" cy="174535"/>
          </a:xfrm>
          <a:solidFill>
            <a:srgbClr val="E8E8E8"/>
          </a:solidFill>
        </p:grpSpPr>
        <p:sp>
          <p:nvSpPr>
            <p:cNvPr id="409" name="Tekstiruutu 184">
              <a:extLst>
                <a:ext uri="{FF2B5EF4-FFF2-40B4-BE49-F238E27FC236}">
                  <a16:creationId xmlns:a16="http://schemas.microsoft.com/office/drawing/2014/main" id="{73BB51E5-327F-58E1-A2F6-E9CE90110C18}"/>
                </a:ext>
              </a:extLst>
            </p:cNvPr>
            <p:cNvSpPr txBox="1">
              <a:spLocks/>
            </p:cNvSpPr>
            <p:nvPr/>
          </p:nvSpPr>
          <p:spPr>
            <a:xfrm>
              <a:off x="8331495" y="825546"/>
              <a:ext cx="353837" cy="174535"/>
            </a:xfrm>
            <a:prstGeom prst="rect">
              <a:avLst/>
            </a:prstGeom>
            <a:grpFill/>
          </p:spPr>
          <p:txBody>
            <a:bodyPr wrap="square" lIns="0" tIns="0" rIns="0" bIns="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Despatch </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Advice</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pic>
          <p:nvPicPr>
            <p:cNvPr id="412" name="Picture 2" descr="The Future Is Open - OpenPeppol">
              <a:extLst>
                <a:ext uri="{FF2B5EF4-FFF2-40B4-BE49-F238E27FC236}">
                  <a16:creationId xmlns:a16="http://schemas.microsoft.com/office/drawing/2014/main" id="{133D783E-C42D-6261-037C-D0B343ED3DEF}"/>
                </a:ext>
              </a:extLst>
            </p:cNvPr>
            <p:cNvPicPr>
              <a:picLocks/>
            </p:cNvPicPr>
            <p:nvPr/>
          </p:nvPicPr>
          <p:blipFill rotWithShape="1">
            <a:blip r:embed="rId5">
              <a:biLevel thresh="50000"/>
              <a:extLst>
                <a:ext uri="{28A0092B-C50C-407E-A947-70E740481C1C}">
                  <a14:useLocalDpi xmlns:a14="http://schemas.microsoft.com/office/drawing/2010/main" val="0"/>
                </a:ext>
              </a:extLst>
            </a:blip>
            <a:srcRect r="75412" b="21536"/>
            <a:stretch/>
          </p:blipFill>
          <p:spPr bwMode="auto">
            <a:xfrm>
              <a:off x="8091880" y="828946"/>
              <a:ext cx="158710" cy="165134"/>
            </a:xfrm>
            <a:prstGeom prst="rect">
              <a:avLst/>
            </a:prstGeom>
            <a:grpFill/>
          </p:spPr>
        </p:pic>
      </p:grpSp>
      <p:grpSp>
        <p:nvGrpSpPr>
          <p:cNvPr id="423" name="Pep Order response mts">
            <a:extLst>
              <a:ext uri="{FF2B5EF4-FFF2-40B4-BE49-F238E27FC236}">
                <a16:creationId xmlns:a16="http://schemas.microsoft.com/office/drawing/2014/main" id="{97DF13AC-AE55-8CD4-8F85-3F68BE3CC8EB}"/>
              </a:ext>
            </a:extLst>
          </p:cNvPr>
          <p:cNvGrpSpPr>
            <a:grpSpLocks/>
          </p:cNvGrpSpPr>
          <p:nvPr/>
        </p:nvGrpSpPr>
        <p:grpSpPr>
          <a:xfrm>
            <a:off x="3215511" y="5959140"/>
            <a:ext cx="571148" cy="175596"/>
            <a:chOff x="8113708" y="838189"/>
            <a:chExt cx="571148" cy="175596"/>
          </a:xfrm>
          <a:solidFill>
            <a:srgbClr val="E8E8E8"/>
          </a:solidFill>
        </p:grpSpPr>
        <p:sp>
          <p:nvSpPr>
            <p:cNvPr id="424" name="Tekstiruutu 184">
              <a:extLst>
                <a:ext uri="{FF2B5EF4-FFF2-40B4-BE49-F238E27FC236}">
                  <a16:creationId xmlns:a16="http://schemas.microsoft.com/office/drawing/2014/main" id="{46BA2FA8-23BA-25FB-91C5-80165BE1D4CA}"/>
                </a:ext>
              </a:extLst>
            </p:cNvPr>
            <p:cNvSpPr txBox="1">
              <a:spLocks/>
            </p:cNvSpPr>
            <p:nvPr/>
          </p:nvSpPr>
          <p:spPr>
            <a:xfrm>
              <a:off x="8298970" y="839250"/>
              <a:ext cx="385886" cy="174535"/>
            </a:xfrm>
            <a:prstGeom prst="rect">
              <a:avLst/>
            </a:prstGeom>
            <a:grpFill/>
          </p:spPr>
          <p:txBody>
            <a:bodyPr wrap="square" lIns="0" tIns="0" rIns="0" bIns="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Order </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Response</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pic>
          <p:nvPicPr>
            <p:cNvPr id="427" name="Picture 2" descr="The Future Is Open - OpenPeppol">
              <a:extLst>
                <a:ext uri="{FF2B5EF4-FFF2-40B4-BE49-F238E27FC236}">
                  <a16:creationId xmlns:a16="http://schemas.microsoft.com/office/drawing/2014/main" id="{03A7B652-9940-646C-5A67-735DDA5860F4}"/>
                </a:ext>
              </a:extLst>
            </p:cNvPr>
            <p:cNvPicPr>
              <a:picLocks/>
            </p:cNvPicPr>
            <p:nvPr/>
          </p:nvPicPr>
          <p:blipFill rotWithShape="1">
            <a:blip r:embed="rId5">
              <a:biLevel thresh="50000"/>
              <a:extLst>
                <a:ext uri="{28A0092B-C50C-407E-A947-70E740481C1C}">
                  <a14:useLocalDpi xmlns:a14="http://schemas.microsoft.com/office/drawing/2010/main" val="0"/>
                </a:ext>
              </a:extLst>
            </a:blip>
            <a:srcRect r="75412" b="21536"/>
            <a:stretch/>
          </p:blipFill>
          <p:spPr bwMode="auto">
            <a:xfrm>
              <a:off x="8113708" y="838189"/>
              <a:ext cx="158710" cy="165134"/>
            </a:xfrm>
            <a:prstGeom prst="rect">
              <a:avLst/>
            </a:prstGeom>
            <a:grpFill/>
          </p:spPr>
        </p:pic>
      </p:grpSp>
      <p:grpSp>
        <p:nvGrpSpPr>
          <p:cNvPr id="403" name="Pep Catalogue mts">
            <a:extLst>
              <a:ext uri="{FF2B5EF4-FFF2-40B4-BE49-F238E27FC236}">
                <a16:creationId xmlns:a16="http://schemas.microsoft.com/office/drawing/2014/main" id="{91888282-1402-B299-050E-65A5DDC99909}"/>
              </a:ext>
            </a:extLst>
          </p:cNvPr>
          <p:cNvGrpSpPr>
            <a:grpSpLocks/>
          </p:cNvGrpSpPr>
          <p:nvPr/>
        </p:nvGrpSpPr>
        <p:grpSpPr>
          <a:xfrm>
            <a:off x="1832127" y="5946289"/>
            <a:ext cx="563775" cy="165134"/>
            <a:chOff x="8108945" y="838189"/>
            <a:chExt cx="563775" cy="165134"/>
          </a:xfrm>
          <a:solidFill>
            <a:srgbClr val="E8E8E8"/>
          </a:solidFill>
        </p:grpSpPr>
        <p:sp>
          <p:nvSpPr>
            <p:cNvPr id="404" name="Tekstiruutu 184">
              <a:extLst>
                <a:ext uri="{FF2B5EF4-FFF2-40B4-BE49-F238E27FC236}">
                  <a16:creationId xmlns:a16="http://schemas.microsoft.com/office/drawing/2014/main" id="{CE5DEEC3-218B-E76D-B64C-1F37D3F45113}"/>
                </a:ext>
              </a:extLst>
            </p:cNvPr>
            <p:cNvSpPr txBox="1">
              <a:spLocks/>
            </p:cNvSpPr>
            <p:nvPr/>
          </p:nvSpPr>
          <p:spPr>
            <a:xfrm>
              <a:off x="8277436" y="855255"/>
              <a:ext cx="395284" cy="107722"/>
            </a:xfrm>
            <a:prstGeom prst="rect">
              <a:avLst/>
            </a:prstGeom>
            <a:grp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Catalogue</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pic>
          <p:nvPicPr>
            <p:cNvPr id="407" name="Picture 2" descr="The Future Is Open - OpenPeppol">
              <a:extLst>
                <a:ext uri="{FF2B5EF4-FFF2-40B4-BE49-F238E27FC236}">
                  <a16:creationId xmlns:a16="http://schemas.microsoft.com/office/drawing/2014/main" id="{33016EB8-4E9E-E0D5-EC94-704A42375C4D}"/>
                </a:ext>
              </a:extLst>
            </p:cNvPr>
            <p:cNvPicPr>
              <a:picLocks/>
            </p:cNvPicPr>
            <p:nvPr/>
          </p:nvPicPr>
          <p:blipFill rotWithShape="1">
            <a:blip r:embed="rId5">
              <a:biLevel thresh="50000"/>
              <a:extLst>
                <a:ext uri="{28A0092B-C50C-407E-A947-70E740481C1C}">
                  <a14:useLocalDpi xmlns:a14="http://schemas.microsoft.com/office/drawing/2010/main" val="0"/>
                </a:ext>
              </a:extLst>
            </a:blip>
            <a:srcRect r="75412" b="21536"/>
            <a:stretch/>
          </p:blipFill>
          <p:spPr bwMode="auto">
            <a:xfrm>
              <a:off x="8108945" y="838189"/>
              <a:ext cx="158710" cy="165134"/>
            </a:xfrm>
            <a:prstGeom prst="rect">
              <a:avLst/>
            </a:prstGeom>
            <a:grpFill/>
          </p:spPr>
        </p:pic>
      </p:grpSp>
      <p:grpSp>
        <p:nvGrpSpPr>
          <p:cNvPr id="449" name="Pep Blanket order">
            <a:extLst>
              <a:ext uri="{FF2B5EF4-FFF2-40B4-BE49-F238E27FC236}">
                <a16:creationId xmlns:a16="http://schemas.microsoft.com/office/drawing/2014/main" id="{520033B5-C0BD-29BB-D53E-436B56038246}"/>
              </a:ext>
            </a:extLst>
          </p:cNvPr>
          <p:cNvGrpSpPr>
            <a:grpSpLocks/>
          </p:cNvGrpSpPr>
          <p:nvPr/>
        </p:nvGrpSpPr>
        <p:grpSpPr>
          <a:xfrm>
            <a:off x="3554660" y="3909563"/>
            <a:ext cx="1005544" cy="190578"/>
            <a:chOff x="8149526" y="853103"/>
            <a:chExt cx="1005544" cy="190578"/>
          </a:xfrm>
          <a:solidFill>
            <a:srgbClr val="E8E8E8"/>
          </a:solidFill>
        </p:grpSpPr>
        <p:sp>
          <p:nvSpPr>
            <p:cNvPr id="450" name="Tekstiruutu 184">
              <a:extLst>
                <a:ext uri="{FF2B5EF4-FFF2-40B4-BE49-F238E27FC236}">
                  <a16:creationId xmlns:a16="http://schemas.microsoft.com/office/drawing/2014/main" id="{6807BAA5-E599-7E51-A15B-AFEF40546C84}"/>
                </a:ext>
              </a:extLst>
            </p:cNvPr>
            <p:cNvSpPr txBox="1">
              <a:spLocks/>
            </p:cNvSpPr>
            <p:nvPr/>
          </p:nvSpPr>
          <p:spPr>
            <a:xfrm>
              <a:off x="8174194" y="853103"/>
              <a:ext cx="980876" cy="174535"/>
            </a:xfrm>
            <a:prstGeom prst="rect">
              <a:avLst/>
            </a:prstGeom>
            <a:grpFill/>
          </p:spPr>
          <p:txBody>
            <a:bodyPr wrap="square" tIns="0" bIns="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221 </a:t>
              </a:r>
              <a:r>
                <a:rPr kumimoji="0" lang="fi-FI" sz="7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Blanket</a:t>
              </a:r>
              <a:r>
                <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 Order</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Order </a:t>
              </a:r>
              <a:r>
                <a:rPr kumimoji="0" lang="fi-FI" sz="7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Response</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pic>
          <p:nvPicPr>
            <p:cNvPr id="453" name="Picture 2" descr="The Future Is Open - OpenPeppol">
              <a:extLst>
                <a:ext uri="{FF2B5EF4-FFF2-40B4-BE49-F238E27FC236}">
                  <a16:creationId xmlns:a16="http://schemas.microsoft.com/office/drawing/2014/main" id="{84515AE8-25D1-7262-5D79-23EFC6A645BB}"/>
                </a:ext>
              </a:extLst>
            </p:cNvPr>
            <p:cNvPicPr>
              <a:picLocks/>
            </p:cNvPicPr>
            <p:nvPr/>
          </p:nvPicPr>
          <p:blipFill rotWithShape="1">
            <a:blip r:embed="rId5">
              <a:biLevel thresh="50000"/>
              <a:extLst>
                <a:ext uri="{28A0092B-C50C-407E-A947-70E740481C1C}">
                  <a14:useLocalDpi xmlns:a14="http://schemas.microsoft.com/office/drawing/2010/main" val="0"/>
                </a:ext>
              </a:extLst>
            </a:blip>
            <a:srcRect r="75412" b="21536"/>
            <a:stretch/>
          </p:blipFill>
          <p:spPr bwMode="auto">
            <a:xfrm>
              <a:off x="8149526" y="878547"/>
              <a:ext cx="158710" cy="165134"/>
            </a:xfrm>
            <a:prstGeom prst="rect">
              <a:avLst/>
            </a:prstGeom>
            <a:grpFill/>
          </p:spPr>
        </p:pic>
      </p:grpSp>
      <p:grpSp>
        <p:nvGrpSpPr>
          <p:cNvPr id="444" name="Pep Order Change">
            <a:extLst>
              <a:ext uri="{FF2B5EF4-FFF2-40B4-BE49-F238E27FC236}">
                <a16:creationId xmlns:a16="http://schemas.microsoft.com/office/drawing/2014/main" id="{A15D4608-971D-E4D5-09F2-31698CE8868F}"/>
              </a:ext>
            </a:extLst>
          </p:cNvPr>
          <p:cNvGrpSpPr>
            <a:grpSpLocks/>
          </p:cNvGrpSpPr>
          <p:nvPr/>
        </p:nvGrpSpPr>
        <p:grpSpPr>
          <a:xfrm>
            <a:off x="4415394" y="4082000"/>
            <a:ext cx="756005" cy="182660"/>
            <a:chOff x="8236530" y="812157"/>
            <a:chExt cx="756005" cy="182660"/>
          </a:xfrm>
          <a:solidFill>
            <a:srgbClr val="E8E8E8"/>
          </a:solidFill>
        </p:grpSpPr>
        <p:sp>
          <p:nvSpPr>
            <p:cNvPr id="445" name="Tekstiruutu 184">
              <a:extLst>
                <a:ext uri="{FF2B5EF4-FFF2-40B4-BE49-F238E27FC236}">
                  <a16:creationId xmlns:a16="http://schemas.microsoft.com/office/drawing/2014/main" id="{97D2AAB4-CB3D-CCDD-EE83-839965F08E2B}"/>
                </a:ext>
              </a:extLst>
            </p:cNvPr>
            <p:cNvSpPr txBox="1">
              <a:spLocks/>
            </p:cNvSpPr>
            <p:nvPr/>
          </p:nvSpPr>
          <p:spPr>
            <a:xfrm>
              <a:off x="8383526" y="820282"/>
              <a:ext cx="609009" cy="174535"/>
            </a:xfrm>
            <a:prstGeom prst="rect">
              <a:avLst/>
            </a:prstGeom>
            <a:grpFill/>
          </p:spPr>
          <p:txBody>
            <a:bodyPr wrap="square" lIns="0" tIns="0" rIns="0" bIns="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Order </a:t>
              </a:r>
              <a:r>
                <a:rPr kumimoji="0" lang="fi-FI" sz="7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Change</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Order </a:t>
              </a:r>
              <a:r>
                <a:rPr kumimoji="0" lang="fi-FI" sz="7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Response</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pic>
          <p:nvPicPr>
            <p:cNvPr id="448" name="Picture 2" descr="The Future Is Open - OpenPeppol">
              <a:extLst>
                <a:ext uri="{FF2B5EF4-FFF2-40B4-BE49-F238E27FC236}">
                  <a16:creationId xmlns:a16="http://schemas.microsoft.com/office/drawing/2014/main" id="{17180EB7-3962-3E25-CA29-FA90CCB9D806}"/>
                </a:ext>
              </a:extLst>
            </p:cNvPr>
            <p:cNvPicPr>
              <a:picLocks/>
            </p:cNvPicPr>
            <p:nvPr/>
          </p:nvPicPr>
          <p:blipFill rotWithShape="1">
            <a:blip r:embed="rId5">
              <a:biLevel thresh="50000"/>
              <a:extLst>
                <a:ext uri="{28A0092B-C50C-407E-A947-70E740481C1C}">
                  <a14:useLocalDpi xmlns:a14="http://schemas.microsoft.com/office/drawing/2010/main" val="0"/>
                </a:ext>
              </a:extLst>
            </a:blip>
            <a:srcRect r="75412" b="21536"/>
            <a:stretch/>
          </p:blipFill>
          <p:spPr bwMode="auto">
            <a:xfrm>
              <a:off x="8236530" y="812157"/>
              <a:ext cx="158710" cy="165134"/>
            </a:xfrm>
            <a:prstGeom prst="rect">
              <a:avLst/>
            </a:prstGeom>
            <a:grpFill/>
          </p:spPr>
        </p:pic>
      </p:grpSp>
      <p:grpSp>
        <p:nvGrpSpPr>
          <p:cNvPr id="2" name="Ryhmä 1">
            <a:extLst>
              <a:ext uri="{FF2B5EF4-FFF2-40B4-BE49-F238E27FC236}">
                <a16:creationId xmlns:a16="http://schemas.microsoft.com/office/drawing/2014/main" id="{E48B659B-B9E3-474C-673B-6A6AF356B43E}"/>
              </a:ext>
            </a:extLst>
          </p:cNvPr>
          <p:cNvGrpSpPr>
            <a:grpSpLocks/>
          </p:cNvGrpSpPr>
          <p:nvPr/>
        </p:nvGrpSpPr>
        <p:grpSpPr>
          <a:xfrm>
            <a:off x="1916267" y="1293191"/>
            <a:ext cx="845916" cy="845916"/>
            <a:chOff x="2119229" y="1293191"/>
            <a:chExt cx="845916" cy="845916"/>
          </a:xfrm>
        </p:grpSpPr>
        <p:pic>
          <p:nvPicPr>
            <p:cNvPr id="1002" name="Kuva 1001" descr="Pilvi tasaisella täytöllä">
              <a:extLst>
                <a:ext uri="{FF2B5EF4-FFF2-40B4-BE49-F238E27FC236}">
                  <a16:creationId xmlns:a16="http://schemas.microsoft.com/office/drawing/2014/main" id="{A7C7A74D-5DF4-56F5-C0D8-BEC37CEE946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119229" y="1293191"/>
              <a:ext cx="845916" cy="845916"/>
            </a:xfrm>
            <a:prstGeom prst="rect">
              <a:avLst/>
            </a:prstGeom>
          </p:spPr>
        </p:pic>
        <p:sp>
          <p:nvSpPr>
            <p:cNvPr id="1008" name="Project shared repo">
              <a:extLst>
                <a:ext uri="{FF2B5EF4-FFF2-40B4-BE49-F238E27FC236}">
                  <a16:creationId xmlns:a16="http://schemas.microsoft.com/office/drawing/2014/main" id="{25DE7093-CF26-5D9D-B9D0-5798C74782B7}"/>
                </a:ext>
              </a:extLst>
            </p:cNvPr>
            <p:cNvSpPr txBox="1">
              <a:spLocks/>
            </p:cNvSpPr>
            <p:nvPr/>
          </p:nvSpPr>
          <p:spPr>
            <a:xfrm>
              <a:off x="2359441" y="1756439"/>
              <a:ext cx="274626" cy="115031"/>
            </a:xfrm>
            <a:prstGeom prst="rect">
              <a:avLst/>
            </a:prstGeom>
            <a:solidFill>
              <a:schemeClr val="bg1">
                <a:alpha val="90000"/>
              </a:schemeClr>
            </a:solidFill>
          </p:spPr>
          <p:txBody>
            <a:bodyPr wrap="square" lIns="36000" tIns="0" rIns="0" bIns="0" anchor="t">
              <a:spAutoFit/>
            </a:bodyPr>
            <a:lstStyle>
              <a:defPPr>
                <a:defRPr lang="fi-FI"/>
              </a:defPPr>
              <a:lvl1pPr>
                <a:lnSpc>
                  <a:spcPct val="80000"/>
                </a:lnSpc>
                <a:defRPr sz="900" b="0"/>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900" b="1" i="0" u="none" strike="noStrike" kern="1200" cap="none" spc="0" normalizeH="0" baseline="0" noProof="0">
                  <a:ln>
                    <a:noFill/>
                  </a:ln>
                  <a:solidFill>
                    <a:prstClr val="black"/>
                  </a:solidFill>
                  <a:effectLst/>
                  <a:uLnTx/>
                  <a:uFillTx/>
                  <a:latin typeface="Aptos" panose="02110004020202020204"/>
                  <a:ea typeface="+mn-ea"/>
                  <a:cs typeface="+mn-cs"/>
                </a:rPr>
                <a:t>CDE</a:t>
              </a:r>
            </a:p>
          </p:txBody>
        </p:sp>
        <p:grpSp>
          <p:nvGrpSpPr>
            <p:cNvPr id="1018" name="Kuva 46" descr="Tietokanta tasaisella täytöllä">
              <a:extLst>
                <a:ext uri="{FF2B5EF4-FFF2-40B4-BE49-F238E27FC236}">
                  <a16:creationId xmlns:a16="http://schemas.microsoft.com/office/drawing/2014/main" id="{16BEC5F9-2830-A9AC-602F-AA660EAF3F30}"/>
                </a:ext>
              </a:extLst>
            </p:cNvPr>
            <p:cNvGrpSpPr>
              <a:grpSpLocks/>
            </p:cNvGrpSpPr>
            <p:nvPr/>
          </p:nvGrpSpPr>
          <p:grpSpPr>
            <a:xfrm flipH="1">
              <a:off x="2392806" y="1551326"/>
              <a:ext cx="188467" cy="180090"/>
              <a:chOff x="4824412" y="3352085"/>
              <a:chExt cx="533400" cy="603250"/>
            </a:xfrm>
            <a:solidFill>
              <a:srgbClr val="000000"/>
            </a:solidFill>
          </p:grpSpPr>
          <p:sp>
            <p:nvSpPr>
              <p:cNvPr id="1020" name="Vapaamuotoinen: Muoto 1019">
                <a:extLst>
                  <a:ext uri="{FF2B5EF4-FFF2-40B4-BE49-F238E27FC236}">
                    <a16:creationId xmlns:a16="http://schemas.microsoft.com/office/drawing/2014/main" id="{D9FF6B6E-43B3-3B9F-70BC-2AFAD173ECE3}"/>
                  </a:ext>
                </a:extLst>
              </p:cNvPr>
              <p:cNvSpPr>
                <a:spLocks/>
              </p:cNvSpPr>
              <p:nvPr/>
            </p:nvSpPr>
            <p:spPr>
              <a:xfrm>
                <a:off x="4824412" y="3352085"/>
                <a:ext cx="533400" cy="152400"/>
              </a:xfrm>
              <a:custGeom>
                <a:avLst/>
                <a:gdLst>
                  <a:gd name="connsiteX0" fmla="*/ 533400 w 533400"/>
                  <a:gd name="connsiteY0" fmla="*/ 76200 h 152400"/>
                  <a:gd name="connsiteX1" fmla="*/ 266700 w 533400"/>
                  <a:gd name="connsiteY1" fmla="*/ 152400 h 152400"/>
                  <a:gd name="connsiteX2" fmla="*/ 0 w 533400"/>
                  <a:gd name="connsiteY2" fmla="*/ 76200 h 152400"/>
                  <a:gd name="connsiteX3" fmla="*/ 266700 w 533400"/>
                  <a:gd name="connsiteY3" fmla="*/ 0 h 152400"/>
                  <a:gd name="connsiteX4" fmla="*/ 533400 w 533400"/>
                  <a:gd name="connsiteY4" fmla="*/ 762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0" h="152400">
                    <a:moveTo>
                      <a:pt x="533400" y="76200"/>
                    </a:moveTo>
                    <a:cubicBezTo>
                      <a:pt x="533400" y="118284"/>
                      <a:pt x="413994" y="152400"/>
                      <a:pt x="266700" y="152400"/>
                    </a:cubicBezTo>
                    <a:cubicBezTo>
                      <a:pt x="119406" y="152400"/>
                      <a:pt x="0" y="118284"/>
                      <a:pt x="0" y="76200"/>
                    </a:cubicBezTo>
                    <a:cubicBezTo>
                      <a:pt x="0" y="34116"/>
                      <a:pt x="119406" y="0"/>
                      <a:pt x="266700" y="0"/>
                    </a:cubicBezTo>
                    <a:cubicBezTo>
                      <a:pt x="413994" y="0"/>
                      <a:pt x="533400" y="34116"/>
                      <a:pt x="533400" y="76200"/>
                    </a:cubicBezTo>
                    <a:close/>
                  </a:path>
                </a:pathLst>
              </a:custGeom>
              <a:solidFill>
                <a:srgbClr val="859EAE"/>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1" name="Vapaamuotoinen: Muoto 1020">
                <a:extLst>
                  <a:ext uri="{FF2B5EF4-FFF2-40B4-BE49-F238E27FC236}">
                    <a16:creationId xmlns:a16="http://schemas.microsoft.com/office/drawing/2014/main" id="{1050AFD5-32EE-8B7C-2F5F-BE3C67A2D29E}"/>
                  </a:ext>
                </a:extLst>
              </p:cNvPr>
              <p:cNvSpPr>
                <a:spLocks/>
              </p:cNvSpPr>
              <p:nvPr/>
            </p:nvSpPr>
            <p:spPr>
              <a:xfrm>
                <a:off x="4824412" y="3428285"/>
                <a:ext cx="533400" cy="228600"/>
              </a:xfrm>
              <a:custGeom>
                <a:avLst/>
                <a:gdLst>
                  <a:gd name="connsiteX0" fmla="*/ 457200 w 533400"/>
                  <a:gd name="connsiteY0" fmla="*/ 152400 h 228600"/>
                  <a:gd name="connsiteX1" fmla="*/ 438150 w 533400"/>
                  <a:gd name="connsiteY1" fmla="*/ 133350 h 228600"/>
                  <a:gd name="connsiteX2" fmla="*/ 457200 w 533400"/>
                  <a:gd name="connsiteY2" fmla="*/ 114300 h 228600"/>
                  <a:gd name="connsiteX3" fmla="*/ 476250 w 533400"/>
                  <a:gd name="connsiteY3" fmla="*/ 133350 h 228600"/>
                  <a:gd name="connsiteX4" fmla="*/ 457200 w 533400"/>
                  <a:gd name="connsiteY4" fmla="*/ 152400 h 228600"/>
                  <a:gd name="connsiteX5" fmla="*/ 266700 w 533400"/>
                  <a:gd name="connsiteY5" fmla="*/ 76200 h 228600"/>
                  <a:gd name="connsiteX6" fmla="*/ 0 w 533400"/>
                  <a:gd name="connsiteY6" fmla="*/ 0 h 228600"/>
                  <a:gd name="connsiteX7" fmla="*/ 0 w 533400"/>
                  <a:gd name="connsiteY7" fmla="*/ 152400 h 228600"/>
                  <a:gd name="connsiteX8" fmla="*/ 266700 w 533400"/>
                  <a:gd name="connsiteY8" fmla="*/ 228600 h 228600"/>
                  <a:gd name="connsiteX9" fmla="*/ 533400 w 533400"/>
                  <a:gd name="connsiteY9" fmla="*/ 152400 h 228600"/>
                  <a:gd name="connsiteX10" fmla="*/ 533400 w 533400"/>
                  <a:gd name="connsiteY10" fmla="*/ 0 h 228600"/>
                  <a:gd name="connsiteX11" fmla="*/ 266700 w 533400"/>
                  <a:gd name="connsiteY11" fmla="*/ 762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3400" h="228600">
                    <a:moveTo>
                      <a:pt x="457200" y="152400"/>
                    </a:moveTo>
                    <a:cubicBezTo>
                      <a:pt x="445770" y="152400"/>
                      <a:pt x="438150" y="144780"/>
                      <a:pt x="438150" y="133350"/>
                    </a:cubicBezTo>
                    <a:cubicBezTo>
                      <a:pt x="438150" y="121920"/>
                      <a:pt x="445770" y="114300"/>
                      <a:pt x="457200" y="114300"/>
                    </a:cubicBezTo>
                    <a:cubicBezTo>
                      <a:pt x="468630" y="114300"/>
                      <a:pt x="476250" y="121920"/>
                      <a:pt x="476250" y="133350"/>
                    </a:cubicBezTo>
                    <a:cubicBezTo>
                      <a:pt x="476250" y="144780"/>
                      <a:pt x="468630" y="152400"/>
                      <a:pt x="457200" y="152400"/>
                    </a:cubicBezTo>
                    <a:close/>
                    <a:moveTo>
                      <a:pt x="266700" y="76200"/>
                    </a:moveTo>
                    <a:cubicBezTo>
                      <a:pt x="120015" y="76200"/>
                      <a:pt x="0" y="41910"/>
                      <a:pt x="0" y="0"/>
                    </a:cubicBezTo>
                    <a:lnTo>
                      <a:pt x="0" y="152400"/>
                    </a:lnTo>
                    <a:cubicBezTo>
                      <a:pt x="0" y="194310"/>
                      <a:pt x="120015" y="228600"/>
                      <a:pt x="266700" y="228600"/>
                    </a:cubicBezTo>
                    <a:cubicBezTo>
                      <a:pt x="413385" y="228600"/>
                      <a:pt x="533400" y="194310"/>
                      <a:pt x="533400" y="152400"/>
                    </a:cubicBezTo>
                    <a:lnTo>
                      <a:pt x="533400" y="0"/>
                    </a:lnTo>
                    <a:cubicBezTo>
                      <a:pt x="533400" y="41910"/>
                      <a:pt x="413385" y="76200"/>
                      <a:pt x="266700" y="76200"/>
                    </a:cubicBezTo>
                    <a:close/>
                  </a:path>
                </a:pathLst>
              </a:custGeom>
              <a:solidFill>
                <a:srgbClr val="00D6C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2" name="Vapaamuotoinen: Muoto 1021">
                <a:extLst>
                  <a:ext uri="{FF2B5EF4-FFF2-40B4-BE49-F238E27FC236}">
                    <a16:creationId xmlns:a16="http://schemas.microsoft.com/office/drawing/2014/main" id="{4C8C8960-2755-729C-7AEF-2018AAEB5629}"/>
                  </a:ext>
                </a:extLst>
              </p:cNvPr>
              <p:cNvSpPr>
                <a:spLocks/>
              </p:cNvSpPr>
              <p:nvPr/>
            </p:nvSpPr>
            <p:spPr>
              <a:xfrm>
                <a:off x="4824412" y="3577510"/>
                <a:ext cx="533400" cy="228600"/>
              </a:xfrm>
              <a:custGeom>
                <a:avLst/>
                <a:gdLst>
                  <a:gd name="connsiteX0" fmla="*/ 457200 w 533400"/>
                  <a:gd name="connsiteY0" fmla="*/ 152400 h 228600"/>
                  <a:gd name="connsiteX1" fmla="*/ 438150 w 533400"/>
                  <a:gd name="connsiteY1" fmla="*/ 133350 h 228600"/>
                  <a:gd name="connsiteX2" fmla="*/ 457200 w 533400"/>
                  <a:gd name="connsiteY2" fmla="*/ 114300 h 228600"/>
                  <a:gd name="connsiteX3" fmla="*/ 476250 w 533400"/>
                  <a:gd name="connsiteY3" fmla="*/ 133350 h 228600"/>
                  <a:gd name="connsiteX4" fmla="*/ 457200 w 533400"/>
                  <a:gd name="connsiteY4" fmla="*/ 152400 h 228600"/>
                  <a:gd name="connsiteX5" fmla="*/ 266700 w 533400"/>
                  <a:gd name="connsiteY5" fmla="*/ 76200 h 228600"/>
                  <a:gd name="connsiteX6" fmla="*/ 0 w 533400"/>
                  <a:gd name="connsiteY6" fmla="*/ 0 h 228600"/>
                  <a:gd name="connsiteX7" fmla="*/ 0 w 533400"/>
                  <a:gd name="connsiteY7" fmla="*/ 152400 h 228600"/>
                  <a:gd name="connsiteX8" fmla="*/ 266700 w 533400"/>
                  <a:gd name="connsiteY8" fmla="*/ 228600 h 228600"/>
                  <a:gd name="connsiteX9" fmla="*/ 533400 w 533400"/>
                  <a:gd name="connsiteY9" fmla="*/ 152400 h 228600"/>
                  <a:gd name="connsiteX10" fmla="*/ 533400 w 533400"/>
                  <a:gd name="connsiteY10" fmla="*/ 0 h 228600"/>
                  <a:gd name="connsiteX11" fmla="*/ 266700 w 533400"/>
                  <a:gd name="connsiteY11" fmla="*/ 762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3400" h="228600">
                    <a:moveTo>
                      <a:pt x="457200" y="152400"/>
                    </a:moveTo>
                    <a:cubicBezTo>
                      <a:pt x="445770" y="152400"/>
                      <a:pt x="438150" y="144780"/>
                      <a:pt x="438150" y="133350"/>
                    </a:cubicBezTo>
                    <a:cubicBezTo>
                      <a:pt x="438150" y="121920"/>
                      <a:pt x="445770" y="114300"/>
                      <a:pt x="457200" y="114300"/>
                    </a:cubicBezTo>
                    <a:cubicBezTo>
                      <a:pt x="468630" y="114300"/>
                      <a:pt x="476250" y="121920"/>
                      <a:pt x="476250" y="133350"/>
                    </a:cubicBezTo>
                    <a:cubicBezTo>
                      <a:pt x="476250" y="144780"/>
                      <a:pt x="468630" y="152400"/>
                      <a:pt x="457200" y="152400"/>
                    </a:cubicBezTo>
                    <a:close/>
                    <a:moveTo>
                      <a:pt x="266700" y="76200"/>
                    </a:moveTo>
                    <a:cubicBezTo>
                      <a:pt x="120015" y="76200"/>
                      <a:pt x="0" y="41910"/>
                      <a:pt x="0" y="0"/>
                    </a:cubicBezTo>
                    <a:lnTo>
                      <a:pt x="0" y="152400"/>
                    </a:lnTo>
                    <a:cubicBezTo>
                      <a:pt x="0" y="194310"/>
                      <a:pt x="120015" y="228600"/>
                      <a:pt x="266700" y="228600"/>
                    </a:cubicBezTo>
                    <a:cubicBezTo>
                      <a:pt x="413385" y="228600"/>
                      <a:pt x="533400" y="194310"/>
                      <a:pt x="533400" y="152400"/>
                    </a:cubicBezTo>
                    <a:lnTo>
                      <a:pt x="533400" y="0"/>
                    </a:lnTo>
                    <a:cubicBezTo>
                      <a:pt x="533400" y="41910"/>
                      <a:pt x="413385" y="76200"/>
                      <a:pt x="266700" y="76200"/>
                    </a:cubicBezTo>
                    <a:close/>
                  </a:path>
                </a:pathLst>
              </a:custGeom>
              <a:solidFill>
                <a:srgbClr val="61A4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3" name="Vapaamuotoinen: Muoto 1022">
                <a:extLst>
                  <a:ext uri="{FF2B5EF4-FFF2-40B4-BE49-F238E27FC236}">
                    <a16:creationId xmlns:a16="http://schemas.microsoft.com/office/drawing/2014/main" id="{D07F4A95-94F0-3AA9-2881-FB857768C1D6}"/>
                  </a:ext>
                </a:extLst>
              </p:cNvPr>
              <p:cNvSpPr>
                <a:spLocks/>
              </p:cNvSpPr>
              <p:nvPr/>
            </p:nvSpPr>
            <p:spPr>
              <a:xfrm>
                <a:off x="4824412" y="3726735"/>
                <a:ext cx="533400" cy="228600"/>
              </a:xfrm>
              <a:custGeom>
                <a:avLst/>
                <a:gdLst>
                  <a:gd name="connsiteX0" fmla="*/ 457200 w 533400"/>
                  <a:gd name="connsiteY0" fmla="*/ 152400 h 228600"/>
                  <a:gd name="connsiteX1" fmla="*/ 438150 w 533400"/>
                  <a:gd name="connsiteY1" fmla="*/ 133350 h 228600"/>
                  <a:gd name="connsiteX2" fmla="*/ 457200 w 533400"/>
                  <a:gd name="connsiteY2" fmla="*/ 114300 h 228600"/>
                  <a:gd name="connsiteX3" fmla="*/ 476250 w 533400"/>
                  <a:gd name="connsiteY3" fmla="*/ 133350 h 228600"/>
                  <a:gd name="connsiteX4" fmla="*/ 457200 w 533400"/>
                  <a:gd name="connsiteY4" fmla="*/ 152400 h 228600"/>
                  <a:gd name="connsiteX5" fmla="*/ 266700 w 533400"/>
                  <a:gd name="connsiteY5" fmla="*/ 76200 h 228600"/>
                  <a:gd name="connsiteX6" fmla="*/ 0 w 533400"/>
                  <a:gd name="connsiteY6" fmla="*/ 0 h 228600"/>
                  <a:gd name="connsiteX7" fmla="*/ 0 w 533400"/>
                  <a:gd name="connsiteY7" fmla="*/ 152400 h 228600"/>
                  <a:gd name="connsiteX8" fmla="*/ 266700 w 533400"/>
                  <a:gd name="connsiteY8" fmla="*/ 228600 h 228600"/>
                  <a:gd name="connsiteX9" fmla="*/ 533400 w 533400"/>
                  <a:gd name="connsiteY9" fmla="*/ 152400 h 228600"/>
                  <a:gd name="connsiteX10" fmla="*/ 533400 w 533400"/>
                  <a:gd name="connsiteY10" fmla="*/ 0 h 228600"/>
                  <a:gd name="connsiteX11" fmla="*/ 266700 w 533400"/>
                  <a:gd name="connsiteY11" fmla="*/ 762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3400" h="228600">
                    <a:moveTo>
                      <a:pt x="457200" y="152400"/>
                    </a:moveTo>
                    <a:cubicBezTo>
                      <a:pt x="445770" y="152400"/>
                      <a:pt x="438150" y="144780"/>
                      <a:pt x="438150" y="133350"/>
                    </a:cubicBezTo>
                    <a:cubicBezTo>
                      <a:pt x="438150" y="121920"/>
                      <a:pt x="445770" y="114300"/>
                      <a:pt x="457200" y="114300"/>
                    </a:cubicBezTo>
                    <a:cubicBezTo>
                      <a:pt x="468630" y="114300"/>
                      <a:pt x="476250" y="121920"/>
                      <a:pt x="476250" y="133350"/>
                    </a:cubicBezTo>
                    <a:cubicBezTo>
                      <a:pt x="476250" y="144780"/>
                      <a:pt x="468630" y="152400"/>
                      <a:pt x="457200" y="152400"/>
                    </a:cubicBezTo>
                    <a:close/>
                    <a:moveTo>
                      <a:pt x="266700" y="76200"/>
                    </a:moveTo>
                    <a:cubicBezTo>
                      <a:pt x="120015" y="76200"/>
                      <a:pt x="0" y="41910"/>
                      <a:pt x="0" y="0"/>
                    </a:cubicBezTo>
                    <a:lnTo>
                      <a:pt x="0" y="152400"/>
                    </a:lnTo>
                    <a:cubicBezTo>
                      <a:pt x="0" y="194310"/>
                      <a:pt x="120015" y="228600"/>
                      <a:pt x="266700" y="228600"/>
                    </a:cubicBezTo>
                    <a:cubicBezTo>
                      <a:pt x="413385" y="228600"/>
                      <a:pt x="533400" y="194310"/>
                      <a:pt x="533400" y="152400"/>
                    </a:cubicBezTo>
                    <a:lnTo>
                      <a:pt x="533400" y="0"/>
                    </a:lnTo>
                    <a:cubicBezTo>
                      <a:pt x="533400" y="41910"/>
                      <a:pt x="413385" y="76200"/>
                      <a:pt x="266700" y="76200"/>
                    </a:cubicBezTo>
                    <a:close/>
                  </a:path>
                </a:pathLst>
              </a:custGeom>
              <a:solidFill>
                <a:srgbClr val="31557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70" name="Arrow: PROCC">
            <a:extLst>
              <a:ext uri="{FF2B5EF4-FFF2-40B4-BE49-F238E27FC236}">
                <a16:creationId xmlns:a16="http://schemas.microsoft.com/office/drawing/2014/main" id="{956442E4-3759-D561-D75F-C9C3C7422102}"/>
              </a:ext>
            </a:extLst>
          </p:cNvPr>
          <p:cNvSpPr>
            <a:spLocks/>
          </p:cNvSpPr>
          <p:nvPr/>
        </p:nvSpPr>
        <p:spPr>
          <a:xfrm rot="5400000">
            <a:off x="2494621" y="3282306"/>
            <a:ext cx="179143" cy="135615"/>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9" name="Arrow: PROC">
            <a:extLst>
              <a:ext uri="{FF2B5EF4-FFF2-40B4-BE49-F238E27FC236}">
                <a16:creationId xmlns:a16="http://schemas.microsoft.com/office/drawing/2014/main" id="{62DA9C86-0E8C-E0C7-6465-8FB97917B59D}"/>
              </a:ext>
            </a:extLst>
          </p:cNvPr>
          <p:cNvSpPr>
            <a:spLocks/>
          </p:cNvSpPr>
          <p:nvPr/>
        </p:nvSpPr>
        <p:spPr>
          <a:xfrm>
            <a:off x="2824562" y="3478030"/>
            <a:ext cx="146860" cy="135615"/>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81" name="Arrow: PROC">
            <a:extLst>
              <a:ext uri="{FF2B5EF4-FFF2-40B4-BE49-F238E27FC236}">
                <a16:creationId xmlns:a16="http://schemas.microsoft.com/office/drawing/2014/main" id="{53C0B89A-48A7-A8A8-97CB-3CCBDCFB4AE3}"/>
              </a:ext>
            </a:extLst>
          </p:cNvPr>
          <p:cNvSpPr>
            <a:spLocks/>
          </p:cNvSpPr>
          <p:nvPr/>
        </p:nvSpPr>
        <p:spPr>
          <a:xfrm>
            <a:off x="3559642" y="3481442"/>
            <a:ext cx="163797" cy="144000"/>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99" name="A MAN: rough to fine">
            <a:extLst>
              <a:ext uri="{FF2B5EF4-FFF2-40B4-BE49-F238E27FC236}">
                <a16:creationId xmlns:a16="http://schemas.microsoft.com/office/drawing/2014/main" id="{F68D4E8B-C017-478D-9831-028F0DCB2F4C}"/>
              </a:ext>
            </a:extLst>
          </p:cNvPr>
          <p:cNvSpPr>
            <a:spLocks/>
          </p:cNvSpPr>
          <p:nvPr/>
        </p:nvSpPr>
        <p:spPr>
          <a:xfrm>
            <a:off x="4216824" y="4974180"/>
            <a:ext cx="123226" cy="158287"/>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26" name="Standardized design nomenclature">
            <a:extLst>
              <a:ext uri="{FF2B5EF4-FFF2-40B4-BE49-F238E27FC236}">
                <a16:creationId xmlns:a16="http://schemas.microsoft.com/office/drawing/2014/main" id="{6BA20DF3-8075-E91D-A6E8-7D41B2DB5F9F}"/>
              </a:ext>
            </a:extLst>
          </p:cNvPr>
          <p:cNvSpPr txBox="1">
            <a:spLocks/>
          </p:cNvSpPr>
          <p:nvPr/>
        </p:nvSpPr>
        <p:spPr>
          <a:xfrm>
            <a:off x="1991790" y="1256458"/>
            <a:ext cx="1568366" cy="102272"/>
          </a:xfrm>
          <a:prstGeom prst="rect">
            <a:avLst/>
          </a:prstGeom>
          <a:solidFill>
            <a:schemeClr val="bg1">
              <a:alpha val="80000"/>
            </a:schemeClr>
          </a:solidFill>
        </p:spPr>
        <p:txBody>
          <a:bodyPr wrap="square" lIns="0" tIns="0" rIns="0" bIns="0">
            <a:spAutoFit/>
          </a:bodyPr>
          <a:lstStyle>
            <a:defPPr>
              <a:defRPr lang="fi-FI"/>
            </a:defPPr>
            <a:lvl1pPr>
              <a:defRPr sz="900" b="1"/>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Standardised</a:t>
            </a: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 design </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nomenclature</a:t>
            </a:r>
            <a:endParaRPr kumimoji="0" lang="fi-FI"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2" name="MTS M-BOM">
            <a:extLst>
              <a:ext uri="{FF2B5EF4-FFF2-40B4-BE49-F238E27FC236}">
                <a16:creationId xmlns:a16="http://schemas.microsoft.com/office/drawing/2014/main" id="{FC624B8F-1F57-6C60-495A-59363D63D73A}"/>
              </a:ext>
            </a:extLst>
          </p:cNvPr>
          <p:cNvSpPr>
            <a:spLocks/>
          </p:cNvSpPr>
          <p:nvPr/>
        </p:nvSpPr>
        <p:spPr>
          <a:xfrm>
            <a:off x="1541648" y="5161422"/>
            <a:ext cx="576000" cy="213536"/>
          </a:xfrm>
          <a:prstGeom prst="can">
            <a:avLst>
              <a:gd name="adj" fmla="val 34516"/>
            </a:avLst>
          </a:prstGeom>
          <a:solidFill>
            <a:sysClr val="windowText" lastClr="000000"/>
          </a:solidFill>
          <a:ln w="19050" cap="flat" cmpd="sng" algn="ctr">
            <a:solidFill>
              <a:sysClr val="windowText" lastClr="000000">
                <a:shade val="15000"/>
              </a:sysClr>
            </a:solidFill>
            <a:prstDash val="solid"/>
            <a:miter lim="800000"/>
          </a:ln>
          <a:effectLst/>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 lastClr="FFFFFF"/>
                </a:solidFill>
                <a:latin typeface="Aptos" panose="02110004020202020204"/>
              </a:defRPr>
            </a:lvl1pPr>
            <a:lvl2pPr marL="457200" algn="l" defTabSz="914400" rtl="0" eaLnBrk="1" latinLnBrk="0" hangingPunct="1">
              <a:defRPr sz="1800" kern="1200">
                <a:solidFill>
                  <a:sysClr val="window" lastClr="FFFFFF"/>
                </a:solidFill>
                <a:latin typeface="Aptos" panose="02110004020202020204"/>
              </a:defRPr>
            </a:lvl2pPr>
            <a:lvl3pPr marL="914400" algn="l" defTabSz="914400" rtl="0" eaLnBrk="1" latinLnBrk="0" hangingPunct="1">
              <a:defRPr sz="1800" kern="1200">
                <a:solidFill>
                  <a:sysClr val="window" lastClr="FFFFFF"/>
                </a:solidFill>
                <a:latin typeface="Aptos" panose="02110004020202020204"/>
              </a:defRPr>
            </a:lvl3pPr>
            <a:lvl4pPr marL="1371600" algn="l" defTabSz="914400" rtl="0" eaLnBrk="1" latinLnBrk="0" hangingPunct="1">
              <a:defRPr sz="1800" kern="1200">
                <a:solidFill>
                  <a:sysClr val="window" lastClr="FFFFFF"/>
                </a:solidFill>
                <a:latin typeface="Aptos" panose="02110004020202020204"/>
              </a:defRPr>
            </a:lvl4pPr>
            <a:lvl5pPr marL="1828800" algn="l" defTabSz="914400" rtl="0" eaLnBrk="1" latinLnBrk="0" hangingPunct="1">
              <a:defRPr sz="1800" kern="1200">
                <a:solidFill>
                  <a:sysClr val="window" lastClr="FFFFFF"/>
                </a:solidFill>
                <a:latin typeface="Aptos" panose="02110004020202020204"/>
              </a:defRPr>
            </a:lvl5pPr>
            <a:lvl6pPr marL="2286000" algn="l" defTabSz="914400" rtl="0" eaLnBrk="1" latinLnBrk="0" hangingPunct="1">
              <a:defRPr sz="1800" kern="1200">
                <a:solidFill>
                  <a:sysClr val="window" lastClr="FFFFFF"/>
                </a:solidFill>
                <a:latin typeface="Aptos" panose="02110004020202020204"/>
              </a:defRPr>
            </a:lvl6pPr>
            <a:lvl7pPr marL="2743200" algn="l" defTabSz="914400" rtl="0" eaLnBrk="1" latinLnBrk="0" hangingPunct="1">
              <a:defRPr sz="1800" kern="1200">
                <a:solidFill>
                  <a:sysClr val="window" lastClr="FFFFFF"/>
                </a:solidFill>
                <a:latin typeface="Aptos" panose="02110004020202020204"/>
              </a:defRPr>
            </a:lvl7pPr>
            <a:lvl8pPr marL="3200400" algn="l" defTabSz="914400" rtl="0" eaLnBrk="1" latinLnBrk="0" hangingPunct="1">
              <a:defRPr sz="1800" kern="1200">
                <a:solidFill>
                  <a:sysClr val="window" lastClr="FFFFFF"/>
                </a:solidFill>
                <a:latin typeface="Aptos" panose="02110004020202020204"/>
              </a:defRPr>
            </a:lvl8pPr>
            <a:lvl9pPr marL="3657600" algn="l" defTabSz="914400" rtl="0" eaLnBrk="1" latinLnBrk="0" hangingPunct="1">
              <a:defRPr sz="1800" kern="1200">
                <a:solidFill>
                  <a:sysClr val="window" lastClr="FFFFFF"/>
                </a:solidFill>
                <a:latin typeface="Aptos" panose="021100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mn-cs"/>
              </a:rPr>
              <a:t>M-BOM</a:t>
            </a:r>
          </a:p>
        </p:txBody>
      </p:sp>
      <p:sp>
        <p:nvSpPr>
          <p:cNvPr id="100" name="MAN Mbom">
            <a:extLst>
              <a:ext uri="{FF2B5EF4-FFF2-40B4-BE49-F238E27FC236}">
                <a16:creationId xmlns:a16="http://schemas.microsoft.com/office/drawing/2014/main" id="{08C0421D-E5DC-5ABA-90B6-79AFBFFDC896}"/>
              </a:ext>
            </a:extLst>
          </p:cNvPr>
          <p:cNvSpPr>
            <a:spLocks/>
          </p:cNvSpPr>
          <p:nvPr/>
        </p:nvSpPr>
        <p:spPr>
          <a:xfrm>
            <a:off x="1458276" y="3115756"/>
            <a:ext cx="649958" cy="213536"/>
          </a:xfrm>
          <a:prstGeom prst="can">
            <a:avLst/>
          </a:prstGeom>
          <a:solidFill>
            <a:sysClr val="windowText" lastClr="000000"/>
          </a:solidFill>
          <a:ln w="19050" cap="flat" cmpd="sng" algn="ctr">
            <a:solidFill>
              <a:sysClr val="windowText" lastClr="000000">
                <a:shade val="15000"/>
              </a:sysClr>
            </a:solidFill>
            <a:prstDash val="solid"/>
            <a:miter lim="800000"/>
          </a:ln>
          <a:effectLst/>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 lastClr="FFFFFF"/>
                </a:solidFill>
                <a:latin typeface="Aptos" panose="02110004020202020204"/>
              </a:defRPr>
            </a:lvl1pPr>
            <a:lvl2pPr marL="457200" algn="l" defTabSz="914400" rtl="0" eaLnBrk="1" latinLnBrk="0" hangingPunct="1">
              <a:defRPr sz="1800" kern="1200">
                <a:solidFill>
                  <a:sysClr val="window" lastClr="FFFFFF"/>
                </a:solidFill>
                <a:latin typeface="Aptos" panose="02110004020202020204"/>
              </a:defRPr>
            </a:lvl2pPr>
            <a:lvl3pPr marL="914400" algn="l" defTabSz="914400" rtl="0" eaLnBrk="1" latinLnBrk="0" hangingPunct="1">
              <a:defRPr sz="1800" kern="1200">
                <a:solidFill>
                  <a:sysClr val="window" lastClr="FFFFFF"/>
                </a:solidFill>
                <a:latin typeface="Aptos" panose="02110004020202020204"/>
              </a:defRPr>
            </a:lvl3pPr>
            <a:lvl4pPr marL="1371600" algn="l" defTabSz="914400" rtl="0" eaLnBrk="1" latinLnBrk="0" hangingPunct="1">
              <a:defRPr sz="1800" kern="1200">
                <a:solidFill>
                  <a:sysClr val="window" lastClr="FFFFFF"/>
                </a:solidFill>
                <a:latin typeface="Aptos" panose="02110004020202020204"/>
              </a:defRPr>
            </a:lvl4pPr>
            <a:lvl5pPr marL="1828800" algn="l" defTabSz="914400" rtl="0" eaLnBrk="1" latinLnBrk="0" hangingPunct="1">
              <a:defRPr sz="1800" kern="1200">
                <a:solidFill>
                  <a:sysClr val="window" lastClr="FFFFFF"/>
                </a:solidFill>
                <a:latin typeface="Aptos" panose="02110004020202020204"/>
              </a:defRPr>
            </a:lvl5pPr>
            <a:lvl6pPr marL="2286000" algn="l" defTabSz="914400" rtl="0" eaLnBrk="1" latinLnBrk="0" hangingPunct="1">
              <a:defRPr sz="1800" kern="1200">
                <a:solidFill>
                  <a:sysClr val="window" lastClr="FFFFFF"/>
                </a:solidFill>
                <a:latin typeface="Aptos" panose="02110004020202020204"/>
              </a:defRPr>
            </a:lvl6pPr>
            <a:lvl7pPr marL="2743200" algn="l" defTabSz="914400" rtl="0" eaLnBrk="1" latinLnBrk="0" hangingPunct="1">
              <a:defRPr sz="1800" kern="1200">
                <a:solidFill>
                  <a:sysClr val="window" lastClr="FFFFFF"/>
                </a:solidFill>
                <a:latin typeface="Aptos" panose="02110004020202020204"/>
              </a:defRPr>
            </a:lvl7pPr>
            <a:lvl8pPr marL="3200400" algn="l" defTabSz="914400" rtl="0" eaLnBrk="1" latinLnBrk="0" hangingPunct="1">
              <a:defRPr sz="1800" kern="1200">
                <a:solidFill>
                  <a:sysClr val="window" lastClr="FFFFFF"/>
                </a:solidFill>
                <a:latin typeface="Aptos" panose="02110004020202020204"/>
              </a:defRPr>
            </a:lvl8pPr>
            <a:lvl9pPr marL="3657600" algn="l" defTabSz="914400" rtl="0" eaLnBrk="1" latinLnBrk="0" hangingPunct="1">
              <a:defRPr sz="1800" kern="1200">
                <a:solidFill>
                  <a:sysClr val="window" lastClr="FFFFFF"/>
                </a:solidFill>
                <a:latin typeface="Aptos" panose="021100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mn-cs"/>
              </a:rPr>
              <a:t>E-BOM</a:t>
            </a:r>
          </a:p>
        </p:txBody>
      </p:sp>
      <p:sp>
        <p:nvSpPr>
          <p:cNvPr id="101" name="MAN Drawing repository">
            <a:extLst>
              <a:ext uri="{FF2B5EF4-FFF2-40B4-BE49-F238E27FC236}">
                <a16:creationId xmlns:a16="http://schemas.microsoft.com/office/drawing/2014/main" id="{7CE12323-F24B-3653-93B9-C8F6728E53B4}"/>
              </a:ext>
            </a:extLst>
          </p:cNvPr>
          <p:cNvSpPr>
            <a:spLocks/>
          </p:cNvSpPr>
          <p:nvPr/>
        </p:nvSpPr>
        <p:spPr>
          <a:xfrm>
            <a:off x="1541098" y="4758094"/>
            <a:ext cx="576000" cy="447598"/>
          </a:xfrm>
          <a:prstGeom prst="can">
            <a:avLst>
              <a:gd name="adj" fmla="val 17790"/>
            </a:avLst>
          </a:prstGeom>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36000" tIns="36000" rIns="3600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err="1">
                <a:ln>
                  <a:noFill/>
                </a:ln>
                <a:solidFill>
                  <a:prstClr val="white"/>
                </a:solidFill>
                <a:effectLst/>
                <a:uLnTx/>
                <a:uFillTx/>
                <a:latin typeface="Calibri" panose="020F0502020204030204"/>
                <a:ea typeface="+mn-ea"/>
                <a:cs typeface="Arial" panose="020B0604020202020204" pitchFamily="34" charset="0"/>
              </a:rPr>
              <a:t>Element</a:t>
            </a: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 </a:t>
            </a:r>
            <a:r>
              <a:rPr kumimoji="0" lang="fi-FI" sz="900" b="0" i="0" u="none" strike="noStrike" kern="1200" cap="none" spc="0" normalizeH="0" baseline="0" noProof="0" err="1">
                <a:ln>
                  <a:noFill/>
                </a:ln>
                <a:solidFill>
                  <a:prstClr val="white"/>
                </a:solidFill>
                <a:effectLst/>
                <a:uLnTx/>
                <a:uFillTx/>
                <a:latin typeface="Calibri" panose="020F0502020204030204"/>
                <a:ea typeface="+mn-ea"/>
                <a:cs typeface="Arial" panose="020B0604020202020204" pitchFamily="34" charset="0"/>
              </a:rPr>
              <a:t>fabrication</a:t>
            </a: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 </a:t>
            </a:r>
            <a:r>
              <a:rPr kumimoji="0" lang="fi-FI" sz="900" b="0" i="0" u="none" strike="noStrike" kern="1200" cap="none" spc="0" normalizeH="0" baseline="0" noProof="0" err="1">
                <a:ln>
                  <a:noFill/>
                </a:ln>
                <a:solidFill>
                  <a:prstClr val="white"/>
                </a:solidFill>
                <a:effectLst/>
                <a:uLnTx/>
                <a:uFillTx/>
                <a:latin typeface="Calibri" panose="020F0502020204030204"/>
                <a:ea typeface="+mn-ea"/>
                <a:cs typeface="Arial" panose="020B0604020202020204" pitchFamily="34" charset="0"/>
              </a:rPr>
              <a:t>drawings</a:t>
            </a:r>
            <a:endPar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cxnSp>
        <p:nvCxnSpPr>
          <p:cNvPr id="136" name="A 2d designs">
            <a:extLst>
              <a:ext uri="{FF2B5EF4-FFF2-40B4-BE49-F238E27FC236}">
                <a16:creationId xmlns:a16="http://schemas.microsoft.com/office/drawing/2014/main" id="{183F5935-3B28-778E-38F9-DCC32D8C5F1B}"/>
              </a:ext>
            </a:extLst>
          </p:cNvPr>
          <p:cNvCxnSpPr>
            <a:cxnSpLocks/>
            <a:endCxn id="101" idx="1"/>
          </p:cNvCxnSpPr>
          <p:nvPr/>
        </p:nvCxnSpPr>
        <p:spPr>
          <a:xfrm rot="5400000">
            <a:off x="633521" y="3117685"/>
            <a:ext cx="2835987" cy="444831"/>
          </a:xfrm>
          <a:prstGeom prst="bentConnector3">
            <a:avLst>
              <a:gd name="adj1" fmla="val 64554"/>
            </a:avLst>
          </a:prstGeom>
          <a:ln w="12700">
            <a:solidFill>
              <a:srgbClr val="FF0000"/>
            </a:solidFill>
            <a:prstDash val="dash"/>
            <a:headEnd type="triangle" w="med" len="med"/>
            <a:tailEnd type="oval" w="sm" len="sm"/>
          </a:ln>
        </p:spPr>
        <p:style>
          <a:lnRef idx="2">
            <a:schemeClr val="accent1"/>
          </a:lnRef>
          <a:fillRef idx="0">
            <a:schemeClr val="accent1"/>
          </a:fillRef>
          <a:effectRef idx="1">
            <a:schemeClr val="accent1"/>
          </a:effectRef>
          <a:fontRef idx="minor">
            <a:schemeClr val="tx1"/>
          </a:fontRef>
        </p:style>
      </p:cxnSp>
      <p:pic>
        <p:nvPicPr>
          <p:cNvPr id="503" name="Information" descr="Tiedot tasaisella täytöllä">
            <a:extLst>
              <a:ext uri="{FF2B5EF4-FFF2-40B4-BE49-F238E27FC236}">
                <a16:creationId xmlns:a16="http://schemas.microsoft.com/office/drawing/2014/main" id="{88F76E1D-E674-9A18-C149-678AF934EBF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099109" y="3951147"/>
            <a:ext cx="165629" cy="165629"/>
          </a:xfrm>
          <a:prstGeom prst="rect">
            <a:avLst/>
          </a:prstGeom>
        </p:spPr>
      </p:pic>
      <p:cxnSp>
        <p:nvCxnSpPr>
          <p:cNvPr id="110" name="Arrow: ICT to MAN">
            <a:extLst>
              <a:ext uri="{FF2B5EF4-FFF2-40B4-BE49-F238E27FC236}">
                <a16:creationId xmlns:a16="http://schemas.microsoft.com/office/drawing/2014/main" id="{71D3D704-B9F2-3030-4F87-05ACE832640E}"/>
              </a:ext>
            </a:extLst>
          </p:cNvPr>
          <p:cNvCxnSpPr>
            <a:cxnSpLocks/>
            <a:stCxn id="30" idx="3"/>
            <a:endCxn id="492" idx="2"/>
          </p:cNvCxnSpPr>
          <p:nvPr/>
        </p:nvCxnSpPr>
        <p:spPr>
          <a:xfrm rot="16200000" flipH="1">
            <a:off x="-718149" y="3008393"/>
            <a:ext cx="3303990" cy="1215604"/>
          </a:xfrm>
          <a:prstGeom prst="bentConnector2">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sp>
        <p:nvSpPr>
          <p:cNvPr id="214" name="MAN Tender Response">
            <a:extLst>
              <a:ext uri="{FF2B5EF4-FFF2-40B4-BE49-F238E27FC236}">
                <a16:creationId xmlns:a16="http://schemas.microsoft.com/office/drawing/2014/main" id="{0E02CAD8-71DB-5CA1-9DDC-FE6C3DB4E5A0}"/>
              </a:ext>
            </a:extLst>
          </p:cNvPr>
          <p:cNvSpPr>
            <a:spLocks/>
          </p:cNvSpPr>
          <p:nvPr/>
        </p:nvSpPr>
        <p:spPr>
          <a:xfrm>
            <a:off x="1893434" y="5589679"/>
            <a:ext cx="1885467" cy="216000"/>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180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Purchase</a:t>
            </a:r>
          </a:p>
        </p:txBody>
      </p:sp>
      <p:cxnSp>
        <p:nvCxnSpPr>
          <p:cNvPr id="216" name="A MTS 2">
            <a:extLst>
              <a:ext uri="{FF2B5EF4-FFF2-40B4-BE49-F238E27FC236}">
                <a16:creationId xmlns:a16="http://schemas.microsoft.com/office/drawing/2014/main" id="{02ACD21E-D304-B5B6-CF2A-DC8593176E1F}"/>
              </a:ext>
            </a:extLst>
          </p:cNvPr>
          <p:cNvCxnSpPr>
            <a:cxnSpLocks/>
          </p:cNvCxnSpPr>
          <p:nvPr/>
        </p:nvCxnSpPr>
        <p:spPr>
          <a:xfrm>
            <a:off x="2791718" y="5805679"/>
            <a:ext cx="0" cy="490982"/>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grpSp>
        <p:nvGrpSpPr>
          <p:cNvPr id="418" name="Pep Order mts">
            <a:extLst>
              <a:ext uri="{FF2B5EF4-FFF2-40B4-BE49-F238E27FC236}">
                <a16:creationId xmlns:a16="http://schemas.microsoft.com/office/drawing/2014/main" id="{730420A5-853D-28DC-2692-550E534A5DFD}"/>
              </a:ext>
            </a:extLst>
          </p:cNvPr>
          <p:cNvGrpSpPr>
            <a:grpSpLocks/>
          </p:cNvGrpSpPr>
          <p:nvPr/>
        </p:nvGrpSpPr>
        <p:grpSpPr>
          <a:xfrm>
            <a:off x="2572722" y="5934592"/>
            <a:ext cx="518105" cy="165134"/>
            <a:chOff x="8113985" y="822326"/>
            <a:chExt cx="518105" cy="165134"/>
          </a:xfrm>
          <a:solidFill>
            <a:srgbClr val="E8E8E8"/>
          </a:solidFill>
        </p:grpSpPr>
        <p:sp>
          <p:nvSpPr>
            <p:cNvPr id="419" name="Tekstiruutu 184">
              <a:extLst>
                <a:ext uri="{FF2B5EF4-FFF2-40B4-BE49-F238E27FC236}">
                  <a16:creationId xmlns:a16="http://schemas.microsoft.com/office/drawing/2014/main" id="{37F1E1A0-1B4B-4372-6705-0DB8E917BB1D}"/>
                </a:ext>
              </a:extLst>
            </p:cNvPr>
            <p:cNvSpPr txBox="1">
              <a:spLocks/>
            </p:cNvSpPr>
            <p:nvPr/>
          </p:nvSpPr>
          <p:spPr>
            <a:xfrm>
              <a:off x="8196077" y="851089"/>
              <a:ext cx="436013" cy="107722"/>
            </a:xfrm>
            <a:prstGeom prst="rect">
              <a:avLst/>
            </a:prstGeom>
            <a:grpFill/>
          </p:spPr>
          <p:txBody>
            <a:bodyPr wrap="square"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Order</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pic>
          <p:nvPicPr>
            <p:cNvPr id="422" name="Picture 2" descr="The Future Is Open - OpenPeppol">
              <a:extLst>
                <a:ext uri="{FF2B5EF4-FFF2-40B4-BE49-F238E27FC236}">
                  <a16:creationId xmlns:a16="http://schemas.microsoft.com/office/drawing/2014/main" id="{43387596-F530-EFE6-562B-EBE6E5F99602}"/>
                </a:ext>
              </a:extLst>
            </p:cNvPr>
            <p:cNvPicPr>
              <a:picLocks/>
            </p:cNvPicPr>
            <p:nvPr/>
          </p:nvPicPr>
          <p:blipFill rotWithShape="1">
            <a:blip r:embed="rId5">
              <a:biLevel thresh="50000"/>
              <a:extLst>
                <a:ext uri="{28A0092B-C50C-407E-A947-70E740481C1C}">
                  <a14:useLocalDpi xmlns:a14="http://schemas.microsoft.com/office/drawing/2010/main" val="0"/>
                </a:ext>
              </a:extLst>
            </a:blip>
            <a:srcRect r="75412" b="21536"/>
            <a:stretch/>
          </p:blipFill>
          <p:spPr bwMode="auto">
            <a:xfrm>
              <a:off x="8113985" y="822326"/>
              <a:ext cx="158710" cy="165134"/>
            </a:xfrm>
            <a:prstGeom prst="rect">
              <a:avLst/>
            </a:prstGeom>
            <a:grpFill/>
          </p:spPr>
        </p:pic>
      </p:grpSp>
      <p:sp>
        <p:nvSpPr>
          <p:cNvPr id="225" name="MAN Tender Response">
            <a:extLst>
              <a:ext uri="{FF2B5EF4-FFF2-40B4-BE49-F238E27FC236}">
                <a16:creationId xmlns:a16="http://schemas.microsoft.com/office/drawing/2014/main" id="{1B063D2C-F1A7-695E-7A5A-543B0C31EAF5}"/>
              </a:ext>
            </a:extLst>
          </p:cNvPr>
          <p:cNvSpPr>
            <a:spLocks/>
          </p:cNvSpPr>
          <p:nvPr/>
        </p:nvSpPr>
        <p:spPr>
          <a:xfrm>
            <a:off x="5092272" y="6288710"/>
            <a:ext cx="2806699" cy="319354"/>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719138" marR="0" lvl="0" indent="0" algn="l"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Delivery </a:t>
            </a:r>
          </a:p>
          <a:p>
            <a:pPr marL="719138" marR="0" lvl="0" indent="0" algn="l" defTabSz="914400" rtl="0" eaLnBrk="1" fontAlgn="auto" latinLnBrk="0" hangingPunct="1">
              <a:lnSpc>
                <a:spcPct val="80000"/>
              </a:lnSpc>
              <a:spcBef>
                <a:spcPts val="0"/>
              </a:spcBef>
              <a:spcAft>
                <a:spcPts val="0"/>
              </a:spcAft>
              <a:buClrTx/>
              <a:buSzTx/>
              <a:buFontTx/>
              <a:buNone/>
              <a:tabLst/>
              <a:defRPr/>
            </a:pPr>
            <a:r>
              <a:rPr kumimoji="0" lang="en-US" sz="7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ID:</a:t>
            </a:r>
            <a:r>
              <a:rPr kumimoji="0" lang="en-US" sz="7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sym typeface="Wingdings" panose="05000000000000000000" pitchFamily="2" charset="2"/>
              </a:rPr>
              <a:t>(S)</a:t>
            </a:r>
            <a:r>
              <a:rPr kumimoji="0" lang="en-US" sz="7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GTIN/SSCC</a:t>
            </a:r>
          </a:p>
          <a:p>
            <a:pPr marL="719138" marR="0" lvl="2" indent="0" algn="l" defTabSz="914400" rtl="0" eaLnBrk="1" fontAlgn="auto" latinLnBrk="0" hangingPunct="1">
              <a:lnSpc>
                <a:spcPct val="80000"/>
              </a:lnSpc>
              <a:spcBef>
                <a:spcPts val="0"/>
              </a:spcBef>
              <a:spcAft>
                <a:spcPts val="0"/>
              </a:spcAft>
              <a:buClrTx/>
              <a:buSzTx/>
              <a:buFontTx/>
              <a:buNone/>
              <a:tabLst/>
              <a:defRPr/>
            </a:pPr>
            <a:r>
              <a:rPr kumimoji="0" lang="en-US" sz="7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Data Carrier:</a:t>
            </a:r>
            <a:r>
              <a:rPr kumimoji="0" lang="en-US"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128 barcode/</a:t>
            </a:r>
            <a:r>
              <a:rPr kumimoji="0" lang="en-US" sz="600" b="0"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DataMatrix</a:t>
            </a:r>
            <a:r>
              <a:rPr kumimoji="0" lang="en-US"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/RFID</a:t>
            </a:r>
            <a:endParaRPr kumimoji="0" lang="en-US" sz="7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261" name="MAN Tender Response">
            <a:extLst>
              <a:ext uri="{FF2B5EF4-FFF2-40B4-BE49-F238E27FC236}">
                <a16:creationId xmlns:a16="http://schemas.microsoft.com/office/drawing/2014/main" id="{EE485058-03F7-D1E2-BB75-1A28FC2B5504}"/>
              </a:ext>
            </a:extLst>
          </p:cNvPr>
          <p:cNvSpPr>
            <a:spLocks/>
          </p:cNvSpPr>
          <p:nvPr/>
        </p:nvSpPr>
        <p:spPr>
          <a:xfrm>
            <a:off x="5037954" y="5611663"/>
            <a:ext cx="2806700" cy="186852"/>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Receiving</a:t>
            </a:r>
          </a:p>
        </p:txBody>
      </p:sp>
      <p:sp>
        <p:nvSpPr>
          <p:cNvPr id="297" name="MAN Driving arrangement">
            <a:extLst>
              <a:ext uri="{FF2B5EF4-FFF2-40B4-BE49-F238E27FC236}">
                <a16:creationId xmlns:a16="http://schemas.microsoft.com/office/drawing/2014/main" id="{4F584778-5F0F-99D2-022E-36B4491AC870}"/>
              </a:ext>
            </a:extLst>
          </p:cNvPr>
          <p:cNvSpPr>
            <a:spLocks/>
          </p:cNvSpPr>
          <p:nvPr/>
        </p:nvSpPr>
        <p:spPr>
          <a:xfrm>
            <a:off x="6711544" y="4926378"/>
            <a:ext cx="936000" cy="287312"/>
          </a:xfrm>
          <a:prstGeom prst="can">
            <a:avLst>
              <a:gd name="adj" fmla="val 15657"/>
            </a:avLst>
          </a:prstGeom>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45708"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err="1">
                <a:ln>
                  <a:noFill/>
                </a:ln>
                <a:solidFill>
                  <a:prstClr val="white"/>
                </a:solidFill>
                <a:effectLst/>
                <a:uLnTx/>
                <a:uFillTx/>
                <a:latin typeface="Calibri" panose="020F0502020204030204"/>
                <a:ea typeface="+mn-ea"/>
                <a:cs typeface="Arial" panose="020B0604020202020204" pitchFamily="34" charset="0"/>
              </a:rPr>
              <a:t>Driving</a:t>
            </a: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 </a:t>
            </a:r>
            <a:r>
              <a:rPr kumimoji="0" lang="fi-FI" sz="900" b="0" i="0" u="none" strike="noStrike" kern="1200" cap="none" spc="0" normalizeH="0" baseline="0" noProof="0" err="1">
                <a:ln>
                  <a:noFill/>
                </a:ln>
                <a:solidFill>
                  <a:prstClr val="white"/>
                </a:solidFill>
                <a:effectLst/>
                <a:uLnTx/>
                <a:uFillTx/>
                <a:latin typeface="Calibri" panose="020F0502020204030204"/>
                <a:ea typeface="+mn-ea"/>
                <a:cs typeface="Arial" panose="020B0604020202020204" pitchFamily="34" charset="0"/>
              </a:rPr>
              <a:t>arrangement</a:t>
            </a:r>
            <a:endPar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cxnSp>
        <p:nvCxnSpPr>
          <p:cNvPr id="317" name="Arrow: MAN">
            <a:extLst>
              <a:ext uri="{FF2B5EF4-FFF2-40B4-BE49-F238E27FC236}">
                <a16:creationId xmlns:a16="http://schemas.microsoft.com/office/drawing/2014/main" id="{34090CB4-68D5-3FB9-F1C8-E91A80B91F2F}"/>
              </a:ext>
            </a:extLst>
          </p:cNvPr>
          <p:cNvCxnSpPr>
            <a:cxnSpLocks/>
            <a:stCxn id="54" idx="3"/>
          </p:cNvCxnSpPr>
          <p:nvPr/>
        </p:nvCxnSpPr>
        <p:spPr>
          <a:xfrm>
            <a:off x="6531155" y="5170948"/>
            <a:ext cx="175743" cy="2954"/>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348" name="Arrow: CON">
            <a:extLst>
              <a:ext uri="{FF2B5EF4-FFF2-40B4-BE49-F238E27FC236}">
                <a16:creationId xmlns:a16="http://schemas.microsoft.com/office/drawing/2014/main" id="{7C113BD8-95F5-3F4A-6DCD-B5E62F7D5937}"/>
              </a:ext>
            </a:extLst>
          </p:cNvPr>
          <p:cNvSpPr>
            <a:spLocks/>
          </p:cNvSpPr>
          <p:nvPr/>
        </p:nvSpPr>
        <p:spPr>
          <a:xfrm>
            <a:off x="7939492" y="3479148"/>
            <a:ext cx="132320" cy="135615"/>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nvGrpSpPr>
          <p:cNvPr id="438" name="Pep Call off order">
            <a:extLst>
              <a:ext uri="{FF2B5EF4-FFF2-40B4-BE49-F238E27FC236}">
                <a16:creationId xmlns:a16="http://schemas.microsoft.com/office/drawing/2014/main" id="{2DB91DD7-B286-6EDC-063A-AFD43EFFB63C}"/>
              </a:ext>
            </a:extLst>
          </p:cNvPr>
          <p:cNvGrpSpPr>
            <a:grpSpLocks/>
          </p:cNvGrpSpPr>
          <p:nvPr/>
        </p:nvGrpSpPr>
        <p:grpSpPr>
          <a:xfrm>
            <a:off x="5213555" y="3883299"/>
            <a:ext cx="593248" cy="247624"/>
            <a:chOff x="8150362" y="808367"/>
            <a:chExt cx="593248" cy="247624"/>
          </a:xfrm>
          <a:solidFill>
            <a:srgbClr val="E8E8E8"/>
          </a:solidFill>
        </p:grpSpPr>
        <p:sp>
          <p:nvSpPr>
            <p:cNvPr id="439" name="Tekstiruutu 184">
              <a:extLst>
                <a:ext uri="{FF2B5EF4-FFF2-40B4-BE49-F238E27FC236}">
                  <a16:creationId xmlns:a16="http://schemas.microsoft.com/office/drawing/2014/main" id="{9BE0152F-AAC0-2E49-C994-FF5A12FE9450}"/>
                </a:ext>
              </a:extLst>
            </p:cNvPr>
            <p:cNvSpPr txBox="1">
              <a:spLocks/>
            </p:cNvSpPr>
            <p:nvPr/>
          </p:nvSpPr>
          <p:spPr>
            <a:xfrm>
              <a:off x="8150362" y="881456"/>
              <a:ext cx="593248" cy="174535"/>
            </a:xfrm>
            <a:prstGeom prst="rect">
              <a:avLst/>
            </a:prstGeom>
            <a:grpFill/>
          </p:spPr>
          <p:txBody>
            <a:bodyPr wrap="square" lIns="0" tIns="0" rIns="0" bIns="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226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Call </a:t>
              </a:r>
              <a:r>
                <a:rPr kumimoji="0" lang="fi-FI" sz="7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off</a:t>
              </a:r>
              <a:r>
                <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 </a:t>
              </a:r>
              <a:r>
                <a:rPr kumimoji="0" lang="fi-FI" sz="7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order</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pic>
          <p:nvPicPr>
            <p:cNvPr id="442" name="Picture 2" descr="The Future Is Open - OpenPeppol">
              <a:extLst>
                <a:ext uri="{FF2B5EF4-FFF2-40B4-BE49-F238E27FC236}">
                  <a16:creationId xmlns:a16="http://schemas.microsoft.com/office/drawing/2014/main" id="{5BCBB2C1-DFB3-9C17-C157-D1C34169776C}"/>
                </a:ext>
              </a:extLst>
            </p:cNvPr>
            <p:cNvPicPr>
              <a:picLocks/>
            </p:cNvPicPr>
            <p:nvPr/>
          </p:nvPicPr>
          <p:blipFill rotWithShape="1">
            <a:blip r:embed="rId5">
              <a:biLevel thresh="50000"/>
              <a:extLst>
                <a:ext uri="{28A0092B-C50C-407E-A947-70E740481C1C}">
                  <a14:useLocalDpi xmlns:a14="http://schemas.microsoft.com/office/drawing/2010/main" val="0"/>
                </a:ext>
              </a:extLst>
            </a:blip>
            <a:srcRect r="75412" b="21536"/>
            <a:stretch/>
          </p:blipFill>
          <p:spPr bwMode="auto">
            <a:xfrm>
              <a:off x="8174866" y="808367"/>
              <a:ext cx="158710" cy="165134"/>
            </a:xfrm>
            <a:prstGeom prst="rect">
              <a:avLst/>
            </a:prstGeom>
            <a:grpFill/>
          </p:spPr>
        </p:pic>
      </p:grpSp>
      <p:cxnSp>
        <p:nvCxnSpPr>
          <p:cNvPr id="25" name="A IFC">
            <a:extLst>
              <a:ext uri="{FF2B5EF4-FFF2-40B4-BE49-F238E27FC236}">
                <a16:creationId xmlns:a16="http://schemas.microsoft.com/office/drawing/2014/main" id="{B53C31FF-A245-27E1-15A1-265CD9E73DAA}"/>
              </a:ext>
            </a:extLst>
          </p:cNvPr>
          <p:cNvCxnSpPr>
            <a:cxnSpLocks/>
          </p:cNvCxnSpPr>
          <p:nvPr/>
        </p:nvCxnSpPr>
        <p:spPr>
          <a:xfrm>
            <a:off x="2580212" y="1859876"/>
            <a:ext cx="0" cy="1117834"/>
          </a:xfrm>
          <a:prstGeom prst="straightConnector1">
            <a:avLst/>
          </a:prstGeom>
          <a:ln w="12700">
            <a:solidFill>
              <a:srgbClr val="FF0000"/>
            </a:solidFill>
            <a:prstDash val="dash"/>
            <a:headEnd type="oval" w="sm" len="sm"/>
            <a:tailEnd type="triangle" w="med" len="med"/>
          </a:ln>
        </p:spPr>
        <p:style>
          <a:lnRef idx="2">
            <a:schemeClr val="accent1"/>
          </a:lnRef>
          <a:fillRef idx="0">
            <a:schemeClr val="accent1"/>
          </a:fillRef>
          <a:effectRef idx="1">
            <a:schemeClr val="accent1"/>
          </a:effectRef>
          <a:fontRef idx="minor">
            <a:schemeClr val="tx1"/>
          </a:fontRef>
        </p:style>
      </p:cxnSp>
      <p:sp>
        <p:nvSpPr>
          <p:cNvPr id="495" name="IFC">
            <a:extLst>
              <a:ext uri="{FF2B5EF4-FFF2-40B4-BE49-F238E27FC236}">
                <a16:creationId xmlns:a16="http://schemas.microsoft.com/office/drawing/2014/main" id="{5F1E14EA-79AE-F37B-B2BE-DA4935773BB4}"/>
              </a:ext>
            </a:extLst>
          </p:cNvPr>
          <p:cNvSpPr txBox="1">
            <a:spLocks/>
          </p:cNvSpPr>
          <p:nvPr/>
        </p:nvSpPr>
        <p:spPr>
          <a:xfrm>
            <a:off x="2470378" y="2026075"/>
            <a:ext cx="289043" cy="138499"/>
          </a:xfrm>
          <a:prstGeom prst="rect">
            <a:avLst/>
          </a:prstGeom>
          <a:solidFill>
            <a:srgbClr val="E8E8E8">
              <a:alpha val="78000"/>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1" i="1" u="none" strike="noStrike" kern="1200" cap="none" spc="0" normalizeH="0" baseline="0" noProof="0">
                <a:ln>
                  <a:noFill/>
                </a:ln>
                <a:solidFill>
                  <a:prstClr val="black"/>
                </a:solidFill>
                <a:effectLst/>
                <a:uLnTx/>
                <a:uFillTx/>
                <a:latin typeface="Aptos" panose="02110004020202020204"/>
                <a:ea typeface="+mn-ea"/>
                <a:cs typeface="+mn-cs"/>
              </a:rPr>
              <a:t>IFC</a:t>
            </a:r>
          </a:p>
        </p:txBody>
      </p:sp>
      <p:sp>
        <p:nvSpPr>
          <p:cNvPr id="497" name="DES Architecthural design">
            <a:extLst>
              <a:ext uri="{FF2B5EF4-FFF2-40B4-BE49-F238E27FC236}">
                <a16:creationId xmlns:a16="http://schemas.microsoft.com/office/drawing/2014/main" id="{64A5D817-B156-1CB6-B876-FAC0837BA4B5}"/>
              </a:ext>
            </a:extLst>
          </p:cNvPr>
          <p:cNvSpPr>
            <a:spLocks/>
          </p:cNvSpPr>
          <p:nvPr/>
        </p:nvSpPr>
        <p:spPr>
          <a:xfrm>
            <a:off x="3381814" y="5180228"/>
            <a:ext cx="824686" cy="180000"/>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Element design</a:t>
            </a:r>
          </a:p>
        </p:txBody>
      </p:sp>
      <p:cxnSp>
        <p:nvCxnSpPr>
          <p:cNvPr id="499" name="A IFC">
            <a:extLst>
              <a:ext uri="{FF2B5EF4-FFF2-40B4-BE49-F238E27FC236}">
                <a16:creationId xmlns:a16="http://schemas.microsoft.com/office/drawing/2014/main" id="{C7270E4A-6844-D9B6-0924-26C3752EC1D8}"/>
              </a:ext>
            </a:extLst>
          </p:cNvPr>
          <p:cNvCxnSpPr>
            <a:cxnSpLocks/>
          </p:cNvCxnSpPr>
          <p:nvPr/>
        </p:nvCxnSpPr>
        <p:spPr>
          <a:xfrm>
            <a:off x="2554774" y="3676937"/>
            <a:ext cx="0" cy="937558"/>
          </a:xfrm>
          <a:prstGeom prst="straightConnector1">
            <a:avLst/>
          </a:prstGeom>
          <a:ln w="12700">
            <a:solidFill>
              <a:schemeClr val="accent1"/>
            </a:solidFill>
            <a:prstDash val="dash"/>
            <a:headEnd type="oval" w="sm" len="sm"/>
            <a:tailEnd type="triangle" w="med" len="med"/>
          </a:ln>
        </p:spPr>
        <p:style>
          <a:lnRef idx="2">
            <a:schemeClr val="accent1"/>
          </a:lnRef>
          <a:fillRef idx="0">
            <a:schemeClr val="accent1"/>
          </a:fillRef>
          <a:effectRef idx="1">
            <a:schemeClr val="accent1"/>
          </a:effectRef>
          <a:fontRef idx="minor">
            <a:schemeClr val="tx1"/>
          </a:fontRef>
        </p:style>
      </p:cxnSp>
      <p:sp>
        <p:nvSpPr>
          <p:cNvPr id="207" name="TEXT">
            <a:extLst>
              <a:ext uri="{FF2B5EF4-FFF2-40B4-BE49-F238E27FC236}">
                <a16:creationId xmlns:a16="http://schemas.microsoft.com/office/drawing/2014/main" id="{5EACC546-FB93-340F-DC6B-66513826C4A0}"/>
              </a:ext>
            </a:extLst>
          </p:cNvPr>
          <p:cNvSpPr txBox="1">
            <a:spLocks/>
          </p:cNvSpPr>
          <p:nvPr/>
        </p:nvSpPr>
        <p:spPr>
          <a:xfrm>
            <a:off x="1660953" y="4040408"/>
            <a:ext cx="359073" cy="224357"/>
          </a:xfrm>
          <a:prstGeom prst="rect">
            <a:avLst/>
          </a:prstGeom>
          <a:solidFill>
            <a:srgbClr val="E8E8E8"/>
          </a:solidFill>
        </p:spPr>
        <p:txBody>
          <a:bodyPr wrap="none" lIns="0" tIns="0" r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0" u="none" strike="noStrike" kern="1200" cap="none" spc="0" normalizeH="0" baseline="0" noProof="0">
                <a:ln>
                  <a:noFill/>
                </a:ln>
                <a:solidFill>
                  <a:prstClr val="black"/>
                </a:solidFill>
                <a:effectLst/>
                <a:uLnTx/>
                <a:uFillTx/>
                <a:latin typeface="Calibri" panose="020F0502020204030204" pitchFamily="34" charset="0"/>
                <a:ea typeface="+mn-ea"/>
                <a:cs typeface="+mn-cs"/>
              </a:rPr>
              <a:t>2D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0" u="none" strike="noStrike" kern="1200" cap="none" spc="0" normalizeH="0" baseline="0" noProof="0" err="1">
                <a:ln>
                  <a:noFill/>
                </a:ln>
                <a:solidFill>
                  <a:prstClr val="black"/>
                </a:solidFill>
                <a:effectLst/>
                <a:uLnTx/>
                <a:uFillTx/>
                <a:latin typeface="Calibri" panose="020F0502020204030204" pitchFamily="34" charset="0"/>
                <a:ea typeface="+mn-ea"/>
                <a:cs typeface="+mn-cs"/>
              </a:rPr>
              <a:t>designs</a:t>
            </a:r>
            <a:endParaRPr kumimoji="0" lang="fi-FI" sz="900" b="1"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7" name="IFC">
            <a:extLst>
              <a:ext uri="{FF2B5EF4-FFF2-40B4-BE49-F238E27FC236}">
                <a16:creationId xmlns:a16="http://schemas.microsoft.com/office/drawing/2014/main" id="{DFAA9232-8F09-C2E7-7454-B35A59F9AFF1}"/>
              </a:ext>
            </a:extLst>
          </p:cNvPr>
          <p:cNvSpPr txBox="1">
            <a:spLocks/>
          </p:cNvSpPr>
          <p:nvPr/>
        </p:nvSpPr>
        <p:spPr>
          <a:xfrm>
            <a:off x="2241519" y="3873962"/>
            <a:ext cx="289043" cy="138499"/>
          </a:xfrm>
          <a:prstGeom prst="rect">
            <a:avLst/>
          </a:prstGeom>
          <a:solidFill>
            <a:srgbClr val="E8E8E8">
              <a:alpha val="78000"/>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1" i="1" u="none" strike="noStrike" kern="1200" cap="none" spc="0" normalizeH="0" baseline="0" noProof="0">
                <a:ln>
                  <a:noFill/>
                </a:ln>
                <a:solidFill>
                  <a:prstClr val="black"/>
                </a:solidFill>
                <a:effectLst/>
                <a:uLnTx/>
                <a:uFillTx/>
                <a:latin typeface="Aptos" panose="02110004020202020204"/>
                <a:ea typeface="+mn-ea"/>
                <a:cs typeface="+mn-cs"/>
              </a:rPr>
              <a:t>IFC</a:t>
            </a:r>
          </a:p>
        </p:txBody>
      </p:sp>
      <p:cxnSp>
        <p:nvCxnSpPr>
          <p:cNvPr id="118" name="Arrow MAN mbom to co2">
            <a:extLst>
              <a:ext uri="{FF2B5EF4-FFF2-40B4-BE49-F238E27FC236}">
                <a16:creationId xmlns:a16="http://schemas.microsoft.com/office/drawing/2014/main" id="{F3950ADE-A262-F8B6-863E-9600FE37D005}"/>
              </a:ext>
            </a:extLst>
          </p:cNvPr>
          <p:cNvCxnSpPr>
            <a:cxnSpLocks/>
            <a:stCxn id="497" idx="1"/>
          </p:cNvCxnSpPr>
          <p:nvPr/>
        </p:nvCxnSpPr>
        <p:spPr>
          <a:xfrm flipH="1">
            <a:off x="2117648" y="5270228"/>
            <a:ext cx="1264166" cy="4312"/>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352" name="MTS E-BOM">
            <a:extLst>
              <a:ext uri="{FF2B5EF4-FFF2-40B4-BE49-F238E27FC236}">
                <a16:creationId xmlns:a16="http://schemas.microsoft.com/office/drawing/2014/main" id="{31BE62A0-2E66-2FF7-3947-88EFA87EE049}"/>
              </a:ext>
            </a:extLst>
          </p:cNvPr>
          <p:cNvSpPr>
            <a:spLocks/>
          </p:cNvSpPr>
          <p:nvPr/>
        </p:nvSpPr>
        <p:spPr>
          <a:xfrm>
            <a:off x="3054758" y="5476168"/>
            <a:ext cx="626146" cy="278223"/>
          </a:xfrm>
          <a:prstGeom prst="can">
            <a:avLst>
              <a:gd name="adj" fmla="val 16197"/>
            </a:avLst>
          </a:prstGeom>
          <a:solidFill>
            <a:sysClr val="windowText" lastClr="000000"/>
          </a:solidFill>
          <a:ln w="19050" cap="flat" cmpd="sng" algn="ctr">
            <a:solidFill>
              <a:sysClr val="windowText" lastClr="000000">
                <a:shade val="15000"/>
              </a:sysClr>
            </a:solidFill>
            <a:prstDash val="solid"/>
            <a:miter lim="800000"/>
          </a:ln>
          <a:effectLst/>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36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 lastClr="FFFFFF"/>
                </a:solidFill>
                <a:latin typeface="Aptos" panose="02110004020202020204"/>
              </a:defRPr>
            </a:lvl1pPr>
            <a:lvl2pPr marL="457200" algn="l" defTabSz="914400" rtl="0" eaLnBrk="1" latinLnBrk="0" hangingPunct="1">
              <a:defRPr sz="1800" kern="1200">
                <a:solidFill>
                  <a:sysClr val="window" lastClr="FFFFFF"/>
                </a:solidFill>
                <a:latin typeface="Aptos" panose="02110004020202020204"/>
              </a:defRPr>
            </a:lvl2pPr>
            <a:lvl3pPr marL="914400" algn="l" defTabSz="914400" rtl="0" eaLnBrk="1" latinLnBrk="0" hangingPunct="1">
              <a:defRPr sz="1800" kern="1200">
                <a:solidFill>
                  <a:sysClr val="window" lastClr="FFFFFF"/>
                </a:solidFill>
                <a:latin typeface="Aptos" panose="02110004020202020204"/>
              </a:defRPr>
            </a:lvl3pPr>
            <a:lvl4pPr marL="1371600" algn="l" defTabSz="914400" rtl="0" eaLnBrk="1" latinLnBrk="0" hangingPunct="1">
              <a:defRPr sz="1800" kern="1200">
                <a:solidFill>
                  <a:sysClr val="window" lastClr="FFFFFF"/>
                </a:solidFill>
                <a:latin typeface="Aptos" panose="02110004020202020204"/>
              </a:defRPr>
            </a:lvl4pPr>
            <a:lvl5pPr marL="1828800" algn="l" defTabSz="914400" rtl="0" eaLnBrk="1" latinLnBrk="0" hangingPunct="1">
              <a:defRPr sz="1800" kern="1200">
                <a:solidFill>
                  <a:sysClr val="window" lastClr="FFFFFF"/>
                </a:solidFill>
                <a:latin typeface="Aptos" panose="02110004020202020204"/>
              </a:defRPr>
            </a:lvl5pPr>
            <a:lvl6pPr marL="2286000" algn="l" defTabSz="914400" rtl="0" eaLnBrk="1" latinLnBrk="0" hangingPunct="1">
              <a:defRPr sz="1800" kern="1200">
                <a:solidFill>
                  <a:sysClr val="window" lastClr="FFFFFF"/>
                </a:solidFill>
                <a:latin typeface="Aptos" panose="02110004020202020204"/>
              </a:defRPr>
            </a:lvl6pPr>
            <a:lvl7pPr marL="2743200" algn="l" defTabSz="914400" rtl="0" eaLnBrk="1" latinLnBrk="0" hangingPunct="1">
              <a:defRPr sz="1800" kern="1200">
                <a:solidFill>
                  <a:sysClr val="window" lastClr="FFFFFF"/>
                </a:solidFill>
                <a:latin typeface="Aptos" panose="02110004020202020204"/>
              </a:defRPr>
            </a:lvl7pPr>
            <a:lvl8pPr marL="3200400" algn="l" defTabSz="914400" rtl="0" eaLnBrk="1" latinLnBrk="0" hangingPunct="1">
              <a:defRPr sz="1800" kern="1200">
                <a:solidFill>
                  <a:sysClr val="window" lastClr="FFFFFF"/>
                </a:solidFill>
                <a:latin typeface="Aptos" panose="02110004020202020204"/>
              </a:defRPr>
            </a:lvl8pPr>
            <a:lvl9pPr marL="3657600" algn="l" defTabSz="914400" rtl="0" eaLnBrk="1" latinLnBrk="0" hangingPunct="1">
              <a:defRPr sz="1800" kern="1200">
                <a:solidFill>
                  <a:sysClr val="window" lastClr="FFFFFF"/>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white"/>
                </a:solidFill>
                <a:effectLst/>
                <a:uLnTx/>
                <a:uFillTx/>
                <a:latin typeface="Calibri" panose="020F0502020204030204"/>
                <a:ea typeface="+mn-ea"/>
                <a:cs typeface="+mn-cs"/>
              </a:rPr>
              <a:t>E-BOM</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white"/>
                </a:solidFill>
                <a:effectLst/>
                <a:uLnTx/>
                <a:uFillTx/>
                <a:latin typeface="Calibri" panose="020F0502020204030204"/>
                <a:ea typeface="+mn-ea"/>
                <a:cs typeface="+mn-cs"/>
              </a:rPr>
              <a:t>(</a:t>
            </a:r>
            <a:r>
              <a:rPr kumimoji="0" lang="fi-FI" sz="800" b="0" i="0" u="none" strike="noStrike" kern="1200" cap="none" spc="0" normalizeH="0" baseline="0" noProof="0" err="1">
                <a:ln>
                  <a:noFill/>
                </a:ln>
                <a:solidFill>
                  <a:prstClr val="white"/>
                </a:solidFill>
                <a:effectLst/>
                <a:uLnTx/>
                <a:uFillTx/>
                <a:latin typeface="Calibri" panose="020F0502020204030204"/>
                <a:ea typeface="+mn-ea"/>
                <a:cs typeface="+mn-cs"/>
              </a:rPr>
              <a:t>if</a:t>
            </a:r>
            <a:r>
              <a:rPr kumimoji="0" lang="fi-FI" sz="800" b="0" i="0" u="none" strike="noStrike" kern="1200" cap="none" spc="0" normalizeH="0" baseline="0" noProof="0">
                <a:ln>
                  <a:noFill/>
                </a:ln>
                <a:solidFill>
                  <a:prstClr val="white"/>
                </a:solidFill>
                <a:effectLst/>
                <a:uLnTx/>
                <a:uFillTx/>
                <a:latin typeface="Calibri" panose="020F0502020204030204"/>
                <a:ea typeface="+mn-ea"/>
                <a:cs typeface="+mn-cs"/>
              </a:rPr>
              <a:t> ETO </a:t>
            </a:r>
            <a:r>
              <a:rPr kumimoji="0" lang="fi-FI" sz="800" b="0" i="0" u="none" strike="noStrike" kern="1200" cap="none" spc="0" normalizeH="0" baseline="0" noProof="0" err="1">
                <a:ln>
                  <a:noFill/>
                </a:ln>
                <a:solidFill>
                  <a:prstClr val="white"/>
                </a:solidFill>
                <a:effectLst/>
                <a:uLnTx/>
                <a:uFillTx/>
                <a:latin typeface="Calibri" panose="020F0502020204030204"/>
                <a:ea typeface="+mn-ea"/>
                <a:cs typeface="+mn-cs"/>
              </a:rPr>
              <a:t>parts</a:t>
            </a:r>
            <a:r>
              <a:rPr kumimoji="0" lang="fi-FI" sz="800" b="0" i="0" u="none" strike="noStrike" kern="1200" cap="none" spc="0" normalizeH="0" baseline="0" noProof="0">
                <a:ln>
                  <a:noFill/>
                </a:ln>
                <a:solidFill>
                  <a:prstClr val="white"/>
                </a:solidFill>
                <a:effectLst/>
                <a:uLnTx/>
                <a:uFillTx/>
                <a:latin typeface="Calibri" panose="020F0502020204030204"/>
                <a:ea typeface="+mn-ea"/>
                <a:cs typeface="+mn-cs"/>
              </a:rPr>
              <a:t>)</a:t>
            </a:r>
          </a:p>
        </p:txBody>
      </p:sp>
      <p:cxnSp>
        <p:nvCxnSpPr>
          <p:cNvPr id="980" name="Arrow MAN mbom to co2">
            <a:extLst>
              <a:ext uri="{FF2B5EF4-FFF2-40B4-BE49-F238E27FC236}">
                <a16:creationId xmlns:a16="http://schemas.microsoft.com/office/drawing/2014/main" id="{F54B05E7-7A2C-D389-8D99-D248F0B6D3B2}"/>
              </a:ext>
            </a:extLst>
          </p:cNvPr>
          <p:cNvCxnSpPr>
            <a:cxnSpLocks/>
            <a:stCxn id="497" idx="1"/>
          </p:cNvCxnSpPr>
          <p:nvPr/>
        </p:nvCxnSpPr>
        <p:spPr>
          <a:xfrm rot="10800000" flipV="1">
            <a:off x="3276464" y="5270228"/>
            <a:ext cx="105350" cy="204242"/>
          </a:xfrm>
          <a:prstGeom prst="bentConnector2">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1009" name="DES Architecthural design">
            <a:extLst>
              <a:ext uri="{FF2B5EF4-FFF2-40B4-BE49-F238E27FC236}">
                <a16:creationId xmlns:a16="http://schemas.microsoft.com/office/drawing/2014/main" id="{D773FC15-9BEF-8DC3-C311-025BCE151AD3}"/>
              </a:ext>
            </a:extLst>
          </p:cNvPr>
          <p:cNvSpPr>
            <a:spLocks/>
          </p:cNvSpPr>
          <p:nvPr/>
        </p:nvSpPr>
        <p:spPr>
          <a:xfrm>
            <a:off x="3275772" y="6533311"/>
            <a:ext cx="736983" cy="244569"/>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Design</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8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(if ETO parts)</a:t>
            </a:r>
          </a:p>
        </p:txBody>
      </p:sp>
      <p:sp>
        <p:nvSpPr>
          <p:cNvPr id="351" name="MTS M-BOM">
            <a:extLst>
              <a:ext uri="{FF2B5EF4-FFF2-40B4-BE49-F238E27FC236}">
                <a16:creationId xmlns:a16="http://schemas.microsoft.com/office/drawing/2014/main" id="{AF01C555-576B-4D3B-3875-E5895005C2C5}"/>
              </a:ext>
            </a:extLst>
          </p:cNvPr>
          <p:cNvSpPr>
            <a:spLocks/>
          </p:cNvSpPr>
          <p:nvPr/>
        </p:nvSpPr>
        <p:spPr>
          <a:xfrm>
            <a:off x="3924420" y="6556422"/>
            <a:ext cx="350479" cy="213536"/>
          </a:xfrm>
          <a:prstGeom prst="can">
            <a:avLst/>
          </a:prstGeom>
          <a:solidFill>
            <a:sysClr val="windowText" lastClr="000000"/>
          </a:solidFill>
          <a:ln w="19050" cap="flat" cmpd="sng" algn="ctr">
            <a:solidFill>
              <a:sysClr val="windowText" lastClr="000000">
                <a:shade val="15000"/>
              </a:sysClr>
            </a:solidFill>
            <a:prstDash val="solid"/>
            <a:miter lim="800000"/>
          </a:ln>
          <a:effectLst/>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 lastClr="FFFFFF"/>
                </a:solidFill>
                <a:latin typeface="Aptos" panose="02110004020202020204"/>
              </a:defRPr>
            </a:lvl1pPr>
            <a:lvl2pPr marL="457200" algn="l" defTabSz="914400" rtl="0" eaLnBrk="1" latinLnBrk="0" hangingPunct="1">
              <a:defRPr sz="1800" kern="1200">
                <a:solidFill>
                  <a:sysClr val="window" lastClr="FFFFFF"/>
                </a:solidFill>
                <a:latin typeface="Aptos" panose="02110004020202020204"/>
              </a:defRPr>
            </a:lvl2pPr>
            <a:lvl3pPr marL="914400" algn="l" defTabSz="914400" rtl="0" eaLnBrk="1" latinLnBrk="0" hangingPunct="1">
              <a:defRPr sz="1800" kern="1200">
                <a:solidFill>
                  <a:sysClr val="window" lastClr="FFFFFF"/>
                </a:solidFill>
                <a:latin typeface="Aptos" panose="02110004020202020204"/>
              </a:defRPr>
            </a:lvl3pPr>
            <a:lvl4pPr marL="1371600" algn="l" defTabSz="914400" rtl="0" eaLnBrk="1" latinLnBrk="0" hangingPunct="1">
              <a:defRPr sz="1800" kern="1200">
                <a:solidFill>
                  <a:sysClr val="window" lastClr="FFFFFF"/>
                </a:solidFill>
                <a:latin typeface="Aptos" panose="02110004020202020204"/>
              </a:defRPr>
            </a:lvl4pPr>
            <a:lvl5pPr marL="1828800" algn="l" defTabSz="914400" rtl="0" eaLnBrk="1" latinLnBrk="0" hangingPunct="1">
              <a:defRPr sz="1800" kern="1200">
                <a:solidFill>
                  <a:sysClr val="window" lastClr="FFFFFF"/>
                </a:solidFill>
                <a:latin typeface="Aptos" panose="02110004020202020204"/>
              </a:defRPr>
            </a:lvl5pPr>
            <a:lvl6pPr marL="2286000" algn="l" defTabSz="914400" rtl="0" eaLnBrk="1" latinLnBrk="0" hangingPunct="1">
              <a:defRPr sz="1800" kern="1200">
                <a:solidFill>
                  <a:sysClr val="window" lastClr="FFFFFF"/>
                </a:solidFill>
                <a:latin typeface="Aptos" panose="02110004020202020204"/>
              </a:defRPr>
            </a:lvl6pPr>
            <a:lvl7pPr marL="2743200" algn="l" defTabSz="914400" rtl="0" eaLnBrk="1" latinLnBrk="0" hangingPunct="1">
              <a:defRPr sz="1800" kern="1200">
                <a:solidFill>
                  <a:sysClr val="window" lastClr="FFFFFF"/>
                </a:solidFill>
                <a:latin typeface="Aptos" panose="02110004020202020204"/>
              </a:defRPr>
            </a:lvl7pPr>
            <a:lvl8pPr marL="3200400" algn="l" defTabSz="914400" rtl="0" eaLnBrk="1" latinLnBrk="0" hangingPunct="1">
              <a:defRPr sz="1800" kern="1200">
                <a:solidFill>
                  <a:sysClr val="window" lastClr="FFFFFF"/>
                </a:solidFill>
                <a:latin typeface="Aptos" panose="02110004020202020204"/>
              </a:defRPr>
            </a:lvl8pPr>
            <a:lvl9pPr marL="3657600" algn="l" defTabSz="914400" rtl="0" eaLnBrk="1" latinLnBrk="0" hangingPunct="1">
              <a:defRPr sz="1800" kern="1200">
                <a:solidFill>
                  <a:sysClr val="window" lastClr="FFFFFF"/>
                </a:solidFill>
                <a:latin typeface="Aptos" panose="021100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0" i="0" u="none" strike="noStrike" kern="1200" cap="none" spc="0" normalizeH="0" baseline="0" noProof="0">
                <a:ln>
                  <a:noFill/>
                </a:ln>
                <a:solidFill>
                  <a:prstClr val="white"/>
                </a:solidFill>
                <a:effectLst/>
                <a:uLnTx/>
                <a:uFillTx/>
                <a:latin typeface="Calibri" panose="020F0502020204030204"/>
                <a:ea typeface="+mn-ea"/>
                <a:cs typeface="+mn-cs"/>
              </a:rPr>
              <a:t>M-BOM</a:t>
            </a:r>
          </a:p>
        </p:txBody>
      </p:sp>
      <p:grpSp>
        <p:nvGrpSpPr>
          <p:cNvPr id="146" name="Ryhmä 145">
            <a:extLst>
              <a:ext uri="{FF2B5EF4-FFF2-40B4-BE49-F238E27FC236}">
                <a16:creationId xmlns:a16="http://schemas.microsoft.com/office/drawing/2014/main" id="{44E756EE-D029-CA5F-3670-F22E299DC5B9}"/>
              </a:ext>
            </a:extLst>
          </p:cNvPr>
          <p:cNvGrpSpPr>
            <a:grpSpLocks/>
          </p:cNvGrpSpPr>
          <p:nvPr/>
        </p:nvGrpSpPr>
        <p:grpSpPr>
          <a:xfrm>
            <a:off x="5621684" y="5815315"/>
            <a:ext cx="804247" cy="440223"/>
            <a:chOff x="6260114" y="5868655"/>
            <a:chExt cx="804247" cy="440223"/>
          </a:xfrm>
        </p:grpSpPr>
        <p:sp>
          <p:nvSpPr>
            <p:cNvPr id="1015" name="TextBox 233">
              <a:extLst>
                <a:ext uri="{FF2B5EF4-FFF2-40B4-BE49-F238E27FC236}">
                  <a16:creationId xmlns:a16="http://schemas.microsoft.com/office/drawing/2014/main" id="{28642C02-8BF2-8557-0D44-36ACDD473585}"/>
                </a:ext>
              </a:extLst>
            </p:cNvPr>
            <p:cNvSpPr txBox="1">
              <a:spLocks/>
            </p:cNvSpPr>
            <p:nvPr/>
          </p:nvSpPr>
          <p:spPr>
            <a:xfrm>
              <a:off x="6260114" y="6055429"/>
              <a:ext cx="446109" cy="210887"/>
            </a:xfrm>
            <a:prstGeom prst="rect">
              <a:avLst/>
            </a:prstGeom>
            <a:solidFill>
              <a:srgbClr val="E8E8E8"/>
            </a:solidFill>
          </p:spPr>
          <p:txBody>
            <a:bodyPr wrap="square" lIns="0" tIns="18000" rIns="0" bIns="18000">
              <a:spAutoFit/>
            </a:bodyPr>
            <a:lstStyle>
              <a:defPPr>
                <a:defRPr lang="fi-FI"/>
              </a:defPPr>
              <a:lvl1pPr>
                <a:defRPr sz="900" b="1" i="0">
                  <a:solidFill>
                    <a:srgbClr val="000000"/>
                  </a:solidFill>
                  <a:effectLst/>
                  <a:latin typeface="minion-pro"/>
                </a:defRPr>
              </a:lvl1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Delivery </a:t>
              </a:r>
              <a:r>
                <a:rPr kumimoji="0" lang="fi-FI" sz="7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information</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sp>
          <p:nvSpPr>
            <p:cNvPr id="1013" name="TextBox 104">
              <a:extLst>
                <a:ext uri="{FF2B5EF4-FFF2-40B4-BE49-F238E27FC236}">
                  <a16:creationId xmlns:a16="http://schemas.microsoft.com/office/drawing/2014/main" id="{F0230F20-B55B-5BF2-402B-8FAB48A2B756}"/>
                </a:ext>
              </a:extLst>
            </p:cNvPr>
            <p:cNvSpPr txBox="1">
              <a:spLocks/>
            </p:cNvSpPr>
            <p:nvPr/>
          </p:nvSpPr>
          <p:spPr>
            <a:xfrm>
              <a:off x="6793292" y="6084649"/>
              <a:ext cx="231736" cy="224229"/>
            </a:xfrm>
            <a:prstGeom prst="rect">
              <a:avLst/>
            </a:prstGeom>
            <a:solidFill>
              <a:srgbClr val="E8E8E8"/>
            </a:solidFill>
          </p:spPr>
          <p:txBody>
            <a:bodyPr wrap="square" lIns="0" tIns="0" rIns="0" bIns="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600" b="1" i="0" u="none" strike="noStrike" kern="1200" cap="none" spc="0" normalizeH="0" baseline="0" noProof="0">
                  <a:ln>
                    <a:noFill/>
                  </a:ln>
                  <a:solidFill>
                    <a:srgbClr val="000000"/>
                  </a:solidFill>
                  <a:effectLst/>
                  <a:uLnTx/>
                  <a:uFillTx/>
                  <a:latin typeface="minion-pro"/>
                  <a:ea typeface="+mn-ea"/>
                  <a:cs typeface="+mn-cs"/>
                </a:rPr>
                <a:t>(EPCIS)</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600" b="1" i="0" u="none" strike="noStrike" kern="1200" cap="none" spc="0" normalizeH="0" baseline="0" noProof="0" err="1">
                  <a:ln>
                    <a:noFill/>
                  </a:ln>
                  <a:solidFill>
                    <a:srgbClr val="000000"/>
                  </a:solidFill>
                  <a:effectLst/>
                  <a:uLnTx/>
                  <a:uFillTx/>
                  <a:latin typeface="minion-pro"/>
                  <a:ea typeface="+mn-ea"/>
                  <a:cs typeface="+mn-cs"/>
                </a:rPr>
                <a:t>eCMR</a:t>
              </a:r>
              <a:r>
                <a:rPr kumimoji="0" lang="fi-FI" sz="600" b="1" i="0" u="none" strike="noStrike" kern="1200" cap="none" spc="0" normalizeH="0" baseline="0" noProof="0">
                  <a:ln>
                    <a:noFill/>
                  </a:ln>
                  <a:solidFill>
                    <a:srgbClr val="000000"/>
                  </a:solidFill>
                  <a:effectLst/>
                  <a:uLnTx/>
                  <a:uFillTx/>
                  <a:latin typeface="minion-pro"/>
                  <a:ea typeface="+mn-ea"/>
                  <a:cs typeface="+mn-cs"/>
                </a:rPr>
                <a:t>  </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600" b="1" i="0" u="none" strike="noStrike" kern="1200" cap="none" spc="0" normalizeH="0" baseline="0" noProof="0" err="1">
                  <a:ln>
                    <a:noFill/>
                  </a:ln>
                  <a:solidFill>
                    <a:srgbClr val="000000"/>
                  </a:solidFill>
                  <a:effectLst/>
                  <a:uLnTx/>
                  <a:uFillTx/>
                  <a:latin typeface="minion-pro"/>
                  <a:ea typeface="+mn-ea"/>
                  <a:cs typeface="+mn-cs"/>
                </a:rPr>
                <a:t>eFTI</a:t>
              </a:r>
              <a:r>
                <a:rPr kumimoji="0" lang="fi-FI" sz="600" b="1" i="0" u="none" strike="noStrike" kern="1200" cap="none" spc="0" normalizeH="0" baseline="0" noProof="0">
                  <a:ln>
                    <a:noFill/>
                  </a:ln>
                  <a:solidFill>
                    <a:srgbClr val="000000"/>
                  </a:solidFill>
                  <a:effectLst/>
                  <a:uLnTx/>
                  <a:uFillTx/>
                  <a:latin typeface="minion-pro"/>
                  <a:ea typeface="+mn-ea"/>
                  <a:cs typeface="+mn-cs"/>
                </a:rPr>
                <a:t> </a:t>
              </a:r>
              <a:endParaRPr kumimoji="0" lang="fi-FI" sz="800" b="1"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1014" name="Kuva 1013" descr="Kuorma-auto tasaisella täytöllä">
              <a:extLst>
                <a:ext uri="{FF2B5EF4-FFF2-40B4-BE49-F238E27FC236}">
                  <a16:creationId xmlns:a16="http://schemas.microsoft.com/office/drawing/2014/main" id="{943611D3-8152-4449-838D-F803E2816A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785644" y="5868655"/>
              <a:ext cx="278717" cy="276577"/>
            </a:xfrm>
            <a:prstGeom prst="rect">
              <a:avLst/>
            </a:prstGeom>
          </p:spPr>
        </p:pic>
      </p:grpSp>
      <p:cxnSp>
        <p:nvCxnSpPr>
          <p:cNvPr id="128" name="A MTS 6">
            <a:extLst>
              <a:ext uri="{FF2B5EF4-FFF2-40B4-BE49-F238E27FC236}">
                <a16:creationId xmlns:a16="http://schemas.microsoft.com/office/drawing/2014/main" id="{9A502810-4750-5822-5AB5-C9E262681C56}"/>
              </a:ext>
            </a:extLst>
          </p:cNvPr>
          <p:cNvCxnSpPr>
            <a:cxnSpLocks/>
          </p:cNvCxnSpPr>
          <p:nvPr/>
        </p:nvCxnSpPr>
        <p:spPr>
          <a:xfrm flipV="1">
            <a:off x="6109168" y="5792778"/>
            <a:ext cx="0" cy="503883"/>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pic>
        <p:nvPicPr>
          <p:cNvPr id="169" name="Picture 2" descr="The Future Is Open - OpenPeppol">
            <a:extLst>
              <a:ext uri="{FF2B5EF4-FFF2-40B4-BE49-F238E27FC236}">
                <a16:creationId xmlns:a16="http://schemas.microsoft.com/office/drawing/2014/main" id="{36A92460-C093-56EE-FD73-E3B6AD55CAF6}"/>
              </a:ext>
            </a:extLst>
          </p:cNvPr>
          <p:cNvPicPr>
            <a:picLocks/>
          </p:cNvPicPr>
          <p:nvPr/>
        </p:nvPicPr>
        <p:blipFill rotWithShape="1">
          <a:blip r:embed="rId5">
            <a:biLevel thresh="50000"/>
            <a:extLst>
              <a:ext uri="{28A0092B-C50C-407E-A947-70E740481C1C}">
                <a14:useLocalDpi xmlns:a14="http://schemas.microsoft.com/office/drawing/2010/main" val="0"/>
              </a:ext>
            </a:extLst>
          </a:blip>
          <a:srcRect r="75412" b="21536"/>
          <a:stretch/>
        </p:blipFill>
        <p:spPr bwMode="auto">
          <a:xfrm>
            <a:off x="2560693" y="3925051"/>
            <a:ext cx="158710" cy="165134"/>
          </a:xfrm>
          <a:prstGeom prst="rect">
            <a:avLst/>
          </a:prstGeom>
          <a:noFill/>
          <a:extLst>
            <a:ext uri="{909E8E84-426E-40DD-AFC4-6F175D3DCCD1}">
              <a14:hiddenFill xmlns:a14="http://schemas.microsoft.com/office/drawing/2010/main">
                <a:solidFill>
                  <a:srgbClr val="FFFFFF"/>
                </a:solidFill>
              </a14:hiddenFill>
            </a:ext>
          </a:extLst>
        </p:spPr>
      </p:pic>
      <p:cxnSp>
        <p:nvCxnSpPr>
          <p:cNvPr id="206" name="A MTS 3">
            <a:extLst>
              <a:ext uri="{FF2B5EF4-FFF2-40B4-BE49-F238E27FC236}">
                <a16:creationId xmlns:a16="http://schemas.microsoft.com/office/drawing/2014/main" id="{81605EEB-1C11-F086-FF2C-6503BD9311E2}"/>
              </a:ext>
            </a:extLst>
          </p:cNvPr>
          <p:cNvCxnSpPr>
            <a:cxnSpLocks/>
          </p:cNvCxnSpPr>
          <p:nvPr/>
        </p:nvCxnSpPr>
        <p:spPr>
          <a:xfrm flipV="1">
            <a:off x="3842364" y="5360599"/>
            <a:ext cx="0" cy="1172712"/>
          </a:xfrm>
          <a:prstGeom prst="straightConnector1">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223" name="A MTS 5">
            <a:extLst>
              <a:ext uri="{FF2B5EF4-FFF2-40B4-BE49-F238E27FC236}">
                <a16:creationId xmlns:a16="http://schemas.microsoft.com/office/drawing/2014/main" id="{4785F292-ED66-0DD0-2FC0-1F50B59340B5}"/>
              </a:ext>
            </a:extLst>
          </p:cNvPr>
          <p:cNvCxnSpPr>
            <a:cxnSpLocks/>
          </p:cNvCxnSpPr>
          <p:nvPr/>
        </p:nvCxnSpPr>
        <p:spPr>
          <a:xfrm>
            <a:off x="6773892" y="5798820"/>
            <a:ext cx="0" cy="497841"/>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226" name="A MTS 6">
            <a:extLst>
              <a:ext uri="{FF2B5EF4-FFF2-40B4-BE49-F238E27FC236}">
                <a16:creationId xmlns:a16="http://schemas.microsoft.com/office/drawing/2014/main" id="{449B4B34-01AB-D2B7-EF20-3718D4138DA4}"/>
              </a:ext>
            </a:extLst>
          </p:cNvPr>
          <p:cNvCxnSpPr>
            <a:cxnSpLocks/>
          </p:cNvCxnSpPr>
          <p:nvPr/>
        </p:nvCxnSpPr>
        <p:spPr>
          <a:xfrm flipV="1">
            <a:off x="7415265" y="5798820"/>
            <a:ext cx="0" cy="497841"/>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220" name="A MTS 4">
            <a:extLst>
              <a:ext uri="{FF2B5EF4-FFF2-40B4-BE49-F238E27FC236}">
                <a16:creationId xmlns:a16="http://schemas.microsoft.com/office/drawing/2014/main" id="{A9BB0545-2B5E-2790-0AEB-873F5AEF72F5}"/>
              </a:ext>
            </a:extLst>
          </p:cNvPr>
          <p:cNvCxnSpPr>
            <a:cxnSpLocks/>
          </p:cNvCxnSpPr>
          <p:nvPr/>
        </p:nvCxnSpPr>
        <p:spPr>
          <a:xfrm flipV="1">
            <a:off x="5187528" y="5795963"/>
            <a:ext cx="0" cy="500698"/>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sp>
        <p:nvSpPr>
          <p:cNvPr id="241" name="Arrow: PROC">
            <a:extLst>
              <a:ext uri="{FF2B5EF4-FFF2-40B4-BE49-F238E27FC236}">
                <a16:creationId xmlns:a16="http://schemas.microsoft.com/office/drawing/2014/main" id="{FC6DB9E0-4F3A-9D96-12B8-32EC59400A07}"/>
              </a:ext>
            </a:extLst>
          </p:cNvPr>
          <p:cNvSpPr>
            <a:spLocks/>
          </p:cNvSpPr>
          <p:nvPr/>
        </p:nvSpPr>
        <p:spPr>
          <a:xfrm rot="5400000">
            <a:off x="3875393" y="4856845"/>
            <a:ext cx="102478" cy="144000"/>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42" name="Arrow: PROC">
            <a:extLst>
              <a:ext uri="{FF2B5EF4-FFF2-40B4-BE49-F238E27FC236}">
                <a16:creationId xmlns:a16="http://schemas.microsoft.com/office/drawing/2014/main" id="{952621EF-576A-86A5-CDDC-05D08222F54B}"/>
              </a:ext>
            </a:extLst>
          </p:cNvPr>
          <p:cNvSpPr>
            <a:spLocks/>
          </p:cNvSpPr>
          <p:nvPr/>
        </p:nvSpPr>
        <p:spPr>
          <a:xfrm rot="5400000">
            <a:off x="3884961" y="5093525"/>
            <a:ext cx="102478" cy="144000"/>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43" name="A MAN: rough to fine">
            <a:extLst>
              <a:ext uri="{FF2B5EF4-FFF2-40B4-BE49-F238E27FC236}">
                <a16:creationId xmlns:a16="http://schemas.microsoft.com/office/drawing/2014/main" id="{79131D9C-CC4A-402C-959B-4E6FE6666C79}"/>
              </a:ext>
            </a:extLst>
          </p:cNvPr>
          <p:cNvSpPr>
            <a:spLocks/>
          </p:cNvSpPr>
          <p:nvPr/>
        </p:nvSpPr>
        <p:spPr>
          <a:xfrm>
            <a:off x="2841391" y="4689970"/>
            <a:ext cx="123226" cy="158287"/>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nvGrpSpPr>
          <p:cNvPr id="463" name="Ryhmä 462">
            <a:extLst>
              <a:ext uri="{FF2B5EF4-FFF2-40B4-BE49-F238E27FC236}">
                <a16:creationId xmlns:a16="http://schemas.microsoft.com/office/drawing/2014/main" id="{B8B5002A-1B5A-165C-32B9-B64E16AF3187}"/>
              </a:ext>
            </a:extLst>
          </p:cNvPr>
          <p:cNvGrpSpPr>
            <a:grpSpLocks/>
          </p:cNvGrpSpPr>
          <p:nvPr/>
        </p:nvGrpSpPr>
        <p:grpSpPr>
          <a:xfrm>
            <a:off x="5542613" y="4951097"/>
            <a:ext cx="988542" cy="439701"/>
            <a:chOff x="5775451" y="4951097"/>
            <a:chExt cx="988542" cy="439701"/>
          </a:xfrm>
        </p:grpSpPr>
        <p:sp>
          <p:nvSpPr>
            <p:cNvPr id="54" name="MAN Production Sgtin">
              <a:extLst>
                <a:ext uri="{FF2B5EF4-FFF2-40B4-BE49-F238E27FC236}">
                  <a16:creationId xmlns:a16="http://schemas.microsoft.com/office/drawing/2014/main" id="{587A49C5-FAF7-C817-013C-34B4E79F7DDA}"/>
                </a:ext>
              </a:extLst>
            </p:cNvPr>
            <p:cNvSpPr>
              <a:spLocks/>
            </p:cNvSpPr>
            <p:nvPr/>
          </p:nvSpPr>
          <p:spPr>
            <a:xfrm>
              <a:off x="5775451" y="4951097"/>
              <a:ext cx="988542" cy="439701"/>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18000" tIns="0" rIns="1800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Production</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7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ID:</a:t>
              </a:r>
              <a:r>
                <a:rPr kumimoji="0" lang="en-US" sz="7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SGTIN </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7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Data carrier:</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700" b="0"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DataMatrix</a:t>
              </a:r>
              <a:r>
                <a:rPr kumimoji="0" lang="en-US" sz="7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 RFID</a:t>
              </a:r>
            </a:p>
          </p:txBody>
        </p:sp>
        <p:pic>
          <p:nvPicPr>
            <p:cNvPr id="230" name="RFID LOGO">
              <a:extLst>
                <a:ext uri="{FF2B5EF4-FFF2-40B4-BE49-F238E27FC236}">
                  <a16:creationId xmlns:a16="http://schemas.microsoft.com/office/drawing/2014/main" id="{C402B62B-DBEC-2581-CA88-E2ED8B621390}"/>
                </a:ext>
              </a:extLst>
            </p:cNvPr>
            <p:cNvPicPr>
              <a:picLocks noChangeAspect="1"/>
            </p:cNvPicPr>
            <p:nvPr/>
          </p:nvPicPr>
          <p:blipFill>
            <a:blip r:embed="rId12"/>
            <a:stretch>
              <a:fillRect/>
            </a:stretch>
          </p:blipFill>
          <p:spPr>
            <a:xfrm>
              <a:off x="6544967" y="5177564"/>
              <a:ext cx="181724" cy="181724"/>
            </a:xfrm>
            <a:prstGeom prst="rect">
              <a:avLst/>
            </a:prstGeom>
          </p:spPr>
        </p:pic>
        <p:pic>
          <p:nvPicPr>
            <p:cNvPr id="267" name="Picture 2" descr="Data Matrix - Wikipedia">
              <a:extLst>
                <a:ext uri="{FF2B5EF4-FFF2-40B4-BE49-F238E27FC236}">
                  <a16:creationId xmlns:a16="http://schemas.microsoft.com/office/drawing/2014/main" id="{006714D8-FF97-83D8-7495-3782A8C7803B}"/>
                </a:ext>
              </a:extLst>
            </p:cNvPr>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6535004" y="4992786"/>
              <a:ext cx="178161" cy="178161"/>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115" name="Suora nuoliyhdysviiva 70">
            <a:extLst>
              <a:ext uri="{FF2B5EF4-FFF2-40B4-BE49-F238E27FC236}">
                <a16:creationId xmlns:a16="http://schemas.microsoft.com/office/drawing/2014/main" id="{B085F044-B6A1-06F0-A8FD-69E1B5E536B7}"/>
              </a:ext>
            </a:extLst>
          </p:cNvPr>
          <p:cNvCxnSpPr>
            <a:cxnSpLocks/>
          </p:cNvCxnSpPr>
          <p:nvPr/>
        </p:nvCxnSpPr>
        <p:spPr>
          <a:xfrm>
            <a:off x="8411147" y="3698121"/>
            <a:ext cx="0" cy="895433"/>
          </a:xfrm>
          <a:prstGeom prst="straightConnector1">
            <a:avLst/>
          </a:prstGeom>
          <a:ln w="12700">
            <a:solidFill>
              <a:srgbClr val="315572"/>
            </a:solidFill>
            <a:prstDash val="dash"/>
            <a:headEnd type="triangle" w="sm" len="sm"/>
            <a:tailEnd type="oval" w="sm" len="sm"/>
          </a:ln>
        </p:spPr>
        <p:style>
          <a:lnRef idx="2">
            <a:schemeClr val="accent1"/>
          </a:lnRef>
          <a:fillRef idx="0">
            <a:schemeClr val="accent1"/>
          </a:fillRef>
          <a:effectRef idx="1">
            <a:schemeClr val="accent1"/>
          </a:effectRef>
          <a:fontRef idx="minor">
            <a:schemeClr val="tx1"/>
          </a:fontRef>
        </p:style>
      </p:cxnSp>
      <p:grpSp>
        <p:nvGrpSpPr>
          <p:cNvPr id="377" name="Pep Invoice">
            <a:extLst>
              <a:ext uri="{FF2B5EF4-FFF2-40B4-BE49-F238E27FC236}">
                <a16:creationId xmlns:a16="http://schemas.microsoft.com/office/drawing/2014/main" id="{1DA79989-DDEC-618A-0FB0-75820CCB2DF6}"/>
              </a:ext>
            </a:extLst>
          </p:cNvPr>
          <p:cNvGrpSpPr>
            <a:grpSpLocks/>
          </p:cNvGrpSpPr>
          <p:nvPr/>
        </p:nvGrpSpPr>
        <p:grpSpPr>
          <a:xfrm>
            <a:off x="8253846" y="4000240"/>
            <a:ext cx="460806" cy="165134"/>
            <a:chOff x="8138251" y="850981"/>
            <a:chExt cx="460806" cy="165134"/>
          </a:xfrm>
          <a:solidFill>
            <a:srgbClr val="E8E8E8"/>
          </a:solidFill>
        </p:grpSpPr>
        <p:pic>
          <p:nvPicPr>
            <p:cNvPr id="381" name="Picture 2" descr="The Future Is Open - OpenPeppol">
              <a:extLst>
                <a:ext uri="{FF2B5EF4-FFF2-40B4-BE49-F238E27FC236}">
                  <a16:creationId xmlns:a16="http://schemas.microsoft.com/office/drawing/2014/main" id="{7B720F4A-9B01-894B-8AF6-DA445184D960}"/>
                </a:ext>
              </a:extLst>
            </p:cNvPr>
            <p:cNvPicPr>
              <a:picLocks/>
            </p:cNvPicPr>
            <p:nvPr/>
          </p:nvPicPr>
          <p:blipFill rotWithShape="1">
            <a:blip r:embed="rId5">
              <a:biLevel thresh="50000"/>
              <a:extLst>
                <a:ext uri="{28A0092B-C50C-407E-A947-70E740481C1C}">
                  <a14:useLocalDpi xmlns:a14="http://schemas.microsoft.com/office/drawing/2010/main" val="0"/>
                </a:ext>
              </a:extLst>
            </a:blip>
            <a:srcRect r="75412" b="21536"/>
            <a:stretch/>
          </p:blipFill>
          <p:spPr bwMode="auto">
            <a:xfrm>
              <a:off x="8138251" y="850981"/>
              <a:ext cx="158710" cy="165134"/>
            </a:xfrm>
            <a:prstGeom prst="rect">
              <a:avLst/>
            </a:prstGeom>
            <a:grpFill/>
          </p:spPr>
        </p:pic>
        <p:sp>
          <p:nvSpPr>
            <p:cNvPr id="378" name="Tekstiruutu 184">
              <a:extLst>
                <a:ext uri="{FF2B5EF4-FFF2-40B4-BE49-F238E27FC236}">
                  <a16:creationId xmlns:a16="http://schemas.microsoft.com/office/drawing/2014/main" id="{EE8B888D-7771-2F5B-4B59-3F7593F6D552}"/>
                </a:ext>
              </a:extLst>
            </p:cNvPr>
            <p:cNvSpPr txBox="1">
              <a:spLocks/>
            </p:cNvSpPr>
            <p:nvPr/>
          </p:nvSpPr>
          <p:spPr>
            <a:xfrm>
              <a:off x="8309607" y="865656"/>
              <a:ext cx="289450" cy="107722"/>
            </a:xfrm>
            <a:prstGeom prst="rect">
              <a:avLst/>
            </a:prstGeom>
            <a:grp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Invoice</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grpSp>
      <p:cxnSp>
        <p:nvCxnSpPr>
          <p:cNvPr id="304" name="A Transport co2 arrow">
            <a:extLst>
              <a:ext uri="{FF2B5EF4-FFF2-40B4-BE49-F238E27FC236}">
                <a16:creationId xmlns:a16="http://schemas.microsoft.com/office/drawing/2014/main" id="{8CB02DBC-D06A-224C-E041-F0C2812177AA}"/>
              </a:ext>
            </a:extLst>
          </p:cNvPr>
          <p:cNvCxnSpPr>
            <a:cxnSpLocks/>
            <a:stCxn id="104" idx="4"/>
            <a:endCxn id="69" idx="1"/>
          </p:cNvCxnSpPr>
          <p:nvPr/>
        </p:nvCxnSpPr>
        <p:spPr>
          <a:xfrm flipV="1">
            <a:off x="7647544" y="5282308"/>
            <a:ext cx="160946" cy="0"/>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06" name="Straight Arrow CON">
            <a:extLst>
              <a:ext uri="{FF2B5EF4-FFF2-40B4-BE49-F238E27FC236}">
                <a16:creationId xmlns:a16="http://schemas.microsoft.com/office/drawing/2014/main" id="{D312DBBD-0FAE-3C88-ED18-6E9A00BAFC29}"/>
              </a:ext>
            </a:extLst>
          </p:cNvPr>
          <p:cNvCxnSpPr>
            <a:cxnSpLocks/>
            <a:stCxn id="38" idx="0"/>
            <a:endCxn id="236" idx="2"/>
          </p:cNvCxnSpPr>
          <p:nvPr/>
        </p:nvCxnSpPr>
        <p:spPr>
          <a:xfrm rot="5400000" flipH="1" flipV="1">
            <a:off x="6909429" y="2750759"/>
            <a:ext cx="328132" cy="313621"/>
          </a:xfrm>
          <a:prstGeom prst="bentConnector2">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grpSp>
        <p:nvGrpSpPr>
          <p:cNvPr id="335" name="Ryhmä 334">
            <a:extLst>
              <a:ext uri="{FF2B5EF4-FFF2-40B4-BE49-F238E27FC236}">
                <a16:creationId xmlns:a16="http://schemas.microsoft.com/office/drawing/2014/main" id="{A7D983FC-5540-667B-99EB-454B2BA574FF}"/>
              </a:ext>
            </a:extLst>
          </p:cNvPr>
          <p:cNvGrpSpPr>
            <a:grpSpLocks/>
          </p:cNvGrpSpPr>
          <p:nvPr/>
        </p:nvGrpSpPr>
        <p:grpSpPr>
          <a:xfrm>
            <a:off x="6357882" y="3997557"/>
            <a:ext cx="1019360" cy="481579"/>
            <a:chOff x="6829926" y="3883293"/>
            <a:chExt cx="1019360" cy="481579"/>
          </a:xfrm>
        </p:grpSpPr>
        <p:grpSp>
          <p:nvGrpSpPr>
            <p:cNvPr id="147" name="Ryhmä 146">
              <a:extLst>
                <a:ext uri="{FF2B5EF4-FFF2-40B4-BE49-F238E27FC236}">
                  <a16:creationId xmlns:a16="http://schemas.microsoft.com/office/drawing/2014/main" id="{C4FD4634-BEF3-24D0-ED95-8983F1515E01}"/>
                </a:ext>
              </a:extLst>
            </p:cNvPr>
            <p:cNvGrpSpPr>
              <a:grpSpLocks/>
            </p:cNvGrpSpPr>
            <p:nvPr/>
          </p:nvGrpSpPr>
          <p:grpSpPr>
            <a:xfrm>
              <a:off x="6829926" y="3924649"/>
              <a:ext cx="1019360" cy="440223"/>
              <a:chOff x="6183289" y="5868655"/>
              <a:chExt cx="1019360" cy="440223"/>
            </a:xfrm>
          </p:grpSpPr>
          <p:sp>
            <p:nvSpPr>
              <p:cNvPr id="148" name="TextBox 233">
                <a:extLst>
                  <a:ext uri="{FF2B5EF4-FFF2-40B4-BE49-F238E27FC236}">
                    <a16:creationId xmlns:a16="http://schemas.microsoft.com/office/drawing/2014/main" id="{D7B9406A-F94C-8602-2A75-AC788DE4C58A}"/>
                  </a:ext>
                </a:extLst>
              </p:cNvPr>
              <p:cNvSpPr txBox="1">
                <a:spLocks/>
              </p:cNvSpPr>
              <p:nvPr/>
            </p:nvSpPr>
            <p:spPr>
              <a:xfrm>
                <a:off x="6183289" y="5975082"/>
                <a:ext cx="539946" cy="210887"/>
              </a:xfrm>
              <a:prstGeom prst="rect">
                <a:avLst/>
              </a:prstGeom>
              <a:solidFill>
                <a:srgbClr val="E8E8E8"/>
              </a:solidFill>
            </p:spPr>
            <p:txBody>
              <a:bodyPr wrap="square" lIns="0" tIns="18000" rIns="0" bIns="18000">
                <a:spAutoFit/>
              </a:bodyPr>
              <a:lstStyle>
                <a:defPPr>
                  <a:defRPr lang="fi-FI"/>
                </a:defPPr>
                <a:lvl1pPr>
                  <a:defRPr sz="900" b="1" i="0">
                    <a:solidFill>
                      <a:srgbClr val="000000"/>
                    </a:solidFill>
                    <a:effectLst/>
                    <a:latin typeface="minion-pro"/>
                  </a:defRPr>
                </a:lvl1p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Delivery </a:t>
                </a:r>
                <a:r>
                  <a:rPr kumimoji="0" lang="fi-FI" sz="7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information</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sp>
            <p:nvSpPr>
              <p:cNvPr id="149" name="TextBox 104">
                <a:extLst>
                  <a:ext uri="{FF2B5EF4-FFF2-40B4-BE49-F238E27FC236}">
                    <a16:creationId xmlns:a16="http://schemas.microsoft.com/office/drawing/2014/main" id="{37A7BF9F-892E-A9C4-FF6D-59F69916E691}"/>
                  </a:ext>
                </a:extLst>
              </p:cNvPr>
              <p:cNvSpPr txBox="1">
                <a:spLocks/>
              </p:cNvSpPr>
              <p:nvPr/>
            </p:nvSpPr>
            <p:spPr>
              <a:xfrm>
                <a:off x="6793293" y="6084649"/>
                <a:ext cx="409356" cy="224229"/>
              </a:xfrm>
              <a:prstGeom prst="rect">
                <a:avLst/>
              </a:prstGeom>
              <a:solidFill>
                <a:srgbClr val="E8E8E8"/>
              </a:solidFill>
            </p:spPr>
            <p:txBody>
              <a:bodyPr wrap="square" lIns="0" tIns="0" rIns="0" bIns="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600" b="1" i="0" u="none" strike="noStrike" kern="1200" cap="none" spc="0" normalizeH="0" baseline="0" noProof="0">
                    <a:ln>
                      <a:noFill/>
                    </a:ln>
                    <a:solidFill>
                      <a:srgbClr val="000000"/>
                    </a:solidFill>
                    <a:effectLst/>
                    <a:uLnTx/>
                    <a:uFillTx/>
                    <a:latin typeface="minion-pro"/>
                    <a:ea typeface="+mn-ea"/>
                    <a:cs typeface="+mn-cs"/>
                  </a:rPr>
                  <a:t>EPCIS</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600" b="1" i="0" u="none" strike="noStrike" kern="1200" cap="none" spc="0" normalizeH="0" baseline="0" noProof="0" err="1">
                    <a:ln>
                      <a:noFill/>
                    </a:ln>
                    <a:solidFill>
                      <a:srgbClr val="000000"/>
                    </a:solidFill>
                    <a:effectLst/>
                    <a:uLnTx/>
                    <a:uFillTx/>
                    <a:latin typeface="minion-pro"/>
                    <a:ea typeface="+mn-ea"/>
                    <a:cs typeface="+mn-cs"/>
                  </a:rPr>
                  <a:t>eCMR</a:t>
                </a:r>
                <a:r>
                  <a:rPr kumimoji="0" lang="fi-FI" sz="600" b="1" i="0" u="none" strike="noStrike" kern="1200" cap="none" spc="0" normalizeH="0" baseline="0" noProof="0">
                    <a:ln>
                      <a:noFill/>
                    </a:ln>
                    <a:solidFill>
                      <a:srgbClr val="000000"/>
                    </a:solidFill>
                    <a:effectLst/>
                    <a:uLnTx/>
                    <a:uFillTx/>
                    <a:latin typeface="minion-pro"/>
                    <a:ea typeface="+mn-ea"/>
                    <a:cs typeface="+mn-cs"/>
                  </a:rPr>
                  <a:t>   </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600" b="1" i="0" u="none" strike="noStrike" kern="1200" cap="none" spc="0" normalizeH="0" baseline="0" noProof="0" err="1">
                    <a:ln>
                      <a:noFill/>
                    </a:ln>
                    <a:solidFill>
                      <a:srgbClr val="000000"/>
                    </a:solidFill>
                    <a:effectLst/>
                    <a:uLnTx/>
                    <a:uFillTx/>
                    <a:latin typeface="minion-pro"/>
                    <a:ea typeface="+mn-ea"/>
                    <a:cs typeface="+mn-cs"/>
                  </a:rPr>
                  <a:t>eFTI</a:t>
                </a:r>
                <a:r>
                  <a:rPr kumimoji="0" lang="fi-FI" sz="600" b="1" i="0" u="none" strike="noStrike" kern="1200" cap="none" spc="0" normalizeH="0" baseline="0" noProof="0">
                    <a:ln>
                      <a:noFill/>
                    </a:ln>
                    <a:solidFill>
                      <a:srgbClr val="000000"/>
                    </a:solidFill>
                    <a:effectLst/>
                    <a:uLnTx/>
                    <a:uFillTx/>
                    <a:latin typeface="minion-pro"/>
                    <a:ea typeface="+mn-ea"/>
                    <a:cs typeface="+mn-cs"/>
                  </a:rPr>
                  <a:t> </a:t>
                </a:r>
                <a:endParaRPr kumimoji="0" lang="fi-FI" sz="800" b="1"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150" name="Kuva 149" descr="Kuorma-auto tasaisella täytöllä">
                <a:extLst>
                  <a:ext uri="{FF2B5EF4-FFF2-40B4-BE49-F238E27FC236}">
                    <a16:creationId xmlns:a16="http://schemas.microsoft.com/office/drawing/2014/main" id="{C39A5F2D-85D6-42F3-4677-B2D5A69826C5}"/>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785644" y="5868655"/>
                <a:ext cx="278717" cy="276577"/>
              </a:xfrm>
              <a:prstGeom prst="rect">
                <a:avLst/>
              </a:prstGeom>
            </p:spPr>
          </p:pic>
        </p:grpSp>
        <p:pic>
          <p:nvPicPr>
            <p:cNvPr id="333" name="Picture 2" descr="The Future Is Open - OpenPeppol">
              <a:extLst>
                <a:ext uri="{FF2B5EF4-FFF2-40B4-BE49-F238E27FC236}">
                  <a16:creationId xmlns:a16="http://schemas.microsoft.com/office/drawing/2014/main" id="{88D88DB8-EED0-0E5F-5B57-058213F308C0}"/>
                </a:ext>
              </a:extLst>
            </p:cNvPr>
            <p:cNvPicPr>
              <a:picLocks/>
            </p:cNvPicPr>
            <p:nvPr/>
          </p:nvPicPr>
          <p:blipFill rotWithShape="1">
            <a:blip r:embed="rId5">
              <a:biLevel thresh="50000"/>
              <a:extLst>
                <a:ext uri="{28A0092B-C50C-407E-A947-70E740481C1C}">
                  <a14:useLocalDpi xmlns:a14="http://schemas.microsoft.com/office/drawing/2010/main" val="0"/>
                </a:ext>
              </a:extLst>
            </a:blip>
            <a:srcRect r="75412" b="21536"/>
            <a:stretch/>
          </p:blipFill>
          <p:spPr bwMode="auto">
            <a:xfrm>
              <a:off x="7227486" y="3883293"/>
              <a:ext cx="158710" cy="16513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53" name="Ryhmä 352">
            <a:extLst>
              <a:ext uri="{FF2B5EF4-FFF2-40B4-BE49-F238E27FC236}">
                <a16:creationId xmlns:a16="http://schemas.microsoft.com/office/drawing/2014/main" id="{F763C64C-78B3-4850-B398-1647219E262C}"/>
              </a:ext>
            </a:extLst>
          </p:cNvPr>
          <p:cNvGrpSpPr>
            <a:grpSpLocks/>
          </p:cNvGrpSpPr>
          <p:nvPr/>
        </p:nvGrpSpPr>
        <p:grpSpPr>
          <a:xfrm>
            <a:off x="8451446" y="1293243"/>
            <a:ext cx="845916" cy="845916"/>
            <a:chOff x="8215475" y="735471"/>
            <a:chExt cx="845916" cy="845916"/>
          </a:xfrm>
        </p:grpSpPr>
        <p:pic>
          <p:nvPicPr>
            <p:cNvPr id="343" name="Kuva 342" descr="Pilvi tasaisella täytöllä">
              <a:extLst>
                <a:ext uri="{FF2B5EF4-FFF2-40B4-BE49-F238E27FC236}">
                  <a16:creationId xmlns:a16="http://schemas.microsoft.com/office/drawing/2014/main" id="{F5E0C7CC-4450-EBD3-129F-81D903151C1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215475" y="735471"/>
              <a:ext cx="845916" cy="845916"/>
            </a:xfrm>
            <a:prstGeom prst="rect">
              <a:avLst/>
            </a:prstGeom>
          </p:spPr>
        </p:pic>
        <p:sp>
          <p:nvSpPr>
            <p:cNvPr id="344" name="Project shared repo">
              <a:extLst>
                <a:ext uri="{FF2B5EF4-FFF2-40B4-BE49-F238E27FC236}">
                  <a16:creationId xmlns:a16="http://schemas.microsoft.com/office/drawing/2014/main" id="{F1025E15-5385-0238-3255-FDD88152E824}"/>
                </a:ext>
              </a:extLst>
            </p:cNvPr>
            <p:cNvSpPr txBox="1">
              <a:spLocks/>
            </p:cNvSpPr>
            <p:nvPr/>
          </p:nvSpPr>
          <p:spPr>
            <a:xfrm>
              <a:off x="8455687" y="1198719"/>
              <a:ext cx="274626" cy="115031"/>
            </a:xfrm>
            <a:prstGeom prst="rect">
              <a:avLst/>
            </a:prstGeom>
            <a:solidFill>
              <a:schemeClr val="bg1">
                <a:alpha val="90000"/>
              </a:schemeClr>
            </a:solidFill>
          </p:spPr>
          <p:txBody>
            <a:bodyPr wrap="square" lIns="36000" tIns="0" rIns="0" bIns="0" anchor="t">
              <a:spAutoFit/>
            </a:bodyPr>
            <a:lstStyle>
              <a:defPPr>
                <a:defRPr lang="fi-FI"/>
              </a:defPPr>
              <a:lvl1pPr>
                <a:lnSpc>
                  <a:spcPct val="80000"/>
                </a:lnSpc>
                <a:defRPr sz="900" b="0"/>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900" b="1" i="0" u="none" strike="noStrike" kern="1200" cap="none" spc="0" normalizeH="0" baseline="0" noProof="0">
                  <a:ln>
                    <a:noFill/>
                  </a:ln>
                  <a:solidFill>
                    <a:prstClr val="black"/>
                  </a:solidFill>
                  <a:effectLst/>
                  <a:uLnTx/>
                  <a:uFillTx/>
                  <a:latin typeface="Aptos" panose="02110004020202020204"/>
                  <a:ea typeface="+mn-ea"/>
                  <a:cs typeface="+mn-cs"/>
                </a:rPr>
                <a:t>CDE</a:t>
              </a:r>
            </a:p>
          </p:txBody>
        </p:sp>
        <p:grpSp>
          <p:nvGrpSpPr>
            <p:cNvPr id="345" name="Kuva 46" descr="Tietokanta tasaisella täytöllä">
              <a:extLst>
                <a:ext uri="{FF2B5EF4-FFF2-40B4-BE49-F238E27FC236}">
                  <a16:creationId xmlns:a16="http://schemas.microsoft.com/office/drawing/2014/main" id="{FB8B95B4-ED28-216C-68C0-1AFAE9B46892}"/>
                </a:ext>
              </a:extLst>
            </p:cNvPr>
            <p:cNvGrpSpPr>
              <a:grpSpLocks/>
            </p:cNvGrpSpPr>
            <p:nvPr/>
          </p:nvGrpSpPr>
          <p:grpSpPr>
            <a:xfrm flipH="1">
              <a:off x="8489052" y="993606"/>
              <a:ext cx="188467" cy="180090"/>
              <a:chOff x="4824412" y="3352085"/>
              <a:chExt cx="533400" cy="603250"/>
            </a:xfrm>
            <a:solidFill>
              <a:srgbClr val="000000"/>
            </a:solidFill>
          </p:grpSpPr>
          <p:sp>
            <p:nvSpPr>
              <p:cNvPr id="346" name="Vapaamuotoinen: Muoto 345">
                <a:extLst>
                  <a:ext uri="{FF2B5EF4-FFF2-40B4-BE49-F238E27FC236}">
                    <a16:creationId xmlns:a16="http://schemas.microsoft.com/office/drawing/2014/main" id="{D6E1F49E-DC77-6B28-419D-4BD8E6E6EFE7}"/>
                  </a:ext>
                </a:extLst>
              </p:cNvPr>
              <p:cNvSpPr>
                <a:spLocks/>
              </p:cNvSpPr>
              <p:nvPr/>
            </p:nvSpPr>
            <p:spPr>
              <a:xfrm>
                <a:off x="4824412" y="3352085"/>
                <a:ext cx="533400" cy="152400"/>
              </a:xfrm>
              <a:custGeom>
                <a:avLst/>
                <a:gdLst>
                  <a:gd name="connsiteX0" fmla="*/ 533400 w 533400"/>
                  <a:gd name="connsiteY0" fmla="*/ 76200 h 152400"/>
                  <a:gd name="connsiteX1" fmla="*/ 266700 w 533400"/>
                  <a:gd name="connsiteY1" fmla="*/ 152400 h 152400"/>
                  <a:gd name="connsiteX2" fmla="*/ 0 w 533400"/>
                  <a:gd name="connsiteY2" fmla="*/ 76200 h 152400"/>
                  <a:gd name="connsiteX3" fmla="*/ 266700 w 533400"/>
                  <a:gd name="connsiteY3" fmla="*/ 0 h 152400"/>
                  <a:gd name="connsiteX4" fmla="*/ 533400 w 533400"/>
                  <a:gd name="connsiteY4" fmla="*/ 762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0" h="152400">
                    <a:moveTo>
                      <a:pt x="533400" y="76200"/>
                    </a:moveTo>
                    <a:cubicBezTo>
                      <a:pt x="533400" y="118284"/>
                      <a:pt x="413994" y="152400"/>
                      <a:pt x="266700" y="152400"/>
                    </a:cubicBezTo>
                    <a:cubicBezTo>
                      <a:pt x="119406" y="152400"/>
                      <a:pt x="0" y="118284"/>
                      <a:pt x="0" y="76200"/>
                    </a:cubicBezTo>
                    <a:cubicBezTo>
                      <a:pt x="0" y="34116"/>
                      <a:pt x="119406" y="0"/>
                      <a:pt x="266700" y="0"/>
                    </a:cubicBezTo>
                    <a:cubicBezTo>
                      <a:pt x="413994" y="0"/>
                      <a:pt x="533400" y="34116"/>
                      <a:pt x="533400" y="76200"/>
                    </a:cubicBezTo>
                    <a:close/>
                  </a:path>
                </a:pathLst>
              </a:custGeom>
              <a:solidFill>
                <a:srgbClr val="859EAE"/>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7" name="Vapaamuotoinen: Muoto 346">
                <a:extLst>
                  <a:ext uri="{FF2B5EF4-FFF2-40B4-BE49-F238E27FC236}">
                    <a16:creationId xmlns:a16="http://schemas.microsoft.com/office/drawing/2014/main" id="{1F41FDA0-04A0-F0DE-D601-146E0A8E6936}"/>
                  </a:ext>
                </a:extLst>
              </p:cNvPr>
              <p:cNvSpPr>
                <a:spLocks/>
              </p:cNvSpPr>
              <p:nvPr/>
            </p:nvSpPr>
            <p:spPr>
              <a:xfrm>
                <a:off x="4824412" y="3428285"/>
                <a:ext cx="533400" cy="228600"/>
              </a:xfrm>
              <a:custGeom>
                <a:avLst/>
                <a:gdLst>
                  <a:gd name="connsiteX0" fmla="*/ 457200 w 533400"/>
                  <a:gd name="connsiteY0" fmla="*/ 152400 h 228600"/>
                  <a:gd name="connsiteX1" fmla="*/ 438150 w 533400"/>
                  <a:gd name="connsiteY1" fmla="*/ 133350 h 228600"/>
                  <a:gd name="connsiteX2" fmla="*/ 457200 w 533400"/>
                  <a:gd name="connsiteY2" fmla="*/ 114300 h 228600"/>
                  <a:gd name="connsiteX3" fmla="*/ 476250 w 533400"/>
                  <a:gd name="connsiteY3" fmla="*/ 133350 h 228600"/>
                  <a:gd name="connsiteX4" fmla="*/ 457200 w 533400"/>
                  <a:gd name="connsiteY4" fmla="*/ 152400 h 228600"/>
                  <a:gd name="connsiteX5" fmla="*/ 266700 w 533400"/>
                  <a:gd name="connsiteY5" fmla="*/ 76200 h 228600"/>
                  <a:gd name="connsiteX6" fmla="*/ 0 w 533400"/>
                  <a:gd name="connsiteY6" fmla="*/ 0 h 228600"/>
                  <a:gd name="connsiteX7" fmla="*/ 0 w 533400"/>
                  <a:gd name="connsiteY7" fmla="*/ 152400 h 228600"/>
                  <a:gd name="connsiteX8" fmla="*/ 266700 w 533400"/>
                  <a:gd name="connsiteY8" fmla="*/ 228600 h 228600"/>
                  <a:gd name="connsiteX9" fmla="*/ 533400 w 533400"/>
                  <a:gd name="connsiteY9" fmla="*/ 152400 h 228600"/>
                  <a:gd name="connsiteX10" fmla="*/ 533400 w 533400"/>
                  <a:gd name="connsiteY10" fmla="*/ 0 h 228600"/>
                  <a:gd name="connsiteX11" fmla="*/ 266700 w 533400"/>
                  <a:gd name="connsiteY11" fmla="*/ 762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3400" h="228600">
                    <a:moveTo>
                      <a:pt x="457200" y="152400"/>
                    </a:moveTo>
                    <a:cubicBezTo>
                      <a:pt x="445770" y="152400"/>
                      <a:pt x="438150" y="144780"/>
                      <a:pt x="438150" y="133350"/>
                    </a:cubicBezTo>
                    <a:cubicBezTo>
                      <a:pt x="438150" y="121920"/>
                      <a:pt x="445770" y="114300"/>
                      <a:pt x="457200" y="114300"/>
                    </a:cubicBezTo>
                    <a:cubicBezTo>
                      <a:pt x="468630" y="114300"/>
                      <a:pt x="476250" y="121920"/>
                      <a:pt x="476250" y="133350"/>
                    </a:cubicBezTo>
                    <a:cubicBezTo>
                      <a:pt x="476250" y="144780"/>
                      <a:pt x="468630" y="152400"/>
                      <a:pt x="457200" y="152400"/>
                    </a:cubicBezTo>
                    <a:close/>
                    <a:moveTo>
                      <a:pt x="266700" y="76200"/>
                    </a:moveTo>
                    <a:cubicBezTo>
                      <a:pt x="120015" y="76200"/>
                      <a:pt x="0" y="41910"/>
                      <a:pt x="0" y="0"/>
                    </a:cubicBezTo>
                    <a:lnTo>
                      <a:pt x="0" y="152400"/>
                    </a:lnTo>
                    <a:cubicBezTo>
                      <a:pt x="0" y="194310"/>
                      <a:pt x="120015" y="228600"/>
                      <a:pt x="266700" y="228600"/>
                    </a:cubicBezTo>
                    <a:cubicBezTo>
                      <a:pt x="413385" y="228600"/>
                      <a:pt x="533400" y="194310"/>
                      <a:pt x="533400" y="152400"/>
                    </a:cubicBezTo>
                    <a:lnTo>
                      <a:pt x="533400" y="0"/>
                    </a:lnTo>
                    <a:cubicBezTo>
                      <a:pt x="533400" y="41910"/>
                      <a:pt x="413385" y="76200"/>
                      <a:pt x="266700" y="76200"/>
                    </a:cubicBezTo>
                    <a:close/>
                  </a:path>
                </a:pathLst>
              </a:custGeom>
              <a:solidFill>
                <a:srgbClr val="00D6C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9" name="Vapaamuotoinen: Muoto 348">
                <a:extLst>
                  <a:ext uri="{FF2B5EF4-FFF2-40B4-BE49-F238E27FC236}">
                    <a16:creationId xmlns:a16="http://schemas.microsoft.com/office/drawing/2014/main" id="{84FB4A96-8102-9CA6-FBAD-B919CFE34A52}"/>
                  </a:ext>
                </a:extLst>
              </p:cNvPr>
              <p:cNvSpPr>
                <a:spLocks/>
              </p:cNvSpPr>
              <p:nvPr/>
            </p:nvSpPr>
            <p:spPr>
              <a:xfrm>
                <a:off x="4824412" y="3577510"/>
                <a:ext cx="533400" cy="228600"/>
              </a:xfrm>
              <a:custGeom>
                <a:avLst/>
                <a:gdLst>
                  <a:gd name="connsiteX0" fmla="*/ 457200 w 533400"/>
                  <a:gd name="connsiteY0" fmla="*/ 152400 h 228600"/>
                  <a:gd name="connsiteX1" fmla="*/ 438150 w 533400"/>
                  <a:gd name="connsiteY1" fmla="*/ 133350 h 228600"/>
                  <a:gd name="connsiteX2" fmla="*/ 457200 w 533400"/>
                  <a:gd name="connsiteY2" fmla="*/ 114300 h 228600"/>
                  <a:gd name="connsiteX3" fmla="*/ 476250 w 533400"/>
                  <a:gd name="connsiteY3" fmla="*/ 133350 h 228600"/>
                  <a:gd name="connsiteX4" fmla="*/ 457200 w 533400"/>
                  <a:gd name="connsiteY4" fmla="*/ 152400 h 228600"/>
                  <a:gd name="connsiteX5" fmla="*/ 266700 w 533400"/>
                  <a:gd name="connsiteY5" fmla="*/ 76200 h 228600"/>
                  <a:gd name="connsiteX6" fmla="*/ 0 w 533400"/>
                  <a:gd name="connsiteY6" fmla="*/ 0 h 228600"/>
                  <a:gd name="connsiteX7" fmla="*/ 0 w 533400"/>
                  <a:gd name="connsiteY7" fmla="*/ 152400 h 228600"/>
                  <a:gd name="connsiteX8" fmla="*/ 266700 w 533400"/>
                  <a:gd name="connsiteY8" fmla="*/ 228600 h 228600"/>
                  <a:gd name="connsiteX9" fmla="*/ 533400 w 533400"/>
                  <a:gd name="connsiteY9" fmla="*/ 152400 h 228600"/>
                  <a:gd name="connsiteX10" fmla="*/ 533400 w 533400"/>
                  <a:gd name="connsiteY10" fmla="*/ 0 h 228600"/>
                  <a:gd name="connsiteX11" fmla="*/ 266700 w 533400"/>
                  <a:gd name="connsiteY11" fmla="*/ 762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3400" h="228600">
                    <a:moveTo>
                      <a:pt x="457200" y="152400"/>
                    </a:moveTo>
                    <a:cubicBezTo>
                      <a:pt x="445770" y="152400"/>
                      <a:pt x="438150" y="144780"/>
                      <a:pt x="438150" y="133350"/>
                    </a:cubicBezTo>
                    <a:cubicBezTo>
                      <a:pt x="438150" y="121920"/>
                      <a:pt x="445770" y="114300"/>
                      <a:pt x="457200" y="114300"/>
                    </a:cubicBezTo>
                    <a:cubicBezTo>
                      <a:pt x="468630" y="114300"/>
                      <a:pt x="476250" y="121920"/>
                      <a:pt x="476250" y="133350"/>
                    </a:cubicBezTo>
                    <a:cubicBezTo>
                      <a:pt x="476250" y="144780"/>
                      <a:pt x="468630" y="152400"/>
                      <a:pt x="457200" y="152400"/>
                    </a:cubicBezTo>
                    <a:close/>
                    <a:moveTo>
                      <a:pt x="266700" y="76200"/>
                    </a:moveTo>
                    <a:cubicBezTo>
                      <a:pt x="120015" y="76200"/>
                      <a:pt x="0" y="41910"/>
                      <a:pt x="0" y="0"/>
                    </a:cubicBezTo>
                    <a:lnTo>
                      <a:pt x="0" y="152400"/>
                    </a:lnTo>
                    <a:cubicBezTo>
                      <a:pt x="0" y="194310"/>
                      <a:pt x="120015" y="228600"/>
                      <a:pt x="266700" y="228600"/>
                    </a:cubicBezTo>
                    <a:cubicBezTo>
                      <a:pt x="413385" y="228600"/>
                      <a:pt x="533400" y="194310"/>
                      <a:pt x="533400" y="152400"/>
                    </a:cubicBezTo>
                    <a:lnTo>
                      <a:pt x="533400" y="0"/>
                    </a:lnTo>
                    <a:cubicBezTo>
                      <a:pt x="533400" y="41910"/>
                      <a:pt x="413385" y="76200"/>
                      <a:pt x="266700" y="76200"/>
                    </a:cubicBezTo>
                    <a:close/>
                  </a:path>
                </a:pathLst>
              </a:custGeom>
              <a:solidFill>
                <a:srgbClr val="61A4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0" name="Vapaamuotoinen: Muoto 349">
                <a:extLst>
                  <a:ext uri="{FF2B5EF4-FFF2-40B4-BE49-F238E27FC236}">
                    <a16:creationId xmlns:a16="http://schemas.microsoft.com/office/drawing/2014/main" id="{AEDBD0BF-76C9-C80A-AEE0-D1F758335CE4}"/>
                  </a:ext>
                </a:extLst>
              </p:cNvPr>
              <p:cNvSpPr>
                <a:spLocks/>
              </p:cNvSpPr>
              <p:nvPr/>
            </p:nvSpPr>
            <p:spPr>
              <a:xfrm>
                <a:off x="4824412" y="3726735"/>
                <a:ext cx="533400" cy="228600"/>
              </a:xfrm>
              <a:custGeom>
                <a:avLst/>
                <a:gdLst>
                  <a:gd name="connsiteX0" fmla="*/ 457200 w 533400"/>
                  <a:gd name="connsiteY0" fmla="*/ 152400 h 228600"/>
                  <a:gd name="connsiteX1" fmla="*/ 438150 w 533400"/>
                  <a:gd name="connsiteY1" fmla="*/ 133350 h 228600"/>
                  <a:gd name="connsiteX2" fmla="*/ 457200 w 533400"/>
                  <a:gd name="connsiteY2" fmla="*/ 114300 h 228600"/>
                  <a:gd name="connsiteX3" fmla="*/ 476250 w 533400"/>
                  <a:gd name="connsiteY3" fmla="*/ 133350 h 228600"/>
                  <a:gd name="connsiteX4" fmla="*/ 457200 w 533400"/>
                  <a:gd name="connsiteY4" fmla="*/ 152400 h 228600"/>
                  <a:gd name="connsiteX5" fmla="*/ 266700 w 533400"/>
                  <a:gd name="connsiteY5" fmla="*/ 76200 h 228600"/>
                  <a:gd name="connsiteX6" fmla="*/ 0 w 533400"/>
                  <a:gd name="connsiteY6" fmla="*/ 0 h 228600"/>
                  <a:gd name="connsiteX7" fmla="*/ 0 w 533400"/>
                  <a:gd name="connsiteY7" fmla="*/ 152400 h 228600"/>
                  <a:gd name="connsiteX8" fmla="*/ 266700 w 533400"/>
                  <a:gd name="connsiteY8" fmla="*/ 228600 h 228600"/>
                  <a:gd name="connsiteX9" fmla="*/ 533400 w 533400"/>
                  <a:gd name="connsiteY9" fmla="*/ 152400 h 228600"/>
                  <a:gd name="connsiteX10" fmla="*/ 533400 w 533400"/>
                  <a:gd name="connsiteY10" fmla="*/ 0 h 228600"/>
                  <a:gd name="connsiteX11" fmla="*/ 266700 w 533400"/>
                  <a:gd name="connsiteY11" fmla="*/ 762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3400" h="228600">
                    <a:moveTo>
                      <a:pt x="457200" y="152400"/>
                    </a:moveTo>
                    <a:cubicBezTo>
                      <a:pt x="445770" y="152400"/>
                      <a:pt x="438150" y="144780"/>
                      <a:pt x="438150" y="133350"/>
                    </a:cubicBezTo>
                    <a:cubicBezTo>
                      <a:pt x="438150" y="121920"/>
                      <a:pt x="445770" y="114300"/>
                      <a:pt x="457200" y="114300"/>
                    </a:cubicBezTo>
                    <a:cubicBezTo>
                      <a:pt x="468630" y="114300"/>
                      <a:pt x="476250" y="121920"/>
                      <a:pt x="476250" y="133350"/>
                    </a:cubicBezTo>
                    <a:cubicBezTo>
                      <a:pt x="476250" y="144780"/>
                      <a:pt x="468630" y="152400"/>
                      <a:pt x="457200" y="152400"/>
                    </a:cubicBezTo>
                    <a:close/>
                    <a:moveTo>
                      <a:pt x="266700" y="76200"/>
                    </a:moveTo>
                    <a:cubicBezTo>
                      <a:pt x="120015" y="76200"/>
                      <a:pt x="0" y="41910"/>
                      <a:pt x="0" y="0"/>
                    </a:cubicBezTo>
                    <a:lnTo>
                      <a:pt x="0" y="152400"/>
                    </a:lnTo>
                    <a:cubicBezTo>
                      <a:pt x="0" y="194310"/>
                      <a:pt x="120015" y="228600"/>
                      <a:pt x="266700" y="228600"/>
                    </a:cubicBezTo>
                    <a:cubicBezTo>
                      <a:pt x="413385" y="228600"/>
                      <a:pt x="533400" y="194310"/>
                      <a:pt x="533400" y="152400"/>
                    </a:cubicBezTo>
                    <a:lnTo>
                      <a:pt x="533400" y="0"/>
                    </a:lnTo>
                    <a:cubicBezTo>
                      <a:pt x="533400" y="41910"/>
                      <a:pt x="413385" y="76200"/>
                      <a:pt x="266700" y="76200"/>
                    </a:cubicBezTo>
                    <a:close/>
                  </a:path>
                </a:pathLst>
              </a:custGeom>
              <a:solidFill>
                <a:srgbClr val="31557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cxnSp>
        <p:nvCxnSpPr>
          <p:cNvPr id="123" name="A MAN to ICT">
            <a:extLst>
              <a:ext uri="{FF2B5EF4-FFF2-40B4-BE49-F238E27FC236}">
                <a16:creationId xmlns:a16="http://schemas.microsoft.com/office/drawing/2014/main" id="{AD5F5506-10BB-9C0B-A8FD-FE4475CF6477}"/>
              </a:ext>
            </a:extLst>
          </p:cNvPr>
          <p:cNvCxnSpPr>
            <a:cxnSpLocks/>
          </p:cNvCxnSpPr>
          <p:nvPr/>
        </p:nvCxnSpPr>
        <p:spPr>
          <a:xfrm flipV="1">
            <a:off x="8988617" y="1824038"/>
            <a:ext cx="0" cy="2966572"/>
          </a:xfrm>
          <a:prstGeom prst="straightConnector1">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pic>
        <p:nvPicPr>
          <p:cNvPr id="468" name="Kuva 467" descr="Ethernet tasaisella täytöllä">
            <a:extLst>
              <a:ext uri="{FF2B5EF4-FFF2-40B4-BE49-F238E27FC236}">
                <a16:creationId xmlns:a16="http://schemas.microsoft.com/office/drawing/2014/main" id="{2DD3ABDC-5FBD-5B7E-3123-8B1403F829B6}"/>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rot="16200000">
            <a:off x="7489427" y="1868152"/>
            <a:ext cx="376523" cy="375308"/>
          </a:xfrm>
          <a:prstGeom prst="rect">
            <a:avLst/>
          </a:prstGeom>
        </p:spPr>
      </p:pic>
      <p:cxnSp>
        <p:nvCxnSpPr>
          <p:cNvPr id="402" name="Straight Arrow CON">
            <a:extLst>
              <a:ext uri="{FF2B5EF4-FFF2-40B4-BE49-F238E27FC236}">
                <a16:creationId xmlns:a16="http://schemas.microsoft.com/office/drawing/2014/main" id="{31AB17E2-C869-9652-96F9-4C28283D0316}"/>
              </a:ext>
            </a:extLst>
          </p:cNvPr>
          <p:cNvCxnSpPr>
            <a:cxnSpLocks/>
            <a:stCxn id="236" idx="4"/>
          </p:cNvCxnSpPr>
          <p:nvPr/>
        </p:nvCxnSpPr>
        <p:spPr>
          <a:xfrm flipV="1">
            <a:off x="8088159" y="1867372"/>
            <a:ext cx="538496" cy="876131"/>
          </a:xfrm>
          <a:prstGeom prst="bentConnector2">
            <a:avLst/>
          </a:prstGeom>
          <a:ln w="12700">
            <a:solidFill>
              <a:srgbClr val="FF0000"/>
            </a:solidFill>
            <a:prstDash val="dash"/>
            <a:headEnd type="oval" w="sm" len="sm"/>
            <a:tailEnd type="oval" w="sm" len="sm"/>
          </a:ln>
        </p:spPr>
        <p:style>
          <a:lnRef idx="2">
            <a:schemeClr val="accent1"/>
          </a:lnRef>
          <a:fillRef idx="0">
            <a:schemeClr val="accent1"/>
          </a:fillRef>
          <a:effectRef idx="1">
            <a:schemeClr val="accent1"/>
          </a:effectRef>
          <a:fontRef idx="minor">
            <a:schemeClr val="tx1"/>
          </a:fontRef>
        </p:style>
      </p:cxnSp>
      <p:grpSp>
        <p:nvGrpSpPr>
          <p:cNvPr id="1037" name="CDE">
            <a:extLst>
              <a:ext uri="{FF2B5EF4-FFF2-40B4-BE49-F238E27FC236}">
                <a16:creationId xmlns:a16="http://schemas.microsoft.com/office/drawing/2014/main" id="{9A0C5432-4AE4-38D3-9F59-3DB226FCC61E}"/>
              </a:ext>
            </a:extLst>
          </p:cNvPr>
          <p:cNvGrpSpPr>
            <a:grpSpLocks/>
          </p:cNvGrpSpPr>
          <p:nvPr/>
        </p:nvGrpSpPr>
        <p:grpSpPr>
          <a:xfrm>
            <a:off x="10231843" y="3793613"/>
            <a:ext cx="383818" cy="425764"/>
            <a:chOff x="1622258" y="3778218"/>
            <a:chExt cx="656967" cy="656967"/>
          </a:xfrm>
        </p:grpSpPr>
        <p:pic>
          <p:nvPicPr>
            <p:cNvPr id="1038" name="Kuva 1037" descr="Pilvi tasaisella täytöllä">
              <a:extLst>
                <a:ext uri="{FF2B5EF4-FFF2-40B4-BE49-F238E27FC236}">
                  <a16:creationId xmlns:a16="http://schemas.microsoft.com/office/drawing/2014/main" id="{FB385DDE-B6F7-13FB-5B76-516BC502DAA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622258" y="3778218"/>
              <a:ext cx="656967" cy="656967"/>
            </a:xfrm>
            <a:prstGeom prst="rect">
              <a:avLst/>
            </a:prstGeom>
          </p:spPr>
        </p:pic>
        <p:sp>
          <p:nvSpPr>
            <p:cNvPr id="1039" name="Project shared repo">
              <a:extLst>
                <a:ext uri="{FF2B5EF4-FFF2-40B4-BE49-F238E27FC236}">
                  <a16:creationId xmlns:a16="http://schemas.microsoft.com/office/drawing/2014/main" id="{89B78CB9-B2E8-9316-E888-03F04516763F}"/>
                </a:ext>
              </a:extLst>
            </p:cNvPr>
            <p:cNvSpPr txBox="1">
              <a:spLocks/>
            </p:cNvSpPr>
            <p:nvPr/>
          </p:nvSpPr>
          <p:spPr>
            <a:xfrm>
              <a:off x="1793292" y="4137593"/>
              <a:ext cx="348589" cy="114490"/>
            </a:xfrm>
            <a:prstGeom prst="rect">
              <a:avLst/>
            </a:prstGeom>
            <a:noFill/>
          </p:spPr>
          <p:txBody>
            <a:bodyPr wrap="square" lIns="0" tIns="0" rIns="0" bIns="0" anchor="t">
              <a:spAutoFit/>
            </a:bodyPr>
            <a:lstStyle>
              <a:defPPr>
                <a:defRPr lang="fi-FI"/>
              </a:defPPr>
              <a:lvl1pPr>
                <a:lnSpc>
                  <a:spcPct val="80000"/>
                </a:lnSpc>
                <a:defRPr sz="900" b="0"/>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600" b="1" i="0" u="none" strike="noStrike" kern="1200" cap="none" spc="0" normalizeH="0" baseline="0" noProof="0">
                  <a:ln>
                    <a:noFill/>
                  </a:ln>
                  <a:solidFill>
                    <a:prstClr val="black"/>
                  </a:solidFill>
                  <a:effectLst/>
                  <a:uLnTx/>
                  <a:uFillTx/>
                  <a:latin typeface="Aptos" panose="02110004020202020204"/>
                  <a:ea typeface="+mn-ea"/>
                  <a:cs typeface="+mn-cs"/>
                </a:rPr>
                <a:t>CDE</a:t>
              </a:r>
            </a:p>
          </p:txBody>
        </p:sp>
        <p:grpSp>
          <p:nvGrpSpPr>
            <p:cNvPr id="1040" name="Kuva 46" descr="Tietokanta tasaisella täytöllä">
              <a:extLst>
                <a:ext uri="{FF2B5EF4-FFF2-40B4-BE49-F238E27FC236}">
                  <a16:creationId xmlns:a16="http://schemas.microsoft.com/office/drawing/2014/main" id="{E28FA859-E387-22CF-E72C-14B04443C11F}"/>
                </a:ext>
              </a:extLst>
            </p:cNvPr>
            <p:cNvGrpSpPr>
              <a:grpSpLocks/>
            </p:cNvGrpSpPr>
            <p:nvPr/>
          </p:nvGrpSpPr>
          <p:grpSpPr>
            <a:xfrm flipH="1">
              <a:off x="1841290" y="3975276"/>
              <a:ext cx="134927" cy="151692"/>
              <a:chOff x="4824412" y="3352085"/>
              <a:chExt cx="533400" cy="603250"/>
            </a:xfrm>
            <a:solidFill>
              <a:srgbClr val="000000"/>
            </a:solidFill>
          </p:grpSpPr>
          <p:sp>
            <p:nvSpPr>
              <p:cNvPr id="1041" name="Vapaamuotoinen: Muoto 1040">
                <a:extLst>
                  <a:ext uri="{FF2B5EF4-FFF2-40B4-BE49-F238E27FC236}">
                    <a16:creationId xmlns:a16="http://schemas.microsoft.com/office/drawing/2014/main" id="{39166856-559F-2B15-65A8-4C5EA9329FB3}"/>
                  </a:ext>
                </a:extLst>
              </p:cNvPr>
              <p:cNvSpPr>
                <a:spLocks/>
              </p:cNvSpPr>
              <p:nvPr/>
            </p:nvSpPr>
            <p:spPr>
              <a:xfrm>
                <a:off x="4824412" y="3352085"/>
                <a:ext cx="533400" cy="152400"/>
              </a:xfrm>
              <a:custGeom>
                <a:avLst/>
                <a:gdLst>
                  <a:gd name="connsiteX0" fmla="*/ 533400 w 533400"/>
                  <a:gd name="connsiteY0" fmla="*/ 76200 h 152400"/>
                  <a:gd name="connsiteX1" fmla="*/ 266700 w 533400"/>
                  <a:gd name="connsiteY1" fmla="*/ 152400 h 152400"/>
                  <a:gd name="connsiteX2" fmla="*/ 0 w 533400"/>
                  <a:gd name="connsiteY2" fmla="*/ 76200 h 152400"/>
                  <a:gd name="connsiteX3" fmla="*/ 266700 w 533400"/>
                  <a:gd name="connsiteY3" fmla="*/ 0 h 152400"/>
                  <a:gd name="connsiteX4" fmla="*/ 533400 w 533400"/>
                  <a:gd name="connsiteY4" fmla="*/ 762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0" h="152400">
                    <a:moveTo>
                      <a:pt x="533400" y="76200"/>
                    </a:moveTo>
                    <a:cubicBezTo>
                      <a:pt x="533400" y="118284"/>
                      <a:pt x="413994" y="152400"/>
                      <a:pt x="266700" y="152400"/>
                    </a:cubicBezTo>
                    <a:cubicBezTo>
                      <a:pt x="119406" y="152400"/>
                      <a:pt x="0" y="118284"/>
                      <a:pt x="0" y="76200"/>
                    </a:cubicBezTo>
                    <a:cubicBezTo>
                      <a:pt x="0" y="34116"/>
                      <a:pt x="119406" y="0"/>
                      <a:pt x="266700" y="0"/>
                    </a:cubicBezTo>
                    <a:cubicBezTo>
                      <a:pt x="413994" y="0"/>
                      <a:pt x="533400" y="34116"/>
                      <a:pt x="533400" y="76200"/>
                    </a:cubicBezTo>
                    <a:close/>
                  </a:path>
                </a:pathLst>
              </a:custGeom>
              <a:solidFill>
                <a:srgbClr val="859EAE"/>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2" name="Vapaamuotoinen: Muoto 1041">
                <a:extLst>
                  <a:ext uri="{FF2B5EF4-FFF2-40B4-BE49-F238E27FC236}">
                    <a16:creationId xmlns:a16="http://schemas.microsoft.com/office/drawing/2014/main" id="{5687B87F-27A3-D1FE-0262-62A914F328A0}"/>
                  </a:ext>
                </a:extLst>
              </p:cNvPr>
              <p:cNvSpPr>
                <a:spLocks/>
              </p:cNvSpPr>
              <p:nvPr/>
            </p:nvSpPr>
            <p:spPr>
              <a:xfrm>
                <a:off x="4824412" y="3428285"/>
                <a:ext cx="533400" cy="228600"/>
              </a:xfrm>
              <a:custGeom>
                <a:avLst/>
                <a:gdLst>
                  <a:gd name="connsiteX0" fmla="*/ 457200 w 533400"/>
                  <a:gd name="connsiteY0" fmla="*/ 152400 h 228600"/>
                  <a:gd name="connsiteX1" fmla="*/ 438150 w 533400"/>
                  <a:gd name="connsiteY1" fmla="*/ 133350 h 228600"/>
                  <a:gd name="connsiteX2" fmla="*/ 457200 w 533400"/>
                  <a:gd name="connsiteY2" fmla="*/ 114300 h 228600"/>
                  <a:gd name="connsiteX3" fmla="*/ 476250 w 533400"/>
                  <a:gd name="connsiteY3" fmla="*/ 133350 h 228600"/>
                  <a:gd name="connsiteX4" fmla="*/ 457200 w 533400"/>
                  <a:gd name="connsiteY4" fmla="*/ 152400 h 228600"/>
                  <a:gd name="connsiteX5" fmla="*/ 266700 w 533400"/>
                  <a:gd name="connsiteY5" fmla="*/ 76200 h 228600"/>
                  <a:gd name="connsiteX6" fmla="*/ 0 w 533400"/>
                  <a:gd name="connsiteY6" fmla="*/ 0 h 228600"/>
                  <a:gd name="connsiteX7" fmla="*/ 0 w 533400"/>
                  <a:gd name="connsiteY7" fmla="*/ 152400 h 228600"/>
                  <a:gd name="connsiteX8" fmla="*/ 266700 w 533400"/>
                  <a:gd name="connsiteY8" fmla="*/ 228600 h 228600"/>
                  <a:gd name="connsiteX9" fmla="*/ 533400 w 533400"/>
                  <a:gd name="connsiteY9" fmla="*/ 152400 h 228600"/>
                  <a:gd name="connsiteX10" fmla="*/ 533400 w 533400"/>
                  <a:gd name="connsiteY10" fmla="*/ 0 h 228600"/>
                  <a:gd name="connsiteX11" fmla="*/ 266700 w 533400"/>
                  <a:gd name="connsiteY11" fmla="*/ 762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3400" h="228600">
                    <a:moveTo>
                      <a:pt x="457200" y="152400"/>
                    </a:moveTo>
                    <a:cubicBezTo>
                      <a:pt x="445770" y="152400"/>
                      <a:pt x="438150" y="144780"/>
                      <a:pt x="438150" y="133350"/>
                    </a:cubicBezTo>
                    <a:cubicBezTo>
                      <a:pt x="438150" y="121920"/>
                      <a:pt x="445770" y="114300"/>
                      <a:pt x="457200" y="114300"/>
                    </a:cubicBezTo>
                    <a:cubicBezTo>
                      <a:pt x="468630" y="114300"/>
                      <a:pt x="476250" y="121920"/>
                      <a:pt x="476250" y="133350"/>
                    </a:cubicBezTo>
                    <a:cubicBezTo>
                      <a:pt x="476250" y="144780"/>
                      <a:pt x="468630" y="152400"/>
                      <a:pt x="457200" y="152400"/>
                    </a:cubicBezTo>
                    <a:close/>
                    <a:moveTo>
                      <a:pt x="266700" y="76200"/>
                    </a:moveTo>
                    <a:cubicBezTo>
                      <a:pt x="120015" y="76200"/>
                      <a:pt x="0" y="41910"/>
                      <a:pt x="0" y="0"/>
                    </a:cubicBezTo>
                    <a:lnTo>
                      <a:pt x="0" y="152400"/>
                    </a:lnTo>
                    <a:cubicBezTo>
                      <a:pt x="0" y="194310"/>
                      <a:pt x="120015" y="228600"/>
                      <a:pt x="266700" y="228600"/>
                    </a:cubicBezTo>
                    <a:cubicBezTo>
                      <a:pt x="413385" y="228600"/>
                      <a:pt x="533400" y="194310"/>
                      <a:pt x="533400" y="152400"/>
                    </a:cubicBezTo>
                    <a:lnTo>
                      <a:pt x="533400" y="0"/>
                    </a:lnTo>
                    <a:cubicBezTo>
                      <a:pt x="533400" y="41910"/>
                      <a:pt x="413385" y="76200"/>
                      <a:pt x="266700" y="76200"/>
                    </a:cubicBezTo>
                    <a:close/>
                  </a:path>
                </a:pathLst>
              </a:custGeom>
              <a:solidFill>
                <a:srgbClr val="00D6C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3" name="Vapaamuotoinen: Muoto 1042">
                <a:extLst>
                  <a:ext uri="{FF2B5EF4-FFF2-40B4-BE49-F238E27FC236}">
                    <a16:creationId xmlns:a16="http://schemas.microsoft.com/office/drawing/2014/main" id="{801AF193-72A9-A9A4-0982-772C8F18DB21}"/>
                  </a:ext>
                </a:extLst>
              </p:cNvPr>
              <p:cNvSpPr>
                <a:spLocks/>
              </p:cNvSpPr>
              <p:nvPr/>
            </p:nvSpPr>
            <p:spPr>
              <a:xfrm>
                <a:off x="4824412" y="3577510"/>
                <a:ext cx="533400" cy="228600"/>
              </a:xfrm>
              <a:custGeom>
                <a:avLst/>
                <a:gdLst>
                  <a:gd name="connsiteX0" fmla="*/ 457200 w 533400"/>
                  <a:gd name="connsiteY0" fmla="*/ 152400 h 228600"/>
                  <a:gd name="connsiteX1" fmla="*/ 438150 w 533400"/>
                  <a:gd name="connsiteY1" fmla="*/ 133350 h 228600"/>
                  <a:gd name="connsiteX2" fmla="*/ 457200 w 533400"/>
                  <a:gd name="connsiteY2" fmla="*/ 114300 h 228600"/>
                  <a:gd name="connsiteX3" fmla="*/ 476250 w 533400"/>
                  <a:gd name="connsiteY3" fmla="*/ 133350 h 228600"/>
                  <a:gd name="connsiteX4" fmla="*/ 457200 w 533400"/>
                  <a:gd name="connsiteY4" fmla="*/ 152400 h 228600"/>
                  <a:gd name="connsiteX5" fmla="*/ 266700 w 533400"/>
                  <a:gd name="connsiteY5" fmla="*/ 76200 h 228600"/>
                  <a:gd name="connsiteX6" fmla="*/ 0 w 533400"/>
                  <a:gd name="connsiteY6" fmla="*/ 0 h 228600"/>
                  <a:gd name="connsiteX7" fmla="*/ 0 w 533400"/>
                  <a:gd name="connsiteY7" fmla="*/ 152400 h 228600"/>
                  <a:gd name="connsiteX8" fmla="*/ 266700 w 533400"/>
                  <a:gd name="connsiteY8" fmla="*/ 228600 h 228600"/>
                  <a:gd name="connsiteX9" fmla="*/ 533400 w 533400"/>
                  <a:gd name="connsiteY9" fmla="*/ 152400 h 228600"/>
                  <a:gd name="connsiteX10" fmla="*/ 533400 w 533400"/>
                  <a:gd name="connsiteY10" fmla="*/ 0 h 228600"/>
                  <a:gd name="connsiteX11" fmla="*/ 266700 w 533400"/>
                  <a:gd name="connsiteY11" fmla="*/ 762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3400" h="228600">
                    <a:moveTo>
                      <a:pt x="457200" y="152400"/>
                    </a:moveTo>
                    <a:cubicBezTo>
                      <a:pt x="445770" y="152400"/>
                      <a:pt x="438150" y="144780"/>
                      <a:pt x="438150" y="133350"/>
                    </a:cubicBezTo>
                    <a:cubicBezTo>
                      <a:pt x="438150" y="121920"/>
                      <a:pt x="445770" y="114300"/>
                      <a:pt x="457200" y="114300"/>
                    </a:cubicBezTo>
                    <a:cubicBezTo>
                      <a:pt x="468630" y="114300"/>
                      <a:pt x="476250" y="121920"/>
                      <a:pt x="476250" y="133350"/>
                    </a:cubicBezTo>
                    <a:cubicBezTo>
                      <a:pt x="476250" y="144780"/>
                      <a:pt x="468630" y="152400"/>
                      <a:pt x="457200" y="152400"/>
                    </a:cubicBezTo>
                    <a:close/>
                    <a:moveTo>
                      <a:pt x="266700" y="76200"/>
                    </a:moveTo>
                    <a:cubicBezTo>
                      <a:pt x="120015" y="76200"/>
                      <a:pt x="0" y="41910"/>
                      <a:pt x="0" y="0"/>
                    </a:cubicBezTo>
                    <a:lnTo>
                      <a:pt x="0" y="152400"/>
                    </a:lnTo>
                    <a:cubicBezTo>
                      <a:pt x="0" y="194310"/>
                      <a:pt x="120015" y="228600"/>
                      <a:pt x="266700" y="228600"/>
                    </a:cubicBezTo>
                    <a:cubicBezTo>
                      <a:pt x="413385" y="228600"/>
                      <a:pt x="533400" y="194310"/>
                      <a:pt x="533400" y="152400"/>
                    </a:cubicBezTo>
                    <a:lnTo>
                      <a:pt x="533400" y="0"/>
                    </a:lnTo>
                    <a:cubicBezTo>
                      <a:pt x="533400" y="41910"/>
                      <a:pt x="413385" y="76200"/>
                      <a:pt x="266700" y="76200"/>
                    </a:cubicBezTo>
                    <a:close/>
                  </a:path>
                </a:pathLst>
              </a:custGeom>
              <a:solidFill>
                <a:srgbClr val="61A4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4" name="Vapaamuotoinen: Muoto 1043">
                <a:extLst>
                  <a:ext uri="{FF2B5EF4-FFF2-40B4-BE49-F238E27FC236}">
                    <a16:creationId xmlns:a16="http://schemas.microsoft.com/office/drawing/2014/main" id="{8D377868-B106-62EF-8816-97E941A3A0FD}"/>
                  </a:ext>
                </a:extLst>
              </p:cNvPr>
              <p:cNvSpPr>
                <a:spLocks/>
              </p:cNvSpPr>
              <p:nvPr/>
            </p:nvSpPr>
            <p:spPr>
              <a:xfrm>
                <a:off x="4824412" y="3726735"/>
                <a:ext cx="533400" cy="228600"/>
              </a:xfrm>
              <a:custGeom>
                <a:avLst/>
                <a:gdLst>
                  <a:gd name="connsiteX0" fmla="*/ 457200 w 533400"/>
                  <a:gd name="connsiteY0" fmla="*/ 152400 h 228600"/>
                  <a:gd name="connsiteX1" fmla="*/ 438150 w 533400"/>
                  <a:gd name="connsiteY1" fmla="*/ 133350 h 228600"/>
                  <a:gd name="connsiteX2" fmla="*/ 457200 w 533400"/>
                  <a:gd name="connsiteY2" fmla="*/ 114300 h 228600"/>
                  <a:gd name="connsiteX3" fmla="*/ 476250 w 533400"/>
                  <a:gd name="connsiteY3" fmla="*/ 133350 h 228600"/>
                  <a:gd name="connsiteX4" fmla="*/ 457200 w 533400"/>
                  <a:gd name="connsiteY4" fmla="*/ 152400 h 228600"/>
                  <a:gd name="connsiteX5" fmla="*/ 266700 w 533400"/>
                  <a:gd name="connsiteY5" fmla="*/ 76200 h 228600"/>
                  <a:gd name="connsiteX6" fmla="*/ 0 w 533400"/>
                  <a:gd name="connsiteY6" fmla="*/ 0 h 228600"/>
                  <a:gd name="connsiteX7" fmla="*/ 0 w 533400"/>
                  <a:gd name="connsiteY7" fmla="*/ 152400 h 228600"/>
                  <a:gd name="connsiteX8" fmla="*/ 266700 w 533400"/>
                  <a:gd name="connsiteY8" fmla="*/ 228600 h 228600"/>
                  <a:gd name="connsiteX9" fmla="*/ 533400 w 533400"/>
                  <a:gd name="connsiteY9" fmla="*/ 152400 h 228600"/>
                  <a:gd name="connsiteX10" fmla="*/ 533400 w 533400"/>
                  <a:gd name="connsiteY10" fmla="*/ 0 h 228600"/>
                  <a:gd name="connsiteX11" fmla="*/ 266700 w 533400"/>
                  <a:gd name="connsiteY11" fmla="*/ 762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3400" h="228600">
                    <a:moveTo>
                      <a:pt x="457200" y="152400"/>
                    </a:moveTo>
                    <a:cubicBezTo>
                      <a:pt x="445770" y="152400"/>
                      <a:pt x="438150" y="144780"/>
                      <a:pt x="438150" y="133350"/>
                    </a:cubicBezTo>
                    <a:cubicBezTo>
                      <a:pt x="438150" y="121920"/>
                      <a:pt x="445770" y="114300"/>
                      <a:pt x="457200" y="114300"/>
                    </a:cubicBezTo>
                    <a:cubicBezTo>
                      <a:pt x="468630" y="114300"/>
                      <a:pt x="476250" y="121920"/>
                      <a:pt x="476250" y="133350"/>
                    </a:cubicBezTo>
                    <a:cubicBezTo>
                      <a:pt x="476250" y="144780"/>
                      <a:pt x="468630" y="152400"/>
                      <a:pt x="457200" y="152400"/>
                    </a:cubicBezTo>
                    <a:close/>
                    <a:moveTo>
                      <a:pt x="266700" y="76200"/>
                    </a:moveTo>
                    <a:cubicBezTo>
                      <a:pt x="120015" y="76200"/>
                      <a:pt x="0" y="41910"/>
                      <a:pt x="0" y="0"/>
                    </a:cubicBezTo>
                    <a:lnTo>
                      <a:pt x="0" y="152400"/>
                    </a:lnTo>
                    <a:cubicBezTo>
                      <a:pt x="0" y="194310"/>
                      <a:pt x="120015" y="228600"/>
                      <a:pt x="266700" y="228600"/>
                    </a:cubicBezTo>
                    <a:cubicBezTo>
                      <a:pt x="413385" y="228600"/>
                      <a:pt x="533400" y="194310"/>
                      <a:pt x="533400" y="152400"/>
                    </a:cubicBezTo>
                    <a:lnTo>
                      <a:pt x="533400" y="0"/>
                    </a:lnTo>
                    <a:cubicBezTo>
                      <a:pt x="533400" y="41910"/>
                      <a:pt x="413385" y="76200"/>
                      <a:pt x="266700" y="76200"/>
                    </a:cubicBezTo>
                    <a:close/>
                  </a:path>
                </a:pathLst>
              </a:custGeom>
              <a:solidFill>
                <a:srgbClr val="31557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1045" name="HEAD Peppol2">
            <a:extLst>
              <a:ext uri="{FF2B5EF4-FFF2-40B4-BE49-F238E27FC236}">
                <a16:creationId xmlns:a16="http://schemas.microsoft.com/office/drawing/2014/main" id="{29210E5B-B070-4498-30CE-77ECE0449732}"/>
              </a:ext>
            </a:extLst>
          </p:cNvPr>
          <p:cNvGrpSpPr>
            <a:grpSpLocks/>
          </p:cNvGrpSpPr>
          <p:nvPr/>
        </p:nvGrpSpPr>
        <p:grpSpPr>
          <a:xfrm>
            <a:off x="9395280" y="4374615"/>
            <a:ext cx="959325" cy="310610"/>
            <a:chOff x="6840377" y="632952"/>
            <a:chExt cx="959325" cy="310610"/>
          </a:xfrm>
        </p:grpSpPr>
        <p:pic>
          <p:nvPicPr>
            <p:cNvPr id="1046" name="PEPPOL figure" descr="The Future Is Open - OpenPeppol">
              <a:extLst>
                <a:ext uri="{FF2B5EF4-FFF2-40B4-BE49-F238E27FC236}">
                  <a16:creationId xmlns:a16="http://schemas.microsoft.com/office/drawing/2014/main" id="{16391B2F-0B0A-4AFA-615F-9B34F6C2F051}"/>
                </a:ext>
              </a:extLst>
            </p:cNvPr>
            <p:cNvPicPr>
              <a:picLocks/>
            </p:cNvPicPr>
            <p:nvPr/>
          </p:nvPicPr>
          <p:blipFill rotWithShape="1">
            <a:blip r:embed="rId5">
              <a:biLevel thresh="50000"/>
              <a:extLst>
                <a:ext uri="{28A0092B-C50C-407E-A947-70E740481C1C}">
                  <a14:useLocalDpi xmlns:a14="http://schemas.microsoft.com/office/drawing/2010/main" val="0"/>
                </a:ext>
              </a:extLst>
            </a:blip>
            <a:srcRect r="75412" b="21536"/>
            <a:stretch/>
          </p:blipFill>
          <p:spPr bwMode="auto">
            <a:xfrm>
              <a:off x="6840377" y="665419"/>
              <a:ext cx="252000" cy="252000"/>
            </a:xfrm>
            <a:prstGeom prst="rect">
              <a:avLst/>
            </a:prstGeom>
            <a:noFill/>
            <a:extLst>
              <a:ext uri="{909E8E84-426E-40DD-AFC4-6F175D3DCCD1}">
                <a14:hiddenFill xmlns:a14="http://schemas.microsoft.com/office/drawing/2010/main">
                  <a:solidFill>
                    <a:srgbClr val="FFFFFF"/>
                  </a:solidFill>
                </a14:hiddenFill>
              </a:ext>
            </a:extLst>
          </p:spPr>
        </p:pic>
        <p:grpSp>
          <p:nvGrpSpPr>
            <p:cNvPr id="1047" name="Group 397">
              <a:extLst>
                <a:ext uri="{FF2B5EF4-FFF2-40B4-BE49-F238E27FC236}">
                  <a16:creationId xmlns:a16="http://schemas.microsoft.com/office/drawing/2014/main" id="{C9C54715-13B0-3C46-998A-DFA6C4252ED0}"/>
                </a:ext>
              </a:extLst>
            </p:cNvPr>
            <p:cNvGrpSpPr>
              <a:grpSpLocks/>
            </p:cNvGrpSpPr>
            <p:nvPr/>
          </p:nvGrpSpPr>
          <p:grpSpPr>
            <a:xfrm>
              <a:off x="7072895" y="632952"/>
              <a:ext cx="726807" cy="310610"/>
              <a:chOff x="7050092" y="673704"/>
              <a:chExt cx="726807" cy="310610"/>
            </a:xfrm>
          </p:grpSpPr>
          <p:sp>
            <p:nvSpPr>
              <p:cNvPr id="1048" name="Text: Peppol Network Order">
                <a:extLst>
                  <a:ext uri="{FF2B5EF4-FFF2-40B4-BE49-F238E27FC236}">
                    <a16:creationId xmlns:a16="http://schemas.microsoft.com/office/drawing/2014/main" id="{02A8A1DF-EBB4-ED74-BB35-6B5E4054E721}"/>
                  </a:ext>
                </a:extLst>
              </p:cNvPr>
              <p:cNvSpPr txBox="1">
                <a:spLocks/>
              </p:cNvSpPr>
              <p:nvPr/>
            </p:nvSpPr>
            <p:spPr>
              <a:xfrm>
                <a:off x="7085922" y="673704"/>
                <a:ext cx="690977" cy="246221"/>
              </a:xfrm>
              <a:prstGeom prst="rect">
                <a:avLst/>
              </a:prstGeom>
              <a:noFill/>
            </p:spPr>
            <p:txBody>
              <a:bodyPr wrap="square" lIns="0" rIns="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1000" b="1" i="0" u="none" strike="noStrike" kern="1200" cap="none" spc="0" normalizeH="0" baseline="0" noProof="0">
                    <a:ln>
                      <a:noFill/>
                    </a:ln>
                    <a:solidFill>
                      <a:srgbClr val="0070C0"/>
                    </a:solidFill>
                    <a:effectLst/>
                    <a:uLnTx/>
                    <a:uFillTx/>
                    <a:latin typeface="Aptos" panose="02110004020202020204"/>
                    <a:ea typeface="+mn-ea"/>
                    <a:cs typeface="+mn-cs"/>
                  </a:rPr>
                  <a:t>Peppol</a:t>
                </a:r>
                <a:endParaRPr kumimoji="0" lang="fi-FI" sz="1000" b="0" i="0" u="none" strike="noStrike" kern="1200" cap="none" spc="0" normalizeH="0" baseline="0" noProof="0">
                  <a:ln>
                    <a:noFill/>
                  </a:ln>
                  <a:solidFill>
                    <a:srgbClr val="0070C0"/>
                  </a:solidFill>
                  <a:effectLst>
                    <a:outerShdw blurRad="50800" dist="38100" dir="2700000" algn="tl" rotWithShape="0">
                      <a:prstClr val="black">
                        <a:alpha val="40000"/>
                      </a:prstClr>
                    </a:outerShdw>
                  </a:effectLst>
                  <a:uLnTx/>
                  <a:uFillTx/>
                  <a:latin typeface="Aptos" panose="02110004020202020204"/>
                  <a:ea typeface="+mn-ea"/>
                  <a:cs typeface="+mn-cs"/>
                </a:endParaRPr>
              </a:p>
            </p:txBody>
          </p:sp>
          <p:sp>
            <p:nvSpPr>
              <p:cNvPr id="1049" name="TextBox 399">
                <a:extLst>
                  <a:ext uri="{FF2B5EF4-FFF2-40B4-BE49-F238E27FC236}">
                    <a16:creationId xmlns:a16="http://schemas.microsoft.com/office/drawing/2014/main" id="{876C74C8-2CB8-1BB0-E629-8088907B7A1C}"/>
                  </a:ext>
                </a:extLst>
              </p:cNvPr>
              <p:cNvSpPr txBox="1">
                <a:spLocks/>
              </p:cNvSpPr>
              <p:nvPr/>
            </p:nvSpPr>
            <p:spPr>
              <a:xfrm>
                <a:off x="7050092" y="799648"/>
                <a:ext cx="548676"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600" b="0" i="0" u="none" strike="noStrike" kern="1200" cap="none" spc="0" normalizeH="0" baseline="0" noProof="0">
                    <a:ln>
                      <a:noFill/>
                    </a:ln>
                    <a:solidFill>
                      <a:prstClr val="black"/>
                    </a:solidFill>
                    <a:effectLst>
                      <a:outerShdw blurRad="50800" dist="38100" dir="2700000" algn="tl" rotWithShape="0">
                        <a:prstClr val="black">
                          <a:alpha val="40000"/>
                        </a:prstClr>
                      </a:outerShdw>
                    </a:effectLst>
                    <a:uLnTx/>
                    <a:uFillTx/>
                    <a:latin typeface="Aptos" panose="02110004020202020204"/>
                    <a:ea typeface="+mn-ea"/>
                    <a:cs typeface="+mn-cs"/>
                  </a:rPr>
                  <a:t>network</a:t>
                </a:r>
                <a:endParaRPr kumimoji="0" lang="en-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050" name="Project shared repo">
            <a:extLst>
              <a:ext uri="{FF2B5EF4-FFF2-40B4-BE49-F238E27FC236}">
                <a16:creationId xmlns:a16="http://schemas.microsoft.com/office/drawing/2014/main" id="{E79DDA82-4FC7-1A50-2949-0DD4112B5D24}"/>
              </a:ext>
            </a:extLst>
          </p:cNvPr>
          <p:cNvSpPr txBox="1">
            <a:spLocks/>
          </p:cNvSpPr>
          <p:nvPr/>
        </p:nvSpPr>
        <p:spPr>
          <a:xfrm>
            <a:off x="10646874" y="3945750"/>
            <a:ext cx="1461299" cy="200761"/>
          </a:xfrm>
          <a:prstGeom prst="rect">
            <a:avLst/>
          </a:prstGeom>
          <a:noFill/>
        </p:spPr>
        <p:txBody>
          <a:bodyPr wrap="square" lIns="0" tIns="0" rIns="0" bIns="0" anchor="t">
            <a:spAutoFit/>
          </a:bodyPr>
          <a:lstStyle>
            <a:defPPr>
              <a:defRPr lang="fi-FI"/>
            </a:defPPr>
            <a:lvl1pPr>
              <a:lnSpc>
                <a:spcPct val="80000"/>
              </a:lnSpc>
              <a:defRPr sz="900" b="0"/>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Project </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shared</a:t>
            </a: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 data </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repository</a:t>
            </a: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 </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Common</a:t>
            </a: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 Data Environment)</a:t>
            </a:r>
          </a:p>
        </p:txBody>
      </p:sp>
      <p:grpSp>
        <p:nvGrpSpPr>
          <p:cNvPr id="456" name="Ryhmä 455">
            <a:extLst>
              <a:ext uri="{FF2B5EF4-FFF2-40B4-BE49-F238E27FC236}">
                <a16:creationId xmlns:a16="http://schemas.microsoft.com/office/drawing/2014/main" id="{6435E920-2FC8-3E79-6581-30EC8AE7017F}"/>
              </a:ext>
            </a:extLst>
          </p:cNvPr>
          <p:cNvGrpSpPr>
            <a:grpSpLocks/>
          </p:cNvGrpSpPr>
          <p:nvPr/>
        </p:nvGrpSpPr>
        <p:grpSpPr>
          <a:xfrm>
            <a:off x="4336474" y="6375266"/>
            <a:ext cx="1066903" cy="407392"/>
            <a:chOff x="4517534" y="6375266"/>
            <a:chExt cx="1066903" cy="407392"/>
          </a:xfrm>
        </p:grpSpPr>
        <p:sp>
          <p:nvSpPr>
            <p:cNvPr id="260" name="MAN Tender Response">
              <a:extLst>
                <a:ext uri="{FF2B5EF4-FFF2-40B4-BE49-F238E27FC236}">
                  <a16:creationId xmlns:a16="http://schemas.microsoft.com/office/drawing/2014/main" id="{320388B7-5F21-5A07-3302-3082C48AAD86}"/>
                </a:ext>
              </a:extLst>
            </p:cNvPr>
            <p:cNvSpPr>
              <a:spLocks/>
            </p:cNvSpPr>
            <p:nvPr/>
          </p:nvSpPr>
          <p:spPr>
            <a:xfrm>
              <a:off x="4517534" y="6375266"/>
              <a:ext cx="1066903" cy="407392"/>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72000"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Production</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7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ID:</a:t>
              </a:r>
              <a:r>
                <a:rPr kumimoji="0" lang="en-US" sz="7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(S)GTIN</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7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Data carrier: </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EAN / </a:t>
              </a:r>
              <a:r>
                <a:rPr kumimoji="0" lang="en-US" sz="600" b="0"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DataMatrix</a:t>
              </a:r>
              <a:endParaRPr kumimoji="0" lang="en-US" sz="3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pic>
          <p:nvPicPr>
            <p:cNvPr id="1057" name="Picture 2" descr="Data Matrix - Wikipedia">
              <a:extLst>
                <a:ext uri="{FF2B5EF4-FFF2-40B4-BE49-F238E27FC236}">
                  <a16:creationId xmlns:a16="http://schemas.microsoft.com/office/drawing/2014/main" id="{5FFC2554-00F0-8379-AD6E-68000C0A8F0B}"/>
                </a:ext>
              </a:extLst>
            </p:cNvPr>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5315053" y="6591797"/>
              <a:ext cx="178161" cy="178161"/>
            </a:xfrm>
            <a:prstGeom prst="rect">
              <a:avLst/>
            </a:prstGeom>
            <a:noFill/>
            <a:extLst>
              <a:ext uri="{909E8E84-426E-40DD-AFC4-6F175D3DCCD1}">
                <a14:hiddenFill xmlns:a14="http://schemas.microsoft.com/office/drawing/2010/main">
                  <a:solidFill>
                    <a:srgbClr val="FFFFFF"/>
                  </a:solidFill>
                </a14:hiddenFill>
              </a:ext>
            </a:extLst>
          </p:spPr>
        </p:pic>
        <p:pic>
          <p:nvPicPr>
            <p:cNvPr id="1059" name="Kuva 1058" descr="Viivakoodi tasaisella täytöllä">
              <a:extLst>
                <a:ext uri="{FF2B5EF4-FFF2-40B4-BE49-F238E27FC236}">
                  <a16:creationId xmlns:a16="http://schemas.microsoft.com/office/drawing/2014/main" id="{0C8346B6-7C5D-08CB-CA83-E135525DB035}"/>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5294463" y="6384036"/>
              <a:ext cx="221890" cy="221890"/>
            </a:xfrm>
            <a:prstGeom prst="rect">
              <a:avLst/>
            </a:prstGeom>
          </p:spPr>
        </p:pic>
      </p:grpSp>
      <p:cxnSp>
        <p:nvCxnSpPr>
          <p:cNvPr id="436" name="Straight Arrow CON">
            <a:extLst>
              <a:ext uri="{FF2B5EF4-FFF2-40B4-BE49-F238E27FC236}">
                <a16:creationId xmlns:a16="http://schemas.microsoft.com/office/drawing/2014/main" id="{5D0C6F68-74AB-9F56-77F5-3AF3B6C6AB0F}"/>
              </a:ext>
            </a:extLst>
          </p:cNvPr>
          <p:cNvCxnSpPr>
            <a:cxnSpLocks/>
          </p:cNvCxnSpPr>
          <p:nvPr/>
        </p:nvCxnSpPr>
        <p:spPr>
          <a:xfrm rot="16200000" flipH="1">
            <a:off x="9103534" y="1900003"/>
            <a:ext cx="327545" cy="262286"/>
          </a:xfrm>
          <a:prstGeom prst="bentConnector3">
            <a:avLst>
              <a:gd name="adj1" fmla="val 50000"/>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sp>
        <p:nvSpPr>
          <p:cNvPr id="28" name="Swim: Facility management">
            <a:extLst>
              <a:ext uri="{FF2B5EF4-FFF2-40B4-BE49-F238E27FC236}">
                <a16:creationId xmlns:a16="http://schemas.microsoft.com/office/drawing/2014/main" id="{02D21C5F-9F3A-E30D-4BD5-271E04A18EF8}"/>
              </a:ext>
            </a:extLst>
          </p:cNvPr>
          <p:cNvSpPr>
            <a:spLocks/>
          </p:cNvSpPr>
          <p:nvPr/>
        </p:nvSpPr>
        <p:spPr>
          <a:xfrm>
            <a:off x="9100794" y="2215400"/>
            <a:ext cx="1075590" cy="1426441"/>
          </a:xfrm>
          <a:prstGeom prst="roundRect">
            <a:avLst>
              <a:gd name="adj" fmla="val 10469"/>
            </a:avLst>
          </a:prstGeom>
          <a:solidFill>
            <a:srgbClr val="DEC6E8"/>
          </a:solidFill>
          <a:ln w="19050" cap="flat" cmpd="sng" algn="ctr">
            <a:solidFill>
              <a:sysClr val="windowText" lastClr="000000"/>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16" tIns="45708" rIns="91416"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 lastClr="FFFFFF"/>
                </a:solidFill>
                <a:latin typeface="Aptos" panose="02110004020202020204"/>
              </a:defRPr>
            </a:lvl1pPr>
            <a:lvl2pPr marL="457200" algn="l" defTabSz="914400" rtl="0" eaLnBrk="1" latinLnBrk="0" hangingPunct="1">
              <a:defRPr sz="1800" kern="1200">
                <a:solidFill>
                  <a:sysClr val="window" lastClr="FFFFFF"/>
                </a:solidFill>
                <a:latin typeface="Aptos" panose="02110004020202020204"/>
              </a:defRPr>
            </a:lvl2pPr>
            <a:lvl3pPr marL="914400" algn="l" defTabSz="914400" rtl="0" eaLnBrk="1" latinLnBrk="0" hangingPunct="1">
              <a:defRPr sz="1800" kern="1200">
                <a:solidFill>
                  <a:sysClr val="window" lastClr="FFFFFF"/>
                </a:solidFill>
                <a:latin typeface="Aptos" panose="02110004020202020204"/>
              </a:defRPr>
            </a:lvl3pPr>
            <a:lvl4pPr marL="1371600" algn="l" defTabSz="914400" rtl="0" eaLnBrk="1" latinLnBrk="0" hangingPunct="1">
              <a:defRPr sz="1800" kern="1200">
                <a:solidFill>
                  <a:sysClr val="window" lastClr="FFFFFF"/>
                </a:solidFill>
                <a:latin typeface="Aptos" panose="02110004020202020204"/>
              </a:defRPr>
            </a:lvl4pPr>
            <a:lvl5pPr marL="1828800" algn="l" defTabSz="914400" rtl="0" eaLnBrk="1" latinLnBrk="0" hangingPunct="1">
              <a:defRPr sz="1800" kern="1200">
                <a:solidFill>
                  <a:sysClr val="window" lastClr="FFFFFF"/>
                </a:solidFill>
                <a:latin typeface="Aptos" panose="02110004020202020204"/>
              </a:defRPr>
            </a:lvl5pPr>
            <a:lvl6pPr marL="2286000" algn="l" defTabSz="914400" rtl="0" eaLnBrk="1" latinLnBrk="0" hangingPunct="1">
              <a:defRPr sz="1800" kern="1200">
                <a:solidFill>
                  <a:sysClr val="window" lastClr="FFFFFF"/>
                </a:solidFill>
                <a:latin typeface="Aptos" panose="02110004020202020204"/>
              </a:defRPr>
            </a:lvl6pPr>
            <a:lvl7pPr marL="2743200" algn="l" defTabSz="914400" rtl="0" eaLnBrk="1" latinLnBrk="0" hangingPunct="1">
              <a:defRPr sz="1800" kern="1200">
                <a:solidFill>
                  <a:sysClr val="window" lastClr="FFFFFF"/>
                </a:solidFill>
                <a:latin typeface="Aptos" panose="02110004020202020204"/>
              </a:defRPr>
            </a:lvl7pPr>
            <a:lvl8pPr marL="3200400" algn="l" defTabSz="914400" rtl="0" eaLnBrk="1" latinLnBrk="0" hangingPunct="1">
              <a:defRPr sz="1800" kern="1200">
                <a:solidFill>
                  <a:sysClr val="window" lastClr="FFFFFF"/>
                </a:solidFill>
                <a:latin typeface="Aptos" panose="02110004020202020204"/>
              </a:defRPr>
            </a:lvl8pPr>
            <a:lvl9pPr marL="3657600" algn="l" defTabSz="914400" rtl="0" eaLnBrk="1" latinLnBrk="0" hangingPunct="1">
              <a:defRPr sz="1800" kern="1200">
                <a:solidFill>
                  <a:sysClr val="window" lastClr="FFFFFF"/>
                </a:solidFill>
                <a:latin typeface="Aptos" panose="021100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B050"/>
              </a:solidFill>
              <a:effectLst/>
              <a:uLnTx/>
              <a:uFillTx/>
              <a:latin typeface="Calibri" panose="020F0502020204030204"/>
              <a:ea typeface="+mn-ea"/>
              <a:cs typeface="Arial" panose="020B0604020202020204" pitchFamily="34" charset="0"/>
            </a:endParaRPr>
          </a:p>
        </p:txBody>
      </p:sp>
      <p:sp>
        <p:nvSpPr>
          <p:cNvPr id="133" name="HEAD Facility management">
            <a:extLst>
              <a:ext uri="{FF2B5EF4-FFF2-40B4-BE49-F238E27FC236}">
                <a16:creationId xmlns:a16="http://schemas.microsoft.com/office/drawing/2014/main" id="{F7B6640B-A01B-E3BC-E2DA-9E51298ABD48}"/>
              </a:ext>
            </a:extLst>
          </p:cNvPr>
          <p:cNvSpPr txBox="1">
            <a:spLocks/>
          </p:cNvSpPr>
          <p:nvPr/>
        </p:nvSpPr>
        <p:spPr>
          <a:xfrm>
            <a:off x="9105289" y="3278222"/>
            <a:ext cx="1066826" cy="397828"/>
          </a:xfrm>
          <a:prstGeom prst="rect">
            <a:avLst/>
          </a:prstGeom>
          <a:noFill/>
        </p:spPr>
        <p:txBody>
          <a:bodyPr wrap="square" lIns="0" rIns="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sysClr val="windowText" lastClr="000000"/>
                </a:solidFill>
                <a:effectLst/>
                <a:uLnTx/>
                <a:uFillTx/>
                <a:latin typeface="Aptos" panose="02110004020202020204"/>
                <a:ea typeface="+mn-ea"/>
                <a:cs typeface="+mn-cs"/>
              </a:rPr>
              <a:t>FACILITY MANAGEMENT</a:t>
            </a:r>
          </a:p>
        </p:txBody>
      </p:sp>
      <p:sp>
        <p:nvSpPr>
          <p:cNvPr id="43" name="FAC Maintainance">
            <a:extLst>
              <a:ext uri="{FF2B5EF4-FFF2-40B4-BE49-F238E27FC236}">
                <a16:creationId xmlns:a16="http://schemas.microsoft.com/office/drawing/2014/main" id="{7ABFBE71-68D2-0188-40F8-BC777C3EBEEE}"/>
              </a:ext>
            </a:extLst>
          </p:cNvPr>
          <p:cNvSpPr>
            <a:spLocks/>
          </p:cNvSpPr>
          <p:nvPr/>
        </p:nvSpPr>
        <p:spPr>
          <a:xfrm>
            <a:off x="9210632" y="2611294"/>
            <a:ext cx="828000" cy="182007"/>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72000" tIns="45708" rIns="72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0" u="none" strike="noStrike" kern="1200" cap="none" spc="0" normalizeH="0" baseline="0" noProof="0" err="1">
                <a:ln>
                  <a:noFill/>
                </a:ln>
                <a:solidFill>
                  <a:prstClr val="black"/>
                </a:solidFill>
                <a:effectLst/>
                <a:uLnTx/>
                <a:uFillTx/>
                <a:latin typeface="Calibri" panose="020F0502020204030204"/>
                <a:ea typeface="+mn-ea"/>
                <a:cs typeface="+mn-cs"/>
              </a:rPr>
              <a:t>Maintenance</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AC Renovation">
            <a:extLst>
              <a:ext uri="{FF2B5EF4-FFF2-40B4-BE49-F238E27FC236}">
                <a16:creationId xmlns:a16="http://schemas.microsoft.com/office/drawing/2014/main" id="{21133409-7937-3162-3405-8E272FEE0905}"/>
              </a:ext>
            </a:extLst>
          </p:cNvPr>
          <p:cNvSpPr>
            <a:spLocks/>
          </p:cNvSpPr>
          <p:nvPr/>
        </p:nvSpPr>
        <p:spPr>
          <a:xfrm>
            <a:off x="9210632" y="2862542"/>
            <a:ext cx="828401" cy="182007"/>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91416" tIns="45708" rIns="91416"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Renovation</a:t>
            </a:r>
          </a:p>
        </p:txBody>
      </p:sp>
      <p:sp>
        <p:nvSpPr>
          <p:cNvPr id="45" name="FAC Demolition">
            <a:extLst>
              <a:ext uri="{FF2B5EF4-FFF2-40B4-BE49-F238E27FC236}">
                <a16:creationId xmlns:a16="http://schemas.microsoft.com/office/drawing/2014/main" id="{1E1DFC7A-6C4B-6E2E-D56F-3133BD72F27B}"/>
              </a:ext>
            </a:extLst>
          </p:cNvPr>
          <p:cNvSpPr>
            <a:spLocks/>
          </p:cNvSpPr>
          <p:nvPr/>
        </p:nvSpPr>
        <p:spPr>
          <a:xfrm>
            <a:off x="9210632" y="3113792"/>
            <a:ext cx="830948" cy="182007"/>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91416" tIns="45708" rIns="91416"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Demolition</a:t>
            </a:r>
          </a:p>
        </p:txBody>
      </p:sp>
      <p:sp>
        <p:nvSpPr>
          <p:cNvPr id="39" name="CON cafm">
            <a:extLst>
              <a:ext uri="{FF2B5EF4-FFF2-40B4-BE49-F238E27FC236}">
                <a16:creationId xmlns:a16="http://schemas.microsoft.com/office/drawing/2014/main" id="{852E4451-E488-F30C-975F-267AC7EC07EA}"/>
              </a:ext>
            </a:extLst>
          </p:cNvPr>
          <p:cNvSpPr>
            <a:spLocks/>
          </p:cNvSpPr>
          <p:nvPr/>
        </p:nvSpPr>
        <p:spPr>
          <a:xfrm>
            <a:off x="9099650" y="2194918"/>
            <a:ext cx="1080000" cy="389837"/>
          </a:xfrm>
          <a:prstGeom prst="can">
            <a:avLst>
              <a:gd name="adj" fmla="val 16011"/>
            </a:avLst>
          </a:prstGeom>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36000" tIns="45708" rIns="3600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CAFM</a:t>
            </a:r>
          </a:p>
        </p:txBody>
      </p:sp>
      <p:sp>
        <p:nvSpPr>
          <p:cNvPr id="1062" name="Arrow: PROCC">
            <a:extLst>
              <a:ext uri="{FF2B5EF4-FFF2-40B4-BE49-F238E27FC236}">
                <a16:creationId xmlns:a16="http://schemas.microsoft.com/office/drawing/2014/main" id="{C7AAF373-1DAF-5996-1656-F40B45BBB5A5}"/>
              </a:ext>
            </a:extLst>
          </p:cNvPr>
          <p:cNvSpPr>
            <a:spLocks/>
          </p:cNvSpPr>
          <p:nvPr/>
        </p:nvSpPr>
        <p:spPr>
          <a:xfrm rot="5400000">
            <a:off x="9575140" y="2752954"/>
            <a:ext cx="120945" cy="135615"/>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81" name="Arrow: PROCC">
            <a:extLst>
              <a:ext uri="{FF2B5EF4-FFF2-40B4-BE49-F238E27FC236}">
                <a16:creationId xmlns:a16="http://schemas.microsoft.com/office/drawing/2014/main" id="{F26F0EF5-F940-1A59-6847-F12952192A76}"/>
              </a:ext>
            </a:extLst>
          </p:cNvPr>
          <p:cNvSpPr>
            <a:spLocks/>
          </p:cNvSpPr>
          <p:nvPr/>
        </p:nvSpPr>
        <p:spPr>
          <a:xfrm rot="5400000">
            <a:off x="9575807" y="3020296"/>
            <a:ext cx="119611" cy="135615"/>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21" name="Arrow: Con to ICT">
            <a:extLst>
              <a:ext uri="{FF2B5EF4-FFF2-40B4-BE49-F238E27FC236}">
                <a16:creationId xmlns:a16="http://schemas.microsoft.com/office/drawing/2014/main" id="{2C21E324-51ED-A908-8CE9-72EE5F4C5F0B}"/>
              </a:ext>
            </a:extLst>
          </p:cNvPr>
          <p:cNvCxnSpPr>
            <a:cxnSpLocks/>
          </p:cNvCxnSpPr>
          <p:nvPr/>
        </p:nvCxnSpPr>
        <p:spPr>
          <a:xfrm flipH="1" flipV="1">
            <a:off x="9733980" y="1922105"/>
            <a:ext cx="0" cy="259218"/>
          </a:xfrm>
          <a:prstGeom prst="straightConnector1">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228" name="A GOV to MTS">
            <a:extLst>
              <a:ext uri="{FF2B5EF4-FFF2-40B4-BE49-F238E27FC236}">
                <a16:creationId xmlns:a16="http://schemas.microsoft.com/office/drawing/2014/main" id="{FCB9AF43-4D65-A63C-0DBB-24E2FCE81CB7}"/>
              </a:ext>
            </a:extLst>
          </p:cNvPr>
          <p:cNvCxnSpPr>
            <a:cxnSpLocks/>
            <a:stCxn id="208" idx="2"/>
          </p:cNvCxnSpPr>
          <p:nvPr/>
        </p:nvCxnSpPr>
        <p:spPr>
          <a:xfrm rot="10800000">
            <a:off x="157576" y="1951091"/>
            <a:ext cx="83158" cy="4625042"/>
          </a:xfrm>
          <a:prstGeom prst="bentConnector2">
            <a:avLst/>
          </a:prstGeom>
          <a:ln w="12700">
            <a:solidFill>
              <a:srgbClr val="FF0000"/>
            </a:solidFill>
            <a:prstDash val="dash"/>
            <a:headEnd type="oval" w="med" len="med"/>
            <a:tailEnd type="triangle" w="med" len="med"/>
          </a:ln>
        </p:spPr>
        <p:style>
          <a:lnRef idx="2">
            <a:schemeClr val="accent1"/>
          </a:lnRef>
          <a:fillRef idx="0">
            <a:schemeClr val="accent1"/>
          </a:fillRef>
          <a:effectRef idx="1">
            <a:schemeClr val="accent1"/>
          </a:effectRef>
          <a:fontRef idx="minor">
            <a:schemeClr val="tx1"/>
          </a:fontRef>
        </p:style>
      </p:cxnSp>
      <p:sp>
        <p:nvSpPr>
          <p:cNvPr id="117" name="National product information db">
            <a:extLst>
              <a:ext uri="{FF2B5EF4-FFF2-40B4-BE49-F238E27FC236}">
                <a16:creationId xmlns:a16="http://schemas.microsoft.com/office/drawing/2014/main" id="{B1A62AA5-7018-3C15-4B9A-A3BC3681E75A}"/>
              </a:ext>
            </a:extLst>
          </p:cNvPr>
          <p:cNvSpPr txBox="1">
            <a:spLocks/>
          </p:cNvSpPr>
          <p:nvPr/>
        </p:nvSpPr>
        <p:spPr>
          <a:xfrm>
            <a:off x="19261" y="4337359"/>
            <a:ext cx="957136" cy="779829"/>
          </a:xfrm>
          <a:prstGeom prst="rect">
            <a:avLst/>
          </a:prstGeom>
          <a:solidFill>
            <a:srgbClr val="E8E8E8">
              <a:alpha val="90000"/>
            </a:srgbClr>
          </a:solidFill>
        </p:spPr>
        <p:txBody>
          <a:bodyPr wrap="square" lIns="36000" tIns="0" rIns="0" bIns="0" anchor="t">
            <a:spAutoFit/>
          </a:bodyPr>
          <a:lstStyle>
            <a:defPPr>
              <a:defRPr lang="fi-FI"/>
            </a:defPPr>
            <a:lvl1pPr>
              <a:defRPr sz="900" b="1"/>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a:ln>
                  <a:noFill/>
                </a:ln>
                <a:solidFill>
                  <a:prstClr val="black"/>
                </a:solidFill>
                <a:effectLst/>
                <a:uLnTx/>
                <a:uFillTx/>
                <a:latin typeface="Aptos" panose="02110004020202020204"/>
                <a:ea typeface="+mn-ea"/>
                <a:cs typeface="+mn-cs"/>
              </a:rPr>
              <a:t>National </a:t>
            </a:r>
            <a:r>
              <a:rPr kumimoji="0" lang="fi-FI" sz="900" b="0" i="0" u="none" strike="noStrike" kern="1200" cap="none" spc="0" normalizeH="0" baseline="0" noProof="0" err="1">
                <a:ln>
                  <a:noFill/>
                </a:ln>
                <a:solidFill>
                  <a:prstClr val="black"/>
                </a:solidFill>
                <a:effectLst/>
                <a:uLnTx/>
                <a:uFillTx/>
                <a:latin typeface="Aptos" panose="02110004020202020204"/>
                <a:ea typeface="+mn-ea"/>
                <a:cs typeface="+mn-cs"/>
              </a:rPr>
              <a:t>product</a:t>
            </a:r>
            <a:r>
              <a:rPr kumimoji="0" lang="fi-FI" sz="9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900" b="0" i="0" u="none" strike="noStrike" kern="1200" cap="none" spc="0" normalizeH="0" baseline="0" noProof="0" err="1">
                <a:ln>
                  <a:noFill/>
                </a:ln>
                <a:solidFill>
                  <a:prstClr val="black"/>
                </a:solidFill>
                <a:effectLst/>
                <a:uLnTx/>
                <a:uFillTx/>
                <a:latin typeface="Aptos" panose="02110004020202020204"/>
                <a:ea typeface="+mn-ea"/>
                <a:cs typeface="+mn-cs"/>
              </a:rPr>
              <a:t>information</a:t>
            </a:r>
            <a:r>
              <a:rPr kumimoji="0" lang="fi-FI" sz="9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900" b="0" i="0" u="none" strike="noStrike" kern="1200" cap="none" spc="0" normalizeH="0" baseline="0" noProof="0" err="1">
                <a:ln>
                  <a:noFill/>
                </a:ln>
                <a:solidFill>
                  <a:prstClr val="black"/>
                </a:solidFill>
                <a:effectLst/>
                <a:uLnTx/>
                <a:uFillTx/>
                <a:latin typeface="Aptos" panose="02110004020202020204"/>
                <a:ea typeface="+mn-ea"/>
                <a:cs typeface="+mn-cs"/>
              </a:rPr>
              <a:t>database</a:t>
            </a:r>
            <a:r>
              <a:rPr kumimoji="0" lang="fi-FI" sz="900" b="0" i="0" u="none" strike="noStrike" kern="1200" cap="none" spc="0" normalizeH="0" baseline="0" noProof="0">
                <a:ln>
                  <a:noFill/>
                </a:ln>
                <a:solidFill>
                  <a:prstClr val="black"/>
                </a:solidFill>
                <a:effectLst/>
                <a:uLnTx/>
                <a:uFillTx/>
                <a:latin typeface="Aptos" panose="02110004020202020204"/>
                <a:ea typeface="+mn-ea"/>
                <a:cs typeface="+mn-cs"/>
              </a:rPr>
              <a:t> (TT/EMDG) and </a:t>
            </a:r>
            <a:r>
              <a:rPr kumimoji="0" lang="fi-FI" sz="900" b="0" i="0" u="none" strike="noStrike" kern="1200" cap="none" spc="0" normalizeH="0" baseline="0" noProof="0" err="1">
                <a:ln>
                  <a:noFill/>
                </a:ln>
                <a:solidFill>
                  <a:prstClr val="black"/>
                </a:solidFill>
                <a:effectLst/>
                <a:uLnTx/>
                <a:uFillTx/>
                <a:latin typeface="Aptos" panose="02110004020202020204"/>
                <a:ea typeface="+mn-ea"/>
                <a:cs typeface="+mn-cs"/>
              </a:rPr>
              <a:t>product</a:t>
            </a:r>
            <a:r>
              <a:rPr kumimoji="0" lang="fi-FI" sz="9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900" b="0" i="0" u="none" strike="noStrike" kern="1200" cap="none" spc="0" normalizeH="0" baseline="0" noProof="0" err="1">
                <a:ln>
                  <a:noFill/>
                </a:ln>
                <a:solidFill>
                  <a:prstClr val="black"/>
                </a:solidFill>
                <a:effectLst/>
                <a:uLnTx/>
                <a:uFillTx/>
                <a:latin typeface="Aptos" panose="02110004020202020204"/>
                <a:ea typeface="+mn-ea"/>
                <a:cs typeface="+mn-cs"/>
              </a:rPr>
              <a:t>identification</a:t>
            </a:r>
            <a:r>
              <a:rPr kumimoji="0" lang="fi-FI" sz="900" b="0" i="0" u="none" strike="noStrike" kern="1200" cap="none" spc="0" normalizeH="0" baseline="0" noProof="0">
                <a:ln>
                  <a:noFill/>
                </a:ln>
                <a:solidFill>
                  <a:prstClr val="black"/>
                </a:solidFill>
                <a:effectLst/>
                <a:uLnTx/>
                <a:uFillTx/>
                <a:latin typeface="Aptos" panose="02110004020202020204"/>
                <a:ea typeface="+mn-ea"/>
                <a:cs typeface="+mn-cs"/>
              </a:rPr>
              <a:t> (GS1/GTIN)</a:t>
            </a:r>
          </a:p>
        </p:txBody>
      </p:sp>
      <p:pic>
        <p:nvPicPr>
          <p:cNvPr id="21" name="Picture 2" descr="Data Matrix - Wikipedia">
            <a:extLst>
              <a:ext uri="{FF2B5EF4-FFF2-40B4-BE49-F238E27FC236}">
                <a16:creationId xmlns:a16="http://schemas.microsoft.com/office/drawing/2014/main" id="{D8605FC2-E10A-AD76-1118-DB9C4CD82251}"/>
              </a:ext>
            </a:extLst>
          </p:cNvPr>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10327942" y="2982554"/>
            <a:ext cx="178161" cy="178161"/>
          </a:xfrm>
          <a:prstGeom prst="rect">
            <a:avLst/>
          </a:prstGeom>
          <a:noFill/>
          <a:extLst>
            <a:ext uri="{909E8E84-426E-40DD-AFC4-6F175D3DCCD1}">
              <a14:hiddenFill xmlns:a14="http://schemas.microsoft.com/office/drawing/2010/main">
                <a:solidFill>
                  <a:srgbClr val="FFFFFF"/>
                </a:solidFill>
              </a14:hiddenFill>
            </a:ext>
          </a:extLst>
        </p:spPr>
      </p:pic>
      <p:pic>
        <p:nvPicPr>
          <p:cNvPr id="22" name="RFID LOGO">
            <a:extLst>
              <a:ext uri="{FF2B5EF4-FFF2-40B4-BE49-F238E27FC236}">
                <a16:creationId xmlns:a16="http://schemas.microsoft.com/office/drawing/2014/main" id="{A6873734-5FEB-CE59-26C7-66B182F348B6}"/>
              </a:ext>
            </a:extLst>
          </p:cNvPr>
          <p:cNvPicPr>
            <a:picLocks noChangeAspect="1"/>
          </p:cNvPicPr>
          <p:nvPr/>
        </p:nvPicPr>
        <p:blipFill>
          <a:blip r:embed="rId12"/>
          <a:stretch>
            <a:fillRect/>
          </a:stretch>
        </p:blipFill>
        <p:spPr>
          <a:xfrm>
            <a:off x="10337186" y="3230073"/>
            <a:ext cx="181724" cy="181724"/>
          </a:xfrm>
          <a:prstGeom prst="rect">
            <a:avLst/>
          </a:prstGeom>
        </p:spPr>
      </p:pic>
      <p:sp>
        <p:nvSpPr>
          <p:cNvPr id="33" name="Tekstiruutu 32">
            <a:extLst>
              <a:ext uri="{FF2B5EF4-FFF2-40B4-BE49-F238E27FC236}">
                <a16:creationId xmlns:a16="http://schemas.microsoft.com/office/drawing/2014/main" id="{142AF2D6-F887-CA0D-1D40-BD5AD09DDCD6}"/>
              </a:ext>
            </a:extLst>
          </p:cNvPr>
          <p:cNvSpPr txBox="1">
            <a:spLocks/>
          </p:cNvSpPr>
          <p:nvPr/>
        </p:nvSpPr>
        <p:spPr>
          <a:xfrm>
            <a:off x="10822190" y="2603730"/>
            <a:ext cx="725646" cy="215444"/>
          </a:xfrm>
          <a:prstGeom prst="rect">
            <a:avLst/>
          </a:prstGeom>
          <a:noFill/>
        </p:spPr>
        <p:txBody>
          <a:bodyPr wrap="square" lIns="0" r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ptos" panose="02110004020202020204"/>
                <a:ea typeface="+mn-ea"/>
                <a:cs typeface="+mn-cs"/>
              </a:rPr>
              <a:t>Data </a:t>
            </a:r>
            <a:r>
              <a:rPr kumimoji="0" lang="fi-FI" sz="800" b="1" i="0" u="none" strike="noStrike" kern="1200" cap="none" spc="0" normalizeH="0" baseline="0" noProof="0" err="1">
                <a:ln>
                  <a:noFill/>
                </a:ln>
                <a:solidFill>
                  <a:prstClr val="black"/>
                </a:solidFill>
                <a:effectLst/>
                <a:uLnTx/>
                <a:uFillTx/>
                <a:latin typeface="Aptos" panose="02110004020202020204"/>
                <a:ea typeface="+mn-ea"/>
                <a:cs typeface="+mn-cs"/>
              </a:rPr>
              <a:t>carriers</a:t>
            </a:r>
            <a:endParaRPr kumimoji="0" lang="fi-FI" sz="800" b="1"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62" name="Kuva 61" descr="Viivakoodi tasaisella täytöllä">
            <a:extLst>
              <a:ext uri="{FF2B5EF4-FFF2-40B4-BE49-F238E27FC236}">
                <a16:creationId xmlns:a16="http://schemas.microsoft.com/office/drawing/2014/main" id="{19623FFB-F586-1DCA-52FB-2BE1BBE338E2}"/>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10294363" y="2749035"/>
            <a:ext cx="221890" cy="221890"/>
          </a:xfrm>
          <a:prstGeom prst="rect">
            <a:avLst/>
          </a:prstGeom>
        </p:spPr>
      </p:pic>
      <p:sp>
        <p:nvSpPr>
          <p:cNvPr id="63" name="Tekstiruutu 62">
            <a:extLst>
              <a:ext uri="{FF2B5EF4-FFF2-40B4-BE49-F238E27FC236}">
                <a16:creationId xmlns:a16="http://schemas.microsoft.com/office/drawing/2014/main" id="{4A532753-4C2B-CC18-E08A-356CEFBF7FDD}"/>
              </a:ext>
            </a:extLst>
          </p:cNvPr>
          <p:cNvSpPr txBox="1">
            <a:spLocks/>
          </p:cNvSpPr>
          <p:nvPr/>
        </p:nvSpPr>
        <p:spPr>
          <a:xfrm>
            <a:off x="10646875" y="2741476"/>
            <a:ext cx="1216909" cy="215444"/>
          </a:xfrm>
          <a:prstGeom prst="rect">
            <a:avLst/>
          </a:prstGeom>
          <a:noFill/>
        </p:spPr>
        <p:txBody>
          <a:bodyPr wrap="square" lIns="0" r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1D </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Barcode</a:t>
            </a: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 GS1 EAN / 128</a:t>
            </a:r>
          </a:p>
        </p:txBody>
      </p:sp>
      <p:sp>
        <p:nvSpPr>
          <p:cNvPr id="451" name="Tekstiruutu 450">
            <a:extLst>
              <a:ext uri="{FF2B5EF4-FFF2-40B4-BE49-F238E27FC236}">
                <a16:creationId xmlns:a16="http://schemas.microsoft.com/office/drawing/2014/main" id="{573899AD-56E5-63C2-8A51-F2A37C8E548C}"/>
              </a:ext>
            </a:extLst>
          </p:cNvPr>
          <p:cNvSpPr txBox="1">
            <a:spLocks/>
          </p:cNvSpPr>
          <p:nvPr/>
        </p:nvSpPr>
        <p:spPr>
          <a:xfrm>
            <a:off x="10646875" y="2963033"/>
            <a:ext cx="1243767" cy="215444"/>
          </a:xfrm>
          <a:prstGeom prst="rect">
            <a:avLst/>
          </a:prstGeom>
          <a:noFill/>
        </p:spPr>
        <p:txBody>
          <a:bodyPr wrap="square" lIns="0" r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2D </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Barcode</a:t>
            </a: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 GS1 </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DataMatrix</a:t>
            </a:r>
            <a:endParaRPr kumimoji="0" lang="fi-FI"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2" name="Tekstiruutu 451">
            <a:extLst>
              <a:ext uri="{FF2B5EF4-FFF2-40B4-BE49-F238E27FC236}">
                <a16:creationId xmlns:a16="http://schemas.microsoft.com/office/drawing/2014/main" id="{EE6E6F1D-8992-72FD-87E7-3646F2B4D16D}"/>
              </a:ext>
            </a:extLst>
          </p:cNvPr>
          <p:cNvSpPr txBox="1">
            <a:spLocks/>
          </p:cNvSpPr>
          <p:nvPr/>
        </p:nvSpPr>
        <p:spPr>
          <a:xfrm>
            <a:off x="10652652" y="3204295"/>
            <a:ext cx="1243767" cy="215444"/>
          </a:xfrm>
          <a:prstGeom prst="rect">
            <a:avLst/>
          </a:prstGeom>
          <a:noFill/>
        </p:spPr>
        <p:txBody>
          <a:bodyPr wrap="square" lIns="0" r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Passive</a:t>
            </a: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 UHF RFID</a:t>
            </a:r>
          </a:p>
        </p:txBody>
      </p:sp>
      <p:sp>
        <p:nvSpPr>
          <p:cNvPr id="454" name="TextBox 127">
            <a:extLst>
              <a:ext uri="{FF2B5EF4-FFF2-40B4-BE49-F238E27FC236}">
                <a16:creationId xmlns:a16="http://schemas.microsoft.com/office/drawing/2014/main" id="{92B04A6F-6D9D-357A-00A0-131716D7A1CA}"/>
              </a:ext>
            </a:extLst>
          </p:cNvPr>
          <p:cNvSpPr txBox="1">
            <a:spLocks/>
          </p:cNvSpPr>
          <p:nvPr/>
        </p:nvSpPr>
        <p:spPr>
          <a:xfrm>
            <a:off x="10439116" y="3410092"/>
            <a:ext cx="1505725" cy="194605"/>
          </a:xfrm>
          <a:prstGeom prst="rect">
            <a:avLst/>
          </a:prstGeom>
          <a:noFill/>
        </p:spPr>
        <p:txBody>
          <a:bodyPr wrap="square" lIns="0" rIns="0"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800" b="1" i="0" u="none" strike="noStrike" kern="1200" cap="none" spc="0" normalizeH="0" baseline="0" noProof="0">
                <a:ln>
                  <a:noFill/>
                </a:ln>
                <a:solidFill>
                  <a:prstClr val="black"/>
                </a:solidFill>
                <a:effectLst/>
                <a:uLnTx/>
                <a:uFillTx/>
                <a:latin typeface="Aptos" panose="02110004020202020204"/>
                <a:ea typeface="+mn-ea"/>
                <a:cs typeface="+mn-cs"/>
              </a:rPr>
              <a:t>Information service or platform</a:t>
            </a:r>
            <a:endParaRPr kumimoji="0" lang="fi-FI" sz="800" b="1"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480" name="Ryhmä 479">
            <a:extLst>
              <a:ext uri="{FF2B5EF4-FFF2-40B4-BE49-F238E27FC236}">
                <a16:creationId xmlns:a16="http://schemas.microsoft.com/office/drawing/2014/main" id="{AC7E8478-B621-C52D-44D0-0DB19180AB89}"/>
              </a:ext>
            </a:extLst>
          </p:cNvPr>
          <p:cNvGrpSpPr>
            <a:grpSpLocks/>
          </p:cNvGrpSpPr>
          <p:nvPr/>
        </p:nvGrpSpPr>
        <p:grpSpPr>
          <a:xfrm>
            <a:off x="10274706" y="4755560"/>
            <a:ext cx="327891" cy="476324"/>
            <a:chOff x="10535371" y="5302404"/>
            <a:chExt cx="327891" cy="476324"/>
          </a:xfrm>
        </p:grpSpPr>
        <p:sp>
          <p:nvSpPr>
            <p:cNvPr id="459" name="Leveä kaari 458">
              <a:extLst>
                <a:ext uri="{FF2B5EF4-FFF2-40B4-BE49-F238E27FC236}">
                  <a16:creationId xmlns:a16="http://schemas.microsoft.com/office/drawing/2014/main" id="{50099581-3C4B-7E62-6546-7989483190D8}"/>
                </a:ext>
              </a:extLst>
            </p:cNvPr>
            <p:cNvSpPr>
              <a:spLocks/>
            </p:cNvSpPr>
            <p:nvPr/>
          </p:nvSpPr>
          <p:spPr>
            <a:xfrm rot="20883042">
              <a:off x="10553071" y="5558377"/>
              <a:ext cx="212890" cy="213208"/>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6" name="Suorakulmio: Yläkulmat pyöristetty 475">
              <a:extLst>
                <a:ext uri="{FF2B5EF4-FFF2-40B4-BE49-F238E27FC236}">
                  <a16:creationId xmlns:a16="http://schemas.microsoft.com/office/drawing/2014/main" id="{3F64DBC9-BE8D-3869-9F6A-A232A7108366}"/>
                </a:ext>
              </a:extLst>
            </p:cNvPr>
            <p:cNvSpPr>
              <a:spLocks/>
            </p:cNvSpPr>
            <p:nvPr/>
          </p:nvSpPr>
          <p:spPr>
            <a:xfrm rot="5400000">
              <a:off x="10490472" y="5400421"/>
              <a:ext cx="330902" cy="241104"/>
            </a:xfrm>
            <a:prstGeom prst="round2SameRect">
              <a:avLst>
                <a:gd name="adj1" fmla="val 7014"/>
                <a:gd name="adj2" fmla="val 0"/>
              </a:avLst>
            </a:prstGeom>
            <a:solidFill>
              <a:srgbClr val="032D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477" name="Kuva 476" descr="Maapallo tasaisella täytöllä">
              <a:extLst>
                <a:ext uri="{FF2B5EF4-FFF2-40B4-BE49-F238E27FC236}">
                  <a16:creationId xmlns:a16="http://schemas.microsoft.com/office/drawing/2014/main" id="{9252ED8C-28B4-A19A-9325-5E41F48DF1A5}"/>
                </a:ext>
              </a:extLst>
            </p:cNvPr>
            <p:cNvPicPr>
              <a:picLocks noChangeAspect="1"/>
            </p:cNvPicPr>
            <p:nvPr/>
          </p:nvPicPr>
          <p:blipFill>
            <a:blip r:embed="rId3">
              <a:extLst>
                <a:ext uri="{96DAC541-7B7A-43D3-8B79-37D633B846F1}">
                  <asvg:svgBlip xmlns:asvg="http://schemas.microsoft.com/office/drawing/2016/SVG/main" r:embed="rId18"/>
                </a:ext>
              </a:extLst>
            </a:blip>
            <a:stretch>
              <a:fillRect/>
            </a:stretch>
          </p:blipFill>
          <p:spPr>
            <a:xfrm>
              <a:off x="10567306" y="5458114"/>
              <a:ext cx="169195" cy="164153"/>
            </a:xfrm>
            <a:prstGeom prst="rect">
              <a:avLst/>
            </a:prstGeom>
          </p:spPr>
        </p:pic>
        <p:sp>
          <p:nvSpPr>
            <p:cNvPr id="478" name="Tekstiruutu 477">
              <a:extLst>
                <a:ext uri="{FF2B5EF4-FFF2-40B4-BE49-F238E27FC236}">
                  <a16:creationId xmlns:a16="http://schemas.microsoft.com/office/drawing/2014/main" id="{06BBB1A2-29B5-C69B-7ADF-82C714D0CBF8}"/>
                </a:ext>
              </a:extLst>
            </p:cNvPr>
            <p:cNvSpPr txBox="1">
              <a:spLocks/>
            </p:cNvSpPr>
            <p:nvPr/>
          </p:nvSpPr>
          <p:spPr>
            <a:xfrm>
              <a:off x="10587491" y="5335072"/>
              <a:ext cx="275771" cy="170128"/>
            </a:xfrm>
            <a:prstGeom prst="rect">
              <a:avLst/>
            </a:prstGeom>
            <a:noFill/>
          </p:spPr>
          <p:txBody>
            <a:bodyPr wrap="squar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600" b="1" i="0" u="none" strike="noStrike" kern="1200" cap="none" spc="0" normalizeH="0" baseline="0" noProof="0">
                  <a:ln>
                    <a:noFill/>
                  </a:ln>
                  <a:solidFill>
                    <a:prstClr val="white"/>
                  </a:solidFill>
                  <a:effectLst/>
                  <a:uLnTx/>
                  <a:uFillTx/>
                  <a:latin typeface="Aptos" panose="02110004020202020204"/>
                  <a:ea typeface="+mn-ea"/>
                  <a:cs typeface="+mn-cs"/>
                </a:rPr>
                <a:t>DPP</a:t>
              </a:r>
            </a:p>
          </p:txBody>
        </p:sp>
        <p:sp>
          <p:nvSpPr>
            <p:cNvPr id="472" name="Suorakulmio 471">
              <a:extLst>
                <a:ext uri="{FF2B5EF4-FFF2-40B4-BE49-F238E27FC236}">
                  <a16:creationId xmlns:a16="http://schemas.microsoft.com/office/drawing/2014/main" id="{D04C1676-9B39-DB7E-89B8-FC3AB054021B}"/>
                </a:ext>
              </a:extLst>
            </p:cNvPr>
            <p:cNvSpPr>
              <a:spLocks/>
            </p:cNvSpPr>
            <p:nvPr/>
          </p:nvSpPr>
          <p:spPr>
            <a:xfrm>
              <a:off x="10627562" y="5641452"/>
              <a:ext cx="52650" cy="3109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73" name="Ellipsi 472">
              <a:extLst>
                <a:ext uri="{FF2B5EF4-FFF2-40B4-BE49-F238E27FC236}">
                  <a16:creationId xmlns:a16="http://schemas.microsoft.com/office/drawing/2014/main" id="{8AC8C25F-1DD0-D3B9-08D7-015AF2BBB8A3}"/>
                </a:ext>
              </a:extLst>
            </p:cNvPr>
            <p:cNvSpPr>
              <a:spLocks/>
            </p:cNvSpPr>
            <p:nvPr/>
          </p:nvSpPr>
          <p:spPr>
            <a:xfrm>
              <a:off x="10645327" y="5649444"/>
              <a:ext cx="15573" cy="15109"/>
            </a:xfrm>
            <a:prstGeom prst="ellipse">
              <a:avLst/>
            </a:prstGeom>
            <a:solidFill>
              <a:schemeClr val="bg1"/>
            </a:solidFill>
            <a:ln w="9525">
              <a:solidFill>
                <a:srgbClr val="032D6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474" name="Suora yhdysviiva 473">
              <a:extLst>
                <a:ext uri="{FF2B5EF4-FFF2-40B4-BE49-F238E27FC236}">
                  <a16:creationId xmlns:a16="http://schemas.microsoft.com/office/drawing/2014/main" id="{52081C25-C3CB-40BA-A40A-4305DBB2EC78}"/>
                </a:ext>
              </a:extLst>
            </p:cNvPr>
            <p:cNvCxnSpPr>
              <a:cxnSpLocks/>
            </p:cNvCxnSpPr>
            <p:nvPr/>
          </p:nvCxnSpPr>
          <p:spPr>
            <a:xfrm>
              <a:off x="10656137" y="5654618"/>
              <a:ext cx="25200" cy="0"/>
            </a:xfrm>
            <a:prstGeom prst="line">
              <a:avLst/>
            </a:prstGeom>
            <a:ln w="12700">
              <a:solidFill>
                <a:srgbClr val="032D6C"/>
              </a:solidFill>
            </a:ln>
          </p:spPr>
          <p:style>
            <a:lnRef idx="2">
              <a:schemeClr val="accent1"/>
            </a:lnRef>
            <a:fillRef idx="0">
              <a:schemeClr val="accent1"/>
            </a:fillRef>
            <a:effectRef idx="1">
              <a:schemeClr val="accent1"/>
            </a:effectRef>
            <a:fontRef idx="minor">
              <a:schemeClr val="tx1"/>
            </a:fontRef>
          </p:style>
        </p:cxnSp>
        <p:cxnSp>
          <p:nvCxnSpPr>
            <p:cNvPr id="475" name="Suora yhdysviiva 474">
              <a:extLst>
                <a:ext uri="{FF2B5EF4-FFF2-40B4-BE49-F238E27FC236}">
                  <a16:creationId xmlns:a16="http://schemas.microsoft.com/office/drawing/2014/main" id="{B1036F81-EF30-B9A9-555F-CAE9260094BB}"/>
                </a:ext>
              </a:extLst>
            </p:cNvPr>
            <p:cNvCxnSpPr>
              <a:cxnSpLocks/>
            </p:cNvCxnSpPr>
            <p:nvPr/>
          </p:nvCxnSpPr>
          <p:spPr>
            <a:xfrm>
              <a:off x="10605077" y="5654618"/>
              <a:ext cx="37595" cy="0"/>
            </a:xfrm>
            <a:prstGeom prst="line">
              <a:avLst/>
            </a:prstGeom>
            <a:ln w="12700">
              <a:solidFill>
                <a:srgbClr val="032D6C"/>
              </a:solidFill>
            </a:ln>
          </p:spPr>
          <p:style>
            <a:lnRef idx="2">
              <a:schemeClr val="accent1"/>
            </a:lnRef>
            <a:fillRef idx="0">
              <a:schemeClr val="accent1"/>
            </a:fillRef>
            <a:effectRef idx="1">
              <a:schemeClr val="accent1"/>
            </a:effectRef>
            <a:fontRef idx="minor">
              <a:schemeClr val="tx1"/>
            </a:fontRef>
          </p:style>
        </p:cxnSp>
        <p:sp>
          <p:nvSpPr>
            <p:cNvPr id="467" name="Leveä kaari 466">
              <a:extLst>
                <a:ext uri="{FF2B5EF4-FFF2-40B4-BE49-F238E27FC236}">
                  <a16:creationId xmlns:a16="http://schemas.microsoft.com/office/drawing/2014/main" id="{913DBDB9-183A-3FE3-AE64-0C429A73B9FD}"/>
                </a:ext>
              </a:extLst>
            </p:cNvPr>
            <p:cNvSpPr>
              <a:spLocks/>
            </p:cNvSpPr>
            <p:nvPr/>
          </p:nvSpPr>
          <p:spPr>
            <a:xfrm rot="10083042">
              <a:off x="10544214" y="5302404"/>
              <a:ext cx="212890" cy="213208"/>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8" name="Leveä kaari 457">
              <a:extLst>
                <a:ext uri="{FF2B5EF4-FFF2-40B4-BE49-F238E27FC236}">
                  <a16:creationId xmlns:a16="http://schemas.microsoft.com/office/drawing/2014/main" id="{D70B3B5C-302B-8860-9D49-540A3F018BFC}"/>
                </a:ext>
              </a:extLst>
            </p:cNvPr>
            <p:cNvSpPr>
              <a:spLocks/>
            </p:cNvSpPr>
            <p:nvPr/>
          </p:nvSpPr>
          <p:spPr>
            <a:xfrm rot="11516958" flipV="1">
              <a:off x="10544213" y="5565521"/>
              <a:ext cx="212890" cy="213207"/>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79" name="Standardized design nomenclature">
            <a:extLst>
              <a:ext uri="{FF2B5EF4-FFF2-40B4-BE49-F238E27FC236}">
                <a16:creationId xmlns:a16="http://schemas.microsoft.com/office/drawing/2014/main" id="{CBCAC53E-7645-764F-504D-85D5DCF7DAFB}"/>
              </a:ext>
            </a:extLst>
          </p:cNvPr>
          <p:cNvSpPr txBox="1">
            <a:spLocks/>
          </p:cNvSpPr>
          <p:nvPr/>
        </p:nvSpPr>
        <p:spPr>
          <a:xfrm>
            <a:off x="10557475" y="4884175"/>
            <a:ext cx="1278927" cy="187937"/>
          </a:xfrm>
          <a:prstGeom prst="rect">
            <a:avLst/>
          </a:prstGeom>
          <a:noFill/>
        </p:spPr>
        <p:txBody>
          <a:bodyPr wrap="square" lIns="0" tIns="0" rIns="0" bIns="0">
            <a:spAutoFit/>
          </a:bodyPr>
          <a:lstStyle>
            <a:defPPr>
              <a:defRPr lang="fi-FI"/>
            </a:defPPr>
            <a:lvl1pPr>
              <a:defRPr sz="900" b="1"/>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EU Digital Product Passport</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700" b="0" i="0" u="none" strike="noStrike" kern="1200" cap="none" spc="0" normalizeH="0" baseline="0" noProof="0">
                <a:ln>
                  <a:noFill/>
                </a:ln>
                <a:solidFill>
                  <a:prstClr val="black"/>
                </a:solidFill>
                <a:effectLst/>
                <a:uLnTx/>
                <a:uFillTx/>
                <a:latin typeface="Aptos" panose="02110004020202020204"/>
                <a:ea typeface="+mn-ea"/>
                <a:cs typeface="+mn-cs"/>
              </a:rPr>
              <a:t>(</a:t>
            </a:r>
            <a:r>
              <a:rPr kumimoji="0" lang="fi-FI" sz="700" b="0" i="0" u="none" strike="noStrike" kern="1200" cap="none" spc="0" normalizeH="0" baseline="0" noProof="0">
                <a:ln>
                  <a:noFill/>
                </a:ln>
                <a:solidFill>
                  <a:srgbClr val="FF0000"/>
                </a:solidFill>
                <a:effectLst/>
                <a:uLnTx/>
                <a:uFillTx/>
                <a:latin typeface="Aptos" panose="02110004020202020204"/>
                <a:ea typeface="+mn-ea"/>
                <a:cs typeface="+mn-cs"/>
              </a:rPr>
              <a:t>JSON-LD</a:t>
            </a:r>
            <a:r>
              <a:rPr kumimoji="0" lang="fi-FI" sz="700" b="0" i="0" u="none" strike="noStrike" kern="1200" cap="none" spc="0" normalizeH="0" baseline="0" noProof="0">
                <a:ln>
                  <a:noFill/>
                </a:ln>
                <a:solidFill>
                  <a:prstClr val="black"/>
                </a:solidFill>
                <a:effectLst/>
                <a:uLnTx/>
                <a:uFillTx/>
                <a:latin typeface="Aptos" panose="02110004020202020204"/>
                <a:ea typeface="+mn-ea"/>
                <a:cs typeface="+mn-cs"/>
              </a:rPr>
              <a:t>)</a:t>
            </a:r>
            <a:r>
              <a:rPr kumimoji="0" lang="fi-FI" sz="700" b="0" i="0" u="none" strike="noStrike" kern="1200" cap="none" spc="0" normalizeH="0" baseline="0" noProof="0">
                <a:ln>
                  <a:noFill/>
                </a:ln>
                <a:solidFill>
                  <a:srgbClr val="FF0000"/>
                </a:solidFill>
                <a:effectLst/>
                <a:uLnTx/>
                <a:uFillTx/>
                <a:latin typeface="Aptos" panose="02110004020202020204"/>
                <a:ea typeface="+mn-ea"/>
                <a:cs typeface="+mn-cs"/>
              </a:rPr>
              <a:t> </a:t>
            </a:r>
          </a:p>
        </p:txBody>
      </p:sp>
      <p:pic>
        <p:nvPicPr>
          <p:cNvPr id="6" name="Information" descr="Tiedot tasaisella täytöllä">
            <a:extLst>
              <a:ext uri="{FF2B5EF4-FFF2-40B4-BE49-F238E27FC236}">
                <a16:creationId xmlns:a16="http://schemas.microsoft.com/office/drawing/2014/main" id="{93ABE62C-3FE0-0AD0-FE03-29CFD93B820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934654" y="4018254"/>
            <a:ext cx="165629" cy="165629"/>
          </a:xfrm>
          <a:prstGeom prst="rect">
            <a:avLst/>
          </a:prstGeom>
        </p:spPr>
      </p:pic>
      <p:sp>
        <p:nvSpPr>
          <p:cNvPr id="7" name="Tekstiruutu 6">
            <a:extLst>
              <a:ext uri="{FF2B5EF4-FFF2-40B4-BE49-F238E27FC236}">
                <a16:creationId xmlns:a16="http://schemas.microsoft.com/office/drawing/2014/main" id="{55B42214-C256-878A-C59B-F174540FA100}"/>
              </a:ext>
            </a:extLst>
          </p:cNvPr>
          <p:cNvSpPr txBox="1">
            <a:spLocks/>
          </p:cNvSpPr>
          <p:nvPr/>
        </p:nvSpPr>
        <p:spPr>
          <a:xfrm>
            <a:off x="9088728" y="3993203"/>
            <a:ext cx="138564" cy="21544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FF0000"/>
                </a:solidFill>
                <a:effectLst/>
                <a:uLnTx/>
                <a:uFillTx/>
                <a:latin typeface="Aptos" panose="02110004020202020204"/>
                <a:ea typeface="+mn-ea"/>
                <a:cs typeface="+mn-cs"/>
              </a:rPr>
              <a:t>?</a:t>
            </a:r>
          </a:p>
        </p:txBody>
      </p:sp>
      <p:sp>
        <p:nvSpPr>
          <p:cNvPr id="8" name="Tekstiruutu 7">
            <a:extLst>
              <a:ext uri="{FF2B5EF4-FFF2-40B4-BE49-F238E27FC236}">
                <a16:creationId xmlns:a16="http://schemas.microsoft.com/office/drawing/2014/main" id="{F118254F-5874-F1D8-47E5-192252EE6438}"/>
              </a:ext>
            </a:extLst>
          </p:cNvPr>
          <p:cNvSpPr txBox="1">
            <a:spLocks/>
          </p:cNvSpPr>
          <p:nvPr/>
        </p:nvSpPr>
        <p:spPr>
          <a:xfrm>
            <a:off x="3318639" y="4024365"/>
            <a:ext cx="138564" cy="21544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FF0000"/>
                </a:solidFill>
                <a:effectLst/>
                <a:uLnTx/>
                <a:uFillTx/>
                <a:latin typeface="Aptos" panose="02110004020202020204"/>
                <a:ea typeface="+mn-ea"/>
                <a:cs typeface="+mn-cs"/>
              </a:rPr>
              <a:t>?</a:t>
            </a:r>
          </a:p>
        </p:txBody>
      </p:sp>
      <p:sp>
        <p:nvSpPr>
          <p:cNvPr id="360" name="A MAN: fine to prod">
            <a:extLst>
              <a:ext uri="{FF2B5EF4-FFF2-40B4-BE49-F238E27FC236}">
                <a16:creationId xmlns:a16="http://schemas.microsoft.com/office/drawing/2014/main" id="{28DC9BA8-91AD-9F0B-2943-A074B96E85A1}"/>
              </a:ext>
            </a:extLst>
          </p:cNvPr>
          <p:cNvSpPr>
            <a:spLocks/>
          </p:cNvSpPr>
          <p:nvPr/>
        </p:nvSpPr>
        <p:spPr>
          <a:xfrm>
            <a:off x="5457811" y="4977268"/>
            <a:ext cx="123226" cy="158287"/>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nvGrpSpPr>
          <p:cNvPr id="466" name="HEAD Peppol2">
            <a:extLst>
              <a:ext uri="{FF2B5EF4-FFF2-40B4-BE49-F238E27FC236}">
                <a16:creationId xmlns:a16="http://schemas.microsoft.com/office/drawing/2014/main" id="{33C773A7-FE10-D539-F35F-93DF7E3A9719}"/>
              </a:ext>
            </a:extLst>
          </p:cNvPr>
          <p:cNvGrpSpPr>
            <a:grpSpLocks/>
          </p:cNvGrpSpPr>
          <p:nvPr/>
        </p:nvGrpSpPr>
        <p:grpSpPr>
          <a:xfrm>
            <a:off x="10267710" y="4394317"/>
            <a:ext cx="959325" cy="310610"/>
            <a:chOff x="6840377" y="632952"/>
            <a:chExt cx="959325" cy="310610"/>
          </a:xfrm>
        </p:grpSpPr>
        <p:pic>
          <p:nvPicPr>
            <p:cNvPr id="469" name="PEPPOL figure" descr="The Future Is Open - OpenPeppol">
              <a:extLst>
                <a:ext uri="{FF2B5EF4-FFF2-40B4-BE49-F238E27FC236}">
                  <a16:creationId xmlns:a16="http://schemas.microsoft.com/office/drawing/2014/main" id="{DA6F5D19-D042-5495-EFC1-121365FE8E26}"/>
                </a:ext>
              </a:extLst>
            </p:cNvPr>
            <p:cNvPicPr>
              <a:picLocks/>
            </p:cNvPicPr>
            <p:nvPr/>
          </p:nvPicPr>
          <p:blipFill rotWithShape="1">
            <a:blip r:embed="rId5">
              <a:biLevel thresh="50000"/>
              <a:extLst>
                <a:ext uri="{28A0092B-C50C-407E-A947-70E740481C1C}">
                  <a14:useLocalDpi xmlns:a14="http://schemas.microsoft.com/office/drawing/2010/main" val="0"/>
                </a:ext>
              </a:extLst>
            </a:blip>
            <a:srcRect r="75412" b="21536"/>
            <a:stretch/>
          </p:blipFill>
          <p:spPr bwMode="auto">
            <a:xfrm>
              <a:off x="6840377" y="665419"/>
              <a:ext cx="252000" cy="252000"/>
            </a:xfrm>
            <a:prstGeom prst="rect">
              <a:avLst/>
            </a:prstGeom>
            <a:noFill/>
            <a:extLst>
              <a:ext uri="{909E8E84-426E-40DD-AFC4-6F175D3DCCD1}">
                <a14:hiddenFill xmlns:a14="http://schemas.microsoft.com/office/drawing/2010/main">
                  <a:solidFill>
                    <a:srgbClr val="FFFFFF"/>
                  </a:solidFill>
                </a14:hiddenFill>
              </a:ext>
            </a:extLst>
          </p:spPr>
        </p:pic>
        <p:grpSp>
          <p:nvGrpSpPr>
            <p:cNvPr id="481" name="Group 397">
              <a:extLst>
                <a:ext uri="{FF2B5EF4-FFF2-40B4-BE49-F238E27FC236}">
                  <a16:creationId xmlns:a16="http://schemas.microsoft.com/office/drawing/2014/main" id="{BC56E2D5-5B7C-2527-E72D-FD4D1BDBED28}"/>
                </a:ext>
              </a:extLst>
            </p:cNvPr>
            <p:cNvGrpSpPr>
              <a:grpSpLocks/>
            </p:cNvGrpSpPr>
            <p:nvPr/>
          </p:nvGrpSpPr>
          <p:grpSpPr>
            <a:xfrm>
              <a:off x="7072895" y="632952"/>
              <a:ext cx="726807" cy="310610"/>
              <a:chOff x="7050092" y="673704"/>
              <a:chExt cx="726807" cy="310610"/>
            </a:xfrm>
          </p:grpSpPr>
          <p:sp>
            <p:nvSpPr>
              <p:cNvPr id="482" name="Text: Peppol Network Order">
                <a:extLst>
                  <a:ext uri="{FF2B5EF4-FFF2-40B4-BE49-F238E27FC236}">
                    <a16:creationId xmlns:a16="http://schemas.microsoft.com/office/drawing/2014/main" id="{BE657F9C-10D2-730F-4E7D-515A4D1F2A5D}"/>
                  </a:ext>
                </a:extLst>
              </p:cNvPr>
              <p:cNvSpPr txBox="1">
                <a:spLocks/>
              </p:cNvSpPr>
              <p:nvPr/>
            </p:nvSpPr>
            <p:spPr>
              <a:xfrm>
                <a:off x="7085922" y="673704"/>
                <a:ext cx="690977" cy="246221"/>
              </a:xfrm>
              <a:prstGeom prst="rect">
                <a:avLst/>
              </a:prstGeom>
              <a:noFill/>
            </p:spPr>
            <p:txBody>
              <a:bodyPr wrap="square" lIns="0" rIns="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1000" b="1" i="0" u="none" strike="noStrike" kern="1200" cap="none" spc="0" normalizeH="0" baseline="0" noProof="0">
                    <a:ln>
                      <a:noFill/>
                    </a:ln>
                    <a:solidFill>
                      <a:srgbClr val="0070C0"/>
                    </a:solidFill>
                    <a:effectLst/>
                    <a:uLnTx/>
                    <a:uFillTx/>
                    <a:latin typeface="Aptos" panose="02110004020202020204"/>
                    <a:ea typeface="+mn-ea"/>
                    <a:cs typeface="+mn-cs"/>
                  </a:rPr>
                  <a:t>Peppol</a:t>
                </a:r>
                <a:endParaRPr kumimoji="0" lang="fi-FI" sz="1000" b="0" i="0" u="none" strike="noStrike" kern="1200" cap="none" spc="0" normalizeH="0" baseline="0" noProof="0">
                  <a:ln>
                    <a:noFill/>
                  </a:ln>
                  <a:solidFill>
                    <a:srgbClr val="0070C0"/>
                  </a:solidFill>
                  <a:effectLst>
                    <a:outerShdw blurRad="50800" dist="38100" dir="2700000" algn="tl" rotWithShape="0">
                      <a:prstClr val="black">
                        <a:alpha val="40000"/>
                      </a:prstClr>
                    </a:outerShdw>
                  </a:effectLst>
                  <a:uLnTx/>
                  <a:uFillTx/>
                  <a:latin typeface="Aptos" panose="02110004020202020204"/>
                  <a:ea typeface="+mn-ea"/>
                  <a:cs typeface="+mn-cs"/>
                </a:endParaRPr>
              </a:p>
            </p:txBody>
          </p:sp>
          <p:sp>
            <p:nvSpPr>
              <p:cNvPr id="483" name="TextBox 399">
                <a:extLst>
                  <a:ext uri="{FF2B5EF4-FFF2-40B4-BE49-F238E27FC236}">
                    <a16:creationId xmlns:a16="http://schemas.microsoft.com/office/drawing/2014/main" id="{CEFD0503-B986-655D-3D7C-B400C68CF4C9}"/>
                  </a:ext>
                </a:extLst>
              </p:cNvPr>
              <p:cNvSpPr txBox="1">
                <a:spLocks/>
              </p:cNvSpPr>
              <p:nvPr/>
            </p:nvSpPr>
            <p:spPr>
              <a:xfrm>
                <a:off x="7050092" y="799648"/>
                <a:ext cx="548676"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600" b="0" i="0" u="none" strike="noStrike" kern="1200" cap="none" spc="0" normalizeH="0" baseline="0" noProof="0">
                    <a:ln>
                      <a:noFill/>
                    </a:ln>
                    <a:solidFill>
                      <a:prstClr val="black"/>
                    </a:solidFill>
                    <a:effectLst>
                      <a:outerShdw blurRad="50800" dist="38100" dir="2700000" algn="tl" rotWithShape="0">
                        <a:prstClr val="black">
                          <a:alpha val="40000"/>
                        </a:prstClr>
                      </a:outerShdw>
                    </a:effectLst>
                    <a:uLnTx/>
                    <a:uFillTx/>
                    <a:latin typeface="Aptos" panose="02110004020202020204"/>
                    <a:ea typeface="+mn-ea"/>
                    <a:cs typeface="+mn-cs"/>
                  </a:rPr>
                  <a:t>network</a:t>
                </a:r>
                <a:endParaRPr kumimoji="0" lang="en-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484" name="HEAD Peppol2">
            <a:extLst>
              <a:ext uri="{FF2B5EF4-FFF2-40B4-BE49-F238E27FC236}">
                <a16:creationId xmlns:a16="http://schemas.microsoft.com/office/drawing/2014/main" id="{E392FB8E-6FDB-767E-A638-20B2ADDC8694}"/>
              </a:ext>
            </a:extLst>
          </p:cNvPr>
          <p:cNvGrpSpPr>
            <a:grpSpLocks/>
          </p:cNvGrpSpPr>
          <p:nvPr/>
        </p:nvGrpSpPr>
        <p:grpSpPr>
          <a:xfrm>
            <a:off x="8160621" y="6184371"/>
            <a:ext cx="959325" cy="310610"/>
            <a:chOff x="6840377" y="632952"/>
            <a:chExt cx="959325" cy="310610"/>
          </a:xfrm>
        </p:grpSpPr>
        <p:pic>
          <p:nvPicPr>
            <p:cNvPr id="485" name="PEPPOL figure" descr="The Future Is Open - OpenPeppol">
              <a:extLst>
                <a:ext uri="{FF2B5EF4-FFF2-40B4-BE49-F238E27FC236}">
                  <a16:creationId xmlns:a16="http://schemas.microsoft.com/office/drawing/2014/main" id="{36C61038-6BD6-27C7-4206-8BFE9B68C43F}"/>
                </a:ext>
              </a:extLst>
            </p:cNvPr>
            <p:cNvPicPr>
              <a:picLocks/>
            </p:cNvPicPr>
            <p:nvPr/>
          </p:nvPicPr>
          <p:blipFill rotWithShape="1">
            <a:blip r:embed="rId5">
              <a:biLevel thresh="50000"/>
              <a:extLst>
                <a:ext uri="{28A0092B-C50C-407E-A947-70E740481C1C}">
                  <a14:useLocalDpi xmlns:a14="http://schemas.microsoft.com/office/drawing/2010/main" val="0"/>
                </a:ext>
              </a:extLst>
            </a:blip>
            <a:srcRect r="75412" b="21536"/>
            <a:stretch/>
          </p:blipFill>
          <p:spPr bwMode="auto">
            <a:xfrm>
              <a:off x="6840377" y="665419"/>
              <a:ext cx="252000" cy="252000"/>
            </a:xfrm>
            <a:prstGeom prst="rect">
              <a:avLst/>
            </a:prstGeom>
            <a:noFill/>
            <a:extLst>
              <a:ext uri="{909E8E84-426E-40DD-AFC4-6F175D3DCCD1}">
                <a14:hiddenFill xmlns:a14="http://schemas.microsoft.com/office/drawing/2010/main">
                  <a:solidFill>
                    <a:srgbClr val="FFFFFF"/>
                  </a:solidFill>
                </a14:hiddenFill>
              </a:ext>
            </a:extLst>
          </p:spPr>
        </p:pic>
        <p:grpSp>
          <p:nvGrpSpPr>
            <p:cNvPr id="486" name="Group 397">
              <a:extLst>
                <a:ext uri="{FF2B5EF4-FFF2-40B4-BE49-F238E27FC236}">
                  <a16:creationId xmlns:a16="http://schemas.microsoft.com/office/drawing/2014/main" id="{7EF4F4AB-F744-A6CE-9D30-FD0D5D17D150}"/>
                </a:ext>
              </a:extLst>
            </p:cNvPr>
            <p:cNvGrpSpPr>
              <a:grpSpLocks/>
            </p:cNvGrpSpPr>
            <p:nvPr/>
          </p:nvGrpSpPr>
          <p:grpSpPr>
            <a:xfrm>
              <a:off x="7072895" y="632952"/>
              <a:ext cx="726807" cy="310610"/>
              <a:chOff x="7050092" y="673704"/>
              <a:chExt cx="726807" cy="310610"/>
            </a:xfrm>
          </p:grpSpPr>
          <p:sp>
            <p:nvSpPr>
              <p:cNvPr id="487" name="Text: Peppol Network Order">
                <a:extLst>
                  <a:ext uri="{FF2B5EF4-FFF2-40B4-BE49-F238E27FC236}">
                    <a16:creationId xmlns:a16="http://schemas.microsoft.com/office/drawing/2014/main" id="{16B830B5-2E88-6F32-7C80-4FE2142B1815}"/>
                  </a:ext>
                </a:extLst>
              </p:cNvPr>
              <p:cNvSpPr txBox="1">
                <a:spLocks/>
              </p:cNvSpPr>
              <p:nvPr/>
            </p:nvSpPr>
            <p:spPr>
              <a:xfrm>
                <a:off x="7085922" y="673704"/>
                <a:ext cx="690977" cy="246221"/>
              </a:xfrm>
              <a:prstGeom prst="rect">
                <a:avLst/>
              </a:prstGeom>
              <a:noFill/>
            </p:spPr>
            <p:txBody>
              <a:bodyPr wrap="square" lIns="0" rIns="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1000" b="1" i="0" u="none" strike="noStrike" kern="1200" cap="none" spc="0" normalizeH="0" baseline="0" noProof="0">
                    <a:ln>
                      <a:noFill/>
                    </a:ln>
                    <a:solidFill>
                      <a:srgbClr val="0070C0"/>
                    </a:solidFill>
                    <a:effectLst/>
                    <a:uLnTx/>
                    <a:uFillTx/>
                    <a:latin typeface="Aptos" panose="02110004020202020204"/>
                    <a:ea typeface="+mn-ea"/>
                    <a:cs typeface="+mn-cs"/>
                  </a:rPr>
                  <a:t>Peppol</a:t>
                </a:r>
                <a:endParaRPr kumimoji="0" lang="fi-FI" sz="1000" b="0" i="0" u="none" strike="noStrike" kern="1200" cap="none" spc="0" normalizeH="0" baseline="0" noProof="0">
                  <a:ln>
                    <a:noFill/>
                  </a:ln>
                  <a:solidFill>
                    <a:srgbClr val="0070C0"/>
                  </a:solidFill>
                  <a:effectLst>
                    <a:outerShdw blurRad="50800" dist="38100" dir="2700000" algn="tl" rotWithShape="0">
                      <a:prstClr val="black">
                        <a:alpha val="40000"/>
                      </a:prstClr>
                    </a:outerShdw>
                  </a:effectLst>
                  <a:uLnTx/>
                  <a:uFillTx/>
                  <a:latin typeface="Aptos" panose="02110004020202020204"/>
                  <a:ea typeface="+mn-ea"/>
                  <a:cs typeface="+mn-cs"/>
                </a:endParaRPr>
              </a:p>
            </p:txBody>
          </p:sp>
          <p:sp>
            <p:nvSpPr>
              <p:cNvPr id="488" name="TextBox 399">
                <a:extLst>
                  <a:ext uri="{FF2B5EF4-FFF2-40B4-BE49-F238E27FC236}">
                    <a16:creationId xmlns:a16="http://schemas.microsoft.com/office/drawing/2014/main" id="{C8521FDD-D9E2-620E-BFD0-A31B8EC8A14E}"/>
                  </a:ext>
                </a:extLst>
              </p:cNvPr>
              <p:cNvSpPr txBox="1">
                <a:spLocks/>
              </p:cNvSpPr>
              <p:nvPr/>
            </p:nvSpPr>
            <p:spPr>
              <a:xfrm>
                <a:off x="7050092" y="799648"/>
                <a:ext cx="548676"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600" b="0" i="0" u="none" strike="noStrike" kern="1200" cap="none" spc="0" normalizeH="0" baseline="0" noProof="0">
                    <a:ln>
                      <a:noFill/>
                    </a:ln>
                    <a:solidFill>
                      <a:prstClr val="black"/>
                    </a:solidFill>
                    <a:effectLst>
                      <a:outerShdw blurRad="50800" dist="38100" dir="2700000" algn="tl" rotWithShape="0">
                        <a:prstClr val="black">
                          <a:alpha val="40000"/>
                        </a:prstClr>
                      </a:outerShdw>
                    </a:effectLst>
                    <a:uLnTx/>
                    <a:uFillTx/>
                    <a:latin typeface="Aptos" panose="02110004020202020204"/>
                    <a:ea typeface="+mn-ea"/>
                    <a:cs typeface="+mn-cs"/>
                  </a:rPr>
                  <a:t>network</a:t>
                </a:r>
                <a:endParaRPr kumimoji="0" lang="en-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48" name="DES mep bim">
            <a:extLst>
              <a:ext uri="{FF2B5EF4-FFF2-40B4-BE49-F238E27FC236}">
                <a16:creationId xmlns:a16="http://schemas.microsoft.com/office/drawing/2014/main" id="{11FA2E20-48DF-6D02-D102-609EF2DBA30B}"/>
              </a:ext>
            </a:extLst>
          </p:cNvPr>
          <p:cNvSpPr>
            <a:spLocks/>
          </p:cNvSpPr>
          <p:nvPr/>
        </p:nvSpPr>
        <p:spPr>
          <a:xfrm>
            <a:off x="1792672" y="2515867"/>
            <a:ext cx="312481" cy="338460"/>
          </a:xfrm>
          <a:prstGeom prst="can">
            <a:avLst/>
          </a:prstGeom>
          <a:solidFill>
            <a:sysClr val="windowText" lastClr="000000"/>
          </a:solidFill>
          <a:ln w="19050" cap="flat" cmpd="sng" algn="ctr">
            <a:solidFill>
              <a:sysClr val="windowText" lastClr="000000">
                <a:shade val="15000"/>
              </a:sysClr>
            </a:solidFill>
            <a:prstDash val="solid"/>
            <a:miter lim="800000"/>
          </a:ln>
          <a:effectLst/>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45708"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 lastClr="FFFFFF"/>
                </a:solidFill>
                <a:latin typeface="Aptos" panose="02110004020202020204"/>
              </a:defRPr>
            </a:lvl1pPr>
            <a:lvl2pPr marL="457200" algn="l" defTabSz="914400" rtl="0" eaLnBrk="1" latinLnBrk="0" hangingPunct="1">
              <a:defRPr sz="1800" kern="1200">
                <a:solidFill>
                  <a:sysClr val="window" lastClr="FFFFFF"/>
                </a:solidFill>
                <a:latin typeface="Aptos" panose="02110004020202020204"/>
              </a:defRPr>
            </a:lvl2pPr>
            <a:lvl3pPr marL="914400" algn="l" defTabSz="914400" rtl="0" eaLnBrk="1" latinLnBrk="0" hangingPunct="1">
              <a:defRPr sz="1800" kern="1200">
                <a:solidFill>
                  <a:sysClr val="window" lastClr="FFFFFF"/>
                </a:solidFill>
                <a:latin typeface="Aptos" panose="02110004020202020204"/>
              </a:defRPr>
            </a:lvl3pPr>
            <a:lvl4pPr marL="1371600" algn="l" defTabSz="914400" rtl="0" eaLnBrk="1" latinLnBrk="0" hangingPunct="1">
              <a:defRPr sz="1800" kern="1200">
                <a:solidFill>
                  <a:sysClr val="window" lastClr="FFFFFF"/>
                </a:solidFill>
                <a:latin typeface="Aptos" panose="02110004020202020204"/>
              </a:defRPr>
            </a:lvl4pPr>
            <a:lvl5pPr marL="1828800" algn="l" defTabSz="914400" rtl="0" eaLnBrk="1" latinLnBrk="0" hangingPunct="1">
              <a:defRPr sz="1800" kern="1200">
                <a:solidFill>
                  <a:sysClr val="window" lastClr="FFFFFF"/>
                </a:solidFill>
                <a:latin typeface="Aptos" panose="02110004020202020204"/>
              </a:defRPr>
            </a:lvl5pPr>
            <a:lvl6pPr marL="2286000" algn="l" defTabSz="914400" rtl="0" eaLnBrk="1" latinLnBrk="0" hangingPunct="1">
              <a:defRPr sz="1800" kern="1200">
                <a:solidFill>
                  <a:sysClr val="window" lastClr="FFFFFF"/>
                </a:solidFill>
                <a:latin typeface="Aptos" panose="02110004020202020204"/>
              </a:defRPr>
            </a:lvl6pPr>
            <a:lvl7pPr marL="2743200" algn="l" defTabSz="914400" rtl="0" eaLnBrk="1" latinLnBrk="0" hangingPunct="1">
              <a:defRPr sz="1800" kern="1200">
                <a:solidFill>
                  <a:sysClr val="window" lastClr="FFFFFF"/>
                </a:solidFill>
                <a:latin typeface="Aptos" panose="02110004020202020204"/>
              </a:defRPr>
            </a:lvl7pPr>
            <a:lvl8pPr marL="3200400" algn="l" defTabSz="914400" rtl="0" eaLnBrk="1" latinLnBrk="0" hangingPunct="1">
              <a:defRPr sz="1800" kern="1200">
                <a:solidFill>
                  <a:sysClr val="window" lastClr="FFFFFF"/>
                </a:solidFill>
                <a:latin typeface="Aptos" panose="02110004020202020204"/>
              </a:defRPr>
            </a:lvl8pPr>
            <a:lvl9pPr marL="3657600" algn="l" defTabSz="914400" rtl="0" eaLnBrk="1" latinLnBrk="0" hangingPunct="1">
              <a:defRPr sz="1800" kern="1200">
                <a:solidFill>
                  <a:sysClr val="window" lastClr="FFFFFF"/>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MEP-BIM</a:t>
            </a:r>
          </a:p>
        </p:txBody>
      </p:sp>
      <p:sp>
        <p:nvSpPr>
          <p:cNvPr id="47" name="DES str bim">
            <a:extLst>
              <a:ext uri="{FF2B5EF4-FFF2-40B4-BE49-F238E27FC236}">
                <a16:creationId xmlns:a16="http://schemas.microsoft.com/office/drawing/2014/main" id="{4A510E7D-0FF1-C122-A0F4-18F0E66E9418}"/>
              </a:ext>
            </a:extLst>
          </p:cNvPr>
          <p:cNvSpPr>
            <a:spLocks/>
          </p:cNvSpPr>
          <p:nvPr/>
        </p:nvSpPr>
        <p:spPr>
          <a:xfrm>
            <a:off x="1792672" y="2194919"/>
            <a:ext cx="312481" cy="371203"/>
          </a:xfrm>
          <a:prstGeom prst="can">
            <a:avLst/>
          </a:prstGeom>
          <a:solidFill>
            <a:sysClr val="windowText" lastClr="000000"/>
          </a:solidFill>
          <a:ln w="19050" cap="flat" cmpd="sng" algn="ctr">
            <a:solidFill>
              <a:sysClr val="windowText" lastClr="000000">
                <a:shade val="15000"/>
              </a:sysClr>
            </a:solidFill>
            <a:prstDash val="solid"/>
            <a:miter lim="800000"/>
          </a:ln>
          <a:effectLst/>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45708"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 lastClr="FFFFFF"/>
                </a:solidFill>
                <a:latin typeface="Aptos" panose="02110004020202020204"/>
              </a:defRPr>
            </a:lvl1pPr>
            <a:lvl2pPr marL="457200" algn="l" defTabSz="914400" rtl="0" eaLnBrk="1" latinLnBrk="0" hangingPunct="1">
              <a:defRPr sz="1800" kern="1200">
                <a:solidFill>
                  <a:sysClr val="window" lastClr="FFFFFF"/>
                </a:solidFill>
                <a:latin typeface="Aptos" panose="02110004020202020204"/>
              </a:defRPr>
            </a:lvl2pPr>
            <a:lvl3pPr marL="914400" algn="l" defTabSz="914400" rtl="0" eaLnBrk="1" latinLnBrk="0" hangingPunct="1">
              <a:defRPr sz="1800" kern="1200">
                <a:solidFill>
                  <a:sysClr val="window" lastClr="FFFFFF"/>
                </a:solidFill>
                <a:latin typeface="Aptos" panose="02110004020202020204"/>
              </a:defRPr>
            </a:lvl3pPr>
            <a:lvl4pPr marL="1371600" algn="l" defTabSz="914400" rtl="0" eaLnBrk="1" latinLnBrk="0" hangingPunct="1">
              <a:defRPr sz="1800" kern="1200">
                <a:solidFill>
                  <a:sysClr val="window" lastClr="FFFFFF"/>
                </a:solidFill>
                <a:latin typeface="Aptos" panose="02110004020202020204"/>
              </a:defRPr>
            </a:lvl4pPr>
            <a:lvl5pPr marL="1828800" algn="l" defTabSz="914400" rtl="0" eaLnBrk="1" latinLnBrk="0" hangingPunct="1">
              <a:defRPr sz="1800" kern="1200">
                <a:solidFill>
                  <a:sysClr val="window" lastClr="FFFFFF"/>
                </a:solidFill>
                <a:latin typeface="Aptos" panose="02110004020202020204"/>
              </a:defRPr>
            </a:lvl5pPr>
            <a:lvl6pPr marL="2286000" algn="l" defTabSz="914400" rtl="0" eaLnBrk="1" latinLnBrk="0" hangingPunct="1">
              <a:defRPr sz="1800" kern="1200">
                <a:solidFill>
                  <a:sysClr val="window" lastClr="FFFFFF"/>
                </a:solidFill>
                <a:latin typeface="Aptos" panose="02110004020202020204"/>
              </a:defRPr>
            </a:lvl6pPr>
            <a:lvl7pPr marL="2743200" algn="l" defTabSz="914400" rtl="0" eaLnBrk="1" latinLnBrk="0" hangingPunct="1">
              <a:defRPr sz="1800" kern="1200">
                <a:solidFill>
                  <a:sysClr val="window" lastClr="FFFFFF"/>
                </a:solidFill>
                <a:latin typeface="Aptos" panose="02110004020202020204"/>
              </a:defRPr>
            </a:lvl7pPr>
            <a:lvl8pPr marL="3200400" algn="l" defTabSz="914400" rtl="0" eaLnBrk="1" latinLnBrk="0" hangingPunct="1">
              <a:defRPr sz="1800" kern="1200">
                <a:solidFill>
                  <a:sysClr val="window" lastClr="FFFFFF"/>
                </a:solidFill>
                <a:latin typeface="Aptos" panose="02110004020202020204"/>
              </a:defRPr>
            </a:lvl8pPr>
            <a:lvl9pPr marL="3657600" algn="l" defTabSz="914400" rtl="0" eaLnBrk="1" latinLnBrk="0" hangingPunct="1">
              <a:defRPr sz="1800" kern="1200">
                <a:solidFill>
                  <a:sysClr val="window" lastClr="FFFFFF"/>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STR-BIM</a:t>
            </a:r>
          </a:p>
        </p:txBody>
      </p:sp>
      <p:cxnSp>
        <p:nvCxnSpPr>
          <p:cNvPr id="465" name="A IFC">
            <a:extLst>
              <a:ext uri="{FF2B5EF4-FFF2-40B4-BE49-F238E27FC236}">
                <a16:creationId xmlns:a16="http://schemas.microsoft.com/office/drawing/2014/main" id="{06643929-19D0-34B3-1FB7-9183844142D6}"/>
              </a:ext>
            </a:extLst>
          </p:cNvPr>
          <p:cNvCxnSpPr>
            <a:cxnSpLocks/>
            <a:endCxn id="47" idx="4"/>
          </p:cNvCxnSpPr>
          <p:nvPr/>
        </p:nvCxnSpPr>
        <p:spPr>
          <a:xfrm rot="5400000">
            <a:off x="1891528" y="2130666"/>
            <a:ext cx="463481" cy="36229"/>
          </a:xfrm>
          <a:prstGeom prst="bentConnector2">
            <a:avLst/>
          </a:prstGeom>
          <a:ln w="12700">
            <a:solidFill>
              <a:srgbClr val="FF0000"/>
            </a:solidFill>
            <a:prstDash val="dash"/>
            <a:headEnd type="oval" w="sm" len="sm"/>
            <a:tailEnd type="oval" w="sm" len="sm"/>
          </a:ln>
        </p:spPr>
        <p:style>
          <a:lnRef idx="2">
            <a:schemeClr val="accent1"/>
          </a:lnRef>
          <a:fillRef idx="0">
            <a:schemeClr val="accent1"/>
          </a:fillRef>
          <a:effectRef idx="1">
            <a:schemeClr val="accent1"/>
          </a:effectRef>
          <a:fontRef idx="minor">
            <a:schemeClr val="tx1"/>
          </a:fontRef>
        </p:style>
      </p:cxnSp>
      <p:cxnSp>
        <p:nvCxnSpPr>
          <p:cNvPr id="464" name="A IFC">
            <a:extLst>
              <a:ext uri="{FF2B5EF4-FFF2-40B4-BE49-F238E27FC236}">
                <a16:creationId xmlns:a16="http://schemas.microsoft.com/office/drawing/2014/main" id="{A24D5D3A-1DD4-976B-D1ED-0DB9D2D0C1AF}"/>
              </a:ext>
            </a:extLst>
          </p:cNvPr>
          <p:cNvCxnSpPr>
            <a:cxnSpLocks/>
            <a:endCxn id="48" idx="4"/>
          </p:cNvCxnSpPr>
          <p:nvPr/>
        </p:nvCxnSpPr>
        <p:spPr>
          <a:xfrm rot="5400000">
            <a:off x="1971267" y="2515036"/>
            <a:ext cx="303947" cy="36174"/>
          </a:xfrm>
          <a:prstGeom prst="bentConnector2">
            <a:avLst/>
          </a:prstGeom>
          <a:ln w="12700">
            <a:solidFill>
              <a:srgbClr val="FF0000"/>
            </a:solidFill>
            <a:prstDash val="dash"/>
            <a:miter lim="800000"/>
            <a:headEnd type="none" w="sm" len="sm"/>
            <a:tailEnd type="oval" w="sm" len="sm"/>
          </a:ln>
        </p:spPr>
        <p:style>
          <a:lnRef idx="2">
            <a:schemeClr val="accent1"/>
          </a:lnRef>
          <a:fillRef idx="0">
            <a:schemeClr val="accent1"/>
          </a:fillRef>
          <a:effectRef idx="1">
            <a:schemeClr val="accent1"/>
          </a:effectRef>
          <a:fontRef idx="minor">
            <a:schemeClr val="tx1"/>
          </a:fontRef>
        </p:style>
      </p:cxnSp>
      <p:cxnSp>
        <p:nvCxnSpPr>
          <p:cNvPr id="471" name="A IFC">
            <a:extLst>
              <a:ext uri="{FF2B5EF4-FFF2-40B4-BE49-F238E27FC236}">
                <a16:creationId xmlns:a16="http://schemas.microsoft.com/office/drawing/2014/main" id="{6AE4CA43-8E0C-53E0-C6B4-66E39FD46A67}"/>
              </a:ext>
            </a:extLst>
          </p:cNvPr>
          <p:cNvCxnSpPr>
            <a:cxnSpLocks/>
            <a:endCxn id="46" idx="4"/>
          </p:cNvCxnSpPr>
          <p:nvPr/>
        </p:nvCxnSpPr>
        <p:spPr>
          <a:xfrm rot="5400000">
            <a:off x="2003614" y="2824372"/>
            <a:ext cx="238312" cy="35233"/>
          </a:xfrm>
          <a:prstGeom prst="bentConnector2">
            <a:avLst/>
          </a:prstGeom>
          <a:ln w="12700">
            <a:solidFill>
              <a:srgbClr val="FF0000"/>
            </a:solidFill>
            <a:prstDash val="dash"/>
            <a:headEnd type="none" w="sm" len="sm"/>
            <a:tailEnd type="oval" w="sm" len="sm"/>
          </a:ln>
        </p:spPr>
        <p:style>
          <a:lnRef idx="2">
            <a:schemeClr val="accent1"/>
          </a:lnRef>
          <a:fillRef idx="0">
            <a:schemeClr val="accent1"/>
          </a:fillRef>
          <a:effectRef idx="1">
            <a:schemeClr val="accent1"/>
          </a:effectRef>
          <a:fontRef idx="minor">
            <a:schemeClr val="tx1"/>
          </a:fontRef>
        </p:style>
      </p:cxnSp>
      <p:cxnSp>
        <p:nvCxnSpPr>
          <p:cNvPr id="36" name="Arrow: gov">
            <a:extLst>
              <a:ext uri="{FF2B5EF4-FFF2-40B4-BE49-F238E27FC236}">
                <a16:creationId xmlns:a16="http://schemas.microsoft.com/office/drawing/2014/main" id="{24FD7035-612F-6998-5FB0-B42864DA95DC}"/>
              </a:ext>
            </a:extLst>
          </p:cNvPr>
          <p:cNvCxnSpPr>
            <a:cxnSpLocks/>
            <a:endCxn id="30" idx="1"/>
          </p:cNvCxnSpPr>
          <p:nvPr/>
        </p:nvCxnSpPr>
        <p:spPr>
          <a:xfrm>
            <a:off x="326044" y="1315352"/>
            <a:ext cx="0" cy="130773"/>
          </a:xfrm>
          <a:prstGeom prst="straightConnector1">
            <a:avLst/>
          </a:prstGeom>
          <a:ln w="12700">
            <a:solidFill>
              <a:srgbClr val="FF0000"/>
            </a:solidFill>
            <a:prstDash val="dash"/>
            <a:headEnd type="oval" w="sm" len="sm"/>
            <a:tailEnd type="oval" w="sm" len="sm"/>
          </a:ln>
        </p:spPr>
        <p:style>
          <a:lnRef idx="2">
            <a:schemeClr val="accent1"/>
          </a:lnRef>
          <a:fillRef idx="0">
            <a:schemeClr val="accent1"/>
          </a:fillRef>
          <a:effectRef idx="1">
            <a:schemeClr val="accent1"/>
          </a:effectRef>
          <a:fontRef idx="minor">
            <a:schemeClr val="tx1"/>
          </a:fontRef>
        </p:style>
      </p:cxnSp>
      <p:sp>
        <p:nvSpPr>
          <p:cNvPr id="105" name="TextBox 104">
            <a:extLst>
              <a:ext uri="{FF2B5EF4-FFF2-40B4-BE49-F238E27FC236}">
                <a16:creationId xmlns:a16="http://schemas.microsoft.com/office/drawing/2014/main" id="{A052FDC5-FF51-078B-3995-5724B2317627}"/>
              </a:ext>
            </a:extLst>
          </p:cNvPr>
          <p:cNvSpPr txBox="1">
            <a:spLocks/>
          </p:cNvSpPr>
          <p:nvPr/>
        </p:nvSpPr>
        <p:spPr>
          <a:xfrm>
            <a:off x="10290808" y="5267426"/>
            <a:ext cx="1845880" cy="156453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100"/>
              </a:spcAft>
              <a:buClrTx/>
              <a:buSzTx/>
              <a:buFontTx/>
              <a:buNone/>
              <a:tabLst>
                <a:tab pos="269875" algn="l"/>
                <a:tab pos="447675" algn="l"/>
              </a:tabLst>
              <a:defRPr/>
            </a:pP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CAFM	</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Computer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Aided</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Facility</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 Management </a:t>
            </a:r>
          </a:p>
          <a:p>
            <a:pPr marL="0" marR="0" lvl="0" indent="0" algn="l" defTabSz="914400" rtl="0" eaLnBrk="1" fontAlgn="auto" latinLnBrk="0" hangingPunct="1">
              <a:lnSpc>
                <a:spcPct val="100000"/>
              </a:lnSpc>
              <a:spcBef>
                <a:spcPts val="0"/>
              </a:spcBef>
              <a:spcAft>
                <a:spcPts val="100"/>
              </a:spcAft>
              <a:buClrTx/>
              <a:buSzTx/>
              <a:buFontTx/>
              <a:buNone/>
              <a:tabLst>
                <a:tab pos="269875" algn="l"/>
                <a:tab pos="447675" algn="l"/>
              </a:tabLst>
              <a:defRPr/>
            </a:pP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E-BOM	</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Engineering Bill Of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Materials</a:t>
            </a:r>
            <a:endParaRPr kumimoji="0" lang="fi-FI" sz="600" b="0" i="0" u="none" strike="noStrike" kern="1200" cap="none" spc="0" normalizeH="0" baseline="0" noProof="0">
              <a:ln>
                <a:noFill/>
              </a:ln>
              <a:solidFill>
                <a:srgbClr val="000000"/>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100"/>
              </a:spcAft>
              <a:buClrTx/>
              <a:buSzTx/>
              <a:buFontTx/>
              <a:buNone/>
              <a:tabLst>
                <a:tab pos="269875" algn="l"/>
                <a:tab pos="447675" algn="l"/>
              </a:tabLst>
              <a:defRPr/>
            </a:pPr>
            <a:r>
              <a:rPr kumimoji="0" lang="fi-FI" sz="600" b="1" i="0" u="none" strike="noStrike" kern="1200" cap="none" spc="0" normalizeH="0" baseline="0" noProof="0" err="1">
                <a:ln>
                  <a:noFill/>
                </a:ln>
                <a:solidFill>
                  <a:srgbClr val="000000"/>
                </a:solidFill>
                <a:effectLst/>
                <a:uLnTx/>
                <a:uFillTx/>
                <a:latin typeface="Aptos" panose="02110004020202020204"/>
                <a:ea typeface="+mn-ea"/>
                <a:cs typeface="+mn-cs"/>
              </a:rPr>
              <a:t>eCMR</a:t>
            </a: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	</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Electronic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consignment</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note</a:t>
            </a:r>
            <a:endParaRPr kumimoji="0" lang="fi-FI" sz="600" b="0" i="0" u="none" strike="noStrike" kern="1200" cap="none" spc="0" normalizeH="0" baseline="0" noProof="0">
              <a:ln>
                <a:noFill/>
              </a:ln>
              <a:solidFill>
                <a:srgbClr val="000000"/>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100"/>
              </a:spcAft>
              <a:buClrTx/>
              <a:buSzTx/>
              <a:buFontTx/>
              <a:buNone/>
              <a:tabLst>
                <a:tab pos="269875" algn="l"/>
                <a:tab pos="447675" algn="l"/>
              </a:tabLst>
              <a:defRPr/>
            </a:pPr>
            <a:r>
              <a:rPr kumimoji="0" lang="fi-FI" sz="600" b="1" i="0" u="none" strike="noStrike" kern="1200" cap="none" spc="0" normalizeH="0" baseline="0" noProof="0" err="1">
                <a:ln>
                  <a:noFill/>
                </a:ln>
                <a:solidFill>
                  <a:srgbClr val="000000"/>
                </a:solidFill>
                <a:effectLst/>
                <a:uLnTx/>
                <a:uFillTx/>
                <a:latin typeface="Aptos" panose="02110004020202020204"/>
                <a:ea typeface="+mn-ea"/>
                <a:cs typeface="+mn-cs"/>
              </a:rPr>
              <a:t>eFTI</a:t>
            </a: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	</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Electronic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freight</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 transport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information</a:t>
            </a:r>
            <a:endParaRPr kumimoji="0" lang="fi-FI" sz="600" b="0" i="0" u="none" strike="noStrike" kern="1200" cap="none" spc="0" normalizeH="0" baseline="0" noProof="0">
              <a:ln>
                <a:noFill/>
              </a:ln>
              <a:solidFill>
                <a:srgbClr val="000000"/>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100"/>
              </a:spcAft>
              <a:buClrTx/>
              <a:buSzTx/>
              <a:buFontTx/>
              <a:buNone/>
              <a:tabLst>
                <a:tab pos="269875" algn="l"/>
                <a:tab pos="447675" algn="l"/>
              </a:tabLst>
              <a:defRPr/>
            </a:pP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EMDG	</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European Master Data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Guideline</a:t>
            </a:r>
            <a:endParaRPr kumimoji="0" lang="fi-FI" sz="600" b="1" i="0" u="none" strike="noStrike" kern="1200" cap="none" spc="0" normalizeH="0" baseline="0" noProof="0">
              <a:ln>
                <a:noFill/>
              </a:ln>
              <a:solidFill>
                <a:srgbClr val="000000"/>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100"/>
              </a:spcAft>
              <a:buClrTx/>
              <a:buSzTx/>
              <a:buFontTx/>
              <a:buNone/>
              <a:tabLst>
                <a:tab pos="269875" algn="l"/>
                <a:tab pos="447675" algn="l"/>
              </a:tabLst>
              <a:defRPr/>
            </a:pP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EPCIS	</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Electronic Product Code Information Services</a:t>
            </a:r>
          </a:p>
          <a:p>
            <a:pPr marL="0" marR="0" lvl="0" indent="0" algn="l" defTabSz="914400" rtl="0" eaLnBrk="1" fontAlgn="auto" latinLnBrk="0" hangingPunct="1">
              <a:lnSpc>
                <a:spcPct val="100000"/>
              </a:lnSpc>
              <a:spcBef>
                <a:spcPts val="0"/>
              </a:spcBef>
              <a:spcAft>
                <a:spcPts val="100"/>
              </a:spcAft>
              <a:buClrTx/>
              <a:buSzTx/>
              <a:buFontTx/>
              <a:buNone/>
              <a:tabLst>
                <a:tab pos="266700" algn="l"/>
              </a:tabLst>
              <a:defRPr/>
            </a:pPr>
            <a:r>
              <a:rPr kumimoji="0" lang="fi-FI" sz="600" b="1" i="0" u="none" strike="noStrike" kern="1200" cap="none" spc="0" normalizeH="0" baseline="0" noProof="0">
                <a:ln>
                  <a:noFill/>
                </a:ln>
                <a:solidFill>
                  <a:prstClr val="black"/>
                </a:solidFill>
                <a:effectLst/>
                <a:uLnTx/>
                <a:uFillTx/>
                <a:latin typeface="Aptos" panose="02110004020202020204"/>
                <a:ea typeface="+mn-ea"/>
                <a:cs typeface="Arial" panose="020B0604020202020204" pitchFamily="34" charset="0"/>
              </a:rPr>
              <a:t>ERP	</a:t>
            </a:r>
            <a:r>
              <a:rPr kumimoji="0" lang="fi-FI" sz="600" b="0" i="0" u="none" strike="noStrike" kern="1200" cap="none" spc="0" normalizeH="0" baseline="0" noProof="0">
                <a:ln>
                  <a:noFill/>
                </a:ln>
                <a:solidFill>
                  <a:prstClr val="black"/>
                </a:solidFill>
                <a:effectLst/>
                <a:uLnTx/>
                <a:uFillTx/>
                <a:latin typeface="Aptos" panose="02110004020202020204"/>
                <a:ea typeface="+mn-ea"/>
                <a:cs typeface="Arial" panose="020B0604020202020204" pitchFamily="34" charset="0"/>
              </a:rPr>
              <a:t>Enterprise Resource Planning</a:t>
            </a:r>
          </a:p>
          <a:p>
            <a:pPr marL="0" marR="0" lvl="0" indent="0" algn="l" defTabSz="914400" rtl="0" eaLnBrk="1" fontAlgn="auto" latinLnBrk="0" hangingPunct="1">
              <a:lnSpc>
                <a:spcPct val="100000"/>
              </a:lnSpc>
              <a:spcBef>
                <a:spcPts val="0"/>
              </a:spcBef>
              <a:spcAft>
                <a:spcPts val="100"/>
              </a:spcAft>
              <a:buClrTx/>
              <a:buSzTx/>
              <a:buFontTx/>
              <a:buNone/>
              <a:tabLst>
                <a:tab pos="266700" algn="l"/>
              </a:tabLst>
              <a:defRPr/>
            </a:pP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ETO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Engineer</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-To-Order</a:t>
            </a:r>
          </a:p>
          <a:p>
            <a:pPr marL="0" marR="0" lvl="0" indent="0" algn="l" defTabSz="914400" rtl="0" eaLnBrk="1" fontAlgn="auto" latinLnBrk="0" hangingPunct="1">
              <a:lnSpc>
                <a:spcPct val="100000"/>
              </a:lnSpc>
              <a:spcBef>
                <a:spcPts val="0"/>
              </a:spcBef>
              <a:spcAft>
                <a:spcPts val="100"/>
              </a:spcAft>
              <a:buClrTx/>
              <a:buSzTx/>
              <a:buFontTx/>
              <a:buNone/>
              <a:tabLst>
                <a:tab pos="266700" algn="l"/>
              </a:tabLst>
              <a:defRPr/>
            </a:pP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GTIN	</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Global Trade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Item</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Number</a:t>
            </a:r>
            <a:endParaRPr kumimoji="0" lang="fi-FI" sz="600" b="0" i="0" u="none" strike="noStrike" kern="1200" cap="none" spc="0" normalizeH="0" baseline="0" noProof="0">
              <a:ln>
                <a:noFill/>
              </a:ln>
              <a:solidFill>
                <a:srgbClr val="000000"/>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100"/>
              </a:spcAft>
              <a:buClrTx/>
              <a:buSzTx/>
              <a:buFontTx/>
              <a:buNone/>
              <a:tabLst>
                <a:tab pos="266700" algn="l"/>
              </a:tabLst>
              <a:defRPr/>
            </a:pP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M-BOM	</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Manufacturing Bill Of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Materials</a:t>
            </a:r>
            <a:endParaRPr kumimoji="0" lang="fi-FI" sz="600" b="0" i="0" u="none" strike="noStrike" kern="1200" cap="none" spc="0" normalizeH="0" baseline="0" noProof="0">
              <a:ln>
                <a:noFill/>
              </a:ln>
              <a:solidFill>
                <a:srgbClr val="000000"/>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100"/>
              </a:spcAft>
              <a:buClrTx/>
              <a:buSzTx/>
              <a:buFontTx/>
              <a:buNone/>
              <a:tabLst>
                <a:tab pos="266700" algn="l"/>
              </a:tabLst>
              <a:defRPr/>
            </a:pPr>
            <a:r>
              <a:rPr kumimoji="0" lang="fi-FI" sz="600" b="1" i="0" u="none" strike="noStrike" kern="1200" cap="none" spc="0" normalizeH="0" baseline="0" noProof="0">
                <a:ln>
                  <a:noFill/>
                </a:ln>
                <a:solidFill>
                  <a:prstClr val="black"/>
                </a:solidFill>
                <a:effectLst/>
                <a:uLnTx/>
                <a:uFillTx/>
                <a:latin typeface="Aptos" panose="02110004020202020204"/>
                <a:ea typeface="+mn-ea"/>
                <a:cs typeface="Arial" panose="020B0604020202020204" pitchFamily="34" charset="0"/>
              </a:rPr>
              <a:t>MRP	</a:t>
            </a:r>
            <a:r>
              <a:rPr kumimoji="0" lang="fi-FI" sz="600" b="0" i="0" u="none" strike="noStrike" kern="1200" cap="none" spc="0" normalizeH="0" baseline="0" noProof="0" err="1">
                <a:ln>
                  <a:noFill/>
                </a:ln>
                <a:solidFill>
                  <a:prstClr val="black"/>
                </a:solidFill>
                <a:effectLst/>
                <a:uLnTx/>
                <a:uFillTx/>
                <a:latin typeface="Aptos" panose="02110004020202020204"/>
                <a:ea typeface="+mn-ea"/>
                <a:cs typeface="Arial" panose="020B0604020202020204" pitchFamily="34" charset="0"/>
              </a:rPr>
              <a:t>Material</a:t>
            </a:r>
            <a:r>
              <a:rPr kumimoji="0" lang="fi-FI" sz="600" b="0" i="0" u="none" strike="noStrike" kern="1200" cap="none" spc="0" normalizeH="0" baseline="0" noProof="0">
                <a:ln>
                  <a:noFill/>
                </a:ln>
                <a:solidFill>
                  <a:prstClr val="black"/>
                </a:solidFill>
                <a:effectLst/>
                <a:uLnTx/>
                <a:uFillTx/>
                <a:latin typeface="Aptos" panose="02110004020202020204"/>
                <a:ea typeface="+mn-ea"/>
                <a:cs typeface="Arial" panose="020B0604020202020204" pitchFamily="34" charset="0"/>
              </a:rPr>
              <a:t> Resource Planning</a:t>
            </a:r>
            <a:endParaRPr kumimoji="0" lang="fi-FI" sz="600" b="0" i="0" u="none" strike="noStrike" kern="1200" cap="none" spc="0" normalizeH="0" baseline="0" noProof="0">
              <a:ln>
                <a:noFill/>
              </a:ln>
              <a:solidFill>
                <a:srgbClr val="000000"/>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100"/>
              </a:spcAft>
              <a:buClrTx/>
              <a:buSzTx/>
              <a:buFontTx/>
              <a:buNone/>
              <a:tabLst>
                <a:tab pos="266700" algn="l"/>
              </a:tabLst>
              <a:defRPr/>
            </a:pP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MTS	</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Make-To-</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Stock</a:t>
            </a:r>
            <a:endParaRPr kumimoji="0" lang="fi-FI" sz="600" b="0" i="0" u="none" strike="noStrike" kern="1200" cap="none" spc="0" normalizeH="0" baseline="0" noProof="0">
              <a:ln>
                <a:noFill/>
              </a:ln>
              <a:solidFill>
                <a:srgbClr val="000000"/>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100"/>
              </a:spcAft>
              <a:buClrTx/>
              <a:buSzTx/>
              <a:buFontTx/>
              <a:buNone/>
              <a:tabLst>
                <a:tab pos="266700" algn="l"/>
              </a:tabLst>
              <a:defRPr/>
            </a:pP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SGTIN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Serialized</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 Global Trade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Item</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Number</a:t>
            </a:r>
            <a:endParaRPr kumimoji="0" lang="fi-FI" sz="600" b="0" i="0" u="none" strike="noStrike" kern="1200" cap="none" spc="0" normalizeH="0" baseline="0" noProof="0">
              <a:ln>
                <a:noFill/>
              </a:ln>
              <a:solidFill>
                <a:srgbClr val="000000"/>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100"/>
              </a:spcAft>
              <a:buClrTx/>
              <a:buSzTx/>
              <a:buFontTx/>
              <a:buNone/>
              <a:tabLst>
                <a:tab pos="266700" algn="l"/>
              </a:tabLst>
              <a:defRPr/>
            </a:pP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TT	</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National </a:t>
            </a:r>
            <a:r>
              <a:rPr kumimoji="0" lang="fi-FI" sz="600" b="0" i="0" u="none" strike="noStrike" kern="1200" cap="none" spc="0" normalizeH="0" baseline="0" noProof="0" err="1">
                <a:ln>
                  <a:noFill/>
                </a:ln>
                <a:solidFill>
                  <a:srgbClr val="202122"/>
                </a:solidFill>
                <a:effectLst/>
                <a:uLnTx/>
                <a:uFillTx/>
                <a:latin typeface="Aptos" panose="02110004020202020204"/>
                <a:ea typeface="+mn-ea"/>
                <a:cs typeface="+mn-cs"/>
              </a:rPr>
              <a:t>product</a:t>
            </a:r>
            <a:r>
              <a:rPr kumimoji="0" lang="fi-FI" sz="600" b="0" i="0" u="none" strike="noStrike" kern="1200" cap="none" spc="0" normalizeH="0" baseline="0" noProof="0">
                <a:ln>
                  <a:noFill/>
                </a:ln>
                <a:solidFill>
                  <a:srgbClr val="202122"/>
                </a:solidFill>
                <a:effectLst/>
                <a:uLnTx/>
                <a:uFillTx/>
                <a:latin typeface="Aptos" panose="02110004020202020204"/>
                <a:ea typeface="+mn-ea"/>
                <a:cs typeface="+mn-cs"/>
              </a:rPr>
              <a:t> </a:t>
            </a:r>
            <a:r>
              <a:rPr kumimoji="0" lang="fi-FI" sz="600" b="0" i="0" u="none" strike="noStrike" kern="1200" cap="none" spc="0" normalizeH="0" baseline="0" noProof="0" err="1">
                <a:ln>
                  <a:noFill/>
                </a:ln>
                <a:solidFill>
                  <a:srgbClr val="202122"/>
                </a:solidFill>
                <a:effectLst/>
                <a:uLnTx/>
                <a:uFillTx/>
                <a:latin typeface="Aptos" panose="02110004020202020204"/>
                <a:ea typeface="+mn-ea"/>
                <a:cs typeface="+mn-cs"/>
              </a:rPr>
              <a:t>information</a:t>
            </a:r>
            <a:r>
              <a:rPr kumimoji="0" lang="fi-FI" sz="600" b="0" i="0" u="none" strike="noStrike" kern="1200" cap="none" spc="0" normalizeH="0" baseline="0" noProof="0">
                <a:ln>
                  <a:noFill/>
                </a:ln>
                <a:solidFill>
                  <a:srgbClr val="202122"/>
                </a:solidFill>
                <a:effectLst/>
                <a:uLnTx/>
                <a:uFillTx/>
                <a:latin typeface="Aptos" panose="02110004020202020204"/>
                <a:ea typeface="+mn-ea"/>
                <a:cs typeface="+mn-cs"/>
              </a:rPr>
              <a:t> </a:t>
            </a:r>
            <a:r>
              <a:rPr kumimoji="0" lang="fi-FI" sz="600" b="0" i="0" u="none" strike="noStrike" kern="1200" cap="none" spc="0" normalizeH="0" baseline="0" noProof="0" err="1">
                <a:ln>
                  <a:noFill/>
                </a:ln>
                <a:solidFill>
                  <a:srgbClr val="202122"/>
                </a:solidFill>
                <a:effectLst/>
                <a:uLnTx/>
                <a:uFillTx/>
                <a:latin typeface="Aptos" panose="02110004020202020204"/>
                <a:ea typeface="+mn-ea"/>
                <a:cs typeface="+mn-cs"/>
              </a:rPr>
              <a:t>standard</a:t>
            </a:r>
            <a:endParaRPr kumimoji="0" lang="fi-FI" sz="600" b="0" i="0" u="none" strike="noStrike" kern="1200" cap="none" spc="0" normalizeH="0" baseline="0" noProof="0">
              <a:ln>
                <a:noFill/>
              </a:ln>
              <a:solidFill>
                <a:prstClr val="black"/>
              </a:solidFill>
              <a:effectLst/>
              <a:uLnTx/>
              <a:uFillTx/>
              <a:latin typeface="Aptos" panose="02110004020202020204"/>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100"/>
              </a:spcAft>
              <a:buClrTx/>
              <a:buSzTx/>
              <a:buFontTx/>
              <a:buNone/>
              <a:tabLst>
                <a:tab pos="180975" algn="l"/>
                <a:tab pos="266700" algn="l"/>
              </a:tabLst>
              <a:defRPr/>
            </a:pPr>
            <a:r>
              <a:rPr kumimoji="0" lang="fi-FI" sz="600" b="1" i="0" u="none" strike="noStrike" kern="1200" cap="none" spc="0" normalizeH="0" baseline="0" noProof="0">
                <a:ln>
                  <a:noFill/>
                </a:ln>
                <a:solidFill>
                  <a:prstClr val="black"/>
                </a:solidFill>
                <a:effectLst/>
                <a:uLnTx/>
                <a:uFillTx/>
                <a:latin typeface="Aptos" panose="02110004020202020204"/>
                <a:ea typeface="+mn-ea"/>
                <a:cs typeface="Arial" panose="020B0604020202020204" pitchFamily="34" charset="0"/>
              </a:rPr>
              <a:t>WMS		</a:t>
            </a:r>
            <a:r>
              <a:rPr kumimoji="0" lang="fi-FI" sz="600" b="0" i="0" u="none" strike="noStrike" kern="1200" cap="none" spc="0" normalizeH="0" baseline="0" noProof="0" err="1">
                <a:ln>
                  <a:noFill/>
                </a:ln>
                <a:solidFill>
                  <a:prstClr val="black"/>
                </a:solidFill>
                <a:effectLst/>
                <a:uLnTx/>
                <a:uFillTx/>
                <a:latin typeface="Aptos" panose="02110004020202020204"/>
                <a:ea typeface="+mn-ea"/>
                <a:cs typeface="Arial" panose="020B0604020202020204" pitchFamily="34" charset="0"/>
              </a:rPr>
              <a:t>Warehouse</a:t>
            </a:r>
            <a:r>
              <a:rPr kumimoji="0" lang="fi-FI" sz="600" b="0" i="0" u="none" strike="noStrike" kern="1200" cap="none" spc="0" normalizeH="0" baseline="0" noProof="0">
                <a:ln>
                  <a:noFill/>
                </a:ln>
                <a:solidFill>
                  <a:prstClr val="black"/>
                </a:solidFill>
                <a:effectLst/>
                <a:uLnTx/>
                <a:uFillTx/>
                <a:latin typeface="Aptos" panose="02110004020202020204"/>
                <a:ea typeface="+mn-ea"/>
                <a:cs typeface="Arial" panose="020B0604020202020204" pitchFamily="34" charset="0"/>
              </a:rPr>
              <a:t> Management System</a:t>
            </a:r>
            <a:endParaRPr kumimoji="0" lang="fi-FI" sz="700" b="0" i="0" u="none" strike="noStrike" kern="1200" cap="none" spc="0" normalizeH="0" baseline="0" noProof="0">
              <a:ln>
                <a:noFill/>
              </a:ln>
              <a:solidFill>
                <a:prstClr val="black"/>
              </a:solidFill>
              <a:effectLst/>
              <a:uLnTx/>
              <a:uFillTx/>
              <a:latin typeface="Aptos" panose="02110004020202020204"/>
              <a:ea typeface="+mn-ea"/>
              <a:cs typeface="Arial" panose="020B0604020202020204" pitchFamily="34" charset="0"/>
            </a:endParaRPr>
          </a:p>
        </p:txBody>
      </p:sp>
      <p:sp>
        <p:nvSpPr>
          <p:cNvPr id="163" name="IFC">
            <a:extLst>
              <a:ext uri="{FF2B5EF4-FFF2-40B4-BE49-F238E27FC236}">
                <a16:creationId xmlns:a16="http://schemas.microsoft.com/office/drawing/2014/main" id="{926A26EE-344B-6533-B446-5405F2D7548C}"/>
              </a:ext>
            </a:extLst>
          </p:cNvPr>
          <p:cNvSpPr txBox="1">
            <a:spLocks/>
          </p:cNvSpPr>
          <p:nvPr/>
        </p:nvSpPr>
        <p:spPr>
          <a:xfrm>
            <a:off x="2000210" y="2012073"/>
            <a:ext cx="236186" cy="138499"/>
          </a:xfrm>
          <a:prstGeom prst="rect">
            <a:avLst/>
          </a:prstGeom>
          <a:solidFill>
            <a:srgbClr val="E8E8E8">
              <a:alpha val="78000"/>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1" i="1" u="none" strike="noStrike" kern="1200" cap="none" spc="0" normalizeH="0" baseline="0" noProof="0">
                <a:ln>
                  <a:noFill/>
                </a:ln>
                <a:solidFill>
                  <a:prstClr val="black"/>
                </a:solidFill>
                <a:effectLst/>
                <a:uLnTx/>
                <a:uFillTx/>
                <a:latin typeface="Aptos" panose="02110004020202020204"/>
                <a:ea typeface="+mn-ea"/>
                <a:cs typeface="+mn-cs"/>
              </a:rPr>
              <a:t>IFC</a:t>
            </a:r>
          </a:p>
        </p:txBody>
      </p:sp>
      <p:sp>
        <p:nvSpPr>
          <p:cNvPr id="455" name="Tekstiruutu 184">
            <a:extLst>
              <a:ext uri="{FF2B5EF4-FFF2-40B4-BE49-F238E27FC236}">
                <a16:creationId xmlns:a16="http://schemas.microsoft.com/office/drawing/2014/main" id="{5D1CD610-EBDB-B939-5F32-5C977D304F49}"/>
              </a:ext>
            </a:extLst>
          </p:cNvPr>
          <p:cNvSpPr txBox="1">
            <a:spLocks/>
          </p:cNvSpPr>
          <p:nvPr/>
        </p:nvSpPr>
        <p:spPr>
          <a:xfrm>
            <a:off x="2445763" y="4114941"/>
            <a:ext cx="355244" cy="175626"/>
          </a:xfrm>
          <a:prstGeom prst="rect">
            <a:avLst/>
          </a:prstGeom>
          <a:solidFill>
            <a:srgbClr val="E8E8E8"/>
          </a:solidFill>
        </p:spPr>
        <p:txBody>
          <a:bodyPr wrap="square" lIns="0" tIns="0" rIns="0" bIns="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Aptos" panose="02110004020202020204"/>
                <a:ea typeface="+mn-ea"/>
                <a:cs typeface="+mn-cs"/>
              </a:rPr>
              <a:t>T005</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Aptos" panose="02110004020202020204"/>
                <a:ea typeface="+mn-ea"/>
                <a:cs typeface="+mn-cs"/>
              </a:rPr>
              <a:t>Tender </a:t>
            </a:r>
            <a:endParaRPr kumimoji="0" lang="fi-FI" sz="700" b="1" i="1" u="none" strike="noStrike" kern="1200" cap="none" spc="0" normalizeH="0" baseline="0" noProof="0">
              <a:ln>
                <a:noFill/>
              </a:ln>
              <a:solidFill>
                <a:srgbClr val="4C9BD3"/>
              </a:solidFill>
              <a:effectLst/>
              <a:uLnTx/>
              <a:uFillTx/>
              <a:latin typeface="Aptos" panose="02110004020202020204"/>
              <a:ea typeface="+mn-ea"/>
              <a:cs typeface="+mn-cs"/>
            </a:endParaRPr>
          </a:p>
        </p:txBody>
      </p:sp>
      <p:sp>
        <p:nvSpPr>
          <p:cNvPr id="964" name="HEAD manufacturing">
            <a:extLst>
              <a:ext uri="{FF2B5EF4-FFF2-40B4-BE49-F238E27FC236}">
                <a16:creationId xmlns:a16="http://schemas.microsoft.com/office/drawing/2014/main" id="{43251647-A469-D5B8-0AE7-797ACB261F3B}"/>
              </a:ext>
            </a:extLst>
          </p:cNvPr>
          <p:cNvSpPr txBox="1">
            <a:spLocks/>
          </p:cNvSpPr>
          <p:nvPr/>
        </p:nvSpPr>
        <p:spPr>
          <a:xfrm>
            <a:off x="4092628" y="5425457"/>
            <a:ext cx="1537812" cy="215444"/>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white">
                    <a:lumMod val="95000"/>
                  </a:prstClr>
                </a:solidFill>
                <a:effectLst/>
                <a:uLnTx/>
                <a:uFillTx/>
                <a:latin typeface="Calibri" panose="020F0502020204030204"/>
                <a:ea typeface="+mn-ea"/>
                <a:cs typeface="+mn-cs"/>
              </a:rPr>
              <a:t>Data </a:t>
            </a:r>
            <a:r>
              <a:rPr kumimoji="0" lang="fi-FI" sz="800" b="1" i="0" u="none" strike="noStrike" kern="1200" cap="none" spc="0" normalizeH="0" baseline="0" noProof="0" err="1">
                <a:ln>
                  <a:noFill/>
                </a:ln>
                <a:solidFill>
                  <a:prstClr val="white">
                    <a:lumMod val="95000"/>
                  </a:prstClr>
                </a:solidFill>
                <a:effectLst/>
                <a:uLnTx/>
                <a:uFillTx/>
                <a:latin typeface="Calibri" panose="020F0502020204030204"/>
                <a:ea typeface="+mn-ea"/>
                <a:cs typeface="+mn-cs"/>
              </a:rPr>
              <a:t>platform</a:t>
            </a:r>
            <a:r>
              <a:rPr kumimoji="0" lang="fi-FI" sz="800" b="1" i="0" u="none" strike="noStrike" kern="1200" cap="none" spc="0" normalizeH="0" baseline="0" noProof="0">
                <a:ln>
                  <a:noFill/>
                </a:ln>
                <a:solidFill>
                  <a:prstClr val="white">
                    <a:lumMod val="95000"/>
                  </a:prstClr>
                </a:solidFill>
                <a:effectLst/>
                <a:uLnTx/>
                <a:uFillTx/>
                <a:latin typeface="Calibri" panose="020F0502020204030204"/>
                <a:ea typeface="+mn-ea"/>
                <a:cs typeface="+mn-cs"/>
              </a:rPr>
              <a:t>/ERP/WMS</a:t>
            </a:r>
            <a:endParaRPr kumimoji="0" lang="en-US" sz="600" b="1" i="0" u="none" strike="noStrike" kern="1200" cap="none" spc="0" normalizeH="0" baseline="0" noProof="0">
              <a:ln>
                <a:noFill/>
              </a:ln>
              <a:solidFill>
                <a:prstClr val="white">
                  <a:lumMod val="95000"/>
                </a:prstClr>
              </a:solidFill>
              <a:effectLst/>
              <a:uLnTx/>
              <a:uFillTx/>
              <a:latin typeface="Calibri" panose="020F0502020204030204"/>
              <a:ea typeface="+mn-ea"/>
              <a:cs typeface="+mn-cs"/>
            </a:endParaRPr>
          </a:p>
        </p:txBody>
      </p:sp>
      <p:sp>
        <p:nvSpPr>
          <p:cNvPr id="965" name="HEAD manufacturing">
            <a:extLst>
              <a:ext uri="{FF2B5EF4-FFF2-40B4-BE49-F238E27FC236}">
                <a16:creationId xmlns:a16="http://schemas.microsoft.com/office/drawing/2014/main" id="{8AC97D2A-614F-E2A3-A6DA-8C4DB0B0B335}"/>
              </a:ext>
            </a:extLst>
          </p:cNvPr>
          <p:cNvSpPr txBox="1">
            <a:spLocks/>
          </p:cNvSpPr>
          <p:nvPr/>
        </p:nvSpPr>
        <p:spPr>
          <a:xfrm>
            <a:off x="317416" y="6617688"/>
            <a:ext cx="1537812" cy="215444"/>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lumMod val="50000"/>
                    <a:lumOff val="50000"/>
                  </a:prstClr>
                </a:solidFill>
                <a:effectLst/>
                <a:uLnTx/>
                <a:uFillTx/>
                <a:latin typeface="Calibri" panose="020F0502020204030204"/>
                <a:ea typeface="+mn-ea"/>
                <a:cs typeface="+mn-cs"/>
              </a:rPr>
              <a:t>Data </a:t>
            </a:r>
            <a:r>
              <a:rPr kumimoji="0" lang="fi-FI" sz="800" b="1" i="0" u="none" strike="noStrike" kern="1200" cap="none" spc="0" normalizeH="0" baseline="0" noProof="0" err="1">
                <a:ln>
                  <a:noFill/>
                </a:ln>
                <a:solidFill>
                  <a:prstClr val="black">
                    <a:lumMod val="50000"/>
                    <a:lumOff val="50000"/>
                  </a:prstClr>
                </a:solidFill>
                <a:effectLst/>
                <a:uLnTx/>
                <a:uFillTx/>
                <a:latin typeface="Calibri" panose="020F0502020204030204"/>
                <a:ea typeface="+mn-ea"/>
                <a:cs typeface="+mn-cs"/>
              </a:rPr>
              <a:t>platform</a:t>
            </a:r>
            <a:r>
              <a:rPr kumimoji="0" lang="fi-FI" sz="800" b="1" i="0" u="none" strike="noStrike" kern="1200" cap="none" spc="0" normalizeH="0" baseline="0" noProof="0">
                <a:ln>
                  <a:noFill/>
                </a:ln>
                <a:solidFill>
                  <a:prstClr val="black">
                    <a:lumMod val="50000"/>
                    <a:lumOff val="50000"/>
                  </a:prstClr>
                </a:solidFill>
                <a:effectLst/>
                <a:uLnTx/>
                <a:uFillTx/>
                <a:latin typeface="Calibri" panose="020F0502020204030204"/>
                <a:ea typeface="+mn-ea"/>
                <a:cs typeface="+mn-cs"/>
              </a:rPr>
              <a:t>/ERP/WMS</a:t>
            </a:r>
            <a:endParaRPr kumimoji="0" lang="en-US" sz="600" b="1" i="0" u="none" strike="noStrike" kern="1200" cap="none" spc="0" normalizeH="0" baseline="0" noProof="0">
              <a:ln>
                <a:noFill/>
              </a:ln>
              <a:solidFill>
                <a:prstClr val="black">
                  <a:lumMod val="50000"/>
                  <a:lumOff val="50000"/>
                </a:prstClr>
              </a:solidFill>
              <a:effectLst/>
              <a:uLnTx/>
              <a:uFillTx/>
              <a:latin typeface="Calibri" panose="020F0502020204030204"/>
              <a:ea typeface="+mn-ea"/>
              <a:cs typeface="+mn-cs"/>
            </a:endParaRPr>
          </a:p>
        </p:txBody>
      </p:sp>
      <p:pic>
        <p:nvPicPr>
          <p:cNvPr id="1026" name="Picture 2" descr="buildingSMART Data Dictionary - buildingSMART International">
            <a:extLst>
              <a:ext uri="{FF2B5EF4-FFF2-40B4-BE49-F238E27FC236}">
                <a16:creationId xmlns:a16="http://schemas.microsoft.com/office/drawing/2014/main" id="{76DF862F-3937-14DA-C880-49D7D14C04C8}"/>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315078" y="659159"/>
            <a:ext cx="465393" cy="136327"/>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Uudistunut Suomi.fi-verkkopalvelu on avattu - Valtiovarainministeriö">
            <a:extLst>
              <a:ext uri="{FF2B5EF4-FFF2-40B4-BE49-F238E27FC236}">
                <a16:creationId xmlns:a16="http://schemas.microsoft.com/office/drawing/2014/main" id="{BC29E31A-710E-4634-2D2F-60E925D7D58C}"/>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314908" y="910715"/>
            <a:ext cx="564703" cy="148455"/>
          </a:xfrm>
          <a:prstGeom prst="rect">
            <a:avLst/>
          </a:prstGeom>
          <a:noFill/>
          <a:extLst>
            <a:ext uri="{909E8E84-426E-40DD-AFC4-6F175D3DCCD1}">
              <a14:hiddenFill xmlns:a14="http://schemas.microsoft.com/office/drawing/2010/main">
                <a:solidFill>
                  <a:srgbClr val="FFFFFF"/>
                </a:solidFill>
              </a14:hiddenFill>
            </a:ext>
          </a:extLst>
        </p:spPr>
      </p:pic>
      <p:sp>
        <p:nvSpPr>
          <p:cNvPr id="973" name="Gov Building smart DD">
            <a:extLst>
              <a:ext uri="{FF2B5EF4-FFF2-40B4-BE49-F238E27FC236}">
                <a16:creationId xmlns:a16="http://schemas.microsoft.com/office/drawing/2014/main" id="{89BBF4A5-4F10-0AF8-029C-1B901A9B3199}"/>
              </a:ext>
            </a:extLst>
          </p:cNvPr>
          <p:cNvSpPr txBox="1">
            <a:spLocks/>
          </p:cNvSpPr>
          <p:nvPr/>
        </p:nvSpPr>
        <p:spPr>
          <a:xfrm>
            <a:off x="5873279" y="1029224"/>
            <a:ext cx="833619" cy="315792"/>
          </a:xfrm>
          <a:prstGeom prst="rect">
            <a:avLst/>
          </a:prstGeom>
          <a:noFill/>
        </p:spPr>
        <p:txBody>
          <a:bodyPr wrap="square" lIns="0" rIns="0">
            <a:spAutoFit/>
          </a:bodyPr>
          <a:lstStyle>
            <a:defPPr>
              <a:defRPr lang="fi-FI"/>
            </a:defPPr>
            <a:lvl1pPr>
              <a:lnSpc>
                <a:spcPct val="80000"/>
              </a:lnSpc>
              <a:defRPr sz="900">
                <a:latin typeface="Calibri" panose="020F0502020204030204"/>
                <a:cs typeface="Arial" panose="020B0604020202020204" pitchFamily="34" charset="0"/>
              </a:defRPr>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6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EU:</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Corporate </a:t>
            </a:r>
            <a:r>
              <a:rPr kumimoji="0" lang="fi-FI" sz="600" b="0"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Sustainability</a:t>
            </a:r>
            <a:r>
              <a:rPr kumimoji="0" lang="fi-FI"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Reporting Directive</a:t>
            </a:r>
          </a:p>
        </p:txBody>
      </p:sp>
      <p:sp>
        <p:nvSpPr>
          <p:cNvPr id="974" name="IFC">
            <a:extLst>
              <a:ext uri="{FF2B5EF4-FFF2-40B4-BE49-F238E27FC236}">
                <a16:creationId xmlns:a16="http://schemas.microsoft.com/office/drawing/2014/main" id="{E8C6DB22-43EC-27D9-5156-C43F37F7FE53}"/>
              </a:ext>
            </a:extLst>
          </p:cNvPr>
          <p:cNvSpPr txBox="1">
            <a:spLocks/>
          </p:cNvSpPr>
          <p:nvPr/>
        </p:nvSpPr>
        <p:spPr>
          <a:xfrm>
            <a:off x="3712198" y="5882565"/>
            <a:ext cx="289043" cy="138499"/>
          </a:xfrm>
          <a:prstGeom prst="rect">
            <a:avLst/>
          </a:prstGeom>
          <a:solidFill>
            <a:srgbClr val="E8E8E8">
              <a:alpha val="78000"/>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1" i="1" u="none" strike="noStrike" kern="1200" cap="none" spc="0" normalizeH="0" baseline="0" noProof="0">
                <a:ln>
                  <a:noFill/>
                </a:ln>
                <a:solidFill>
                  <a:prstClr val="black"/>
                </a:solidFill>
                <a:effectLst/>
                <a:uLnTx/>
                <a:uFillTx/>
                <a:latin typeface="Aptos" panose="02110004020202020204"/>
                <a:ea typeface="+mn-ea"/>
                <a:cs typeface="+mn-cs"/>
              </a:rPr>
              <a:t>IFC</a:t>
            </a:r>
          </a:p>
        </p:txBody>
      </p:sp>
      <p:grpSp>
        <p:nvGrpSpPr>
          <p:cNvPr id="413" name="Pep Receipt mts">
            <a:extLst>
              <a:ext uri="{FF2B5EF4-FFF2-40B4-BE49-F238E27FC236}">
                <a16:creationId xmlns:a16="http://schemas.microsoft.com/office/drawing/2014/main" id="{9F01350B-B485-DE52-E628-3069AEA6CA0A}"/>
              </a:ext>
            </a:extLst>
          </p:cNvPr>
          <p:cNvGrpSpPr>
            <a:grpSpLocks/>
          </p:cNvGrpSpPr>
          <p:nvPr/>
        </p:nvGrpSpPr>
        <p:grpSpPr>
          <a:xfrm>
            <a:off x="6548818" y="5945455"/>
            <a:ext cx="570258" cy="199478"/>
            <a:chOff x="8108945" y="830638"/>
            <a:chExt cx="570258" cy="199478"/>
          </a:xfrm>
          <a:solidFill>
            <a:srgbClr val="E8E8E8"/>
          </a:solidFill>
        </p:grpSpPr>
        <p:pic>
          <p:nvPicPr>
            <p:cNvPr id="417" name="Picture 2" descr="The Future Is Open - OpenPeppol">
              <a:extLst>
                <a:ext uri="{FF2B5EF4-FFF2-40B4-BE49-F238E27FC236}">
                  <a16:creationId xmlns:a16="http://schemas.microsoft.com/office/drawing/2014/main" id="{7FBD2256-1075-7361-D910-8A7B9697BAB5}"/>
                </a:ext>
              </a:extLst>
            </p:cNvPr>
            <p:cNvPicPr>
              <a:picLocks/>
            </p:cNvPicPr>
            <p:nvPr/>
          </p:nvPicPr>
          <p:blipFill rotWithShape="1">
            <a:blip r:embed="rId5">
              <a:biLevel thresh="50000"/>
              <a:extLst>
                <a:ext uri="{28A0092B-C50C-407E-A947-70E740481C1C}">
                  <a14:useLocalDpi xmlns:a14="http://schemas.microsoft.com/office/drawing/2010/main" val="0"/>
                </a:ext>
              </a:extLst>
            </a:blip>
            <a:srcRect r="75412" b="21536"/>
            <a:stretch/>
          </p:blipFill>
          <p:spPr bwMode="auto">
            <a:xfrm>
              <a:off x="8108945" y="838189"/>
              <a:ext cx="158710" cy="165134"/>
            </a:xfrm>
            <a:prstGeom prst="rect">
              <a:avLst/>
            </a:prstGeom>
            <a:grpFill/>
          </p:spPr>
        </p:pic>
        <p:sp>
          <p:nvSpPr>
            <p:cNvPr id="414" name="Tekstiruutu 184">
              <a:extLst>
                <a:ext uri="{FF2B5EF4-FFF2-40B4-BE49-F238E27FC236}">
                  <a16:creationId xmlns:a16="http://schemas.microsoft.com/office/drawing/2014/main" id="{C9777233-CE1B-8546-0144-8E2ADA3B200D}"/>
                </a:ext>
              </a:extLst>
            </p:cNvPr>
            <p:cNvSpPr txBox="1">
              <a:spLocks/>
            </p:cNvSpPr>
            <p:nvPr/>
          </p:nvSpPr>
          <p:spPr>
            <a:xfrm>
              <a:off x="8278800" y="830638"/>
              <a:ext cx="400403" cy="199478"/>
            </a:xfrm>
            <a:prstGeom prst="rect">
              <a:avLst/>
            </a:prstGeom>
            <a:grpFill/>
          </p:spPr>
          <p:txBody>
            <a:bodyPr wrap="square" lIns="36000" tIns="0" rIns="0" bIns="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FI" sz="8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Receipt </a:t>
              </a:r>
              <a:endParaRPr kumimoji="0" lang="fi-FI" sz="8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FI" sz="8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Advice</a:t>
              </a:r>
              <a:endParaRPr kumimoji="0" lang="fi-FI" sz="8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grpSp>
      <p:pic>
        <p:nvPicPr>
          <p:cNvPr id="976" name="Picture 2" descr="The Future Is Open - OpenPeppol">
            <a:extLst>
              <a:ext uri="{FF2B5EF4-FFF2-40B4-BE49-F238E27FC236}">
                <a16:creationId xmlns:a16="http://schemas.microsoft.com/office/drawing/2014/main" id="{11433390-CE69-D615-CE5C-A3DE37D1822C}"/>
              </a:ext>
            </a:extLst>
          </p:cNvPr>
          <p:cNvPicPr>
            <a:picLocks/>
          </p:cNvPicPr>
          <p:nvPr/>
        </p:nvPicPr>
        <p:blipFill rotWithShape="1">
          <a:blip r:embed="rId5">
            <a:biLevel thresh="50000"/>
            <a:extLst>
              <a:ext uri="{28A0092B-C50C-407E-A947-70E740481C1C}">
                <a14:useLocalDpi xmlns:a14="http://schemas.microsoft.com/office/drawing/2010/main" val="0"/>
              </a:ext>
            </a:extLst>
          </a:blip>
          <a:srcRect r="75412" b="21536"/>
          <a:stretch/>
        </p:blipFill>
        <p:spPr bwMode="auto">
          <a:xfrm>
            <a:off x="5921073" y="5854975"/>
            <a:ext cx="158710" cy="165134"/>
          </a:xfrm>
          <a:prstGeom prst="rect">
            <a:avLst/>
          </a:prstGeom>
          <a:noFill/>
          <a:extLst>
            <a:ext uri="{909E8E84-426E-40DD-AFC4-6F175D3DCCD1}">
              <a14:hiddenFill xmlns:a14="http://schemas.microsoft.com/office/drawing/2010/main">
                <a:solidFill>
                  <a:srgbClr val="FFFFFF"/>
                </a:solidFill>
              </a14:hiddenFill>
            </a:ext>
          </a:extLst>
        </p:spPr>
      </p:pic>
      <p:sp>
        <p:nvSpPr>
          <p:cNvPr id="3" name="Lieriö 64">
            <a:extLst>
              <a:ext uri="{FF2B5EF4-FFF2-40B4-BE49-F238E27FC236}">
                <a16:creationId xmlns:a16="http://schemas.microsoft.com/office/drawing/2014/main" id="{C1A199C5-4B9A-D317-061D-720FE8BCEF3E}"/>
              </a:ext>
            </a:extLst>
          </p:cNvPr>
          <p:cNvSpPr>
            <a:spLocks/>
          </p:cNvSpPr>
          <p:nvPr/>
        </p:nvSpPr>
        <p:spPr>
          <a:xfrm>
            <a:off x="5377458" y="6273616"/>
            <a:ext cx="414256" cy="530038"/>
          </a:xfrm>
          <a:prstGeom prst="can">
            <a:avLst>
              <a:gd name="adj" fmla="val 12499"/>
            </a:avLst>
          </a:prstGeom>
          <a:solidFill>
            <a:schemeClr val="bg1">
              <a:lumMod val="65000"/>
            </a:schemeClr>
          </a:solidFill>
          <a:ln>
            <a:prstDash val="sysDot"/>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72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fi-FI" sz="9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grpSp>
        <p:nvGrpSpPr>
          <p:cNvPr id="4" name="Ryhmä 3">
            <a:extLst>
              <a:ext uri="{FF2B5EF4-FFF2-40B4-BE49-F238E27FC236}">
                <a16:creationId xmlns:a16="http://schemas.microsoft.com/office/drawing/2014/main" id="{F8B2DF55-73D6-E1A7-2A14-73F55643DD5E}"/>
              </a:ext>
            </a:extLst>
          </p:cNvPr>
          <p:cNvGrpSpPr>
            <a:grpSpLocks/>
          </p:cNvGrpSpPr>
          <p:nvPr/>
        </p:nvGrpSpPr>
        <p:grpSpPr>
          <a:xfrm>
            <a:off x="5410363" y="6281305"/>
            <a:ext cx="357790" cy="578916"/>
            <a:chOff x="2906298" y="1887485"/>
            <a:chExt cx="1236078" cy="2042850"/>
          </a:xfrm>
        </p:grpSpPr>
        <p:grpSp>
          <p:nvGrpSpPr>
            <p:cNvPr id="11" name="Ryhmä 10">
              <a:extLst>
                <a:ext uri="{FF2B5EF4-FFF2-40B4-BE49-F238E27FC236}">
                  <a16:creationId xmlns:a16="http://schemas.microsoft.com/office/drawing/2014/main" id="{DE0152CC-22A9-62BF-6F77-3DB27E6FFC81}"/>
                </a:ext>
              </a:extLst>
            </p:cNvPr>
            <p:cNvGrpSpPr>
              <a:grpSpLocks/>
            </p:cNvGrpSpPr>
            <p:nvPr/>
          </p:nvGrpSpPr>
          <p:grpSpPr>
            <a:xfrm>
              <a:off x="2906298" y="1887485"/>
              <a:ext cx="1236078" cy="2042850"/>
              <a:chOff x="5226367" y="2279374"/>
              <a:chExt cx="1236078" cy="2042848"/>
            </a:xfrm>
          </p:grpSpPr>
          <p:sp>
            <p:nvSpPr>
              <p:cNvPr id="13" name="Leveä kaari 12">
                <a:extLst>
                  <a:ext uri="{FF2B5EF4-FFF2-40B4-BE49-F238E27FC236}">
                    <a16:creationId xmlns:a16="http://schemas.microsoft.com/office/drawing/2014/main" id="{9183F47E-4ACF-D1A7-110E-6F85A7E3DC26}"/>
                  </a:ext>
                </a:extLst>
              </p:cNvPr>
              <p:cNvSpPr>
                <a:spLocks/>
              </p:cNvSpPr>
              <p:nvPr/>
            </p:nvSpPr>
            <p:spPr>
              <a:xfrm rot="20883042">
                <a:off x="5410512" y="3407822"/>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5" name="Ryhmä 14">
                <a:extLst>
                  <a:ext uri="{FF2B5EF4-FFF2-40B4-BE49-F238E27FC236}">
                    <a16:creationId xmlns:a16="http://schemas.microsoft.com/office/drawing/2014/main" id="{4D62DB53-0751-3E66-6D36-2D984BD5F611}"/>
                  </a:ext>
                </a:extLst>
              </p:cNvPr>
              <p:cNvGrpSpPr>
                <a:grpSpLocks/>
              </p:cNvGrpSpPr>
              <p:nvPr/>
            </p:nvGrpSpPr>
            <p:grpSpPr>
              <a:xfrm>
                <a:off x="5226367" y="2279374"/>
                <a:ext cx="1236078" cy="1731004"/>
                <a:chOff x="5226367" y="2279374"/>
                <a:chExt cx="1236078" cy="1731004"/>
              </a:xfrm>
            </p:grpSpPr>
            <p:grpSp>
              <p:nvGrpSpPr>
                <p:cNvPr id="17" name="Ryhmä 16">
                  <a:extLst>
                    <a:ext uri="{FF2B5EF4-FFF2-40B4-BE49-F238E27FC236}">
                      <a16:creationId xmlns:a16="http://schemas.microsoft.com/office/drawing/2014/main" id="{F285FB39-B642-DF4E-C488-B619A2C4D6B9}"/>
                    </a:ext>
                  </a:extLst>
                </p:cNvPr>
                <p:cNvGrpSpPr>
                  <a:grpSpLocks/>
                </p:cNvGrpSpPr>
                <p:nvPr/>
              </p:nvGrpSpPr>
              <p:grpSpPr>
                <a:xfrm>
                  <a:off x="5226367" y="2523273"/>
                  <a:ext cx="1236078" cy="1487105"/>
                  <a:chOff x="5226367" y="2523273"/>
                  <a:chExt cx="1236078" cy="1487105"/>
                </a:xfrm>
                <a:effectLst>
                  <a:outerShdw blurRad="50800" dist="38100" dir="2700000" algn="tl" rotWithShape="0">
                    <a:prstClr val="black">
                      <a:alpha val="40000"/>
                    </a:prstClr>
                  </a:outerShdw>
                </a:effectLst>
              </p:grpSpPr>
              <p:grpSp>
                <p:nvGrpSpPr>
                  <p:cNvPr id="457" name="Ryhmä 456">
                    <a:extLst>
                      <a:ext uri="{FF2B5EF4-FFF2-40B4-BE49-F238E27FC236}">
                        <a16:creationId xmlns:a16="http://schemas.microsoft.com/office/drawing/2014/main" id="{FF00CDED-CC1D-4A69-96B7-7DB4866FBBDB}"/>
                      </a:ext>
                    </a:extLst>
                  </p:cNvPr>
                  <p:cNvGrpSpPr>
                    <a:grpSpLocks/>
                  </p:cNvGrpSpPr>
                  <p:nvPr/>
                </p:nvGrpSpPr>
                <p:grpSpPr>
                  <a:xfrm>
                    <a:off x="5226367" y="2523273"/>
                    <a:ext cx="1236078" cy="1487105"/>
                    <a:chOff x="3775030" y="2511014"/>
                    <a:chExt cx="1236078" cy="1487105"/>
                  </a:xfrm>
                </p:grpSpPr>
                <p:sp>
                  <p:nvSpPr>
                    <p:cNvPr id="491" name="Suorakulmio: Yläkulmat pyöristetty 490">
                      <a:extLst>
                        <a:ext uri="{FF2B5EF4-FFF2-40B4-BE49-F238E27FC236}">
                          <a16:creationId xmlns:a16="http://schemas.microsoft.com/office/drawing/2014/main" id="{E5A54B40-6148-F456-B1BD-994ABACE2D31}"/>
                        </a:ext>
                      </a:extLst>
                    </p:cNvPr>
                    <p:cNvSpPr>
                      <a:spLocks/>
                    </p:cNvSpPr>
                    <p:nvPr/>
                  </p:nvSpPr>
                  <p:spPr>
                    <a:xfrm rot="5400000">
                      <a:off x="3685375" y="2786929"/>
                      <a:ext cx="1419159" cy="1003221"/>
                    </a:xfrm>
                    <a:prstGeom prst="round2SameRect">
                      <a:avLst>
                        <a:gd name="adj1" fmla="val 7014"/>
                        <a:gd name="adj2" fmla="val 0"/>
                      </a:avLst>
                    </a:prstGeom>
                    <a:solidFill>
                      <a:srgbClr val="032D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493" name="Kuva 492" descr="Maapallo tasaisella täytöllä">
                      <a:extLst>
                        <a:ext uri="{FF2B5EF4-FFF2-40B4-BE49-F238E27FC236}">
                          <a16:creationId xmlns:a16="http://schemas.microsoft.com/office/drawing/2014/main" id="{24765FA7-8542-211B-19BD-78EB4188AA5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048125" y="2934920"/>
                      <a:ext cx="704015" cy="704015"/>
                    </a:xfrm>
                    <a:prstGeom prst="rect">
                      <a:avLst/>
                    </a:prstGeom>
                  </p:spPr>
                </p:pic>
                <p:sp>
                  <p:nvSpPr>
                    <p:cNvPr id="494" name="Tekstiruutu 493">
                      <a:extLst>
                        <a:ext uri="{FF2B5EF4-FFF2-40B4-BE49-F238E27FC236}">
                          <a16:creationId xmlns:a16="http://schemas.microsoft.com/office/drawing/2014/main" id="{0470FC42-608B-F3A6-464D-4244FD51954A}"/>
                        </a:ext>
                      </a:extLst>
                    </p:cNvPr>
                    <p:cNvSpPr txBox="1">
                      <a:spLocks/>
                    </p:cNvSpPr>
                    <p:nvPr/>
                  </p:nvSpPr>
                  <p:spPr>
                    <a:xfrm>
                      <a:off x="3775030" y="2511014"/>
                      <a:ext cx="1236078" cy="7059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700" b="1" i="0" u="none" strike="noStrike" kern="1200" cap="none" spc="0" normalizeH="0" baseline="0" noProof="0">
                          <a:ln>
                            <a:noFill/>
                          </a:ln>
                          <a:solidFill>
                            <a:prstClr val="white"/>
                          </a:solidFill>
                          <a:effectLst/>
                          <a:uLnTx/>
                          <a:uFillTx/>
                          <a:latin typeface="Aptos" panose="02110004020202020204"/>
                          <a:ea typeface="+mn-ea"/>
                          <a:cs typeface="+mn-cs"/>
                        </a:rPr>
                        <a:t>DPP</a:t>
                      </a:r>
                    </a:p>
                  </p:txBody>
                </p:sp>
              </p:grpSp>
              <p:sp>
                <p:nvSpPr>
                  <p:cNvPr id="460" name="Suorakulmio 459">
                    <a:extLst>
                      <a:ext uri="{FF2B5EF4-FFF2-40B4-BE49-F238E27FC236}">
                        <a16:creationId xmlns:a16="http://schemas.microsoft.com/office/drawing/2014/main" id="{5508D49A-9647-707B-7DF0-368A01DE9CC8}"/>
                      </a:ext>
                    </a:extLst>
                  </p:cNvPr>
                  <p:cNvSpPr>
                    <a:spLocks/>
                  </p:cNvSpPr>
                  <p:nvPr/>
                </p:nvSpPr>
                <p:spPr>
                  <a:xfrm>
                    <a:off x="5750184" y="3764111"/>
                    <a:ext cx="219075" cy="1333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70" name="Ellipsi 469">
                    <a:extLst>
                      <a:ext uri="{FF2B5EF4-FFF2-40B4-BE49-F238E27FC236}">
                        <a16:creationId xmlns:a16="http://schemas.microsoft.com/office/drawing/2014/main" id="{00A62524-EDE4-A445-9241-7DE1511AED22}"/>
                      </a:ext>
                    </a:extLst>
                  </p:cNvPr>
                  <p:cNvSpPr>
                    <a:spLocks/>
                  </p:cNvSpPr>
                  <p:nvPr/>
                </p:nvSpPr>
                <p:spPr>
                  <a:xfrm>
                    <a:off x="5824106" y="3798386"/>
                    <a:ext cx="64800" cy="64800"/>
                  </a:xfrm>
                  <a:prstGeom prst="ellipse">
                    <a:avLst/>
                  </a:prstGeom>
                  <a:solidFill>
                    <a:schemeClr val="bg1"/>
                  </a:solidFill>
                  <a:ln w="9525">
                    <a:solidFill>
                      <a:srgbClr val="032D6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489" name="Suora yhdysviiva 488">
                    <a:extLst>
                      <a:ext uri="{FF2B5EF4-FFF2-40B4-BE49-F238E27FC236}">
                        <a16:creationId xmlns:a16="http://schemas.microsoft.com/office/drawing/2014/main" id="{AFA1BCD1-FBD0-3EBD-855D-2A3E7F6C1CDA}"/>
                      </a:ext>
                    </a:extLst>
                  </p:cNvPr>
                  <p:cNvCxnSpPr>
                    <a:cxnSpLocks/>
                    <a:stCxn id="470" idx="6"/>
                    <a:endCxn id="460" idx="3"/>
                  </p:cNvCxnSpPr>
                  <p:nvPr/>
                </p:nvCxnSpPr>
                <p:spPr>
                  <a:xfrm>
                    <a:off x="5888906" y="3830786"/>
                    <a:ext cx="80353"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cxnSp>
                <p:nvCxnSpPr>
                  <p:cNvPr id="490" name="Suora yhdysviiva 489">
                    <a:extLst>
                      <a:ext uri="{FF2B5EF4-FFF2-40B4-BE49-F238E27FC236}">
                        <a16:creationId xmlns:a16="http://schemas.microsoft.com/office/drawing/2014/main" id="{B7FCABA8-758B-9BB6-F1A5-E53F3CA1B941}"/>
                      </a:ext>
                    </a:extLst>
                  </p:cNvPr>
                  <p:cNvCxnSpPr>
                    <a:cxnSpLocks/>
                    <a:stCxn id="460" idx="1"/>
                    <a:endCxn id="470" idx="2"/>
                  </p:cNvCxnSpPr>
                  <p:nvPr/>
                </p:nvCxnSpPr>
                <p:spPr>
                  <a:xfrm>
                    <a:off x="5750184" y="3830786"/>
                    <a:ext cx="73922"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grpSp>
            <p:sp>
              <p:nvSpPr>
                <p:cNvPr id="18" name="Leveä kaari 17">
                  <a:extLst>
                    <a:ext uri="{FF2B5EF4-FFF2-40B4-BE49-F238E27FC236}">
                      <a16:creationId xmlns:a16="http://schemas.microsoft.com/office/drawing/2014/main" id="{9363C214-20B2-5169-805C-E8D6DA883510}"/>
                    </a:ext>
                  </a:extLst>
                </p:cNvPr>
                <p:cNvSpPr>
                  <a:spLocks/>
                </p:cNvSpPr>
                <p:nvPr/>
              </p:nvSpPr>
              <p:spPr>
                <a:xfrm rot="10083042">
                  <a:off x="5403377" y="2279374"/>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2" name="Leveä kaari 11">
              <a:extLst>
                <a:ext uri="{FF2B5EF4-FFF2-40B4-BE49-F238E27FC236}">
                  <a16:creationId xmlns:a16="http://schemas.microsoft.com/office/drawing/2014/main" id="{D94987F1-C26F-F5AE-FA44-B8329AEB887A}"/>
                </a:ext>
              </a:extLst>
            </p:cNvPr>
            <p:cNvSpPr>
              <a:spLocks/>
            </p:cNvSpPr>
            <p:nvPr/>
          </p:nvSpPr>
          <p:spPr>
            <a:xfrm rot="11516958" flipV="1">
              <a:off x="3083307" y="3015935"/>
              <a:ext cx="885826"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96" name="Lieriö 64">
            <a:extLst>
              <a:ext uri="{FF2B5EF4-FFF2-40B4-BE49-F238E27FC236}">
                <a16:creationId xmlns:a16="http://schemas.microsoft.com/office/drawing/2014/main" id="{800DF705-222B-A939-DC5A-3DBB9428F654}"/>
              </a:ext>
            </a:extLst>
          </p:cNvPr>
          <p:cNvSpPr>
            <a:spLocks/>
          </p:cNvSpPr>
          <p:nvPr/>
        </p:nvSpPr>
        <p:spPr>
          <a:xfrm>
            <a:off x="8825532" y="4965776"/>
            <a:ext cx="414256" cy="530038"/>
          </a:xfrm>
          <a:prstGeom prst="can">
            <a:avLst>
              <a:gd name="adj" fmla="val 12499"/>
            </a:avLst>
          </a:prstGeom>
          <a:solidFill>
            <a:schemeClr val="bg1">
              <a:lumMod val="65000"/>
            </a:schemeClr>
          </a:solidFill>
          <a:ln>
            <a:prstDash val="sysDot"/>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72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fi-FI" sz="9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grpSp>
        <p:nvGrpSpPr>
          <p:cNvPr id="498" name="Ryhmä 497">
            <a:extLst>
              <a:ext uri="{FF2B5EF4-FFF2-40B4-BE49-F238E27FC236}">
                <a16:creationId xmlns:a16="http://schemas.microsoft.com/office/drawing/2014/main" id="{2CAB5FFA-B03E-681F-C727-6BB4993BF701}"/>
              </a:ext>
            </a:extLst>
          </p:cNvPr>
          <p:cNvGrpSpPr>
            <a:grpSpLocks/>
          </p:cNvGrpSpPr>
          <p:nvPr/>
        </p:nvGrpSpPr>
        <p:grpSpPr>
          <a:xfrm>
            <a:off x="8863471" y="4962282"/>
            <a:ext cx="357790" cy="578916"/>
            <a:chOff x="2906298" y="1887485"/>
            <a:chExt cx="1236078" cy="2042850"/>
          </a:xfrm>
        </p:grpSpPr>
        <p:grpSp>
          <p:nvGrpSpPr>
            <p:cNvPr id="500" name="Ryhmä 499">
              <a:extLst>
                <a:ext uri="{FF2B5EF4-FFF2-40B4-BE49-F238E27FC236}">
                  <a16:creationId xmlns:a16="http://schemas.microsoft.com/office/drawing/2014/main" id="{16772D13-B81A-FD8C-958D-E629028267F9}"/>
                </a:ext>
              </a:extLst>
            </p:cNvPr>
            <p:cNvGrpSpPr>
              <a:grpSpLocks/>
            </p:cNvGrpSpPr>
            <p:nvPr/>
          </p:nvGrpSpPr>
          <p:grpSpPr>
            <a:xfrm>
              <a:off x="2906298" y="1887485"/>
              <a:ext cx="1236078" cy="2042850"/>
              <a:chOff x="5226367" y="2279374"/>
              <a:chExt cx="1236078" cy="2042848"/>
            </a:xfrm>
          </p:grpSpPr>
          <p:sp>
            <p:nvSpPr>
              <p:cNvPr id="502" name="Leveä kaari 501">
                <a:extLst>
                  <a:ext uri="{FF2B5EF4-FFF2-40B4-BE49-F238E27FC236}">
                    <a16:creationId xmlns:a16="http://schemas.microsoft.com/office/drawing/2014/main" id="{CA74BC59-7CBF-67BF-217F-04E3101E2D19}"/>
                  </a:ext>
                </a:extLst>
              </p:cNvPr>
              <p:cNvSpPr>
                <a:spLocks/>
              </p:cNvSpPr>
              <p:nvPr/>
            </p:nvSpPr>
            <p:spPr>
              <a:xfrm rot="20883042">
                <a:off x="5410512" y="3407822"/>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504" name="Ryhmä 503">
                <a:extLst>
                  <a:ext uri="{FF2B5EF4-FFF2-40B4-BE49-F238E27FC236}">
                    <a16:creationId xmlns:a16="http://schemas.microsoft.com/office/drawing/2014/main" id="{C6A2BEA8-E727-7438-62F1-E8F36581B19E}"/>
                  </a:ext>
                </a:extLst>
              </p:cNvPr>
              <p:cNvGrpSpPr>
                <a:grpSpLocks/>
              </p:cNvGrpSpPr>
              <p:nvPr/>
            </p:nvGrpSpPr>
            <p:grpSpPr>
              <a:xfrm>
                <a:off x="5226367" y="2279374"/>
                <a:ext cx="1236078" cy="1731004"/>
                <a:chOff x="5226367" y="2279374"/>
                <a:chExt cx="1236078" cy="1731004"/>
              </a:xfrm>
            </p:grpSpPr>
            <p:grpSp>
              <p:nvGrpSpPr>
                <p:cNvPr id="505" name="Ryhmä 504">
                  <a:extLst>
                    <a:ext uri="{FF2B5EF4-FFF2-40B4-BE49-F238E27FC236}">
                      <a16:creationId xmlns:a16="http://schemas.microsoft.com/office/drawing/2014/main" id="{65D7CB6E-7A6D-1DC8-CBFB-85361A8D9F30}"/>
                    </a:ext>
                  </a:extLst>
                </p:cNvPr>
                <p:cNvGrpSpPr>
                  <a:grpSpLocks/>
                </p:cNvGrpSpPr>
                <p:nvPr/>
              </p:nvGrpSpPr>
              <p:grpSpPr>
                <a:xfrm>
                  <a:off x="5226367" y="2523273"/>
                  <a:ext cx="1236078" cy="1487105"/>
                  <a:chOff x="5226367" y="2523273"/>
                  <a:chExt cx="1236078" cy="1487105"/>
                </a:xfrm>
                <a:effectLst>
                  <a:outerShdw blurRad="50800" dist="38100" dir="2700000" algn="tl" rotWithShape="0">
                    <a:prstClr val="black">
                      <a:alpha val="40000"/>
                    </a:prstClr>
                  </a:outerShdw>
                </a:effectLst>
              </p:grpSpPr>
              <p:grpSp>
                <p:nvGrpSpPr>
                  <p:cNvPr id="507" name="Ryhmä 506">
                    <a:extLst>
                      <a:ext uri="{FF2B5EF4-FFF2-40B4-BE49-F238E27FC236}">
                        <a16:creationId xmlns:a16="http://schemas.microsoft.com/office/drawing/2014/main" id="{B052A497-B710-E80A-CFBA-34FB869CBE87}"/>
                      </a:ext>
                    </a:extLst>
                  </p:cNvPr>
                  <p:cNvGrpSpPr>
                    <a:grpSpLocks/>
                  </p:cNvGrpSpPr>
                  <p:nvPr/>
                </p:nvGrpSpPr>
                <p:grpSpPr>
                  <a:xfrm>
                    <a:off x="5226367" y="2523273"/>
                    <a:ext cx="1236078" cy="1487105"/>
                    <a:chOff x="3775030" y="2511014"/>
                    <a:chExt cx="1236078" cy="1487105"/>
                  </a:xfrm>
                </p:grpSpPr>
                <p:sp>
                  <p:nvSpPr>
                    <p:cNvPr id="66" name="Suorakulmio: Yläkulmat pyöristetty 65">
                      <a:extLst>
                        <a:ext uri="{FF2B5EF4-FFF2-40B4-BE49-F238E27FC236}">
                          <a16:creationId xmlns:a16="http://schemas.microsoft.com/office/drawing/2014/main" id="{0CDC926A-C26B-462E-D2DD-8AE40EFDDD9F}"/>
                        </a:ext>
                      </a:extLst>
                    </p:cNvPr>
                    <p:cNvSpPr>
                      <a:spLocks/>
                    </p:cNvSpPr>
                    <p:nvPr/>
                  </p:nvSpPr>
                  <p:spPr>
                    <a:xfrm rot="5400000">
                      <a:off x="3685375" y="2786929"/>
                      <a:ext cx="1419159" cy="1003221"/>
                    </a:xfrm>
                    <a:prstGeom prst="round2SameRect">
                      <a:avLst>
                        <a:gd name="adj1" fmla="val 7014"/>
                        <a:gd name="adj2" fmla="val 0"/>
                      </a:avLst>
                    </a:prstGeom>
                    <a:solidFill>
                      <a:srgbClr val="032D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68" name="Kuva 67" descr="Maapallo tasaisella täytöllä">
                      <a:extLst>
                        <a:ext uri="{FF2B5EF4-FFF2-40B4-BE49-F238E27FC236}">
                          <a16:creationId xmlns:a16="http://schemas.microsoft.com/office/drawing/2014/main" id="{DC1C0D8D-466B-79F9-E819-CA129F5B525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048125" y="2934919"/>
                      <a:ext cx="704014" cy="704016"/>
                    </a:xfrm>
                    <a:prstGeom prst="rect">
                      <a:avLst/>
                    </a:prstGeom>
                  </p:spPr>
                </p:pic>
                <p:sp>
                  <p:nvSpPr>
                    <p:cNvPr id="72" name="Tekstiruutu 71">
                      <a:extLst>
                        <a:ext uri="{FF2B5EF4-FFF2-40B4-BE49-F238E27FC236}">
                          <a16:creationId xmlns:a16="http://schemas.microsoft.com/office/drawing/2014/main" id="{7B52D98B-627B-FF15-2158-EC0A4D11D487}"/>
                        </a:ext>
                      </a:extLst>
                    </p:cNvPr>
                    <p:cNvSpPr txBox="1">
                      <a:spLocks/>
                    </p:cNvSpPr>
                    <p:nvPr/>
                  </p:nvSpPr>
                  <p:spPr>
                    <a:xfrm>
                      <a:off x="3775030" y="2511014"/>
                      <a:ext cx="1236078" cy="7059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700" b="1" i="0" u="none" strike="noStrike" kern="1200" cap="none" spc="0" normalizeH="0" baseline="0" noProof="0">
                          <a:ln>
                            <a:noFill/>
                          </a:ln>
                          <a:solidFill>
                            <a:prstClr val="white"/>
                          </a:solidFill>
                          <a:effectLst/>
                          <a:uLnTx/>
                          <a:uFillTx/>
                          <a:latin typeface="Aptos" panose="02110004020202020204"/>
                          <a:ea typeface="+mn-ea"/>
                          <a:cs typeface="+mn-cs"/>
                        </a:rPr>
                        <a:t>DPP</a:t>
                      </a:r>
                    </a:p>
                  </p:txBody>
                </p:sp>
              </p:grpSp>
              <p:sp>
                <p:nvSpPr>
                  <p:cNvPr id="508" name="Suorakulmio 507">
                    <a:extLst>
                      <a:ext uri="{FF2B5EF4-FFF2-40B4-BE49-F238E27FC236}">
                        <a16:creationId xmlns:a16="http://schemas.microsoft.com/office/drawing/2014/main" id="{36414EB3-8BB2-7481-186A-9C2B307C509B}"/>
                      </a:ext>
                    </a:extLst>
                  </p:cNvPr>
                  <p:cNvSpPr>
                    <a:spLocks/>
                  </p:cNvSpPr>
                  <p:nvPr/>
                </p:nvSpPr>
                <p:spPr>
                  <a:xfrm>
                    <a:off x="5750184" y="3764111"/>
                    <a:ext cx="219075" cy="1333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09" name="Ellipsi 508">
                    <a:extLst>
                      <a:ext uri="{FF2B5EF4-FFF2-40B4-BE49-F238E27FC236}">
                        <a16:creationId xmlns:a16="http://schemas.microsoft.com/office/drawing/2014/main" id="{67366301-C3FF-AB68-0FA6-B4C7ECFBF0E7}"/>
                      </a:ext>
                    </a:extLst>
                  </p:cNvPr>
                  <p:cNvSpPr>
                    <a:spLocks/>
                  </p:cNvSpPr>
                  <p:nvPr/>
                </p:nvSpPr>
                <p:spPr>
                  <a:xfrm>
                    <a:off x="5824106" y="3798386"/>
                    <a:ext cx="64800" cy="64800"/>
                  </a:xfrm>
                  <a:prstGeom prst="ellipse">
                    <a:avLst/>
                  </a:prstGeom>
                  <a:solidFill>
                    <a:schemeClr val="bg1"/>
                  </a:solidFill>
                  <a:ln w="9525">
                    <a:solidFill>
                      <a:srgbClr val="032D6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510" name="Suora yhdysviiva 509">
                    <a:extLst>
                      <a:ext uri="{FF2B5EF4-FFF2-40B4-BE49-F238E27FC236}">
                        <a16:creationId xmlns:a16="http://schemas.microsoft.com/office/drawing/2014/main" id="{1E101E2E-DEE2-872D-4478-40C891984DC7}"/>
                      </a:ext>
                    </a:extLst>
                  </p:cNvPr>
                  <p:cNvCxnSpPr>
                    <a:cxnSpLocks/>
                    <a:stCxn id="509" idx="6"/>
                    <a:endCxn id="508" idx="3"/>
                  </p:cNvCxnSpPr>
                  <p:nvPr/>
                </p:nvCxnSpPr>
                <p:spPr>
                  <a:xfrm>
                    <a:off x="5888906" y="3830786"/>
                    <a:ext cx="80353"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cxnSp>
                <p:nvCxnSpPr>
                  <p:cNvPr id="511" name="Suora yhdysviiva 510">
                    <a:extLst>
                      <a:ext uri="{FF2B5EF4-FFF2-40B4-BE49-F238E27FC236}">
                        <a16:creationId xmlns:a16="http://schemas.microsoft.com/office/drawing/2014/main" id="{E0880528-4FCF-43E6-7F19-B322FBB48251}"/>
                      </a:ext>
                    </a:extLst>
                  </p:cNvPr>
                  <p:cNvCxnSpPr>
                    <a:cxnSpLocks/>
                    <a:stCxn id="508" idx="1"/>
                    <a:endCxn id="509" idx="2"/>
                  </p:cNvCxnSpPr>
                  <p:nvPr/>
                </p:nvCxnSpPr>
                <p:spPr>
                  <a:xfrm>
                    <a:off x="5750184" y="3830786"/>
                    <a:ext cx="73922"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grpSp>
            <p:sp>
              <p:nvSpPr>
                <p:cNvPr id="506" name="Leveä kaari 505">
                  <a:extLst>
                    <a:ext uri="{FF2B5EF4-FFF2-40B4-BE49-F238E27FC236}">
                      <a16:creationId xmlns:a16="http://schemas.microsoft.com/office/drawing/2014/main" id="{2121F8DC-7309-B6D4-3668-786959D63390}"/>
                    </a:ext>
                  </a:extLst>
                </p:cNvPr>
                <p:cNvSpPr>
                  <a:spLocks/>
                </p:cNvSpPr>
                <p:nvPr/>
              </p:nvSpPr>
              <p:spPr>
                <a:xfrm rot="10083042">
                  <a:off x="5403377" y="2279374"/>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501" name="Leveä kaari 500">
              <a:extLst>
                <a:ext uri="{FF2B5EF4-FFF2-40B4-BE49-F238E27FC236}">
                  <a16:creationId xmlns:a16="http://schemas.microsoft.com/office/drawing/2014/main" id="{0CDCD048-0FF8-BEE2-AC15-2A00F42F1187}"/>
                </a:ext>
              </a:extLst>
            </p:cNvPr>
            <p:cNvSpPr>
              <a:spLocks/>
            </p:cNvSpPr>
            <p:nvPr/>
          </p:nvSpPr>
          <p:spPr>
            <a:xfrm rot="11516958" flipV="1">
              <a:off x="3083307" y="3015935"/>
              <a:ext cx="885826"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975" name="Standardized design nomenclature">
            <a:extLst>
              <a:ext uri="{FF2B5EF4-FFF2-40B4-BE49-F238E27FC236}">
                <a16:creationId xmlns:a16="http://schemas.microsoft.com/office/drawing/2014/main" id="{4907B20A-9BD0-4BFF-8E64-5B4D767F6B24}"/>
              </a:ext>
            </a:extLst>
          </p:cNvPr>
          <p:cNvSpPr txBox="1">
            <a:spLocks/>
          </p:cNvSpPr>
          <p:nvPr/>
        </p:nvSpPr>
        <p:spPr>
          <a:xfrm>
            <a:off x="-176498" y="686799"/>
            <a:ext cx="1043180" cy="102272"/>
          </a:xfrm>
          <a:prstGeom prst="rect">
            <a:avLst/>
          </a:prstGeom>
          <a:noFill/>
        </p:spPr>
        <p:txBody>
          <a:bodyPr wrap="square" lIns="0" tIns="0" rIns="0" bIns="0">
            <a:spAutoFit/>
          </a:bodyPr>
          <a:lstStyle>
            <a:defPPr>
              <a:defRPr lang="fi-FI"/>
            </a:defPPr>
            <a:lvl1pPr>
              <a:defRPr sz="900" b="1"/>
            </a:lvl1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(MTS-</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parts</a:t>
            </a: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a:t>
            </a:r>
          </a:p>
        </p:txBody>
      </p:sp>
      <p:sp>
        <p:nvSpPr>
          <p:cNvPr id="960" name="SLIDE HEADER">
            <a:extLst>
              <a:ext uri="{FF2B5EF4-FFF2-40B4-BE49-F238E27FC236}">
                <a16:creationId xmlns:a16="http://schemas.microsoft.com/office/drawing/2014/main" id="{6902EE4C-31CC-8B91-4B14-9C93ABA4FFB1}"/>
              </a:ext>
            </a:extLst>
          </p:cNvPr>
          <p:cNvSpPr txBox="1">
            <a:spLocks/>
          </p:cNvSpPr>
          <p:nvPr/>
        </p:nvSpPr>
        <p:spPr>
          <a:xfrm>
            <a:off x="57701" y="-269315"/>
            <a:ext cx="12168178" cy="417211"/>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sz="2000" b="1" i="0" u="none" strike="noStrike" kern="1200" cap="none" spc="0" normalizeH="0" baseline="0" noProof="0">
              <a:ln>
                <a:noFill/>
              </a:ln>
              <a:solidFill>
                <a:prstClr val="black"/>
              </a:solidFill>
              <a:effectLst/>
              <a:uLnTx/>
              <a:uFillTx/>
              <a:latin typeface="Avenir Next LT Pro Demi"/>
              <a:ea typeface="+mj-ea"/>
              <a:cs typeface="+mj-cs"/>
            </a:endParaRPr>
          </a:p>
        </p:txBody>
      </p:sp>
    </p:spTree>
    <p:extLst>
      <p:ext uri="{BB962C8B-B14F-4D97-AF65-F5344CB8AC3E}">
        <p14:creationId xmlns:p14="http://schemas.microsoft.com/office/powerpoint/2010/main" val="2118134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5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0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1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9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4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4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99"/>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8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60"/>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6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6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16"/>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5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5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8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9"/>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3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43"/>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7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134"/>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70"/>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80"/>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79"/>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45"/>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81"/>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71"/>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52"/>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11"/>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50"/>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58"/>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112"/>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113"/>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114"/>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76"/>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61"/>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77"/>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45"/>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1081"/>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44"/>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1062"/>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51"/>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14"/>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156"/>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23"/>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32"/>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31"/>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24"/>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27"/>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348"/>
                                        </p:tgtEl>
                                        <p:attrNameLst>
                                          <p:attrName>style.visibility</p:attrName>
                                        </p:attrNameLst>
                                      </p:cBhvr>
                                      <p:to>
                                        <p:strVal val="visible"/>
                                      </p:to>
                                    </p:set>
                                  </p:childTnLst>
                                </p:cTn>
                              </p:par>
                            </p:childTnLst>
                          </p:cTn>
                        </p:par>
                      </p:childTnLst>
                    </p:cTn>
                  </p:par>
                  <p:par>
                    <p:cTn id="119" fill="hold">
                      <p:stCondLst>
                        <p:cond delay="indefinite"/>
                      </p:stCondLst>
                      <p:childTnLst>
                        <p:par>
                          <p:cTn id="120" fill="hold">
                            <p:stCondLst>
                              <p:cond delay="0"/>
                            </p:stCondLst>
                            <p:childTnLst>
                              <p:par>
                                <p:cTn id="121" presetID="1" presetClass="entr" presetSubtype="0" fill="hold" grpId="0" nodeType="clickEffect">
                                  <p:stCondLst>
                                    <p:cond delay="0"/>
                                  </p:stCondLst>
                                  <p:childTnLst>
                                    <p:set>
                                      <p:cBhvr>
                                        <p:cTn id="122" dur="1" fill="hold">
                                          <p:stCondLst>
                                            <p:cond delay="0"/>
                                          </p:stCondLst>
                                        </p:cTn>
                                        <p:tgtEl>
                                          <p:spTgt spid="975"/>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36"/>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30"/>
                                        </p:tgtEl>
                                        <p:attrNameLst>
                                          <p:attrName>style.visibility</p:attrName>
                                        </p:attrNameLst>
                                      </p:cBhvr>
                                      <p:to>
                                        <p:strVal val="visible"/>
                                      </p:to>
                                    </p:set>
                                  </p:childTnLst>
                                </p:cTn>
                              </p:par>
                              <p:par>
                                <p:cTn id="127" presetID="1" presetClass="entr" presetSubtype="0" fill="hold" nodeType="withEffect">
                                  <p:stCondLst>
                                    <p:cond delay="0"/>
                                  </p:stCondLst>
                                  <p:childTnLst>
                                    <p:set>
                                      <p:cBhvr>
                                        <p:cTn id="128" dur="1" fill="hold">
                                          <p:stCondLst>
                                            <p:cond delay="0"/>
                                          </p:stCondLst>
                                        </p:cTn>
                                        <p:tgtEl>
                                          <p:spTgt spid="110"/>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228"/>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117"/>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492"/>
                                        </p:tgtEl>
                                        <p:attrNameLst>
                                          <p:attrName>style.visibility</p:attrName>
                                        </p:attrNameLst>
                                      </p:cBhvr>
                                      <p:to>
                                        <p:strVal val="visible"/>
                                      </p:to>
                                    </p:set>
                                  </p:childTnLst>
                                </p:cTn>
                              </p:par>
                              <p:par>
                                <p:cTn id="135" presetID="1" presetClass="entr" presetSubtype="0" fill="hold" nodeType="withEffect">
                                  <p:stCondLst>
                                    <p:cond delay="0"/>
                                  </p:stCondLst>
                                  <p:childTnLst>
                                    <p:set>
                                      <p:cBhvr>
                                        <p:cTn id="136" dur="1" fill="hold">
                                          <p:stCondLst>
                                            <p:cond delay="0"/>
                                          </p:stCondLst>
                                        </p:cTn>
                                        <p:tgtEl>
                                          <p:spTgt spid="118"/>
                                        </p:tgtEl>
                                        <p:attrNameLst>
                                          <p:attrName>style.visibility</p:attrName>
                                        </p:attrNameLst>
                                      </p:cBhvr>
                                      <p:to>
                                        <p:strVal val="visible"/>
                                      </p:to>
                                    </p:set>
                                  </p:childTnLst>
                                </p:cTn>
                              </p:par>
                              <p:par>
                                <p:cTn id="137" presetID="1" presetClass="entr" presetSubtype="0" fill="hold" nodeType="withEffect">
                                  <p:stCondLst>
                                    <p:cond delay="0"/>
                                  </p:stCondLst>
                                  <p:childTnLst>
                                    <p:set>
                                      <p:cBhvr>
                                        <p:cTn id="138" dur="1" fill="hold">
                                          <p:stCondLst>
                                            <p:cond delay="0"/>
                                          </p:stCondLst>
                                        </p:cTn>
                                        <p:tgtEl>
                                          <p:spTgt spid="980"/>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352"/>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101"/>
                                        </p:tgtEl>
                                        <p:attrNameLst>
                                          <p:attrName>style.visibility</p:attrName>
                                        </p:attrNameLst>
                                      </p:cBhvr>
                                      <p:to>
                                        <p:strVal val="visible"/>
                                      </p:to>
                                    </p:set>
                                  </p:childTnLst>
                                </p:cTn>
                              </p:par>
                              <p:par>
                                <p:cTn id="143" presetID="1" presetClass="entr" presetSubtype="0" fill="hold" nodeType="withEffect">
                                  <p:stCondLst>
                                    <p:cond delay="0"/>
                                  </p:stCondLst>
                                  <p:childTnLst>
                                    <p:set>
                                      <p:cBhvr>
                                        <p:cTn id="144" dur="1" fill="hold">
                                          <p:stCondLst>
                                            <p:cond delay="0"/>
                                          </p:stCondLst>
                                        </p:cTn>
                                        <p:tgtEl>
                                          <p:spTgt spid="136"/>
                                        </p:tgtEl>
                                        <p:attrNameLst>
                                          <p:attrName>style.visibility</p:attrName>
                                        </p:attrNameLst>
                                      </p:cBhvr>
                                      <p:to>
                                        <p:strVal val="visible"/>
                                      </p:to>
                                    </p:set>
                                  </p:childTnLst>
                                </p:cTn>
                              </p:par>
                              <p:par>
                                <p:cTn id="145" presetID="1" presetClass="entr" presetSubtype="0" fill="hold" grpId="0" nodeType="withEffect">
                                  <p:stCondLst>
                                    <p:cond delay="0"/>
                                  </p:stCondLst>
                                  <p:childTnLst>
                                    <p:set>
                                      <p:cBhvr>
                                        <p:cTn id="146" dur="1" fill="hold">
                                          <p:stCondLst>
                                            <p:cond delay="0"/>
                                          </p:stCondLst>
                                        </p:cTn>
                                        <p:tgtEl>
                                          <p:spTgt spid="207"/>
                                        </p:tgtEl>
                                        <p:attrNameLst>
                                          <p:attrName>style.visibility</p:attrName>
                                        </p:attrNameLst>
                                      </p:cBhvr>
                                      <p:to>
                                        <p:strVal val="visible"/>
                                      </p:to>
                                    </p:set>
                                  </p:childTnLst>
                                </p:cTn>
                              </p:par>
                              <p:par>
                                <p:cTn id="147" presetID="1" presetClass="entr" presetSubtype="0" fill="hold" grpId="0" nodeType="withEffect">
                                  <p:stCondLst>
                                    <p:cond delay="0"/>
                                  </p:stCondLst>
                                  <p:childTnLst>
                                    <p:set>
                                      <p:cBhvr>
                                        <p:cTn id="148" dur="1" fill="hold">
                                          <p:stCondLst>
                                            <p:cond delay="0"/>
                                          </p:stCondLst>
                                        </p:cTn>
                                        <p:tgtEl>
                                          <p:spTgt spid="100"/>
                                        </p:tgtEl>
                                        <p:attrNameLst>
                                          <p:attrName>style.visibility</p:attrName>
                                        </p:attrNameLst>
                                      </p:cBhvr>
                                      <p:to>
                                        <p:strVal val="visible"/>
                                      </p:to>
                                    </p:set>
                                  </p:childTnLst>
                                </p:cTn>
                              </p:par>
                              <p:par>
                                <p:cTn id="149" presetID="1" presetClass="entr" presetSubtype="0" fill="hold" grpId="0" nodeType="withEffect">
                                  <p:stCondLst>
                                    <p:cond delay="0"/>
                                  </p:stCondLst>
                                  <p:childTnLst>
                                    <p:set>
                                      <p:cBhvr>
                                        <p:cTn id="150" dur="1" fill="hold">
                                          <p:stCondLst>
                                            <p:cond delay="0"/>
                                          </p:stCondLst>
                                        </p:cTn>
                                        <p:tgtEl>
                                          <p:spTgt spid="46"/>
                                        </p:tgtEl>
                                        <p:attrNameLst>
                                          <p:attrName>style.visibility</p:attrName>
                                        </p:attrNameLst>
                                      </p:cBhvr>
                                      <p:to>
                                        <p:strVal val="visible"/>
                                      </p:to>
                                    </p:set>
                                  </p:childTnLst>
                                </p:cTn>
                              </p:par>
                              <p:par>
                                <p:cTn id="151" presetID="1" presetClass="entr" presetSubtype="0" fill="hold" grpId="0" nodeType="withEffect">
                                  <p:stCondLst>
                                    <p:cond delay="0"/>
                                  </p:stCondLst>
                                  <p:childTnLst>
                                    <p:set>
                                      <p:cBhvr>
                                        <p:cTn id="152" dur="1" fill="hold">
                                          <p:stCondLst>
                                            <p:cond delay="0"/>
                                          </p:stCondLst>
                                        </p:cTn>
                                        <p:tgtEl>
                                          <p:spTgt spid="48"/>
                                        </p:tgtEl>
                                        <p:attrNameLst>
                                          <p:attrName>style.visibility</p:attrName>
                                        </p:attrNameLst>
                                      </p:cBhvr>
                                      <p:to>
                                        <p:strVal val="visible"/>
                                      </p:to>
                                    </p:set>
                                  </p:childTnLst>
                                </p:cTn>
                              </p:par>
                              <p:par>
                                <p:cTn id="153" presetID="1" presetClass="entr" presetSubtype="0" fill="hold" grpId="0" nodeType="withEffect">
                                  <p:stCondLst>
                                    <p:cond delay="0"/>
                                  </p:stCondLst>
                                  <p:childTnLst>
                                    <p:set>
                                      <p:cBhvr>
                                        <p:cTn id="154" dur="1" fill="hold">
                                          <p:stCondLst>
                                            <p:cond delay="0"/>
                                          </p:stCondLst>
                                        </p:cTn>
                                        <p:tgtEl>
                                          <p:spTgt spid="47"/>
                                        </p:tgtEl>
                                        <p:attrNameLst>
                                          <p:attrName>style.visibility</p:attrName>
                                        </p:attrNameLst>
                                      </p:cBhvr>
                                      <p:to>
                                        <p:strVal val="visible"/>
                                      </p:to>
                                    </p:set>
                                  </p:childTnLst>
                                </p:cTn>
                              </p:par>
                              <p:par>
                                <p:cTn id="155" presetID="1" presetClass="entr" presetSubtype="0" fill="hold" nodeType="withEffect">
                                  <p:stCondLst>
                                    <p:cond delay="0"/>
                                  </p:stCondLst>
                                  <p:childTnLst>
                                    <p:set>
                                      <p:cBhvr>
                                        <p:cTn id="156" dur="1" fill="hold">
                                          <p:stCondLst>
                                            <p:cond delay="0"/>
                                          </p:stCondLst>
                                        </p:cTn>
                                        <p:tgtEl>
                                          <p:spTgt spid="272"/>
                                        </p:tgtEl>
                                        <p:attrNameLst>
                                          <p:attrName>style.visibility</p:attrName>
                                        </p:attrNameLst>
                                      </p:cBhvr>
                                      <p:to>
                                        <p:strVal val="visible"/>
                                      </p:to>
                                    </p:set>
                                  </p:childTnLst>
                                </p:cTn>
                              </p:par>
                              <p:par>
                                <p:cTn id="157" presetID="1" presetClass="entr" presetSubtype="0" fill="hold" grpId="0" nodeType="withEffect">
                                  <p:stCondLst>
                                    <p:cond delay="0"/>
                                  </p:stCondLst>
                                  <p:childTnLst>
                                    <p:set>
                                      <p:cBhvr>
                                        <p:cTn id="158" dur="1" fill="hold">
                                          <p:stCondLst>
                                            <p:cond delay="0"/>
                                          </p:stCondLst>
                                        </p:cTn>
                                        <p:tgtEl>
                                          <p:spTgt spid="164"/>
                                        </p:tgtEl>
                                        <p:attrNameLst>
                                          <p:attrName>style.visibility</p:attrName>
                                        </p:attrNameLst>
                                      </p:cBhvr>
                                      <p:to>
                                        <p:strVal val="visible"/>
                                      </p:to>
                                    </p:set>
                                  </p:childTnLst>
                                </p:cTn>
                              </p:par>
                              <p:par>
                                <p:cTn id="159" presetID="1" presetClass="entr" presetSubtype="0" fill="hold" nodeType="withEffect">
                                  <p:stCondLst>
                                    <p:cond delay="0"/>
                                  </p:stCondLst>
                                  <p:childTnLst>
                                    <p:set>
                                      <p:cBhvr>
                                        <p:cTn id="160" dur="1" fill="hold">
                                          <p:stCondLst>
                                            <p:cond delay="0"/>
                                          </p:stCondLst>
                                        </p:cTn>
                                        <p:tgtEl>
                                          <p:spTgt spid="471"/>
                                        </p:tgtEl>
                                        <p:attrNameLst>
                                          <p:attrName>style.visibility</p:attrName>
                                        </p:attrNameLst>
                                      </p:cBhvr>
                                      <p:to>
                                        <p:strVal val="visible"/>
                                      </p:to>
                                    </p:set>
                                  </p:childTnLst>
                                </p:cTn>
                              </p:par>
                              <p:par>
                                <p:cTn id="161" presetID="1" presetClass="entr" presetSubtype="0" fill="hold" nodeType="withEffect">
                                  <p:stCondLst>
                                    <p:cond delay="0"/>
                                  </p:stCondLst>
                                  <p:childTnLst>
                                    <p:set>
                                      <p:cBhvr>
                                        <p:cTn id="162" dur="1" fill="hold">
                                          <p:stCondLst>
                                            <p:cond delay="0"/>
                                          </p:stCondLst>
                                        </p:cTn>
                                        <p:tgtEl>
                                          <p:spTgt spid="464"/>
                                        </p:tgtEl>
                                        <p:attrNameLst>
                                          <p:attrName>style.visibility</p:attrName>
                                        </p:attrNameLst>
                                      </p:cBhvr>
                                      <p:to>
                                        <p:strVal val="visible"/>
                                      </p:to>
                                    </p:set>
                                  </p:childTnLst>
                                </p:cTn>
                              </p:par>
                              <p:par>
                                <p:cTn id="163" presetID="1" presetClass="entr" presetSubtype="0" fill="hold" nodeType="withEffect">
                                  <p:stCondLst>
                                    <p:cond delay="0"/>
                                  </p:stCondLst>
                                  <p:childTnLst>
                                    <p:set>
                                      <p:cBhvr>
                                        <p:cTn id="164" dur="1" fill="hold">
                                          <p:stCondLst>
                                            <p:cond delay="0"/>
                                          </p:stCondLst>
                                        </p:cTn>
                                        <p:tgtEl>
                                          <p:spTgt spid="465"/>
                                        </p:tgtEl>
                                        <p:attrNameLst>
                                          <p:attrName>style.visibility</p:attrName>
                                        </p:attrNameLst>
                                      </p:cBhvr>
                                      <p:to>
                                        <p:strVal val="visible"/>
                                      </p:to>
                                    </p:set>
                                  </p:childTnLst>
                                </p:cTn>
                              </p:par>
                              <p:par>
                                <p:cTn id="165" presetID="1" presetClass="entr" presetSubtype="0" fill="hold" grpId="0" nodeType="withEffect">
                                  <p:stCondLst>
                                    <p:cond delay="0"/>
                                  </p:stCondLst>
                                  <p:childTnLst>
                                    <p:set>
                                      <p:cBhvr>
                                        <p:cTn id="166" dur="1" fill="hold">
                                          <p:stCondLst>
                                            <p:cond delay="0"/>
                                          </p:stCondLst>
                                        </p:cTn>
                                        <p:tgtEl>
                                          <p:spTgt spid="163"/>
                                        </p:tgtEl>
                                        <p:attrNameLst>
                                          <p:attrName>style.visibility</p:attrName>
                                        </p:attrNameLst>
                                      </p:cBhvr>
                                      <p:to>
                                        <p:strVal val="visible"/>
                                      </p:to>
                                    </p:set>
                                  </p:childTnLst>
                                </p:cTn>
                              </p:par>
                              <p:par>
                                <p:cTn id="167" presetID="1" presetClass="entr" presetSubtype="0" fill="hold" nodeType="withEffect">
                                  <p:stCondLst>
                                    <p:cond delay="0"/>
                                  </p:stCondLst>
                                  <p:childTnLst>
                                    <p:set>
                                      <p:cBhvr>
                                        <p:cTn id="168" dur="1" fill="hold">
                                          <p:stCondLst>
                                            <p:cond delay="0"/>
                                          </p:stCondLst>
                                        </p:cTn>
                                        <p:tgtEl>
                                          <p:spTgt spid="125"/>
                                        </p:tgtEl>
                                        <p:attrNameLst>
                                          <p:attrName>style.visibility</p:attrName>
                                        </p:attrNameLst>
                                      </p:cBhvr>
                                      <p:to>
                                        <p:strVal val="visible"/>
                                      </p:to>
                                    </p:set>
                                  </p:childTnLst>
                                </p:cTn>
                              </p:par>
                              <p:par>
                                <p:cTn id="169" presetID="1" presetClass="entr" presetSubtype="0" fill="hold" nodeType="withEffect">
                                  <p:stCondLst>
                                    <p:cond delay="0"/>
                                  </p:stCondLst>
                                  <p:childTnLst>
                                    <p:set>
                                      <p:cBhvr>
                                        <p:cTn id="170" dur="1" fill="hold">
                                          <p:stCondLst>
                                            <p:cond delay="0"/>
                                          </p:stCondLst>
                                        </p:cTn>
                                        <p:tgtEl>
                                          <p:spTgt spid="2"/>
                                        </p:tgtEl>
                                        <p:attrNameLst>
                                          <p:attrName>style.visibility</p:attrName>
                                        </p:attrNameLst>
                                      </p:cBhvr>
                                      <p:to>
                                        <p:strVal val="visible"/>
                                      </p:to>
                                    </p:set>
                                  </p:childTnLst>
                                </p:cTn>
                              </p:par>
                              <p:par>
                                <p:cTn id="171" presetID="1" presetClass="entr" presetSubtype="0" fill="hold" grpId="0" nodeType="withEffect">
                                  <p:stCondLst>
                                    <p:cond delay="0"/>
                                  </p:stCondLst>
                                  <p:childTnLst>
                                    <p:set>
                                      <p:cBhvr>
                                        <p:cTn id="172" dur="1" fill="hold">
                                          <p:stCondLst>
                                            <p:cond delay="0"/>
                                          </p:stCondLst>
                                        </p:cTn>
                                        <p:tgtEl>
                                          <p:spTgt spid="495"/>
                                        </p:tgtEl>
                                        <p:attrNameLst>
                                          <p:attrName>style.visibility</p:attrName>
                                        </p:attrNameLst>
                                      </p:cBhvr>
                                      <p:to>
                                        <p:strVal val="visible"/>
                                      </p:to>
                                    </p:set>
                                  </p:childTnLst>
                                </p:cTn>
                              </p:par>
                              <p:par>
                                <p:cTn id="173" presetID="1" presetClass="entr" presetSubtype="0" fill="hold" nodeType="withEffect">
                                  <p:stCondLst>
                                    <p:cond delay="0"/>
                                  </p:stCondLst>
                                  <p:childTnLst>
                                    <p:set>
                                      <p:cBhvr>
                                        <p:cTn id="174" dur="1" fill="hold">
                                          <p:stCondLst>
                                            <p:cond delay="0"/>
                                          </p:stCondLst>
                                        </p:cTn>
                                        <p:tgtEl>
                                          <p:spTgt spid="25"/>
                                        </p:tgtEl>
                                        <p:attrNameLst>
                                          <p:attrName>style.visibility</p:attrName>
                                        </p:attrNameLst>
                                      </p:cBhvr>
                                      <p:to>
                                        <p:strVal val="visible"/>
                                      </p:to>
                                    </p:set>
                                  </p:childTnLst>
                                </p:cTn>
                              </p:par>
                              <p:par>
                                <p:cTn id="175" presetID="1" presetClass="entr" presetSubtype="0" fill="hold" grpId="0" nodeType="withEffect">
                                  <p:stCondLst>
                                    <p:cond delay="0"/>
                                  </p:stCondLst>
                                  <p:childTnLst>
                                    <p:set>
                                      <p:cBhvr>
                                        <p:cTn id="176" dur="1" fill="hold">
                                          <p:stCondLst>
                                            <p:cond delay="0"/>
                                          </p:stCondLst>
                                        </p:cTn>
                                        <p:tgtEl>
                                          <p:spTgt spid="124"/>
                                        </p:tgtEl>
                                        <p:attrNameLst>
                                          <p:attrName>style.visibility</p:attrName>
                                        </p:attrNameLst>
                                      </p:cBhvr>
                                      <p:to>
                                        <p:strVal val="visible"/>
                                      </p:to>
                                    </p:set>
                                  </p:childTnLst>
                                </p:cTn>
                              </p:par>
                              <p:par>
                                <p:cTn id="177" presetID="1" presetClass="entr" presetSubtype="0" fill="hold" grpId="0" nodeType="withEffect">
                                  <p:stCondLst>
                                    <p:cond delay="0"/>
                                  </p:stCondLst>
                                  <p:childTnLst>
                                    <p:set>
                                      <p:cBhvr>
                                        <p:cTn id="178" dur="1" fill="hold">
                                          <p:stCondLst>
                                            <p:cond delay="0"/>
                                          </p:stCondLst>
                                        </p:cTn>
                                        <p:tgtEl>
                                          <p:spTgt spid="137"/>
                                        </p:tgtEl>
                                        <p:attrNameLst>
                                          <p:attrName>style.visibility</p:attrName>
                                        </p:attrNameLst>
                                      </p:cBhvr>
                                      <p:to>
                                        <p:strVal val="visible"/>
                                      </p:to>
                                    </p:set>
                                  </p:childTnLst>
                                </p:cTn>
                              </p:par>
                              <p:par>
                                <p:cTn id="179" presetID="1" presetClass="entr" presetSubtype="0" fill="hold" nodeType="withEffect">
                                  <p:stCondLst>
                                    <p:cond delay="0"/>
                                  </p:stCondLst>
                                  <p:childTnLst>
                                    <p:set>
                                      <p:cBhvr>
                                        <p:cTn id="180" dur="1" fill="hold">
                                          <p:stCondLst>
                                            <p:cond delay="0"/>
                                          </p:stCondLst>
                                        </p:cTn>
                                        <p:tgtEl>
                                          <p:spTgt spid="1026"/>
                                        </p:tgtEl>
                                        <p:attrNameLst>
                                          <p:attrName>style.visibility</p:attrName>
                                        </p:attrNameLst>
                                      </p:cBhvr>
                                      <p:to>
                                        <p:strVal val="visible"/>
                                      </p:to>
                                    </p:set>
                                  </p:childTnLst>
                                </p:cTn>
                              </p:par>
                              <p:par>
                                <p:cTn id="181" presetID="1" presetClass="entr" presetSubtype="0" fill="hold" grpId="0" nodeType="withEffect">
                                  <p:stCondLst>
                                    <p:cond delay="0"/>
                                  </p:stCondLst>
                                  <p:childTnLst>
                                    <p:set>
                                      <p:cBhvr>
                                        <p:cTn id="182" dur="1" fill="hold">
                                          <p:stCondLst>
                                            <p:cond delay="0"/>
                                          </p:stCondLst>
                                        </p:cTn>
                                        <p:tgtEl>
                                          <p:spTgt spid="269"/>
                                        </p:tgtEl>
                                        <p:attrNameLst>
                                          <p:attrName>style.visibility</p:attrName>
                                        </p:attrNameLst>
                                      </p:cBhvr>
                                      <p:to>
                                        <p:strVal val="visible"/>
                                      </p:to>
                                    </p:set>
                                  </p:childTnLst>
                                </p:cTn>
                              </p:par>
                              <p:par>
                                <p:cTn id="183" presetID="1" presetClass="entr" presetSubtype="0" fill="hold" nodeType="withEffect">
                                  <p:stCondLst>
                                    <p:cond delay="0"/>
                                  </p:stCondLst>
                                  <p:childTnLst>
                                    <p:set>
                                      <p:cBhvr>
                                        <p:cTn id="184" dur="1" fill="hold">
                                          <p:stCondLst>
                                            <p:cond delay="0"/>
                                          </p:stCondLst>
                                        </p:cTn>
                                        <p:tgtEl>
                                          <p:spTgt spid="1030"/>
                                        </p:tgtEl>
                                        <p:attrNameLst>
                                          <p:attrName>style.visibility</p:attrName>
                                        </p:attrNameLst>
                                      </p:cBhvr>
                                      <p:to>
                                        <p:strVal val="visible"/>
                                      </p:to>
                                    </p:set>
                                  </p:childTnLst>
                                </p:cTn>
                              </p:par>
                              <p:par>
                                <p:cTn id="185" presetID="1" presetClass="entr" presetSubtype="0" fill="hold" grpId="0" nodeType="withEffect">
                                  <p:stCondLst>
                                    <p:cond delay="0"/>
                                  </p:stCondLst>
                                  <p:childTnLst>
                                    <p:set>
                                      <p:cBhvr>
                                        <p:cTn id="186" dur="1" fill="hold">
                                          <p:stCondLst>
                                            <p:cond delay="0"/>
                                          </p:stCondLst>
                                        </p:cTn>
                                        <p:tgtEl>
                                          <p:spTgt spid="249"/>
                                        </p:tgtEl>
                                        <p:attrNameLst>
                                          <p:attrName>style.visibility</p:attrName>
                                        </p:attrNameLst>
                                      </p:cBhvr>
                                      <p:to>
                                        <p:strVal val="visible"/>
                                      </p:to>
                                    </p:set>
                                  </p:childTnLst>
                                </p:cTn>
                              </p:par>
                              <p:par>
                                <p:cTn id="187" presetID="1" presetClass="entr" presetSubtype="0" fill="hold" grpId="0" nodeType="withEffect">
                                  <p:stCondLst>
                                    <p:cond delay="0"/>
                                  </p:stCondLst>
                                  <p:childTnLst>
                                    <p:set>
                                      <p:cBhvr>
                                        <p:cTn id="188" dur="1" fill="hold">
                                          <p:stCondLst>
                                            <p:cond delay="0"/>
                                          </p:stCondLst>
                                        </p:cTn>
                                        <p:tgtEl>
                                          <p:spTgt spid="129"/>
                                        </p:tgtEl>
                                        <p:attrNameLst>
                                          <p:attrName>style.visibility</p:attrName>
                                        </p:attrNameLst>
                                      </p:cBhvr>
                                      <p:to>
                                        <p:strVal val="visible"/>
                                      </p:to>
                                    </p:set>
                                  </p:childTnLst>
                                </p:cTn>
                              </p:par>
                              <p:par>
                                <p:cTn id="189" presetID="1" presetClass="entr" presetSubtype="0" fill="hold" grpId="0" nodeType="withEffect">
                                  <p:stCondLst>
                                    <p:cond delay="0"/>
                                  </p:stCondLst>
                                  <p:childTnLst>
                                    <p:set>
                                      <p:cBhvr>
                                        <p:cTn id="190" dur="1" fill="hold">
                                          <p:stCondLst>
                                            <p:cond delay="0"/>
                                          </p:stCondLst>
                                        </p:cTn>
                                        <p:tgtEl>
                                          <p:spTgt spid="64"/>
                                        </p:tgtEl>
                                        <p:attrNameLst>
                                          <p:attrName>style.visibility</p:attrName>
                                        </p:attrNameLst>
                                      </p:cBhvr>
                                      <p:to>
                                        <p:strVal val="visible"/>
                                      </p:to>
                                    </p:set>
                                  </p:childTnLst>
                                </p:cTn>
                              </p:par>
                              <p:par>
                                <p:cTn id="191" presetID="1" presetClass="entr" presetSubtype="0" fill="hold" nodeType="withEffect">
                                  <p:stCondLst>
                                    <p:cond delay="0"/>
                                  </p:stCondLst>
                                  <p:childTnLst>
                                    <p:set>
                                      <p:cBhvr>
                                        <p:cTn id="192" dur="1" fill="hold">
                                          <p:stCondLst>
                                            <p:cond delay="0"/>
                                          </p:stCondLst>
                                        </p:cTn>
                                        <p:tgtEl>
                                          <p:spTgt spid="41"/>
                                        </p:tgtEl>
                                        <p:attrNameLst>
                                          <p:attrName>style.visibility</p:attrName>
                                        </p:attrNameLst>
                                      </p:cBhvr>
                                      <p:to>
                                        <p:strVal val="visible"/>
                                      </p:to>
                                    </p:set>
                                  </p:childTnLst>
                                </p:cTn>
                              </p:par>
                              <p:par>
                                <p:cTn id="193" presetID="1" presetClass="entr" presetSubtype="0" fill="hold" grpId="0" nodeType="withEffect">
                                  <p:stCondLst>
                                    <p:cond delay="0"/>
                                  </p:stCondLst>
                                  <p:childTnLst>
                                    <p:set>
                                      <p:cBhvr>
                                        <p:cTn id="194" dur="1" fill="hold">
                                          <p:stCondLst>
                                            <p:cond delay="0"/>
                                          </p:stCondLst>
                                        </p:cTn>
                                        <p:tgtEl>
                                          <p:spTgt spid="40"/>
                                        </p:tgtEl>
                                        <p:attrNameLst>
                                          <p:attrName>style.visibility</p:attrName>
                                        </p:attrNameLst>
                                      </p:cBhvr>
                                      <p:to>
                                        <p:strVal val="visible"/>
                                      </p:to>
                                    </p:set>
                                  </p:childTnLst>
                                </p:cTn>
                              </p:par>
                              <p:par>
                                <p:cTn id="195" presetID="1" presetClass="entr" presetSubtype="0" fill="hold" grpId="0" nodeType="withEffect">
                                  <p:stCondLst>
                                    <p:cond delay="0"/>
                                  </p:stCondLst>
                                  <p:childTnLst>
                                    <p:set>
                                      <p:cBhvr>
                                        <p:cTn id="196" dur="1" fill="hold">
                                          <p:stCondLst>
                                            <p:cond delay="0"/>
                                          </p:stCondLst>
                                        </p:cTn>
                                        <p:tgtEl>
                                          <p:spTgt spid="973"/>
                                        </p:tgtEl>
                                        <p:attrNameLst>
                                          <p:attrName>style.visibility</p:attrName>
                                        </p:attrNameLst>
                                      </p:cBhvr>
                                      <p:to>
                                        <p:strVal val="visible"/>
                                      </p:to>
                                    </p:set>
                                  </p:childTnLst>
                                </p:cTn>
                              </p:par>
                              <p:par>
                                <p:cTn id="197" presetID="1" presetClass="entr" presetSubtype="0" fill="hold" grpId="0" nodeType="withEffect">
                                  <p:stCondLst>
                                    <p:cond delay="0"/>
                                  </p:stCondLst>
                                  <p:childTnLst>
                                    <p:set>
                                      <p:cBhvr>
                                        <p:cTn id="198" dur="1" fill="hold">
                                          <p:stCondLst>
                                            <p:cond delay="0"/>
                                          </p:stCondLst>
                                        </p:cTn>
                                        <p:tgtEl>
                                          <p:spTgt spid="42"/>
                                        </p:tgtEl>
                                        <p:attrNameLst>
                                          <p:attrName>style.visibility</p:attrName>
                                        </p:attrNameLst>
                                      </p:cBhvr>
                                      <p:to>
                                        <p:strVal val="visible"/>
                                      </p:to>
                                    </p:set>
                                  </p:childTnLst>
                                </p:cTn>
                              </p:par>
                              <p:par>
                                <p:cTn id="199" presetID="1" presetClass="entr" presetSubtype="0" fill="hold" grpId="0" nodeType="withEffect">
                                  <p:stCondLst>
                                    <p:cond delay="0"/>
                                  </p:stCondLst>
                                  <p:childTnLst>
                                    <p:set>
                                      <p:cBhvr>
                                        <p:cTn id="200" dur="1" fill="hold">
                                          <p:stCondLst>
                                            <p:cond delay="0"/>
                                          </p:stCondLst>
                                        </p:cTn>
                                        <p:tgtEl>
                                          <p:spTgt spid="245"/>
                                        </p:tgtEl>
                                        <p:attrNameLst>
                                          <p:attrName>style.visibility</p:attrName>
                                        </p:attrNameLst>
                                      </p:cBhvr>
                                      <p:to>
                                        <p:strVal val="visible"/>
                                      </p:to>
                                    </p:set>
                                  </p:childTnLst>
                                </p:cTn>
                              </p:par>
                              <p:par>
                                <p:cTn id="201" presetID="1" presetClass="entr" presetSubtype="0" fill="hold" nodeType="withEffect">
                                  <p:stCondLst>
                                    <p:cond delay="0"/>
                                  </p:stCondLst>
                                  <p:childTnLst>
                                    <p:set>
                                      <p:cBhvr>
                                        <p:cTn id="202" dur="1" fill="hold">
                                          <p:stCondLst>
                                            <p:cond delay="0"/>
                                          </p:stCondLst>
                                        </p:cTn>
                                        <p:tgtEl>
                                          <p:spTgt spid="468"/>
                                        </p:tgtEl>
                                        <p:attrNameLst>
                                          <p:attrName>style.visibility</p:attrName>
                                        </p:attrNameLst>
                                      </p:cBhvr>
                                      <p:to>
                                        <p:strVal val="visible"/>
                                      </p:to>
                                    </p:set>
                                  </p:childTnLst>
                                </p:cTn>
                              </p:par>
                              <p:par>
                                <p:cTn id="203" presetID="1" presetClass="entr" presetSubtype="0" fill="hold" grpId="0" nodeType="withEffect">
                                  <p:stCondLst>
                                    <p:cond delay="0"/>
                                  </p:stCondLst>
                                  <p:childTnLst>
                                    <p:set>
                                      <p:cBhvr>
                                        <p:cTn id="204" dur="1" fill="hold">
                                          <p:stCondLst>
                                            <p:cond delay="0"/>
                                          </p:stCondLst>
                                        </p:cTn>
                                        <p:tgtEl>
                                          <p:spTgt spid="238"/>
                                        </p:tgtEl>
                                        <p:attrNameLst>
                                          <p:attrName>style.visibility</p:attrName>
                                        </p:attrNameLst>
                                      </p:cBhvr>
                                      <p:to>
                                        <p:strVal val="visible"/>
                                      </p:to>
                                    </p:set>
                                  </p:childTnLst>
                                </p:cTn>
                              </p:par>
                              <p:par>
                                <p:cTn id="205" presetID="1" presetClass="entr" presetSubtype="0"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childTnLst>
                                </p:cTn>
                              </p:par>
                              <p:par>
                                <p:cTn id="207" presetID="1" presetClass="entr" presetSubtype="0" fill="hold" nodeType="withEffect">
                                  <p:stCondLst>
                                    <p:cond delay="0"/>
                                  </p:stCondLst>
                                  <p:childTnLst>
                                    <p:set>
                                      <p:cBhvr>
                                        <p:cTn id="208" dur="1" fill="hold">
                                          <p:stCondLst>
                                            <p:cond delay="0"/>
                                          </p:stCondLst>
                                        </p:cTn>
                                        <p:tgtEl>
                                          <p:spTgt spid="106"/>
                                        </p:tgtEl>
                                        <p:attrNameLst>
                                          <p:attrName>style.visibility</p:attrName>
                                        </p:attrNameLst>
                                      </p:cBhvr>
                                      <p:to>
                                        <p:strVal val="visible"/>
                                      </p:to>
                                    </p:set>
                                  </p:childTnLst>
                                </p:cTn>
                              </p:par>
                              <p:par>
                                <p:cTn id="209" presetID="1" presetClass="entr" presetSubtype="0" fill="hold" nodeType="withEffect">
                                  <p:stCondLst>
                                    <p:cond delay="0"/>
                                  </p:stCondLst>
                                  <p:childTnLst>
                                    <p:set>
                                      <p:cBhvr>
                                        <p:cTn id="210" dur="1" fill="hold">
                                          <p:stCondLst>
                                            <p:cond delay="0"/>
                                          </p:stCondLst>
                                        </p:cTn>
                                        <p:tgtEl>
                                          <p:spTgt spid="109"/>
                                        </p:tgtEl>
                                        <p:attrNameLst>
                                          <p:attrName>style.visibility</p:attrName>
                                        </p:attrNameLst>
                                      </p:cBhvr>
                                      <p:to>
                                        <p:strVal val="visible"/>
                                      </p:to>
                                    </p:set>
                                  </p:childTnLst>
                                </p:cTn>
                              </p:par>
                              <p:par>
                                <p:cTn id="211" presetID="1" presetClass="entr" presetSubtype="0" fill="hold" nodeType="withEffect">
                                  <p:stCondLst>
                                    <p:cond delay="0"/>
                                  </p:stCondLst>
                                  <p:childTnLst>
                                    <p:set>
                                      <p:cBhvr>
                                        <p:cTn id="212" dur="1" fill="hold">
                                          <p:stCondLst>
                                            <p:cond delay="0"/>
                                          </p:stCondLst>
                                        </p:cTn>
                                        <p:tgtEl>
                                          <p:spTgt spid="108"/>
                                        </p:tgtEl>
                                        <p:attrNameLst>
                                          <p:attrName>style.visibility</p:attrName>
                                        </p:attrNameLst>
                                      </p:cBhvr>
                                      <p:to>
                                        <p:strVal val="visible"/>
                                      </p:to>
                                    </p:set>
                                  </p:childTnLst>
                                </p:cTn>
                              </p:par>
                              <p:par>
                                <p:cTn id="213" presetID="1" presetClass="entr" presetSubtype="0" fill="hold" nodeType="withEffect">
                                  <p:stCondLst>
                                    <p:cond delay="0"/>
                                  </p:stCondLst>
                                  <p:childTnLst>
                                    <p:set>
                                      <p:cBhvr>
                                        <p:cTn id="214" dur="1" fill="hold">
                                          <p:stCondLst>
                                            <p:cond delay="0"/>
                                          </p:stCondLst>
                                        </p:cTn>
                                        <p:tgtEl>
                                          <p:spTgt spid="402"/>
                                        </p:tgtEl>
                                        <p:attrNameLst>
                                          <p:attrName>style.visibility</p:attrName>
                                        </p:attrNameLst>
                                      </p:cBhvr>
                                      <p:to>
                                        <p:strVal val="visible"/>
                                      </p:to>
                                    </p:set>
                                  </p:childTnLst>
                                </p:cTn>
                              </p:par>
                              <p:par>
                                <p:cTn id="215" presetID="1" presetClass="entr" presetSubtype="0" fill="hold" nodeType="withEffect">
                                  <p:stCondLst>
                                    <p:cond delay="0"/>
                                  </p:stCondLst>
                                  <p:childTnLst>
                                    <p:set>
                                      <p:cBhvr>
                                        <p:cTn id="216" dur="1" fill="hold">
                                          <p:stCondLst>
                                            <p:cond delay="0"/>
                                          </p:stCondLst>
                                        </p:cTn>
                                        <p:tgtEl>
                                          <p:spTgt spid="353"/>
                                        </p:tgtEl>
                                        <p:attrNameLst>
                                          <p:attrName>style.visibility</p:attrName>
                                        </p:attrNameLst>
                                      </p:cBhvr>
                                      <p:to>
                                        <p:strVal val="visible"/>
                                      </p:to>
                                    </p:set>
                                  </p:childTnLst>
                                </p:cTn>
                              </p:par>
                              <p:par>
                                <p:cTn id="217" presetID="1" presetClass="entr" presetSubtype="0" fill="hold" nodeType="withEffect">
                                  <p:stCondLst>
                                    <p:cond delay="0"/>
                                  </p:stCondLst>
                                  <p:childTnLst>
                                    <p:set>
                                      <p:cBhvr>
                                        <p:cTn id="218" dur="1" fill="hold">
                                          <p:stCondLst>
                                            <p:cond delay="0"/>
                                          </p:stCondLst>
                                        </p:cTn>
                                        <p:tgtEl>
                                          <p:spTgt spid="436"/>
                                        </p:tgtEl>
                                        <p:attrNameLst>
                                          <p:attrName>style.visibility</p:attrName>
                                        </p:attrNameLst>
                                      </p:cBhvr>
                                      <p:to>
                                        <p:strVal val="visible"/>
                                      </p:to>
                                    </p:set>
                                  </p:childTnLst>
                                </p:cTn>
                              </p:par>
                              <p:par>
                                <p:cTn id="219" presetID="1" presetClass="entr" presetSubtype="0" fill="hold" grpId="0" nodeType="withEffect">
                                  <p:stCondLst>
                                    <p:cond delay="0"/>
                                  </p:stCondLst>
                                  <p:childTnLst>
                                    <p:set>
                                      <p:cBhvr>
                                        <p:cTn id="220" dur="1" fill="hold">
                                          <p:stCondLst>
                                            <p:cond delay="0"/>
                                          </p:stCondLst>
                                        </p:cTn>
                                        <p:tgtEl>
                                          <p:spTgt spid="119"/>
                                        </p:tgtEl>
                                        <p:attrNameLst>
                                          <p:attrName>style.visibility</p:attrName>
                                        </p:attrNameLst>
                                      </p:cBhvr>
                                      <p:to>
                                        <p:strVal val="visible"/>
                                      </p:to>
                                    </p:set>
                                  </p:childTnLst>
                                </p:cTn>
                              </p:par>
                              <p:par>
                                <p:cTn id="221" presetID="1" presetClass="entr" presetSubtype="0" fill="hold" nodeType="withEffect">
                                  <p:stCondLst>
                                    <p:cond delay="0"/>
                                  </p:stCondLst>
                                  <p:childTnLst>
                                    <p:set>
                                      <p:cBhvr>
                                        <p:cTn id="222" dur="1" fill="hold">
                                          <p:stCondLst>
                                            <p:cond delay="0"/>
                                          </p:stCondLst>
                                        </p:cTn>
                                        <p:tgtEl>
                                          <p:spTgt spid="121"/>
                                        </p:tgtEl>
                                        <p:attrNameLst>
                                          <p:attrName>style.visibility</p:attrName>
                                        </p:attrNameLst>
                                      </p:cBhvr>
                                      <p:to>
                                        <p:strVal val="visible"/>
                                      </p:to>
                                    </p:set>
                                  </p:childTnLst>
                                </p:cTn>
                              </p:par>
                              <p:par>
                                <p:cTn id="223" presetID="1" presetClass="entr" presetSubtype="0" fill="hold" grpId="0" nodeType="withEffect">
                                  <p:stCondLst>
                                    <p:cond delay="0"/>
                                  </p:stCondLst>
                                  <p:childTnLst>
                                    <p:set>
                                      <p:cBhvr>
                                        <p:cTn id="224" dur="1" fill="hold">
                                          <p:stCondLst>
                                            <p:cond delay="0"/>
                                          </p:stCondLst>
                                        </p:cTn>
                                        <p:tgtEl>
                                          <p:spTgt spid="39"/>
                                        </p:tgtEl>
                                        <p:attrNameLst>
                                          <p:attrName>style.visibility</p:attrName>
                                        </p:attrNameLst>
                                      </p:cBhvr>
                                      <p:to>
                                        <p:strVal val="visible"/>
                                      </p:to>
                                    </p:set>
                                  </p:childTnLst>
                                </p:cTn>
                              </p:par>
                              <p:par>
                                <p:cTn id="225" presetID="1" presetClass="entr" presetSubtype="0" fill="hold" grpId="0" nodeType="withEffect">
                                  <p:stCondLst>
                                    <p:cond delay="0"/>
                                  </p:stCondLst>
                                  <p:childTnLst>
                                    <p:set>
                                      <p:cBhvr>
                                        <p:cTn id="226" dur="1" fill="hold">
                                          <p:stCondLst>
                                            <p:cond delay="0"/>
                                          </p:stCondLst>
                                        </p:cTn>
                                        <p:tgtEl>
                                          <p:spTgt spid="297"/>
                                        </p:tgtEl>
                                        <p:attrNameLst>
                                          <p:attrName>style.visibility</p:attrName>
                                        </p:attrNameLst>
                                      </p:cBhvr>
                                      <p:to>
                                        <p:strVal val="visible"/>
                                      </p:to>
                                    </p:set>
                                  </p:childTnLst>
                                </p:cTn>
                              </p:par>
                              <p:par>
                                <p:cTn id="227" presetID="1" presetClass="entr" presetSubtype="0" fill="hold" grpId="0" nodeType="withEffect">
                                  <p:stCondLst>
                                    <p:cond delay="0"/>
                                  </p:stCondLst>
                                  <p:childTnLst>
                                    <p:set>
                                      <p:cBhvr>
                                        <p:cTn id="228" dur="1" fill="hold">
                                          <p:stCondLst>
                                            <p:cond delay="0"/>
                                          </p:stCondLst>
                                        </p:cTn>
                                        <p:tgtEl>
                                          <p:spTgt spid="104"/>
                                        </p:tgtEl>
                                        <p:attrNameLst>
                                          <p:attrName>style.visibility</p:attrName>
                                        </p:attrNameLst>
                                      </p:cBhvr>
                                      <p:to>
                                        <p:strVal val="visible"/>
                                      </p:to>
                                    </p:set>
                                  </p:childTnLst>
                                </p:cTn>
                              </p:par>
                              <p:par>
                                <p:cTn id="229" presetID="1" presetClass="entr" presetSubtype="0" fill="hold" nodeType="withEffect">
                                  <p:stCondLst>
                                    <p:cond delay="0"/>
                                  </p:stCondLst>
                                  <p:childTnLst>
                                    <p:set>
                                      <p:cBhvr>
                                        <p:cTn id="230" dur="1" fill="hold">
                                          <p:stCondLst>
                                            <p:cond delay="0"/>
                                          </p:stCondLst>
                                        </p:cTn>
                                        <p:tgtEl>
                                          <p:spTgt spid="317"/>
                                        </p:tgtEl>
                                        <p:attrNameLst>
                                          <p:attrName>style.visibility</p:attrName>
                                        </p:attrNameLst>
                                      </p:cBhvr>
                                      <p:to>
                                        <p:strVal val="visible"/>
                                      </p:to>
                                    </p:set>
                                  </p:childTnLst>
                                </p:cTn>
                              </p:par>
                              <p:par>
                                <p:cTn id="231" presetID="1" presetClass="entr" presetSubtype="0" fill="hold" grpId="0" nodeType="withEffect">
                                  <p:stCondLst>
                                    <p:cond delay="0"/>
                                  </p:stCondLst>
                                  <p:childTnLst>
                                    <p:set>
                                      <p:cBhvr>
                                        <p:cTn id="232" dur="1" fill="hold">
                                          <p:stCondLst>
                                            <p:cond delay="0"/>
                                          </p:stCondLst>
                                        </p:cTn>
                                        <p:tgtEl>
                                          <p:spTgt spid="351"/>
                                        </p:tgtEl>
                                        <p:attrNameLst>
                                          <p:attrName>style.visibility</p:attrName>
                                        </p:attrNameLst>
                                      </p:cBhvr>
                                      <p:to>
                                        <p:strVal val="visible"/>
                                      </p:to>
                                    </p:set>
                                  </p:childTnLst>
                                </p:cTn>
                              </p:par>
                              <p:par>
                                <p:cTn id="233" presetID="1" presetClass="entr" presetSubtype="0" fill="hold" grpId="0" nodeType="withEffect">
                                  <p:stCondLst>
                                    <p:cond delay="0"/>
                                  </p:stCondLst>
                                  <p:childTnLst>
                                    <p:set>
                                      <p:cBhvr>
                                        <p:cTn id="234" dur="1" fill="hold">
                                          <p:stCondLst>
                                            <p:cond delay="0"/>
                                          </p:stCondLst>
                                        </p:cTn>
                                        <p:tgtEl>
                                          <p:spTgt spid="166"/>
                                        </p:tgtEl>
                                        <p:attrNameLst>
                                          <p:attrName>style.visibility</p:attrName>
                                        </p:attrNameLst>
                                      </p:cBhvr>
                                      <p:to>
                                        <p:strVal val="visible"/>
                                      </p:to>
                                    </p:set>
                                  </p:childTnLst>
                                </p:cTn>
                              </p:par>
                              <p:par>
                                <p:cTn id="235" presetID="1" presetClass="entr" presetSubtype="0" fill="hold" grpId="0" nodeType="withEffect">
                                  <p:stCondLst>
                                    <p:cond delay="0"/>
                                  </p:stCondLst>
                                  <p:childTnLst>
                                    <p:set>
                                      <p:cBhvr>
                                        <p:cTn id="236" dur="1" fill="hold">
                                          <p:stCondLst>
                                            <p:cond delay="0"/>
                                          </p:stCondLst>
                                        </p:cTn>
                                        <p:tgtEl>
                                          <p:spTgt spid="126"/>
                                        </p:tgtEl>
                                        <p:attrNameLst>
                                          <p:attrName>style.visibility</p:attrName>
                                        </p:attrNameLst>
                                      </p:cBhvr>
                                      <p:to>
                                        <p:strVal val="visible"/>
                                      </p:to>
                                    </p:set>
                                  </p:childTnLst>
                                </p:cTn>
                              </p:par>
                              <p:par>
                                <p:cTn id="237" presetID="1" presetClass="entr" presetSubtype="0" fill="hold" grpId="0" nodeType="withEffect">
                                  <p:stCondLst>
                                    <p:cond delay="0"/>
                                  </p:stCondLst>
                                  <p:childTnLst>
                                    <p:set>
                                      <p:cBhvr>
                                        <p:cTn id="238" dur="1" fill="hold">
                                          <p:stCondLst>
                                            <p:cond delay="0"/>
                                          </p:stCondLst>
                                        </p:cTn>
                                        <p:tgtEl>
                                          <p:spTgt spid="122"/>
                                        </p:tgtEl>
                                        <p:attrNameLst>
                                          <p:attrName>style.visibility</p:attrName>
                                        </p:attrNameLst>
                                      </p:cBhvr>
                                      <p:to>
                                        <p:strVal val="visible"/>
                                      </p:to>
                                    </p:set>
                                  </p:childTnLst>
                                </p:cTn>
                              </p:par>
                              <p:par>
                                <p:cTn id="239" presetID="1" presetClass="entr" presetSubtype="0" fill="hold" nodeType="withEffect">
                                  <p:stCondLst>
                                    <p:cond delay="0"/>
                                  </p:stCondLst>
                                  <p:childTnLst>
                                    <p:set>
                                      <p:cBhvr>
                                        <p:cTn id="240" dur="1" fill="hold">
                                          <p:stCondLst>
                                            <p:cond delay="0"/>
                                          </p:stCondLst>
                                        </p:cTn>
                                        <p:tgtEl>
                                          <p:spTgt spid="97"/>
                                        </p:tgtEl>
                                        <p:attrNameLst>
                                          <p:attrName>style.visibility</p:attrName>
                                        </p:attrNameLst>
                                      </p:cBhvr>
                                      <p:to>
                                        <p:strVal val="visible"/>
                                      </p:to>
                                    </p:set>
                                  </p:childTnLst>
                                </p:cTn>
                              </p:par>
                              <p:par>
                                <p:cTn id="241" presetID="1" presetClass="entr" presetSubtype="0" fill="hold" grpId="0" nodeType="withEffect">
                                  <p:stCondLst>
                                    <p:cond delay="0"/>
                                  </p:stCondLst>
                                  <p:childTnLst>
                                    <p:set>
                                      <p:cBhvr>
                                        <p:cTn id="242" dur="1" fill="hold">
                                          <p:stCondLst>
                                            <p:cond delay="0"/>
                                          </p:stCondLst>
                                        </p:cTn>
                                        <p:tgtEl>
                                          <p:spTgt spid="67"/>
                                        </p:tgtEl>
                                        <p:attrNameLst>
                                          <p:attrName>style.visibility</p:attrName>
                                        </p:attrNameLst>
                                      </p:cBhvr>
                                      <p:to>
                                        <p:strVal val="visible"/>
                                      </p:to>
                                    </p:set>
                                  </p:childTnLst>
                                </p:cTn>
                              </p:par>
                              <p:par>
                                <p:cTn id="243" presetID="1" presetClass="entr" presetSubtype="0" fill="hold" grpId="0" nodeType="withEffect">
                                  <p:stCondLst>
                                    <p:cond delay="0"/>
                                  </p:stCondLst>
                                  <p:childTnLst>
                                    <p:set>
                                      <p:cBhvr>
                                        <p:cTn id="244" dur="1" fill="hold">
                                          <p:stCondLst>
                                            <p:cond delay="0"/>
                                          </p:stCondLst>
                                        </p:cTn>
                                        <p:tgtEl>
                                          <p:spTgt spid="974"/>
                                        </p:tgtEl>
                                        <p:attrNameLst>
                                          <p:attrName>style.visibility</p:attrName>
                                        </p:attrNameLst>
                                      </p:cBhvr>
                                      <p:to>
                                        <p:strVal val="visible"/>
                                      </p:to>
                                    </p:set>
                                  </p:childTnLst>
                                </p:cTn>
                              </p:par>
                              <p:par>
                                <p:cTn id="245" presetID="1" presetClass="entr" presetSubtype="0" fill="hold" nodeType="withEffect">
                                  <p:stCondLst>
                                    <p:cond delay="0"/>
                                  </p:stCondLst>
                                  <p:childTnLst>
                                    <p:set>
                                      <p:cBhvr>
                                        <p:cTn id="246" dur="1" fill="hold">
                                          <p:stCondLst>
                                            <p:cond delay="0"/>
                                          </p:stCondLst>
                                        </p:cTn>
                                        <p:tgtEl>
                                          <p:spTgt spid="206"/>
                                        </p:tgtEl>
                                        <p:attrNameLst>
                                          <p:attrName>style.visibility</p:attrName>
                                        </p:attrNameLst>
                                      </p:cBhvr>
                                      <p:to>
                                        <p:strVal val="visible"/>
                                      </p:to>
                                    </p:set>
                                  </p:childTnLst>
                                </p:cTn>
                              </p:par>
                              <p:par>
                                <p:cTn id="247" presetID="1" presetClass="entr" presetSubtype="0" fill="hold" nodeType="withEffect">
                                  <p:stCondLst>
                                    <p:cond delay="0"/>
                                  </p:stCondLst>
                                  <p:childTnLst>
                                    <p:set>
                                      <p:cBhvr>
                                        <p:cTn id="248" dur="1" fill="hold">
                                          <p:stCondLst>
                                            <p:cond delay="0"/>
                                          </p:stCondLst>
                                        </p:cTn>
                                        <p:tgtEl>
                                          <p:spTgt spid="498"/>
                                        </p:tgtEl>
                                        <p:attrNameLst>
                                          <p:attrName>style.visibility</p:attrName>
                                        </p:attrNameLst>
                                      </p:cBhvr>
                                      <p:to>
                                        <p:strVal val="visible"/>
                                      </p:to>
                                    </p:set>
                                  </p:childTnLst>
                                </p:cTn>
                              </p:par>
                              <p:par>
                                <p:cTn id="249" presetID="1" presetClass="entr" presetSubtype="0" fill="hold" nodeType="withEffect">
                                  <p:stCondLst>
                                    <p:cond delay="0"/>
                                  </p:stCondLst>
                                  <p:childTnLst>
                                    <p:set>
                                      <p:cBhvr>
                                        <p:cTn id="250" dur="1" fill="hold">
                                          <p:stCondLst>
                                            <p:cond delay="0"/>
                                          </p:stCondLst>
                                        </p:cTn>
                                        <p:tgtEl>
                                          <p:spTgt spid="4"/>
                                        </p:tgtEl>
                                        <p:attrNameLst>
                                          <p:attrName>style.visibility</p:attrName>
                                        </p:attrNameLst>
                                      </p:cBhvr>
                                      <p:to>
                                        <p:strVal val="visible"/>
                                      </p:to>
                                    </p:set>
                                  </p:childTnLst>
                                </p:cTn>
                              </p:par>
                              <p:par>
                                <p:cTn id="251" presetID="1" presetClass="entr" presetSubtype="0" fill="hold" grpId="0" nodeType="withEffect">
                                  <p:stCondLst>
                                    <p:cond delay="0"/>
                                  </p:stCondLst>
                                  <p:childTnLst>
                                    <p:set>
                                      <p:cBhvr>
                                        <p:cTn id="252" dur="1" fill="hold">
                                          <p:stCondLst>
                                            <p:cond delay="0"/>
                                          </p:stCondLst>
                                        </p:cTn>
                                        <p:tgtEl>
                                          <p:spTgt spid="3"/>
                                        </p:tgtEl>
                                        <p:attrNameLst>
                                          <p:attrName>style.visibility</p:attrName>
                                        </p:attrNameLst>
                                      </p:cBhvr>
                                      <p:to>
                                        <p:strVal val="visible"/>
                                      </p:to>
                                    </p:set>
                                  </p:childTnLst>
                                </p:cTn>
                              </p:par>
                              <p:par>
                                <p:cTn id="253" presetID="1" presetClass="entr" presetSubtype="0" fill="hold" grpId="0" nodeType="withEffect">
                                  <p:stCondLst>
                                    <p:cond delay="0"/>
                                  </p:stCondLst>
                                  <p:childTnLst>
                                    <p:set>
                                      <p:cBhvr>
                                        <p:cTn id="254" dur="1" fill="hold">
                                          <p:stCondLst>
                                            <p:cond delay="0"/>
                                          </p:stCondLst>
                                        </p:cTn>
                                        <p:tgtEl>
                                          <p:spTgt spid="496"/>
                                        </p:tgtEl>
                                        <p:attrNameLst>
                                          <p:attrName>style.visibility</p:attrName>
                                        </p:attrNameLst>
                                      </p:cBhvr>
                                      <p:to>
                                        <p:strVal val="visible"/>
                                      </p:to>
                                    </p:set>
                                  </p:childTnLst>
                                </p:cTn>
                              </p:par>
                              <p:par>
                                <p:cTn id="255" presetID="1" presetClass="entr" presetSubtype="0" fill="hold" nodeType="withEffect">
                                  <p:stCondLst>
                                    <p:cond delay="0"/>
                                  </p:stCondLst>
                                  <p:childTnLst>
                                    <p:set>
                                      <p:cBhvr>
                                        <p:cTn id="256" dur="1" fill="hold">
                                          <p:stCondLst>
                                            <p:cond delay="0"/>
                                          </p:stCondLst>
                                        </p:cTn>
                                        <p:tgtEl>
                                          <p:spTgt spid="977"/>
                                        </p:tgtEl>
                                        <p:attrNameLst>
                                          <p:attrName>style.visibility</p:attrName>
                                        </p:attrNameLst>
                                      </p:cBhvr>
                                      <p:to>
                                        <p:strVal val="visible"/>
                                      </p:to>
                                    </p:set>
                                  </p:childTnLst>
                                </p:cTn>
                              </p:par>
                              <p:par>
                                <p:cTn id="257" presetID="1" presetClass="entr" presetSubtype="0" fill="hold" grpId="0" nodeType="withEffect">
                                  <p:stCondLst>
                                    <p:cond delay="0"/>
                                  </p:stCondLst>
                                  <p:childTnLst>
                                    <p:set>
                                      <p:cBhvr>
                                        <p:cTn id="258" dur="1" fill="hold">
                                          <p:stCondLst>
                                            <p:cond delay="0"/>
                                          </p:stCondLst>
                                        </p:cTn>
                                        <p:tgtEl>
                                          <p:spTgt spid="972"/>
                                        </p:tgtEl>
                                        <p:attrNameLst>
                                          <p:attrName>style.visibility</p:attrName>
                                        </p:attrNameLst>
                                      </p:cBhvr>
                                      <p:to>
                                        <p:strVal val="visible"/>
                                      </p:to>
                                    </p:set>
                                  </p:childTnLst>
                                </p:cTn>
                              </p:par>
                            </p:childTnLst>
                          </p:cTn>
                        </p:par>
                      </p:childTnLst>
                    </p:cTn>
                  </p:par>
                  <p:par>
                    <p:cTn id="259" fill="hold">
                      <p:stCondLst>
                        <p:cond delay="indefinite"/>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65"/>
                                        </p:tgtEl>
                                        <p:attrNameLst>
                                          <p:attrName>style.visibility</p:attrName>
                                        </p:attrNameLst>
                                      </p:cBhvr>
                                      <p:to>
                                        <p:strVal val="visible"/>
                                      </p:to>
                                    </p:set>
                                  </p:childTnLst>
                                </p:cTn>
                              </p:par>
                              <p:par>
                                <p:cTn id="263" presetID="1" presetClass="entr" presetSubtype="0" fill="hold" grpId="0" nodeType="withEffect">
                                  <p:stCondLst>
                                    <p:cond delay="0"/>
                                  </p:stCondLst>
                                  <p:childTnLst>
                                    <p:set>
                                      <p:cBhvr>
                                        <p:cTn id="264" dur="1" fill="hold">
                                          <p:stCondLst>
                                            <p:cond delay="0"/>
                                          </p:stCondLst>
                                        </p:cTn>
                                        <p:tgtEl>
                                          <p:spTgt spid="74"/>
                                        </p:tgtEl>
                                        <p:attrNameLst>
                                          <p:attrName>style.visibility</p:attrName>
                                        </p:attrNameLst>
                                      </p:cBhvr>
                                      <p:to>
                                        <p:strVal val="visible"/>
                                      </p:to>
                                    </p:set>
                                  </p:childTnLst>
                                </p:cTn>
                              </p:par>
                              <p:par>
                                <p:cTn id="265" presetID="1" presetClass="entr" presetSubtype="0" fill="hold" grpId="0" nodeType="withEffect">
                                  <p:stCondLst>
                                    <p:cond delay="0"/>
                                  </p:stCondLst>
                                  <p:childTnLst>
                                    <p:set>
                                      <p:cBhvr>
                                        <p:cTn id="266" dur="1" fill="hold">
                                          <p:stCondLst>
                                            <p:cond delay="0"/>
                                          </p:stCondLst>
                                        </p:cTn>
                                        <p:tgtEl>
                                          <p:spTgt spid="141"/>
                                        </p:tgtEl>
                                        <p:attrNameLst>
                                          <p:attrName>style.visibility</p:attrName>
                                        </p:attrNameLst>
                                      </p:cBhvr>
                                      <p:to>
                                        <p:strVal val="visible"/>
                                      </p:to>
                                    </p:set>
                                  </p:childTnLst>
                                </p:cTn>
                              </p:par>
                              <p:par>
                                <p:cTn id="267" presetID="1" presetClass="entr" presetSubtype="0" fill="hold" grpId="0" nodeType="withEffect">
                                  <p:stCondLst>
                                    <p:cond delay="0"/>
                                  </p:stCondLst>
                                  <p:childTnLst>
                                    <p:set>
                                      <p:cBhvr>
                                        <p:cTn id="268" dur="1" fill="hold">
                                          <p:stCondLst>
                                            <p:cond delay="0"/>
                                          </p:stCondLst>
                                        </p:cTn>
                                        <p:tgtEl>
                                          <p:spTgt spid="75"/>
                                        </p:tgtEl>
                                        <p:attrNameLst>
                                          <p:attrName>style.visibility</p:attrName>
                                        </p:attrNameLst>
                                      </p:cBhvr>
                                      <p:to>
                                        <p:strVal val="visible"/>
                                      </p:to>
                                    </p:set>
                                  </p:childTnLst>
                                </p:cTn>
                              </p:par>
                              <p:par>
                                <p:cTn id="269" presetID="1" presetClass="entr" presetSubtype="0" fill="hold" grpId="0" nodeType="withEffect">
                                  <p:stCondLst>
                                    <p:cond delay="0"/>
                                  </p:stCondLst>
                                  <p:childTnLst>
                                    <p:set>
                                      <p:cBhvr>
                                        <p:cTn id="270" dur="1" fill="hold">
                                          <p:stCondLst>
                                            <p:cond delay="0"/>
                                          </p:stCondLst>
                                        </p:cTn>
                                        <p:tgtEl>
                                          <p:spTgt spid="69"/>
                                        </p:tgtEl>
                                        <p:attrNameLst>
                                          <p:attrName>style.visibility</p:attrName>
                                        </p:attrNameLst>
                                      </p:cBhvr>
                                      <p:to>
                                        <p:strVal val="visible"/>
                                      </p:to>
                                    </p:set>
                                  </p:childTnLst>
                                </p:cTn>
                              </p:par>
                              <p:par>
                                <p:cTn id="271" presetID="1" presetClass="entr" presetSubtype="0" fill="hold" grpId="0" nodeType="withEffect">
                                  <p:stCondLst>
                                    <p:cond delay="0"/>
                                  </p:stCondLst>
                                  <p:childTnLst>
                                    <p:set>
                                      <p:cBhvr>
                                        <p:cTn id="272" dur="1" fill="hold">
                                          <p:stCondLst>
                                            <p:cond delay="0"/>
                                          </p:stCondLst>
                                        </p:cTn>
                                        <p:tgtEl>
                                          <p:spTgt spid="154"/>
                                        </p:tgtEl>
                                        <p:attrNameLst>
                                          <p:attrName>style.visibility</p:attrName>
                                        </p:attrNameLst>
                                      </p:cBhvr>
                                      <p:to>
                                        <p:strVal val="visible"/>
                                      </p:to>
                                    </p:set>
                                  </p:childTnLst>
                                </p:cTn>
                              </p:par>
                              <p:par>
                                <p:cTn id="273" presetID="1" presetClass="entr" presetSubtype="0" fill="hold" nodeType="withEffect">
                                  <p:stCondLst>
                                    <p:cond delay="0"/>
                                  </p:stCondLst>
                                  <p:childTnLst>
                                    <p:set>
                                      <p:cBhvr>
                                        <p:cTn id="274" dur="1" fill="hold">
                                          <p:stCondLst>
                                            <p:cond delay="0"/>
                                          </p:stCondLst>
                                        </p:cTn>
                                        <p:tgtEl>
                                          <p:spTgt spid="155"/>
                                        </p:tgtEl>
                                        <p:attrNameLst>
                                          <p:attrName>style.visibility</p:attrName>
                                        </p:attrNameLst>
                                      </p:cBhvr>
                                      <p:to>
                                        <p:strVal val="visible"/>
                                      </p:to>
                                    </p:set>
                                  </p:childTnLst>
                                </p:cTn>
                              </p:par>
                              <p:par>
                                <p:cTn id="275" presetID="1" presetClass="entr" presetSubtype="0" fill="hold" nodeType="withEffect">
                                  <p:stCondLst>
                                    <p:cond delay="0"/>
                                  </p:stCondLst>
                                  <p:childTnLst>
                                    <p:set>
                                      <p:cBhvr>
                                        <p:cTn id="276" dur="1" fill="hold">
                                          <p:stCondLst>
                                            <p:cond delay="0"/>
                                          </p:stCondLst>
                                        </p:cTn>
                                        <p:tgtEl>
                                          <p:spTgt spid="304"/>
                                        </p:tgtEl>
                                        <p:attrNameLst>
                                          <p:attrName>style.visibility</p:attrName>
                                        </p:attrNameLst>
                                      </p:cBhvr>
                                      <p:to>
                                        <p:strVal val="visible"/>
                                      </p:to>
                                    </p:set>
                                  </p:childTnLst>
                                </p:cTn>
                              </p:par>
                            </p:childTnLst>
                          </p:cTn>
                        </p:par>
                      </p:childTnLst>
                    </p:cTn>
                  </p:par>
                  <p:par>
                    <p:cTn id="277" fill="hold">
                      <p:stCondLst>
                        <p:cond delay="indefinite"/>
                      </p:stCondLst>
                      <p:childTnLst>
                        <p:par>
                          <p:cTn id="278" fill="hold">
                            <p:stCondLst>
                              <p:cond delay="0"/>
                            </p:stCondLst>
                            <p:childTnLst>
                              <p:par>
                                <p:cTn id="279" presetID="1" presetClass="entr" presetSubtype="0" fill="hold" nodeType="clickEffect">
                                  <p:stCondLst>
                                    <p:cond delay="0"/>
                                  </p:stCondLst>
                                  <p:childTnLst>
                                    <p:set>
                                      <p:cBhvr>
                                        <p:cTn id="280" dur="1" fill="hold">
                                          <p:stCondLst>
                                            <p:cond delay="0"/>
                                          </p:stCondLst>
                                        </p:cTn>
                                        <p:tgtEl>
                                          <p:spTgt spid="217"/>
                                        </p:tgtEl>
                                        <p:attrNameLst>
                                          <p:attrName>style.visibility</p:attrName>
                                        </p:attrNameLst>
                                      </p:cBhvr>
                                      <p:to>
                                        <p:strVal val="visible"/>
                                      </p:to>
                                    </p:set>
                                  </p:childTnLst>
                                </p:cTn>
                              </p:par>
                              <p:par>
                                <p:cTn id="281" presetID="1" presetClass="entr" presetSubtype="0" fill="hold" nodeType="withEffect">
                                  <p:stCondLst>
                                    <p:cond delay="0"/>
                                  </p:stCondLst>
                                  <p:childTnLst>
                                    <p:set>
                                      <p:cBhvr>
                                        <p:cTn id="282" dur="1" fill="hold">
                                          <p:stCondLst>
                                            <p:cond delay="0"/>
                                          </p:stCondLst>
                                        </p:cTn>
                                        <p:tgtEl>
                                          <p:spTgt spid="215"/>
                                        </p:tgtEl>
                                        <p:attrNameLst>
                                          <p:attrName>style.visibility</p:attrName>
                                        </p:attrNameLst>
                                      </p:cBhvr>
                                      <p:to>
                                        <p:strVal val="visible"/>
                                      </p:to>
                                    </p:set>
                                  </p:childTnLst>
                                </p:cTn>
                              </p:par>
                              <p:par>
                                <p:cTn id="283" presetID="1" presetClass="entr" presetSubtype="0" fill="hold" nodeType="withEffect">
                                  <p:stCondLst>
                                    <p:cond delay="0"/>
                                  </p:stCondLst>
                                  <p:childTnLst>
                                    <p:set>
                                      <p:cBhvr>
                                        <p:cTn id="284" dur="1" fill="hold">
                                          <p:stCondLst>
                                            <p:cond delay="0"/>
                                          </p:stCondLst>
                                        </p:cTn>
                                        <p:tgtEl>
                                          <p:spTgt spid="461"/>
                                        </p:tgtEl>
                                        <p:attrNameLst>
                                          <p:attrName>style.visibility</p:attrName>
                                        </p:attrNameLst>
                                      </p:cBhvr>
                                      <p:to>
                                        <p:strVal val="visible"/>
                                      </p:to>
                                    </p:set>
                                  </p:childTnLst>
                                </p:cTn>
                              </p:par>
                              <p:par>
                                <p:cTn id="285" presetID="1" presetClass="entr" presetSubtype="0" fill="hold" nodeType="withEffect">
                                  <p:stCondLst>
                                    <p:cond delay="0"/>
                                  </p:stCondLst>
                                  <p:childTnLst>
                                    <p:set>
                                      <p:cBhvr>
                                        <p:cTn id="286" dur="1" fill="hold">
                                          <p:stCondLst>
                                            <p:cond delay="0"/>
                                          </p:stCondLst>
                                        </p:cTn>
                                        <p:tgtEl>
                                          <p:spTgt spid="386"/>
                                        </p:tgtEl>
                                        <p:attrNameLst>
                                          <p:attrName>style.visibility</p:attrName>
                                        </p:attrNameLst>
                                      </p:cBhvr>
                                      <p:to>
                                        <p:strVal val="visible"/>
                                      </p:to>
                                    </p:set>
                                  </p:childTnLst>
                                </p:cTn>
                              </p:par>
                              <p:par>
                                <p:cTn id="287" presetID="1" presetClass="entr" presetSubtype="0" fill="hold" nodeType="withEffect">
                                  <p:stCondLst>
                                    <p:cond delay="0"/>
                                  </p:stCondLst>
                                  <p:childTnLst>
                                    <p:set>
                                      <p:cBhvr>
                                        <p:cTn id="288" dur="1" fill="hold">
                                          <p:stCondLst>
                                            <p:cond delay="0"/>
                                          </p:stCondLst>
                                        </p:cTn>
                                        <p:tgtEl>
                                          <p:spTgt spid="413"/>
                                        </p:tgtEl>
                                        <p:attrNameLst>
                                          <p:attrName>style.visibility</p:attrName>
                                        </p:attrNameLst>
                                      </p:cBhvr>
                                      <p:to>
                                        <p:strVal val="visible"/>
                                      </p:to>
                                    </p:set>
                                  </p:childTnLst>
                                </p:cTn>
                              </p:par>
                              <p:par>
                                <p:cTn id="289" presetID="1" presetClass="entr" presetSubtype="0" fill="hold" nodeType="withEffect">
                                  <p:stCondLst>
                                    <p:cond delay="0"/>
                                  </p:stCondLst>
                                  <p:childTnLst>
                                    <p:set>
                                      <p:cBhvr>
                                        <p:cTn id="290" dur="1" fill="hold">
                                          <p:stCondLst>
                                            <p:cond delay="0"/>
                                          </p:stCondLst>
                                        </p:cTn>
                                        <p:tgtEl>
                                          <p:spTgt spid="408"/>
                                        </p:tgtEl>
                                        <p:attrNameLst>
                                          <p:attrName>style.visibility</p:attrName>
                                        </p:attrNameLst>
                                      </p:cBhvr>
                                      <p:to>
                                        <p:strVal val="visible"/>
                                      </p:to>
                                    </p:set>
                                  </p:childTnLst>
                                </p:cTn>
                              </p:par>
                              <p:par>
                                <p:cTn id="291" presetID="1" presetClass="entr" presetSubtype="0" fill="hold" nodeType="withEffect">
                                  <p:stCondLst>
                                    <p:cond delay="0"/>
                                  </p:stCondLst>
                                  <p:childTnLst>
                                    <p:set>
                                      <p:cBhvr>
                                        <p:cTn id="292" dur="1" fill="hold">
                                          <p:stCondLst>
                                            <p:cond delay="0"/>
                                          </p:stCondLst>
                                        </p:cTn>
                                        <p:tgtEl>
                                          <p:spTgt spid="423"/>
                                        </p:tgtEl>
                                        <p:attrNameLst>
                                          <p:attrName>style.visibility</p:attrName>
                                        </p:attrNameLst>
                                      </p:cBhvr>
                                      <p:to>
                                        <p:strVal val="visible"/>
                                      </p:to>
                                    </p:set>
                                  </p:childTnLst>
                                </p:cTn>
                              </p:par>
                              <p:par>
                                <p:cTn id="293" presetID="1" presetClass="entr" presetSubtype="0" fill="hold" nodeType="withEffect">
                                  <p:stCondLst>
                                    <p:cond delay="0"/>
                                  </p:stCondLst>
                                  <p:childTnLst>
                                    <p:set>
                                      <p:cBhvr>
                                        <p:cTn id="294" dur="1" fill="hold">
                                          <p:stCondLst>
                                            <p:cond delay="0"/>
                                          </p:stCondLst>
                                        </p:cTn>
                                        <p:tgtEl>
                                          <p:spTgt spid="403"/>
                                        </p:tgtEl>
                                        <p:attrNameLst>
                                          <p:attrName>style.visibility</p:attrName>
                                        </p:attrNameLst>
                                      </p:cBhvr>
                                      <p:to>
                                        <p:strVal val="visible"/>
                                      </p:to>
                                    </p:set>
                                  </p:childTnLst>
                                </p:cTn>
                              </p:par>
                              <p:par>
                                <p:cTn id="295" presetID="1" presetClass="entr" presetSubtype="0" fill="hold" nodeType="withEffect">
                                  <p:stCondLst>
                                    <p:cond delay="0"/>
                                  </p:stCondLst>
                                  <p:childTnLst>
                                    <p:set>
                                      <p:cBhvr>
                                        <p:cTn id="296" dur="1" fill="hold">
                                          <p:stCondLst>
                                            <p:cond delay="0"/>
                                          </p:stCondLst>
                                        </p:cTn>
                                        <p:tgtEl>
                                          <p:spTgt spid="216"/>
                                        </p:tgtEl>
                                        <p:attrNameLst>
                                          <p:attrName>style.visibility</p:attrName>
                                        </p:attrNameLst>
                                      </p:cBhvr>
                                      <p:to>
                                        <p:strVal val="visible"/>
                                      </p:to>
                                    </p:set>
                                  </p:childTnLst>
                                </p:cTn>
                              </p:par>
                              <p:par>
                                <p:cTn id="297" presetID="1" presetClass="entr" presetSubtype="0" fill="hold" nodeType="withEffect">
                                  <p:stCondLst>
                                    <p:cond delay="0"/>
                                  </p:stCondLst>
                                  <p:childTnLst>
                                    <p:set>
                                      <p:cBhvr>
                                        <p:cTn id="298" dur="1" fill="hold">
                                          <p:stCondLst>
                                            <p:cond delay="0"/>
                                          </p:stCondLst>
                                        </p:cTn>
                                        <p:tgtEl>
                                          <p:spTgt spid="418"/>
                                        </p:tgtEl>
                                        <p:attrNameLst>
                                          <p:attrName>style.visibility</p:attrName>
                                        </p:attrNameLst>
                                      </p:cBhvr>
                                      <p:to>
                                        <p:strVal val="visible"/>
                                      </p:to>
                                    </p:set>
                                  </p:childTnLst>
                                </p:cTn>
                              </p:par>
                              <p:par>
                                <p:cTn id="299" presetID="1" presetClass="entr" presetSubtype="0" fill="hold" nodeType="withEffect">
                                  <p:stCondLst>
                                    <p:cond delay="0"/>
                                  </p:stCondLst>
                                  <p:childTnLst>
                                    <p:set>
                                      <p:cBhvr>
                                        <p:cTn id="300" dur="1" fill="hold">
                                          <p:stCondLst>
                                            <p:cond delay="0"/>
                                          </p:stCondLst>
                                        </p:cTn>
                                        <p:tgtEl>
                                          <p:spTgt spid="146"/>
                                        </p:tgtEl>
                                        <p:attrNameLst>
                                          <p:attrName>style.visibility</p:attrName>
                                        </p:attrNameLst>
                                      </p:cBhvr>
                                      <p:to>
                                        <p:strVal val="visible"/>
                                      </p:to>
                                    </p:set>
                                  </p:childTnLst>
                                </p:cTn>
                              </p:par>
                              <p:par>
                                <p:cTn id="301" presetID="1" presetClass="entr" presetSubtype="0" fill="hold" nodeType="withEffect">
                                  <p:stCondLst>
                                    <p:cond delay="0"/>
                                  </p:stCondLst>
                                  <p:childTnLst>
                                    <p:set>
                                      <p:cBhvr>
                                        <p:cTn id="302" dur="1" fill="hold">
                                          <p:stCondLst>
                                            <p:cond delay="0"/>
                                          </p:stCondLst>
                                        </p:cTn>
                                        <p:tgtEl>
                                          <p:spTgt spid="128"/>
                                        </p:tgtEl>
                                        <p:attrNameLst>
                                          <p:attrName>style.visibility</p:attrName>
                                        </p:attrNameLst>
                                      </p:cBhvr>
                                      <p:to>
                                        <p:strVal val="visible"/>
                                      </p:to>
                                    </p:set>
                                  </p:childTnLst>
                                </p:cTn>
                              </p:par>
                              <p:par>
                                <p:cTn id="303" presetID="1" presetClass="entr" presetSubtype="0" fill="hold" nodeType="withEffect">
                                  <p:stCondLst>
                                    <p:cond delay="0"/>
                                  </p:stCondLst>
                                  <p:childTnLst>
                                    <p:set>
                                      <p:cBhvr>
                                        <p:cTn id="304" dur="1" fill="hold">
                                          <p:stCondLst>
                                            <p:cond delay="0"/>
                                          </p:stCondLst>
                                        </p:cTn>
                                        <p:tgtEl>
                                          <p:spTgt spid="223"/>
                                        </p:tgtEl>
                                        <p:attrNameLst>
                                          <p:attrName>style.visibility</p:attrName>
                                        </p:attrNameLst>
                                      </p:cBhvr>
                                      <p:to>
                                        <p:strVal val="visible"/>
                                      </p:to>
                                    </p:set>
                                  </p:childTnLst>
                                </p:cTn>
                              </p:par>
                              <p:par>
                                <p:cTn id="305" presetID="1" presetClass="entr" presetSubtype="0" fill="hold" nodeType="withEffect">
                                  <p:stCondLst>
                                    <p:cond delay="0"/>
                                  </p:stCondLst>
                                  <p:childTnLst>
                                    <p:set>
                                      <p:cBhvr>
                                        <p:cTn id="306" dur="1" fill="hold">
                                          <p:stCondLst>
                                            <p:cond delay="0"/>
                                          </p:stCondLst>
                                        </p:cTn>
                                        <p:tgtEl>
                                          <p:spTgt spid="226"/>
                                        </p:tgtEl>
                                        <p:attrNameLst>
                                          <p:attrName>style.visibility</p:attrName>
                                        </p:attrNameLst>
                                      </p:cBhvr>
                                      <p:to>
                                        <p:strVal val="visible"/>
                                      </p:to>
                                    </p:set>
                                  </p:childTnLst>
                                </p:cTn>
                              </p:par>
                              <p:par>
                                <p:cTn id="307" presetID="1" presetClass="entr" presetSubtype="0" fill="hold" nodeType="withEffect">
                                  <p:stCondLst>
                                    <p:cond delay="0"/>
                                  </p:stCondLst>
                                  <p:childTnLst>
                                    <p:set>
                                      <p:cBhvr>
                                        <p:cTn id="308" dur="1" fill="hold">
                                          <p:stCondLst>
                                            <p:cond delay="0"/>
                                          </p:stCondLst>
                                        </p:cTn>
                                        <p:tgtEl>
                                          <p:spTgt spid="220"/>
                                        </p:tgtEl>
                                        <p:attrNameLst>
                                          <p:attrName>style.visibility</p:attrName>
                                        </p:attrNameLst>
                                      </p:cBhvr>
                                      <p:to>
                                        <p:strVal val="visible"/>
                                      </p:to>
                                    </p:set>
                                  </p:childTnLst>
                                </p:cTn>
                              </p:par>
                              <p:par>
                                <p:cTn id="309" presetID="1" presetClass="entr" presetSubtype="0" fill="hold" nodeType="withEffect">
                                  <p:stCondLst>
                                    <p:cond delay="0"/>
                                  </p:stCondLst>
                                  <p:childTnLst>
                                    <p:set>
                                      <p:cBhvr>
                                        <p:cTn id="310" dur="1" fill="hold">
                                          <p:stCondLst>
                                            <p:cond delay="0"/>
                                          </p:stCondLst>
                                        </p:cTn>
                                        <p:tgtEl>
                                          <p:spTgt spid="484"/>
                                        </p:tgtEl>
                                        <p:attrNameLst>
                                          <p:attrName>style.visibility</p:attrName>
                                        </p:attrNameLst>
                                      </p:cBhvr>
                                      <p:to>
                                        <p:strVal val="visible"/>
                                      </p:to>
                                    </p:set>
                                  </p:childTnLst>
                                </p:cTn>
                              </p:par>
                              <p:par>
                                <p:cTn id="311" presetID="1" presetClass="entr" presetSubtype="0" fill="hold" nodeType="withEffect">
                                  <p:stCondLst>
                                    <p:cond delay="0"/>
                                  </p:stCondLst>
                                  <p:childTnLst>
                                    <p:set>
                                      <p:cBhvr>
                                        <p:cTn id="312" dur="1" fill="hold">
                                          <p:stCondLst>
                                            <p:cond delay="0"/>
                                          </p:stCondLst>
                                        </p:cTn>
                                        <p:tgtEl>
                                          <p:spTgt spid="123"/>
                                        </p:tgtEl>
                                        <p:attrNameLst>
                                          <p:attrName>style.visibility</p:attrName>
                                        </p:attrNameLst>
                                      </p:cBhvr>
                                      <p:to>
                                        <p:strVal val="visible"/>
                                      </p:to>
                                    </p:set>
                                  </p:childTnLst>
                                </p:cTn>
                              </p:par>
                              <p:par>
                                <p:cTn id="313" presetID="1" presetClass="entr" presetSubtype="0" fill="hold" nodeType="withEffect">
                                  <p:stCondLst>
                                    <p:cond delay="0"/>
                                  </p:stCondLst>
                                  <p:childTnLst>
                                    <p:set>
                                      <p:cBhvr>
                                        <p:cTn id="314" dur="1" fill="hold">
                                          <p:stCondLst>
                                            <p:cond delay="0"/>
                                          </p:stCondLst>
                                        </p:cTn>
                                        <p:tgtEl>
                                          <p:spTgt spid="6"/>
                                        </p:tgtEl>
                                        <p:attrNameLst>
                                          <p:attrName>style.visibility</p:attrName>
                                        </p:attrNameLst>
                                      </p:cBhvr>
                                      <p:to>
                                        <p:strVal val="visible"/>
                                      </p:to>
                                    </p:set>
                                  </p:childTnLst>
                                </p:cTn>
                              </p:par>
                              <p:par>
                                <p:cTn id="315" presetID="1" presetClass="entr" presetSubtype="0" fill="hold" grpId="0" nodeType="withEffect">
                                  <p:stCondLst>
                                    <p:cond delay="0"/>
                                  </p:stCondLst>
                                  <p:childTnLst>
                                    <p:set>
                                      <p:cBhvr>
                                        <p:cTn id="316" dur="1" fill="hold">
                                          <p:stCondLst>
                                            <p:cond delay="0"/>
                                          </p:stCondLst>
                                        </p:cTn>
                                        <p:tgtEl>
                                          <p:spTgt spid="7"/>
                                        </p:tgtEl>
                                        <p:attrNameLst>
                                          <p:attrName>style.visibility</p:attrName>
                                        </p:attrNameLst>
                                      </p:cBhvr>
                                      <p:to>
                                        <p:strVal val="visible"/>
                                      </p:to>
                                    </p:set>
                                  </p:childTnLst>
                                </p:cTn>
                              </p:par>
                              <p:par>
                                <p:cTn id="317" presetID="1" presetClass="entr" presetSubtype="0" fill="hold" nodeType="withEffect">
                                  <p:stCondLst>
                                    <p:cond delay="0"/>
                                  </p:stCondLst>
                                  <p:childTnLst>
                                    <p:set>
                                      <p:cBhvr>
                                        <p:cTn id="318" dur="1" fill="hold">
                                          <p:stCondLst>
                                            <p:cond delay="0"/>
                                          </p:stCondLst>
                                        </p:cTn>
                                        <p:tgtEl>
                                          <p:spTgt spid="462"/>
                                        </p:tgtEl>
                                        <p:attrNameLst>
                                          <p:attrName>style.visibility</p:attrName>
                                        </p:attrNameLst>
                                      </p:cBhvr>
                                      <p:to>
                                        <p:strVal val="visible"/>
                                      </p:to>
                                    </p:set>
                                  </p:childTnLst>
                                </p:cTn>
                              </p:par>
                              <p:par>
                                <p:cTn id="319" presetID="1" presetClass="entr" presetSubtype="0" fill="hold" nodeType="withEffect">
                                  <p:stCondLst>
                                    <p:cond delay="0"/>
                                  </p:stCondLst>
                                  <p:childTnLst>
                                    <p:set>
                                      <p:cBhvr>
                                        <p:cTn id="320" dur="1" fill="hold">
                                          <p:stCondLst>
                                            <p:cond delay="0"/>
                                          </p:stCondLst>
                                        </p:cTn>
                                        <p:tgtEl>
                                          <p:spTgt spid="1045"/>
                                        </p:tgtEl>
                                        <p:attrNameLst>
                                          <p:attrName>style.visibility</p:attrName>
                                        </p:attrNameLst>
                                      </p:cBhvr>
                                      <p:to>
                                        <p:strVal val="visible"/>
                                      </p:to>
                                    </p:set>
                                  </p:childTnLst>
                                </p:cTn>
                              </p:par>
                              <p:par>
                                <p:cTn id="321" presetID="1" presetClass="entr" presetSubtype="0" fill="hold" nodeType="withEffect">
                                  <p:stCondLst>
                                    <p:cond delay="0"/>
                                  </p:stCondLst>
                                  <p:childTnLst>
                                    <p:set>
                                      <p:cBhvr>
                                        <p:cTn id="322" dur="1" fill="hold">
                                          <p:stCondLst>
                                            <p:cond delay="0"/>
                                          </p:stCondLst>
                                        </p:cTn>
                                        <p:tgtEl>
                                          <p:spTgt spid="115"/>
                                        </p:tgtEl>
                                        <p:attrNameLst>
                                          <p:attrName>style.visibility</p:attrName>
                                        </p:attrNameLst>
                                      </p:cBhvr>
                                      <p:to>
                                        <p:strVal val="visible"/>
                                      </p:to>
                                    </p:set>
                                  </p:childTnLst>
                                </p:cTn>
                              </p:par>
                              <p:par>
                                <p:cTn id="323" presetID="1" presetClass="entr" presetSubtype="0" fill="hold" nodeType="withEffect">
                                  <p:stCondLst>
                                    <p:cond delay="0"/>
                                  </p:stCondLst>
                                  <p:childTnLst>
                                    <p:set>
                                      <p:cBhvr>
                                        <p:cTn id="324" dur="1" fill="hold">
                                          <p:stCondLst>
                                            <p:cond delay="0"/>
                                          </p:stCondLst>
                                        </p:cTn>
                                        <p:tgtEl>
                                          <p:spTgt spid="377"/>
                                        </p:tgtEl>
                                        <p:attrNameLst>
                                          <p:attrName>style.visibility</p:attrName>
                                        </p:attrNameLst>
                                      </p:cBhvr>
                                      <p:to>
                                        <p:strVal val="visible"/>
                                      </p:to>
                                    </p:set>
                                  </p:childTnLst>
                                </p:cTn>
                              </p:par>
                              <p:par>
                                <p:cTn id="325" presetID="1" presetClass="entr" presetSubtype="0" fill="hold" nodeType="withEffect">
                                  <p:stCondLst>
                                    <p:cond delay="0"/>
                                  </p:stCondLst>
                                  <p:childTnLst>
                                    <p:set>
                                      <p:cBhvr>
                                        <p:cTn id="326" dur="1" fill="hold">
                                          <p:stCondLst>
                                            <p:cond delay="0"/>
                                          </p:stCondLst>
                                        </p:cTn>
                                        <p:tgtEl>
                                          <p:spTgt spid="158"/>
                                        </p:tgtEl>
                                        <p:attrNameLst>
                                          <p:attrName>style.visibility</p:attrName>
                                        </p:attrNameLst>
                                      </p:cBhvr>
                                      <p:to>
                                        <p:strVal val="visible"/>
                                      </p:to>
                                    </p:set>
                                  </p:childTnLst>
                                </p:cTn>
                              </p:par>
                              <p:par>
                                <p:cTn id="327" presetID="1" presetClass="entr" presetSubtype="0" fill="hold" nodeType="withEffect">
                                  <p:stCondLst>
                                    <p:cond delay="0"/>
                                  </p:stCondLst>
                                  <p:childTnLst>
                                    <p:set>
                                      <p:cBhvr>
                                        <p:cTn id="328" dur="1" fill="hold">
                                          <p:stCondLst>
                                            <p:cond delay="0"/>
                                          </p:stCondLst>
                                        </p:cTn>
                                        <p:tgtEl>
                                          <p:spTgt spid="371"/>
                                        </p:tgtEl>
                                        <p:attrNameLst>
                                          <p:attrName>style.visibility</p:attrName>
                                        </p:attrNameLst>
                                      </p:cBhvr>
                                      <p:to>
                                        <p:strVal val="visible"/>
                                      </p:to>
                                    </p:set>
                                  </p:childTnLst>
                                </p:cTn>
                              </p:par>
                              <p:par>
                                <p:cTn id="329" presetID="1" presetClass="entr" presetSubtype="0" fill="hold" nodeType="withEffect">
                                  <p:stCondLst>
                                    <p:cond delay="0"/>
                                  </p:stCondLst>
                                  <p:childTnLst>
                                    <p:set>
                                      <p:cBhvr>
                                        <p:cTn id="330" dur="1" fill="hold">
                                          <p:stCondLst>
                                            <p:cond delay="0"/>
                                          </p:stCondLst>
                                        </p:cTn>
                                        <p:tgtEl>
                                          <p:spTgt spid="335"/>
                                        </p:tgtEl>
                                        <p:attrNameLst>
                                          <p:attrName>style.visibility</p:attrName>
                                        </p:attrNameLst>
                                      </p:cBhvr>
                                      <p:to>
                                        <p:strVal val="visible"/>
                                      </p:to>
                                    </p:set>
                                  </p:childTnLst>
                                </p:cTn>
                              </p:par>
                              <p:par>
                                <p:cTn id="331" presetID="1" presetClass="entr" presetSubtype="0" fill="hold" nodeType="withEffect">
                                  <p:stCondLst>
                                    <p:cond delay="0"/>
                                  </p:stCondLst>
                                  <p:childTnLst>
                                    <p:set>
                                      <p:cBhvr>
                                        <p:cTn id="332" dur="1" fill="hold">
                                          <p:stCondLst>
                                            <p:cond delay="0"/>
                                          </p:stCondLst>
                                        </p:cTn>
                                        <p:tgtEl>
                                          <p:spTgt spid="391"/>
                                        </p:tgtEl>
                                        <p:attrNameLst>
                                          <p:attrName>style.visibility</p:attrName>
                                        </p:attrNameLst>
                                      </p:cBhvr>
                                      <p:to>
                                        <p:strVal val="visible"/>
                                      </p:to>
                                    </p:set>
                                  </p:childTnLst>
                                </p:cTn>
                              </p:par>
                              <p:par>
                                <p:cTn id="333" presetID="1" presetClass="entr" presetSubtype="0" fill="hold" nodeType="withEffect">
                                  <p:stCondLst>
                                    <p:cond delay="0"/>
                                  </p:stCondLst>
                                  <p:childTnLst>
                                    <p:set>
                                      <p:cBhvr>
                                        <p:cTn id="334" dur="1" fill="hold">
                                          <p:stCondLst>
                                            <p:cond delay="0"/>
                                          </p:stCondLst>
                                        </p:cTn>
                                        <p:tgtEl>
                                          <p:spTgt spid="438"/>
                                        </p:tgtEl>
                                        <p:attrNameLst>
                                          <p:attrName>style.visibility</p:attrName>
                                        </p:attrNameLst>
                                      </p:cBhvr>
                                      <p:to>
                                        <p:strVal val="visible"/>
                                      </p:to>
                                    </p:set>
                                  </p:childTnLst>
                                </p:cTn>
                              </p:par>
                              <p:par>
                                <p:cTn id="335" presetID="1" presetClass="entr" presetSubtype="0" fill="hold" nodeType="withEffect">
                                  <p:stCondLst>
                                    <p:cond delay="0"/>
                                  </p:stCondLst>
                                  <p:childTnLst>
                                    <p:set>
                                      <p:cBhvr>
                                        <p:cTn id="336" dur="1" fill="hold">
                                          <p:stCondLst>
                                            <p:cond delay="0"/>
                                          </p:stCondLst>
                                        </p:cTn>
                                        <p:tgtEl>
                                          <p:spTgt spid="444"/>
                                        </p:tgtEl>
                                        <p:attrNameLst>
                                          <p:attrName>style.visibility</p:attrName>
                                        </p:attrNameLst>
                                      </p:cBhvr>
                                      <p:to>
                                        <p:strVal val="visible"/>
                                      </p:to>
                                    </p:set>
                                  </p:childTnLst>
                                </p:cTn>
                              </p:par>
                              <p:par>
                                <p:cTn id="337" presetID="1" presetClass="entr" presetSubtype="0" fill="hold" nodeType="withEffect">
                                  <p:stCondLst>
                                    <p:cond delay="0"/>
                                  </p:stCondLst>
                                  <p:childTnLst>
                                    <p:set>
                                      <p:cBhvr>
                                        <p:cTn id="338" dur="1" fill="hold">
                                          <p:stCondLst>
                                            <p:cond delay="0"/>
                                          </p:stCondLst>
                                        </p:cTn>
                                        <p:tgtEl>
                                          <p:spTgt spid="449"/>
                                        </p:tgtEl>
                                        <p:attrNameLst>
                                          <p:attrName>style.visibility</p:attrName>
                                        </p:attrNameLst>
                                      </p:cBhvr>
                                      <p:to>
                                        <p:strVal val="visible"/>
                                      </p:to>
                                    </p:set>
                                  </p:childTnLst>
                                </p:cTn>
                              </p:par>
                              <p:par>
                                <p:cTn id="339" presetID="1" presetClass="entr" presetSubtype="0" fill="hold" grpId="0" nodeType="withEffect">
                                  <p:stCondLst>
                                    <p:cond delay="0"/>
                                  </p:stCondLst>
                                  <p:childTnLst>
                                    <p:set>
                                      <p:cBhvr>
                                        <p:cTn id="340" dur="1" fill="hold">
                                          <p:stCondLst>
                                            <p:cond delay="0"/>
                                          </p:stCondLst>
                                        </p:cTn>
                                        <p:tgtEl>
                                          <p:spTgt spid="8"/>
                                        </p:tgtEl>
                                        <p:attrNameLst>
                                          <p:attrName>style.visibility</p:attrName>
                                        </p:attrNameLst>
                                      </p:cBhvr>
                                      <p:to>
                                        <p:strVal val="visible"/>
                                      </p:to>
                                    </p:set>
                                  </p:childTnLst>
                                </p:cTn>
                              </p:par>
                              <p:par>
                                <p:cTn id="341" presetID="1" presetClass="entr" presetSubtype="0" fill="hold" grpId="0" nodeType="withEffect">
                                  <p:stCondLst>
                                    <p:cond delay="0"/>
                                  </p:stCondLst>
                                  <p:childTnLst>
                                    <p:set>
                                      <p:cBhvr>
                                        <p:cTn id="342" dur="1" fill="hold">
                                          <p:stCondLst>
                                            <p:cond delay="0"/>
                                          </p:stCondLst>
                                        </p:cTn>
                                        <p:tgtEl>
                                          <p:spTgt spid="153"/>
                                        </p:tgtEl>
                                        <p:attrNameLst>
                                          <p:attrName>style.visibility</p:attrName>
                                        </p:attrNameLst>
                                      </p:cBhvr>
                                      <p:to>
                                        <p:strVal val="visible"/>
                                      </p:to>
                                    </p:set>
                                  </p:childTnLst>
                                </p:cTn>
                              </p:par>
                              <p:par>
                                <p:cTn id="343" presetID="1" presetClass="entr" presetSubtype="0" fill="hold" nodeType="withEffect">
                                  <p:stCondLst>
                                    <p:cond delay="0"/>
                                  </p:stCondLst>
                                  <p:childTnLst>
                                    <p:set>
                                      <p:cBhvr>
                                        <p:cTn id="344" dur="1" fill="hold">
                                          <p:stCondLst>
                                            <p:cond delay="0"/>
                                          </p:stCondLst>
                                        </p:cTn>
                                        <p:tgtEl>
                                          <p:spTgt spid="503"/>
                                        </p:tgtEl>
                                        <p:attrNameLst>
                                          <p:attrName>style.visibility</p:attrName>
                                        </p:attrNameLst>
                                      </p:cBhvr>
                                      <p:to>
                                        <p:strVal val="visible"/>
                                      </p:to>
                                    </p:set>
                                  </p:childTnLst>
                                </p:cTn>
                              </p:par>
                              <p:par>
                                <p:cTn id="345" presetID="1" presetClass="entr" presetSubtype="0" fill="hold" grpId="0" nodeType="withEffect">
                                  <p:stCondLst>
                                    <p:cond delay="0"/>
                                  </p:stCondLst>
                                  <p:childTnLst>
                                    <p:set>
                                      <p:cBhvr>
                                        <p:cTn id="346" dur="1" fill="hold">
                                          <p:stCondLst>
                                            <p:cond delay="0"/>
                                          </p:stCondLst>
                                        </p:cTn>
                                        <p:tgtEl>
                                          <p:spTgt spid="455"/>
                                        </p:tgtEl>
                                        <p:attrNameLst>
                                          <p:attrName>style.visibility</p:attrName>
                                        </p:attrNameLst>
                                      </p:cBhvr>
                                      <p:to>
                                        <p:strVal val="visible"/>
                                      </p:to>
                                    </p:set>
                                  </p:childTnLst>
                                </p:cTn>
                              </p:par>
                              <p:par>
                                <p:cTn id="347" presetID="1" presetClass="entr" presetSubtype="0" fill="hold" nodeType="withEffect">
                                  <p:stCondLst>
                                    <p:cond delay="0"/>
                                  </p:stCondLst>
                                  <p:childTnLst>
                                    <p:set>
                                      <p:cBhvr>
                                        <p:cTn id="348" dur="1" fill="hold">
                                          <p:stCondLst>
                                            <p:cond delay="0"/>
                                          </p:stCondLst>
                                        </p:cTn>
                                        <p:tgtEl>
                                          <p:spTgt spid="169"/>
                                        </p:tgtEl>
                                        <p:attrNameLst>
                                          <p:attrName>style.visibility</p:attrName>
                                        </p:attrNameLst>
                                      </p:cBhvr>
                                      <p:to>
                                        <p:strVal val="visible"/>
                                      </p:to>
                                    </p:set>
                                  </p:childTnLst>
                                </p:cTn>
                              </p:par>
                              <p:par>
                                <p:cTn id="349" presetID="1" presetClass="entr" presetSubtype="0" fill="hold" nodeType="withEffect">
                                  <p:stCondLst>
                                    <p:cond delay="0"/>
                                  </p:stCondLst>
                                  <p:childTnLst>
                                    <p:set>
                                      <p:cBhvr>
                                        <p:cTn id="350" dur="1" fill="hold">
                                          <p:stCondLst>
                                            <p:cond delay="0"/>
                                          </p:stCondLst>
                                        </p:cTn>
                                        <p:tgtEl>
                                          <p:spTgt spid="142"/>
                                        </p:tgtEl>
                                        <p:attrNameLst>
                                          <p:attrName>style.visibility</p:attrName>
                                        </p:attrNameLst>
                                      </p:cBhvr>
                                      <p:to>
                                        <p:strVal val="visible"/>
                                      </p:to>
                                    </p:set>
                                  </p:childTnLst>
                                </p:cTn>
                              </p:par>
                              <p:par>
                                <p:cTn id="351" presetID="1" presetClass="entr" presetSubtype="0" fill="hold" nodeType="withEffect">
                                  <p:stCondLst>
                                    <p:cond delay="0"/>
                                  </p:stCondLst>
                                  <p:childTnLst>
                                    <p:set>
                                      <p:cBhvr>
                                        <p:cTn id="352" dur="1" fill="hold">
                                          <p:stCondLst>
                                            <p:cond delay="0"/>
                                          </p:stCondLst>
                                        </p:cTn>
                                        <p:tgtEl>
                                          <p:spTgt spid="82"/>
                                        </p:tgtEl>
                                        <p:attrNameLst>
                                          <p:attrName>style.visibility</p:attrName>
                                        </p:attrNameLst>
                                      </p:cBhvr>
                                      <p:to>
                                        <p:strVal val="visible"/>
                                      </p:to>
                                    </p:set>
                                  </p:childTnLst>
                                </p:cTn>
                              </p:par>
                              <p:par>
                                <p:cTn id="353" presetID="1" presetClass="entr" presetSubtype="0" fill="hold" nodeType="withEffect">
                                  <p:stCondLst>
                                    <p:cond delay="0"/>
                                  </p:stCondLst>
                                  <p:childTnLst>
                                    <p:set>
                                      <p:cBhvr>
                                        <p:cTn id="354" dur="1" fill="hold">
                                          <p:stCondLst>
                                            <p:cond delay="0"/>
                                          </p:stCondLst>
                                        </p:cTn>
                                        <p:tgtEl>
                                          <p:spTgt spid="86"/>
                                        </p:tgtEl>
                                        <p:attrNameLst>
                                          <p:attrName>style.visibility</p:attrName>
                                        </p:attrNameLst>
                                      </p:cBhvr>
                                      <p:to>
                                        <p:strVal val="visible"/>
                                      </p:to>
                                    </p:set>
                                  </p:childTnLst>
                                </p:cTn>
                              </p:par>
                              <p:par>
                                <p:cTn id="355" presetID="1" presetClass="entr" presetSubtype="0" fill="hold" nodeType="withEffect">
                                  <p:stCondLst>
                                    <p:cond delay="0"/>
                                  </p:stCondLst>
                                  <p:childTnLst>
                                    <p:set>
                                      <p:cBhvr>
                                        <p:cTn id="356" dur="1" fill="hold">
                                          <p:stCondLst>
                                            <p:cond delay="0"/>
                                          </p:stCondLst>
                                        </p:cTn>
                                        <p:tgtEl>
                                          <p:spTgt spid="90"/>
                                        </p:tgtEl>
                                        <p:attrNameLst>
                                          <p:attrName>style.visibility</p:attrName>
                                        </p:attrNameLst>
                                      </p:cBhvr>
                                      <p:to>
                                        <p:strVal val="visible"/>
                                      </p:to>
                                    </p:set>
                                  </p:childTnLst>
                                </p:cTn>
                              </p:par>
                              <p:par>
                                <p:cTn id="357" presetID="1" presetClass="entr" presetSubtype="0" fill="hold" nodeType="withEffect">
                                  <p:stCondLst>
                                    <p:cond delay="0"/>
                                  </p:stCondLst>
                                  <p:childTnLst>
                                    <p:set>
                                      <p:cBhvr>
                                        <p:cTn id="358" dur="1" fill="hold">
                                          <p:stCondLst>
                                            <p:cond delay="0"/>
                                          </p:stCondLst>
                                        </p:cTn>
                                        <p:tgtEl>
                                          <p:spTgt spid="93"/>
                                        </p:tgtEl>
                                        <p:attrNameLst>
                                          <p:attrName>style.visibility</p:attrName>
                                        </p:attrNameLst>
                                      </p:cBhvr>
                                      <p:to>
                                        <p:strVal val="visible"/>
                                      </p:to>
                                    </p:set>
                                  </p:childTnLst>
                                </p:cTn>
                              </p:par>
                              <p:par>
                                <p:cTn id="359" presetID="1" presetClass="entr" presetSubtype="0" fill="hold" nodeType="withEffect">
                                  <p:stCondLst>
                                    <p:cond delay="0"/>
                                  </p:stCondLst>
                                  <p:childTnLst>
                                    <p:set>
                                      <p:cBhvr>
                                        <p:cTn id="360" dur="1" fill="hold">
                                          <p:stCondLst>
                                            <p:cond delay="0"/>
                                          </p:stCondLst>
                                        </p:cTn>
                                        <p:tgtEl>
                                          <p:spTgt spid="59"/>
                                        </p:tgtEl>
                                        <p:attrNameLst>
                                          <p:attrName>style.visibility</p:attrName>
                                        </p:attrNameLst>
                                      </p:cBhvr>
                                      <p:to>
                                        <p:strVal val="visible"/>
                                      </p:to>
                                    </p:set>
                                  </p:childTnLst>
                                </p:cTn>
                              </p:par>
                              <p:par>
                                <p:cTn id="361" presetID="1" presetClass="entr" presetSubtype="0" fill="hold" nodeType="withEffect">
                                  <p:stCondLst>
                                    <p:cond delay="0"/>
                                  </p:stCondLst>
                                  <p:childTnLst>
                                    <p:set>
                                      <p:cBhvr>
                                        <p:cTn id="362" dur="1" fill="hold">
                                          <p:stCondLst>
                                            <p:cond delay="0"/>
                                          </p:stCondLst>
                                        </p:cTn>
                                        <p:tgtEl>
                                          <p:spTgt spid="98"/>
                                        </p:tgtEl>
                                        <p:attrNameLst>
                                          <p:attrName>style.visibility</p:attrName>
                                        </p:attrNameLst>
                                      </p:cBhvr>
                                      <p:to>
                                        <p:strVal val="visible"/>
                                      </p:to>
                                    </p:set>
                                  </p:childTnLst>
                                </p:cTn>
                              </p:par>
                              <p:par>
                                <p:cTn id="363" presetID="1" presetClass="entr" presetSubtype="0" fill="hold" nodeType="withEffect">
                                  <p:stCondLst>
                                    <p:cond delay="0"/>
                                  </p:stCondLst>
                                  <p:childTnLst>
                                    <p:set>
                                      <p:cBhvr>
                                        <p:cTn id="364" dur="1" fill="hold">
                                          <p:stCondLst>
                                            <p:cond delay="0"/>
                                          </p:stCondLst>
                                        </p:cTn>
                                        <p:tgtEl>
                                          <p:spTgt spid="499"/>
                                        </p:tgtEl>
                                        <p:attrNameLst>
                                          <p:attrName>style.visibility</p:attrName>
                                        </p:attrNameLst>
                                      </p:cBhvr>
                                      <p:to>
                                        <p:strVal val="visible"/>
                                      </p:to>
                                    </p:set>
                                  </p:childTnLst>
                                </p:cTn>
                              </p:par>
                              <p:par>
                                <p:cTn id="365" presetID="1" presetClass="entr" presetSubtype="0" fill="hold" nodeType="withEffect">
                                  <p:stCondLst>
                                    <p:cond delay="0"/>
                                  </p:stCondLst>
                                  <p:childTnLst>
                                    <p:set>
                                      <p:cBhvr>
                                        <p:cTn id="366" dur="1" fill="hold">
                                          <p:stCondLst>
                                            <p:cond delay="0"/>
                                          </p:stCondLst>
                                        </p:cTn>
                                        <p:tgtEl>
                                          <p:spTgt spid="9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 grpId="0" animBg="1"/>
      <p:bldP spid="64" grpId="0" animBg="1"/>
      <p:bldP spid="24" grpId="0" animBg="1"/>
      <p:bldP spid="211" grpId="0" animBg="1"/>
      <p:bldP spid="57" grpId="0" animBg="1"/>
      <p:bldP spid="23" grpId="0" animBg="1"/>
      <p:bldP spid="40" grpId="0" animBg="1"/>
      <p:bldP spid="42" grpId="0" animBg="1"/>
      <p:bldP spid="27" grpId="0" animBg="1"/>
      <p:bldP spid="31" grpId="0" animBg="1"/>
      <p:bldP spid="32" grpId="0" animBg="1"/>
      <p:bldP spid="46" grpId="0" animBg="1"/>
      <p:bldP spid="38" grpId="0" animBg="1"/>
      <p:bldP spid="50" grpId="0" animBg="1"/>
      <p:bldP spid="51" grpId="0" animBg="1"/>
      <p:bldP spid="52" grpId="0" animBg="1"/>
      <p:bldP spid="58" grpId="0" animBg="1"/>
      <p:bldP spid="61" grpId="0" animBg="1"/>
      <p:bldP spid="65" grpId="0" animBg="1"/>
      <p:bldP spid="76" grpId="0" animBg="1"/>
      <p:bldP spid="77" grpId="0" animBg="1"/>
      <p:bldP spid="71" grpId="0" animBg="1"/>
      <p:bldP spid="49" grpId="0" animBg="1"/>
      <p:bldP spid="85" grpId="0" animBg="1"/>
      <p:bldP spid="53" grpId="0" animBg="1"/>
      <p:bldP spid="55" grpId="0" animBg="1"/>
      <p:bldP spid="56" grpId="0" animBg="1"/>
      <p:bldP spid="74" grpId="0" animBg="1"/>
      <p:bldP spid="60" grpId="0" animBg="1"/>
      <p:bldP spid="89" grpId="0" animBg="1"/>
      <p:bldP spid="75" grpId="0" animBg="1"/>
      <p:bldP spid="139" grpId="0" animBg="1"/>
      <p:bldP spid="141" grpId="0" animBg="1"/>
      <p:bldP spid="154" grpId="0" animBg="1"/>
      <p:bldP spid="78" grpId="0" animBg="1"/>
      <p:bldP spid="69" grpId="0" animBg="1"/>
      <p:bldP spid="104" grpId="0" animBg="1"/>
      <p:bldP spid="111" grpId="0" animBg="1"/>
      <p:bldP spid="112" grpId="0" animBg="1"/>
      <p:bldP spid="113" grpId="0" animBg="1"/>
      <p:bldP spid="114" grpId="0" animBg="1"/>
      <p:bldP spid="116" grpId="0" animBg="1"/>
      <p:bldP spid="119" grpId="0" animBg="1"/>
      <p:bldP spid="122" grpId="0"/>
      <p:bldP spid="134" grpId="0" animBg="1"/>
      <p:bldP spid="156" grpId="0" animBg="1"/>
      <p:bldP spid="164" grpId="0" animBg="1"/>
      <p:bldP spid="30" grpId="0" animBg="1"/>
      <p:bldP spid="236" grpId="0" animBg="1"/>
      <p:bldP spid="238" grpId="0" animBg="1"/>
      <p:bldP spid="245" grpId="0" animBg="1"/>
      <p:bldP spid="249" grpId="0"/>
      <p:bldP spid="124" grpId="0" animBg="1"/>
      <p:bldP spid="137" grpId="0" animBg="1"/>
      <p:bldP spid="80" grpId="0" animBg="1"/>
      <p:bldP spid="145" grpId="0" animBg="1"/>
      <p:bldP spid="14" grpId="0" animBg="1"/>
      <p:bldP spid="129" grpId="0" animBg="1"/>
      <p:bldP spid="140" grpId="0" animBg="1"/>
      <p:bldP spid="269" grpId="0"/>
      <p:bldP spid="166" grpId="0"/>
      <p:bldP spid="153" grpId="0" animBg="1"/>
      <p:bldP spid="70" grpId="0" animBg="1"/>
      <p:bldP spid="79" grpId="0" animBg="1"/>
      <p:bldP spid="81" grpId="0" animBg="1"/>
      <p:bldP spid="299" grpId="0" animBg="1"/>
      <p:bldP spid="126" grpId="0" animBg="1"/>
      <p:bldP spid="492" grpId="0" animBg="1"/>
      <p:bldP spid="100" grpId="0" animBg="1"/>
      <p:bldP spid="101" grpId="0" animBg="1"/>
      <p:bldP spid="214" grpId="0" animBg="1"/>
      <p:bldP spid="225" grpId="0" animBg="1"/>
      <p:bldP spid="261" grpId="0" animBg="1"/>
      <p:bldP spid="297" grpId="0" animBg="1"/>
      <p:bldP spid="348" grpId="0" animBg="1"/>
      <p:bldP spid="495" grpId="0" animBg="1"/>
      <p:bldP spid="497" grpId="0" animBg="1"/>
      <p:bldP spid="207" grpId="0" animBg="1"/>
      <p:bldP spid="67" grpId="0" animBg="1"/>
      <p:bldP spid="352" grpId="0" animBg="1"/>
      <p:bldP spid="1009" grpId="0" animBg="1"/>
      <p:bldP spid="351" grpId="0" animBg="1"/>
      <p:bldP spid="241" grpId="0" animBg="1"/>
      <p:bldP spid="242" grpId="0" animBg="1"/>
      <p:bldP spid="243" grpId="0" animBg="1"/>
      <p:bldP spid="43" grpId="0" animBg="1"/>
      <p:bldP spid="44" grpId="0" animBg="1"/>
      <p:bldP spid="45" grpId="0" animBg="1"/>
      <p:bldP spid="39" grpId="0" animBg="1"/>
      <p:bldP spid="1062" grpId="0" animBg="1"/>
      <p:bldP spid="1081" grpId="0" animBg="1"/>
      <p:bldP spid="117" grpId="0" animBg="1"/>
      <p:bldP spid="7" grpId="0"/>
      <p:bldP spid="8" grpId="0"/>
      <p:bldP spid="360" grpId="0" animBg="1"/>
      <p:bldP spid="48" grpId="0" animBg="1"/>
      <p:bldP spid="47" grpId="0" animBg="1"/>
      <p:bldP spid="163" grpId="0" animBg="1"/>
      <p:bldP spid="455" grpId="0" animBg="1"/>
      <p:bldP spid="973" grpId="0"/>
      <p:bldP spid="974" grpId="0" animBg="1"/>
      <p:bldP spid="3" grpId="0" animBg="1"/>
      <p:bldP spid="496" grpId="0" animBg="1"/>
      <p:bldP spid="97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BEF81E-B059-4BBD-2EAC-E1C37F2F24D3}"/>
            </a:ext>
          </a:extLst>
        </p:cNvPr>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461F5E9F-0424-F9A6-F8C7-9C28F5E6C67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648B93C-268E-4D94-8C5C-A1E3B3F50EAA}" type="datetime1">
              <a:rPr kumimoji="0" lang="fi-FI" sz="900" b="0" i="0" u="none" strike="noStrike" kern="1200" cap="none" spc="0" normalizeH="0" baseline="0" noProof="0" smtClean="0">
                <a:ln>
                  <a:noFill/>
                </a:ln>
                <a:solidFill>
                  <a:prstClr val="white"/>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 name="Alatunnisteen paikkamerkki 2">
            <a:extLst>
              <a:ext uri="{FF2B5EF4-FFF2-40B4-BE49-F238E27FC236}">
                <a16:creationId xmlns:a16="http://schemas.microsoft.com/office/drawing/2014/main" id="{19554FAC-FA8D-0589-FDD6-28236C9448CB}"/>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Avenir Next LT Pro"/>
                <a:ea typeface="+mn-ea"/>
                <a:cs typeface="+mn-cs"/>
              </a:rPr>
              <a:t>© Rakennusteollisuus RT</a:t>
            </a:r>
          </a:p>
        </p:txBody>
      </p:sp>
      <p:sp>
        <p:nvSpPr>
          <p:cNvPr id="4" name="Dian numeron paikkamerkki 3">
            <a:extLst>
              <a:ext uri="{FF2B5EF4-FFF2-40B4-BE49-F238E27FC236}">
                <a16:creationId xmlns:a16="http://schemas.microsoft.com/office/drawing/2014/main" id="{5F1D3B4A-5349-14B2-7D96-790139B80355}"/>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prstClr val="white"/>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a:t>
            </a:fld>
            <a:endParaRPr kumimoji="0" lang="fi-FI" sz="900" b="0" i="0" u="none" strike="noStrike" kern="1200" cap="none" spc="0" normalizeH="0" baseline="0" noProof="0">
              <a:ln>
                <a:noFill/>
              </a:ln>
              <a:solidFill>
                <a:prstClr val="white"/>
              </a:solidFill>
              <a:effectLst/>
              <a:uLnTx/>
              <a:uFillTx/>
              <a:latin typeface="Avenir Next LT Pro Demi"/>
              <a:ea typeface="+mn-ea"/>
              <a:cs typeface="+mn-cs"/>
            </a:endParaRPr>
          </a:p>
        </p:txBody>
      </p:sp>
      <p:sp>
        <p:nvSpPr>
          <p:cNvPr id="5" name="Otsikko 4">
            <a:extLst>
              <a:ext uri="{FF2B5EF4-FFF2-40B4-BE49-F238E27FC236}">
                <a16:creationId xmlns:a16="http://schemas.microsoft.com/office/drawing/2014/main" id="{78041819-7809-05E9-5CF0-C229CAA76F4C}"/>
              </a:ext>
            </a:extLst>
          </p:cNvPr>
          <p:cNvSpPr>
            <a:spLocks noGrp="1"/>
          </p:cNvSpPr>
          <p:nvPr>
            <p:ph type="ctrTitle"/>
          </p:nvPr>
        </p:nvSpPr>
        <p:spPr>
          <a:xfrm>
            <a:off x="1200150" y="521144"/>
            <a:ext cx="9792394" cy="1656457"/>
          </a:xfrm>
        </p:spPr>
        <p:txBody>
          <a:bodyPr/>
          <a:lstStyle/>
          <a:p>
            <a:r>
              <a:rPr lang="fi-FI" err="1"/>
              <a:t>Contents</a:t>
            </a:r>
            <a:endParaRPr lang="fi-FI"/>
          </a:p>
        </p:txBody>
      </p:sp>
      <p:sp>
        <p:nvSpPr>
          <p:cNvPr id="7" name="Tekstiruutu 6">
            <a:extLst>
              <a:ext uri="{FF2B5EF4-FFF2-40B4-BE49-F238E27FC236}">
                <a16:creationId xmlns:a16="http://schemas.microsoft.com/office/drawing/2014/main" id="{C299D325-1102-4E17-DB0B-722AE230E1B8}"/>
              </a:ext>
            </a:extLst>
          </p:cNvPr>
          <p:cNvSpPr txBox="1"/>
          <p:nvPr/>
        </p:nvSpPr>
        <p:spPr>
          <a:xfrm>
            <a:off x="1131714" y="1658319"/>
            <a:ext cx="11060286" cy="4231479"/>
          </a:xfrm>
          <a:prstGeom prst="rect">
            <a:avLst/>
          </a:prstGeom>
          <a:noFill/>
        </p:spPr>
        <p:txBody>
          <a:bodyPr wrap="square" rtlCol="0">
            <a:spAutoFit/>
          </a:bodyPr>
          <a:lstStyle/>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Motivation</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Background</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63182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Manufacturing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strategies</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63182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Model</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63182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Preliminary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study</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on the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current</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state</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of the ETO Supply Chain</a:t>
            </a:r>
          </a:p>
          <a:p>
            <a:pPr marL="342900" lvl="0" indent="-342900">
              <a:lnSpc>
                <a:spcPct val="80000"/>
              </a:lnSpc>
              <a:buFont typeface="+mj-lt"/>
              <a:buAutoNum type="arabicPeriod"/>
            </a:pPr>
            <a:r>
              <a:rPr lang="fi-FI" sz="2800" dirty="0">
                <a:solidFill>
                  <a:schemeClr val="tx1">
                    <a:lumMod val="50000"/>
                    <a:lumOff val="50000"/>
                  </a:schemeClr>
                </a:solidFill>
              </a:rPr>
              <a:t>Project Organization</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ndParaRP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Work</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Objective</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71437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Road-</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map</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71437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Future</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State Data Flow Architecture for an ETO products</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lang="fi-FI" sz="2800" dirty="0" err="1">
                <a:solidFill>
                  <a:prstClr val="white"/>
                </a:solidFill>
                <a:latin typeface="Avenir Next LT Pro"/>
              </a:rPr>
              <a:t>Work</a:t>
            </a:r>
            <a:r>
              <a:rPr lang="fi-FI" sz="2800" dirty="0">
                <a:solidFill>
                  <a:prstClr val="white"/>
                </a:solidFill>
                <a:latin typeface="Avenir Next LT Pro"/>
              </a:rPr>
              <a:t> </a:t>
            </a:r>
            <a:r>
              <a:rPr lang="fi-FI" sz="2800" dirty="0" err="1">
                <a:solidFill>
                  <a:prstClr val="white"/>
                </a:solidFill>
                <a:latin typeface="Avenir Next LT Pro"/>
              </a:rPr>
              <a:t>Tasks</a:t>
            </a:r>
            <a:endParaRPr kumimoji="0" lang="fi-FI" sz="2800" b="0" i="0" u="none" strike="noStrike" kern="1200" cap="none" spc="0" normalizeH="0" baseline="0" noProof="0" dirty="0">
              <a:ln>
                <a:noFill/>
              </a:ln>
              <a:solidFill>
                <a:prstClr val="white"/>
              </a:solidFill>
              <a:effectLst/>
              <a:uLnTx/>
              <a:uFillTx/>
              <a:latin typeface="Avenir Next LT Pro"/>
              <a:ea typeface="+mn-ea"/>
              <a:cs typeface="+mn-cs"/>
            </a:endParaRPr>
          </a:p>
          <a:p>
            <a:pPr marL="71437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err="1">
                <a:ln>
                  <a:noFill/>
                </a:ln>
                <a:solidFill>
                  <a:prstClr val="white"/>
                </a:solidFill>
                <a:effectLst/>
                <a:uLnTx/>
                <a:uFillTx/>
                <a:latin typeface="Avenir Next LT Pro"/>
                <a:ea typeface="+mn-ea"/>
                <a:cs typeface="+mn-cs"/>
              </a:rPr>
              <a:t>Standardization</a:t>
            </a: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 </a:t>
            </a:r>
            <a:r>
              <a:rPr kumimoji="0" lang="fi-FI" sz="2800" b="0" i="0" u="none" strike="noStrike" kern="1200" cap="none" spc="0" normalizeH="0" baseline="0" noProof="0" dirty="0" err="1">
                <a:ln>
                  <a:noFill/>
                </a:ln>
                <a:solidFill>
                  <a:prstClr val="white"/>
                </a:solidFill>
                <a:effectLst/>
                <a:uLnTx/>
                <a:uFillTx/>
                <a:latin typeface="Avenir Next LT Pro"/>
                <a:ea typeface="+mn-ea"/>
                <a:cs typeface="+mn-cs"/>
              </a:rPr>
              <a:t>work</a:t>
            </a: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 </a:t>
            </a:r>
            <a:r>
              <a:rPr kumimoji="0" lang="fi-FI" sz="2800" b="0" i="0" u="none" strike="noStrike" kern="1200" cap="none" spc="0" normalizeH="0" baseline="0" noProof="0" dirty="0" err="1">
                <a:ln>
                  <a:noFill/>
                </a:ln>
                <a:solidFill>
                  <a:prstClr val="white"/>
                </a:solidFill>
                <a:effectLst/>
                <a:uLnTx/>
                <a:uFillTx/>
                <a:latin typeface="Avenir Next LT Pro"/>
                <a:ea typeface="+mn-ea"/>
                <a:cs typeface="+mn-cs"/>
              </a:rPr>
              <a:t>group</a:t>
            </a:r>
            <a:endParaRPr kumimoji="0" lang="fi-FI" sz="2800" b="0" i="0" u="none" strike="noStrike" kern="1200" cap="none" spc="0" normalizeH="0" baseline="0" noProof="0" dirty="0">
              <a:ln>
                <a:noFill/>
              </a:ln>
              <a:solidFill>
                <a:prstClr val="white"/>
              </a:solidFill>
              <a:effectLst/>
              <a:uLnTx/>
              <a:uFillTx/>
              <a:latin typeface="Avenir Next LT Pro"/>
              <a:ea typeface="+mn-ea"/>
              <a:cs typeface="+mn-cs"/>
            </a:endParaRPr>
          </a:p>
          <a:p>
            <a:pPr marL="71437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API &amp; IT infrastructure</a:t>
            </a:r>
          </a:p>
        </p:txBody>
      </p:sp>
    </p:spTree>
    <p:extLst>
      <p:ext uri="{BB962C8B-B14F-4D97-AF65-F5344CB8AC3E}">
        <p14:creationId xmlns:p14="http://schemas.microsoft.com/office/powerpoint/2010/main" val="2906841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mph" presetSubtype="2" fill="hold" nodeType="withEffect">
                                  <p:stCondLst>
                                    <p:cond delay="0"/>
                                  </p:stCondLst>
                                  <p:childTnLst>
                                    <p:animClr clrSpc="rgb" dir="cw">
                                      <p:cBhvr override="childStyle">
                                        <p:cTn id="6" dur="2000" fill="hold"/>
                                        <p:tgtEl>
                                          <p:spTgt spid="7">
                                            <p:txEl>
                                              <p:pRg st="0" end="0"/>
                                            </p:txEl>
                                          </p:spTgt>
                                        </p:tgtEl>
                                        <p:attrNameLst>
                                          <p:attrName>style.color</p:attrName>
                                        </p:attrNameLst>
                                      </p:cBhvr>
                                      <p:to>
                                        <a:srgbClr val="7F7F7F"/>
                                      </p:to>
                                    </p:animClr>
                                  </p:childTnLst>
                                </p:cTn>
                              </p:par>
                              <p:par>
                                <p:cTn id="7" presetID="3" presetClass="emph" presetSubtype="2" fill="hold" nodeType="withEffect">
                                  <p:stCondLst>
                                    <p:cond delay="0"/>
                                  </p:stCondLst>
                                  <p:childTnLst>
                                    <p:animClr clrSpc="rgb" dir="cw">
                                      <p:cBhvr override="childStyle">
                                        <p:cTn id="8" dur="2000" fill="hold"/>
                                        <p:tgtEl>
                                          <p:spTgt spid="7">
                                            <p:txEl>
                                              <p:pRg st="1" end="1"/>
                                            </p:txEl>
                                          </p:spTgt>
                                        </p:tgtEl>
                                        <p:attrNameLst>
                                          <p:attrName>style.color</p:attrName>
                                        </p:attrNameLst>
                                      </p:cBhvr>
                                      <p:to>
                                        <a:srgbClr val="7F7F7F"/>
                                      </p:to>
                                    </p:animClr>
                                  </p:childTnLst>
                                </p:cTn>
                              </p:par>
                              <p:par>
                                <p:cTn id="9" presetID="3" presetClass="emph" presetSubtype="2" fill="hold" nodeType="withEffect">
                                  <p:stCondLst>
                                    <p:cond delay="0"/>
                                  </p:stCondLst>
                                  <p:childTnLst>
                                    <p:animClr clrSpc="rgb" dir="cw">
                                      <p:cBhvr override="childStyle">
                                        <p:cTn id="10" dur="2000" fill="hold"/>
                                        <p:tgtEl>
                                          <p:spTgt spid="7">
                                            <p:txEl>
                                              <p:pRg st="2" end="2"/>
                                            </p:txEl>
                                          </p:spTgt>
                                        </p:tgtEl>
                                        <p:attrNameLst>
                                          <p:attrName>style.color</p:attrName>
                                        </p:attrNameLst>
                                      </p:cBhvr>
                                      <p:to>
                                        <a:srgbClr val="7F7F7F"/>
                                      </p:to>
                                    </p:animClr>
                                  </p:childTnLst>
                                </p:cTn>
                              </p:par>
                              <p:par>
                                <p:cTn id="11" presetID="3" presetClass="emph" presetSubtype="2" fill="hold" nodeType="withEffect">
                                  <p:stCondLst>
                                    <p:cond delay="0"/>
                                  </p:stCondLst>
                                  <p:childTnLst>
                                    <p:animClr clrSpc="rgb" dir="cw">
                                      <p:cBhvr override="childStyle">
                                        <p:cTn id="12" dur="2000" fill="hold"/>
                                        <p:tgtEl>
                                          <p:spTgt spid="7">
                                            <p:txEl>
                                              <p:pRg st="3" end="3"/>
                                            </p:txEl>
                                          </p:spTgt>
                                        </p:tgtEl>
                                        <p:attrNameLst>
                                          <p:attrName>style.color</p:attrName>
                                        </p:attrNameLst>
                                      </p:cBhvr>
                                      <p:to>
                                        <a:srgbClr val="7F7F7F"/>
                                      </p:to>
                                    </p:animClr>
                                  </p:childTnLst>
                                </p:cTn>
                              </p:par>
                              <p:par>
                                <p:cTn id="13" presetID="3" presetClass="emph" presetSubtype="2" fill="hold" nodeType="withEffect">
                                  <p:stCondLst>
                                    <p:cond delay="0"/>
                                  </p:stCondLst>
                                  <p:childTnLst>
                                    <p:animClr clrSpc="rgb" dir="cw">
                                      <p:cBhvr override="childStyle">
                                        <p:cTn id="14" dur="2000" fill="hold"/>
                                        <p:tgtEl>
                                          <p:spTgt spid="7">
                                            <p:txEl>
                                              <p:pRg st="4" end="4"/>
                                            </p:txEl>
                                          </p:spTgt>
                                        </p:tgtEl>
                                        <p:attrNameLst>
                                          <p:attrName>style.color</p:attrName>
                                        </p:attrNameLst>
                                      </p:cBhvr>
                                      <p:to>
                                        <a:srgbClr val="7F7F7F"/>
                                      </p:to>
                                    </p:animClr>
                                  </p:childTnLst>
                                </p:cTn>
                              </p:par>
                              <p:par>
                                <p:cTn id="15" presetID="3" presetClass="emph" presetSubtype="2" fill="hold" nodeType="withEffect">
                                  <p:stCondLst>
                                    <p:cond delay="0"/>
                                  </p:stCondLst>
                                  <p:childTnLst>
                                    <p:animClr clrSpc="rgb" dir="cw">
                                      <p:cBhvr override="childStyle">
                                        <p:cTn id="16" dur="2000" fill="hold"/>
                                        <p:tgtEl>
                                          <p:spTgt spid="7">
                                            <p:txEl>
                                              <p:pRg st="5" end="5"/>
                                            </p:txEl>
                                          </p:spTgt>
                                        </p:tgtEl>
                                        <p:attrNameLst>
                                          <p:attrName>style.color</p:attrName>
                                        </p:attrNameLst>
                                      </p:cBhvr>
                                      <p:to>
                                        <a:srgbClr val="7F7F7F"/>
                                      </p:to>
                                    </p:animClr>
                                  </p:childTnLst>
                                </p:cTn>
                              </p:par>
                              <p:par>
                                <p:cTn id="17" presetID="3" presetClass="emph" presetSubtype="2" fill="hold" nodeType="withEffect">
                                  <p:stCondLst>
                                    <p:cond delay="0"/>
                                  </p:stCondLst>
                                  <p:childTnLst>
                                    <p:animClr clrSpc="rgb" dir="cw">
                                      <p:cBhvr override="childStyle">
                                        <p:cTn id="18" dur="2000" fill="hold"/>
                                        <p:tgtEl>
                                          <p:spTgt spid="7">
                                            <p:txEl>
                                              <p:pRg st="6" end="6"/>
                                            </p:txEl>
                                          </p:spTgt>
                                        </p:tgtEl>
                                        <p:attrNameLst>
                                          <p:attrName>style.color</p:attrName>
                                        </p:attrNameLst>
                                      </p:cBhvr>
                                      <p:to>
                                        <a:srgbClr val="7F7F7F"/>
                                      </p:to>
                                    </p:animClr>
                                  </p:childTnLst>
                                </p:cTn>
                              </p:par>
                              <p:par>
                                <p:cTn id="19" presetID="3" presetClass="emph" presetSubtype="2" fill="hold" nodeType="withEffect">
                                  <p:stCondLst>
                                    <p:cond delay="0"/>
                                  </p:stCondLst>
                                  <p:childTnLst>
                                    <p:animClr clrSpc="rgb" dir="cw">
                                      <p:cBhvr override="childStyle">
                                        <p:cTn id="20" dur="2000" fill="hold"/>
                                        <p:tgtEl>
                                          <p:spTgt spid="7">
                                            <p:txEl>
                                              <p:pRg st="7" end="7"/>
                                            </p:txEl>
                                          </p:spTgt>
                                        </p:tgtEl>
                                        <p:attrNameLst>
                                          <p:attrName>style.color</p:attrName>
                                        </p:attrNameLst>
                                      </p:cBhvr>
                                      <p:to>
                                        <a:srgbClr val="7F7F7F"/>
                                      </p:to>
                                    </p:animClr>
                                  </p:childTnLst>
                                </p:cTn>
                              </p:par>
                              <p:par>
                                <p:cTn id="21" presetID="3" presetClass="emph" presetSubtype="2" fill="hold" nodeType="withEffect">
                                  <p:stCondLst>
                                    <p:cond delay="0"/>
                                  </p:stCondLst>
                                  <p:childTnLst>
                                    <p:animClr clrSpc="rgb" dir="cw">
                                      <p:cBhvr override="childStyle">
                                        <p:cTn id="22" dur="2000" fill="hold"/>
                                        <p:tgtEl>
                                          <p:spTgt spid="7">
                                            <p:txEl>
                                              <p:pRg st="8" end="8"/>
                                            </p:txEl>
                                          </p:spTgt>
                                        </p:tgtEl>
                                        <p:attrNameLst>
                                          <p:attrName>style.color</p:attrName>
                                        </p:attrNameLst>
                                      </p:cBhvr>
                                      <p:to>
                                        <a:srgbClr val="7F7F7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47A6CA61-CC72-A1D2-677B-E5C79947F7BF}"/>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D42BC528-A403-2019-4761-A5214FD77C7C}"/>
              </a:ext>
            </a:extLst>
          </p:cNvPr>
          <p:cNvSpPr>
            <a:spLocks noGrp="1"/>
          </p:cNvSpPr>
          <p:nvPr>
            <p:ph type="title"/>
          </p:nvPr>
        </p:nvSpPr>
        <p:spPr/>
        <p:txBody>
          <a:bodyPr/>
          <a:lstStyle/>
          <a:p>
            <a:r>
              <a:rPr lang="fi-FI" err="1"/>
              <a:t>Work</a:t>
            </a:r>
            <a:r>
              <a:rPr lang="fi-FI"/>
              <a:t> </a:t>
            </a:r>
            <a:r>
              <a:rPr lang="fi-FI" err="1"/>
              <a:t>tasks</a:t>
            </a:r>
            <a:endParaRPr lang="fi-FI"/>
          </a:p>
        </p:txBody>
      </p:sp>
      <p:sp>
        <p:nvSpPr>
          <p:cNvPr id="3" name="Sisällön paikkamerkki 2">
            <a:extLst>
              <a:ext uri="{FF2B5EF4-FFF2-40B4-BE49-F238E27FC236}">
                <a16:creationId xmlns:a16="http://schemas.microsoft.com/office/drawing/2014/main" id="{858C4DFC-53FC-2718-B388-509E2AA739BA}"/>
              </a:ext>
            </a:extLst>
          </p:cNvPr>
          <p:cNvSpPr>
            <a:spLocks noGrp="1"/>
          </p:cNvSpPr>
          <p:nvPr>
            <p:ph idx="1"/>
          </p:nvPr>
        </p:nvSpPr>
        <p:spPr>
          <a:xfrm>
            <a:off x="407988" y="1108824"/>
            <a:ext cx="4207555" cy="4984002"/>
          </a:xfrm>
        </p:spPr>
        <p:txBody>
          <a:bodyPr/>
          <a:lstStyle/>
          <a:p>
            <a:pPr marL="0" indent="0">
              <a:lnSpc>
                <a:spcPct val="110000"/>
              </a:lnSpc>
              <a:spcAft>
                <a:spcPts val="1200"/>
              </a:spcAft>
              <a:buNone/>
            </a:pPr>
            <a:r>
              <a:rPr lang="en-US" sz="2000"/>
              <a:t>The BETK working group develops and standardizes solutions that support the flow of information and prepares application guidelines for the construction industry.</a:t>
            </a:r>
          </a:p>
          <a:p>
            <a:pPr marL="0" indent="0">
              <a:lnSpc>
                <a:spcPct val="110000"/>
              </a:lnSpc>
              <a:spcAft>
                <a:spcPts val="1200"/>
              </a:spcAft>
              <a:buNone/>
            </a:pPr>
            <a:r>
              <a:rPr lang="en-US" sz="2000"/>
              <a:t>The BETK working group is divided into two subgroups that focus on data standardization and data transfer interfaces.</a:t>
            </a:r>
            <a:endParaRPr lang="fi-FI" sz="2000" b="0" i="0">
              <a:effectLst/>
            </a:endParaRPr>
          </a:p>
        </p:txBody>
      </p:sp>
      <p:sp>
        <p:nvSpPr>
          <p:cNvPr id="4" name="Päivämäärän paikkamerkki 3">
            <a:extLst>
              <a:ext uri="{FF2B5EF4-FFF2-40B4-BE49-F238E27FC236}">
                <a16:creationId xmlns:a16="http://schemas.microsoft.com/office/drawing/2014/main" id="{B0278288-DA85-A7C9-3427-BA878F89760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60DF93C1-96B7-43A4-88C3-A796BB2F869C}" type="datetime1">
              <a:rPr kumimoji="0" lang="fi-FI" sz="900" b="0" i="0" u="none" strike="noStrike" kern="1200" cap="none" spc="0" normalizeH="0" baseline="0" noProof="0" smtClean="0">
                <a:ln>
                  <a:noFill/>
                </a:ln>
                <a:solidFill>
                  <a:srgbClr val="183858"/>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5" name="Alatunnisteen paikkamerkki 4">
            <a:extLst>
              <a:ext uri="{FF2B5EF4-FFF2-40B4-BE49-F238E27FC236}">
                <a16:creationId xmlns:a16="http://schemas.microsoft.com/office/drawing/2014/main" id="{7F6FE231-87EE-9201-674E-CB04DDCCA6F7}"/>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srgbClr val="183858"/>
                </a:solidFill>
                <a:effectLst/>
                <a:uLnTx/>
                <a:uFillTx/>
                <a:latin typeface="Avenir Next LT Pro"/>
                <a:ea typeface="+mn-ea"/>
                <a:cs typeface="+mn-cs"/>
              </a:rPr>
              <a:t>© Rakennusteollisuus RT</a:t>
            </a:r>
          </a:p>
        </p:txBody>
      </p:sp>
      <p:sp>
        <p:nvSpPr>
          <p:cNvPr id="6" name="Dian numeron paikkamerkki 5">
            <a:extLst>
              <a:ext uri="{FF2B5EF4-FFF2-40B4-BE49-F238E27FC236}">
                <a16:creationId xmlns:a16="http://schemas.microsoft.com/office/drawing/2014/main" id="{A073134E-78E5-E00C-A021-8ED47CE33AC3}"/>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grpSp>
        <p:nvGrpSpPr>
          <p:cNvPr id="160" name="Ryhmä 159">
            <a:extLst>
              <a:ext uri="{FF2B5EF4-FFF2-40B4-BE49-F238E27FC236}">
                <a16:creationId xmlns:a16="http://schemas.microsoft.com/office/drawing/2014/main" id="{62C44ED0-4493-3B41-D604-D89AA5370963}"/>
              </a:ext>
            </a:extLst>
          </p:cNvPr>
          <p:cNvGrpSpPr/>
          <p:nvPr/>
        </p:nvGrpSpPr>
        <p:grpSpPr>
          <a:xfrm>
            <a:off x="4920347" y="1138705"/>
            <a:ext cx="7068458" cy="4348411"/>
            <a:chOff x="5123543" y="1138705"/>
            <a:chExt cx="7068458" cy="4348411"/>
          </a:xfrm>
        </p:grpSpPr>
        <p:sp>
          <p:nvSpPr>
            <p:cNvPr id="146" name="Tekstiruutu 145">
              <a:extLst>
                <a:ext uri="{FF2B5EF4-FFF2-40B4-BE49-F238E27FC236}">
                  <a16:creationId xmlns:a16="http://schemas.microsoft.com/office/drawing/2014/main" id="{4F339666-7F34-A64A-0298-04E18C7E709D}"/>
                </a:ext>
              </a:extLst>
            </p:cNvPr>
            <p:cNvSpPr txBox="1"/>
            <p:nvPr/>
          </p:nvSpPr>
          <p:spPr>
            <a:xfrm>
              <a:off x="7886578" y="3132485"/>
              <a:ext cx="1307332" cy="1343253"/>
            </a:xfrm>
            <a:prstGeom prst="rect">
              <a:avLst/>
            </a:prstGeom>
            <a:noFill/>
          </p:spPr>
          <p:txBody>
            <a:bodyPr wrap="square" lIns="36000" rIns="36000">
              <a:spAutoFit/>
            </a:bodyPr>
            <a:lstStyle/>
            <a:p>
              <a:pPr algn="ctr"/>
              <a:r>
                <a:rPr lang="en-US" sz="1400" b="1"/>
                <a:t>Collaboration</a:t>
              </a:r>
              <a:br>
                <a:rPr lang="en-US" sz="1400" b="1"/>
              </a:br>
              <a:r>
                <a:rPr lang="en-US" sz="1400" b="1"/>
                <a:t>Coordination</a:t>
              </a:r>
              <a:br>
                <a:rPr lang="en-US" sz="1400" b="1"/>
              </a:br>
              <a:r>
                <a:rPr lang="en-US" sz="1400" b="1"/>
                <a:t>Reporting</a:t>
              </a:r>
            </a:p>
            <a:p>
              <a:pPr algn="ctr"/>
              <a:r>
                <a:rPr lang="en-US" sz="1400"/>
                <a:t>Application of GS1 standards</a:t>
              </a:r>
            </a:p>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black"/>
                </a:solidFill>
                <a:effectLst/>
                <a:uLnTx/>
                <a:uFillTx/>
                <a:latin typeface="Avenir Next LT Pro"/>
                <a:ea typeface="+mn-ea"/>
                <a:cs typeface="+mn-cs"/>
              </a:endParaRPr>
            </a:p>
          </p:txBody>
        </p:sp>
        <p:grpSp>
          <p:nvGrpSpPr>
            <p:cNvPr id="159" name="Ryhmä 158">
              <a:extLst>
                <a:ext uri="{FF2B5EF4-FFF2-40B4-BE49-F238E27FC236}">
                  <a16:creationId xmlns:a16="http://schemas.microsoft.com/office/drawing/2014/main" id="{E8D2803B-7D62-C756-2654-A5336B5A5121}"/>
                </a:ext>
              </a:extLst>
            </p:cNvPr>
            <p:cNvGrpSpPr/>
            <p:nvPr/>
          </p:nvGrpSpPr>
          <p:grpSpPr>
            <a:xfrm>
              <a:off x="5123543" y="1138705"/>
              <a:ext cx="7068458" cy="4348411"/>
              <a:chOff x="5852044" y="-280818"/>
              <a:chExt cx="7076935" cy="3938561"/>
            </a:xfrm>
          </p:grpSpPr>
          <p:sp>
            <p:nvSpPr>
              <p:cNvPr id="149" name="Tekstiruutu 148">
                <a:extLst>
                  <a:ext uri="{FF2B5EF4-FFF2-40B4-BE49-F238E27FC236}">
                    <a16:creationId xmlns:a16="http://schemas.microsoft.com/office/drawing/2014/main" id="{ECEB30DD-FB13-7513-0DC9-AB16FE99BF9C}"/>
                  </a:ext>
                </a:extLst>
              </p:cNvPr>
              <p:cNvSpPr txBox="1"/>
              <p:nvPr/>
            </p:nvSpPr>
            <p:spPr>
              <a:xfrm>
                <a:off x="8024771" y="-280818"/>
                <a:ext cx="2520000" cy="511933"/>
              </a:xfrm>
              <a:prstGeom prst="rect">
                <a:avLst/>
              </a:prstGeom>
              <a:solidFill>
                <a:schemeClr val="bg1"/>
              </a:solidFill>
              <a:ln w="57150">
                <a:solidFill>
                  <a:srgbClr val="FF0000"/>
                </a:solidFill>
              </a:ln>
            </p:spPr>
            <p:txBody>
              <a:bodyPr wrap="square" lIns="0" tIns="10800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SC </a:t>
                </a:r>
                <a:r>
                  <a:rPr kumimoji="0" lang="fi-FI" sz="1600" b="1" i="0" u="none" strike="noStrike" kern="0" cap="none" spc="0" normalizeH="0" baseline="0" noProof="0" err="1">
                    <a:ln>
                      <a:noFill/>
                    </a:ln>
                    <a:solidFill>
                      <a:prstClr val="black"/>
                    </a:solidFill>
                    <a:effectLst/>
                    <a:uLnTx/>
                    <a:uFillTx/>
                    <a:latin typeface="Calibri" panose="020F0502020204030204"/>
                    <a:ea typeface="+mn-ea"/>
                    <a:cs typeface="+mn-cs"/>
                  </a:rPr>
                  <a:t>group</a:t>
                </a: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 BETK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500" b="0" i="0" u="none" strike="noStrike" kern="0" cap="none" spc="0" normalizeH="0" baseline="0" noProof="0">
                    <a:ln>
                      <a:noFill/>
                    </a:ln>
                    <a:solidFill>
                      <a:prstClr val="black"/>
                    </a:solidFill>
                    <a:effectLst/>
                    <a:uLnTx/>
                    <a:uFillTx/>
                    <a:latin typeface="Calibri" panose="020F0502020204030204"/>
                    <a:ea typeface="+mn-ea"/>
                    <a:cs typeface="+mn-cs"/>
                  </a:rPr>
                  <a:t>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a:t>
                </a:r>
                <a:r>
                  <a:rPr kumimoji="0" lang="fi-FI" sz="1200" b="0" i="0" u="none" strike="noStrike" kern="0" cap="none" spc="0" normalizeH="0" baseline="0" noProof="0" err="1">
                    <a:ln>
                      <a:noFill/>
                    </a:ln>
                    <a:solidFill>
                      <a:prstClr val="black"/>
                    </a:solidFill>
                    <a:effectLst/>
                    <a:uLnTx/>
                    <a:uFillTx/>
                    <a:latin typeface="Calibri" panose="020F0502020204030204"/>
                    <a:ea typeface="+mn-ea"/>
                    <a:cs typeface="+mn-cs"/>
                  </a:rPr>
                  <a:t>Engineer</a:t>
                </a: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-To-Order, ETO)</a:t>
                </a:r>
              </a:p>
            </p:txBody>
          </p:sp>
          <p:sp>
            <p:nvSpPr>
              <p:cNvPr id="150" name="Tekstiruutu 29">
                <a:extLst>
                  <a:ext uri="{FF2B5EF4-FFF2-40B4-BE49-F238E27FC236}">
                    <a16:creationId xmlns:a16="http://schemas.microsoft.com/office/drawing/2014/main" id="{05E48057-CCCB-0964-2DD9-E8842E4ED4CC}"/>
                  </a:ext>
                </a:extLst>
              </p:cNvPr>
              <p:cNvSpPr txBox="1"/>
              <p:nvPr/>
            </p:nvSpPr>
            <p:spPr>
              <a:xfrm>
                <a:off x="5921204" y="1025566"/>
                <a:ext cx="2520000" cy="592195"/>
              </a:xfrm>
              <a:prstGeom prst="rect">
                <a:avLst/>
              </a:prstGeom>
              <a:solidFill>
                <a:schemeClr val="bg1"/>
              </a:solidFill>
              <a:ln w="38100">
                <a:solidFill>
                  <a:srgbClr val="0070C0"/>
                </a:solidFill>
              </a:ln>
            </p:spPr>
            <p:txBody>
              <a:bodyPr wrap="square" lIns="0" tIns="10800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lang="fi-FI" sz="2000" b="1" kern="0" err="1">
                    <a:solidFill>
                      <a:prstClr val="black"/>
                    </a:solidFill>
                    <a:latin typeface="Calibri" panose="020F0502020204030204"/>
                  </a:rPr>
                  <a:t>Standardization</a:t>
                </a:r>
                <a:r>
                  <a:rPr lang="fi-FI" sz="2000" b="1" kern="0">
                    <a:solidFill>
                      <a:prstClr val="black"/>
                    </a:solidFill>
                    <a:latin typeface="Calibri" panose="020F0502020204030204"/>
                  </a:rPr>
                  <a:t> </a:t>
                </a:r>
                <a:r>
                  <a:rPr kumimoji="0" lang="fi-FI" sz="2000" b="1" i="0" u="none" strike="noStrike" kern="0" cap="none" spc="0" normalizeH="0" baseline="0" noProof="0" err="1">
                    <a:ln>
                      <a:noFill/>
                    </a:ln>
                    <a:solidFill>
                      <a:prstClr val="black"/>
                    </a:solidFill>
                    <a:effectLst/>
                    <a:uLnTx/>
                    <a:uFillTx/>
                    <a:latin typeface="Calibri" panose="020F0502020204030204"/>
                    <a:ea typeface="+mn-ea"/>
                    <a:cs typeface="+mn-cs"/>
                  </a:rPr>
                  <a:t>working</a:t>
                </a:r>
                <a:r>
                  <a:rPr kumimoji="0" lang="fi-FI" sz="20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fi-FI" sz="2000" b="1" i="0" u="none" strike="noStrike" kern="0" cap="none" spc="0" normalizeH="0" baseline="0" noProof="0" err="1">
                    <a:ln>
                      <a:noFill/>
                    </a:ln>
                    <a:solidFill>
                      <a:prstClr val="black"/>
                    </a:solidFill>
                    <a:effectLst/>
                    <a:uLnTx/>
                    <a:uFillTx/>
                    <a:latin typeface="Calibri" panose="020F0502020204030204"/>
                    <a:ea typeface="+mn-ea"/>
                    <a:cs typeface="+mn-cs"/>
                  </a:rPr>
                  <a:t>group</a:t>
                </a:r>
                <a:endParaRPr kumimoji="0" lang="fi-FI" sz="20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51" name="Tekstiruutu 29">
                <a:extLst>
                  <a:ext uri="{FF2B5EF4-FFF2-40B4-BE49-F238E27FC236}">
                    <a16:creationId xmlns:a16="http://schemas.microsoft.com/office/drawing/2014/main" id="{7CE4ED67-08B6-D530-D275-AADF1C55F3DE}"/>
                  </a:ext>
                </a:extLst>
              </p:cNvPr>
              <p:cNvSpPr txBox="1"/>
              <p:nvPr/>
            </p:nvSpPr>
            <p:spPr>
              <a:xfrm>
                <a:off x="10059139" y="1025566"/>
                <a:ext cx="2520000" cy="593183"/>
              </a:xfrm>
              <a:prstGeom prst="rect">
                <a:avLst/>
              </a:prstGeom>
              <a:solidFill>
                <a:schemeClr val="bg1"/>
              </a:solidFill>
              <a:ln w="38100">
                <a:solidFill>
                  <a:srgbClr val="FFC000"/>
                </a:solidFill>
              </a:ln>
            </p:spPr>
            <p:txBody>
              <a:bodyPr wrap="square" lIns="0" tIns="108000" rIns="0" bIns="4680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2000" b="1" i="0" u="none" strike="noStrike" kern="0" cap="none" spc="0" normalizeH="0" baseline="0" noProof="0" err="1">
                    <a:ln>
                      <a:noFill/>
                    </a:ln>
                    <a:solidFill>
                      <a:prstClr val="black"/>
                    </a:solidFill>
                    <a:effectLst/>
                    <a:uLnTx/>
                    <a:uFillTx/>
                    <a:latin typeface="Calibri" panose="020F0502020204030204"/>
                    <a:ea typeface="+mn-ea"/>
                    <a:cs typeface="+mn-cs"/>
                  </a:rPr>
                  <a:t>Interface</a:t>
                </a:r>
                <a:r>
                  <a:rPr kumimoji="0" lang="fi-FI" sz="2000" b="1" i="0" u="none" strike="noStrike" kern="0" cap="none" spc="0" normalizeH="0" baseline="0" noProof="0">
                    <a:ln>
                      <a:noFill/>
                    </a:ln>
                    <a:solidFill>
                      <a:prstClr val="black"/>
                    </a:solidFill>
                    <a:effectLst/>
                    <a:uLnTx/>
                    <a:uFillTx/>
                    <a:latin typeface="Calibri" panose="020F0502020204030204"/>
                    <a:ea typeface="+mn-ea"/>
                    <a:cs typeface="+mn-cs"/>
                  </a:rPr>
                  <a:t>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2000" b="1" i="0" u="none" strike="noStrike" kern="0" cap="none" spc="0" normalizeH="0" baseline="0" noProof="0" err="1">
                    <a:ln>
                      <a:noFill/>
                    </a:ln>
                    <a:solidFill>
                      <a:prstClr val="black"/>
                    </a:solidFill>
                    <a:effectLst/>
                    <a:uLnTx/>
                    <a:uFillTx/>
                    <a:latin typeface="Calibri" panose="020F0502020204030204"/>
                    <a:ea typeface="+mn-ea"/>
                    <a:cs typeface="+mn-cs"/>
                  </a:rPr>
                  <a:t>working</a:t>
                </a:r>
                <a:r>
                  <a:rPr kumimoji="0" lang="fi-FI" sz="20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fi-FI" sz="2000" b="1" i="0" u="none" strike="noStrike" kern="0" cap="none" spc="0" normalizeH="0" baseline="0" noProof="0" err="1">
                    <a:ln>
                      <a:noFill/>
                    </a:ln>
                    <a:solidFill>
                      <a:prstClr val="black"/>
                    </a:solidFill>
                    <a:effectLst/>
                    <a:uLnTx/>
                    <a:uFillTx/>
                    <a:latin typeface="Calibri" panose="020F0502020204030204"/>
                    <a:ea typeface="+mn-ea"/>
                    <a:cs typeface="+mn-cs"/>
                  </a:rPr>
                  <a:t>group</a:t>
                </a:r>
                <a:endParaRPr kumimoji="0" lang="fi-FI" sz="2000" b="1" i="0" u="none" strike="noStrike" kern="0" cap="none" spc="0" normalizeH="0" baseline="0" noProof="0">
                  <a:ln>
                    <a:noFill/>
                  </a:ln>
                  <a:solidFill>
                    <a:prstClr val="black"/>
                  </a:solidFill>
                  <a:effectLst/>
                  <a:uLnTx/>
                  <a:uFillTx/>
                  <a:latin typeface="Calibri" panose="020F0502020204030204"/>
                  <a:ea typeface="+mn-ea"/>
                  <a:cs typeface="+mn-cs"/>
                </a:endParaRPr>
              </a:p>
            </p:txBody>
          </p:sp>
          <p:cxnSp>
            <p:nvCxnSpPr>
              <p:cNvPr id="152" name="Connector: Elbow 8">
                <a:extLst>
                  <a:ext uri="{FF2B5EF4-FFF2-40B4-BE49-F238E27FC236}">
                    <a16:creationId xmlns:a16="http://schemas.microsoft.com/office/drawing/2014/main" id="{143C7CDF-0452-C4BC-6CCC-54CA41C8D2A6}"/>
                  </a:ext>
                </a:extLst>
              </p:cNvPr>
              <p:cNvCxnSpPr>
                <a:cxnSpLocks/>
                <a:stCxn id="149" idx="2"/>
                <a:endCxn id="150" idx="0"/>
              </p:cNvCxnSpPr>
              <p:nvPr/>
            </p:nvCxnSpPr>
            <p:spPr>
              <a:xfrm rot="5400000">
                <a:off x="7835763" y="-423443"/>
                <a:ext cx="794451" cy="2103567"/>
              </a:xfrm>
              <a:prstGeom prst="bentConnector3">
                <a:avLst/>
              </a:prstGeom>
              <a:ln w="3810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153" name="Connector: Elbow 9">
                <a:extLst>
                  <a:ext uri="{FF2B5EF4-FFF2-40B4-BE49-F238E27FC236}">
                    <a16:creationId xmlns:a16="http://schemas.microsoft.com/office/drawing/2014/main" id="{9358105E-36D8-FD6D-FA25-F82C2B72756C}"/>
                  </a:ext>
                </a:extLst>
              </p:cNvPr>
              <p:cNvCxnSpPr>
                <a:cxnSpLocks/>
              </p:cNvCxnSpPr>
              <p:nvPr/>
            </p:nvCxnSpPr>
            <p:spPr>
              <a:xfrm rot="16200000" flipH="1">
                <a:off x="9951085" y="-388844"/>
                <a:ext cx="794451" cy="2034369"/>
              </a:xfrm>
              <a:prstGeom prst="bentConnector3">
                <a:avLst>
                  <a:gd name="adj1" fmla="val 50000"/>
                </a:avLst>
              </a:prstGeom>
              <a:ln w="3810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154" name="TextBox 14">
                <a:extLst>
                  <a:ext uri="{FF2B5EF4-FFF2-40B4-BE49-F238E27FC236}">
                    <a16:creationId xmlns:a16="http://schemas.microsoft.com/office/drawing/2014/main" id="{5DE5C249-C373-A007-B24A-7EF554A2CECB}"/>
                  </a:ext>
                </a:extLst>
              </p:cNvPr>
              <p:cNvSpPr txBox="1"/>
              <p:nvPr/>
            </p:nvSpPr>
            <p:spPr>
              <a:xfrm>
                <a:off x="5852044" y="1706369"/>
                <a:ext cx="2790206" cy="1951374"/>
              </a:xfrm>
              <a:prstGeom prst="rect">
                <a:avLst/>
              </a:prstGeom>
              <a:noFill/>
            </p:spPr>
            <p:txBody>
              <a:bodyPr wrap="square" rtlCol="0">
                <a:spAutoFit/>
              </a:bodyPr>
              <a:lstStyle/>
              <a:p>
                <a:r>
                  <a:rPr lang="en-US" sz="1600"/>
                  <a:t>The main focus is on identifying and standardizing common industry practices.</a:t>
                </a:r>
              </a:p>
              <a:p>
                <a:pPr marL="285750" indent="-285750">
                  <a:buFont typeface="Wingdings" panose="05000000000000000000" pitchFamily="2" charset="2"/>
                  <a:buChar char="Ø"/>
                </a:pPr>
                <a:r>
                  <a:rPr lang="en-US" sz="1400"/>
                  <a:t>Standardization of BIM modeling requirements</a:t>
                </a:r>
              </a:p>
              <a:p>
                <a:pPr marL="285750" indent="-285750">
                  <a:buFont typeface="Wingdings" panose="05000000000000000000" pitchFamily="2" charset="2"/>
                  <a:buChar char="Ø"/>
                </a:pPr>
                <a:r>
                  <a:rPr lang="en-US" sz="1400"/>
                  <a:t>Process data definitions</a:t>
                </a:r>
              </a:p>
              <a:p>
                <a:pPr marL="285750" indent="-285750">
                  <a:buFont typeface="Wingdings" panose="05000000000000000000" pitchFamily="2" charset="2"/>
                  <a:buChar char="Ø"/>
                </a:pPr>
                <a:r>
                  <a:rPr lang="en-US" sz="1400"/>
                  <a:t>Supply chain statuses</a:t>
                </a:r>
              </a:p>
              <a:p>
                <a:pPr marL="285750" indent="-285750">
                  <a:buFont typeface="Wingdings" panose="05000000000000000000" pitchFamily="2" charset="2"/>
                  <a:buChar char="Ø"/>
                </a:pPr>
                <a:r>
                  <a:rPr lang="en-US" sz="1400"/>
                  <a:t>etc.</a:t>
                </a:r>
                <a:endParaRPr lang="en-US" sz="1600"/>
              </a:p>
            </p:txBody>
          </p:sp>
          <p:sp>
            <p:nvSpPr>
              <p:cNvPr id="155" name="TextBox 15">
                <a:extLst>
                  <a:ext uri="{FF2B5EF4-FFF2-40B4-BE49-F238E27FC236}">
                    <a16:creationId xmlns:a16="http://schemas.microsoft.com/office/drawing/2014/main" id="{366CDAC5-CC40-E131-27D4-9AEDA48A32AC}"/>
                  </a:ext>
                </a:extLst>
              </p:cNvPr>
              <p:cNvSpPr txBox="1"/>
              <p:nvPr/>
            </p:nvSpPr>
            <p:spPr>
              <a:xfrm>
                <a:off x="9972159" y="1695883"/>
                <a:ext cx="2956820" cy="19513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600" b="0" i="0" u="none" strike="noStrike" kern="1200" cap="none" spc="0" normalizeH="0" baseline="0" noProof="0">
                    <a:ln>
                      <a:noFill/>
                    </a:ln>
                    <a:solidFill>
                      <a:prstClr val="black"/>
                    </a:solidFill>
                    <a:effectLst/>
                    <a:uLnTx/>
                    <a:uFillTx/>
                    <a:latin typeface="Avenir Next LT Pro"/>
                    <a:ea typeface="+mn-ea"/>
                    <a:cs typeface="+mn-cs"/>
                  </a:rPr>
                  <a:t>The main </a:t>
                </a:r>
                <a:r>
                  <a:rPr kumimoji="0" lang="fi-FI" sz="1600" b="0" i="0" u="none" strike="noStrike" kern="1200" cap="none" spc="0" normalizeH="0" baseline="0" noProof="0" err="1">
                    <a:ln>
                      <a:noFill/>
                    </a:ln>
                    <a:solidFill>
                      <a:prstClr val="black"/>
                    </a:solidFill>
                    <a:effectLst/>
                    <a:uLnTx/>
                    <a:uFillTx/>
                    <a:latin typeface="Avenir Next LT Pro"/>
                    <a:ea typeface="+mn-ea"/>
                    <a:cs typeface="+mn-cs"/>
                  </a:rPr>
                  <a:t>focus</a:t>
                </a:r>
                <a:r>
                  <a:rPr kumimoji="0" lang="fi-FI" sz="1600" b="0" i="0" u="none" strike="noStrike" kern="1200" cap="none" spc="0" normalizeH="0" baseline="0" noProof="0">
                    <a:ln>
                      <a:noFill/>
                    </a:ln>
                    <a:solidFill>
                      <a:prstClr val="black"/>
                    </a:solidFill>
                    <a:effectLst/>
                    <a:uLnTx/>
                    <a:uFillTx/>
                    <a:latin typeface="Avenir Next LT Pro"/>
                    <a:ea typeface="+mn-ea"/>
                    <a:cs typeface="+mn-cs"/>
                  </a:rPr>
                  <a:t> is on </a:t>
                </a:r>
                <a:r>
                  <a:rPr kumimoji="0" lang="fi-FI" sz="1600" b="0" i="0" u="none" strike="noStrike" kern="1200" cap="none" spc="0" normalizeH="0" baseline="0" noProof="0" err="1">
                    <a:ln>
                      <a:noFill/>
                    </a:ln>
                    <a:solidFill>
                      <a:prstClr val="black"/>
                    </a:solidFill>
                    <a:effectLst/>
                    <a:uLnTx/>
                    <a:uFillTx/>
                    <a:latin typeface="Avenir Next LT Pro"/>
                    <a:ea typeface="+mn-ea"/>
                    <a:cs typeface="+mn-cs"/>
                  </a:rPr>
                  <a:t>producing</a:t>
                </a:r>
                <a:r>
                  <a:rPr kumimoji="0" lang="fi-FI" sz="1600" b="0" i="0" u="none" strike="noStrike" kern="1200" cap="none" spc="0" normalizeH="0" baseline="0" noProof="0">
                    <a:ln>
                      <a:noFill/>
                    </a:ln>
                    <a:solidFill>
                      <a:prstClr val="black"/>
                    </a:solidFill>
                    <a:effectLst/>
                    <a:uLnTx/>
                    <a:uFillTx/>
                    <a:latin typeface="Avenir Next LT Pro"/>
                    <a:ea typeface="+mn-ea"/>
                    <a:cs typeface="+mn-cs"/>
                  </a:rPr>
                  <a:t> </a:t>
                </a:r>
                <a:r>
                  <a:rPr kumimoji="0" lang="fi-FI" sz="1600" b="0" i="0" u="none" strike="noStrike" kern="1200" cap="none" spc="0" normalizeH="0" baseline="0" noProof="0" err="1">
                    <a:ln>
                      <a:noFill/>
                    </a:ln>
                    <a:solidFill>
                      <a:prstClr val="black"/>
                    </a:solidFill>
                    <a:effectLst/>
                    <a:uLnTx/>
                    <a:uFillTx/>
                    <a:latin typeface="Avenir Next LT Pro"/>
                    <a:ea typeface="+mn-ea"/>
                    <a:cs typeface="+mn-cs"/>
                  </a:rPr>
                  <a:t>application</a:t>
                </a:r>
                <a:r>
                  <a:rPr kumimoji="0" lang="fi-FI" sz="1600" b="0" i="0" u="none" strike="noStrike" kern="1200" cap="none" spc="0" normalizeH="0" baseline="0" noProof="0">
                    <a:ln>
                      <a:noFill/>
                    </a:ln>
                    <a:solidFill>
                      <a:prstClr val="black"/>
                    </a:solidFill>
                    <a:effectLst/>
                    <a:uLnTx/>
                    <a:uFillTx/>
                    <a:latin typeface="Avenir Next LT Pro"/>
                    <a:ea typeface="+mn-ea"/>
                    <a:cs typeface="+mn-cs"/>
                  </a:rPr>
                  <a:t> </a:t>
                </a:r>
                <a:r>
                  <a:rPr kumimoji="0" lang="fi-FI" sz="1600" b="0" i="0" u="none" strike="noStrike" kern="1200" cap="none" spc="0" normalizeH="0" baseline="0" noProof="0" err="1">
                    <a:ln>
                      <a:noFill/>
                    </a:ln>
                    <a:solidFill>
                      <a:prstClr val="black"/>
                    </a:solidFill>
                    <a:effectLst/>
                    <a:uLnTx/>
                    <a:uFillTx/>
                    <a:latin typeface="Avenir Next LT Pro"/>
                    <a:ea typeface="+mn-ea"/>
                    <a:cs typeface="+mn-cs"/>
                  </a:rPr>
                  <a:t>guidelines</a:t>
                </a:r>
                <a:r>
                  <a:rPr kumimoji="0" lang="fi-FI" sz="1600" b="0" i="0" u="none" strike="noStrike" kern="1200" cap="none" spc="0" normalizeH="0" baseline="0" noProof="0">
                    <a:ln>
                      <a:noFill/>
                    </a:ln>
                    <a:solidFill>
                      <a:prstClr val="black"/>
                    </a:solidFill>
                    <a:effectLst/>
                    <a:uLnTx/>
                    <a:uFillTx/>
                    <a:latin typeface="Avenir Next LT Pro"/>
                    <a:ea typeface="+mn-ea"/>
                    <a:cs typeface="+mn-cs"/>
                  </a:rPr>
                  <a:t> for </a:t>
                </a:r>
                <a:r>
                  <a:rPr kumimoji="0" lang="fi-FI" sz="1600" b="0" i="0" u="none" strike="noStrike" kern="1200" cap="none" spc="0" normalizeH="0" baseline="0" noProof="0" err="1">
                    <a:ln>
                      <a:noFill/>
                    </a:ln>
                    <a:solidFill>
                      <a:prstClr val="black"/>
                    </a:solidFill>
                    <a:effectLst/>
                    <a:uLnTx/>
                    <a:uFillTx/>
                    <a:latin typeface="Avenir Next LT Pro"/>
                    <a:ea typeface="+mn-ea"/>
                    <a:cs typeface="+mn-cs"/>
                  </a:rPr>
                  <a:t>transferring</a:t>
                </a:r>
                <a:r>
                  <a:rPr kumimoji="0" lang="fi-FI" sz="1600" b="0" i="0" u="none" strike="noStrike" kern="1200" cap="none" spc="0" normalizeH="0" baseline="0" noProof="0">
                    <a:ln>
                      <a:noFill/>
                    </a:ln>
                    <a:solidFill>
                      <a:prstClr val="black"/>
                    </a:solidFill>
                    <a:effectLst/>
                    <a:uLnTx/>
                    <a:uFillTx/>
                    <a:latin typeface="Avenir Next LT Pro"/>
                    <a:ea typeface="+mn-ea"/>
                    <a:cs typeface="+mn-cs"/>
                  </a:rPr>
                  <a:t> </a:t>
                </a:r>
                <a:r>
                  <a:rPr kumimoji="0" lang="fi-FI" sz="1600" b="0" i="0" u="none" strike="noStrike" kern="1200" cap="none" spc="0" normalizeH="0" baseline="0" noProof="0" err="1">
                    <a:ln>
                      <a:noFill/>
                    </a:ln>
                    <a:solidFill>
                      <a:prstClr val="black"/>
                    </a:solidFill>
                    <a:effectLst/>
                    <a:uLnTx/>
                    <a:uFillTx/>
                    <a:latin typeface="Avenir Next LT Pro"/>
                    <a:ea typeface="+mn-ea"/>
                    <a:cs typeface="+mn-cs"/>
                  </a:rPr>
                  <a:t>supply</a:t>
                </a:r>
                <a:r>
                  <a:rPr kumimoji="0" lang="fi-FI" sz="1600" b="0" i="0" u="none" strike="noStrike" kern="1200" cap="none" spc="0" normalizeH="0" baseline="0" noProof="0">
                    <a:ln>
                      <a:noFill/>
                    </a:ln>
                    <a:solidFill>
                      <a:prstClr val="black"/>
                    </a:solidFill>
                    <a:effectLst/>
                    <a:uLnTx/>
                    <a:uFillTx/>
                    <a:latin typeface="Avenir Next LT Pro"/>
                    <a:ea typeface="+mn-ea"/>
                    <a:cs typeface="+mn-cs"/>
                  </a:rPr>
                  <a:t> </a:t>
                </a:r>
                <a:r>
                  <a:rPr kumimoji="0" lang="fi-FI" sz="1600" b="0" i="0" u="none" strike="noStrike" kern="1200" cap="none" spc="0" normalizeH="0" baseline="0" noProof="0" err="1">
                    <a:ln>
                      <a:noFill/>
                    </a:ln>
                    <a:solidFill>
                      <a:prstClr val="black"/>
                    </a:solidFill>
                    <a:effectLst/>
                    <a:uLnTx/>
                    <a:uFillTx/>
                    <a:latin typeface="Avenir Next LT Pro"/>
                    <a:ea typeface="+mn-ea"/>
                    <a:cs typeface="+mn-cs"/>
                  </a:rPr>
                  <a:t>chain-related</a:t>
                </a:r>
                <a:r>
                  <a:rPr kumimoji="0" lang="fi-FI" sz="1600" b="0" i="0" u="none" strike="noStrike" kern="1200" cap="none" spc="0" normalizeH="0" baseline="0" noProof="0">
                    <a:ln>
                      <a:noFill/>
                    </a:ln>
                    <a:solidFill>
                      <a:prstClr val="black"/>
                    </a:solidFill>
                    <a:effectLst/>
                    <a:uLnTx/>
                    <a:uFillTx/>
                    <a:latin typeface="Avenir Next LT Pro"/>
                    <a:ea typeface="+mn-ea"/>
                    <a:cs typeface="+mn-cs"/>
                  </a:rPr>
                  <a:t> data.</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fi-FI" sz="1400" b="0" i="0" u="none" strike="noStrike" kern="1200" cap="none" spc="0" normalizeH="0" baseline="0" noProof="0" err="1">
                    <a:ln>
                      <a:noFill/>
                    </a:ln>
                    <a:solidFill>
                      <a:prstClr val="black"/>
                    </a:solidFill>
                    <a:effectLst/>
                    <a:uLnTx/>
                    <a:uFillTx/>
                    <a:latin typeface="Avenir Next LT Pro"/>
                    <a:ea typeface="+mn-ea"/>
                    <a:cs typeface="+mn-cs"/>
                  </a:rPr>
                  <a:t>Peppol</a:t>
                </a:r>
                <a:r>
                  <a:rPr kumimoji="0" lang="fi-FI" sz="1400" b="0" i="0" u="none" strike="noStrike" kern="1200" cap="none" spc="0" normalizeH="0" baseline="0" noProof="0">
                    <a:ln>
                      <a:noFill/>
                    </a:ln>
                    <a:solidFill>
                      <a:prstClr val="black"/>
                    </a:solidFill>
                    <a:effectLst/>
                    <a:uLnTx/>
                    <a:uFillTx/>
                    <a:latin typeface="Avenir Next LT Pro"/>
                    <a:ea typeface="+mn-ea"/>
                    <a:cs typeface="+mn-cs"/>
                  </a:rPr>
                  <a:t> (</a:t>
                </a:r>
                <a:r>
                  <a:rPr kumimoji="0" lang="fi-FI" sz="1400" b="0" i="0" u="none" strike="noStrike" kern="1200" cap="none" spc="0" normalizeH="0" baseline="0" noProof="0" err="1">
                    <a:ln>
                      <a:noFill/>
                    </a:ln>
                    <a:solidFill>
                      <a:prstClr val="black"/>
                    </a:solidFill>
                    <a:effectLst/>
                    <a:uLnTx/>
                    <a:uFillTx/>
                    <a:latin typeface="Avenir Next LT Pro"/>
                    <a:ea typeface="+mn-ea"/>
                    <a:cs typeface="+mn-cs"/>
                  </a:rPr>
                  <a:t>transaction</a:t>
                </a:r>
                <a:r>
                  <a:rPr kumimoji="0" lang="fi-FI" sz="1400" b="0" i="0" u="none" strike="noStrike" kern="1200" cap="none" spc="0" normalizeH="0" baseline="0" noProof="0">
                    <a:ln>
                      <a:noFill/>
                    </a:ln>
                    <a:solidFill>
                      <a:prstClr val="black"/>
                    </a:solidFill>
                    <a:effectLst/>
                    <a:uLnTx/>
                    <a:uFillTx/>
                    <a:latin typeface="Avenir Next LT Pro"/>
                    <a:ea typeface="+mn-ea"/>
                    <a:cs typeface="+mn-cs"/>
                  </a:rPr>
                  <a:t> data)</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fi-FI" sz="1400" b="0" i="0" u="none" strike="noStrike" kern="1200" cap="none" spc="0" normalizeH="0" baseline="0" noProof="0">
                    <a:ln>
                      <a:noFill/>
                    </a:ln>
                    <a:solidFill>
                      <a:prstClr val="black"/>
                    </a:solidFill>
                    <a:effectLst/>
                    <a:uLnTx/>
                    <a:uFillTx/>
                    <a:latin typeface="Avenir Next LT Pro"/>
                    <a:ea typeface="+mn-ea"/>
                    <a:cs typeface="+mn-cs"/>
                  </a:rPr>
                  <a:t>EPCIS (</a:t>
                </a:r>
                <a:r>
                  <a:rPr kumimoji="0" lang="fi-FI" sz="1400" b="0" i="0" u="none" strike="noStrike" kern="1200" cap="none" spc="0" normalizeH="0" baseline="0" noProof="0" err="1">
                    <a:ln>
                      <a:noFill/>
                    </a:ln>
                    <a:solidFill>
                      <a:prstClr val="black"/>
                    </a:solidFill>
                    <a:effectLst/>
                    <a:uLnTx/>
                    <a:uFillTx/>
                    <a:latin typeface="Avenir Next LT Pro"/>
                    <a:ea typeface="+mn-ea"/>
                    <a:cs typeface="+mn-cs"/>
                  </a:rPr>
                  <a:t>event</a:t>
                </a:r>
                <a:r>
                  <a:rPr kumimoji="0" lang="fi-FI" sz="1400" b="0" i="0" u="none" strike="noStrike" kern="1200" cap="none" spc="0" normalizeH="0" baseline="0" noProof="0">
                    <a:ln>
                      <a:noFill/>
                    </a:ln>
                    <a:solidFill>
                      <a:prstClr val="black"/>
                    </a:solidFill>
                    <a:effectLst/>
                    <a:uLnTx/>
                    <a:uFillTx/>
                    <a:latin typeface="Avenir Next LT Pro"/>
                    <a:ea typeface="+mn-ea"/>
                    <a:cs typeface="+mn-cs"/>
                  </a:rPr>
                  <a:t> data)</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fi-FI" sz="1400" b="0" i="0" u="none" strike="noStrike" kern="1200" cap="none" spc="0" normalizeH="0" baseline="0" noProof="0" err="1">
                    <a:ln>
                      <a:noFill/>
                    </a:ln>
                    <a:solidFill>
                      <a:prstClr val="black"/>
                    </a:solidFill>
                    <a:effectLst/>
                    <a:uLnTx/>
                    <a:uFillTx/>
                    <a:latin typeface="Avenir Next LT Pro"/>
                    <a:ea typeface="+mn-ea"/>
                    <a:cs typeface="+mn-cs"/>
                  </a:rPr>
                  <a:t>eFTI</a:t>
                </a:r>
                <a:r>
                  <a:rPr kumimoji="0" lang="fi-FI" sz="1400" b="0" i="0" u="none" strike="noStrike" kern="1200" cap="none" spc="0" normalizeH="0" baseline="0" noProof="0">
                    <a:ln>
                      <a:noFill/>
                    </a:ln>
                    <a:solidFill>
                      <a:prstClr val="black"/>
                    </a:solidFill>
                    <a:effectLst/>
                    <a:uLnTx/>
                    <a:uFillTx/>
                    <a:latin typeface="Avenir Next LT Pro"/>
                    <a:ea typeface="+mn-ea"/>
                    <a:cs typeface="+mn-cs"/>
                  </a:rPr>
                  <a:t> (transport data)</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fi-FI" sz="1400" b="0" i="0" u="none" strike="noStrike" kern="1200" cap="none" spc="0" normalizeH="0" baseline="0" noProof="0">
                    <a:ln>
                      <a:noFill/>
                    </a:ln>
                    <a:solidFill>
                      <a:prstClr val="black"/>
                    </a:solidFill>
                    <a:effectLst/>
                    <a:uLnTx/>
                    <a:uFillTx/>
                    <a:latin typeface="Avenir Next LT Pro"/>
                    <a:ea typeface="+mn-ea"/>
                    <a:cs typeface="+mn-cs"/>
                  </a:rPr>
                  <a:t>EU DPP</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fi-FI" sz="1400" b="0" i="0" u="none" strike="noStrike" kern="1200" cap="none" spc="0" normalizeH="0" baseline="0" noProof="0">
                    <a:ln>
                      <a:noFill/>
                    </a:ln>
                    <a:solidFill>
                      <a:prstClr val="black"/>
                    </a:solidFill>
                    <a:effectLst/>
                    <a:uLnTx/>
                    <a:uFillTx/>
                    <a:latin typeface="Avenir Next LT Pro"/>
                    <a:ea typeface="+mn-ea"/>
                    <a:cs typeface="+mn-cs"/>
                  </a:rPr>
                  <a:t>etc.</a:t>
                </a:r>
                <a:endParaRPr kumimoji="0" lang="en-FI" sz="16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157" name="Kuva 156" descr="Siirto tasaisella täytöllä">
                <a:extLst>
                  <a:ext uri="{FF2B5EF4-FFF2-40B4-BE49-F238E27FC236}">
                    <a16:creationId xmlns:a16="http://schemas.microsoft.com/office/drawing/2014/main" id="{35FA001C-D613-3E21-3666-940CE76EDE1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827571" y="762415"/>
                <a:ext cx="914400" cy="914400"/>
              </a:xfrm>
              <a:prstGeom prst="rect">
                <a:avLst/>
              </a:prstGeom>
            </p:spPr>
          </p:pic>
        </p:grpSp>
      </p:grpSp>
    </p:spTree>
    <p:extLst>
      <p:ext uri="{BB962C8B-B14F-4D97-AF65-F5344CB8AC3E}">
        <p14:creationId xmlns:p14="http://schemas.microsoft.com/office/powerpoint/2010/main" val="239557431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9EE8B-CF95-A237-998C-A65DE216A805}"/>
              </a:ext>
            </a:extLst>
          </p:cNvPr>
          <p:cNvSpPr>
            <a:spLocks noGrp="1"/>
          </p:cNvSpPr>
          <p:nvPr>
            <p:ph type="title"/>
          </p:nvPr>
        </p:nvSpPr>
        <p:spPr>
          <a:xfrm>
            <a:off x="407989" y="333376"/>
            <a:ext cx="5033346" cy="1010862"/>
          </a:xfrm>
        </p:spPr>
        <p:txBody>
          <a:bodyPr/>
          <a:lstStyle/>
          <a:p>
            <a:pPr>
              <a:lnSpc>
                <a:spcPct val="80000"/>
              </a:lnSpc>
            </a:pPr>
            <a:r>
              <a:rPr lang="fi-FI"/>
              <a:t>STANDARDIZATION </a:t>
            </a:r>
            <a:r>
              <a:rPr lang="fi-FI" err="1"/>
              <a:t>working</a:t>
            </a:r>
            <a:r>
              <a:rPr lang="fi-FI"/>
              <a:t> </a:t>
            </a:r>
            <a:r>
              <a:rPr lang="fi-FI" err="1"/>
              <a:t>group</a:t>
            </a:r>
            <a:endParaRPr lang="fi-FI"/>
          </a:p>
        </p:txBody>
      </p:sp>
      <p:sp>
        <p:nvSpPr>
          <p:cNvPr id="3" name="Sisällön paikkamerkki 2">
            <a:extLst>
              <a:ext uri="{FF2B5EF4-FFF2-40B4-BE49-F238E27FC236}">
                <a16:creationId xmlns:a16="http://schemas.microsoft.com/office/drawing/2014/main" id="{CAD5C043-3CD1-8C7E-5F79-D54BDD1D496E}"/>
              </a:ext>
            </a:extLst>
          </p:cNvPr>
          <p:cNvSpPr>
            <a:spLocks noGrp="1"/>
          </p:cNvSpPr>
          <p:nvPr>
            <p:ph idx="1"/>
          </p:nvPr>
        </p:nvSpPr>
        <p:spPr>
          <a:xfrm>
            <a:off x="407987" y="1235830"/>
            <a:ext cx="4982840" cy="4856996"/>
          </a:xfrm>
        </p:spPr>
        <p:txBody>
          <a:bodyPr/>
          <a:lstStyle/>
          <a:p>
            <a:pPr marL="0" indent="0">
              <a:buNone/>
            </a:pPr>
            <a:r>
              <a:rPr lang="en-US" sz="2000"/>
              <a:t>The task of the Standardization Working Group is to develop software-independent solutions that enable the automated generation and enrichment of standardized, machine-readable information at different stages of the supply chain.</a:t>
            </a:r>
            <a:endParaRPr lang="fi-FI" sz="2000"/>
          </a:p>
        </p:txBody>
      </p:sp>
      <p:sp>
        <p:nvSpPr>
          <p:cNvPr id="4" name="Päivämäärän paikkamerkki 3">
            <a:extLst>
              <a:ext uri="{FF2B5EF4-FFF2-40B4-BE49-F238E27FC236}">
                <a16:creationId xmlns:a16="http://schemas.microsoft.com/office/drawing/2014/main" id="{BD2B343B-F177-4345-248A-C1C8F4E18B3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60DF93C1-96B7-43A4-88C3-A796BB2F869C}" type="datetime1">
              <a:rPr kumimoji="0" lang="fi-FI" sz="900" b="0" i="0" u="none" strike="noStrike" kern="1200" cap="none" spc="0" normalizeH="0" baseline="0" noProof="0" smtClean="0">
                <a:ln>
                  <a:noFill/>
                </a:ln>
                <a:solidFill>
                  <a:srgbClr val="183858"/>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5" name="Alatunnisteen paikkamerkki 4">
            <a:extLst>
              <a:ext uri="{FF2B5EF4-FFF2-40B4-BE49-F238E27FC236}">
                <a16:creationId xmlns:a16="http://schemas.microsoft.com/office/drawing/2014/main" id="{018EDDBB-1EA4-1AA1-F440-2B6B07884805}"/>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srgbClr val="183858"/>
                </a:solidFill>
                <a:effectLst/>
                <a:uLnTx/>
                <a:uFillTx/>
                <a:latin typeface="Avenir Next LT Pro"/>
                <a:ea typeface="+mn-ea"/>
                <a:cs typeface="+mn-cs"/>
              </a:rPr>
              <a:t>© Rakennusteollisuus RT</a:t>
            </a:r>
          </a:p>
        </p:txBody>
      </p:sp>
      <p:sp>
        <p:nvSpPr>
          <p:cNvPr id="6" name="Dian numeron paikkamerkki 5">
            <a:extLst>
              <a:ext uri="{FF2B5EF4-FFF2-40B4-BE49-F238E27FC236}">
                <a16:creationId xmlns:a16="http://schemas.microsoft.com/office/drawing/2014/main" id="{007115D1-141E-5539-E736-2F46316F6FB2}"/>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27</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pic>
        <p:nvPicPr>
          <p:cNvPr id="7" name="Picture 4" descr="Kuva, joka sisältää kohteen kuvakaappaus, teksti, ohjelmisto, Grafiikkaohjelmisto&#10;&#10;Kuvaus luotu automaattisesti">
            <a:extLst>
              <a:ext uri="{FF2B5EF4-FFF2-40B4-BE49-F238E27FC236}">
                <a16:creationId xmlns:a16="http://schemas.microsoft.com/office/drawing/2014/main" id="{C8B8A621-10D1-776A-C3EC-55C4D4E6923E}"/>
              </a:ext>
            </a:extLst>
          </p:cNvPr>
          <p:cNvPicPr>
            <a:picLocks noChangeAspect="1" noChangeArrowheads="1"/>
          </p:cNvPicPr>
          <p:nvPr/>
        </p:nvPicPr>
        <p:blipFill rotWithShape="1">
          <a:blip r:embed="rId2">
            <a:alphaModFix amt="78000"/>
            <a:extLst>
              <a:ext uri="{28A0092B-C50C-407E-A947-70E740481C1C}">
                <a14:useLocalDpi xmlns:a14="http://schemas.microsoft.com/office/drawing/2010/main" val="0"/>
              </a:ext>
            </a:extLst>
          </a:blip>
          <a:srcRect t="11555" r="48564" b="17998"/>
          <a:stretch/>
        </p:blipFill>
        <p:spPr bwMode="auto">
          <a:xfrm>
            <a:off x="6148028" y="1178074"/>
            <a:ext cx="5499242" cy="3843869"/>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Kuva, joka sisältää kohteen kuvakaappaus, teksti, ohjelmisto, Grafiikkaohjelmisto&#10;&#10;Kuvaus luotu automaattisesti">
            <a:extLst>
              <a:ext uri="{FF2B5EF4-FFF2-40B4-BE49-F238E27FC236}">
                <a16:creationId xmlns:a16="http://schemas.microsoft.com/office/drawing/2014/main" id="{50F9A170-D14B-ABA2-0D5A-027293015BE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50445" t="11555" r="1097" b="11555"/>
          <a:stretch/>
        </p:blipFill>
        <p:spPr bwMode="auto">
          <a:xfrm>
            <a:off x="6236866" y="1857310"/>
            <a:ext cx="2916599" cy="2361960"/>
          </a:xfrm>
          <a:prstGeom prst="rect">
            <a:avLst/>
          </a:prstGeom>
          <a:solidFill>
            <a:srgbClr val="E8E8E8"/>
          </a:solidFill>
        </p:spPr>
      </p:pic>
      <p:pic>
        <p:nvPicPr>
          <p:cNvPr id="9" name="Kuva 8" descr="Näyttö tasaisella täytöllä">
            <a:extLst>
              <a:ext uri="{FF2B5EF4-FFF2-40B4-BE49-F238E27FC236}">
                <a16:creationId xmlns:a16="http://schemas.microsoft.com/office/drawing/2014/main" id="{45CA4946-F896-C0A2-2087-FEE0B980651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171478" y="-145043"/>
            <a:ext cx="7298739" cy="7298739"/>
          </a:xfrm>
          <a:prstGeom prst="rect">
            <a:avLst/>
          </a:prstGeom>
        </p:spPr>
      </p:pic>
      <p:sp>
        <p:nvSpPr>
          <p:cNvPr id="10" name="Puhekupla: Suorakulmio, kulmat pyöristettu 9">
            <a:extLst>
              <a:ext uri="{FF2B5EF4-FFF2-40B4-BE49-F238E27FC236}">
                <a16:creationId xmlns:a16="http://schemas.microsoft.com/office/drawing/2014/main" id="{35B96B41-3489-6AAE-926E-72246E569F88}"/>
              </a:ext>
            </a:extLst>
          </p:cNvPr>
          <p:cNvSpPr/>
          <p:nvPr/>
        </p:nvSpPr>
        <p:spPr>
          <a:xfrm>
            <a:off x="373040" y="4038285"/>
            <a:ext cx="2743200" cy="660798"/>
          </a:xfrm>
          <a:prstGeom prst="wedgeRoundRectCallout">
            <a:avLst>
              <a:gd name="adj1" fmla="val -35044"/>
              <a:gd name="adj2" fmla="val 86266"/>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lvl="0" algn="ctr">
              <a:defRPr/>
            </a:pPr>
            <a:r>
              <a:rPr lang="en-US" sz="1050" b="1">
                <a:solidFill>
                  <a:prstClr val="black"/>
                </a:solidFill>
                <a:latin typeface="Avenir Next LT Pro Demi" panose="020B0704020202020204" pitchFamily="34" charset="0"/>
                <a:cs typeface="Arial" panose="020B0604020202020204" pitchFamily="34" charset="0"/>
              </a:rPr>
              <a:t>Standardization of information enhances machine readability and facilitates the flow of information to the next stages of the supply chain.</a:t>
            </a:r>
            <a:endParaRPr kumimoji="0" lang="fi-FI" sz="1050" b="1" i="0" u="none" strike="noStrike" kern="1200" cap="none" spc="0" normalizeH="0" baseline="0" noProof="0">
              <a:ln>
                <a:noFill/>
              </a:ln>
              <a:solidFill>
                <a:prstClr val="black"/>
              </a:solidFill>
              <a:effectLst/>
              <a:uLnTx/>
              <a:uFillTx/>
              <a:latin typeface="Avenir Next LT Pro Demi" panose="020B0704020202020204" pitchFamily="34" charset="0"/>
              <a:ea typeface="+mn-ea"/>
              <a:cs typeface="Arial" panose="020B0604020202020204" pitchFamily="34" charset="0"/>
            </a:endParaRPr>
          </a:p>
        </p:txBody>
      </p:sp>
      <p:grpSp>
        <p:nvGrpSpPr>
          <p:cNvPr id="11" name="Ryhmä 10">
            <a:extLst>
              <a:ext uri="{FF2B5EF4-FFF2-40B4-BE49-F238E27FC236}">
                <a16:creationId xmlns:a16="http://schemas.microsoft.com/office/drawing/2014/main" id="{622DFB1D-3580-10B5-26AB-2E5841A82488}"/>
              </a:ext>
            </a:extLst>
          </p:cNvPr>
          <p:cNvGrpSpPr/>
          <p:nvPr/>
        </p:nvGrpSpPr>
        <p:grpSpPr>
          <a:xfrm>
            <a:off x="218269" y="4796364"/>
            <a:ext cx="689387" cy="1487682"/>
            <a:chOff x="8674541" y="4219495"/>
            <a:chExt cx="689387" cy="1487682"/>
          </a:xfrm>
        </p:grpSpPr>
        <p:sp>
          <p:nvSpPr>
            <p:cNvPr id="12" name="Vapaamuotoinen: Muoto 11">
              <a:extLst>
                <a:ext uri="{FF2B5EF4-FFF2-40B4-BE49-F238E27FC236}">
                  <a16:creationId xmlns:a16="http://schemas.microsoft.com/office/drawing/2014/main" id="{2F38C5D0-E295-C69B-9116-8A63440F7242}"/>
                </a:ext>
              </a:extLst>
            </p:cNvPr>
            <p:cNvSpPr/>
            <p:nvPr/>
          </p:nvSpPr>
          <p:spPr>
            <a:xfrm flipH="1">
              <a:off x="9051457" y="5491770"/>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3" name="Vapaamuotoinen: Muoto 12">
              <a:extLst>
                <a:ext uri="{FF2B5EF4-FFF2-40B4-BE49-F238E27FC236}">
                  <a16:creationId xmlns:a16="http://schemas.microsoft.com/office/drawing/2014/main" id="{FFC60921-0AE8-6154-49FF-402004D49974}"/>
                </a:ext>
              </a:extLst>
            </p:cNvPr>
            <p:cNvSpPr/>
            <p:nvPr/>
          </p:nvSpPr>
          <p:spPr>
            <a:xfrm>
              <a:off x="8712650" y="5485998"/>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4" name="Ryhmä 13">
              <a:extLst>
                <a:ext uri="{FF2B5EF4-FFF2-40B4-BE49-F238E27FC236}">
                  <a16:creationId xmlns:a16="http://schemas.microsoft.com/office/drawing/2014/main" id="{7423295B-3E30-82B5-24D1-36FA8F72E08E}"/>
                </a:ext>
              </a:extLst>
            </p:cNvPr>
            <p:cNvGrpSpPr/>
            <p:nvPr/>
          </p:nvGrpSpPr>
          <p:grpSpPr>
            <a:xfrm>
              <a:off x="8674541" y="4219495"/>
              <a:ext cx="689387" cy="1487682"/>
              <a:chOff x="4132250" y="4688434"/>
              <a:chExt cx="509733" cy="1177642"/>
            </a:xfrm>
          </p:grpSpPr>
          <p:sp>
            <p:nvSpPr>
              <p:cNvPr id="15" name="Vapaamuotoinen: Muoto 14">
                <a:extLst>
                  <a:ext uri="{FF2B5EF4-FFF2-40B4-BE49-F238E27FC236}">
                    <a16:creationId xmlns:a16="http://schemas.microsoft.com/office/drawing/2014/main" id="{160919DB-DCDE-B08A-3CC9-D96C6490A1FC}"/>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 name="Vapaamuotoinen: Muoto 15">
                <a:extLst>
                  <a:ext uri="{FF2B5EF4-FFF2-40B4-BE49-F238E27FC236}">
                    <a16:creationId xmlns:a16="http://schemas.microsoft.com/office/drawing/2014/main" id="{2DF8A22C-B81A-0AFB-B0FE-1DC2AD9791CB}"/>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 name="Kuva 45" descr="Palo mies mies tasaisella täytöllä">
                <a:extLst>
                  <a:ext uri="{FF2B5EF4-FFF2-40B4-BE49-F238E27FC236}">
                    <a16:creationId xmlns:a16="http://schemas.microsoft.com/office/drawing/2014/main" id="{70635262-CB0A-6ED1-7CF3-D364BBA37480}"/>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chemeClr val="bg1">
                  <a:lumMod val="6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 name="Vapaamuotoinen: Muoto 17">
                <a:extLst>
                  <a:ext uri="{FF2B5EF4-FFF2-40B4-BE49-F238E27FC236}">
                    <a16:creationId xmlns:a16="http://schemas.microsoft.com/office/drawing/2014/main" id="{884E3822-7D6D-0968-CEB0-39562FA26F51}"/>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 name="Vapaamuotoinen: Muoto 18">
                <a:extLst>
                  <a:ext uri="{FF2B5EF4-FFF2-40B4-BE49-F238E27FC236}">
                    <a16:creationId xmlns:a16="http://schemas.microsoft.com/office/drawing/2014/main" id="{77D25A28-B0AA-E9E6-9362-3EDD5C87E59A}"/>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 name="Vapaamuotoinen: Muoto 19">
                <a:extLst>
                  <a:ext uri="{FF2B5EF4-FFF2-40B4-BE49-F238E27FC236}">
                    <a16:creationId xmlns:a16="http://schemas.microsoft.com/office/drawing/2014/main" id="{6FC4A814-B341-9831-C69E-935E8A9E1776}"/>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 name="Vapaamuotoinen: Muoto 20">
                <a:extLst>
                  <a:ext uri="{FF2B5EF4-FFF2-40B4-BE49-F238E27FC236}">
                    <a16:creationId xmlns:a16="http://schemas.microsoft.com/office/drawing/2014/main" id="{1FBB9A3B-1663-7F50-937A-B0E5B59690C4}"/>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 name="Vapaamuotoinen: Muoto 21">
                <a:extLst>
                  <a:ext uri="{FF2B5EF4-FFF2-40B4-BE49-F238E27FC236}">
                    <a16:creationId xmlns:a16="http://schemas.microsoft.com/office/drawing/2014/main" id="{6CC264F9-650B-E2CE-387C-8E9D4DC94555}"/>
                  </a:ext>
                </a:extLst>
              </p:cNvPr>
              <p:cNvSpPr/>
              <p:nvPr/>
            </p:nvSpPr>
            <p:spPr>
              <a:xfrm>
                <a:off x="4259428" y="515306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23" name="Kuva 22" descr="Saapas tasaisella täytöllä">
                <a:extLst>
                  <a:ext uri="{FF2B5EF4-FFF2-40B4-BE49-F238E27FC236}">
                    <a16:creationId xmlns:a16="http://schemas.microsoft.com/office/drawing/2014/main" id="{D9604689-ACC7-F23A-C246-FC3EC80CD00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390102" y="5637529"/>
                <a:ext cx="245455" cy="228547"/>
              </a:xfrm>
              <a:prstGeom prst="rect">
                <a:avLst/>
              </a:prstGeom>
            </p:spPr>
          </p:pic>
          <p:pic>
            <p:nvPicPr>
              <p:cNvPr id="24" name="Kuva 23" descr="Saapas tasaisella täytöllä">
                <a:extLst>
                  <a:ext uri="{FF2B5EF4-FFF2-40B4-BE49-F238E27FC236}">
                    <a16:creationId xmlns:a16="http://schemas.microsoft.com/office/drawing/2014/main" id="{5B0E5DFC-1944-A668-7DF7-AE743639509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4140007" y="5637080"/>
                <a:ext cx="245455" cy="228547"/>
              </a:xfrm>
              <a:prstGeom prst="rect">
                <a:avLst/>
              </a:prstGeom>
            </p:spPr>
          </p:pic>
          <p:sp>
            <p:nvSpPr>
              <p:cNvPr id="25" name="Suorakulmio 24">
                <a:extLst>
                  <a:ext uri="{FF2B5EF4-FFF2-40B4-BE49-F238E27FC236}">
                    <a16:creationId xmlns:a16="http://schemas.microsoft.com/office/drawing/2014/main" id="{CE0E2247-3BC2-22ED-E83B-F726AA714D45}"/>
                  </a:ext>
                </a:extLst>
              </p:cNvPr>
              <p:cNvSpPr/>
              <p:nvPr/>
            </p:nvSpPr>
            <p:spPr>
              <a:xfrm>
                <a:off x="4319974" y="4804906"/>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26" name="Kuva 25" descr="Aurinkolasit tasaisella täytöllä">
                <a:extLst>
                  <a:ext uri="{FF2B5EF4-FFF2-40B4-BE49-F238E27FC236}">
                    <a16:creationId xmlns:a16="http://schemas.microsoft.com/office/drawing/2014/main" id="{C99791CB-7121-27F3-03F3-A02F759B9A9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281187" y="4740703"/>
                <a:ext cx="208544" cy="194180"/>
              </a:xfrm>
              <a:prstGeom prst="rect">
                <a:avLst/>
              </a:prstGeom>
            </p:spPr>
          </p:pic>
        </p:grpSp>
      </p:grpSp>
    </p:spTree>
    <p:extLst>
      <p:ext uri="{BB962C8B-B14F-4D97-AF65-F5344CB8AC3E}">
        <p14:creationId xmlns:p14="http://schemas.microsoft.com/office/powerpoint/2010/main" val="39869656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87CDC46A-0C0C-7B4F-FE56-1E0D5716750E}"/>
              </a:ext>
            </a:extLst>
          </p:cNvPr>
          <p:cNvSpPr txBox="1">
            <a:spLocks/>
          </p:cNvSpPr>
          <p:nvPr/>
        </p:nvSpPr>
        <p:spPr>
          <a:xfrm>
            <a:off x="407989" y="333376"/>
            <a:ext cx="5033346" cy="1010862"/>
          </a:xfrm>
          <a:prstGeom prst="rect">
            <a:avLst/>
          </a:prstGeom>
        </p:spPr>
        <p:txBody>
          <a:bodyPr vert="horz" wrap="square" lIns="0" tIns="0" rIns="0" bIns="0" rtlCol="0" anchor="t" anchorCtr="0">
            <a:noAutofit/>
          </a:bodyPr>
          <a:lst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a:lstStyle>
          <a:p>
            <a:pPr>
              <a:lnSpc>
                <a:spcPct val="80000"/>
              </a:lnSpc>
            </a:pPr>
            <a:r>
              <a:rPr lang="fi-FI"/>
              <a:t>STANDARDIZATION </a:t>
            </a:r>
            <a:r>
              <a:rPr lang="fi-FI" err="1"/>
              <a:t>working</a:t>
            </a:r>
            <a:r>
              <a:rPr lang="fi-FI"/>
              <a:t> </a:t>
            </a:r>
            <a:r>
              <a:rPr lang="fi-FI" err="1"/>
              <a:t>group</a:t>
            </a:r>
            <a:endParaRPr lang="fi-FI"/>
          </a:p>
        </p:txBody>
      </p:sp>
      <p:sp>
        <p:nvSpPr>
          <p:cNvPr id="4" name="Päivämäärän paikkamerkki 3">
            <a:extLst>
              <a:ext uri="{FF2B5EF4-FFF2-40B4-BE49-F238E27FC236}">
                <a16:creationId xmlns:a16="http://schemas.microsoft.com/office/drawing/2014/main" id="{2C64E3DA-564E-E99C-0D59-553A412948C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60DF93C1-96B7-43A4-88C3-A796BB2F869C}" type="datetime1">
              <a:rPr kumimoji="0" lang="fi-FI" sz="900" b="0" i="0" u="none" strike="noStrike" kern="1200" cap="none" spc="0" normalizeH="0" baseline="0" noProof="0" smtClean="0">
                <a:ln>
                  <a:noFill/>
                </a:ln>
                <a:solidFill>
                  <a:srgbClr val="183858"/>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5" name="Alatunnisteen paikkamerkki 4">
            <a:extLst>
              <a:ext uri="{FF2B5EF4-FFF2-40B4-BE49-F238E27FC236}">
                <a16:creationId xmlns:a16="http://schemas.microsoft.com/office/drawing/2014/main" id="{ED9607A4-FF85-51C0-6884-39C0FB3B9952}"/>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srgbClr val="183858"/>
                </a:solidFill>
                <a:effectLst/>
                <a:uLnTx/>
                <a:uFillTx/>
                <a:latin typeface="Avenir Next LT Pro"/>
                <a:ea typeface="+mn-ea"/>
                <a:cs typeface="+mn-cs"/>
              </a:rPr>
              <a:t>© Rakennusteollisuus RT</a:t>
            </a:r>
          </a:p>
        </p:txBody>
      </p:sp>
      <p:sp>
        <p:nvSpPr>
          <p:cNvPr id="6" name="Dian numeron paikkamerkki 5">
            <a:extLst>
              <a:ext uri="{FF2B5EF4-FFF2-40B4-BE49-F238E27FC236}">
                <a16:creationId xmlns:a16="http://schemas.microsoft.com/office/drawing/2014/main" id="{6DA58D3B-49DA-6572-FA29-49B16F7439C8}"/>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28</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sp>
        <p:nvSpPr>
          <p:cNvPr id="32" name="Sisällön paikkamerkki 31">
            <a:extLst>
              <a:ext uri="{FF2B5EF4-FFF2-40B4-BE49-F238E27FC236}">
                <a16:creationId xmlns:a16="http://schemas.microsoft.com/office/drawing/2014/main" id="{D63708A0-62E5-DEB6-E457-FC73D479FCC1}"/>
              </a:ext>
            </a:extLst>
          </p:cNvPr>
          <p:cNvSpPr>
            <a:spLocks noGrp="1"/>
          </p:cNvSpPr>
          <p:nvPr>
            <p:ph idx="1"/>
          </p:nvPr>
        </p:nvSpPr>
        <p:spPr>
          <a:xfrm>
            <a:off x="9001209" y="5095552"/>
            <a:ext cx="3190791" cy="699208"/>
          </a:xfrm>
        </p:spPr>
        <p:txBody>
          <a:bodyPr/>
          <a:lstStyle/>
          <a:p>
            <a:pPr marL="0" indent="0">
              <a:buNone/>
            </a:pPr>
            <a:r>
              <a:rPr lang="fi-FI" sz="1600" b="1">
                <a:solidFill>
                  <a:srgbClr val="003479"/>
                </a:solidFill>
              </a:rPr>
              <a:t>YHTEENTOIMIVUUSALUSTA</a:t>
            </a:r>
          </a:p>
          <a:p>
            <a:r>
              <a:rPr lang="fi-FI" sz="1600">
                <a:solidFill>
                  <a:srgbClr val="003479"/>
                </a:solidFill>
              </a:rPr>
              <a:t>Koodistot-työkalu</a:t>
            </a:r>
          </a:p>
        </p:txBody>
      </p:sp>
      <p:pic>
        <p:nvPicPr>
          <p:cNvPr id="1026" name="Picture 2" descr="buildingSMART Data Dictionary - buildingSMART International">
            <a:extLst>
              <a:ext uri="{FF2B5EF4-FFF2-40B4-BE49-F238E27FC236}">
                <a16:creationId xmlns:a16="http://schemas.microsoft.com/office/drawing/2014/main" id="{99D028B3-4A17-57D4-202C-F6B6C0C2003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61768" y="1412845"/>
            <a:ext cx="4122244" cy="1207526"/>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Digi- ja väestötietovirasto – Wikipedia">
            <a:extLst>
              <a:ext uri="{FF2B5EF4-FFF2-40B4-BE49-F238E27FC236}">
                <a16:creationId xmlns:a16="http://schemas.microsoft.com/office/drawing/2014/main" id="{1A91F5B1-69C8-E643-1C82-8B28390A147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93775" y="3408812"/>
            <a:ext cx="3916053" cy="1804633"/>
          </a:xfrm>
          <a:prstGeom prst="rect">
            <a:avLst/>
          </a:prstGeom>
          <a:noFill/>
          <a:extLst>
            <a:ext uri="{909E8E84-426E-40DD-AFC4-6F175D3DCCD1}">
              <a14:hiddenFill xmlns:a14="http://schemas.microsoft.com/office/drawing/2010/main">
                <a:solidFill>
                  <a:srgbClr val="FFFFFF"/>
                </a:solidFill>
              </a14:hiddenFill>
            </a:ext>
          </a:extLst>
        </p:spPr>
      </p:pic>
      <p:sp>
        <p:nvSpPr>
          <p:cNvPr id="33" name="Tekstiruutu 32">
            <a:extLst>
              <a:ext uri="{FF2B5EF4-FFF2-40B4-BE49-F238E27FC236}">
                <a16:creationId xmlns:a16="http://schemas.microsoft.com/office/drawing/2014/main" id="{DB987C2E-CFA0-7EF8-AB86-D71D6799DC40}"/>
              </a:ext>
            </a:extLst>
          </p:cNvPr>
          <p:cNvSpPr txBox="1"/>
          <p:nvPr/>
        </p:nvSpPr>
        <p:spPr>
          <a:xfrm>
            <a:off x="286604" y="1176498"/>
            <a:ext cx="7178721" cy="4755148"/>
          </a:xfrm>
          <a:prstGeom prst="rect">
            <a:avLst/>
          </a:prstGeom>
          <a:noFill/>
        </p:spPr>
        <p:txBody>
          <a:bodyPr wrap="square" rtlCol="0">
            <a:spAutoFit/>
          </a:bodyPr>
          <a:lstStyle/>
          <a:p>
            <a:pPr>
              <a:spcAft>
                <a:spcPts val="600"/>
              </a:spcAft>
            </a:pPr>
            <a:r>
              <a:rPr lang="en-US"/>
              <a:t>The BETK working group defines the product and process information content for the precast concrete supply chain using interoperability platforms (</a:t>
            </a:r>
            <a:r>
              <a:rPr lang="en-US" b="1" err="1"/>
              <a:t>buildingSmart</a:t>
            </a:r>
            <a:r>
              <a:rPr lang="en-US" b="1"/>
              <a:t> Data Dictionary &amp; koodistot.suomi.fi</a:t>
            </a:r>
            <a:r>
              <a:rPr lang="en-US"/>
              <a:t>).</a:t>
            </a:r>
          </a:p>
          <a:p>
            <a:pPr>
              <a:spcAft>
                <a:spcPts val="600"/>
              </a:spcAft>
            </a:pPr>
            <a:r>
              <a:rPr lang="en-US"/>
              <a:t>The purpose of this is to establish and maintain the semantic interoperability of information shared within the precast concrete supply chain, ensuring that the meaning of data remains consistent across information flows.</a:t>
            </a:r>
          </a:p>
          <a:p>
            <a:pPr>
              <a:spcAft>
                <a:spcPts val="600"/>
              </a:spcAft>
            </a:pPr>
            <a:r>
              <a:rPr lang="en-US"/>
              <a:t>Instead of each organization independently defining the content of a concept and the related data, this description is created once on the interoperability platform. Other parties can then reference and apply this description.</a:t>
            </a:r>
          </a:p>
          <a:p>
            <a:r>
              <a:rPr lang="en-US"/>
              <a:t>Technically speaking, the vocabularies, code lists, and data model descriptions published on the interoperability platform are linked data, meaning they are uniquely identified web resources with permanent identifiers that can be referenced from elsewhere.</a:t>
            </a:r>
          </a:p>
        </p:txBody>
      </p:sp>
    </p:spTree>
    <p:extLst>
      <p:ext uri="{BB962C8B-B14F-4D97-AF65-F5344CB8AC3E}">
        <p14:creationId xmlns:p14="http://schemas.microsoft.com/office/powerpoint/2010/main" val="3773367419"/>
      </p:ext>
    </p:extLst>
  </p:cSld>
  <p:clrMapOvr>
    <a:masterClrMapping/>
  </p:clrMapOvr>
  <p:extLst>
    <p:ext uri="{6950BFC3-D8DA-4A85-94F7-54DA5524770B}">
      <p188:commentRel xmlns:p188="http://schemas.microsoft.com/office/powerpoint/2018/8/main" r:id="rId3"/>
    </p:ext>
  </p:extLst>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108AF52-E3A2-8A0F-37BF-338955ADFEC0}"/>
              </a:ext>
            </a:extLst>
          </p:cNvPr>
          <p:cNvSpPr>
            <a:spLocks noGrp="1"/>
          </p:cNvSpPr>
          <p:nvPr>
            <p:ph type="title"/>
          </p:nvPr>
        </p:nvSpPr>
        <p:spPr/>
        <p:txBody>
          <a:bodyPr/>
          <a:lstStyle/>
          <a:p>
            <a:r>
              <a:rPr lang="fi-FI" sz="2800"/>
              <a:t>STANDARDIZATION </a:t>
            </a:r>
            <a:r>
              <a:rPr lang="fi-FI" sz="2800" err="1"/>
              <a:t>working</a:t>
            </a:r>
            <a:r>
              <a:rPr lang="fi-FI" sz="2800"/>
              <a:t> </a:t>
            </a:r>
            <a:r>
              <a:rPr lang="fi-FI" sz="2800" err="1"/>
              <a:t>group</a:t>
            </a:r>
            <a:endParaRPr lang="fi-FI" sz="2800"/>
          </a:p>
        </p:txBody>
      </p:sp>
      <p:sp>
        <p:nvSpPr>
          <p:cNvPr id="4" name="Päivämäärän paikkamerkki 3">
            <a:extLst>
              <a:ext uri="{FF2B5EF4-FFF2-40B4-BE49-F238E27FC236}">
                <a16:creationId xmlns:a16="http://schemas.microsoft.com/office/drawing/2014/main" id="{BFFBD64B-07B3-9AF1-D063-B39EDF08B90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60DF93C1-96B7-43A4-88C3-A796BB2F869C}" type="datetime1">
              <a:rPr kumimoji="0" lang="fi-FI" sz="900" b="0" i="0" u="none" strike="noStrike" kern="1200" cap="none" spc="0" normalizeH="0" baseline="0" noProof="0" smtClean="0">
                <a:ln>
                  <a:noFill/>
                </a:ln>
                <a:solidFill>
                  <a:srgbClr val="183858"/>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5" name="Alatunnisteen paikkamerkki 4">
            <a:extLst>
              <a:ext uri="{FF2B5EF4-FFF2-40B4-BE49-F238E27FC236}">
                <a16:creationId xmlns:a16="http://schemas.microsoft.com/office/drawing/2014/main" id="{4BC7F76D-3BBC-5CDE-D8A1-FAE5805BEBE5}"/>
              </a:ext>
            </a:extLst>
          </p:cNvPr>
          <p:cNvSpPr>
            <a:spLocks noGrp="1"/>
          </p:cNvSpPr>
          <p:nvPr>
            <p:ph type="ftr" sz="quarter" idx="11"/>
          </p:nvPr>
        </p:nvSpPr>
        <p:spPr>
          <a:xfrm>
            <a:off x="2049389" y="6389403"/>
            <a:ext cx="8928992" cy="143296"/>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srgbClr val="183858"/>
                </a:solidFill>
                <a:effectLst/>
                <a:uLnTx/>
                <a:uFillTx/>
                <a:latin typeface="Avenir Next LT Pro"/>
                <a:ea typeface="+mn-ea"/>
                <a:cs typeface="+mn-cs"/>
              </a:rPr>
              <a:t>© Rakennusteollisuus RT</a:t>
            </a:r>
          </a:p>
        </p:txBody>
      </p:sp>
      <p:sp>
        <p:nvSpPr>
          <p:cNvPr id="6" name="Dian numeron paikkamerkki 5">
            <a:extLst>
              <a:ext uri="{FF2B5EF4-FFF2-40B4-BE49-F238E27FC236}">
                <a16:creationId xmlns:a16="http://schemas.microsoft.com/office/drawing/2014/main" id="{456A1A33-02B0-6202-2353-DA66DDD7386E}"/>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29</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graphicFrame>
        <p:nvGraphicFramePr>
          <p:cNvPr id="11" name="Taulukko 10">
            <a:extLst>
              <a:ext uri="{FF2B5EF4-FFF2-40B4-BE49-F238E27FC236}">
                <a16:creationId xmlns:a16="http://schemas.microsoft.com/office/drawing/2014/main" id="{5489B385-9249-C078-62BF-DC1136F54FAF}"/>
              </a:ext>
            </a:extLst>
          </p:cNvPr>
          <p:cNvGraphicFramePr>
            <a:graphicFrameLocks noGrp="1"/>
          </p:cNvGraphicFramePr>
          <p:nvPr/>
        </p:nvGraphicFramePr>
        <p:xfrm>
          <a:off x="746785" y="1312216"/>
          <a:ext cx="1302603" cy="2475444"/>
        </p:xfrm>
        <a:graphic>
          <a:graphicData uri="http://schemas.openxmlformats.org/drawingml/2006/table">
            <a:tbl>
              <a:tblPr firstRow="1" bandRow="1">
                <a:tableStyleId>{5C22544A-7EE6-4342-B048-85BDC9FD1C3A}</a:tableStyleId>
              </a:tblPr>
              <a:tblGrid>
                <a:gridCol w="1302603">
                  <a:extLst>
                    <a:ext uri="{9D8B030D-6E8A-4147-A177-3AD203B41FA5}">
                      <a16:colId xmlns:a16="http://schemas.microsoft.com/office/drawing/2014/main" val="627241263"/>
                    </a:ext>
                  </a:extLst>
                </a:gridCol>
              </a:tblGrid>
              <a:tr h="0">
                <a:tc>
                  <a:txBody>
                    <a:bodyPr/>
                    <a:lstStyle/>
                    <a:p>
                      <a:r>
                        <a:rPr lang="fi-FI" sz="800">
                          <a:solidFill>
                            <a:schemeClr val="tx1"/>
                          </a:solidFill>
                        </a:rPr>
                        <a:t>METATIETO</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extLst>
                  <a:ext uri="{0D108BD9-81ED-4DB2-BD59-A6C34878D82A}">
                    <a16:rowId xmlns:a16="http://schemas.microsoft.com/office/drawing/2014/main" val="3896723200"/>
                  </a:ext>
                </a:extLst>
              </a:tr>
              <a:tr h="2347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800" b="1">
                          <a:solidFill>
                            <a:schemeClr val="tx1"/>
                          </a:solidFill>
                        </a:rPr>
                        <a:t>FI-Hankinta</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849631506"/>
                  </a:ext>
                </a:extLst>
              </a:tr>
              <a:tr h="234774">
                <a:tc>
                  <a:txBody>
                    <a:bodyPr/>
                    <a:lstStyle/>
                    <a:p>
                      <a:pPr marL="92075" marR="0" lvl="1" indent="0" algn="l" defTabSz="914400" rtl="0" eaLnBrk="1" fontAlgn="auto" latinLnBrk="0" hangingPunct="1">
                        <a:lnSpc>
                          <a:spcPct val="100000"/>
                        </a:lnSpc>
                        <a:spcBef>
                          <a:spcPts val="0"/>
                        </a:spcBef>
                        <a:spcAft>
                          <a:spcPts val="0"/>
                        </a:spcAft>
                        <a:buClrTx/>
                        <a:buSzTx/>
                        <a:buFontTx/>
                        <a:buNone/>
                        <a:tabLst/>
                        <a:defRPr/>
                      </a:pPr>
                      <a:r>
                        <a:rPr lang="fi-FI" sz="800" b="1">
                          <a:solidFill>
                            <a:schemeClr val="tx1"/>
                          </a:solidFill>
                        </a:rPr>
                        <a:t>Elementtityyppi</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10122265"/>
                  </a:ext>
                </a:extLst>
              </a:tr>
              <a:tr h="234774">
                <a:tc>
                  <a:txBody>
                    <a:bodyPr/>
                    <a:lstStyle/>
                    <a:p>
                      <a:pPr marL="92075" marR="0" lvl="1" indent="0" algn="l" defTabSz="914400" rtl="0" eaLnBrk="1" fontAlgn="auto" latinLnBrk="0" hangingPunct="1">
                        <a:lnSpc>
                          <a:spcPct val="100000"/>
                        </a:lnSpc>
                        <a:spcBef>
                          <a:spcPts val="0"/>
                        </a:spcBef>
                        <a:spcAft>
                          <a:spcPts val="0"/>
                        </a:spcAft>
                        <a:buClrTx/>
                        <a:buSzTx/>
                        <a:buFontTx/>
                        <a:buNone/>
                        <a:tabLst/>
                        <a:defRPr/>
                      </a:pPr>
                      <a:r>
                        <a:rPr lang="fi-FI" sz="800" b="1">
                          <a:solidFill>
                            <a:schemeClr val="tx1"/>
                          </a:solidFill>
                        </a:rPr>
                        <a:t>Raudoitus</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48466084"/>
                  </a:ext>
                </a:extLst>
              </a:tr>
              <a:tr h="234774">
                <a:tc>
                  <a:txBody>
                    <a:bodyPr/>
                    <a:lstStyle/>
                    <a:p>
                      <a:pPr marL="92075" marR="0" lvl="1" indent="0" algn="l" defTabSz="914400" rtl="0" eaLnBrk="1" fontAlgn="auto" latinLnBrk="0" hangingPunct="1">
                        <a:lnSpc>
                          <a:spcPct val="100000"/>
                        </a:lnSpc>
                        <a:spcBef>
                          <a:spcPts val="0"/>
                        </a:spcBef>
                        <a:spcAft>
                          <a:spcPts val="0"/>
                        </a:spcAft>
                        <a:buClrTx/>
                        <a:buSzTx/>
                        <a:buFontTx/>
                        <a:buNone/>
                        <a:tabLst>
                          <a:tab pos="92075" algn="l"/>
                        </a:tabLst>
                        <a:defRPr/>
                      </a:pPr>
                      <a:r>
                        <a:rPr lang="fi-FI" sz="800" b="1">
                          <a:solidFill>
                            <a:schemeClr val="tx1"/>
                          </a:solidFill>
                        </a:rPr>
                        <a:t>Pintakäsittely</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45747022"/>
                  </a:ext>
                </a:extLst>
              </a:tr>
              <a:tr h="234774">
                <a:tc>
                  <a:txBody>
                    <a:bodyPr/>
                    <a:lstStyle/>
                    <a:p>
                      <a:pPr marL="92075" marR="0" lvl="1" indent="0" algn="l" defTabSz="914400" rtl="0" eaLnBrk="1" fontAlgn="auto" latinLnBrk="0" hangingPunct="1">
                        <a:lnSpc>
                          <a:spcPct val="100000"/>
                        </a:lnSpc>
                        <a:spcBef>
                          <a:spcPts val="0"/>
                        </a:spcBef>
                        <a:spcAft>
                          <a:spcPts val="0"/>
                        </a:spcAft>
                        <a:buClrTx/>
                        <a:buSzTx/>
                        <a:buFontTx/>
                        <a:buNone/>
                        <a:tabLst/>
                        <a:defRPr/>
                      </a:pPr>
                      <a:r>
                        <a:rPr lang="fi-FI" sz="800" b="1">
                          <a:solidFill>
                            <a:schemeClr val="tx1"/>
                          </a:solidFill>
                        </a:rPr>
                        <a:t>Hiertopinnat</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9682650"/>
                  </a:ext>
                </a:extLst>
              </a:tr>
              <a:tr h="234774">
                <a:tc>
                  <a:txBody>
                    <a:bodyPr/>
                    <a:lstStyle/>
                    <a:p>
                      <a:pPr marL="92075" marR="0" lvl="1" indent="0" algn="l" defTabSz="914400" rtl="0" eaLnBrk="1" fontAlgn="auto" latinLnBrk="0" hangingPunct="1">
                        <a:lnSpc>
                          <a:spcPct val="100000"/>
                        </a:lnSpc>
                        <a:spcBef>
                          <a:spcPts val="0"/>
                        </a:spcBef>
                        <a:spcAft>
                          <a:spcPts val="0"/>
                        </a:spcAft>
                        <a:buClrTx/>
                        <a:buSzTx/>
                        <a:buFontTx/>
                        <a:buNone/>
                        <a:tabLst/>
                        <a:defRPr/>
                      </a:pPr>
                      <a:r>
                        <a:rPr lang="fi-FI" sz="800" b="1">
                          <a:solidFill>
                            <a:schemeClr val="tx1"/>
                          </a:solidFill>
                        </a:rPr>
                        <a:t>Vähähiilinen</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90742620"/>
                  </a:ext>
                </a:extLst>
              </a:tr>
              <a:tr h="0">
                <a:tc>
                  <a:txBody>
                    <a:bodyPr/>
                    <a:lstStyle/>
                    <a:p>
                      <a:pPr marL="92075" marR="0" lvl="1" indent="0" algn="l" defTabSz="914400" rtl="0" eaLnBrk="1" fontAlgn="auto" latinLnBrk="0" hangingPunct="1">
                        <a:lnSpc>
                          <a:spcPct val="100000"/>
                        </a:lnSpc>
                        <a:spcBef>
                          <a:spcPts val="0"/>
                        </a:spcBef>
                        <a:spcAft>
                          <a:spcPts val="0"/>
                        </a:spcAft>
                        <a:buClrTx/>
                        <a:buSzTx/>
                        <a:buFontTx/>
                        <a:buNone/>
                        <a:tabLst/>
                        <a:defRPr/>
                      </a:pPr>
                      <a:r>
                        <a:rPr lang="fi-FI" sz="800" b="1">
                          <a:solidFill>
                            <a:srgbClr val="FF0000"/>
                          </a:solidFill>
                        </a:rPr>
                        <a:t>Status</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99448637"/>
                  </a:ext>
                </a:extLst>
              </a:tr>
              <a:tr h="0">
                <a:tc>
                  <a:txBody>
                    <a:bodyPr/>
                    <a:lstStyle/>
                    <a:p>
                      <a:pPr marL="92075" marR="0" lvl="1" indent="0" algn="l" defTabSz="914400" rtl="0" eaLnBrk="1" fontAlgn="auto" latinLnBrk="0" hangingPunct="1">
                        <a:lnSpc>
                          <a:spcPct val="100000"/>
                        </a:lnSpc>
                        <a:spcBef>
                          <a:spcPts val="0"/>
                        </a:spcBef>
                        <a:spcAft>
                          <a:spcPts val="0"/>
                        </a:spcAft>
                        <a:buClrTx/>
                        <a:buSzTx/>
                        <a:buFontTx/>
                        <a:buNone/>
                        <a:tabLst/>
                        <a:defRPr/>
                      </a:pPr>
                      <a:r>
                        <a:rPr lang="fi-FI" sz="800" b="1">
                          <a:solidFill>
                            <a:srgbClr val="FF0000"/>
                          </a:solidFill>
                        </a:rPr>
                        <a:t>Paino</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13912707"/>
                  </a:ext>
                </a:extLst>
              </a:tr>
              <a:tr h="0">
                <a:tc>
                  <a:txBody>
                    <a:bodyPr/>
                    <a:lstStyle/>
                    <a:p>
                      <a:pPr marL="92075" marR="0" lvl="1" indent="0" algn="l" defTabSz="914400" rtl="0" eaLnBrk="1" fontAlgn="auto" latinLnBrk="0" hangingPunct="1">
                        <a:lnSpc>
                          <a:spcPct val="100000"/>
                        </a:lnSpc>
                        <a:spcBef>
                          <a:spcPts val="0"/>
                        </a:spcBef>
                        <a:spcAft>
                          <a:spcPts val="0"/>
                        </a:spcAft>
                        <a:buClrTx/>
                        <a:buSzTx/>
                        <a:buFontTx/>
                        <a:buNone/>
                        <a:tabLst/>
                        <a:defRPr/>
                      </a:pPr>
                      <a:r>
                        <a:rPr lang="fi-FI" sz="800" b="1">
                          <a:solidFill>
                            <a:srgbClr val="FF0000"/>
                          </a:solidFill>
                        </a:rPr>
                        <a:t>Kerros</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2336950"/>
                  </a:ext>
                </a:extLst>
              </a:tr>
              <a:tr h="0">
                <a:tc>
                  <a:txBody>
                    <a:bodyPr/>
                    <a:lstStyle/>
                    <a:p>
                      <a:pPr marL="92075" marR="0" lvl="1" indent="0" algn="l" defTabSz="914400" rtl="0" eaLnBrk="1" fontAlgn="auto" latinLnBrk="0" hangingPunct="1">
                        <a:lnSpc>
                          <a:spcPct val="100000"/>
                        </a:lnSpc>
                        <a:spcBef>
                          <a:spcPts val="0"/>
                        </a:spcBef>
                        <a:spcAft>
                          <a:spcPts val="0"/>
                        </a:spcAft>
                        <a:buClrTx/>
                        <a:buSzTx/>
                        <a:buFontTx/>
                        <a:buNone/>
                        <a:tabLst/>
                        <a:defRPr/>
                      </a:pPr>
                      <a:r>
                        <a:rPr lang="fi-FI" sz="800" b="1">
                          <a:solidFill>
                            <a:srgbClr val="FF0000"/>
                          </a:solidFill>
                        </a:rPr>
                        <a:t>Lohko</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55271149"/>
                  </a:ext>
                </a:extLst>
              </a:tr>
            </a:tbl>
          </a:graphicData>
        </a:graphic>
      </p:graphicFrame>
      <p:sp>
        <p:nvSpPr>
          <p:cNvPr id="48" name="Puhekupla: Suorakulmio, kulmat pyöristettu 47">
            <a:extLst>
              <a:ext uri="{FF2B5EF4-FFF2-40B4-BE49-F238E27FC236}">
                <a16:creationId xmlns:a16="http://schemas.microsoft.com/office/drawing/2014/main" id="{8A2E69C4-5FC3-C4A8-13A8-D16482ACE36B}"/>
              </a:ext>
            </a:extLst>
          </p:cNvPr>
          <p:cNvSpPr/>
          <p:nvPr/>
        </p:nvSpPr>
        <p:spPr>
          <a:xfrm>
            <a:off x="304800" y="3933648"/>
            <a:ext cx="2895600" cy="765435"/>
          </a:xfrm>
          <a:prstGeom prst="wedgeRoundRectCallout">
            <a:avLst>
              <a:gd name="adj1" fmla="val -35044"/>
              <a:gd name="adj2" fmla="val 86266"/>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defRPr/>
            </a:pPr>
            <a:r>
              <a:rPr lang="en-US" sz="1050" b="1">
                <a:solidFill>
                  <a:prstClr val="black"/>
                </a:solidFill>
                <a:latin typeface="Avenir Next LT Pro Demi" panose="020B0704020202020204" pitchFamily="34" charset="0"/>
                <a:cs typeface="Arial" panose="020B0604020202020204" pitchFamily="34" charset="0"/>
              </a:rPr>
              <a:t>The standardization of design data enhances the machine readability of product metadata and facilitates the flow of information to the next stages of the supply chain</a:t>
            </a:r>
            <a:endParaRPr kumimoji="0" lang="fi-FI" sz="1050" b="1" i="0" u="none" strike="noStrike" kern="1200" cap="none" spc="0" normalizeH="0" baseline="0" noProof="0">
              <a:ln>
                <a:noFill/>
              </a:ln>
              <a:solidFill>
                <a:prstClr val="black"/>
              </a:solidFill>
              <a:effectLst/>
              <a:uLnTx/>
              <a:uFillTx/>
              <a:latin typeface="Avenir Next LT Pro Demi" panose="020B0704020202020204" pitchFamily="34" charset="0"/>
              <a:ea typeface="+mn-ea"/>
              <a:cs typeface="Arial" panose="020B0604020202020204" pitchFamily="34" charset="0"/>
            </a:endParaRPr>
          </a:p>
        </p:txBody>
      </p:sp>
      <p:pic>
        <p:nvPicPr>
          <p:cNvPr id="49" name="Sisällön paikkamerkki 4">
            <a:extLst>
              <a:ext uri="{FF2B5EF4-FFF2-40B4-BE49-F238E27FC236}">
                <a16:creationId xmlns:a16="http://schemas.microsoft.com/office/drawing/2014/main" id="{A2579402-3D86-3596-FDF4-3E80EE8940C7}"/>
              </a:ext>
            </a:extLst>
          </p:cNvPr>
          <p:cNvPicPr>
            <a:picLocks noChangeAspect="1"/>
          </p:cNvPicPr>
          <p:nvPr/>
        </p:nvPicPr>
        <p:blipFill>
          <a:blip r:embed="rId2">
            <a:clrChange>
              <a:clrFrom>
                <a:srgbClr val="FFFFFF"/>
              </a:clrFrom>
              <a:clrTo>
                <a:srgbClr val="FFFFFF">
                  <a:alpha val="0"/>
                </a:srgbClr>
              </a:clrTo>
            </a:clrChange>
          </a:blip>
          <a:srcRect l="27703" t="21765"/>
          <a:stretch/>
        </p:blipFill>
        <p:spPr>
          <a:xfrm>
            <a:off x="3591559" y="2433320"/>
            <a:ext cx="3863107" cy="3955836"/>
          </a:xfrm>
          <a:prstGeom prst="rect">
            <a:avLst/>
          </a:prstGeom>
        </p:spPr>
      </p:pic>
      <p:sp>
        <p:nvSpPr>
          <p:cNvPr id="55" name="Ellipsi 54">
            <a:extLst>
              <a:ext uri="{FF2B5EF4-FFF2-40B4-BE49-F238E27FC236}">
                <a16:creationId xmlns:a16="http://schemas.microsoft.com/office/drawing/2014/main" id="{BF7334C5-102F-AE37-D60E-9239585712CE}"/>
              </a:ext>
            </a:extLst>
          </p:cNvPr>
          <p:cNvSpPr/>
          <p:nvPr/>
        </p:nvSpPr>
        <p:spPr>
          <a:xfrm>
            <a:off x="7660745" y="3703929"/>
            <a:ext cx="900000" cy="900000"/>
          </a:xfrm>
          <a:prstGeom prst="ellipse">
            <a:avLst/>
          </a:prstGeom>
          <a:blipFill>
            <a:blip r:embed="rId3"/>
            <a:stretch>
              <a:fillRect/>
            </a:stretch>
          </a:blip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56" name="Suora nuoliyhdysviiva 55">
            <a:extLst>
              <a:ext uri="{FF2B5EF4-FFF2-40B4-BE49-F238E27FC236}">
                <a16:creationId xmlns:a16="http://schemas.microsoft.com/office/drawing/2014/main" id="{2AB0459C-66AB-A13B-80AF-B85A1BFB2A15}"/>
              </a:ext>
            </a:extLst>
          </p:cNvPr>
          <p:cNvCxnSpPr>
            <a:cxnSpLocks/>
            <a:stCxn id="55" idx="2"/>
          </p:cNvCxnSpPr>
          <p:nvPr/>
        </p:nvCxnSpPr>
        <p:spPr>
          <a:xfrm flipH="1">
            <a:off x="7321835" y="4153929"/>
            <a:ext cx="338910" cy="20428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0" name="Suora nuoliyhdysviiva 29">
            <a:extLst>
              <a:ext uri="{FF2B5EF4-FFF2-40B4-BE49-F238E27FC236}">
                <a16:creationId xmlns:a16="http://schemas.microsoft.com/office/drawing/2014/main" id="{46B3243B-06E6-3FDE-77C4-7ED510294ECB}"/>
              </a:ext>
            </a:extLst>
          </p:cNvPr>
          <p:cNvCxnSpPr>
            <a:cxnSpLocks/>
          </p:cNvCxnSpPr>
          <p:nvPr/>
        </p:nvCxnSpPr>
        <p:spPr>
          <a:xfrm flipH="1">
            <a:off x="7121270" y="3279395"/>
            <a:ext cx="432912" cy="6107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Ellipsi 61">
            <a:extLst>
              <a:ext uri="{FF2B5EF4-FFF2-40B4-BE49-F238E27FC236}">
                <a16:creationId xmlns:a16="http://schemas.microsoft.com/office/drawing/2014/main" id="{4B49013F-20DF-267A-3BFA-CC7C687266A4}"/>
              </a:ext>
            </a:extLst>
          </p:cNvPr>
          <p:cNvSpPr/>
          <p:nvPr/>
        </p:nvSpPr>
        <p:spPr>
          <a:xfrm rot="949009">
            <a:off x="6506432" y="2012199"/>
            <a:ext cx="900000" cy="900000"/>
          </a:xfrm>
          <a:prstGeom prst="ellipse">
            <a:avLst/>
          </a:prstGeom>
          <a:blipFill>
            <a:blip r:embed="rId4"/>
            <a:stretch>
              <a:fillRect l="2" t="7960" r="3844" b="-7960"/>
            </a:stretch>
          </a:blip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Ins="72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63" name="Suora nuoliyhdysviiva 62">
            <a:extLst>
              <a:ext uri="{FF2B5EF4-FFF2-40B4-BE49-F238E27FC236}">
                <a16:creationId xmlns:a16="http://schemas.microsoft.com/office/drawing/2014/main" id="{650EF209-FFC5-4E64-64E8-7D683AAAFD1A}"/>
              </a:ext>
            </a:extLst>
          </p:cNvPr>
          <p:cNvCxnSpPr>
            <a:cxnSpLocks/>
          </p:cNvCxnSpPr>
          <p:nvPr/>
        </p:nvCxnSpPr>
        <p:spPr>
          <a:xfrm flipH="1">
            <a:off x="6492410" y="2963207"/>
            <a:ext cx="158580" cy="23502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26" name="Tekstiruutu 1025">
            <a:extLst>
              <a:ext uri="{FF2B5EF4-FFF2-40B4-BE49-F238E27FC236}">
                <a16:creationId xmlns:a16="http://schemas.microsoft.com/office/drawing/2014/main" id="{423A6058-A994-469D-5F42-53F559128448}"/>
              </a:ext>
            </a:extLst>
          </p:cNvPr>
          <p:cNvSpPr txBox="1"/>
          <p:nvPr/>
        </p:nvSpPr>
        <p:spPr>
          <a:xfrm>
            <a:off x="7369553" y="2304703"/>
            <a:ext cx="2725074"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1200" b="1" i="1">
                <a:solidFill>
                  <a:prstClr val="black"/>
                </a:solidFill>
                <a:latin typeface="DroidSans-Bold"/>
              </a:rPr>
              <a:t>Product</a:t>
            </a:r>
            <a:r>
              <a:rPr kumimoji="0" lang="fi-FI" sz="1200" b="1" i="1" u="none" strike="noStrike" kern="1200" cap="none" spc="0" normalizeH="0" baseline="0" noProof="0">
                <a:ln>
                  <a:noFill/>
                </a:ln>
                <a:solidFill>
                  <a:prstClr val="black"/>
                </a:solidFill>
                <a:effectLst/>
                <a:uLnTx/>
                <a:uFillTx/>
                <a:latin typeface="DroidSans-Bold"/>
                <a:ea typeface="+mn-ea"/>
                <a:cs typeface="+mn-cs"/>
              </a:rPr>
              <a:t>: </a:t>
            </a:r>
            <a:r>
              <a:rPr kumimoji="0" lang="fi-FI" sz="1200" b="0" i="1" u="none" strike="noStrike" kern="1200" cap="none" spc="0" normalizeH="0" baseline="0" noProof="0">
                <a:ln>
                  <a:noFill/>
                </a:ln>
                <a:solidFill>
                  <a:prstClr val="black"/>
                </a:solidFill>
                <a:effectLst/>
                <a:uLnTx/>
                <a:uFillTx/>
                <a:latin typeface="DroidSans-Bold"/>
                <a:ea typeface="+mn-ea"/>
                <a:cs typeface="+mn-cs"/>
              </a:rPr>
              <a:t>Nostolenkki S235J2+N PN32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1" u="none" strike="noStrike" kern="1200" cap="none" spc="0" normalizeH="0" baseline="0" noProof="0">
                <a:ln>
                  <a:noFill/>
                </a:ln>
                <a:solidFill>
                  <a:prstClr val="black"/>
                </a:solidFill>
                <a:effectLst/>
                <a:uLnTx/>
                <a:uFillTx/>
                <a:latin typeface="DroidSans-Bold"/>
                <a:ea typeface="+mn-ea"/>
                <a:cs typeface="+mn-cs"/>
              </a:rPr>
              <a:t>GTIN</a:t>
            </a:r>
            <a:r>
              <a:rPr kumimoji="0" lang="fi-FI" sz="1200" b="0" i="1" u="none" strike="noStrike" kern="1200" cap="none" spc="0" normalizeH="0" baseline="0" noProof="0">
                <a:ln>
                  <a:noFill/>
                </a:ln>
                <a:solidFill>
                  <a:prstClr val="black"/>
                </a:solidFill>
                <a:effectLst/>
                <a:uLnTx/>
                <a:uFillTx/>
                <a:latin typeface="DroidSans-Bold"/>
                <a:ea typeface="+mn-ea"/>
                <a:cs typeface="+mn-cs"/>
              </a:rPr>
              <a:t>:……………</a:t>
            </a:r>
          </a:p>
        </p:txBody>
      </p:sp>
      <p:sp>
        <p:nvSpPr>
          <p:cNvPr id="1031" name="Tekstiruutu 1030">
            <a:extLst>
              <a:ext uri="{FF2B5EF4-FFF2-40B4-BE49-F238E27FC236}">
                <a16:creationId xmlns:a16="http://schemas.microsoft.com/office/drawing/2014/main" id="{6242AE8B-A796-A177-D24F-E15DD9CEE96E}"/>
              </a:ext>
            </a:extLst>
          </p:cNvPr>
          <p:cNvSpPr txBox="1"/>
          <p:nvPr/>
        </p:nvSpPr>
        <p:spPr>
          <a:xfrm>
            <a:off x="8369831" y="2964229"/>
            <a:ext cx="1929608"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1200" b="1" i="1">
                <a:solidFill>
                  <a:prstClr val="black"/>
                </a:solidFill>
                <a:latin typeface="DroidSans-Bold"/>
              </a:rPr>
              <a:t>Product</a:t>
            </a:r>
            <a:r>
              <a:rPr kumimoji="0" lang="fi-FI" sz="1200" b="1" i="1" u="none" strike="noStrike" kern="1200" cap="none" spc="0" normalizeH="0" baseline="0" noProof="0">
                <a:ln>
                  <a:noFill/>
                </a:ln>
                <a:solidFill>
                  <a:prstClr val="black"/>
                </a:solidFill>
                <a:effectLst/>
                <a:uLnTx/>
                <a:uFillTx/>
                <a:latin typeface="DroidSans-Bold"/>
                <a:ea typeface="+mn-ea"/>
                <a:cs typeface="+mn-cs"/>
              </a:rPr>
              <a:t>: </a:t>
            </a:r>
            <a:r>
              <a:rPr kumimoji="0" lang="fi-FI" sz="1200" b="0" i="0" u="none" strike="noStrike" kern="1200" cap="none" spc="0" normalizeH="0" baseline="0" noProof="0">
                <a:ln>
                  <a:noFill/>
                </a:ln>
                <a:solidFill>
                  <a:prstClr val="black"/>
                </a:solidFill>
                <a:effectLst/>
                <a:uLnTx/>
                <a:uFillTx/>
                <a:latin typeface="DroidSans-Bold"/>
                <a:ea typeface="+mn-ea"/>
                <a:cs typeface="+mn-cs"/>
              </a:rPr>
              <a:t>harvakierretanko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1" u="none" strike="noStrike" kern="1200" cap="none" spc="0" normalizeH="0" baseline="0" noProof="0">
                <a:ln>
                  <a:noFill/>
                </a:ln>
                <a:solidFill>
                  <a:prstClr val="black"/>
                </a:solidFill>
                <a:effectLst/>
                <a:uLnTx/>
                <a:uFillTx/>
                <a:latin typeface="DroidSans-Bold"/>
                <a:ea typeface="+mn-ea"/>
                <a:cs typeface="+mn-cs"/>
              </a:rPr>
              <a:t>GTIN</a:t>
            </a:r>
            <a:r>
              <a:rPr kumimoji="0" lang="fi-FI" sz="1200" b="0" i="1" u="none" strike="noStrike" kern="1200" cap="none" spc="0" normalizeH="0" baseline="0" noProof="0">
                <a:ln>
                  <a:noFill/>
                </a:ln>
                <a:solidFill>
                  <a:prstClr val="black"/>
                </a:solidFill>
                <a:effectLst/>
                <a:uLnTx/>
                <a:uFillTx/>
                <a:latin typeface="DroidSans-Bold"/>
                <a:ea typeface="+mn-ea"/>
                <a:cs typeface="+mn-cs"/>
              </a:rPr>
              <a:t>:……………</a:t>
            </a:r>
            <a:endParaRPr kumimoji="0" lang="fi-FI" sz="1400" b="0" i="1" u="none" strike="noStrike" kern="1200" cap="none" spc="0" normalizeH="0" baseline="0" noProof="0">
              <a:ln>
                <a:noFill/>
              </a:ln>
              <a:solidFill>
                <a:prstClr val="black"/>
              </a:solidFill>
              <a:effectLst/>
              <a:uLnTx/>
              <a:uFillTx/>
              <a:latin typeface="DroidSans-Bold"/>
              <a:ea typeface="+mn-ea"/>
              <a:cs typeface="+mn-cs"/>
            </a:endParaRPr>
          </a:p>
        </p:txBody>
      </p:sp>
      <p:sp>
        <p:nvSpPr>
          <p:cNvPr id="1032" name="Tekstiruutu 1031">
            <a:extLst>
              <a:ext uri="{FF2B5EF4-FFF2-40B4-BE49-F238E27FC236}">
                <a16:creationId xmlns:a16="http://schemas.microsoft.com/office/drawing/2014/main" id="{30597440-D4CA-9E45-03E0-989122CAD17A}"/>
              </a:ext>
            </a:extLst>
          </p:cNvPr>
          <p:cNvSpPr txBox="1"/>
          <p:nvPr/>
        </p:nvSpPr>
        <p:spPr>
          <a:xfrm>
            <a:off x="8523695" y="3891203"/>
            <a:ext cx="2350205"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1200" b="1" i="1">
                <a:solidFill>
                  <a:prstClr val="black"/>
                </a:solidFill>
                <a:latin typeface="DroidSans-Bold"/>
              </a:rPr>
              <a:t>Product</a:t>
            </a:r>
            <a:r>
              <a:rPr kumimoji="0" lang="fi-FI" sz="1200" b="1" i="1" u="none" strike="noStrike" kern="1200" cap="none" spc="0" normalizeH="0" baseline="0" noProof="0">
                <a:ln>
                  <a:noFill/>
                </a:ln>
                <a:solidFill>
                  <a:prstClr val="black"/>
                </a:solidFill>
                <a:effectLst/>
                <a:uLnTx/>
                <a:uFillTx/>
                <a:latin typeface="DroidSans-Bold"/>
                <a:ea typeface="+mn-ea"/>
                <a:cs typeface="+mn-cs"/>
              </a:rPr>
              <a:t>: </a:t>
            </a:r>
            <a:r>
              <a:rPr kumimoji="0" lang="fi-FI" sz="1200" b="0" i="0" u="none" strike="noStrike" kern="1200" cap="none" spc="0" normalizeH="0" baseline="0" noProof="0">
                <a:ln>
                  <a:noFill/>
                </a:ln>
                <a:solidFill>
                  <a:prstClr val="black"/>
                </a:solidFill>
                <a:effectLst/>
                <a:uLnTx/>
                <a:uFillTx/>
                <a:latin typeface="DroidSans-Bold"/>
                <a:ea typeface="+mn-ea"/>
                <a:cs typeface="+mn-cs"/>
              </a:rPr>
              <a:t>P-työsaumaraudoite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1" u="none" strike="noStrike" kern="1200" cap="none" spc="0" normalizeH="0" baseline="0" noProof="0">
                <a:ln>
                  <a:noFill/>
                </a:ln>
                <a:solidFill>
                  <a:prstClr val="black"/>
                </a:solidFill>
                <a:effectLst/>
                <a:uLnTx/>
                <a:uFillTx/>
                <a:latin typeface="DroidSans-Bold"/>
                <a:ea typeface="+mn-ea"/>
                <a:cs typeface="+mn-cs"/>
              </a:rPr>
              <a:t>GTIN</a:t>
            </a:r>
            <a:r>
              <a:rPr kumimoji="0" lang="fi-FI" sz="1200" b="0" i="1" u="none" strike="noStrike" kern="1200" cap="none" spc="0" normalizeH="0" baseline="0" noProof="0">
                <a:ln>
                  <a:noFill/>
                </a:ln>
                <a:solidFill>
                  <a:prstClr val="black"/>
                </a:solidFill>
                <a:effectLst/>
                <a:uLnTx/>
                <a:uFillTx/>
                <a:latin typeface="DroidSans-Bold"/>
                <a:ea typeface="+mn-ea"/>
                <a:cs typeface="+mn-cs"/>
              </a:rPr>
              <a:t>:……………</a:t>
            </a:r>
          </a:p>
        </p:txBody>
      </p:sp>
      <p:pic>
        <p:nvPicPr>
          <p:cNvPr id="2056" name="Picture 8" descr="Rakennustieto - ePressi">
            <a:extLst>
              <a:ext uri="{FF2B5EF4-FFF2-40B4-BE49-F238E27FC236}">
                <a16:creationId xmlns:a16="http://schemas.microsoft.com/office/drawing/2014/main" id="{AF6998B0-B0BE-EB04-A99C-5784B37B282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507781" y="525165"/>
            <a:ext cx="2140461" cy="202898"/>
          </a:xfrm>
          <a:prstGeom prst="rect">
            <a:avLst/>
          </a:prstGeom>
          <a:noFill/>
          <a:extLst>
            <a:ext uri="{909E8E84-426E-40DD-AFC4-6F175D3DCCD1}">
              <a14:hiddenFill xmlns:a14="http://schemas.microsoft.com/office/drawing/2010/main">
                <a:solidFill>
                  <a:srgbClr val="FFFFFF"/>
                </a:solidFill>
              </a14:hiddenFill>
            </a:ext>
          </a:extLst>
        </p:spPr>
      </p:pic>
      <p:pic>
        <p:nvPicPr>
          <p:cNvPr id="1038" name="Kuva 1037" descr="Tietokanta tasaisella täytöllä">
            <a:extLst>
              <a:ext uri="{FF2B5EF4-FFF2-40B4-BE49-F238E27FC236}">
                <a16:creationId xmlns:a16="http://schemas.microsoft.com/office/drawing/2014/main" id="{1577FE90-5C84-D2D6-A6F2-9FF354F6A6F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71552" y="766238"/>
            <a:ext cx="914400" cy="914400"/>
          </a:xfrm>
          <a:prstGeom prst="rect">
            <a:avLst/>
          </a:prstGeom>
        </p:spPr>
      </p:pic>
      <p:sp>
        <p:nvSpPr>
          <p:cNvPr id="1039" name="Tekstiruutu 1038">
            <a:extLst>
              <a:ext uri="{FF2B5EF4-FFF2-40B4-BE49-F238E27FC236}">
                <a16:creationId xmlns:a16="http://schemas.microsoft.com/office/drawing/2014/main" id="{C27CC302-0702-129C-9266-8FDB51D42019}"/>
              </a:ext>
            </a:extLst>
          </p:cNvPr>
          <p:cNvSpPr txBox="1"/>
          <p:nvPr/>
        </p:nvSpPr>
        <p:spPr>
          <a:xfrm>
            <a:off x="9314651" y="1621166"/>
            <a:ext cx="24273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srgbClr val="0070C0"/>
                </a:solidFill>
                <a:effectLst/>
                <a:uLnTx/>
                <a:uFillTx/>
                <a:latin typeface="Avenir Next LT Pro"/>
                <a:ea typeface="+mn-ea"/>
                <a:cs typeface="+mn-cs"/>
              </a:rPr>
              <a:t>TUOTETIETOKANTA</a:t>
            </a:r>
          </a:p>
        </p:txBody>
      </p:sp>
      <p:pic>
        <p:nvPicPr>
          <p:cNvPr id="1041" name="Kuva 1040" descr="Kuva, joka sisältää kohteen Grafiikka, Fontti, logo, graafinen suunnittelu&#10;&#10;Kuvaus luotu automaattisesti">
            <a:extLst>
              <a:ext uri="{FF2B5EF4-FFF2-40B4-BE49-F238E27FC236}">
                <a16:creationId xmlns:a16="http://schemas.microsoft.com/office/drawing/2014/main" id="{CDD7E46C-420D-E987-2CE1-FC99D33353D6}"/>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662010" y="942119"/>
            <a:ext cx="1170389" cy="748213"/>
          </a:xfrm>
          <a:prstGeom prst="rect">
            <a:avLst/>
          </a:prstGeom>
        </p:spPr>
      </p:pic>
      <p:sp>
        <p:nvSpPr>
          <p:cNvPr id="28" name="Ellipsi 27">
            <a:extLst>
              <a:ext uri="{FF2B5EF4-FFF2-40B4-BE49-F238E27FC236}">
                <a16:creationId xmlns:a16="http://schemas.microsoft.com/office/drawing/2014/main" id="{FA1C2E82-3769-D8F5-B4CA-F5D72FDDFFD5}"/>
              </a:ext>
            </a:extLst>
          </p:cNvPr>
          <p:cNvSpPr/>
          <p:nvPr/>
        </p:nvSpPr>
        <p:spPr>
          <a:xfrm rot="21208454">
            <a:off x="7475176" y="2794298"/>
            <a:ext cx="900000" cy="900000"/>
          </a:xfrm>
          <a:prstGeom prst="ellipse">
            <a:avLst/>
          </a:prstGeom>
          <a:blipFill>
            <a:blip r:embed="rId9"/>
            <a:stretch>
              <a:fillRect/>
            </a:stretch>
          </a:blip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59" name="Puhekupla: Suorakulmio, kulmat pyöristettu 1058">
            <a:extLst>
              <a:ext uri="{FF2B5EF4-FFF2-40B4-BE49-F238E27FC236}">
                <a16:creationId xmlns:a16="http://schemas.microsoft.com/office/drawing/2014/main" id="{E7D689B2-2484-50D7-46C0-D87D85A0A169}"/>
              </a:ext>
            </a:extLst>
          </p:cNvPr>
          <p:cNvSpPr/>
          <p:nvPr/>
        </p:nvSpPr>
        <p:spPr>
          <a:xfrm>
            <a:off x="8706921" y="4531478"/>
            <a:ext cx="3180279" cy="718344"/>
          </a:xfrm>
          <a:prstGeom prst="wedgeRoundRectCallout">
            <a:avLst>
              <a:gd name="adj1" fmla="val 2661"/>
              <a:gd name="adj2" fmla="val 82623"/>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defRPr/>
            </a:pPr>
            <a:r>
              <a:rPr lang="en-US" sz="1050">
                <a:solidFill>
                  <a:prstClr val="black"/>
                </a:solidFill>
                <a:latin typeface="Avenir Next LT Pro Demi" panose="020B0704020202020204" pitchFamily="34" charset="0"/>
                <a:cs typeface="Arial" panose="020B0604020202020204" pitchFamily="34" charset="0"/>
              </a:rPr>
              <a:t>Did you know that the product database of </a:t>
            </a:r>
            <a:r>
              <a:rPr lang="en-US" sz="1050" err="1">
                <a:solidFill>
                  <a:prstClr val="black"/>
                </a:solidFill>
                <a:latin typeface="Avenir Next LT Pro Demi" panose="020B0704020202020204" pitchFamily="34" charset="0"/>
                <a:cs typeface="Arial" panose="020B0604020202020204" pitchFamily="34" charset="0"/>
              </a:rPr>
              <a:t>Rakennustieto</a:t>
            </a:r>
            <a:r>
              <a:rPr lang="en-US" sz="1050">
                <a:solidFill>
                  <a:prstClr val="black"/>
                </a:solidFill>
                <a:latin typeface="Avenir Next LT Pro Demi" panose="020B0704020202020204" pitchFamily="34" charset="0"/>
                <a:cs typeface="Arial" panose="020B0604020202020204" pitchFamily="34" charset="0"/>
              </a:rPr>
              <a:t> includes product information for casting accessories in a structural format compliant with the TT standard?</a:t>
            </a:r>
            <a:endParaRPr kumimoji="0" lang="fi-FI" sz="1050" b="0" i="0" u="none" strike="noStrike" kern="1200" cap="none" spc="0" normalizeH="0" baseline="0" noProof="0">
              <a:ln>
                <a:noFill/>
              </a:ln>
              <a:solidFill>
                <a:prstClr val="black"/>
              </a:solidFill>
              <a:effectLst/>
              <a:uLnTx/>
              <a:uFillTx/>
              <a:latin typeface="Avenir Next LT Pro"/>
              <a:ea typeface="+mn-ea"/>
              <a:cs typeface="+mn-cs"/>
            </a:endParaRPr>
          </a:p>
        </p:txBody>
      </p:sp>
      <p:graphicFrame>
        <p:nvGraphicFramePr>
          <p:cNvPr id="7" name="Taulukko 6">
            <a:extLst>
              <a:ext uri="{FF2B5EF4-FFF2-40B4-BE49-F238E27FC236}">
                <a16:creationId xmlns:a16="http://schemas.microsoft.com/office/drawing/2014/main" id="{6ACDF672-DE91-CF85-565A-E53BCF8E2022}"/>
              </a:ext>
            </a:extLst>
          </p:cNvPr>
          <p:cNvGraphicFramePr>
            <a:graphicFrameLocks noGrp="1"/>
          </p:cNvGraphicFramePr>
          <p:nvPr/>
        </p:nvGraphicFramePr>
        <p:xfrm>
          <a:off x="2055742" y="1761891"/>
          <a:ext cx="1078500" cy="939096"/>
        </p:xfrm>
        <a:graphic>
          <a:graphicData uri="http://schemas.openxmlformats.org/drawingml/2006/table">
            <a:tbl>
              <a:tblPr firstRow="1" bandRow="1">
                <a:tableStyleId>{5C22544A-7EE6-4342-B048-85BDC9FD1C3A}</a:tableStyleId>
              </a:tblPr>
              <a:tblGrid>
                <a:gridCol w="1078500">
                  <a:extLst>
                    <a:ext uri="{9D8B030D-6E8A-4147-A177-3AD203B41FA5}">
                      <a16:colId xmlns:a16="http://schemas.microsoft.com/office/drawing/2014/main" val="627241263"/>
                    </a:ext>
                  </a:extLst>
                </a:gridCol>
              </a:tblGrid>
              <a:tr h="2347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fi-FI" sz="800" b="1">
                        <a:solidFill>
                          <a:schemeClr val="tx1"/>
                        </a:solidFill>
                      </a:endParaRP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849631506"/>
                  </a:ext>
                </a:extLst>
              </a:tr>
              <a:tr h="234774">
                <a:tc>
                  <a:txBody>
                    <a:bodyPr/>
                    <a:lstStyle/>
                    <a:p>
                      <a:pPr marL="92075" marR="0" lvl="1" indent="0" algn="l" defTabSz="914400" rtl="0" eaLnBrk="1" fontAlgn="auto" latinLnBrk="0" hangingPunct="1">
                        <a:lnSpc>
                          <a:spcPct val="100000"/>
                        </a:lnSpc>
                        <a:spcBef>
                          <a:spcPts val="0"/>
                        </a:spcBef>
                        <a:spcAft>
                          <a:spcPts val="0"/>
                        </a:spcAft>
                        <a:buClrTx/>
                        <a:buSzTx/>
                        <a:buFontTx/>
                        <a:buNone/>
                        <a:tabLst/>
                        <a:defRPr/>
                      </a:pPr>
                      <a:r>
                        <a:rPr lang="fi-FI" sz="800" b="1">
                          <a:solidFill>
                            <a:schemeClr val="tx1"/>
                          </a:solidFill>
                        </a:rPr>
                        <a:t>V-Väliseinä</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10122265"/>
                  </a:ext>
                </a:extLst>
              </a:tr>
              <a:tr h="234774">
                <a:tc>
                  <a:txBody>
                    <a:bodyPr/>
                    <a:lstStyle/>
                    <a:p>
                      <a:pPr marL="92075" marR="0" lvl="1" indent="0" algn="l" defTabSz="914400" rtl="0" eaLnBrk="1" fontAlgn="auto" latinLnBrk="0" hangingPunct="1">
                        <a:lnSpc>
                          <a:spcPct val="100000"/>
                        </a:lnSpc>
                        <a:spcBef>
                          <a:spcPts val="0"/>
                        </a:spcBef>
                        <a:spcAft>
                          <a:spcPts val="0"/>
                        </a:spcAft>
                        <a:buClrTx/>
                        <a:buSzTx/>
                        <a:buFontTx/>
                        <a:buNone/>
                        <a:tabLst/>
                        <a:defRPr/>
                      </a:pPr>
                      <a:r>
                        <a:rPr lang="fi-FI" sz="800" b="1">
                          <a:solidFill>
                            <a:schemeClr val="tx1"/>
                          </a:solidFill>
                        </a:rPr>
                        <a:t>VSP-Väliseinä (sei..</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248466084"/>
                  </a:ext>
                </a:extLst>
              </a:tr>
              <a:tr h="234774">
                <a:tc>
                  <a:txBody>
                    <a:bodyPr/>
                    <a:lstStyle/>
                    <a:p>
                      <a:pPr marL="92075" marR="0" lvl="1" indent="0" algn="l" defTabSz="914400" rtl="0" eaLnBrk="1" fontAlgn="auto" latinLnBrk="0" hangingPunct="1">
                        <a:lnSpc>
                          <a:spcPct val="100000"/>
                        </a:lnSpc>
                        <a:spcBef>
                          <a:spcPts val="0"/>
                        </a:spcBef>
                        <a:spcAft>
                          <a:spcPts val="0"/>
                        </a:spcAft>
                        <a:buClrTx/>
                        <a:buSzTx/>
                        <a:buFontTx/>
                        <a:buNone/>
                        <a:tabLst>
                          <a:tab pos="92075" algn="l"/>
                        </a:tabLst>
                        <a:defRPr/>
                      </a:pPr>
                      <a:r>
                        <a:rPr lang="fi-FI" sz="800" b="1">
                          <a:solidFill>
                            <a:schemeClr val="tx1"/>
                          </a:solidFill>
                        </a:rPr>
                        <a:t>. . . . . . .</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045747022"/>
                  </a:ext>
                </a:extLst>
              </a:tr>
            </a:tbl>
          </a:graphicData>
        </a:graphic>
      </p:graphicFrame>
      <p:sp>
        <p:nvSpPr>
          <p:cNvPr id="8" name="Tasakylkinen kolmio 7">
            <a:extLst>
              <a:ext uri="{FF2B5EF4-FFF2-40B4-BE49-F238E27FC236}">
                <a16:creationId xmlns:a16="http://schemas.microsoft.com/office/drawing/2014/main" id="{A88A741F-C3BB-DB33-9010-CC03AE5F74F4}"/>
              </a:ext>
            </a:extLst>
          </p:cNvPr>
          <p:cNvSpPr/>
          <p:nvPr/>
        </p:nvSpPr>
        <p:spPr>
          <a:xfrm flipV="1">
            <a:off x="2095838" y="1827145"/>
            <a:ext cx="180000" cy="108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ysClr val="windowText" lastClr="000000"/>
              </a:solidFill>
              <a:effectLst/>
              <a:uLnTx/>
              <a:uFillTx/>
              <a:latin typeface="Avenir Next LT Pro"/>
              <a:ea typeface="+mn-ea"/>
              <a:cs typeface="+mn-cs"/>
            </a:endParaRPr>
          </a:p>
        </p:txBody>
      </p:sp>
      <p:grpSp>
        <p:nvGrpSpPr>
          <p:cNvPr id="3" name="Ryhmä 2">
            <a:extLst>
              <a:ext uri="{FF2B5EF4-FFF2-40B4-BE49-F238E27FC236}">
                <a16:creationId xmlns:a16="http://schemas.microsoft.com/office/drawing/2014/main" id="{938374B3-04A4-0F2B-E49A-D35340AB04F9}"/>
              </a:ext>
            </a:extLst>
          </p:cNvPr>
          <p:cNvGrpSpPr/>
          <p:nvPr/>
        </p:nvGrpSpPr>
        <p:grpSpPr>
          <a:xfrm>
            <a:off x="218269" y="4796364"/>
            <a:ext cx="689387" cy="1487682"/>
            <a:chOff x="8674541" y="4219495"/>
            <a:chExt cx="689387" cy="1487682"/>
          </a:xfrm>
        </p:grpSpPr>
        <p:sp>
          <p:nvSpPr>
            <p:cNvPr id="9" name="Vapaamuotoinen: Muoto 8">
              <a:extLst>
                <a:ext uri="{FF2B5EF4-FFF2-40B4-BE49-F238E27FC236}">
                  <a16:creationId xmlns:a16="http://schemas.microsoft.com/office/drawing/2014/main" id="{852254B8-315A-1320-5F2C-EAA95B1B150F}"/>
                </a:ext>
              </a:extLst>
            </p:cNvPr>
            <p:cNvSpPr/>
            <p:nvPr/>
          </p:nvSpPr>
          <p:spPr>
            <a:xfrm flipH="1">
              <a:off x="9051457" y="5491770"/>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 name="Vapaamuotoinen: Muoto 9">
              <a:extLst>
                <a:ext uri="{FF2B5EF4-FFF2-40B4-BE49-F238E27FC236}">
                  <a16:creationId xmlns:a16="http://schemas.microsoft.com/office/drawing/2014/main" id="{8AEE81AE-BDCA-8935-49AB-8A449BA130AE}"/>
                </a:ext>
              </a:extLst>
            </p:cNvPr>
            <p:cNvSpPr/>
            <p:nvPr/>
          </p:nvSpPr>
          <p:spPr>
            <a:xfrm>
              <a:off x="8712650" y="5485998"/>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2" name="Ryhmä 11">
              <a:extLst>
                <a:ext uri="{FF2B5EF4-FFF2-40B4-BE49-F238E27FC236}">
                  <a16:creationId xmlns:a16="http://schemas.microsoft.com/office/drawing/2014/main" id="{8F3A8EFE-C370-EAC7-63C2-618F2C739262}"/>
                </a:ext>
              </a:extLst>
            </p:cNvPr>
            <p:cNvGrpSpPr/>
            <p:nvPr/>
          </p:nvGrpSpPr>
          <p:grpSpPr>
            <a:xfrm>
              <a:off x="8674541" y="4219495"/>
              <a:ext cx="689387" cy="1487682"/>
              <a:chOff x="4132250" y="4688434"/>
              <a:chExt cx="509733" cy="1177642"/>
            </a:xfrm>
          </p:grpSpPr>
          <p:sp>
            <p:nvSpPr>
              <p:cNvPr id="13" name="Vapaamuotoinen: Muoto 12">
                <a:extLst>
                  <a:ext uri="{FF2B5EF4-FFF2-40B4-BE49-F238E27FC236}">
                    <a16:creationId xmlns:a16="http://schemas.microsoft.com/office/drawing/2014/main" id="{FFE74E18-508C-66F7-127F-043CE165C68D}"/>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 name="Vapaamuotoinen: Muoto 13">
                <a:extLst>
                  <a:ext uri="{FF2B5EF4-FFF2-40B4-BE49-F238E27FC236}">
                    <a16:creationId xmlns:a16="http://schemas.microsoft.com/office/drawing/2014/main" id="{07CB2D3A-9ABC-858F-76CE-098047706F89}"/>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 name="Kuva 45" descr="Palo mies mies tasaisella täytöllä">
                <a:extLst>
                  <a:ext uri="{FF2B5EF4-FFF2-40B4-BE49-F238E27FC236}">
                    <a16:creationId xmlns:a16="http://schemas.microsoft.com/office/drawing/2014/main" id="{206925C7-10C2-1DCC-9A35-D5AF1B234B16}"/>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chemeClr val="bg1">
                  <a:lumMod val="6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 name="Vapaamuotoinen: Muoto 15">
                <a:extLst>
                  <a:ext uri="{FF2B5EF4-FFF2-40B4-BE49-F238E27FC236}">
                    <a16:creationId xmlns:a16="http://schemas.microsoft.com/office/drawing/2014/main" id="{75327AB3-7001-6191-578F-FB93B7B23563}"/>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 name="Vapaamuotoinen: Muoto 16">
                <a:extLst>
                  <a:ext uri="{FF2B5EF4-FFF2-40B4-BE49-F238E27FC236}">
                    <a16:creationId xmlns:a16="http://schemas.microsoft.com/office/drawing/2014/main" id="{7BF0EE23-588B-6807-F5AF-83C72EA2D25F}"/>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 name="Vapaamuotoinen: Muoto 17">
                <a:extLst>
                  <a:ext uri="{FF2B5EF4-FFF2-40B4-BE49-F238E27FC236}">
                    <a16:creationId xmlns:a16="http://schemas.microsoft.com/office/drawing/2014/main" id="{B5ED5425-0E2A-6824-1EBD-FCCC4F2A32D6}"/>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 name="Vapaamuotoinen: Muoto 18">
                <a:extLst>
                  <a:ext uri="{FF2B5EF4-FFF2-40B4-BE49-F238E27FC236}">
                    <a16:creationId xmlns:a16="http://schemas.microsoft.com/office/drawing/2014/main" id="{538D6B9B-77F5-4073-5209-AC924132662F}"/>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 name="Vapaamuotoinen: Muoto 19">
                <a:extLst>
                  <a:ext uri="{FF2B5EF4-FFF2-40B4-BE49-F238E27FC236}">
                    <a16:creationId xmlns:a16="http://schemas.microsoft.com/office/drawing/2014/main" id="{2FFCDCA5-B0F1-DC3D-870F-B34D08111D15}"/>
                  </a:ext>
                </a:extLst>
              </p:cNvPr>
              <p:cNvSpPr/>
              <p:nvPr/>
            </p:nvSpPr>
            <p:spPr>
              <a:xfrm>
                <a:off x="4259428" y="515306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21" name="Kuva 20" descr="Saapas tasaisella täytöllä">
                <a:extLst>
                  <a:ext uri="{FF2B5EF4-FFF2-40B4-BE49-F238E27FC236}">
                    <a16:creationId xmlns:a16="http://schemas.microsoft.com/office/drawing/2014/main" id="{6E029F02-4542-8CDD-A2E5-A46C4169A51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4390102" y="5637529"/>
                <a:ext cx="245455" cy="228547"/>
              </a:xfrm>
              <a:prstGeom prst="rect">
                <a:avLst/>
              </a:prstGeom>
            </p:spPr>
          </p:pic>
          <p:pic>
            <p:nvPicPr>
              <p:cNvPr id="22" name="Kuva 21" descr="Saapas tasaisella täytöllä">
                <a:extLst>
                  <a:ext uri="{FF2B5EF4-FFF2-40B4-BE49-F238E27FC236}">
                    <a16:creationId xmlns:a16="http://schemas.microsoft.com/office/drawing/2014/main" id="{06408882-B4E2-6B8C-5CD3-0BB4D3EDB6E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flipH="1">
                <a:off x="4140007" y="5637080"/>
                <a:ext cx="245455" cy="228547"/>
              </a:xfrm>
              <a:prstGeom prst="rect">
                <a:avLst/>
              </a:prstGeom>
            </p:spPr>
          </p:pic>
          <p:sp>
            <p:nvSpPr>
              <p:cNvPr id="23" name="Suorakulmio 22">
                <a:extLst>
                  <a:ext uri="{FF2B5EF4-FFF2-40B4-BE49-F238E27FC236}">
                    <a16:creationId xmlns:a16="http://schemas.microsoft.com/office/drawing/2014/main" id="{B08C137C-CAB7-8278-2ED7-02F5E830ED8A}"/>
                  </a:ext>
                </a:extLst>
              </p:cNvPr>
              <p:cNvSpPr/>
              <p:nvPr/>
            </p:nvSpPr>
            <p:spPr>
              <a:xfrm>
                <a:off x="4319974" y="4804906"/>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24" name="Kuva 23" descr="Aurinkolasit tasaisella täytöllä">
                <a:extLst>
                  <a:ext uri="{FF2B5EF4-FFF2-40B4-BE49-F238E27FC236}">
                    <a16:creationId xmlns:a16="http://schemas.microsoft.com/office/drawing/2014/main" id="{14AFDAFE-EE76-852D-407A-3836CBA0F23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281187" y="4740703"/>
                <a:ext cx="208544" cy="194180"/>
              </a:xfrm>
              <a:prstGeom prst="rect">
                <a:avLst/>
              </a:prstGeom>
            </p:spPr>
          </p:pic>
        </p:grpSp>
      </p:grpSp>
      <p:grpSp>
        <p:nvGrpSpPr>
          <p:cNvPr id="25" name="Ryhmä 24">
            <a:extLst>
              <a:ext uri="{FF2B5EF4-FFF2-40B4-BE49-F238E27FC236}">
                <a16:creationId xmlns:a16="http://schemas.microsoft.com/office/drawing/2014/main" id="{262F4114-1B56-B915-6357-05546F216F5B}"/>
              </a:ext>
            </a:extLst>
          </p:cNvPr>
          <p:cNvGrpSpPr/>
          <p:nvPr/>
        </p:nvGrpSpPr>
        <p:grpSpPr>
          <a:xfrm>
            <a:off x="9715916" y="5319026"/>
            <a:ext cx="689387" cy="1487682"/>
            <a:chOff x="8674541" y="4219495"/>
            <a:chExt cx="689387" cy="1487682"/>
          </a:xfrm>
        </p:grpSpPr>
        <p:sp>
          <p:nvSpPr>
            <p:cNvPr id="26" name="Vapaamuotoinen: Muoto 25">
              <a:extLst>
                <a:ext uri="{FF2B5EF4-FFF2-40B4-BE49-F238E27FC236}">
                  <a16:creationId xmlns:a16="http://schemas.microsoft.com/office/drawing/2014/main" id="{286DA383-655D-9031-3D2F-27B56B86514B}"/>
                </a:ext>
              </a:extLst>
            </p:cNvPr>
            <p:cNvSpPr/>
            <p:nvPr/>
          </p:nvSpPr>
          <p:spPr>
            <a:xfrm flipH="1">
              <a:off x="9051457" y="5491770"/>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7" name="Vapaamuotoinen: Muoto 26">
              <a:extLst>
                <a:ext uri="{FF2B5EF4-FFF2-40B4-BE49-F238E27FC236}">
                  <a16:creationId xmlns:a16="http://schemas.microsoft.com/office/drawing/2014/main" id="{DFBECCBB-F1D2-1745-1B40-D930059C76A4}"/>
                </a:ext>
              </a:extLst>
            </p:cNvPr>
            <p:cNvSpPr/>
            <p:nvPr/>
          </p:nvSpPr>
          <p:spPr>
            <a:xfrm>
              <a:off x="8712650" y="5485998"/>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29" name="Ryhmä 28">
              <a:extLst>
                <a:ext uri="{FF2B5EF4-FFF2-40B4-BE49-F238E27FC236}">
                  <a16:creationId xmlns:a16="http://schemas.microsoft.com/office/drawing/2014/main" id="{6D28E181-3815-799E-3875-91F40D3B8E51}"/>
                </a:ext>
              </a:extLst>
            </p:cNvPr>
            <p:cNvGrpSpPr/>
            <p:nvPr/>
          </p:nvGrpSpPr>
          <p:grpSpPr>
            <a:xfrm>
              <a:off x="8674541" y="4219495"/>
              <a:ext cx="689387" cy="1487682"/>
              <a:chOff x="4132250" y="4688434"/>
              <a:chExt cx="509733" cy="1177642"/>
            </a:xfrm>
          </p:grpSpPr>
          <p:sp>
            <p:nvSpPr>
              <p:cNvPr id="31" name="Vapaamuotoinen: Muoto 30">
                <a:extLst>
                  <a:ext uri="{FF2B5EF4-FFF2-40B4-BE49-F238E27FC236}">
                    <a16:creationId xmlns:a16="http://schemas.microsoft.com/office/drawing/2014/main" id="{2D462041-A450-D5F8-FBF1-6A3E70B765FB}"/>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2" name="Vapaamuotoinen: Muoto 31">
                <a:extLst>
                  <a:ext uri="{FF2B5EF4-FFF2-40B4-BE49-F238E27FC236}">
                    <a16:creationId xmlns:a16="http://schemas.microsoft.com/office/drawing/2014/main" id="{4189A944-746A-F852-A604-412B32AD2F43}"/>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3" name="Kuva 45" descr="Palo mies mies tasaisella täytöllä">
                <a:extLst>
                  <a:ext uri="{FF2B5EF4-FFF2-40B4-BE49-F238E27FC236}">
                    <a16:creationId xmlns:a16="http://schemas.microsoft.com/office/drawing/2014/main" id="{99161760-8E74-1A73-302E-53061D9767C1}"/>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chemeClr val="bg1">
                  <a:lumMod val="6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4" name="Vapaamuotoinen: Muoto 33">
                <a:extLst>
                  <a:ext uri="{FF2B5EF4-FFF2-40B4-BE49-F238E27FC236}">
                    <a16:creationId xmlns:a16="http://schemas.microsoft.com/office/drawing/2014/main" id="{BB0AEBF6-3FFA-2633-1531-0669ABF24600}"/>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5" name="Vapaamuotoinen: Muoto 34">
                <a:extLst>
                  <a:ext uri="{FF2B5EF4-FFF2-40B4-BE49-F238E27FC236}">
                    <a16:creationId xmlns:a16="http://schemas.microsoft.com/office/drawing/2014/main" id="{CFCEAEAE-A008-BC12-7E6D-F815B48718A1}"/>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6" name="Vapaamuotoinen: Muoto 35">
                <a:extLst>
                  <a:ext uri="{FF2B5EF4-FFF2-40B4-BE49-F238E27FC236}">
                    <a16:creationId xmlns:a16="http://schemas.microsoft.com/office/drawing/2014/main" id="{3233A674-0761-E6CF-8EF1-042794CC9086}"/>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7" name="Vapaamuotoinen: Muoto 36">
                <a:extLst>
                  <a:ext uri="{FF2B5EF4-FFF2-40B4-BE49-F238E27FC236}">
                    <a16:creationId xmlns:a16="http://schemas.microsoft.com/office/drawing/2014/main" id="{CABCD05D-BFA3-7CF4-8BE3-FC4D04AE244E}"/>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8" name="Vapaamuotoinen: Muoto 37">
                <a:extLst>
                  <a:ext uri="{FF2B5EF4-FFF2-40B4-BE49-F238E27FC236}">
                    <a16:creationId xmlns:a16="http://schemas.microsoft.com/office/drawing/2014/main" id="{99DF7953-31BE-B5D8-5A86-97C1B21A5806}"/>
                  </a:ext>
                </a:extLst>
              </p:cNvPr>
              <p:cNvSpPr/>
              <p:nvPr/>
            </p:nvSpPr>
            <p:spPr>
              <a:xfrm>
                <a:off x="4259428" y="515306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39" name="Kuva 38" descr="Saapas tasaisella täytöllä">
                <a:extLst>
                  <a:ext uri="{FF2B5EF4-FFF2-40B4-BE49-F238E27FC236}">
                    <a16:creationId xmlns:a16="http://schemas.microsoft.com/office/drawing/2014/main" id="{FF038B52-D009-92D9-E514-7CA9A2EC4559}"/>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4390102" y="5637529"/>
                <a:ext cx="245455" cy="228547"/>
              </a:xfrm>
              <a:prstGeom prst="rect">
                <a:avLst/>
              </a:prstGeom>
            </p:spPr>
          </p:pic>
          <p:pic>
            <p:nvPicPr>
              <p:cNvPr id="40" name="Kuva 39" descr="Saapas tasaisella täytöllä">
                <a:extLst>
                  <a:ext uri="{FF2B5EF4-FFF2-40B4-BE49-F238E27FC236}">
                    <a16:creationId xmlns:a16="http://schemas.microsoft.com/office/drawing/2014/main" id="{8471F3F5-34B7-E662-AC30-1CE497FDC0A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flipH="1">
                <a:off x="4140007" y="5637080"/>
                <a:ext cx="245455" cy="228547"/>
              </a:xfrm>
              <a:prstGeom prst="rect">
                <a:avLst/>
              </a:prstGeom>
            </p:spPr>
          </p:pic>
          <p:sp>
            <p:nvSpPr>
              <p:cNvPr id="41" name="Suorakulmio 40">
                <a:extLst>
                  <a:ext uri="{FF2B5EF4-FFF2-40B4-BE49-F238E27FC236}">
                    <a16:creationId xmlns:a16="http://schemas.microsoft.com/office/drawing/2014/main" id="{61D9E433-A245-FF2A-F6F8-26A60AC5D168}"/>
                  </a:ext>
                </a:extLst>
              </p:cNvPr>
              <p:cNvSpPr/>
              <p:nvPr/>
            </p:nvSpPr>
            <p:spPr>
              <a:xfrm>
                <a:off x="4319974" y="4804906"/>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42" name="Kuva 41" descr="Aurinkolasit tasaisella täytöllä">
                <a:extLst>
                  <a:ext uri="{FF2B5EF4-FFF2-40B4-BE49-F238E27FC236}">
                    <a16:creationId xmlns:a16="http://schemas.microsoft.com/office/drawing/2014/main" id="{A22830A6-4EFD-C95F-AF28-9CE10A028FF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281187" y="4740703"/>
                <a:ext cx="208544" cy="194180"/>
              </a:xfrm>
              <a:prstGeom prst="rect">
                <a:avLst/>
              </a:prstGeom>
            </p:spPr>
          </p:pic>
        </p:grpSp>
      </p:grpSp>
    </p:spTree>
    <p:extLst>
      <p:ext uri="{BB962C8B-B14F-4D97-AF65-F5344CB8AC3E}">
        <p14:creationId xmlns:p14="http://schemas.microsoft.com/office/powerpoint/2010/main" val="3407968875"/>
      </p:ext>
    </p:extLst>
  </p:cSld>
  <p:clrMapOvr>
    <a:masterClrMapping/>
  </p:clrMapOvr>
  <mc:AlternateContent xmlns:mc="http://schemas.openxmlformats.org/markup-compatibility/2006" xmlns:p14="http://schemas.microsoft.com/office/powerpoint/2010/main">
    <mc:Choice Requires="p14">
      <p:transition spd="slow" p14:dur="40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par>
                          <p:cTn id="9" fill="hold">
                            <p:stCondLst>
                              <p:cond delay="0"/>
                            </p:stCondLst>
                            <p:childTnLst>
                              <p:par>
                                <p:cTn id="10" presetID="1" presetClass="entr" presetSubtype="0" fill="hold" grpId="0" nodeType="afterEffect">
                                  <p:stCondLst>
                                    <p:cond delay="0"/>
                                  </p:stCondLst>
                                  <p:childTnLst>
                                    <p:set>
                                      <p:cBhvr>
                                        <p:cTn id="11" dur="1" fill="hold">
                                          <p:stCondLst>
                                            <p:cond delay="0"/>
                                          </p:stCondLst>
                                        </p:cTn>
                                        <p:tgtEl>
                                          <p:spTgt spid="1059"/>
                                        </p:tgtEl>
                                        <p:attrNameLst>
                                          <p:attrName>style.visibility</p:attrName>
                                        </p:attrNameLst>
                                      </p:cBhvr>
                                      <p:to>
                                        <p:strVal val="visible"/>
                                      </p:to>
                                    </p:set>
                                  </p:childTnLst>
                                </p:cTn>
                              </p:par>
                              <p:par>
                                <p:cTn id="12" presetID="1" presetClass="entr" presetSubtype="0" fill="hold" nodeType="withEffect">
                                  <p:stCondLst>
                                    <p:cond delay="0"/>
                                  </p:stCondLst>
                                  <p:childTnLst>
                                    <p:set>
                                      <p:cBhvr>
                                        <p:cTn id="13"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1059"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4F03BCF9-EDD0-AD30-223C-22D1B6260337}"/>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21E6ABA9-600F-278D-F990-7962FC899A17}"/>
              </a:ext>
            </a:extLst>
          </p:cNvPr>
          <p:cNvSpPr>
            <a:spLocks noGrp="1"/>
          </p:cNvSpPr>
          <p:nvPr>
            <p:ph type="title"/>
          </p:nvPr>
        </p:nvSpPr>
        <p:spPr>
          <a:xfrm>
            <a:off x="429640" y="414504"/>
            <a:ext cx="11533758" cy="1010862"/>
          </a:xfrm>
        </p:spPr>
        <p:txBody>
          <a:bodyPr/>
          <a:lstStyle/>
          <a:p>
            <a:pPr>
              <a:lnSpc>
                <a:spcPct val="80000"/>
              </a:lnSpc>
            </a:pPr>
            <a:r>
              <a:rPr lang="en-US" sz="2800"/>
              <a:t>Identified Challenges in Information Flow in the Construction Industry</a:t>
            </a:r>
          </a:p>
        </p:txBody>
      </p:sp>
      <p:sp>
        <p:nvSpPr>
          <p:cNvPr id="6" name="Dian numeron paikkamerkki 5">
            <a:extLst>
              <a:ext uri="{FF2B5EF4-FFF2-40B4-BE49-F238E27FC236}">
                <a16:creationId xmlns:a16="http://schemas.microsoft.com/office/drawing/2014/main" id="{2C5575AF-C523-B3B9-4A55-225C1ED36478}"/>
              </a:ext>
            </a:extLst>
          </p:cNvPr>
          <p:cNvSpPr>
            <a:spLocks noGrp="1"/>
          </p:cNvSpPr>
          <p:nvPr>
            <p:ph type="sldNum" sz="quarter" idx="12"/>
          </p:nvPr>
        </p:nvSpPr>
        <p:spPr>
          <a:xfrm>
            <a:off x="407988" y="6381328"/>
            <a:ext cx="339359" cy="45719"/>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grpSp>
        <p:nvGrpSpPr>
          <p:cNvPr id="1203" name="Ryhmä 1202">
            <a:extLst>
              <a:ext uri="{FF2B5EF4-FFF2-40B4-BE49-F238E27FC236}">
                <a16:creationId xmlns:a16="http://schemas.microsoft.com/office/drawing/2014/main" id="{2B6BD098-E278-0B47-4CDF-0F4084D5020F}"/>
              </a:ext>
            </a:extLst>
          </p:cNvPr>
          <p:cNvGrpSpPr/>
          <p:nvPr/>
        </p:nvGrpSpPr>
        <p:grpSpPr>
          <a:xfrm>
            <a:off x="7028968" y="3743245"/>
            <a:ext cx="4789586" cy="2880564"/>
            <a:chOff x="7098976" y="638351"/>
            <a:chExt cx="4789586" cy="2880564"/>
          </a:xfrm>
        </p:grpSpPr>
        <p:sp>
          <p:nvSpPr>
            <p:cNvPr id="1194" name="Suorakulmio: Pyöristetyt kulmat 1193">
              <a:extLst>
                <a:ext uri="{FF2B5EF4-FFF2-40B4-BE49-F238E27FC236}">
                  <a16:creationId xmlns:a16="http://schemas.microsoft.com/office/drawing/2014/main" id="{D2C24AB8-BEB7-0032-812A-0D0E11BFB29E}"/>
                </a:ext>
              </a:extLst>
            </p:cNvPr>
            <p:cNvSpPr/>
            <p:nvPr/>
          </p:nvSpPr>
          <p:spPr>
            <a:xfrm>
              <a:off x="7098976" y="638351"/>
              <a:ext cx="4789586" cy="2880564"/>
            </a:xfrm>
            <a:prstGeom prst="roundRect">
              <a:avLst>
                <a:gd name="adj" fmla="val 8256"/>
              </a:avLst>
            </a:prstGeom>
            <a:solidFill>
              <a:schemeClr val="bg1"/>
            </a:solidFill>
            <a:ln w="38100">
              <a:solidFill>
                <a:schemeClr val="tx1"/>
              </a:solidFill>
            </a:ln>
            <a:effectLst>
              <a:outerShdw dist="38100" algn="l"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200" name="Ryhmä 1199">
              <a:extLst>
                <a:ext uri="{FF2B5EF4-FFF2-40B4-BE49-F238E27FC236}">
                  <a16:creationId xmlns:a16="http://schemas.microsoft.com/office/drawing/2014/main" id="{AF911EB1-E7B5-6361-FF25-AC721C457227}"/>
                </a:ext>
              </a:extLst>
            </p:cNvPr>
            <p:cNvGrpSpPr/>
            <p:nvPr/>
          </p:nvGrpSpPr>
          <p:grpSpPr>
            <a:xfrm>
              <a:off x="7324741" y="1018921"/>
              <a:ext cx="1756533" cy="1926750"/>
              <a:chOff x="7250320" y="807975"/>
              <a:chExt cx="1996582" cy="2394388"/>
            </a:xfrm>
          </p:grpSpPr>
          <p:cxnSp>
            <p:nvCxnSpPr>
              <p:cNvPr id="54" name="Suora nuoliyhdysviiva 53">
                <a:extLst>
                  <a:ext uri="{FF2B5EF4-FFF2-40B4-BE49-F238E27FC236}">
                    <a16:creationId xmlns:a16="http://schemas.microsoft.com/office/drawing/2014/main" id="{DDADD329-6DE3-217B-E900-50D155217D22}"/>
                  </a:ext>
                </a:extLst>
              </p:cNvPr>
              <p:cNvCxnSpPr>
                <a:cxnSpLocks/>
              </p:cNvCxnSpPr>
              <p:nvPr/>
            </p:nvCxnSpPr>
            <p:spPr>
              <a:xfrm>
                <a:off x="7458767" y="1769967"/>
                <a:ext cx="0" cy="419114"/>
              </a:xfrm>
              <a:prstGeom prst="straightConnector1">
                <a:avLst/>
              </a:prstGeom>
              <a:ln w="38100">
                <a:solidFill>
                  <a:srgbClr val="8CC5FE"/>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5" name="Suora nuoliyhdysviiva 54">
                <a:extLst>
                  <a:ext uri="{FF2B5EF4-FFF2-40B4-BE49-F238E27FC236}">
                    <a16:creationId xmlns:a16="http://schemas.microsoft.com/office/drawing/2014/main" id="{08BEE39C-B577-DE02-CC2B-EC998F2A3882}"/>
                  </a:ext>
                </a:extLst>
              </p:cNvPr>
              <p:cNvCxnSpPr>
                <a:cxnSpLocks/>
              </p:cNvCxnSpPr>
              <p:nvPr/>
            </p:nvCxnSpPr>
            <p:spPr>
              <a:xfrm flipV="1">
                <a:off x="7757149" y="1311247"/>
                <a:ext cx="956932" cy="1052785"/>
              </a:xfrm>
              <a:prstGeom prst="straightConnector1">
                <a:avLst/>
              </a:prstGeom>
              <a:ln w="38100">
                <a:solidFill>
                  <a:schemeClr val="accent2"/>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6" name="Suora nuoliyhdysviiva 55">
                <a:extLst>
                  <a:ext uri="{FF2B5EF4-FFF2-40B4-BE49-F238E27FC236}">
                    <a16:creationId xmlns:a16="http://schemas.microsoft.com/office/drawing/2014/main" id="{75E5F3AB-3572-0374-3010-41BC4EA2B2D2}"/>
                  </a:ext>
                </a:extLst>
              </p:cNvPr>
              <p:cNvCxnSpPr>
                <a:cxnSpLocks/>
              </p:cNvCxnSpPr>
              <p:nvPr/>
            </p:nvCxnSpPr>
            <p:spPr>
              <a:xfrm>
                <a:off x="7812162" y="1003572"/>
                <a:ext cx="883029" cy="0"/>
              </a:xfrm>
              <a:prstGeom prst="straightConnector1">
                <a:avLst/>
              </a:prstGeom>
              <a:ln w="38100">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8" name="Suora nuoliyhdysviiva 57">
                <a:extLst>
                  <a:ext uri="{FF2B5EF4-FFF2-40B4-BE49-F238E27FC236}">
                    <a16:creationId xmlns:a16="http://schemas.microsoft.com/office/drawing/2014/main" id="{E65A0453-2650-7DE4-4D21-60347DFC5615}"/>
                  </a:ext>
                </a:extLst>
              </p:cNvPr>
              <p:cNvCxnSpPr>
                <a:cxnSpLocks/>
              </p:cNvCxnSpPr>
              <p:nvPr/>
            </p:nvCxnSpPr>
            <p:spPr>
              <a:xfrm>
                <a:off x="7871037" y="2463238"/>
                <a:ext cx="883029" cy="0"/>
              </a:xfrm>
              <a:prstGeom prst="straightConnector1">
                <a:avLst/>
              </a:prstGeom>
              <a:ln w="38100">
                <a:solidFill>
                  <a:srgbClr val="94D2BD"/>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9" name="Suora nuoliyhdysviiva 58">
                <a:extLst>
                  <a:ext uri="{FF2B5EF4-FFF2-40B4-BE49-F238E27FC236}">
                    <a16:creationId xmlns:a16="http://schemas.microsoft.com/office/drawing/2014/main" id="{9B55EBFB-202F-1D72-F1FF-B9A58829AE74}"/>
                  </a:ext>
                </a:extLst>
              </p:cNvPr>
              <p:cNvCxnSpPr>
                <a:cxnSpLocks/>
              </p:cNvCxnSpPr>
              <p:nvPr/>
            </p:nvCxnSpPr>
            <p:spPr>
              <a:xfrm>
                <a:off x="9047596" y="1769967"/>
                <a:ext cx="0" cy="419114"/>
              </a:xfrm>
              <a:prstGeom prst="straightConnector1">
                <a:avLst/>
              </a:prstGeom>
              <a:ln w="381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0" name="Suora nuoliyhdysviiva 59">
                <a:extLst>
                  <a:ext uri="{FF2B5EF4-FFF2-40B4-BE49-F238E27FC236}">
                    <a16:creationId xmlns:a16="http://schemas.microsoft.com/office/drawing/2014/main" id="{93878A43-06EE-8FD8-72F4-2D4DC8D82C4E}"/>
                  </a:ext>
                </a:extLst>
              </p:cNvPr>
              <p:cNvCxnSpPr>
                <a:cxnSpLocks/>
              </p:cNvCxnSpPr>
              <p:nvPr/>
            </p:nvCxnSpPr>
            <p:spPr>
              <a:xfrm flipH="1" flipV="1">
                <a:off x="7749993" y="1287611"/>
                <a:ext cx="956932" cy="1052785"/>
              </a:xfrm>
              <a:prstGeom prst="straightConnector1">
                <a:avLst/>
              </a:prstGeom>
              <a:ln w="38100">
                <a:solidFill>
                  <a:srgbClr val="A480B8"/>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61" name="Ryhmä 60">
                <a:extLst>
                  <a:ext uri="{FF2B5EF4-FFF2-40B4-BE49-F238E27FC236}">
                    <a16:creationId xmlns:a16="http://schemas.microsoft.com/office/drawing/2014/main" id="{1CD3DFD2-9064-BB64-5F22-DF01BE5A9965}"/>
                  </a:ext>
                </a:extLst>
              </p:cNvPr>
              <p:cNvGrpSpPr/>
              <p:nvPr/>
            </p:nvGrpSpPr>
            <p:grpSpPr>
              <a:xfrm>
                <a:off x="8830134" y="810580"/>
                <a:ext cx="416768" cy="914012"/>
                <a:chOff x="2947324" y="1823815"/>
                <a:chExt cx="509733" cy="1177642"/>
              </a:xfrm>
            </p:grpSpPr>
            <p:sp>
              <p:nvSpPr>
                <p:cNvPr id="1067" name="Vapaamuotoinen: Muoto 1066">
                  <a:extLst>
                    <a:ext uri="{FF2B5EF4-FFF2-40B4-BE49-F238E27FC236}">
                      <a16:creationId xmlns:a16="http://schemas.microsoft.com/office/drawing/2014/main" id="{9CF1BD4F-D6AC-697E-7DCA-5F2426852559}"/>
                    </a:ext>
                  </a:extLst>
                </p:cNvPr>
                <p:cNvSpPr/>
                <p:nvPr/>
              </p:nvSpPr>
              <p:spPr>
                <a:xfrm>
                  <a:off x="3109513" y="1904305"/>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8" name="Vapaamuotoinen: Muoto 1067">
                  <a:extLst>
                    <a:ext uri="{FF2B5EF4-FFF2-40B4-BE49-F238E27FC236}">
                      <a16:creationId xmlns:a16="http://schemas.microsoft.com/office/drawing/2014/main" id="{052EFFB5-E872-F4BB-9D78-E7807D360E5D}"/>
                    </a:ext>
                  </a:extLst>
                </p:cNvPr>
                <p:cNvSpPr/>
                <p:nvPr/>
              </p:nvSpPr>
              <p:spPr>
                <a:xfrm>
                  <a:off x="2947324" y="2098470"/>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9" name="Kuva 45" descr="Palo mies mies tasaisella täytöllä">
                  <a:extLst>
                    <a:ext uri="{FF2B5EF4-FFF2-40B4-BE49-F238E27FC236}">
                      <a16:creationId xmlns:a16="http://schemas.microsoft.com/office/drawing/2014/main" id="{838CC81F-D5BF-8E51-5B84-3E9821B16A4C}"/>
                    </a:ext>
                  </a:extLst>
                </p:cNvPr>
                <p:cNvSpPr/>
                <p:nvPr/>
              </p:nvSpPr>
              <p:spPr>
                <a:xfrm>
                  <a:off x="3050257" y="1823815"/>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FFC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0" name="Vapaamuotoinen: Muoto 1069">
                  <a:extLst>
                    <a:ext uri="{FF2B5EF4-FFF2-40B4-BE49-F238E27FC236}">
                      <a16:creationId xmlns:a16="http://schemas.microsoft.com/office/drawing/2014/main" id="{19229238-FABE-D99F-2937-F1BD0EC213A3}"/>
                    </a:ext>
                  </a:extLst>
                </p:cNvPr>
                <p:cNvSpPr/>
                <p:nvPr/>
              </p:nvSpPr>
              <p:spPr>
                <a:xfrm>
                  <a:off x="3076158" y="2105361"/>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C0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1" name="Vapaamuotoinen: Muoto 1070">
                  <a:extLst>
                    <a:ext uri="{FF2B5EF4-FFF2-40B4-BE49-F238E27FC236}">
                      <a16:creationId xmlns:a16="http://schemas.microsoft.com/office/drawing/2014/main" id="{2586D49F-65AC-5F89-EB70-3DB3272F3573}"/>
                    </a:ext>
                  </a:extLst>
                </p:cNvPr>
                <p:cNvSpPr/>
                <p:nvPr/>
              </p:nvSpPr>
              <p:spPr>
                <a:xfrm>
                  <a:off x="3080455" y="2337916"/>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C0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2" name="Vapaamuotoinen: Muoto 1071">
                  <a:extLst>
                    <a:ext uri="{FF2B5EF4-FFF2-40B4-BE49-F238E27FC236}">
                      <a16:creationId xmlns:a16="http://schemas.microsoft.com/office/drawing/2014/main" id="{CEB02601-D65B-CA7C-F766-85E6A2E5E0A9}"/>
                    </a:ext>
                  </a:extLst>
                </p:cNvPr>
                <p:cNvSpPr/>
                <p:nvPr/>
              </p:nvSpPr>
              <p:spPr>
                <a:xfrm>
                  <a:off x="3210416" y="2339645"/>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C0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3" name="Vapaamuotoinen: Muoto 1072">
                  <a:extLst>
                    <a:ext uri="{FF2B5EF4-FFF2-40B4-BE49-F238E27FC236}">
                      <a16:creationId xmlns:a16="http://schemas.microsoft.com/office/drawing/2014/main" id="{FCBB15E7-18F3-0883-9B44-E42F632DD805}"/>
                    </a:ext>
                  </a:extLst>
                </p:cNvPr>
                <p:cNvSpPr/>
                <p:nvPr/>
              </p:nvSpPr>
              <p:spPr>
                <a:xfrm>
                  <a:off x="3210416" y="2106226"/>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C0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4" name="Vapaamuotoinen: Muoto 1073">
                  <a:extLst>
                    <a:ext uri="{FF2B5EF4-FFF2-40B4-BE49-F238E27FC236}">
                      <a16:creationId xmlns:a16="http://schemas.microsoft.com/office/drawing/2014/main" id="{A6E13016-7F44-210E-D855-A47D2C2097C8}"/>
                    </a:ext>
                  </a:extLst>
                </p:cNvPr>
                <p:cNvSpPr/>
                <p:nvPr/>
              </p:nvSpPr>
              <p:spPr>
                <a:xfrm>
                  <a:off x="3074502" y="2295986"/>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C0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1075" name="Kuva 1074" descr="Saapas tasaisella täytöllä">
                  <a:extLst>
                    <a:ext uri="{FF2B5EF4-FFF2-40B4-BE49-F238E27FC236}">
                      <a16:creationId xmlns:a16="http://schemas.microsoft.com/office/drawing/2014/main" id="{A589757F-6CA5-FAE0-6A8E-3C8E53A6C41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05176" y="2772910"/>
                  <a:ext cx="245455" cy="228547"/>
                </a:xfrm>
                <a:prstGeom prst="rect">
                  <a:avLst/>
                </a:prstGeom>
              </p:spPr>
            </p:pic>
            <p:pic>
              <p:nvPicPr>
                <p:cNvPr id="1076" name="Kuva 1075" descr="Saapas tasaisella täytöllä">
                  <a:extLst>
                    <a:ext uri="{FF2B5EF4-FFF2-40B4-BE49-F238E27FC236}">
                      <a16:creationId xmlns:a16="http://schemas.microsoft.com/office/drawing/2014/main" id="{9F8EF670-0B81-B32B-0220-771E78DF820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flipH="1">
                  <a:off x="2955081" y="2772461"/>
                  <a:ext cx="245455" cy="228547"/>
                </a:xfrm>
                <a:prstGeom prst="rect">
                  <a:avLst/>
                </a:prstGeom>
              </p:spPr>
            </p:pic>
            <p:sp>
              <p:nvSpPr>
                <p:cNvPr id="1077" name="Suorakulmio 1076">
                  <a:extLst>
                    <a:ext uri="{FF2B5EF4-FFF2-40B4-BE49-F238E27FC236}">
                      <a16:creationId xmlns:a16="http://schemas.microsoft.com/office/drawing/2014/main" id="{C054084B-E225-CC50-D83D-07FBF53B1C50}"/>
                    </a:ext>
                  </a:extLst>
                </p:cNvPr>
                <p:cNvSpPr/>
                <p:nvPr/>
              </p:nvSpPr>
              <p:spPr>
                <a:xfrm>
                  <a:off x="3135048" y="1944250"/>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078" name="Kuva 1077" descr="Aurinkolasit tasaisella täytöllä">
                  <a:extLst>
                    <a:ext uri="{FF2B5EF4-FFF2-40B4-BE49-F238E27FC236}">
                      <a16:creationId xmlns:a16="http://schemas.microsoft.com/office/drawing/2014/main" id="{A25BE802-E6A4-42DC-732E-EA4FD3C7EFB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096261" y="1876084"/>
                  <a:ext cx="208544" cy="194180"/>
                </a:xfrm>
                <a:prstGeom prst="rect">
                  <a:avLst/>
                </a:prstGeom>
              </p:spPr>
            </p:pic>
          </p:grpSp>
          <p:grpSp>
            <p:nvGrpSpPr>
              <p:cNvPr id="62" name="Ryhmä 61">
                <a:extLst>
                  <a:ext uri="{FF2B5EF4-FFF2-40B4-BE49-F238E27FC236}">
                    <a16:creationId xmlns:a16="http://schemas.microsoft.com/office/drawing/2014/main" id="{D436AEAE-9171-C559-6862-932D652F27DA}"/>
                  </a:ext>
                </a:extLst>
              </p:cNvPr>
              <p:cNvGrpSpPr/>
              <p:nvPr/>
            </p:nvGrpSpPr>
            <p:grpSpPr>
              <a:xfrm>
                <a:off x="8824880" y="2288351"/>
                <a:ext cx="416768" cy="914012"/>
                <a:chOff x="4132250" y="4688434"/>
                <a:chExt cx="509733" cy="1177642"/>
              </a:xfrm>
            </p:grpSpPr>
            <p:sp>
              <p:nvSpPr>
                <p:cNvPr id="1055" name="Vapaamuotoinen: Muoto 1054">
                  <a:extLst>
                    <a:ext uri="{FF2B5EF4-FFF2-40B4-BE49-F238E27FC236}">
                      <a16:creationId xmlns:a16="http://schemas.microsoft.com/office/drawing/2014/main" id="{56E0CDE9-3A7B-BC53-C2B8-C3A7E5A84FCC}"/>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6" name="Vapaamuotoinen: Muoto 1055">
                  <a:extLst>
                    <a:ext uri="{FF2B5EF4-FFF2-40B4-BE49-F238E27FC236}">
                      <a16:creationId xmlns:a16="http://schemas.microsoft.com/office/drawing/2014/main" id="{849540A5-F768-9A19-76B0-030904A8CD7E}"/>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7" name="Kuva 45" descr="Palo mies mies tasaisella täytöllä">
                  <a:extLst>
                    <a:ext uri="{FF2B5EF4-FFF2-40B4-BE49-F238E27FC236}">
                      <a16:creationId xmlns:a16="http://schemas.microsoft.com/office/drawing/2014/main" id="{13BE9931-3499-DD8A-A740-1F30E0C5437A}"/>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02A6E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8" name="Vapaamuotoinen: Muoto 1057">
                  <a:extLst>
                    <a:ext uri="{FF2B5EF4-FFF2-40B4-BE49-F238E27FC236}">
                      <a16:creationId xmlns:a16="http://schemas.microsoft.com/office/drawing/2014/main" id="{CACE1FDE-110C-5EAA-25A7-CACE41FD295A}"/>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02A6E4"/>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9" name="Vapaamuotoinen: Muoto 1058">
                  <a:extLst>
                    <a:ext uri="{FF2B5EF4-FFF2-40B4-BE49-F238E27FC236}">
                      <a16:creationId xmlns:a16="http://schemas.microsoft.com/office/drawing/2014/main" id="{03B935B2-3037-5B72-8867-071599E1A60F}"/>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02A6E4"/>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0" name="Vapaamuotoinen: Muoto 1059">
                  <a:extLst>
                    <a:ext uri="{FF2B5EF4-FFF2-40B4-BE49-F238E27FC236}">
                      <a16:creationId xmlns:a16="http://schemas.microsoft.com/office/drawing/2014/main" id="{03D3E06C-3085-BFD1-9F37-ADBAD7931337}"/>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02A6E4"/>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1" name="Vapaamuotoinen: Muoto 1060">
                  <a:extLst>
                    <a:ext uri="{FF2B5EF4-FFF2-40B4-BE49-F238E27FC236}">
                      <a16:creationId xmlns:a16="http://schemas.microsoft.com/office/drawing/2014/main" id="{C1C10122-74CC-CAE9-A4CC-18977365536F}"/>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02A6E4"/>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2" name="Vapaamuotoinen: Muoto 1061">
                  <a:extLst>
                    <a:ext uri="{FF2B5EF4-FFF2-40B4-BE49-F238E27FC236}">
                      <a16:creationId xmlns:a16="http://schemas.microsoft.com/office/drawing/2014/main" id="{DA3A06BC-E51A-3166-54D1-16CEDDD14B88}"/>
                    </a:ext>
                  </a:extLst>
                </p:cNvPr>
                <p:cNvSpPr/>
                <p:nvPr/>
              </p:nvSpPr>
              <p:spPr>
                <a:xfrm>
                  <a:off x="4259428" y="516060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02A6E4"/>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1063" name="Kuva 1062" descr="Saapas tasaisella täytöllä">
                  <a:extLst>
                    <a:ext uri="{FF2B5EF4-FFF2-40B4-BE49-F238E27FC236}">
                      <a16:creationId xmlns:a16="http://schemas.microsoft.com/office/drawing/2014/main" id="{4F5A8C78-9D49-C291-9791-BEE6B304EF1D}"/>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390102" y="5637529"/>
                  <a:ext cx="245455" cy="228547"/>
                </a:xfrm>
                <a:prstGeom prst="rect">
                  <a:avLst/>
                </a:prstGeom>
              </p:spPr>
            </p:pic>
            <p:pic>
              <p:nvPicPr>
                <p:cNvPr id="1064" name="Kuva 1063" descr="Saapas tasaisella täytöllä">
                  <a:extLst>
                    <a:ext uri="{FF2B5EF4-FFF2-40B4-BE49-F238E27FC236}">
                      <a16:creationId xmlns:a16="http://schemas.microsoft.com/office/drawing/2014/main" id="{2ADE0542-8826-7507-C22F-1DFD75842D9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flipH="1">
                  <a:off x="4140007" y="5637080"/>
                  <a:ext cx="245455" cy="228547"/>
                </a:xfrm>
                <a:prstGeom prst="rect">
                  <a:avLst/>
                </a:prstGeom>
              </p:spPr>
            </p:pic>
            <p:sp>
              <p:nvSpPr>
                <p:cNvPr id="1065" name="Suorakulmio 1064">
                  <a:extLst>
                    <a:ext uri="{FF2B5EF4-FFF2-40B4-BE49-F238E27FC236}">
                      <a16:creationId xmlns:a16="http://schemas.microsoft.com/office/drawing/2014/main" id="{4CA87C8E-7BA3-AA71-A7C3-45F8AE693D04}"/>
                    </a:ext>
                  </a:extLst>
                </p:cNvPr>
                <p:cNvSpPr/>
                <p:nvPr/>
              </p:nvSpPr>
              <p:spPr>
                <a:xfrm>
                  <a:off x="4319974" y="4808869"/>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066" name="Kuva 1065" descr="Aurinkolasit tasaisella täytöllä">
                  <a:extLst>
                    <a:ext uri="{FF2B5EF4-FFF2-40B4-BE49-F238E27FC236}">
                      <a16:creationId xmlns:a16="http://schemas.microsoft.com/office/drawing/2014/main" id="{F2AF2A98-F3B5-DBED-0676-4C509251393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281187" y="4740703"/>
                  <a:ext cx="208544" cy="194180"/>
                </a:xfrm>
                <a:prstGeom prst="rect">
                  <a:avLst/>
                </a:prstGeom>
              </p:spPr>
            </p:pic>
          </p:grpSp>
          <p:grpSp>
            <p:nvGrpSpPr>
              <p:cNvPr id="63" name="Ryhmä 62">
                <a:extLst>
                  <a:ext uri="{FF2B5EF4-FFF2-40B4-BE49-F238E27FC236}">
                    <a16:creationId xmlns:a16="http://schemas.microsoft.com/office/drawing/2014/main" id="{C77CBB77-BBAE-B353-D6EB-3183D10D240E}"/>
                  </a:ext>
                </a:extLst>
              </p:cNvPr>
              <p:cNvGrpSpPr/>
              <p:nvPr/>
            </p:nvGrpSpPr>
            <p:grpSpPr>
              <a:xfrm>
                <a:off x="7258732" y="2264074"/>
                <a:ext cx="416768" cy="914012"/>
                <a:chOff x="4132250" y="4688434"/>
                <a:chExt cx="509733" cy="1177642"/>
              </a:xfrm>
            </p:grpSpPr>
            <p:sp>
              <p:nvSpPr>
                <p:cNvPr id="1043" name="Vapaamuotoinen: Muoto 1042">
                  <a:extLst>
                    <a:ext uri="{FF2B5EF4-FFF2-40B4-BE49-F238E27FC236}">
                      <a16:creationId xmlns:a16="http://schemas.microsoft.com/office/drawing/2014/main" id="{3613D6AC-9A14-E2A2-9203-AD9F99F7BA5A}"/>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4" name="Vapaamuotoinen: Muoto 1043">
                  <a:extLst>
                    <a:ext uri="{FF2B5EF4-FFF2-40B4-BE49-F238E27FC236}">
                      <a16:creationId xmlns:a16="http://schemas.microsoft.com/office/drawing/2014/main" id="{0A31779E-E523-4AD7-B794-AF46AFDA5BBC}"/>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5" name="Kuva 45" descr="Palo mies mies tasaisella täytöllä">
                  <a:extLst>
                    <a:ext uri="{FF2B5EF4-FFF2-40B4-BE49-F238E27FC236}">
                      <a16:creationId xmlns:a16="http://schemas.microsoft.com/office/drawing/2014/main" id="{49C76456-ACC3-6B11-9888-03E21CA23AA8}"/>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92D05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6" name="Vapaamuotoinen: Muoto 1045">
                  <a:extLst>
                    <a:ext uri="{FF2B5EF4-FFF2-40B4-BE49-F238E27FC236}">
                      <a16:creationId xmlns:a16="http://schemas.microsoft.com/office/drawing/2014/main" id="{F1EEADFD-3C3B-3EE9-C1A5-94BEAD464BA8}"/>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92D05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7" name="Vapaamuotoinen: Muoto 1046">
                  <a:extLst>
                    <a:ext uri="{FF2B5EF4-FFF2-40B4-BE49-F238E27FC236}">
                      <a16:creationId xmlns:a16="http://schemas.microsoft.com/office/drawing/2014/main" id="{75ACC526-6DC4-E0DC-04D8-D6D81D92DDB2}"/>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92D05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8" name="Vapaamuotoinen: Muoto 1047">
                  <a:extLst>
                    <a:ext uri="{FF2B5EF4-FFF2-40B4-BE49-F238E27FC236}">
                      <a16:creationId xmlns:a16="http://schemas.microsoft.com/office/drawing/2014/main" id="{9E82AA0D-2A03-762D-4831-D59A04EABA7D}"/>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92D05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9" name="Vapaamuotoinen: Muoto 1048">
                  <a:extLst>
                    <a:ext uri="{FF2B5EF4-FFF2-40B4-BE49-F238E27FC236}">
                      <a16:creationId xmlns:a16="http://schemas.microsoft.com/office/drawing/2014/main" id="{9D1DCD09-7952-A792-FA15-36BB2F73012A}"/>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92D05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0" name="Vapaamuotoinen: Muoto 1049">
                  <a:extLst>
                    <a:ext uri="{FF2B5EF4-FFF2-40B4-BE49-F238E27FC236}">
                      <a16:creationId xmlns:a16="http://schemas.microsoft.com/office/drawing/2014/main" id="{76650BC9-C944-8C76-75A8-1ED9888B76EB}"/>
                    </a:ext>
                  </a:extLst>
                </p:cNvPr>
                <p:cNvSpPr/>
                <p:nvPr/>
              </p:nvSpPr>
              <p:spPr>
                <a:xfrm>
                  <a:off x="4259428" y="516060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92D05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1051" name="Kuva 1050" descr="Saapas tasaisella täytöllä">
                  <a:extLst>
                    <a:ext uri="{FF2B5EF4-FFF2-40B4-BE49-F238E27FC236}">
                      <a16:creationId xmlns:a16="http://schemas.microsoft.com/office/drawing/2014/main" id="{9F196551-0D0A-1B15-5E54-C7C294B42371}"/>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390102" y="5637529"/>
                  <a:ext cx="245455" cy="228547"/>
                </a:xfrm>
                <a:prstGeom prst="rect">
                  <a:avLst/>
                </a:prstGeom>
              </p:spPr>
            </p:pic>
            <p:pic>
              <p:nvPicPr>
                <p:cNvPr id="1052" name="Kuva 1051" descr="Saapas tasaisella täytöllä">
                  <a:extLst>
                    <a:ext uri="{FF2B5EF4-FFF2-40B4-BE49-F238E27FC236}">
                      <a16:creationId xmlns:a16="http://schemas.microsoft.com/office/drawing/2014/main" id="{B7E1935B-87BF-A258-B9F3-B23D829AC5B9}"/>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flipH="1">
                  <a:off x="4140007" y="5637080"/>
                  <a:ext cx="245455" cy="228547"/>
                </a:xfrm>
                <a:prstGeom prst="rect">
                  <a:avLst/>
                </a:prstGeom>
              </p:spPr>
            </p:pic>
            <p:sp>
              <p:nvSpPr>
                <p:cNvPr id="1053" name="Suorakulmio 1052">
                  <a:extLst>
                    <a:ext uri="{FF2B5EF4-FFF2-40B4-BE49-F238E27FC236}">
                      <a16:creationId xmlns:a16="http://schemas.microsoft.com/office/drawing/2014/main" id="{FF99CA19-274C-E288-706A-F13530756B1D}"/>
                    </a:ext>
                  </a:extLst>
                </p:cNvPr>
                <p:cNvSpPr/>
                <p:nvPr/>
              </p:nvSpPr>
              <p:spPr>
                <a:xfrm>
                  <a:off x="4319974" y="4808869"/>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054" name="Kuva 1053" descr="Aurinkolasit tasaisella täytöllä">
                  <a:extLst>
                    <a:ext uri="{FF2B5EF4-FFF2-40B4-BE49-F238E27FC236}">
                      <a16:creationId xmlns:a16="http://schemas.microsoft.com/office/drawing/2014/main" id="{7FBCC9F0-EFBF-06E7-DDD8-679031E8CA5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281187" y="4740703"/>
                  <a:ext cx="208544" cy="194180"/>
                </a:xfrm>
                <a:prstGeom prst="rect">
                  <a:avLst/>
                </a:prstGeom>
              </p:spPr>
            </p:pic>
          </p:grpSp>
          <p:grpSp>
            <p:nvGrpSpPr>
              <p:cNvPr id="1024" name="Ryhmä 1023">
                <a:extLst>
                  <a:ext uri="{FF2B5EF4-FFF2-40B4-BE49-F238E27FC236}">
                    <a16:creationId xmlns:a16="http://schemas.microsoft.com/office/drawing/2014/main" id="{44E1F050-84DE-884C-F63B-041E8ABEDCE6}"/>
                  </a:ext>
                </a:extLst>
              </p:cNvPr>
              <p:cNvGrpSpPr/>
              <p:nvPr/>
            </p:nvGrpSpPr>
            <p:grpSpPr>
              <a:xfrm>
                <a:off x="7250320" y="807975"/>
                <a:ext cx="416768" cy="914012"/>
                <a:chOff x="4132250" y="4688434"/>
                <a:chExt cx="509733" cy="1177642"/>
              </a:xfrm>
            </p:grpSpPr>
            <p:sp>
              <p:nvSpPr>
                <p:cNvPr id="1027" name="Vapaamuotoinen: Muoto 1026">
                  <a:extLst>
                    <a:ext uri="{FF2B5EF4-FFF2-40B4-BE49-F238E27FC236}">
                      <a16:creationId xmlns:a16="http://schemas.microsoft.com/office/drawing/2014/main" id="{A74CC2FE-E5B6-146B-B730-4F447B15AA33}"/>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9" name="Vapaamuotoinen: Muoto 1028">
                  <a:extLst>
                    <a:ext uri="{FF2B5EF4-FFF2-40B4-BE49-F238E27FC236}">
                      <a16:creationId xmlns:a16="http://schemas.microsoft.com/office/drawing/2014/main" id="{60600F1B-620B-9C60-73BE-B8D0058FB6F1}"/>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1" name="Kuva 45" descr="Palo mies mies tasaisella täytöllä">
                  <a:extLst>
                    <a:ext uri="{FF2B5EF4-FFF2-40B4-BE49-F238E27FC236}">
                      <a16:creationId xmlns:a16="http://schemas.microsoft.com/office/drawing/2014/main" id="{1155ED53-4AF5-8CD3-8903-00685438E252}"/>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FF7D7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3" name="Vapaamuotoinen: Muoto 1032">
                  <a:extLst>
                    <a:ext uri="{FF2B5EF4-FFF2-40B4-BE49-F238E27FC236}">
                      <a16:creationId xmlns:a16="http://schemas.microsoft.com/office/drawing/2014/main" id="{865A043E-854C-6BEC-0920-60F4E0420156}"/>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5" name="Vapaamuotoinen: Muoto 1034">
                  <a:extLst>
                    <a:ext uri="{FF2B5EF4-FFF2-40B4-BE49-F238E27FC236}">
                      <a16:creationId xmlns:a16="http://schemas.microsoft.com/office/drawing/2014/main" id="{2C5B99A5-ACE8-F2F4-A50D-499344140185}"/>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6" name="Vapaamuotoinen: Muoto 1035">
                  <a:extLst>
                    <a:ext uri="{FF2B5EF4-FFF2-40B4-BE49-F238E27FC236}">
                      <a16:creationId xmlns:a16="http://schemas.microsoft.com/office/drawing/2014/main" id="{D15E8A40-2F5C-4E30-873C-3A243B2ADA33}"/>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7" name="Vapaamuotoinen: Muoto 1036">
                  <a:extLst>
                    <a:ext uri="{FF2B5EF4-FFF2-40B4-BE49-F238E27FC236}">
                      <a16:creationId xmlns:a16="http://schemas.microsoft.com/office/drawing/2014/main" id="{13358E17-6490-F328-79E6-72382CB87E1F}"/>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8" name="Vapaamuotoinen: Muoto 1037">
                  <a:extLst>
                    <a:ext uri="{FF2B5EF4-FFF2-40B4-BE49-F238E27FC236}">
                      <a16:creationId xmlns:a16="http://schemas.microsoft.com/office/drawing/2014/main" id="{74083C5C-D01A-82FD-A9EA-F368EA3E2984}"/>
                    </a:ext>
                  </a:extLst>
                </p:cNvPr>
                <p:cNvSpPr/>
                <p:nvPr/>
              </p:nvSpPr>
              <p:spPr>
                <a:xfrm>
                  <a:off x="4259428" y="516060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1039" name="Kuva 1038" descr="Saapas tasaisella täytöllä">
                  <a:extLst>
                    <a:ext uri="{FF2B5EF4-FFF2-40B4-BE49-F238E27FC236}">
                      <a16:creationId xmlns:a16="http://schemas.microsoft.com/office/drawing/2014/main" id="{00F23C41-B16C-F782-178F-44074C2B47D7}"/>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390102" y="5637529"/>
                  <a:ext cx="245455" cy="228547"/>
                </a:xfrm>
                <a:prstGeom prst="rect">
                  <a:avLst/>
                </a:prstGeom>
              </p:spPr>
            </p:pic>
            <p:pic>
              <p:nvPicPr>
                <p:cNvPr id="1040" name="Kuva 1039" descr="Saapas tasaisella täytöllä">
                  <a:extLst>
                    <a:ext uri="{FF2B5EF4-FFF2-40B4-BE49-F238E27FC236}">
                      <a16:creationId xmlns:a16="http://schemas.microsoft.com/office/drawing/2014/main" id="{6BC51674-D953-B390-2B2E-3CE20BF322A3}"/>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flipH="1">
                  <a:off x="4140007" y="5637080"/>
                  <a:ext cx="245455" cy="228547"/>
                </a:xfrm>
                <a:prstGeom prst="rect">
                  <a:avLst/>
                </a:prstGeom>
              </p:spPr>
            </p:pic>
            <p:sp>
              <p:nvSpPr>
                <p:cNvPr id="1041" name="Suorakulmio 1040">
                  <a:extLst>
                    <a:ext uri="{FF2B5EF4-FFF2-40B4-BE49-F238E27FC236}">
                      <a16:creationId xmlns:a16="http://schemas.microsoft.com/office/drawing/2014/main" id="{9B1E1BCE-F592-F13B-2C74-9D2ACBC0FC1F}"/>
                    </a:ext>
                  </a:extLst>
                </p:cNvPr>
                <p:cNvSpPr/>
                <p:nvPr/>
              </p:nvSpPr>
              <p:spPr>
                <a:xfrm>
                  <a:off x="4319974" y="4808869"/>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042" name="Kuva 1041" descr="Aurinkolasit tasaisella täytöllä">
                  <a:extLst>
                    <a:ext uri="{FF2B5EF4-FFF2-40B4-BE49-F238E27FC236}">
                      <a16:creationId xmlns:a16="http://schemas.microsoft.com/office/drawing/2014/main" id="{ED1104E4-D1B0-718B-28F4-F6A501B5E02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281187" y="4740703"/>
                  <a:ext cx="208544" cy="194180"/>
                </a:xfrm>
                <a:prstGeom prst="rect">
                  <a:avLst/>
                </a:prstGeom>
              </p:spPr>
            </p:pic>
          </p:grpSp>
        </p:grpSp>
        <p:sp>
          <p:nvSpPr>
            <p:cNvPr id="1025" name="Tekstiruutu 1024">
              <a:extLst>
                <a:ext uri="{FF2B5EF4-FFF2-40B4-BE49-F238E27FC236}">
                  <a16:creationId xmlns:a16="http://schemas.microsoft.com/office/drawing/2014/main" id="{BB0A2BCC-BFC2-3CFB-24F6-84B2694FC44D}"/>
                </a:ext>
              </a:extLst>
            </p:cNvPr>
            <p:cNvSpPr txBox="1"/>
            <p:nvPr/>
          </p:nvSpPr>
          <p:spPr>
            <a:xfrm>
              <a:off x="9158912" y="1028513"/>
              <a:ext cx="2727778" cy="2086853"/>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a:ln>
                    <a:noFill/>
                  </a:ln>
                  <a:solidFill>
                    <a:prstClr val="black"/>
                  </a:solidFill>
                  <a:effectLst/>
                  <a:uLnTx/>
                  <a:uFillTx/>
                  <a:latin typeface="Avenir Next LT Pro Demi"/>
                  <a:ea typeface="+mn-ea"/>
                  <a:cs typeface="+mn-cs"/>
                </a:rPr>
                <a:t>Closed Information Exchange Solutions Between Stakeholders</a:t>
              </a:r>
              <a:br>
                <a:rPr kumimoji="0" lang="en-US" sz="1600" b="1" i="0" u="none" strike="noStrike" kern="1200" cap="none" spc="0" normalizeH="0" baseline="0" noProof="0">
                  <a:ln>
                    <a:noFill/>
                  </a:ln>
                  <a:solidFill>
                    <a:prstClr val="black"/>
                  </a:solidFill>
                  <a:effectLst/>
                  <a:uLnTx/>
                  <a:uFillTx/>
                  <a:latin typeface="Avenir Next LT Pro Demi"/>
                  <a:ea typeface="+mn-ea"/>
                  <a:cs typeface="+mn-cs"/>
                </a:rPr>
              </a:br>
              <a:r>
                <a:rPr kumimoji="0" lang="en-US" sz="1600" i="0" u="none" strike="noStrike" kern="1200" cap="none" spc="0" normalizeH="0" baseline="0" noProof="0">
                  <a:ln>
                    <a:noFill/>
                  </a:ln>
                  <a:solidFill>
                    <a:prstClr val="black"/>
                  </a:solidFill>
                  <a:effectLst/>
                  <a:uLnTx/>
                  <a:uFillTx/>
                  <a:latin typeface="Avenir Next LT Pro" panose="020B0504020202020204" pitchFamily="34" charset="0"/>
                </a:rPr>
                <a:t>Point-to-point solutions operating in a closed environment are inefficient and costly, as each system pair requires a separate solution</a:t>
              </a:r>
              <a:endParaRPr kumimoji="0" lang="fi-FI" sz="1600" i="0" u="none" strike="noStrike" kern="1200" cap="none" spc="0" normalizeH="0" baseline="0" noProof="0">
                <a:ln>
                  <a:noFill/>
                </a:ln>
                <a:solidFill>
                  <a:prstClr val="black"/>
                </a:solidFill>
                <a:effectLst/>
                <a:uLnTx/>
                <a:uFillTx/>
                <a:latin typeface="Avenir Next LT Pro" panose="020B0504020202020204" pitchFamily="34" charset="0"/>
              </a:endParaRPr>
            </a:p>
          </p:txBody>
        </p:sp>
      </p:grpSp>
      <p:sp>
        <p:nvSpPr>
          <p:cNvPr id="20" name="Suorakulmio: Pyöristetyt kulmat 19">
            <a:extLst>
              <a:ext uri="{FF2B5EF4-FFF2-40B4-BE49-F238E27FC236}">
                <a16:creationId xmlns:a16="http://schemas.microsoft.com/office/drawing/2014/main" id="{E091DFBF-AC5F-8BB9-45C0-DE2C55DD1EB2}"/>
              </a:ext>
            </a:extLst>
          </p:cNvPr>
          <p:cNvSpPr/>
          <p:nvPr/>
        </p:nvSpPr>
        <p:spPr>
          <a:xfrm>
            <a:off x="3820038" y="1015295"/>
            <a:ext cx="4242700" cy="2598389"/>
          </a:xfrm>
          <a:prstGeom prst="roundRect">
            <a:avLst>
              <a:gd name="adj" fmla="val 8256"/>
            </a:avLst>
          </a:prstGeom>
          <a:solidFill>
            <a:schemeClr val="bg1"/>
          </a:solidFill>
          <a:ln w="38100">
            <a:solidFill>
              <a:schemeClr val="tx1"/>
            </a:solidFill>
          </a:ln>
          <a:effectLst>
            <a:outerShdw dist="38100" algn="l"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8" name="Ryhmä 17">
            <a:extLst>
              <a:ext uri="{FF2B5EF4-FFF2-40B4-BE49-F238E27FC236}">
                <a16:creationId xmlns:a16="http://schemas.microsoft.com/office/drawing/2014/main" id="{E9B75C29-23CA-C7B1-9248-76C7841968D6}"/>
              </a:ext>
            </a:extLst>
          </p:cNvPr>
          <p:cNvGrpSpPr/>
          <p:nvPr/>
        </p:nvGrpSpPr>
        <p:grpSpPr>
          <a:xfrm>
            <a:off x="3894234" y="1130056"/>
            <a:ext cx="4094307" cy="2401915"/>
            <a:chOff x="-255138" y="1952735"/>
            <a:chExt cx="4220225" cy="2401915"/>
          </a:xfrm>
        </p:grpSpPr>
        <p:grpSp>
          <p:nvGrpSpPr>
            <p:cNvPr id="1130" name="Ryhmä 1129">
              <a:extLst>
                <a:ext uri="{FF2B5EF4-FFF2-40B4-BE49-F238E27FC236}">
                  <a16:creationId xmlns:a16="http://schemas.microsoft.com/office/drawing/2014/main" id="{BFDE1314-429F-D38E-0BFD-9476FF9EF5F2}"/>
                </a:ext>
              </a:extLst>
            </p:cNvPr>
            <p:cNvGrpSpPr/>
            <p:nvPr/>
          </p:nvGrpSpPr>
          <p:grpSpPr>
            <a:xfrm>
              <a:off x="2177065" y="2044701"/>
              <a:ext cx="938787" cy="832888"/>
              <a:chOff x="6238290" y="3637512"/>
              <a:chExt cx="464165" cy="446808"/>
            </a:xfrm>
          </p:grpSpPr>
          <p:grpSp>
            <p:nvGrpSpPr>
              <p:cNvPr id="1131" name="Ryhmä 1130">
                <a:extLst>
                  <a:ext uri="{FF2B5EF4-FFF2-40B4-BE49-F238E27FC236}">
                    <a16:creationId xmlns:a16="http://schemas.microsoft.com/office/drawing/2014/main" id="{EB5ABD3A-0D48-65D4-9611-6CFECE4AE959}"/>
                  </a:ext>
                </a:extLst>
              </p:cNvPr>
              <p:cNvGrpSpPr/>
              <p:nvPr/>
            </p:nvGrpSpPr>
            <p:grpSpPr>
              <a:xfrm>
                <a:off x="6238290" y="3950702"/>
                <a:ext cx="338578" cy="133618"/>
                <a:chOff x="7932978" y="3988804"/>
                <a:chExt cx="338578" cy="133618"/>
              </a:xfrm>
            </p:grpSpPr>
            <p:sp>
              <p:nvSpPr>
                <p:cNvPr id="1135" name="Ellipsi 1134">
                  <a:extLst>
                    <a:ext uri="{FF2B5EF4-FFF2-40B4-BE49-F238E27FC236}">
                      <a16:creationId xmlns:a16="http://schemas.microsoft.com/office/drawing/2014/main" id="{94FF3366-23BE-B55C-CC05-2E1485101029}"/>
                    </a:ext>
                  </a:extLst>
                </p:cNvPr>
                <p:cNvSpPr/>
                <p:nvPr/>
              </p:nvSpPr>
              <p:spPr>
                <a:xfrm>
                  <a:off x="7932978" y="4023362"/>
                  <a:ext cx="33857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36" name="Ellipsi 1135">
                  <a:extLst>
                    <a:ext uri="{FF2B5EF4-FFF2-40B4-BE49-F238E27FC236}">
                      <a16:creationId xmlns:a16="http://schemas.microsoft.com/office/drawing/2014/main" id="{DB1418DF-C296-38B2-9105-2FCACD8C621A}"/>
                    </a:ext>
                  </a:extLst>
                </p:cNvPr>
                <p:cNvSpPr/>
                <p:nvPr/>
              </p:nvSpPr>
              <p:spPr>
                <a:xfrm>
                  <a:off x="7969248" y="3998068"/>
                  <a:ext cx="28142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37" name="Ellipsi 1136">
                  <a:extLst>
                    <a:ext uri="{FF2B5EF4-FFF2-40B4-BE49-F238E27FC236}">
                      <a16:creationId xmlns:a16="http://schemas.microsoft.com/office/drawing/2014/main" id="{D1DDA33E-B0EB-C98F-A27E-FF945A026FE8}"/>
                    </a:ext>
                  </a:extLst>
                </p:cNvPr>
                <p:cNvSpPr/>
                <p:nvPr/>
              </p:nvSpPr>
              <p:spPr>
                <a:xfrm>
                  <a:off x="7996833" y="3988804"/>
                  <a:ext cx="226258" cy="69111"/>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cxnSp>
            <p:nvCxnSpPr>
              <p:cNvPr id="1132" name="Suora yhdysviiva 1131">
                <a:extLst>
                  <a:ext uri="{FF2B5EF4-FFF2-40B4-BE49-F238E27FC236}">
                    <a16:creationId xmlns:a16="http://schemas.microsoft.com/office/drawing/2014/main" id="{FC47BBE3-1096-D2D8-9081-8CE3CCC81D18}"/>
                  </a:ext>
                </a:extLst>
              </p:cNvPr>
              <p:cNvCxnSpPr/>
              <p:nvPr/>
            </p:nvCxnSpPr>
            <p:spPr>
              <a:xfrm flipV="1">
                <a:off x="6415199" y="3650984"/>
                <a:ext cx="0" cy="33427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33" name="Vapaamuotoinen: Muoto 1132">
                <a:extLst>
                  <a:ext uri="{FF2B5EF4-FFF2-40B4-BE49-F238E27FC236}">
                    <a16:creationId xmlns:a16="http://schemas.microsoft.com/office/drawing/2014/main" id="{7DD3C9C9-1DDC-0D6D-8468-4FAD605AA98E}"/>
                  </a:ext>
                </a:extLst>
              </p:cNvPr>
              <p:cNvSpPr/>
              <p:nvPr/>
            </p:nvSpPr>
            <p:spPr>
              <a:xfrm rot="17007921" flipH="1">
                <a:off x="6395472" y="3918629"/>
                <a:ext cx="45719" cy="123898"/>
              </a:xfrm>
              <a:custGeom>
                <a:avLst/>
                <a:gdLst>
                  <a:gd name="connsiteX0" fmla="*/ 18367 w 45719"/>
                  <a:gd name="connsiteY0" fmla="*/ 123898 h 123898"/>
                  <a:gd name="connsiteX1" fmla="*/ 34407 w 45719"/>
                  <a:gd name="connsiteY1" fmla="*/ 69287 h 123898"/>
                  <a:gd name="connsiteX2" fmla="*/ 45719 w 45719"/>
                  <a:gd name="connsiteY2" fmla="*/ 0 h 123898"/>
                </a:gdLst>
                <a:ahLst/>
                <a:cxnLst>
                  <a:cxn ang="0">
                    <a:pos x="connsiteX0" y="connsiteY0"/>
                  </a:cxn>
                  <a:cxn ang="0">
                    <a:pos x="connsiteX1" y="connsiteY1"/>
                  </a:cxn>
                  <a:cxn ang="0">
                    <a:pos x="connsiteX2" y="connsiteY2"/>
                  </a:cxn>
                </a:cxnLst>
                <a:rect l="l" t="t" r="r" b="b"/>
                <a:pathLst>
                  <a:path w="45719" h="123898" extrusionOk="0">
                    <a:moveTo>
                      <a:pt x="18367" y="123898"/>
                    </a:moveTo>
                    <a:cubicBezTo>
                      <a:pt x="-21360" y="96824"/>
                      <a:pt x="3645" y="97799"/>
                      <a:pt x="34407" y="69287"/>
                    </a:cubicBezTo>
                    <a:cubicBezTo>
                      <a:pt x="62053" y="43811"/>
                      <a:pt x="-18624" y="29246"/>
                      <a:pt x="45719" y="0"/>
                    </a:cubicBezTo>
                  </a:path>
                </a:pathLst>
              </a:custGeom>
              <a:noFill/>
              <a:ln w="0">
                <a:solidFill>
                  <a:schemeClr val="accent4"/>
                </a:solidFill>
                <a:extLst>
                  <a:ext uri="{C807C97D-BFC1-408E-A445-0C87EB9F89A2}">
                    <ask:lineSketchStyleProps xmlns:ask="http://schemas.microsoft.com/office/drawing/2018/sketchyshapes" sd="1219033472">
                      <a:custGeom>
                        <a:avLst/>
                        <a:gdLst>
                          <a:gd name="connsiteX0" fmla="*/ 30830 w 86710"/>
                          <a:gd name="connsiteY0" fmla="*/ 330200 h 330200"/>
                          <a:gd name="connsiteX1" fmla="*/ 63601 w 86710"/>
                          <a:gd name="connsiteY1" fmla="*/ 184657 h 330200"/>
                          <a:gd name="connsiteX2" fmla="*/ 86710 w 86710"/>
                          <a:gd name="connsiteY2" fmla="*/ 0 h 330200"/>
                          <a:gd name="connsiteX0" fmla="*/ 37524 w 93404"/>
                          <a:gd name="connsiteY0" fmla="*/ 330200 h 330200"/>
                          <a:gd name="connsiteX1" fmla="*/ 70295 w 93404"/>
                          <a:gd name="connsiteY1" fmla="*/ 184657 h 330200"/>
                          <a:gd name="connsiteX2" fmla="*/ 93404 w 93404"/>
                          <a:gd name="connsiteY2" fmla="*/ 0 h 330200"/>
                        </a:gdLst>
                        <a:ahLst/>
                        <a:cxnLst>
                          <a:cxn ang="0">
                            <a:pos x="connsiteX0" y="connsiteY0"/>
                          </a:cxn>
                          <a:cxn ang="0">
                            <a:pos x="connsiteX1" y="connsiteY1"/>
                          </a:cxn>
                          <a:cxn ang="0">
                            <a:pos x="connsiteX2" y="connsiteY2"/>
                          </a:cxn>
                        </a:cxnLst>
                        <a:rect l="l" t="t" r="r" b="b"/>
                        <a:pathLst>
                          <a:path w="93404" h="330200" extrusionOk="0">
                            <a:moveTo>
                              <a:pt x="37524" y="330200"/>
                            </a:moveTo>
                            <a:cubicBezTo>
                              <a:pt x="-38066" y="262530"/>
                              <a:pt x="14974" y="256958"/>
                              <a:pt x="70295" y="184657"/>
                            </a:cubicBezTo>
                            <a:cubicBezTo>
                              <a:pt x="100968" y="109675"/>
                              <a:pt x="-20232" y="77206"/>
                              <a:pt x="93404" y="0"/>
                            </a:cubicBezTo>
                          </a:path>
                        </a:pathLst>
                      </a:cu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34" name="Aalto 1133">
                <a:extLst>
                  <a:ext uri="{FF2B5EF4-FFF2-40B4-BE49-F238E27FC236}">
                    <a16:creationId xmlns:a16="http://schemas.microsoft.com/office/drawing/2014/main" id="{D55F209A-BC2B-36BF-47FE-C9AE984931E5}"/>
                  </a:ext>
                </a:extLst>
              </p:cNvPr>
              <p:cNvSpPr/>
              <p:nvPr/>
            </p:nvSpPr>
            <p:spPr>
              <a:xfrm>
                <a:off x="6423387" y="3637512"/>
                <a:ext cx="279068" cy="180653"/>
              </a:xfrm>
              <a:prstGeom prst="wave">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white"/>
                    </a:solidFill>
                    <a:effectLst/>
                    <a:uLnTx/>
                    <a:uFillTx/>
                    <a:latin typeface="Avenir Next LT Pro"/>
                    <a:ea typeface="+mn-ea"/>
                    <a:cs typeface="+mn-cs"/>
                  </a:rPr>
                  <a:t>FM</a:t>
                </a:r>
              </a:p>
            </p:txBody>
          </p:sp>
        </p:grpSp>
        <p:grpSp>
          <p:nvGrpSpPr>
            <p:cNvPr id="1089" name="Ryhmä 1088">
              <a:extLst>
                <a:ext uri="{FF2B5EF4-FFF2-40B4-BE49-F238E27FC236}">
                  <a16:creationId xmlns:a16="http://schemas.microsoft.com/office/drawing/2014/main" id="{D3F9A7DC-1100-1E34-504F-7E5224E62CBE}"/>
                </a:ext>
              </a:extLst>
            </p:cNvPr>
            <p:cNvGrpSpPr/>
            <p:nvPr/>
          </p:nvGrpSpPr>
          <p:grpSpPr>
            <a:xfrm>
              <a:off x="1405821" y="1952735"/>
              <a:ext cx="938787" cy="832888"/>
              <a:chOff x="6238290" y="3637512"/>
              <a:chExt cx="464165" cy="446808"/>
            </a:xfrm>
          </p:grpSpPr>
          <p:grpSp>
            <p:nvGrpSpPr>
              <p:cNvPr id="1090" name="Ryhmä 1089">
                <a:extLst>
                  <a:ext uri="{FF2B5EF4-FFF2-40B4-BE49-F238E27FC236}">
                    <a16:creationId xmlns:a16="http://schemas.microsoft.com/office/drawing/2014/main" id="{5D6B8B22-A264-DA79-7D2A-C09805A216A0}"/>
                  </a:ext>
                </a:extLst>
              </p:cNvPr>
              <p:cNvGrpSpPr/>
              <p:nvPr/>
            </p:nvGrpSpPr>
            <p:grpSpPr>
              <a:xfrm>
                <a:off x="6238290" y="3950702"/>
                <a:ext cx="338578" cy="133618"/>
                <a:chOff x="7932978" y="3988804"/>
                <a:chExt cx="338578" cy="133618"/>
              </a:xfrm>
            </p:grpSpPr>
            <p:sp>
              <p:nvSpPr>
                <p:cNvPr id="1094" name="Ellipsi 1093">
                  <a:extLst>
                    <a:ext uri="{FF2B5EF4-FFF2-40B4-BE49-F238E27FC236}">
                      <a16:creationId xmlns:a16="http://schemas.microsoft.com/office/drawing/2014/main" id="{CC56FBD1-1B83-D523-9A54-2CAFB43B008F}"/>
                    </a:ext>
                  </a:extLst>
                </p:cNvPr>
                <p:cNvSpPr/>
                <p:nvPr/>
              </p:nvSpPr>
              <p:spPr>
                <a:xfrm>
                  <a:off x="7932978" y="4023362"/>
                  <a:ext cx="33857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95" name="Ellipsi 1094">
                  <a:extLst>
                    <a:ext uri="{FF2B5EF4-FFF2-40B4-BE49-F238E27FC236}">
                      <a16:creationId xmlns:a16="http://schemas.microsoft.com/office/drawing/2014/main" id="{1DB7A7AD-DAE9-4357-AADD-A87673593862}"/>
                    </a:ext>
                  </a:extLst>
                </p:cNvPr>
                <p:cNvSpPr/>
                <p:nvPr/>
              </p:nvSpPr>
              <p:spPr>
                <a:xfrm>
                  <a:off x="7969248" y="3998068"/>
                  <a:ext cx="28142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96" name="Ellipsi 1095">
                  <a:extLst>
                    <a:ext uri="{FF2B5EF4-FFF2-40B4-BE49-F238E27FC236}">
                      <a16:creationId xmlns:a16="http://schemas.microsoft.com/office/drawing/2014/main" id="{55BB2E80-29F0-AAD0-38D9-89173A6EE011}"/>
                    </a:ext>
                  </a:extLst>
                </p:cNvPr>
                <p:cNvSpPr/>
                <p:nvPr/>
              </p:nvSpPr>
              <p:spPr>
                <a:xfrm>
                  <a:off x="7996833" y="3988804"/>
                  <a:ext cx="226258" cy="69111"/>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cxnSp>
            <p:nvCxnSpPr>
              <p:cNvPr id="1091" name="Suora yhdysviiva 1090">
                <a:extLst>
                  <a:ext uri="{FF2B5EF4-FFF2-40B4-BE49-F238E27FC236}">
                    <a16:creationId xmlns:a16="http://schemas.microsoft.com/office/drawing/2014/main" id="{F087126A-B377-E049-F3E0-537F67F76972}"/>
                  </a:ext>
                </a:extLst>
              </p:cNvPr>
              <p:cNvCxnSpPr/>
              <p:nvPr/>
            </p:nvCxnSpPr>
            <p:spPr>
              <a:xfrm flipV="1">
                <a:off x="6415199" y="3650984"/>
                <a:ext cx="0" cy="33427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92" name="Vapaamuotoinen: Muoto 1091">
                <a:extLst>
                  <a:ext uri="{FF2B5EF4-FFF2-40B4-BE49-F238E27FC236}">
                    <a16:creationId xmlns:a16="http://schemas.microsoft.com/office/drawing/2014/main" id="{2A9EA138-AB6C-A002-8865-814AC0D4D9DC}"/>
                  </a:ext>
                </a:extLst>
              </p:cNvPr>
              <p:cNvSpPr/>
              <p:nvPr/>
            </p:nvSpPr>
            <p:spPr>
              <a:xfrm rot="17007921" flipH="1">
                <a:off x="6395472" y="3918629"/>
                <a:ext cx="45719" cy="123898"/>
              </a:xfrm>
              <a:custGeom>
                <a:avLst/>
                <a:gdLst>
                  <a:gd name="connsiteX0" fmla="*/ 18367 w 45719"/>
                  <a:gd name="connsiteY0" fmla="*/ 123898 h 123898"/>
                  <a:gd name="connsiteX1" fmla="*/ 34407 w 45719"/>
                  <a:gd name="connsiteY1" fmla="*/ 69287 h 123898"/>
                  <a:gd name="connsiteX2" fmla="*/ 45719 w 45719"/>
                  <a:gd name="connsiteY2" fmla="*/ 0 h 123898"/>
                </a:gdLst>
                <a:ahLst/>
                <a:cxnLst>
                  <a:cxn ang="0">
                    <a:pos x="connsiteX0" y="connsiteY0"/>
                  </a:cxn>
                  <a:cxn ang="0">
                    <a:pos x="connsiteX1" y="connsiteY1"/>
                  </a:cxn>
                  <a:cxn ang="0">
                    <a:pos x="connsiteX2" y="connsiteY2"/>
                  </a:cxn>
                </a:cxnLst>
                <a:rect l="l" t="t" r="r" b="b"/>
                <a:pathLst>
                  <a:path w="45719" h="123898" extrusionOk="0">
                    <a:moveTo>
                      <a:pt x="18367" y="123898"/>
                    </a:moveTo>
                    <a:cubicBezTo>
                      <a:pt x="-21360" y="96824"/>
                      <a:pt x="3645" y="97799"/>
                      <a:pt x="34407" y="69287"/>
                    </a:cubicBezTo>
                    <a:cubicBezTo>
                      <a:pt x="62053" y="43811"/>
                      <a:pt x="-18624" y="29246"/>
                      <a:pt x="45719" y="0"/>
                    </a:cubicBezTo>
                  </a:path>
                </a:pathLst>
              </a:custGeom>
              <a:noFill/>
              <a:ln w="0">
                <a:solidFill>
                  <a:schemeClr val="accent4"/>
                </a:solidFill>
                <a:extLst>
                  <a:ext uri="{C807C97D-BFC1-408E-A445-0C87EB9F89A2}">
                    <ask:lineSketchStyleProps xmlns:ask="http://schemas.microsoft.com/office/drawing/2018/sketchyshapes" sd="1219033472">
                      <a:custGeom>
                        <a:avLst/>
                        <a:gdLst>
                          <a:gd name="connsiteX0" fmla="*/ 30830 w 86710"/>
                          <a:gd name="connsiteY0" fmla="*/ 330200 h 330200"/>
                          <a:gd name="connsiteX1" fmla="*/ 63601 w 86710"/>
                          <a:gd name="connsiteY1" fmla="*/ 184657 h 330200"/>
                          <a:gd name="connsiteX2" fmla="*/ 86710 w 86710"/>
                          <a:gd name="connsiteY2" fmla="*/ 0 h 330200"/>
                          <a:gd name="connsiteX0" fmla="*/ 37524 w 93404"/>
                          <a:gd name="connsiteY0" fmla="*/ 330200 h 330200"/>
                          <a:gd name="connsiteX1" fmla="*/ 70295 w 93404"/>
                          <a:gd name="connsiteY1" fmla="*/ 184657 h 330200"/>
                          <a:gd name="connsiteX2" fmla="*/ 93404 w 93404"/>
                          <a:gd name="connsiteY2" fmla="*/ 0 h 330200"/>
                        </a:gdLst>
                        <a:ahLst/>
                        <a:cxnLst>
                          <a:cxn ang="0">
                            <a:pos x="connsiteX0" y="connsiteY0"/>
                          </a:cxn>
                          <a:cxn ang="0">
                            <a:pos x="connsiteX1" y="connsiteY1"/>
                          </a:cxn>
                          <a:cxn ang="0">
                            <a:pos x="connsiteX2" y="connsiteY2"/>
                          </a:cxn>
                        </a:cxnLst>
                        <a:rect l="l" t="t" r="r" b="b"/>
                        <a:pathLst>
                          <a:path w="93404" h="330200" extrusionOk="0">
                            <a:moveTo>
                              <a:pt x="37524" y="330200"/>
                            </a:moveTo>
                            <a:cubicBezTo>
                              <a:pt x="-38066" y="262530"/>
                              <a:pt x="14974" y="256958"/>
                              <a:pt x="70295" y="184657"/>
                            </a:cubicBezTo>
                            <a:cubicBezTo>
                              <a:pt x="100968" y="109675"/>
                              <a:pt x="-20232" y="77206"/>
                              <a:pt x="93404" y="0"/>
                            </a:cubicBezTo>
                          </a:path>
                        </a:pathLst>
                      </a:cu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93" name="Aalto 1092">
                <a:extLst>
                  <a:ext uri="{FF2B5EF4-FFF2-40B4-BE49-F238E27FC236}">
                    <a16:creationId xmlns:a16="http://schemas.microsoft.com/office/drawing/2014/main" id="{C0FD25F0-1250-474F-25CC-9DEED1322F97}"/>
                  </a:ext>
                </a:extLst>
              </p:cNvPr>
              <p:cNvSpPr/>
              <p:nvPr/>
            </p:nvSpPr>
            <p:spPr>
              <a:xfrm>
                <a:off x="6423387" y="3637512"/>
                <a:ext cx="279068" cy="180653"/>
              </a:xfrm>
              <a:prstGeom prst="wave">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white"/>
                    </a:solidFill>
                    <a:effectLst/>
                    <a:uLnTx/>
                    <a:uFillTx/>
                    <a:latin typeface="Avenir Next LT Pro"/>
                    <a:ea typeface="+mn-ea"/>
                    <a:cs typeface="+mn-cs"/>
                  </a:rPr>
                  <a:t>Contractor</a:t>
                </a:r>
                <a:endParaRPr kumimoji="0" lang="fi-FI" sz="800" b="1"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1097" name="Ryhmä 1096">
              <a:extLst>
                <a:ext uri="{FF2B5EF4-FFF2-40B4-BE49-F238E27FC236}">
                  <a16:creationId xmlns:a16="http://schemas.microsoft.com/office/drawing/2014/main" id="{23E079F9-6398-AA14-C6F3-CE926CFC8E5A}"/>
                </a:ext>
              </a:extLst>
            </p:cNvPr>
            <p:cNvGrpSpPr/>
            <p:nvPr/>
          </p:nvGrpSpPr>
          <p:grpSpPr>
            <a:xfrm>
              <a:off x="1787065" y="2319451"/>
              <a:ext cx="938787" cy="832888"/>
              <a:chOff x="6238290" y="3637512"/>
              <a:chExt cx="464165" cy="446808"/>
            </a:xfrm>
          </p:grpSpPr>
          <p:grpSp>
            <p:nvGrpSpPr>
              <p:cNvPr id="1098" name="Ryhmä 1097">
                <a:extLst>
                  <a:ext uri="{FF2B5EF4-FFF2-40B4-BE49-F238E27FC236}">
                    <a16:creationId xmlns:a16="http://schemas.microsoft.com/office/drawing/2014/main" id="{F032D157-7423-567A-D897-181B97FE8825}"/>
                  </a:ext>
                </a:extLst>
              </p:cNvPr>
              <p:cNvGrpSpPr/>
              <p:nvPr/>
            </p:nvGrpSpPr>
            <p:grpSpPr>
              <a:xfrm>
                <a:off x="6238290" y="3950702"/>
                <a:ext cx="338578" cy="133618"/>
                <a:chOff x="7932978" y="3988804"/>
                <a:chExt cx="338578" cy="133618"/>
              </a:xfrm>
            </p:grpSpPr>
            <p:sp>
              <p:nvSpPr>
                <p:cNvPr id="1102" name="Ellipsi 1101">
                  <a:extLst>
                    <a:ext uri="{FF2B5EF4-FFF2-40B4-BE49-F238E27FC236}">
                      <a16:creationId xmlns:a16="http://schemas.microsoft.com/office/drawing/2014/main" id="{87CF2A7C-5CCF-F49B-E096-4CD622DA5C39}"/>
                    </a:ext>
                  </a:extLst>
                </p:cNvPr>
                <p:cNvSpPr/>
                <p:nvPr/>
              </p:nvSpPr>
              <p:spPr>
                <a:xfrm>
                  <a:off x="7932978" y="4023362"/>
                  <a:ext cx="33857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03" name="Ellipsi 1102">
                  <a:extLst>
                    <a:ext uri="{FF2B5EF4-FFF2-40B4-BE49-F238E27FC236}">
                      <a16:creationId xmlns:a16="http://schemas.microsoft.com/office/drawing/2014/main" id="{1B178956-70A0-B6AB-4F65-EC0DCB5EAF9B}"/>
                    </a:ext>
                  </a:extLst>
                </p:cNvPr>
                <p:cNvSpPr/>
                <p:nvPr/>
              </p:nvSpPr>
              <p:spPr>
                <a:xfrm>
                  <a:off x="7969248" y="3998068"/>
                  <a:ext cx="28142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04" name="Ellipsi 1103">
                  <a:extLst>
                    <a:ext uri="{FF2B5EF4-FFF2-40B4-BE49-F238E27FC236}">
                      <a16:creationId xmlns:a16="http://schemas.microsoft.com/office/drawing/2014/main" id="{934FA718-BCAE-8390-BD07-44D18F2BCAB9}"/>
                    </a:ext>
                  </a:extLst>
                </p:cNvPr>
                <p:cNvSpPr/>
                <p:nvPr/>
              </p:nvSpPr>
              <p:spPr>
                <a:xfrm>
                  <a:off x="7996833" y="3988804"/>
                  <a:ext cx="226258" cy="69111"/>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cxnSp>
            <p:nvCxnSpPr>
              <p:cNvPr id="1099" name="Suora yhdysviiva 1098">
                <a:extLst>
                  <a:ext uri="{FF2B5EF4-FFF2-40B4-BE49-F238E27FC236}">
                    <a16:creationId xmlns:a16="http://schemas.microsoft.com/office/drawing/2014/main" id="{43D5D703-A34C-269B-7534-1BF05CA2F26C}"/>
                  </a:ext>
                </a:extLst>
              </p:cNvPr>
              <p:cNvCxnSpPr/>
              <p:nvPr/>
            </p:nvCxnSpPr>
            <p:spPr>
              <a:xfrm flipV="1">
                <a:off x="6415199" y="3650984"/>
                <a:ext cx="0" cy="33427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00" name="Vapaamuotoinen: Muoto 1099">
                <a:extLst>
                  <a:ext uri="{FF2B5EF4-FFF2-40B4-BE49-F238E27FC236}">
                    <a16:creationId xmlns:a16="http://schemas.microsoft.com/office/drawing/2014/main" id="{96424DB5-3FFC-E499-87B1-6785B416441E}"/>
                  </a:ext>
                </a:extLst>
              </p:cNvPr>
              <p:cNvSpPr/>
              <p:nvPr/>
            </p:nvSpPr>
            <p:spPr>
              <a:xfrm rot="17007921" flipH="1">
                <a:off x="6395472" y="3918629"/>
                <a:ext cx="45719" cy="123898"/>
              </a:xfrm>
              <a:custGeom>
                <a:avLst/>
                <a:gdLst>
                  <a:gd name="connsiteX0" fmla="*/ 18367 w 45719"/>
                  <a:gd name="connsiteY0" fmla="*/ 123898 h 123898"/>
                  <a:gd name="connsiteX1" fmla="*/ 34407 w 45719"/>
                  <a:gd name="connsiteY1" fmla="*/ 69287 h 123898"/>
                  <a:gd name="connsiteX2" fmla="*/ 45719 w 45719"/>
                  <a:gd name="connsiteY2" fmla="*/ 0 h 123898"/>
                </a:gdLst>
                <a:ahLst/>
                <a:cxnLst>
                  <a:cxn ang="0">
                    <a:pos x="connsiteX0" y="connsiteY0"/>
                  </a:cxn>
                  <a:cxn ang="0">
                    <a:pos x="connsiteX1" y="connsiteY1"/>
                  </a:cxn>
                  <a:cxn ang="0">
                    <a:pos x="connsiteX2" y="connsiteY2"/>
                  </a:cxn>
                </a:cxnLst>
                <a:rect l="l" t="t" r="r" b="b"/>
                <a:pathLst>
                  <a:path w="45719" h="123898" extrusionOk="0">
                    <a:moveTo>
                      <a:pt x="18367" y="123898"/>
                    </a:moveTo>
                    <a:cubicBezTo>
                      <a:pt x="-21360" y="96824"/>
                      <a:pt x="3645" y="97799"/>
                      <a:pt x="34407" y="69287"/>
                    </a:cubicBezTo>
                    <a:cubicBezTo>
                      <a:pt x="62053" y="43811"/>
                      <a:pt x="-18624" y="29246"/>
                      <a:pt x="45719" y="0"/>
                    </a:cubicBezTo>
                  </a:path>
                </a:pathLst>
              </a:custGeom>
              <a:noFill/>
              <a:ln w="0">
                <a:solidFill>
                  <a:schemeClr val="accent4"/>
                </a:solidFill>
                <a:extLst>
                  <a:ext uri="{C807C97D-BFC1-408E-A445-0C87EB9F89A2}">
                    <ask:lineSketchStyleProps xmlns:ask="http://schemas.microsoft.com/office/drawing/2018/sketchyshapes" sd="1219033472">
                      <a:custGeom>
                        <a:avLst/>
                        <a:gdLst>
                          <a:gd name="connsiteX0" fmla="*/ 30830 w 86710"/>
                          <a:gd name="connsiteY0" fmla="*/ 330200 h 330200"/>
                          <a:gd name="connsiteX1" fmla="*/ 63601 w 86710"/>
                          <a:gd name="connsiteY1" fmla="*/ 184657 h 330200"/>
                          <a:gd name="connsiteX2" fmla="*/ 86710 w 86710"/>
                          <a:gd name="connsiteY2" fmla="*/ 0 h 330200"/>
                          <a:gd name="connsiteX0" fmla="*/ 37524 w 93404"/>
                          <a:gd name="connsiteY0" fmla="*/ 330200 h 330200"/>
                          <a:gd name="connsiteX1" fmla="*/ 70295 w 93404"/>
                          <a:gd name="connsiteY1" fmla="*/ 184657 h 330200"/>
                          <a:gd name="connsiteX2" fmla="*/ 93404 w 93404"/>
                          <a:gd name="connsiteY2" fmla="*/ 0 h 330200"/>
                        </a:gdLst>
                        <a:ahLst/>
                        <a:cxnLst>
                          <a:cxn ang="0">
                            <a:pos x="connsiteX0" y="connsiteY0"/>
                          </a:cxn>
                          <a:cxn ang="0">
                            <a:pos x="connsiteX1" y="connsiteY1"/>
                          </a:cxn>
                          <a:cxn ang="0">
                            <a:pos x="connsiteX2" y="connsiteY2"/>
                          </a:cxn>
                        </a:cxnLst>
                        <a:rect l="l" t="t" r="r" b="b"/>
                        <a:pathLst>
                          <a:path w="93404" h="330200" extrusionOk="0">
                            <a:moveTo>
                              <a:pt x="37524" y="330200"/>
                            </a:moveTo>
                            <a:cubicBezTo>
                              <a:pt x="-38066" y="262530"/>
                              <a:pt x="14974" y="256958"/>
                              <a:pt x="70295" y="184657"/>
                            </a:cubicBezTo>
                            <a:cubicBezTo>
                              <a:pt x="100968" y="109675"/>
                              <a:pt x="-20232" y="77206"/>
                              <a:pt x="93404" y="0"/>
                            </a:cubicBezTo>
                          </a:path>
                        </a:pathLst>
                      </a:cu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01" name="Aalto 1100">
                <a:extLst>
                  <a:ext uri="{FF2B5EF4-FFF2-40B4-BE49-F238E27FC236}">
                    <a16:creationId xmlns:a16="http://schemas.microsoft.com/office/drawing/2014/main" id="{740DF7BE-E39B-C871-24F3-290827106DB5}"/>
                  </a:ext>
                </a:extLst>
              </p:cNvPr>
              <p:cNvSpPr/>
              <p:nvPr/>
            </p:nvSpPr>
            <p:spPr>
              <a:xfrm>
                <a:off x="6423387" y="3637512"/>
                <a:ext cx="279068" cy="180653"/>
              </a:xfrm>
              <a:prstGeom prst="wave">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white"/>
                    </a:solidFill>
                    <a:effectLst/>
                    <a:uLnTx/>
                    <a:uFillTx/>
                    <a:latin typeface="Avenir Next LT Pro"/>
                    <a:ea typeface="+mn-ea"/>
                    <a:cs typeface="+mn-cs"/>
                  </a:rPr>
                  <a:t>Supplier</a:t>
                </a:r>
              </a:p>
            </p:txBody>
          </p:sp>
        </p:grpSp>
        <p:grpSp>
          <p:nvGrpSpPr>
            <p:cNvPr id="1105" name="Ryhmä 1104">
              <a:extLst>
                <a:ext uri="{FF2B5EF4-FFF2-40B4-BE49-F238E27FC236}">
                  <a16:creationId xmlns:a16="http://schemas.microsoft.com/office/drawing/2014/main" id="{81C09B1A-36FB-8D11-C624-8589E7A7C701}"/>
                </a:ext>
              </a:extLst>
            </p:cNvPr>
            <p:cNvGrpSpPr/>
            <p:nvPr/>
          </p:nvGrpSpPr>
          <p:grpSpPr>
            <a:xfrm>
              <a:off x="702427" y="2067073"/>
              <a:ext cx="938787" cy="832888"/>
              <a:chOff x="6238290" y="3637512"/>
              <a:chExt cx="464165" cy="446808"/>
            </a:xfrm>
          </p:grpSpPr>
          <p:grpSp>
            <p:nvGrpSpPr>
              <p:cNvPr id="1106" name="Ryhmä 1105">
                <a:extLst>
                  <a:ext uri="{FF2B5EF4-FFF2-40B4-BE49-F238E27FC236}">
                    <a16:creationId xmlns:a16="http://schemas.microsoft.com/office/drawing/2014/main" id="{5D255391-EDFD-247F-7676-435790A64CC4}"/>
                  </a:ext>
                </a:extLst>
              </p:cNvPr>
              <p:cNvGrpSpPr/>
              <p:nvPr/>
            </p:nvGrpSpPr>
            <p:grpSpPr>
              <a:xfrm>
                <a:off x="6238290" y="3950702"/>
                <a:ext cx="338578" cy="133618"/>
                <a:chOff x="7932978" y="3988804"/>
                <a:chExt cx="338578" cy="133618"/>
              </a:xfrm>
            </p:grpSpPr>
            <p:sp>
              <p:nvSpPr>
                <p:cNvPr id="1110" name="Ellipsi 1109">
                  <a:extLst>
                    <a:ext uri="{FF2B5EF4-FFF2-40B4-BE49-F238E27FC236}">
                      <a16:creationId xmlns:a16="http://schemas.microsoft.com/office/drawing/2014/main" id="{4B2FF3FB-3D17-D9AF-3D53-6165B0BF842F}"/>
                    </a:ext>
                  </a:extLst>
                </p:cNvPr>
                <p:cNvSpPr/>
                <p:nvPr/>
              </p:nvSpPr>
              <p:spPr>
                <a:xfrm>
                  <a:off x="7932978" y="4023362"/>
                  <a:ext cx="33857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11" name="Ellipsi 1110">
                  <a:extLst>
                    <a:ext uri="{FF2B5EF4-FFF2-40B4-BE49-F238E27FC236}">
                      <a16:creationId xmlns:a16="http://schemas.microsoft.com/office/drawing/2014/main" id="{E3C0F728-57E0-014D-90C9-3D25E5A43AFB}"/>
                    </a:ext>
                  </a:extLst>
                </p:cNvPr>
                <p:cNvSpPr/>
                <p:nvPr/>
              </p:nvSpPr>
              <p:spPr>
                <a:xfrm>
                  <a:off x="7969248" y="3998068"/>
                  <a:ext cx="28142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12" name="Ellipsi 1111">
                  <a:extLst>
                    <a:ext uri="{FF2B5EF4-FFF2-40B4-BE49-F238E27FC236}">
                      <a16:creationId xmlns:a16="http://schemas.microsoft.com/office/drawing/2014/main" id="{8B1D6A7A-54FA-EA7A-5815-A4024D957B3E}"/>
                    </a:ext>
                  </a:extLst>
                </p:cNvPr>
                <p:cNvSpPr/>
                <p:nvPr/>
              </p:nvSpPr>
              <p:spPr>
                <a:xfrm>
                  <a:off x="7996833" y="3988804"/>
                  <a:ext cx="226258" cy="69111"/>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cxnSp>
            <p:nvCxnSpPr>
              <p:cNvPr id="1107" name="Suora yhdysviiva 1106">
                <a:extLst>
                  <a:ext uri="{FF2B5EF4-FFF2-40B4-BE49-F238E27FC236}">
                    <a16:creationId xmlns:a16="http://schemas.microsoft.com/office/drawing/2014/main" id="{5190DD1E-E77B-27AA-FCA2-54C543EA1BBA}"/>
                  </a:ext>
                </a:extLst>
              </p:cNvPr>
              <p:cNvCxnSpPr/>
              <p:nvPr/>
            </p:nvCxnSpPr>
            <p:spPr>
              <a:xfrm flipV="1">
                <a:off x="6415199" y="3650984"/>
                <a:ext cx="0" cy="33427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08" name="Vapaamuotoinen: Muoto 1107">
                <a:extLst>
                  <a:ext uri="{FF2B5EF4-FFF2-40B4-BE49-F238E27FC236}">
                    <a16:creationId xmlns:a16="http://schemas.microsoft.com/office/drawing/2014/main" id="{2385153A-6F21-A848-5AFB-8DAB45F342D0}"/>
                  </a:ext>
                </a:extLst>
              </p:cNvPr>
              <p:cNvSpPr/>
              <p:nvPr/>
            </p:nvSpPr>
            <p:spPr>
              <a:xfrm rot="17007921" flipH="1">
                <a:off x="6395472" y="3918629"/>
                <a:ext cx="45719" cy="123898"/>
              </a:xfrm>
              <a:custGeom>
                <a:avLst/>
                <a:gdLst>
                  <a:gd name="connsiteX0" fmla="*/ 18367 w 45719"/>
                  <a:gd name="connsiteY0" fmla="*/ 123898 h 123898"/>
                  <a:gd name="connsiteX1" fmla="*/ 34407 w 45719"/>
                  <a:gd name="connsiteY1" fmla="*/ 69287 h 123898"/>
                  <a:gd name="connsiteX2" fmla="*/ 45719 w 45719"/>
                  <a:gd name="connsiteY2" fmla="*/ 0 h 123898"/>
                </a:gdLst>
                <a:ahLst/>
                <a:cxnLst>
                  <a:cxn ang="0">
                    <a:pos x="connsiteX0" y="connsiteY0"/>
                  </a:cxn>
                  <a:cxn ang="0">
                    <a:pos x="connsiteX1" y="connsiteY1"/>
                  </a:cxn>
                  <a:cxn ang="0">
                    <a:pos x="connsiteX2" y="connsiteY2"/>
                  </a:cxn>
                </a:cxnLst>
                <a:rect l="l" t="t" r="r" b="b"/>
                <a:pathLst>
                  <a:path w="45719" h="123898" extrusionOk="0">
                    <a:moveTo>
                      <a:pt x="18367" y="123898"/>
                    </a:moveTo>
                    <a:cubicBezTo>
                      <a:pt x="-21360" y="96824"/>
                      <a:pt x="3645" y="97799"/>
                      <a:pt x="34407" y="69287"/>
                    </a:cubicBezTo>
                    <a:cubicBezTo>
                      <a:pt x="62053" y="43811"/>
                      <a:pt x="-18624" y="29246"/>
                      <a:pt x="45719" y="0"/>
                    </a:cubicBezTo>
                  </a:path>
                </a:pathLst>
              </a:custGeom>
              <a:noFill/>
              <a:ln w="0">
                <a:solidFill>
                  <a:schemeClr val="accent4"/>
                </a:solidFill>
                <a:extLst>
                  <a:ext uri="{C807C97D-BFC1-408E-A445-0C87EB9F89A2}">
                    <ask:lineSketchStyleProps xmlns:ask="http://schemas.microsoft.com/office/drawing/2018/sketchyshapes" sd="1219033472">
                      <a:custGeom>
                        <a:avLst/>
                        <a:gdLst>
                          <a:gd name="connsiteX0" fmla="*/ 30830 w 86710"/>
                          <a:gd name="connsiteY0" fmla="*/ 330200 h 330200"/>
                          <a:gd name="connsiteX1" fmla="*/ 63601 w 86710"/>
                          <a:gd name="connsiteY1" fmla="*/ 184657 h 330200"/>
                          <a:gd name="connsiteX2" fmla="*/ 86710 w 86710"/>
                          <a:gd name="connsiteY2" fmla="*/ 0 h 330200"/>
                          <a:gd name="connsiteX0" fmla="*/ 37524 w 93404"/>
                          <a:gd name="connsiteY0" fmla="*/ 330200 h 330200"/>
                          <a:gd name="connsiteX1" fmla="*/ 70295 w 93404"/>
                          <a:gd name="connsiteY1" fmla="*/ 184657 h 330200"/>
                          <a:gd name="connsiteX2" fmla="*/ 93404 w 93404"/>
                          <a:gd name="connsiteY2" fmla="*/ 0 h 330200"/>
                        </a:gdLst>
                        <a:ahLst/>
                        <a:cxnLst>
                          <a:cxn ang="0">
                            <a:pos x="connsiteX0" y="connsiteY0"/>
                          </a:cxn>
                          <a:cxn ang="0">
                            <a:pos x="connsiteX1" y="connsiteY1"/>
                          </a:cxn>
                          <a:cxn ang="0">
                            <a:pos x="connsiteX2" y="connsiteY2"/>
                          </a:cxn>
                        </a:cxnLst>
                        <a:rect l="l" t="t" r="r" b="b"/>
                        <a:pathLst>
                          <a:path w="93404" h="330200" extrusionOk="0">
                            <a:moveTo>
                              <a:pt x="37524" y="330200"/>
                            </a:moveTo>
                            <a:cubicBezTo>
                              <a:pt x="-38066" y="262530"/>
                              <a:pt x="14974" y="256958"/>
                              <a:pt x="70295" y="184657"/>
                            </a:cubicBezTo>
                            <a:cubicBezTo>
                              <a:pt x="100968" y="109675"/>
                              <a:pt x="-20232" y="77206"/>
                              <a:pt x="93404" y="0"/>
                            </a:cubicBezTo>
                          </a:path>
                        </a:pathLst>
                      </a:cu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09" name="Aalto 1108">
                <a:extLst>
                  <a:ext uri="{FF2B5EF4-FFF2-40B4-BE49-F238E27FC236}">
                    <a16:creationId xmlns:a16="http://schemas.microsoft.com/office/drawing/2014/main" id="{488D8395-9F7F-C168-EF16-16B10B69E493}"/>
                  </a:ext>
                </a:extLst>
              </p:cNvPr>
              <p:cNvSpPr/>
              <p:nvPr/>
            </p:nvSpPr>
            <p:spPr>
              <a:xfrm>
                <a:off x="6423387" y="3637512"/>
                <a:ext cx="279068" cy="180653"/>
              </a:xfrm>
              <a:prstGeom prst="wave">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white"/>
                    </a:solidFill>
                    <a:effectLst/>
                    <a:uLnTx/>
                    <a:uFillTx/>
                    <a:latin typeface="Avenir Next LT Pro"/>
                    <a:ea typeface="+mn-ea"/>
                    <a:cs typeface="+mn-cs"/>
                  </a:rPr>
                  <a:t>Design</a:t>
                </a:r>
              </a:p>
            </p:txBody>
          </p:sp>
        </p:grpSp>
        <p:grpSp>
          <p:nvGrpSpPr>
            <p:cNvPr id="1113" name="Ryhmä 1112">
              <a:extLst>
                <a:ext uri="{FF2B5EF4-FFF2-40B4-BE49-F238E27FC236}">
                  <a16:creationId xmlns:a16="http://schemas.microsoft.com/office/drawing/2014/main" id="{F8FD5228-5A54-2097-B631-8AF0597E414E}"/>
                </a:ext>
              </a:extLst>
            </p:cNvPr>
            <p:cNvGrpSpPr/>
            <p:nvPr/>
          </p:nvGrpSpPr>
          <p:grpSpPr>
            <a:xfrm>
              <a:off x="1076791" y="2471894"/>
              <a:ext cx="938787" cy="832888"/>
              <a:chOff x="6238290" y="3637512"/>
              <a:chExt cx="464165" cy="446808"/>
            </a:xfrm>
          </p:grpSpPr>
          <p:grpSp>
            <p:nvGrpSpPr>
              <p:cNvPr id="1114" name="Ryhmä 1113">
                <a:extLst>
                  <a:ext uri="{FF2B5EF4-FFF2-40B4-BE49-F238E27FC236}">
                    <a16:creationId xmlns:a16="http://schemas.microsoft.com/office/drawing/2014/main" id="{25E9013C-FF7B-7A39-1327-E8BD06AA7CAE}"/>
                  </a:ext>
                </a:extLst>
              </p:cNvPr>
              <p:cNvGrpSpPr/>
              <p:nvPr/>
            </p:nvGrpSpPr>
            <p:grpSpPr>
              <a:xfrm>
                <a:off x="6238290" y="3950702"/>
                <a:ext cx="338578" cy="133618"/>
                <a:chOff x="7932978" y="3988804"/>
                <a:chExt cx="338578" cy="133618"/>
              </a:xfrm>
            </p:grpSpPr>
            <p:sp>
              <p:nvSpPr>
                <p:cNvPr id="1118" name="Ellipsi 1117">
                  <a:extLst>
                    <a:ext uri="{FF2B5EF4-FFF2-40B4-BE49-F238E27FC236}">
                      <a16:creationId xmlns:a16="http://schemas.microsoft.com/office/drawing/2014/main" id="{5E99F66A-854E-482D-57A5-7D8DBAE5922C}"/>
                    </a:ext>
                  </a:extLst>
                </p:cNvPr>
                <p:cNvSpPr/>
                <p:nvPr/>
              </p:nvSpPr>
              <p:spPr>
                <a:xfrm>
                  <a:off x="7932978" y="4023362"/>
                  <a:ext cx="33857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19" name="Ellipsi 1118">
                  <a:extLst>
                    <a:ext uri="{FF2B5EF4-FFF2-40B4-BE49-F238E27FC236}">
                      <a16:creationId xmlns:a16="http://schemas.microsoft.com/office/drawing/2014/main" id="{972A3FF5-DA74-44AF-90BB-A035D1CC1269}"/>
                    </a:ext>
                  </a:extLst>
                </p:cNvPr>
                <p:cNvSpPr/>
                <p:nvPr/>
              </p:nvSpPr>
              <p:spPr>
                <a:xfrm>
                  <a:off x="7969248" y="3998068"/>
                  <a:ext cx="28142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20" name="Ellipsi 1119">
                  <a:extLst>
                    <a:ext uri="{FF2B5EF4-FFF2-40B4-BE49-F238E27FC236}">
                      <a16:creationId xmlns:a16="http://schemas.microsoft.com/office/drawing/2014/main" id="{1A48166B-AF2D-28C9-11C1-8520458A3A53}"/>
                    </a:ext>
                  </a:extLst>
                </p:cNvPr>
                <p:cNvSpPr/>
                <p:nvPr/>
              </p:nvSpPr>
              <p:spPr>
                <a:xfrm>
                  <a:off x="7996833" y="3988804"/>
                  <a:ext cx="226258" cy="69111"/>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cxnSp>
            <p:nvCxnSpPr>
              <p:cNvPr id="1115" name="Suora yhdysviiva 1114">
                <a:extLst>
                  <a:ext uri="{FF2B5EF4-FFF2-40B4-BE49-F238E27FC236}">
                    <a16:creationId xmlns:a16="http://schemas.microsoft.com/office/drawing/2014/main" id="{59832F07-434B-66EB-9819-0134C30359D5}"/>
                  </a:ext>
                </a:extLst>
              </p:cNvPr>
              <p:cNvCxnSpPr/>
              <p:nvPr/>
            </p:nvCxnSpPr>
            <p:spPr>
              <a:xfrm flipV="1">
                <a:off x="6415199" y="3650984"/>
                <a:ext cx="0" cy="33427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16" name="Vapaamuotoinen: Muoto 1115">
                <a:extLst>
                  <a:ext uri="{FF2B5EF4-FFF2-40B4-BE49-F238E27FC236}">
                    <a16:creationId xmlns:a16="http://schemas.microsoft.com/office/drawing/2014/main" id="{05F5788C-9B5D-54C9-5062-BBC23489BC10}"/>
                  </a:ext>
                </a:extLst>
              </p:cNvPr>
              <p:cNvSpPr/>
              <p:nvPr/>
            </p:nvSpPr>
            <p:spPr>
              <a:xfrm rot="17007921" flipH="1">
                <a:off x="6395472" y="3918629"/>
                <a:ext cx="45719" cy="123898"/>
              </a:xfrm>
              <a:custGeom>
                <a:avLst/>
                <a:gdLst>
                  <a:gd name="connsiteX0" fmla="*/ 18367 w 45719"/>
                  <a:gd name="connsiteY0" fmla="*/ 123898 h 123898"/>
                  <a:gd name="connsiteX1" fmla="*/ 34407 w 45719"/>
                  <a:gd name="connsiteY1" fmla="*/ 69287 h 123898"/>
                  <a:gd name="connsiteX2" fmla="*/ 45719 w 45719"/>
                  <a:gd name="connsiteY2" fmla="*/ 0 h 123898"/>
                </a:gdLst>
                <a:ahLst/>
                <a:cxnLst>
                  <a:cxn ang="0">
                    <a:pos x="connsiteX0" y="connsiteY0"/>
                  </a:cxn>
                  <a:cxn ang="0">
                    <a:pos x="connsiteX1" y="connsiteY1"/>
                  </a:cxn>
                  <a:cxn ang="0">
                    <a:pos x="connsiteX2" y="connsiteY2"/>
                  </a:cxn>
                </a:cxnLst>
                <a:rect l="l" t="t" r="r" b="b"/>
                <a:pathLst>
                  <a:path w="45719" h="123898" extrusionOk="0">
                    <a:moveTo>
                      <a:pt x="18367" y="123898"/>
                    </a:moveTo>
                    <a:cubicBezTo>
                      <a:pt x="-21360" y="96824"/>
                      <a:pt x="3645" y="97799"/>
                      <a:pt x="34407" y="69287"/>
                    </a:cubicBezTo>
                    <a:cubicBezTo>
                      <a:pt x="62053" y="43811"/>
                      <a:pt x="-18624" y="29246"/>
                      <a:pt x="45719" y="0"/>
                    </a:cubicBezTo>
                  </a:path>
                </a:pathLst>
              </a:custGeom>
              <a:noFill/>
              <a:ln w="0">
                <a:solidFill>
                  <a:schemeClr val="accent4"/>
                </a:solidFill>
                <a:extLst>
                  <a:ext uri="{C807C97D-BFC1-408E-A445-0C87EB9F89A2}">
                    <ask:lineSketchStyleProps xmlns:ask="http://schemas.microsoft.com/office/drawing/2018/sketchyshapes" sd="1219033472">
                      <a:custGeom>
                        <a:avLst/>
                        <a:gdLst>
                          <a:gd name="connsiteX0" fmla="*/ 30830 w 86710"/>
                          <a:gd name="connsiteY0" fmla="*/ 330200 h 330200"/>
                          <a:gd name="connsiteX1" fmla="*/ 63601 w 86710"/>
                          <a:gd name="connsiteY1" fmla="*/ 184657 h 330200"/>
                          <a:gd name="connsiteX2" fmla="*/ 86710 w 86710"/>
                          <a:gd name="connsiteY2" fmla="*/ 0 h 330200"/>
                          <a:gd name="connsiteX0" fmla="*/ 37524 w 93404"/>
                          <a:gd name="connsiteY0" fmla="*/ 330200 h 330200"/>
                          <a:gd name="connsiteX1" fmla="*/ 70295 w 93404"/>
                          <a:gd name="connsiteY1" fmla="*/ 184657 h 330200"/>
                          <a:gd name="connsiteX2" fmla="*/ 93404 w 93404"/>
                          <a:gd name="connsiteY2" fmla="*/ 0 h 330200"/>
                        </a:gdLst>
                        <a:ahLst/>
                        <a:cxnLst>
                          <a:cxn ang="0">
                            <a:pos x="connsiteX0" y="connsiteY0"/>
                          </a:cxn>
                          <a:cxn ang="0">
                            <a:pos x="connsiteX1" y="connsiteY1"/>
                          </a:cxn>
                          <a:cxn ang="0">
                            <a:pos x="connsiteX2" y="connsiteY2"/>
                          </a:cxn>
                        </a:cxnLst>
                        <a:rect l="l" t="t" r="r" b="b"/>
                        <a:pathLst>
                          <a:path w="93404" h="330200" extrusionOk="0">
                            <a:moveTo>
                              <a:pt x="37524" y="330200"/>
                            </a:moveTo>
                            <a:cubicBezTo>
                              <a:pt x="-38066" y="262530"/>
                              <a:pt x="14974" y="256958"/>
                              <a:pt x="70295" y="184657"/>
                            </a:cubicBezTo>
                            <a:cubicBezTo>
                              <a:pt x="100968" y="109675"/>
                              <a:pt x="-20232" y="77206"/>
                              <a:pt x="93404" y="0"/>
                            </a:cubicBezTo>
                          </a:path>
                        </a:pathLst>
                      </a:cu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17" name="Aalto 1116">
                <a:extLst>
                  <a:ext uri="{FF2B5EF4-FFF2-40B4-BE49-F238E27FC236}">
                    <a16:creationId xmlns:a16="http://schemas.microsoft.com/office/drawing/2014/main" id="{C17EC592-808F-6DBC-5556-99E271C4FE36}"/>
                  </a:ext>
                </a:extLst>
              </p:cNvPr>
              <p:cNvSpPr/>
              <p:nvPr/>
            </p:nvSpPr>
            <p:spPr>
              <a:xfrm>
                <a:off x="6423387" y="3637512"/>
                <a:ext cx="279068" cy="180653"/>
              </a:xfrm>
              <a:prstGeom prst="wave">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white"/>
                    </a:solidFill>
                    <a:effectLst/>
                    <a:uLnTx/>
                    <a:uFillTx/>
                    <a:latin typeface="Avenir Next LT Pro"/>
                    <a:ea typeface="+mn-ea"/>
                    <a:cs typeface="+mn-cs"/>
                  </a:rPr>
                  <a:t>Engineer</a:t>
                </a:r>
                <a:endParaRPr kumimoji="0" lang="fi-FI" sz="800" b="1" i="0" u="none" strike="noStrike" kern="1200" cap="none" spc="0" normalizeH="0" baseline="0" noProof="0">
                  <a:ln>
                    <a:noFill/>
                  </a:ln>
                  <a:solidFill>
                    <a:prstClr val="white"/>
                  </a:solidFill>
                  <a:effectLst/>
                  <a:uLnTx/>
                  <a:uFillTx/>
                  <a:latin typeface="Avenir Next LT Pro"/>
                  <a:ea typeface="+mn-ea"/>
                  <a:cs typeface="+mn-cs"/>
                </a:endParaRPr>
              </a:p>
            </p:txBody>
          </p:sp>
        </p:grpSp>
        <p:sp>
          <p:nvSpPr>
            <p:cNvPr id="1122" name="Tekstiruutu 1121">
              <a:extLst>
                <a:ext uri="{FF2B5EF4-FFF2-40B4-BE49-F238E27FC236}">
                  <a16:creationId xmlns:a16="http://schemas.microsoft.com/office/drawing/2014/main" id="{3E2BAB1C-2A4F-5C01-3A76-24F2312AAB41}"/>
                </a:ext>
              </a:extLst>
            </p:cNvPr>
            <p:cNvSpPr txBox="1"/>
            <p:nvPr/>
          </p:nvSpPr>
          <p:spPr>
            <a:xfrm>
              <a:off x="-255138" y="3375921"/>
              <a:ext cx="4220225" cy="978729"/>
            </a:xfrm>
            <a:prstGeom prst="rect">
              <a:avLst/>
            </a:prstGeom>
            <a:noFill/>
          </p:spPr>
          <p:txBody>
            <a:bodyPr wrap="square" lIns="36000" rIns="3600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a:ln>
                    <a:noFill/>
                  </a:ln>
                  <a:solidFill>
                    <a:prstClr val="black"/>
                  </a:solidFill>
                  <a:effectLst/>
                  <a:uLnTx/>
                  <a:uFillTx/>
                  <a:latin typeface="Avenir Next LT Pro"/>
                  <a:ea typeface="+mn-ea"/>
                  <a:cs typeface="+mn-cs"/>
                </a:rPr>
                <a:t>Silo thinking </a:t>
              </a:r>
              <a:r>
                <a:rPr kumimoji="0" lang="en-US" sz="1600" i="0" u="none" strike="noStrike" kern="1200" cap="none" spc="0" normalizeH="0" baseline="0" noProof="0">
                  <a:ln>
                    <a:noFill/>
                  </a:ln>
                  <a:solidFill>
                    <a:prstClr val="black"/>
                  </a:solidFill>
                  <a:effectLst/>
                  <a:uLnTx/>
                  <a:uFillTx/>
                  <a:latin typeface="Avenir Next LT Pro"/>
                  <a:ea typeface="+mn-ea"/>
                  <a:cs typeface="+mn-cs"/>
                </a:rPr>
                <a:t>fragments workflows, weakens communication, and reduces efficiency when stakeholders define matters separately without collaboration.</a:t>
              </a:r>
              <a:endParaRPr kumimoji="0" lang="fi-FI" sz="1600" i="0" u="none" strike="noStrike" kern="1200" cap="none" spc="0" normalizeH="0" baseline="0" noProof="0">
                <a:ln>
                  <a:noFill/>
                </a:ln>
                <a:solidFill>
                  <a:prstClr val="black"/>
                </a:solidFill>
                <a:effectLst/>
                <a:uLnTx/>
                <a:uFillTx/>
                <a:latin typeface="Avenir Next LT Pro"/>
                <a:ea typeface="+mn-ea"/>
                <a:cs typeface="+mn-cs"/>
              </a:endParaRPr>
            </a:p>
          </p:txBody>
        </p:sp>
        <p:grpSp>
          <p:nvGrpSpPr>
            <p:cNvPr id="1146" name="Ryhmä 1145">
              <a:extLst>
                <a:ext uri="{FF2B5EF4-FFF2-40B4-BE49-F238E27FC236}">
                  <a16:creationId xmlns:a16="http://schemas.microsoft.com/office/drawing/2014/main" id="{B50F76B8-44BC-AE93-1747-403E44A66D14}"/>
                </a:ext>
              </a:extLst>
            </p:cNvPr>
            <p:cNvGrpSpPr/>
            <p:nvPr/>
          </p:nvGrpSpPr>
          <p:grpSpPr>
            <a:xfrm>
              <a:off x="273153" y="2328019"/>
              <a:ext cx="938787" cy="832888"/>
              <a:chOff x="6238290" y="3637512"/>
              <a:chExt cx="464165" cy="446808"/>
            </a:xfrm>
          </p:grpSpPr>
          <p:grpSp>
            <p:nvGrpSpPr>
              <p:cNvPr id="1147" name="Ryhmä 1146">
                <a:extLst>
                  <a:ext uri="{FF2B5EF4-FFF2-40B4-BE49-F238E27FC236}">
                    <a16:creationId xmlns:a16="http://schemas.microsoft.com/office/drawing/2014/main" id="{76FE3017-9696-49B5-9B76-0D80910A111C}"/>
                  </a:ext>
                </a:extLst>
              </p:cNvPr>
              <p:cNvGrpSpPr/>
              <p:nvPr/>
            </p:nvGrpSpPr>
            <p:grpSpPr>
              <a:xfrm>
                <a:off x="6238290" y="3950702"/>
                <a:ext cx="338578" cy="133618"/>
                <a:chOff x="7932978" y="3988804"/>
                <a:chExt cx="338578" cy="133618"/>
              </a:xfrm>
            </p:grpSpPr>
            <p:sp>
              <p:nvSpPr>
                <p:cNvPr id="1151" name="Ellipsi 1150">
                  <a:extLst>
                    <a:ext uri="{FF2B5EF4-FFF2-40B4-BE49-F238E27FC236}">
                      <a16:creationId xmlns:a16="http://schemas.microsoft.com/office/drawing/2014/main" id="{10144C05-2104-6A48-A819-F95FD2E4097D}"/>
                    </a:ext>
                  </a:extLst>
                </p:cNvPr>
                <p:cNvSpPr/>
                <p:nvPr/>
              </p:nvSpPr>
              <p:spPr>
                <a:xfrm>
                  <a:off x="7932978" y="4023362"/>
                  <a:ext cx="33857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52" name="Ellipsi 1151">
                  <a:extLst>
                    <a:ext uri="{FF2B5EF4-FFF2-40B4-BE49-F238E27FC236}">
                      <a16:creationId xmlns:a16="http://schemas.microsoft.com/office/drawing/2014/main" id="{3999A3A0-0021-FC91-685D-48682050C1AA}"/>
                    </a:ext>
                  </a:extLst>
                </p:cNvPr>
                <p:cNvSpPr/>
                <p:nvPr/>
              </p:nvSpPr>
              <p:spPr>
                <a:xfrm>
                  <a:off x="7969248" y="3998068"/>
                  <a:ext cx="28142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53" name="Ellipsi 1152">
                  <a:extLst>
                    <a:ext uri="{FF2B5EF4-FFF2-40B4-BE49-F238E27FC236}">
                      <a16:creationId xmlns:a16="http://schemas.microsoft.com/office/drawing/2014/main" id="{BD0EC350-C5B9-5CFF-2B11-CA963B297BC4}"/>
                    </a:ext>
                  </a:extLst>
                </p:cNvPr>
                <p:cNvSpPr/>
                <p:nvPr/>
              </p:nvSpPr>
              <p:spPr>
                <a:xfrm>
                  <a:off x="7996833" y="3988804"/>
                  <a:ext cx="226258" cy="69111"/>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cxnSp>
            <p:nvCxnSpPr>
              <p:cNvPr id="1148" name="Suora yhdysviiva 1147">
                <a:extLst>
                  <a:ext uri="{FF2B5EF4-FFF2-40B4-BE49-F238E27FC236}">
                    <a16:creationId xmlns:a16="http://schemas.microsoft.com/office/drawing/2014/main" id="{3398D30E-65D7-E4F4-96F3-C8A7AB10E8ED}"/>
                  </a:ext>
                </a:extLst>
              </p:cNvPr>
              <p:cNvCxnSpPr/>
              <p:nvPr/>
            </p:nvCxnSpPr>
            <p:spPr>
              <a:xfrm flipV="1">
                <a:off x="6415199" y="3650984"/>
                <a:ext cx="0" cy="33427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49" name="Vapaamuotoinen: Muoto 1148">
                <a:extLst>
                  <a:ext uri="{FF2B5EF4-FFF2-40B4-BE49-F238E27FC236}">
                    <a16:creationId xmlns:a16="http://schemas.microsoft.com/office/drawing/2014/main" id="{69F25321-66CA-AEF6-431C-C588231CA416}"/>
                  </a:ext>
                </a:extLst>
              </p:cNvPr>
              <p:cNvSpPr/>
              <p:nvPr/>
            </p:nvSpPr>
            <p:spPr>
              <a:xfrm rot="17007921" flipH="1">
                <a:off x="6395472" y="3918629"/>
                <a:ext cx="45719" cy="123898"/>
              </a:xfrm>
              <a:custGeom>
                <a:avLst/>
                <a:gdLst>
                  <a:gd name="connsiteX0" fmla="*/ 18367 w 45719"/>
                  <a:gd name="connsiteY0" fmla="*/ 123898 h 123898"/>
                  <a:gd name="connsiteX1" fmla="*/ 34407 w 45719"/>
                  <a:gd name="connsiteY1" fmla="*/ 69287 h 123898"/>
                  <a:gd name="connsiteX2" fmla="*/ 45719 w 45719"/>
                  <a:gd name="connsiteY2" fmla="*/ 0 h 123898"/>
                </a:gdLst>
                <a:ahLst/>
                <a:cxnLst>
                  <a:cxn ang="0">
                    <a:pos x="connsiteX0" y="connsiteY0"/>
                  </a:cxn>
                  <a:cxn ang="0">
                    <a:pos x="connsiteX1" y="connsiteY1"/>
                  </a:cxn>
                  <a:cxn ang="0">
                    <a:pos x="connsiteX2" y="connsiteY2"/>
                  </a:cxn>
                </a:cxnLst>
                <a:rect l="l" t="t" r="r" b="b"/>
                <a:pathLst>
                  <a:path w="45719" h="123898" extrusionOk="0">
                    <a:moveTo>
                      <a:pt x="18367" y="123898"/>
                    </a:moveTo>
                    <a:cubicBezTo>
                      <a:pt x="-21360" y="96824"/>
                      <a:pt x="3645" y="97799"/>
                      <a:pt x="34407" y="69287"/>
                    </a:cubicBezTo>
                    <a:cubicBezTo>
                      <a:pt x="62053" y="43811"/>
                      <a:pt x="-18624" y="29246"/>
                      <a:pt x="45719" y="0"/>
                    </a:cubicBezTo>
                  </a:path>
                </a:pathLst>
              </a:custGeom>
              <a:noFill/>
              <a:ln w="0">
                <a:solidFill>
                  <a:schemeClr val="accent4"/>
                </a:solidFill>
                <a:extLst>
                  <a:ext uri="{C807C97D-BFC1-408E-A445-0C87EB9F89A2}">
                    <ask:lineSketchStyleProps xmlns:ask="http://schemas.microsoft.com/office/drawing/2018/sketchyshapes" sd="1219033472">
                      <a:custGeom>
                        <a:avLst/>
                        <a:gdLst>
                          <a:gd name="connsiteX0" fmla="*/ 30830 w 86710"/>
                          <a:gd name="connsiteY0" fmla="*/ 330200 h 330200"/>
                          <a:gd name="connsiteX1" fmla="*/ 63601 w 86710"/>
                          <a:gd name="connsiteY1" fmla="*/ 184657 h 330200"/>
                          <a:gd name="connsiteX2" fmla="*/ 86710 w 86710"/>
                          <a:gd name="connsiteY2" fmla="*/ 0 h 330200"/>
                          <a:gd name="connsiteX0" fmla="*/ 37524 w 93404"/>
                          <a:gd name="connsiteY0" fmla="*/ 330200 h 330200"/>
                          <a:gd name="connsiteX1" fmla="*/ 70295 w 93404"/>
                          <a:gd name="connsiteY1" fmla="*/ 184657 h 330200"/>
                          <a:gd name="connsiteX2" fmla="*/ 93404 w 93404"/>
                          <a:gd name="connsiteY2" fmla="*/ 0 h 330200"/>
                        </a:gdLst>
                        <a:ahLst/>
                        <a:cxnLst>
                          <a:cxn ang="0">
                            <a:pos x="connsiteX0" y="connsiteY0"/>
                          </a:cxn>
                          <a:cxn ang="0">
                            <a:pos x="connsiteX1" y="connsiteY1"/>
                          </a:cxn>
                          <a:cxn ang="0">
                            <a:pos x="connsiteX2" y="connsiteY2"/>
                          </a:cxn>
                        </a:cxnLst>
                        <a:rect l="l" t="t" r="r" b="b"/>
                        <a:pathLst>
                          <a:path w="93404" h="330200" extrusionOk="0">
                            <a:moveTo>
                              <a:pt x="37524" y="330200"/>
                            </a:moveTo>
                            <a:cubicBezTo>
                              <a:pt x="-38066" y="262530"/>
                              <a:pt x="14974" y="256958"/>
                              <a:pt x="70295" y="184657"/>
                            </a:cubicBezTo>
                            <a:cubicBezTo>
                              <a:pt x="100968" y="109675"/>
                              <a:pt x="-20232" y="77206"/>
                              <a:pt x="93404" y="0"/>
                            </a:cubicBezTo>
                          </a:path>
                        </a:pathLst>
                      </a:cu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50" name="Aalto 1149">
                <a:extLst>
                  <a:ext uri="{FF2B5EF4-FFF2-40B4-BE49-F238E27FC236}">
                    <a16:creationId xmlns:a16="http://schemas.microsoft.com/office/drawing/2014/main" id="{F7C3F076-B090-6EB6-E108-B4AF4FD8AD16}"/>
                  </a:ext>
                </a:extLst>
              </p:cNvPr>
              <p:cNvSpPr/>
              <p:nvPr/>
            </p:nvSpPr>
            <p:spPr>
              <a:xfrm>
                <a:off x="6423387" y="3637512"/>
                <a:ext cx="279068" cy="180653"/>
              </a:xfrm>
              <a:prstGeom prst="wave">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white"/>
                    </a:solidFill>
                    <a:effectLst/>
                    <a:uLnTx/>
                    <a:uFillTx/>
                    <a:latin typeface="Avenir Next LT Pro"/>
                    <a:ea typeface="+mn-ea"/>
                    <a:cs typeface="+mn-cs"/>
                  </a:rPr>
                  <a:t>Developer</a:t>
                </a:r>
                <a:endParaRPr kumimoji="0" lang="fi-FI" sz="800" b="1" i="0" u="none" strike="noStrike" kern="1200" cap="none" spc="0" normalizeH="0" baseline="0" noProof="0">
                  <a:ln>
                    <a:noFill/>
                  </a:ln>
                  <a:solidFill>
                    <a:prstClr val="white"/>
                  </a:solidFill>
                  <a:effectLst/>
                  <a:uLnTx/>
                  <a:uFillTx/>
                  <a:latin typeface="Avenir Next LT Pro"/>
                  <a:ea typeface="+mn-ea"/>
                  <a:cs typeface="+mn-cs"/>
                </a:endParaRPr>
              </a:p>
            </p:txBody>
          </p:sp>
        </p:grpSp>
      </p:grpSp>
      <p:grpSp>
        <p:nvGrpSpPr>
          <p:cNvPr id="1202" name="Ryhmä 1201">
            <a:extLst>
              <a:ext uri="{FF2B5EF4-FFF2-40B4-BE49-F238E27FC236}">
                <a16:creationId xmlns:a16="http://schemas.microsoft.com/office/drawing/2014/main" id="{82B13A02-DF18-7C28-5370-973BF8B94035}"/>
              </a:ext>
            </a:extLst>
          </p:cNvPr>
          <p:cNvGrpSpPr/>
          <p:nvPr/>
        </p:nvGrpSpPr>
        <p:grpSpPr>
          <a:xfrm>
            <a:off x="3517366" y="3757295"/>
            <a:ext cx="3200755" cy="2866514"/>
            <a:chOff x="7916564" y="3646164"/>
            <a:chExt cx="3200755" cy="2866514"/>
          </a:xfrm>
        </p:grpSpPr>
        <p:sp>
          <p:nvSpPr>
            <p:cNvPr id="16" name="Suorakulmio: Pyöristetyt kulmat 15">
              <a:extLst>
                <a:ext uri="{FF2B5EF4-FFF2-40B4-BE49-F238E27FC236}">
                  <a16:creationId xmlns:a16="http://schemas.microsoft.com/office/drawing/2014/main" id="{0A75A3E3-6619-CCC9-19B5-AF7F644C4270}"/>
                </a:ext>
              </a:extLst>
            </p:cNvPr>
            <p:cNvSpPr/>
            <p:nvPr/>
          </p:nvSpPr>
          <p:spPr>
            <a:xfrm>
              <a:off x="7927665" y="3646164"/>
              <a:ext cx="3189654" cy="2866514"/>
            </a:xfrm>
            <a:prstGeom prst="roundRect">
              <a:avLst>
                <a:gd name="adj" fmla="val 8256"/>
              </a:avLst>
            </a:prstGeom>
            <a:solidFill>
              <a:schemeClr val="bg1"/>
            </a:solidFill>
            <a:ln w="38100">
              <a:solidFill>
                <a:schemeClr val="tx1"/>
              </a:solidFill>
            </a:ln>
            <a:effectLst>
              <a:outerShdw dist="38100" algn="l"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37" name="Ryhmä 36">
              <a:extLst>
                <a:ext uri="{FF2B5EF4-FFF2-40B4-BE49-F238E27FC236}">
                  <a16:creationId xmlns:a16="http://schemas.microsoft.com/office/drawing/2014/main" id="{E0F21006-90F0-48CF-27A2-A77F2144C077}"/>
                </a:ext>
              </a:extLst>
            </p:cNvPr>
            <p:cNvGrpSpPr/>
            <p:nvPr/>
          </p:nvGrpSpPr>
          <p:grpSpPr>
            <a:xfrm>
              <a:off x="7916564" y="3725107"/>
              <a:ext cx="3189654" cy="2787571"/>
              <a:chOff x="6259260" y="2903292"/>
              <a:chExt cx="3253387" cy="2787571"/>
            </a:xfrm>
          </p:grpSpPr>
          <p:grpSp>
            <p:nvGrpSpPr>
              <p:cNvPr id="46" name="Ryhmä 45">
                <a:extLst>
                  <a:ext uri="{FF2B5EF4-FFF2-40B4-BE49-F238E27FC236}">
                    <a16:creationId xmlns:a16="http://schemas.microsoft.com/office/drawing/2014/main" id="{7BC3D1E1-CD34-2F39-F809-22273D230629}"/>
                  </a:ext>
                </a:extLst>
              </p:cNvPr>
              <p:cNvGrpSpPr/>
              <p:nvPr/>
            </p:nvGrpSpPr>
            <p:grpSpPr>
              <a:xfrm>
                <a:off x="6898934" y="3385628"/>
                <a:ext cx="634837" cy="1063319"/>
                <a:chOff x="7081672" y="1422794"/>
                <a:chExt cx="634837" cy="1063319"/>
              </a:xfrm>
            </p:grpSpPr>
            <p:sp>
              <p:nvSpPr>
                <p:cNvPr id="17" name="Vapaamuotoinen: Muoto 16">
                  <a:extLst>
                    <a:ext uri="{FF2B5EF4-FFF2-40B4-BE49-F238E27FC236}">
                      <a16:creationId xmlns:a16="http://schemas.microsoft.com/office/drawing/2014/main" id="{40DFD03A-FB2E-1E69-5610-60B402D80749}"/>
                    </a:ext>
                  </a:extLst>
                </p:cNvPr>
                <p:cNvSpPr/>
                <p:nvPr/>
              </p:nvSpPr>
              <p:spPr>
                <a:xfrm>
                  <a:off x="7086510" y="2289238"/>
                  <a:ext cx="629999" cy="196875"/>
                </a:xfrm>
                <a:custGeom>
                  <a:avLst/>
                  <a:gdLst>
                    <a:gd name="connsiteX0" fmla="*/ 531563 w 629999"/>
                    <a:gd name="connsiteY0" fmla="*/ 0 h 196875"/>
                    <a:gd name="connsiteX1" fmla="*/ 98438 w 629999"/>
                    <a:gd name="connsiteY1" fmla="*/ 0 h 196875"/>
                    <a:gd name="connsiteX2" fmla="*/ 0 w 629999"/>
                    <a:gd name="connsiteY2" fmla="*/ 98438 h 196875"/>
                    <a:gd name="connsiteX3" fmla="*/ 98438 w 629999"/>
                    <a:gd name="connsiteY3" fmla="*/ 196875 h 196875"/>
                    <a:gd name="connsiteX4" fmla="*/ 531563 w 629999"/>
                    <a:gd name="connsiteY4" fmla="*/ 196875 h 196875"/>
                    <a:gd name="connsiteX5" fmla="*/ 630000 w 629999"/>
                    <a:gd name="connsiteY5" fmla="*/ 98438 h 196875"/>
                    <a:gd name="connsiteX6" fmla="*/ 531563 w 629999"/>
                    <a:gd name="connsiteY6" fmla="*/ 0 h 196875"/>
                    <a:gd name="connsiteX7" fmla="*/ 124687 w 629999"/>
                    <a:gd name="connsiteY7" fmla="*/ 137813 h 196875"/>
                    <a:gd name="connsiteX8" fmla="*/ 85313 w 629999"/>
                    <a:gd name="connsiteY8" fmla="*/ 98438 h 196875"/>
                    <a:gd name="connsiteX9" fmla="*/ 124687 w 629999"/>
                    <a:gd name="connsiteY9" fmla="*/ 59063 h 196875"/>
                    <a:gd name="connsiteX10" fmla="*/ 164062 w 629999"/>
                    <a:gd name="connsiteY10" fmla="*/ 98438 h 196875"/>
                    <a:gd name="connsiteX11" fmla="*/ 124687 w 629999"/>
                    <a:gd name="connsiteY11" fmla="*/ 137813 h 196875"/>
                    <a:gd name="connsiteX12" fmla="*/ 315000 w 629999"/>
                    <a:gd name="connsiteY12" fmla="*/ 137813 h 196875"/>
                    <a:gd name="connsiteX13" fmla="*/ 275625 w 629999"/>
                    <a:gd name="connsiteY13" fmla="*/ 98438 h 196875"/>
                    <a:gd name="connsiteX14" fmla="*/ 315000 w 629999"/>
                    <a:gd name="connsiteY14" fmla="*/ 59063 h 196875"/>
                    <a:gd name="connsiteX15" fmla="*/ 354375 w 629999"/>
                    <a:gd name="connsiteY15" fmla="*/ 98438 h 196875"/>
                    <a:gd name="connsiteX16" fmla="*/ 315000 w 629999"/>
                    <a:gd name="connsiteY16" fmla="*/ 137813 h 196875"/>
                    <a:gd name="connsiteX17" fmla="*/ 505312 w 629999"/>
                    <a:gd name="connsiteY17" fmla="*/ 137813 h 196875"/>
                    <a:gd name="connsiteX18" fmla="*/ 465937 w 629999"/>
                    <a:gd name="connsiteY18" fmla="*/ 98438 h 196875"/>
                    <a:gd name="connsiteX19" fmla="*/ 505312 w 629999"/>
                    <a:gd name="connsiteY19" fmla="*/ 59063 h 196875"/>
                    <a:gd name="connsiteX20" fmla="*/ 544688 w 629999"/>
                    <a:gd name="connsiteY20" fmla="*/ 98438 h 196875"/>
                    <a:gd name="connsiteX21" fmla="*/ 505312 w 629999"/>
                    <a:gd name="connsiteY21" fmla="*/ 137813 h 19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9999" h="196875">
                      <a:moveTo>
                        <a:pt x="531563" y="0"/>
                      </a:moveTo>
                      <a:lnTo>
                        <a:pt x="98438" y="0"/>
                      </a:lnTo>
                      <a:cubicBezTo>
                        <a:pt x="44072" y="0"/>
                        <a:pt x="0" y="44072"/>
                        <a:pt x="0" y="98438"/>
                      </a:cubicBezTo>
                      <a:cubicBezTo>
                        <a:pt x="0" y="152803"/>
                        <a:pt x="44072" y="196875"/>
                        <a:pt x="98438" y="196875"/>
                      </a:cubicBezTo>
                      <a:lnTo>
                        <a:pt x="531563" y="196875"/>
                      </a:lnTo>
                      <a:cubicBezTo>
                        <a:pt x="585928" y="196875"/>
                        <a:pt x="630000" y="152803"/>
                        <a:pt x="630000" y="98438"/>
                      </a:cubicBezTo>
                      <a:cubicBezTo>
                        <a:pt x="630000" y="44072"/>
                        <a:pt x="585928" y="0"/>
                        <a:pt x="531563" y="0"/>
                      </a:cubicBezTo>
                      <a:close/>
                      <a:moveTo>
                        <a:pt x="124687" y="137813"/>
                      </a:moveTo>
                      <a:cubicBezTo>
                        <a:pt x="102941" y="137813"/>
                        <a:pt x="85313" y="120184"/>
                        <a:pt x="85313" y="98438"/>
                      </a:cubicBezTo>
                      <a:cubicBezTo>
                        <a:pt x="85313" y="76691"/>
                        <a:pt x="102941" y="59063"/>
                        <a:pt x="124687" y="59063"/>
                      </a:cubicBezTo>
                      <a:cubicBezTo>
                        <a:pt x="146434" y="59063"/>
                        <a:pt x="164062" y="76691"/>
                        <a:pt x="164062" y="98438"/>
                      </a:cubicBezTo>
                      <a:cubicBezTo>
                        <a:pt x="164062" y="120184"/>
                        <a:pt x="146434" y="137813"/>
                        <a:pt x="124687" y="137813"/>
                      </a:cubicBezTo>
                      <a:close/>
                      <a:moveTo>
                        <a:pt x="315000" y="137813"/>
                      </a:moveTo>
                      <a:cubicBezTo>
                        <a:pt x="293253" y="137813"/>
                        <a:pt x="275625" y="120184"/>
                        <a:pt x="275625" y="98438"/>
                      </a:cubicBezTo>
                      <a:cubicBezTo>
                        <a:pt x="275625" y="76691"/>
                        <a:pt x="293253" y="59063"/>
                        <a:pt x="315000" y="59063"/>
                      </a:cubicBezTo>
                      <a:cubicBezTo>
                        <a:pt x="336747" y="59063"/>
                        <a:pt x="354375" y="76691"/>
                        <a:pt x="354375" y="98438"/>
                      </a:cubicBezTo>
                      <a:cubicBezTo>
                        <a:pt x="354375" y="120184"/>
                        <a:pt x="336747" y="137813"/>
                        <a:pt x="315000" y="137813"/>
                      </a:cubicBezTo>
                      <a:close/>
                      <a:moveTo>
                        <a:pt x="505312" y="137813"/>
                      </a:moveTo>
                      <a:cubicBezTo>
                        <a:pt x="483566" y="137813"/>
                        <a:pt x="465937" y="120184"/>
                        <a:pt x="465937" y="98438"/>
                      </a:cubicBezTo>
                      <a:cubicBezTo>
                        <a:pt x="465937" y="76691"/>
                        <a:pt x="483566" y="59063"/>
                        <a:pt x="505312" y="59063"/>
                      </a:cubicBezTo>
                      <a:cubicBezTo>
                        <a:pt x="527059" y="59063"/>
                        <a:pt x="544688" y="76691"/>
                        <a:pt x="544688" y="98438"/>
                      </a:cubicBezTo>
                      <a:cubicBezTo>
                        <a:pt x="544688" y="120184"/>
                        <a:pt x="527059" y="137813"/>
                        <a:pt x="505312" y="137813"/>
                      </a:cubicBezTo>
                      <a:close/>
                    </a:path>
                  </a:pathLst>
                </a:custGeom>
                <a:solidFill>
                  <a:srgbClr val="000000"/>
                </a:solidFill>
                <a:ln w="130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 name="Vapaamuotoinen: Muoto 25">
                  <a:extLst>
                    <a:ext uri="{FF2B5EF4-FFF2-40B4-BE49-F238E27FC236}">
                      <a16:creationId xmlns:a16="http://schemas.microsoft.com/office/drawing/2014/main" id="{3AB1DB0C-5CB7-D08B-1402-ED8C25AED71A}"/>
                    </a:ext>
                  </a:extLst>
                </p:cNvPr>
                <p:cNvSpPr/>
                <p:nvPr/>
              </p:nvSpPr>
              <p:spPr>
                <a:xfrm>
                  <a:off x="7452828" y="1692050"/>
                  <a:ext cx="39375" cy="39375"/>
                </a:xfrm>
                <a:custGeom>
                  <a:avLst/>
                  <a:gdLst>
                    <a:gd name="connsiteX0" fmla="*/ 39375 w 39375"/>
                    <a:gd name="connsiteY0" fmla="*/ 19688 h 39375"/>
                    <a:gd name="connsiteX1" fmla="*/ 19688 w 39375"/>
                    <a:gd name="connsiteY1" fmla="*/ 39375 h 39375"/>
                    <a:gd name="connsiteX2" fmla="*/ 0 w 39375"/>
                    <a:gd name="connsiteY2" fmla="*/ 19688 h 39375"/>
                    <a:gd name="connsiteX3" fmla="*/ 19688 w 39375"/>
                    <a:gd name="connsiteY3" fmla="*/ 0 h 39375"/>
                    <a:gd name="connsiteX4" fmla="*/ 39375 w 39375"/>
                    <a:gd name="connsiteY4" fmla="*/ 19688 h 3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5" h="39375">
                      <a:moveTo>
                        <a:pt x="39375" y="19688"/>
                      </a:moveTo>
                      <a:cubicBezTo>
                        <a:pt x="39375" y="30561"/>
                        <a:pt x="30561" y="39375"/>
                        <a:pt x="19688" y="39375"/>
                      </a:cubicBezTo>
                      <a:cubicBezTo>
                        <a:pt x="8814" y="39375"/>
                        <a:pt x="0" y="30561"/>
                        <a:pt x="0" y="19688"/>
                      </a:cubicBezTo>
                      <a:cubicBezTo>
                        <a:pt x="0" y="8814"/>
                        <a:pt x="8814" y="0"/>
                        <a:pt x="19688" y="0"/>
                      </a:cubicBezTo>
                      <a:cubicBezTo>
                        <a:pt x="30561" y="0"/>
                        <a:pt x="39375" y="8814"/>
                        <a:pt x="39375" y="19688"/>
                      </a:cubicBezTo>
                      <a:close/>
                    </a:path>
                  </a:pathLst>
                </a:custGeom>
                <a:solidFill>
                  <a:srgbClr val="000000"/>
                </a:solidFill>
                <a:ln w="130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1" name="Vapaamuotoinen: Muoto 30">
                  <a:extLst>
                    <a:ext uri="{FF2B5EF4-FFF2-40B4-BE49-F238E27FC236}">
                      <a16:creationId xmlns:a16="http://schemas.microsoft.com/office/drawing/2014/main" id="{928662DE-89A2-3498-3192-ECB161E473C9}"/>
                    </a:ext>
                  </a:extLst>
                </p:cNvPr>
                <p:cNvSpPr/>
                <p:nvPr/>
              </p:nvSpPr>
              <p:spPr>
                <a:xfrm>
                  <a:off x="7231935" y="1422794"/>
                  <a:ext cx="341250" cy="420193"/>
                </a:xfrm>
                <a:custGeom>
                  <a:avLst/>
                  <a:gdLst>
                    <a:gd name="connsiteX0" fmla="*/ 283631 w 341250"/>
                    <a:gd name="connsiteY0" fmla="*/ 157694 h 420193"/>
                    <a:gd name="connsiteX1" fmla="*/ 196875 w 341250"/>
                    <a:gd name="connsiteY1" fmla="*/ 157694 h 420193"/>
                    <a:gd name="connsiteX2" fmla="*/ 196875 w 341250"/>
                    <a:gd name="connsiteY2" fmla="*/ 97975 h 420193"/>
                    <a:gd name="connsiteX3" fmla="*/ 216091 w 341250"/>
                    <a:gd name="connsiteY3" fmla="*/ 26259 h 420193"/>
                    <a:gd name="connsiteX4" fmla="*/ 144375 w 341250"/>
                    <a:gd name="connsiteY4" fmla="*/ 7042 h 420193"/>
                    <a:gd name="connsiteX5" fmla="*/ 125159 w 341250"/>
                    <a:gd name="connsiteY5" fmla="*/ 78759 h 420193"/>
                    <a:gd name="connsiteX6" fmla="*/ 144375 w 341250"/>
                    <a:gd name="connsiteY6" fmla="*/ 97975 h 420193"/>
                    <a:gd name="connsiteX7" fmla="*/ 144375 w 341250"/>
                    <a:gd name="connsiteY7" fmla="*/ 157694 h 420193"/>
                    <a:gd name="connsiteX8" fmla="*/ 57619 w 341250"/>
                    <a:gd name="connsiteY8" fmla="*/ 157694 h 420193"/>
                    <a:gd name="connsiteX9" fmla="*/ 0 w 341250"/>
                    <a:gd name="connsiteY9" fmla="*/ 215313 h 420193"/>
                    <a:gd name="connsiteX10" fmla="*/ 0 w 341250"/>
                    <a:gd name="connsiteY10" fmla="*/ 362575 h 420193"/>
                    <a:gd name="connsiteX11" fmla="*/ 57619 w 341250"/>
                    <a:gd name="connsiteY11" fmla="*/ 420194 h 420193"/>
                    <a:gd name="connsiteX12" fmla="*/ 283631 w 341250"/>
                    <a:gd name="connsiteY12" fmla="*/ 420194 h 420193"/>
                    <a:gd name="connsiteX13" fmla="*/ 341250 w 341250"/>
                    <a:gd name="connsiteY13" fmla="*/ 362575 h 420193"/>
                    <a:gd name="connsiteX14" fmla="*/ 341250 w 341250"/>
                    <a:gd name="connsiteY14" fmla="*/ 215313 h 420193"/>
                    <a:gd name="connsiteX15" fmla="*/ 283631 w 341250"/>
                    <a:gd name="connsiteY15" fmla="*/ 157694 h 420193"/>
                    <a:gd name="connsiteX16" fmla="*/ 105000 w 341250"/>
                    <a:gd name="connsiteY16" fmla="*/ 328319 h 420193"/>
                    <a:gd name="connsiteX17" fmla="*/ 65625 w 341250"/>
                    <a:gd name="connsiteY17" fmla="*/ 288944 h 420193"/>
                    <a:gd name="connsiteX18" fmla="*/ 105000 w 341250"/>
                    <a:gd name="connsiteY18" fmla="*/ 249569 h 420193"/>
                    <a:gd name="connsiteX19" fmla="*/ 144375 w 341250"/>
                    <a:gd name="connsiteY19" fmla="*/ 288944 h 420193"/>
                    <a:gd name="connsiteX20" fmla="*/ 105000 w 341250"/>
                    <a:gd name="connsiteY20" fmla="*/ 328319 h 420193"/>
                    <a:gd name="connsiteX21" fmla="*/ 236250 w 341250"/>
                    <a:gd name="connsiteY21" fmla="*/ 328319 h 420193"/>
                    <a:gd name="connsiteX22" fmla="*/ 196875 w 341250"/>
                    <a:gd name="connsiteY22" fmla="*/ 288944 h 420193"/>
                    <a:gd name="connsiteX23" fmla="*/ 236250 w 341250"/>
                    <a:gd name="connsiteY23" fmla="*/ 249569 h 420193"/>
                    <a:gd name="connsiteX24" fmla="*/ 275625 w 341250"/>
                    <a:gd name="connsiteY24" fmla="*/ 288944 h 420193"/>
                    <a:gd name="connsiteX25" fmla="*/ 236250 w 341250"/>
                    <a:gd name="connsiteY25" fmla="*/ 328319 h 420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1250" h="420193">
                      <a:moveTo>
                        <a:pt x="283631" y="157694"/>
                      </a:moveTo>
                      <a:lnTo>
                        <a:pt x="196875" y="157694"/>
                      </a:lnTo>
                      <a:lnTo>
                        <a:pt x="196875" y="97975"/>
                      </a:lnTo>
                      <a:cubicBezTo>
                        <a:pt x="221986" y="83477"/>
                        <a:pt x="230589" y="51369"/>
                        <a:pt x="216091" y="26259"/>
                      </a:cubicBezTo>
                      <a:cubicBezTo>
                        <a:pt x="201593" y="1148"/>
                        <a:pt x="169486" y="-7455"/>
                        <a:pt x="144375" y="7042"/>
                      </a:cubicBezTo>
                      <a:cubicBezTo>
                        <a:pt x="119264" y="21540"/>
                        <a:pt x="110661" y="53648"/>
                        <a:pt x="125159" y="78759"/>
                      </a:cubicBezTo>
                      <a:cubicBezTo>
                        <a:pt x="129767" y="86740"/>
                        <a:pt x="136394" y="93367"/>
                        <a:pt x="144375" y="97975"/>
                      </a:cubicBezTo>
                      <a:lnTo>
                        <a:pt x="144375" y="157694"/>
                      </a:lnTo>
                      <a:lnTo>
                        <a:pt x="57619" y="157694"/>
                      </a:lnTo>
                      <a:cubicBezTo>
                        <a:pt x="25827" y="157766"/>
                        <a:pt x="72" y="183521"/>
                        <a:pt x="0" y="215313"/>
                      </a:cubicBezTo>
                      <a:lnTo>
                        <a:pt x="0" y="362575"/>
                      </a:lnTo>
                      <a:cubicBezTo>
                        <a:pt x="72" y="394366"/>
                        <a:pt x="25827" y="420122"/>
                        <a:pt x="57619" y="420194"/>
                      </a:cubicBezTo>
                      <a:lnTo>
                        <a:pt x="283631" y="420194"/>
                      </a:lnTo>
                      <a:cubicBezTo>
                        <a:pt x="315423" y="420122"/>
                        <a:pt x="341178" y="394366"/>
                        <a:pt x="341250" y="362575"/>
                      </a:cubicBezTo>
                      <a:lnTo>
                        <a:pt x="341250" y="215313"/>
                      </a:lnTo>
                      <a:cubicBezTo>
                        <a:pt x="341178" y="183521"/>
                        <a:pt x="315423" y="157766"/>
                        <a:pt x="283631" y="157694"/>
                      </a:cubicBezTo>
                      <a:close/>
                      <a:moveTo>
                        <a:pt x="105000" y="328319"/>
                      </a:moveTo>
                      <a:cubicBezTo>
                        <a:pt x="83253" y="328319"/>
                        <a:pt x="65625" y="310691"/>
                        <a:pt x="65625" y="288944"/>
                      </a:cubicBezTo>
                      <a:cubicBezTo>
                        <a:pt x="65625" y="267197"/>
                        <a:pt x="83253" y="249569"/>
                        <a:pt x="105000" y="249569"/>
                      </a:cubicBezTo>
                      <a:cubicBezTo>
                        <a:pt x="126747" y="249569"/>
                        <a:pt x="144375" y="267197"/>
                        <a:pt x="144375" y="288944"/>
                      </a:cubicBezTo>
                      <a:cubicBezTo>
                        <a:pt x="144375" y="310691"/>
                        <a:pt x="126747" y="328319"/>
                        <a:pt x="105000" y="328319"/>
                      </a:cubicBezTo>
                      <a:close/>
                      <a:moveTo>
                        <a:pt x="236250" y="328319"/>
                      </a:moveTo>
                      <a:cubicBezTo>
                        <a:pt x="214503" y="328319"/>
                        <a:pt x="196875" y="310691"/>
                        <a:pt x="196875" y="288944"/>
                      </a:cubicBezTo>
                      <a:cubicBezTo>
                        <a:pt x="196875" y="267197"/>
                        <a:pt x="214503" y="249569"/>
                        <a:pt x="236250" y="249569"/>
                      </a:cubicBezTo>
                      <a:cubicBezTo>
                        <a:pt x="257997" y="249569"/>
                        <a:pt x="275625" y="267197"/>
                        <a:pt x="275625" y="288944"/>
                      </a:cubicBezTo>
                      <a:cubicBezTo>
                        <a:pt x="275625" y="310691"/>
                        <a:pt x="257997" y="328319"/>
                        <a:pt x="236250" y="328319"/>
                      </a:cubicBezTo>
                      <a:close/>
                    </a:path>
                  </a:pathLst>
                </a:custGeom>
                <a:solidFill>
                  <a:srgbClr val="000000"/>
                </a:solidFill>
                <a:ln w="130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4" name="Vapaamuotoinen: Muoto 33">
                  <a:extLst>
                    <a:ext uri="{FF2B5EF4-FFF2-40B4-BE49-F238E27FC236}">
                      <a16:creationId xmlns:a16="http://schemas.microsoft.com/office/drawing/2014/main" id="{8362F8A2-991E-3906-AE8A-A764D46DB108}"/>
                    </a:ext>
                  </a:extLst>
                </p:cNvPr>
                <p:cNvSpPr/>
                <p:nvPr/>
              </p:nvSpPr>
              <p:spPr>
                <a:xfrm>
                  <a:off x="7321578" y="1692050"/>
                  <a:ext cx="39375" cy="39375"/>
                </a:xfrm>
                <a:custGeom>
                  <a:avLst/>
                  <a:gdLst>
                    <a:gd name="connsiteX0" fmla="*/ 39375 w 39375"/>
                    <a:gd name="connsiteY0" fmla="*/ 19688 h 39375"/>
                    <a:gd name="connsiteX1" fmla="*/ 19688 w 39375"/>
                    <a:gd name="connsiteY1" fmla="*/ 39375 h 39375"/>
                    <a:gd name="connsiteX2" fmla="*/ 0 w 39375"/>
                    <a:gd name="connsiteY2" fmla="*/ 19688 h 39375"/>
                    <a:gd name="connsiteX3" fmla="*/ 19688 w 39375"/>
                    <a:gd name="connsiteY3" fmla="*/ 0 h 39375"/>
                    <a:gd name="connsiteX4" fmla="*/ 39375 w 39375"/>
                    <a:gd name="connsiteY4" fmla="*/ 19688 h 3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5" h="39375">
                      <a:moveTo>
                        <a:pt x="39375" y="19688"/>
                      </a:moveTo>
                      <a:cubicBezTo>
                        <a:pt x="39375" y="30561"/>
                        <a:pt x="30561" y="39375"/>
                        <a:pt x="19688" y="39375"/>
                      </a:cubicBezTo>
                      <a:cubicBezTo>
                        <a:pt x="8814" y="39375"/>
                        <a:pt x="0" y="30561"/>
                        <a:pt x="0" y="19688"/>
                      </a:cubicBezTo>
                      <a:cubicBezTo>
                        <a:pt x="0" y="8814"/>
                        <a:pt x="8814" y="0"/>
                        <a:pt x="19688" y="0"/>
                      </a:cubicBezTo>
                      <a:cubicBezTo>
                        <a:pt x="30561" y="0"/>
                        <a:pt x="39375" y="8814"/>
                        <a:pt x="39375" y="19688"/>
                      </a:cubicBezTo>
                      <a:close/>
                    </a:path>
                  </a:pathLst>
                </a:custGeom>
                <a:solidFill>
                  <a:srgbClr val="000000"/>
                </a:solidFill>
                <a:ln w="130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3" name="Vapaamuotoinen: Muoto 42">
                  <a:extLst>
                    <a:ext uri="{FF2B5EF4-FFF2-40B4-BE49-F238E27FC236}">
                      <a16:creationId xmlns:a16="http://schemas.microsoft.com/office/drawing/2014/main" id="{A5E1DF75-AF07-03D8-3070-A281944236D7}"/>
                    </a:ext>
                  </a:extLst>
                </p:cNvPr>
                <p:cNvSpPr/>
                <p:nvPr/>
              </p:nvSpPr>
              <p:spPr>
                <a:xfrm>
                  <a:off x="7081672" y="1882362"/>
                  <a:ext cx="634645" cy="367500"/>
                </a:xfrm>
                <a:custGeom>
                  <a:avLst/>
                  <a:gdLst>
                    <a:gd name="connsiteX0" fmla="*/ 765413 w 824411"/>
                    <a:gd name="connsiteY0" fmla="*/ 408844 h 546656"/>
                    <a:gd name="connsiteX1" fmla="*/ 765413 w 824411"/>
                    <a:gd name="connsiteY1" fmla="*/ 299513 h 546656"/>
                    <a:gd name="connsiteX2" fmla="*/ 706482 w 824411"/>
                    <a:gd name="connsiteY2" fmla="*/ 240581 h 546656"/>
                    <a:gd name="connsiteX3" fmla="*/ 634163 w 824411"/>
                    <a:gd name="connsiteY3" fmla="*/ 240581 h 546656"/>
                    <a:gd name="connsiteX4" fmla="*/ 634163 w 824411"/>
                    <a:gd name="connsiteY4" fmla="*/ 174956 h 546656"/>
                    <a:gd name="connsiteX5" fmla="*/ 214163 w 824411"/>
                    <a:gd name="connsiteY5" fmla="*/ 174956 h 546656"/>
                    <a:gd name="connsiteX6" fmla="*/ 214163 w 824411"/>
                    <a:gd name="connsiteY6" fmla="*/ 253706 h 546656"/>
                    <a:gd name="connsiteX7" fmla="*/ 115595 w 824411"/>
                    <a:gd name="connsiteY7" fmla="*/ 253706 h 546656"/>
                    <a:gd name="connsiteX8" fmla="*/ 109163 w 824411"/>
                    <a:gd name="connsiteY8" fmla="*/ 247275 h 546656"/>
                    <a:gd name="connsiteX9" fmla="*/ 109163 w 824411"/>
                    <a:gd name="connsiteY9" fmla="*/ 138469 h 546656"/>
                    <a:gd name="connsiteX10" fmla="*/ 166731 w 824411"/>
                    <a:gd name="connsiteY10" fmla="*/ 32650 h 546656"/>
                    <a:gd name="connsiteX11" fmla="*/ 148538 w 824411"/>
                    <a:gd name="connsiteY11" fmla="*/ 0 h 546656"/>
                    <a:gd name="connsiteX12" fmla="*/ 109163 w 824411"/>
                    <a:gd name="connsiteY12" fmla="*/ 34912 h 546656"/>
                    <a:gd name="connsiteX13" fmla="*/ 117957 w 824411"/>
                    <a:gd name="connsiteY13" fmla="*/ 56831 h 546656"/>
                    <a:gd name="connsiteX14" fmla="*/ 84966 w 824411"/>
                    <a:gd name="connsiteY14" fmla="*/ 89465 h 546656"/>
                    <a:gd name="connsiteX15" fmla="*/ 52333 w 824411"/>
                    <a:gd name="connsiteY15" fmla="*/ 56474 h 546656"/>
                    <a:gd name="connsiteX16" fmla="*/ 60338 w 824411"/>
                    <a:gd name="connsiteY16" fmla="*/ 35175 h 546656"/>
                    <a:gd name="connsiteX17" fmla="*/ 20963 w 824411"/>
                    <a:gd name="connsiteY17" fmla="*/ 656 h 546656"/>
                    <a:gd name="connsiteX18" fmla="*/ 29303 w 824411"/>
                    <a:gd name="connsiteY18" fmla="*/ 121018 h 546656"/>
                    <a:gd name="connsiteX19" fmla="*/ 56663 w 824411"/>
                    <a:gd name="connsiteY19" fmla="*/ 137025 h 546656"/>
                    <a:gd name="connsiteX20" fmla="*/ 56663 w 824411"/>
                    <a:gd name="connsiteY20" fmla="*/ 247275 h 546656"/>
                    <a:gd name="connsiteX21" fmla="*/ 115595 w 824411"/>
                    <a:gd name="connsiteY21" fmla="*/ 306206 h 546656"/>
                    <a:gd name="connsiteX22" fmla="*/ 214163 w 824411"/>
                    <a:gd name="connsiteY22" fmla="*/ 306206 h 546656"/>
                    <a:gd name="connsiteX23" fmla="*/ 214163 w 824411"/>
                    <a:gd name="connsiteY23" fmla="*/ 542456 h 546656"/>
                    <a:gd name="connsiteX24" fmla="*/ 634163 w 824411"/>
                    <a:gd name="connsiteY24" fmla="*/ 542456 h 546656"/>
                    <a:gd name="connsiteX25" fmla="*/ 634163 w 824411"/>
                    <a:gd name="connsiteY25" fmla="*/ 293081 h 546656"/>
                    <a:gd name="connsiteX26" fmla="*/ 706482 w 824411"/>
                    <a:gd name="connsiteY26" fmla="*/ 293081 h 546656"/>
                    <a:gd name="connsiteX27" fmla="*/ 712913 w 824411"/>
                    <a:gd name="connsiteY27" fmla="*/ 299513 h 546656"/>
                    <a:gd name="connsiteX28" fmla="*/ 712913 w 824411"/>
                    <a:gd name="connsiteY28" fmla="*/ 408844 h 546656"/>
                    <a:gd name="connsiteX29" fmla="*/ 658001 w 824411"/>
                    <a:gd name="connsiteY29" fmla="*/ 516273 h 546656"/>
                    <a:gd name="connsiteX30" fmla="*/ 675376 w 824411"/>
                    <a:gd name="connsiteY30" fmla="*/ 546656 h 546656"/>
                    <a:gd name="connsiteX31" fmla="*/ 714751 w 824411"/>
                    <a:gd name="connsiteY31" fmla="*/ 511744 h 546656"/>
                    <a:gd name="connsiteX32" fmla="*/ 706351 w 824411"/>
                    <a:gd name="connsiteY32" fmla="*/ 489956 h 546656"/>
                    <a:gd name="connsiteX33" fmla="*/ 739191 w 824411"/>
                    <a:gd name="connsiteY33" fmla="*/ 457171 h 546656"/>
                    <a:gd name="connsiteX34" fmla="*/ 771976 w 824411"/>
                    <a:gd name="connsiteY34" fmla="*/ 490011 h 546656"/>
                    <a:gd name="connsiteX35" fmla="*/ 763838 w 824411"/>
                    <a:gd name="connsiteY35" fmla="*/ 511613 h 546656"/>
                    <a:gd name="connsiteX36" fmla="*/ 803213 w 824411"/>
                    <a:gd name="connsiteY36" fmla="*/ 546131 h 546656"/>
                    <a:gd name="connsiteX37" fmla="*/ 795459 w 824411"/>
                    <a:gd name="connsiteY37" fmla="*/ 425917 h 546656"/>
                    <a:gd name="connsiteX38" fmla="*/ 765413 w 824411"/>
                    <a:gd name="connsiteY38" fmla="*/ 408844 h 546656"/>
                    <a:gd name="connsiteX39" fmla="*/ 581663 w 824411"/>
                    <a:gd name="connsiteY39" fmla="*/ 358706 h 546656"/>
                    <a:gd name="connsiteX40" fmla="*/ 545176 w 824411"/>
                    <a:gd name="connsiteY40" fmla="*/ 358706 h 546656"/>
                    <a:gd name="connsiteX41" fmla="*/ 541632 w 824411"/>
                    <a:gd name="connsiteY41" fmla="*/ 360150 h 546656"/>
                    <a:gd name="connsiteX42" fmla="*/ 501470 w 824411"/>
                    <a:gd name="connsiteY42" fmla="*/ 401231 h 546656"/>
                    <a:gd name="connsiteX43" fmla="*/ 470888 w 824411"/>
                    <a:gd name="connsiteY43" fmla="*/ 328781 h 546656"/>
                    <a:gd name="connsiteX44" fmla="*/ 413795 w 824411"/>
                    <a:gd name="connsiteY44" fmla="*/ 446906 h 546656"/>
                    <a:gd name="connsiteX45" fmla="*/ 373763 w 824411"/>
                    <a:gd name="connsiteY45" fmla="*/ 293081 h 546656"/>
                    <a:gd name="connsiteX46" fmla="*/ 342920 w 824411"/>
                    <a:gd name="connsiteY46" fmla="*/ 358706 h 546656"/>
                    <a:gd name="connsiteX47" fmla="*/ 279788 w 824411"/>
                    <a:gd name="connsiteY47" fmla="*/ 358706 h 546656"/>
                    <a:gd name="connsiteX48" fmla="*/ 279788 w 824411"/>
                    <a:gd name="connsiteY48" fmla="*/ 332456 h 546656"/>
                    <a:gd name="connsiteX49" fmla="*/ 326251 w 824411"/>
                    <a:gd name="connsiteY49" fmla="*/ 332456 h 546656"/>
                    <a:gd name="connsiteX50" fmla="*/ 380851 w 824411"/>
                    <a:gd name="connsiteY50" fmla="*/ 216300 h 546656"/>
                    <a:gd name="connsiteX51" fmla="*/ 421276 w 824411"/>
                    <a:gd name="connsiteY51" fmla="*/ 370913 h 546656"/>
                    <a:gd name="connsiteX52" fmla="*/ 472595 w 824411"/>
                    <a:gd name="connsiteY52" fmla="*/ 265913 h 546656"/>
                    <a:gd name="connsiteX53" fmla="*/ 510395 w 824411"/>
                    <a:gd name="connsiteY53" fmla="*/ 355425 h 546656"/>
                    <a:gd name="connsiteX54" fmla="*/ 523520 w 824411"/>
                    <a:gd name="connsiteY54" fmla="*/ 342300 h 546656"/>
                    <a:gd name="connsiteX55" fmla="*/ 545176 w 824411"/>
                    <a:gd name="connsiteY55" fmla="*/ 332456 h 546656"/>
                    <a:gd name="connsiteX56" fmla="*/ 581663 w 824411"/>
                    <a:gd name="connsiteY56" fmla="*/ 332456 h 546656"/>
                    <a:gd name="connsiteX0" fmla="*/ 765413 w 824411"/>
                    <a:gd name="connsiteY0" fmla="*/ 408844 h 546656"/>
                    <a:gd name="connsiteX1" fmla="*/ 765413 w 824411"/>
                    <a:gd name="connsiteY1" fmla="*/ 299513 h 546656"/>
                    <a:gd name="connsiteX2" fmla="*/ 706482 w 824411"/>
                    <a:gd name="connsiteY2" fmla="*/ 240581 h 546656"/>
                    <a:gd name="connsiteX3" fmla="*/ 634163 w 824411"/>
                    <a:gd name="connsiteY3" fmla="*/ 240581 h 546656"/>
                    <a:gd name="connsiteX4" fmla="*/ 634163 w 824411"/>
                    <a:gd name="connsiteY4" fmla="*/ 174956 h 546656"/>
                    <a:gd name="connsiteX5" fmla="*/ 214163 w 824411"/>
                    <a:gd name="connsiteY5" fmla="*/ 174956 h 546656"/>
                    <a:gd name="connsiteX6" fmla="*/ 214163 w 824411"/>
                    <a:gd name="connsiteY6" fmla="*/ 253706 h 546656"/>
                    <a:gd name="connsiteX7" fmla="*/ 115595 w 824411"/>
                    <a:gd name="connsiteY7" fmla="*/ 253706 h 546656"/>
                    <a:gd name="connsiteX8" fmla="*/ 109163 w 824411"/>
                    <a:gd name="connsiteY8" fmla="*/ 247275 h 546656"/>
                    <a:gd name="connsiteX9" fmla="*/ 166731 w 824411"/>
                    <a:gd name="connsiteY9" fmla="*/ 32650 h 546656"/>
                    <a:gd name="connsiteX10" fmla="*/ 148538 w 824411"/>
                    <a:gd name="connsiteY10" fmla="*/ 0 h 546656"/>
                    <a:gd name="connsiteX11" fmla="*/ 109163 w 824411"/>
                    <a:gd name="connsiteY11" fmla="*/ 34912 h 546656"/>
                    <a:gd name="connsiteX12" fmla="*/ 117957 w 824411"/>
                    <a:gd name="connsiteY12" fmla="*/ 56831 h 546656"/>
                    <a:gd name="connsiteX13" fmla="*/ 84966 w 824411"/>
                    <a:gd name="connsiteY13" fmla="*/ 89465 h 546656"/>
                    <a:gd name="connsiteX14" fmla="*/ 52333 w 824411"/>
                    <a:gd name="connsiteY14" fmla="*/ 56474 h 546656"/>
                    <a:gd name="connsiteX15" fmla="*/ 60338 w 824411"/>
                    <a:gd name="connsiteY15" fmla="*/ 35175 h 546656"/>
                    <a:gd name="connsiteX16" fmla="*/ 20963 w 824411"/>
                    <a:gd name="connsiteY16" fmla="*/ 656 h 546656"/>
                    <a:gd name="connsiteX17" fmla="*/ 29303 w 824411"/>
                    <a:gd name="connsiteY17" fmla="*/ 121018 h 546656"/>
                    <a:gd name="connsiteX18" fmla="*/ 56663 w 824411"/>
                    <a:gd name="connsiteY18" fmla="*/ 137025 h 546656"/>
                    <a:gd name="connsiteX19" fmla="*/ 56663 w 824411"/>
                    <a:gd name="connsiteY19" fmla="*/ 247275 h 546656"/>
                    <a:gd name="connsiteX20" fmla="*/ 115595 w 824411"/>
                    <a:gd name="connsiteY20" fmla="*/ 306206 h 546656"/>
                    <a:gd name="connsiteX21" fmla="*/ 214163 w 824411"/>
                    <a:gd name="connsiteY21" fmla="*/ 306206 h 546656"/>
                    <a:gd name="connsiteX22" fmla="*/ 214163 w 824411"/>
                    <a:gd name="connsiteY22" fmla="*/ 542456 h 546656"/>
                    <a:gd name="connsiteX23" fmla="*/ 634163 w 824411"/>
                    <a:gd name="connsiteY23" fmla="*/ 542456 h 546656"/>
                    <a:gd name="connsiteX24" fmla="*/ 634163 w 824411"/>
                    <a:gd name="connsiteY24" fmla="*/ 293081 h 546656"/>
                    <a:gd name="connsiteX25" fmla="*/ 706482 w 824411"/>
                    <a:gd name="connsiteY25" fmla="*/ 293081 h 546656"/>
                    <a:gd name="connsiteX26" fmla="*/ 712913 w 824411"/>
                    <a:gd name="connsiteY26" fmla="*/ 299513 h 546656"/>
                    <a:gd name="connsiteX27" fmla="*/ 712913 w 824411"/>
                    <a:gd name="connsiteY27" fmla="*/ 408844 h 546656"/>
                    <a:gd name="connsiteX28" fmla="*/ 658001 w 824411"/>
                    <a:gd name="connsiteY28" fmla="*/ 516273 h 546656"/>
                    <a:gd name="connsiteX29" fmla="*/ 675376 w 824411"/>
                    <a:gd name="connsiteY29" fmla="*/ 546656 h 546656"/>
                    <a:gd name="connsiteX30" fmla="*/ 714751 w 824411"/>
                    <a:gd name="connsiteY30" fmla="*/ 511744 h 546656"/>
                    <a:gd name="connsiteX31" fmla="*/ 706351 w 824411"/>
                    <a:gd name="connsiteY31" fmla="*/ 489956 h 546656"/>
                    <a:gd name="connsiteX32" fmla="*/ 739191 w 824411"/>
                    <a:gd name="connsiteY32" fmla="*/ 457171 h 546656"/>
                    <a:gd name="connsiteX33" fmla="*/ 771976 w 824411"/>
                    <a:gd name="connsiteY33" fmla="*/ 490011 h 546656"/>
                    <a:gd name="connsiteX34" fmla="*/ 763838 w 824411"/>
                    <a:gd name="connsiteY34" fmla="*/ 511613 h 546656"/>
                    <a:gd name="connsiteX35" fmla="*/ 803213 w 824411"/>
                    <a:gd name="connsiteY35" fmla="*/ 546131 h 546656"/>
                    <a:gd name="connsiteX36" fmla="*/ 795459 w 824411"/>
                    <a:gd name="connsiteY36" fmla="*/ 425917 h 546656"/>
                    <a:gd name="connsiteX37" fmla="*/ 765413 w 824411"/>
                    <a:gd name="connsiteY37" fmla="*/ 408844 h 546656"/>
                    <a:gd name="connsiteX38" fmla="*/ 581663 w 824411"/>
                    <a:gd name="connsiteY38" fmla="*/ 358706 h 546656"/>
                    <a:gd name="connsiteX39" fmla="*/ 545176 w 824411"/>
                    <a:gd name="connsiteY39" fmla="*/ 358706 h 546656"/>
                    <a:gd name="connsiteX40" fmla="*/ 541632 w 824411"/>
                    <a:gd name="connsiteY40" fmla="*/ 360150 h 546656"/>
                    <a:gd name="connsiteX41" fmla="*/ 501470 w 824411"/>
                    <a:gd name="connsiteY41" fmla="*/ 401231 h 546656"/>
                    <a:gd name="connsiteX42" fmla="*/ 470888 w 824411"/>
                    <a:gd name="connsiteY42" fmla="*/ 328781 h 546656"/>
                    <a:gd name="connsiteX43" fmla="*/ 413795 w 824411"/>
                    <a:gd name="connsiteY43" fmla="*/ 446906 h 546656"/>
                    <a:gd name="connsiteX44" fmla="*/ 373763 w 824411"/>
                    <a:gd name="connsiteY44" fmla="*/ 293081 h 546656"/>
                    <a:gd name="connsiteX45" fmla="*/ 342920 w 824411"/>
                    <a:gd name="connsiteY45" fmla="*/ 358706 h 546656"/>
                    <a:gd name="connsiteX46" fmla="*/ 279788 w 824411"/>
                    <a:gd name="connsiteY46" fmla="*/ 358706 h 546656"/>
                    <a:gd name="connsiteX47" fmla="*/ 279788 w 824411"/>
                    <a:gd name="connsiteY47" fmla="*/ 332456 h 546656"/>
                    <a:gd name="connsiteX48" fmla="*/ 326251 w 824411"/>
                    <a:gd name="connsiteY48" fmla="*/ 332456 h 546656"/>
                    <a:gd name="connsiteX49" fmla="*/ 380851 w 824411"/>
                    <a:gd name="connsiteY49" fmla="*/ 216300 h 546656"/>
                    <a:gd name="connsiteX50" fmla="*/ 421276 w 824411"/>
                    <a:gd name="connsiteY50" fmla="*/ 370913 h 546656"/>
                    <a:gd name="connsiteX51" fmla="*/ 472595 w 824411"/>
                    <a:gd name="connsiteY51" fmla="*/ 265913 h 546656"/>
                    <a:gd name="connsiteX52" fmla="*/ 510395 w 824411"/>
                    <a:gd name="connsiteY52" fmla="*/ 355425 h 546656"/>
                    <a:gd name="connsiteX53" fmla="*/ 523520 w 824411"/>
                    <a:gd name="connsiteY53" fmla="*/ 342300 h 546656"/>
                    <a:gd name="connsiteX54" fmla="*/ 545176 w 824411"/>
                    <a:gd name="connsiteY54" fmla="*/ 332456 h 546656"/>
                    <a:gd name="connsiteX55" fmla="*/ 581663 w 824411"/>
                    <a:gd name="connsiteY55" fmla="*/ 332456 h 546656"/>
                    <a:gd name="connsiteX56" fmla="*/ 581663 w 824411"/>
                    <a:gd name="connsiteY56" fmla="*/ 358706 h 546656"/>
                    <a:gd name="connsiteX0" fmla="*/ 765413 w 824411"/>
                    <a:gd name="connsiteY0" fmla="*/ 408844 h 546656"/>
                    <a:gd name="connsiteX1" fmla="*/ 765413 w 824411"/>
                    <a:gd name="connsiteY1" fmla="*/ 299513 h 546656"/>
                    <a:gd name="connsiteX2" fmla="*/ 706482 w 824411"/>
                    <a:gd name="connsiteY2" fmla="*/ 240581 h 546656"/>
                    <a:gd name="connsiteX3" fmla="*/ 634163 w 824411"/>
                    <a:gd name="connsiteY3" fmla="*/ 240581 h 546656"/>
                    <a:gd name="connsiteX4" fmla="*/ 634163 w 824411"/>
                    <a:gd name="connsiteY4" fmla="*/ 174956 h 546656"/>
                    <a:gd name="connsiteX5" fmla="*/ 214163 w 824411"/>
                    <a:gd name="connsiteY5" fmla="*/ 174956 h 546656"/>
                    <a:gd name="connsiteX6" fmla="*/ 214163 w 824411"/>
                    <a:gd name="connsiteY6" fmla="*/ 253706 h 546656"/>
                    <a:gd name="connsiteX7" fmla="*/ 115595 w 824411"/>
                    <a:gd name="connsiteY7" fmla="*/ 253706 h 546656"/>
                    <a:gd name="connsiteX8" fmla="*/ 166731 w 824411"/>
                    <a:gd name="connsiteY8" fmla="*/ 32650 h 546656"/>
                    <a:gd name="connsiteX9" fmla="*/ 148538 w 824411"/>
                    <a:gd name="connsiteY9" fmla="*/ 0 h 546656"/>
                    <a:gd name="connsiteX10" fmla="*/ 109163 w 824411"/>
                    <a:gd name="connsiteY10" fmla="*/ 34912 h 546656"/>
                    <a:gd name="connsiteX11" fmla="*/ 117957 w 824411"/>
                    <a:gd name="connsiteY11" fmla="*/ 56831 h 546656"/>
                    <a:gd name="connsiteX12" fmla="*/ 84966 w 824411"/>
                    <a:gd name="connsiteY12" fmla="*/ 89465 h 546656"/>
                    <a:gd name="connsiteX13" fmla="*/ 52333 w 824411"/>
                    <a:gd name="connsiteY13" fmla="*/ 56474 h 546656"/>
                    <a:gd name="connsiteX14" fmla="*/ 60338 w 824411"/>
                    <a:gd name="connsiteY14" fmla="*/ 35175 h 546656"/>
                    <a:gd name="connsiteX15" fmla="*/ 20963 w 824411"/>
                    <a:gd name="connsiteY15" fmla="*/ 656 h 546656"/>
                    <a:gd name="connsiteX16" fmla="*/ 29303 w 824411"/>
                    <a:gd name="connsiteY16" fmla="*/ 121018 h 546656"/>
                    <a:gd name="connsiteX17" fmla="*/ 56663 w 824411"/>
                    <a:gd name="connsiteY17" fmla="*/ 137025 h 546656"/>
                    <a:gd name="connsiteX18" fmla="*/ 56663 w 824411"/>
                    <a:gd name="connsiteY18" fmla="*/ 247275 h 546656"/>
                    <a:gd name="connsiteX19" fmla="*/ 115595 w 824411"/>
                    <a:gd name="connsiteY19" fmla="*/ 306206 h 546656"/>
                    <a:gd name="connsiteX20" fmla="*/ 214163 w 824411"/>
                    <a:gd name="connsiteY20" fmla="*/ 306206 h 546656"/>
                    <a:gd name="connsiteX21" fmla="*/ 214163 w 824411"/>
                    <a:gd name="connsiteY21" fmla="*/ 542456 h 546656"/>
                    <a:gd name="connsiteX22" fmla="*/ 634163 w 824411"/>
                    <a:gd name="connsiteY22" fmla="*/ 542456 h 546656"/>
                    <a:gd name="connsiteX23" fmla="*/ 634163 w 824411"/>
                    <a:gd name="connsiteY23" fmla="*/ 293081 h 546656"/>
                    <a:gd name="connsiteX24" fmla="*/ 706482 w 824411"/>
                    <a:gd name="connsiteY24" fmla="*/ 293081 h 546656"/>
                    <a:gd name="connsiteX25" fmla="*/ 712913 w 824411"/>
                    <a:gd name="connsiteY25" fmla="*/ 299513 h 546656"/>
                    <a:gd name="connsiteX26" fmla="*/ 712913 w 824411"/>
                    <a:gd name="connsiteY26" fmla="*/ 408844 h 546656"/>
                    <a:gd name="connsiteX27" fmla="*/ 658001 w 824411"/>
                    <a:gd name="connsiteY27" fmla="*/ 516273 h 546656"/>
                    <a:gd name="connsiteX28" fmla="*/ 675376 w 824411"/>
                    <a:gd name="connsiteY28" fmla="*/ 546656 h 546656"/>
                    <a:gd name="connsiteX29" fmla="*/ 714751 w 824411"/>
                    <a:gd name="connsiteY29" fmla="*/ 511744 h 546656"/>
                    <a:gd name="connsiteX30" fmla="*/ 706351 w 824411"/>
                    <a:gd name="connsiteY30" fmla="*/ 489956 h 546656"/>
                    <a:gd name="connsiteX31" fmla="*/ 739191 w 824411"/>
                    <a:gd name="connsiteY31" fmla="*/ 457171 h 546656"/>
                    <a:gd name="connsiteX32" fmla="*/ 771976 w 824411"/>
                    <a:gd name="connsiteY32" fmla="*/ 490011 h 546656"/>
                    <a:gd name="connsiteX33" fmla="*/ 763838 w 824411"/>
                    <a:gd name="connsiteY33" fmla="*/ 511613 h 546656"/>
                    <a:gd name="connsiteX34" fmla="*/ 803213 w 824411"/>
                    <a:gd name="connsiteY34" fmla="*/ 546131 h 546656"/>
                    <a:gd name="connsiteX35" fmla="*/ 795459 w 824411"/>
                    <a:gd name="connsiteY35" fmla="*/ 425917 h 546656"/>
                    <a:gd name="connsiteX36" fmla="*/ 765413 w 824411"/>
                    <a:gd name="connsiteY36" fmla="*/ 408844 h 546656"/>
                    <a:gd name="connsiteX37" fmla="*/ 581663 w 824411"/>
                    <a:gd name="connsiteY37" fmla="*/ 358706 h 546656"/>
                    <a:gd name="connsiteX38" fmla="*/ 545176 w 824411"/>
                    <a:gd name="connsiteY38" fmla="*/ 358706 h 546656"/>
                    <a:gd name="connsiteX39" fmla="*/ 541632 w 824411"/>
                    <a:gd name="connsiteY39" fmla="*/ 360150 h 546656"/>
                    <a:gd name="connsiteX40" fmla="*/ 501470 w 824411"/>
                    <a:gd name="connsiteY40" fmla="*/ 401231 h 546656"/>
                    <a:gd name="connsiteX41" fmla="*/ 470888 w 824411"/>
                    <a:gd name="connsiteY41" fmla="*/ 328781 h 546656"/>
                    <a:gd name="connsiteX42" fmla="*/ 413795 w 824411"/>
                    <a:gd name="connsiteY42" fmla="*/ 446906 h 546656"/>
                    <a:gd name="connsiteX43" fmla="*/ 373763 w 824411"/>
                    <a:gd name="connsiteY43" fmla="*/ 293081 h 546656"/>
                    <a:gd name="connsiteX44" fmla="*/ 342920 w 824411"/>
                    <a:gd name="connsiteY44" fmla="*/ 358706 h 546656"/>
                    <a:gd name="connsiteX45" fmla="*/ 279788 w 824411"/>
                    <a:gd name="connsiteY45" fmla="*/ 358706 h 546656"/>
                    <a:gd name="connsiteX46" fmla="*/ 279788 w 824411"/>
                    <a:gd name="connsiteY46" fmla="*/ 332456 h 546656"/>
                    <a:gd name="connsiteX47" fmla="*/ 326251 w 824411"/>
                    <a:gd name="connsiteY47" fmla="*/ 332456 h 546656"/>
                    <a:gd name="connsiteX48" fmla="*/ 380851 w 824411"/>
                    <a:gd name="connsiteY48" fmla="*/ 216300 h 546656"/>
                    <a:gd name="connsiteX49" fmla="*/ 421276 w 824411"/>
                    <a:gd name="connsiteY49" fmla="*/ 370913 h 546656"/>
                    <a:gd name="connsiteX50" fmla="*/ 472595 w 824411"/>
                    <a:gd name="connsiteY50" fmla="*/ 265913 h 546656"/>
                    <a:gd name="connsiteX51" fmla="*/ 510395 w 824411"/>
                    <a:gd name="connsiteY51" fmla="*/ 355425 h 546656"/>
                    <a:gd name="connsiteX52" fmla="*/ 523520 w 824411"/>
                    <a:gd name="connsiteY52" fmla="*/ 342300 h 546656"/>
                    <a:gd name="connsiteX53" fmla="*/ 545176 w 824411"/>
                    <a:gd name="connsiteY53" fmla="*/ 332456 h 546656"/>
                    <a:gd name="connsiteX54" fmla="*/ 581663 w 824411"/>
                    <a:gd name="connsiteY54" fmla="*/ 332456 h 546656"/>
                    <a:gd name="connsiteX55" fmla="*/ 581663 w 824411"/>
                    <a:gd name="connsiteY55" fmla="*/ 358706 h 546656"/>
                    <a:gd name="connsiteX0" fmla="*/ 765413 w 824411"/>
                    <a:gd name="connsiteY0" fmla="*/ 408844 h 546656"/>
                    <a:gd name="connsiteX1" fmla="*/ 765413 w 824411"/>
                    <a:gd name="connsiteY1" fmla="*/ 299513 h 546656"/>
                    <a:gd name="connsiteX2" fmla="*/ 706482 w 824411"/>
                    <a:gd name="connsiteY2" fmla="*/ 240581 h 546656"/>
                    <a:gd name="connsiteX3" fmla="*/ 634163 w 824411"/>
                    <a:gd name="connsiteY3" fmla="*/ 240581 h 546656"/>
                    <a:gd name="connsiteX4" fmla="*/ 634163 w 824411"/>
                    <a:gd name="connsiteY4" fmla="*/ 174956 h 546656"/>
                    <a:gd name="connsiteX5" fmla="*/ 214163 w 824411"/>
                    <a:gd name="connsiteY5" fmla="*/ 174956 h 546656"/>
                    <a:gd name="connsiteX6" fmla="*/ 214163 w 824411"/>
                    <a:gd name="connsiteY6" fmla="*/ 253706 h 546656"/>
                    <a:gd name="connsiteX7" fmla="*/ 115595 w 824411"/>
                    <a:gd name="connsiteY7" fmla="*/ 253706 h 546656"/>
                    <a:gd name="connsiteX8" fmla="*/ 148538 w 824411"/>
                    <a:gd name="connsiteY8" fmla="*/ 0 h 546656"/>
                    <a:gd name="connsiteX9" fmla="*/ 109163 w 824411"/>
                    <a:gd name="connsiteY9" fmla="*/ 34912 h 546656"/>
                    <a:gd name="connsiteX10" fmla="*/ 117957 w 824411"/>
                    <a:gd name="connsiteY10" fmla="*/ 56831 h 546656"/>
                    <a:gd name="connsiteX11" fmla="*/ 84966 w 824411"/>
                    <a:gd name="connsiteY11" fmla="*/ 89465 h 546656"/>
                    <a:gd name="connsiteX12" fmla="*/ 52333 w 824411"/>
                    <a:gd name="connsiteY12" fmla="*/ 56474 h 546656"/>
                    <a:gd name="connsiteX13" fmla="*/ 60338 w 824411"/>
                    <a:gd name="connsiteY13" fmla="*/ 35175 h 546656"/>
                    <a:gd name="connsiteX14" fmla="*/ 20963 w 824411"/>
                    <a:gd name="connsiteY14" fmla="*/ 656 h 546656"/>
                    <a:gd name="connsiteX15" fmla="*/ 29303 w 824411"/>
                    <a:gd name="connsiteY15" fmla="*/ 121018 h 546656"/>
                    <a:gd name="connsiteX16" fmla="*/ 56663 w 824411"/>
                    <a:gd name="connsiteY16" fmla="*/ 137025 h 546656"/>
                    <a:gd name="connsiteX17" fmla="*/ 56663 w 824411"/>
                    <a:gd name="connsiteY17" fmla="*/ 247275 h 546656"/>
                    <a:gd name="connsiteX18" fmla="*/ 115595 w 824411"/>
                    <a:gd name="connsiteY18" fmla="*/ 306206 h 546656"/>
                    <a:gd name="connsiteX19" fmla="*/ 214163 w 824411"/>
                    <a:gd name="connsiteY19" fmla="*/ 306206 h 546656"/>
                    <a:gd name="connsiteX20" fmla="*/ 214163 w 824411"/>
                    <a:gd name="connsiteY20" fmla="*/ 542456 h 546656"/>
                    <a:gd name="connsiteX21" fmla="*/ 634163 w 824411"/>
                    <a:gd name="connsiteY21" fmla="*/ 542456 h 546656"/>
                    <a:gd name="connsiteX22" fmla="*/ 634163 w 824411"/>
                    <a:gd name="connsiteY22" fmla="*/ 293081 h 546656"/>
                    <a:gd name="connsiteX23" fmla="*/ 706482 w 824411"/>
                    <a:gd name="connsiteY23" fmla="*/ 293081 h 546656"/>
                    <a:gd name="connsiteX24" fmla="*/ 712913 w 824411"/>
                    <a:gd name="connsiteY24" fmla="*/ 299513 h 546656"/>
                    <a:gd name="connsiteX25" fmla="*/ 712913 w 824411"/>
                    <a:gd name="connsiteY25" fmla="*/ 408844 h 546656"/>
                    <a:gd name="connsiteX26" fmla="*/ 658001 w 824411"/>
                    <a:gd name="connsiteY26" fmla="*/ 516273 h 546656"/>
                    <a:gd name="connsiteX27" fmla="*/ 675376 w 824411"/>
                    <a:gd name="connsiteY27" fmla="*/ 546656 h 546656"/>
                    <a:gd name="connsiteX28" fmla="*/ 714751 w 824411"/>
                    <a:gd name="connsiteY28" fmla="*/ 511744 h 546656"/>
                    <a:gd name="connsiteX29" fmla="*/ 706351 w 824411"/>
                    <a:gd name="connsiteY29" fmla="*/ 489956 h 546656"/>
                    <a:gd name="connsiteX30" fmla="*/ 739191 w 824411"/>
                    <a:gd name="connsiteY30" fmla="*/ 457171 h 546656"/>
                    <a:gd name="connsiteX31" fmla="*/ 771976 w 824411"/>
                    <a:gd name="connsiteY31" fmla="*/ 490011 h 546656"/>
                    <a:gd name="connsiteX32" fmla="*/ 763838 w 824411"/>
                    <a:gd name="connsiteY32" fmla="*/ 511613 h 546656"/>
                    <a:gd name="connsiteX33" fmla="*/ 803213 w 824411"/>
                    <a:gd name="connsiteY33" fmla="*/ 546131 h 546656"/>
                    <a:gd name="connsiteX34" fmla="*/ 795459 w 824411"/>
                    <a:gd name="connsiteY34" fmla="*/ 425917 h 546656"/>
                    <a:gd name="connsiteX35" fmla="*/ 765413 w 824411"/>
                    <a:gd name="connsiteY35" fmla="*/ 408844 h 546656"/>
                    <a:gd name="connsiteX36" fmla="*/ 581663 w 824411"/>
                    <a:gd name="connsiteY36" fmla="*/ 358706 h 546656"/>
                    <a:gd name="connsiteX37" fmla="*/ 545176 w 824411"/>
                    <a:gd name="connsiteY37" fmla="*/ 358706 h 546656"/>
                    <a:gd name="connsiteX38" fmla="*/ 541632 w 824411"/>
                    <a:gd name="connsiteY38" fmla="*/ 360150 h 546656"/>
                    <a:gd name="connsiteX39" fmla="*/ 501470 w 824411"/>
                    <a:gd name="connsiteY39" fmla="*/ 401231 h 546656"/>
                    <a:gd name="connsiteX40" fmla="*/ 470888 w 824411"/>
                    <a:gd name="connsiteY40" fmla="*/ 328781 h 546656"/>
                    <a:gd name="connsiteX41" fmla="*/ 413795 w 824411"/>
                    <a:gd name="connsiteY41" fmla="*/ 446906 h 546656"/>
                    <a:gd name="connsiteX42" fmla="*/ 373763 w 824411"/>
                    <a:gd name="connsiteY42" fmla="*/ 293081 h 546656"/>
                    <a:gd name="connsiteX43" fmla="*/ 342920 w 824411"/>
                    <a:gd name="connsiteY43" fmla="*/ 358706 h 546656"/>
                    <a:gd name="connsiteX44" fmla="*/ 279788 w 824411"/>
                    <a:gd name="connsiteY44" fmla="*/ 358706 h 546656"/>
                    <a:gd name="connsiteX45" fmla="*/ 279788 w 824411"/>
                    <a:gd name="connsiteY45" fmla="*/ 332456 h 546656"/>
                    <a:gd name="connsiteX46" fmla="*/ 326251 w 824411"/>
                    <a:gd name="connsiteY46" fmla="*/ 332456 h 546656"/>
                    <a:gd name="connsiteX47" fmla="*/ 380851 w 824411"/>
                    <a:gd name="connsiteY47" fmla="*/ 216300 h 546656"/>
                    <a:gd name="connsiteX48" fmla="*/ 421276 w 824411"/>
                    <a:gd name="connsiteY48" fmla="*/ 370913 h 546656"/>
                    <a:gd name="connsiteX49" fmla="*/ 472595 w 824411"/>
                    <a:gd name="connsiteY49" fmla="*/ 265913 h 546656"/>
                    <a:gd name="connsiteX50" fmla="*/ 510395 w 824411"/>
                    <a:gd name="connsiteY50" fmla="*/ 355425 h 546656"/>
                    <a:gd name="connsiteX51" fmla="*/ 523520 w 824411"/>
                    <a:gd name="connsiteY51" fmla="*/ 342300 h 546656"/>
                    <a:gd name="connsiteX52" fmla="*/ 545176 w 824411"/>
                    <a:gd name="connsiteY52" fmla="*/ 332456 h 546656"/>
                    <a:gd name="connsiteX53" fmla="*/ 581663 w 824411"/>
                    <a:gd name="connsiteY53" fmla="*/ 332456 h 546656"/>
                    <a:gd name="connsiteX54" fmla="*/ 581663 w 824411"/>
                    <a:gd name="connsiteY54" fmla="*/ 358706 h 546656"/>
                    <a:gd name="connsiteX0" fmla="*/ 765413 w 824411"/>
                    <a:gd name="connsiteY0" fmla="*/ 408844 h 546656"/>
                    <a:gd name="connsiteX1" fmla="*/ 765413 w 824411"/>
                    <a:gd name="connsiteY1" fmla="*/ 299513 h 546656"/>
                    <a:gd name="connsiteX2" fmla="*/ 706482 w 824411"/>
                    <a:gd name="connsiteY2" fmla="*/ 240581 h 546656"/>
                    <a:gd name="connsiteX3" fmla="*/ 634163 w 824411"/>
                    <a:gd name="connsiteY3" fmla="*/ 240581 h 546656"/>
                    <a:gd name="connsiteX4" fmla="*/ 634163 w 824411"/>
                    <a:gd name="connsiteY4" fmla="*/ 174956 h 546656"/>
                    <a:gd name="connsiteX5" fmla="*/ 214163 w 824411"/>
                    <a:gd name="connsiteY5" fmla="*/ 174956 h 546656"/>
                    <a:gd name="connsiteX6" fmla="*/ 214163 w 824411"/>
                    <a:gd name="connsiteY6" fmla="*/ 253706 h 546656"/>
                    <a:gd name="connsiteX7" fmla="*/ 115595 w 824411"/>
                    <a:gd name="connsiteY7" fmla="*/ 253706 h 546656"/>
                    <a:gd name="connsiteX8" fmla="*/ 148538 w 824411"/>
                    <a:gd name="connsiteY8" fmla="*/ 0 h 546656"/>
                    <a:gd name="connsiteX9" fmla="*/ 109163 w 824411"/>
                    <a:gd name="connsiteY9" fmla="*/ 34912 h 546656"/>
                    <a:gd name="connsiteX10" fmla="*/ 84966 w 824411"/>
                    <a:gd name="connsiteY10" fmla="*/ 89465 h 546656"/>
                    <a:gd name="connsiteX11" fmla="*/ 52333 w 824411"/>
                    <a:gd name="connsiteY11" fmla="*/ 56474 h 546656"/>
                    <a:gd name="connsiteX12" fmla="*/ 60338 w 824411"/>
                    <a:gd name="connsiteY12" fmla="*/ 35175 h 546656"/>
                    <a:gd name="connsiteX13" fmla="*/ 20963 w 824411"/>
                    <a:gd name="connsiteY13" fmla="*/ 656 h 546656"/>
                    <a:gd name="connsiteX14" fmla="*/ 29303 w 824411"/>
                    <a:gd name="connsiteY14" fmla="*/ 121018 h 546656"/>
                    <a:gd name="connsiteX15" fmla="*/ 56663 w 824411"/>
                    <a:gd name="connsiteY15" fmla="*/ 137025 h 546656"/>
                    <a:gd name="connsiteX16" fmla="*/ 56663 w 824411"/>
                    <a:gd name="connsiteY16" fmla="*/ 247275 h 546656"/>
                    <a:gd name="connsiteX17" fmla="*/ 115595 w 824411"/>
                    <a:gd name="connsiteY17" fmla="*/ 306206 h 546656"/>
                    <a:gd name="connsiteX18" fmla="*/ 214163 w 824411"/>
                    <a:gd name="connsiteY18" fmla="*/ 306206 h 546656"/>
                    <a:gd name="connsiteX19" fmla="*/ 214163 w 824411"/>
                    <a:gd name="connsiteY19" fmla="*/ 542456 h 546656"/>
                    <a:gd name="connsiteX20" fmla="*/ 634163 w 824411"/>
                    <a:gd name="connsiteY20" fmla="*/ 542456 h 546656"/>
                    <a:gd name="connsiteX21" fmla="*/ 634163 w 824411"/>
                    <a:gd name="connsiteY21" fmla="*/ 293081 h 546656"/>
                    <a:gd name="connsiteX22" fmla="*/ 706482 w 824411"/>
                    <a:gd name="connsiteY22" fmla="*/ 293081 h 546656"/>
                    <a:gd name="connsiteX23" fmla="*/ 712913 w 824411"/>
                    <a:gd name="connsiteY23" fmla="*/ 299513 h 546656"/>
                    <a:gd name="connsiteX24" fmla="*/ 712913 w 824411"/>
                    <a:gd name="connsiteY24" fmla="*/ 408844 h 546656"/>
                    <a:gd name="connsiteX25" fmla="*/ 658001 w 824411"/>
                    <a:gd name="connsiteY25" fmla="*/ 516273 h 546656"/>
                    <a:gd name="connsiteX26" fmla="*/ 675376 w 824411"/>
                    <a:gd name="connsiteY26" fmla="*/ 546656 h 546656"/>
                    <a:gd name="connsiteX27" fmla="*/ 714751 w 824411"/>
                    <a:gd name="connsiteY27" fmla="*/ 511744 h 546656"/>
                    <a:gd name="connsiteX28" fmla="*/ 706351 w 824411"/>
                    <a:gd name="connsiteY28" fmla="*/ 489956 h 546656"/>
                    <a:gd name="connsiteX29" fmla="*/ 739191 w 824411"/>
                    <a:gd name="connsiteY29" fmla="*/ 457171 h 546656"/>
                    <a:gd name="connsiteX30" fmla="*/ 771976 w 824411"/>
                    <a:gd name="connsiteY30" fmla="*/ 490011 h 546656"/>
                    <a:gd name="connsiteX31" fmla="*/ 763838 w 824411"/>
                    <a:gd name="connsiteY31" fmla="*/ 511613 h 546656"/>
                    <a:gd name="connsiteX32" fmla="*/ 803213 w 824411"/>
                    <a:gd name="connsiteY32" fmla="*/ 546131 h 546656"/>
                    <a:gd name="connsiteX33" fmla="*/ 795459 w 824411"/>
                    <a:gd name="connsiteY33" fmla="*/ 425917 h 546656"/>
                    <a:gd name="connsiteX34" fmla="*/ 765413 w 824411"/>
                    <a:gd name="connsiteY34" fmla="*/ 408844 h 546656"/>
                    <a:gd name="connsiteX35" fmla="*/ 581663 w 824411"/>
                    <a:gd name="connsiteY35" fmla="*/ 358706 h 546656"/>
                    <a:gd name="connsiteX36" fmla="*/ 545176 w 824411"/>
                    <a:gd name="connsiteY36" fmla="*/ 358706 h 546656"/>
                    <a:gd name="connsiteX37" fmla="*/ 541632 w 824411"/>
                    <a:gd name="connsiteY37" fmla="*/ 360150 h 546656"/>
                    <a:gd name="connsiteX38" fmla="*/ 501470 w 824411"/>
                    <a:gd name="connsiteY38" fmla="*/ 401231 h 546656"/>
                    <a:gd name="connsiteX39" fmla="*/ 470888 w 824411"/>
                    <a:gd name="connsiteY39" fmla="*/ 328781 h 546656"/>
                    <a:gd name="connsiteX40" fmla="*/ 413795 w 824411"/>
                    <a:gd name="connsiteY40" fmla="*/ 446906 h 546656"/>
                    <a:gd name="connsiteX41" fmla="*/ 373763 w 824411"/>
                    <a:gd name="connsiteY41" fmla="*/ 293081 h 546656"/>
                    <a:gd name="connsiteX42" fmla="*/ 342920 w 824411"/>
                    <a:gd name="connsiteY42" fmla="*/ 358706 h 546656"/>
                    <a:gd name="connsiteX43" fmla="*/ 279788 w 824411"/>
                    <a:gd name="connsiteY43" fmla="*/ 358706 h 546656"/>
                    <a:gd name="connsiteX44" fmla="*/ 279788 w 824411"/>
                    <a:gd name="connsiteY44" fmla="*/ 332456 h 546656"/>
                    <a:gd name="connsiteX45" fmla="*/ 326251 w 824411"/>
                    <a:gd name="connsiteY45" fmla="*/ 332456 h 546656"/>
                    <a:gd name="connsiteX46" fmla="*/ 380851 w 824411"/>
                    <a:gd name="connsiteY46" fmla="*/ 216300 h 546656"/>
                    <a:gd name="connsiteX47" fmla="*/ 421276 w 824411"/>
                    <a:gd name="connsiteY47" fmla="*/ 370913 h 546656"/>
                    <a:gd name="connsiteX48" fmla="*/ 472595 w 824411"/>
                    <a:gd name="connsiteY48" fmla="*/ 265913 h 546656"/>
                    <a:gd name="connsiteX49" fmla="*/ 510395 w 824411"/>
                    <a:gd name="connsiteY49" fmla="*/ 355425 h 546656"/>
                    <a:gd name="connsiteX50" fmla="*/ 523520 w 824411"/>
                    <a:gd name="connsiteY50" fmla="*/ 342300 h 546656"/>
                    <a:gd name="connsiteX51" fmla="*/ 545176 w 824411"/>
                    <a:gd name="connsiteY51" fmla="*/ 332456 h 546656"/>
                    <a:gd name="connsiteX52" fmla="*/ 581663 w 824411"/>
                    <a:gd name="connsiteY52" fmla="*/ 332456 h 546656"/>
                    <a:gd name="connsiteX53" fmla="*/ 581663 w 824411"/>
                    <a:gd name="connsiteY53" fmla="*/ 358706 h 546656"/>
                    <a:gd name="connsiteX0" fmla="*/ 765413 w 824411"/>
                    <a:gd name="connsiteY0" fmla="*/ 408844 h 546656"/>
                    <a:gd name="connsiteX1" fmla="*/ 765413 w 824411"/>
                    <a:gd name="connsiteY1" fmla="*/ 299513 h 546656"/>
                    <a:gd name="connsiteX2" fmla="*/ 706482 w 824411"/>
                    <a:gd name="connsiteY2" fmla="*/ 240581 h 546656"/>
                    <a:gd name="connsiteX3" fmla="*/ 634163 w 824411"/>
                    <a:gd name="connsiteY3" fmla="*/ 240581 h 546656"/>
                    <a:gd name="connsiteX4" fmla="*/ 634163 w 824411"/>
                    <a:gd name="connsiteY4" fmla="*/ 174956 h 546656"/>
                    <a:gd name="connsiteX5" fmla="*/ 214163 w 824411"/>
                    <a:gd name="connsiteY5" fmla="*/ 174956 h 546656"/>
                    <a:gd name="connsiteX6" fmla="*/ 214163 w 824411"/>
                    <a:gd name="connsiteY6" fmla="*/ 253706 h 546656"/>
                    <a:gd name="connsiteX7" fmla="*/ 115595 w 824411"/>
                    <a:gd name="connsiteY7" fmla="*/ 253706 h 546656"/>
                    <a:gd name="connsiteX8" fmla="*/ 148538 w 824411"/>
                    <a:gd name="connsiteY8" fmla="*/ 0 h 546656"/>
                    <a:gd name="connsiteX9" fmla="*/ 84966 w 824411"/>
                    <a:gd name="connsiteY9" fmla="*/ 89465 h 546656"/>
                    <a:gd name="connsiteX10" fmla="*/ 52333 w 824411"/>
                    <a:gd name="connsiteY10" fmla="*/ 56474 h 546656"/>
                    <a:gd name="connsiteX11" fmla="*/ 60338 w 824411"/>
                    <a:gd name="connsiteY11" fmla="*/ 35175 h 546656"/>
                    <a:gd name="connsiteX12" fmla="*/ 20963 w 824411"/>
                    <a:gd name="connsiteY12" fmla="*/ 656 h 546656"/>
                    <a:gd name="connsiteX13" fmla="*/ 29303 w 824411"/>
                    <a:gd name="connsiteY13" fmla="*/ 121018 h 546656"/>
                    <a:gd name="connsiteX14" fmla="*/ 56663 w 824411"/>
                    <a:gd name="connsiteY14" fmla="*/ 137025 h 546656"/>
                    <a:gd name="connsiteX15" fmla="*/ 56663 w 824411"/>
                    <a:gd name="connsiteY15" fmla="*/ 247275 h 546656"/>
                    <a:gd name="connsiteX16" fmla="*/ 115595 w 824411"/>
                    <a:gd name="connsiteY16" fmla="*/ 306206 h 546656"/>
                    <a:gd name="connsiteX17" fmla="*/ 214163 w 824411"/>
                    <a:gd name="connsiteY17" fmla="*/ 306206 h 546656"/>
                    <a:gd name="connsiteX18" fmla="*/ 214163 w 824411"/>
                    <a:gd name="connsiteY18" fmla="*/ 542456 h 546656"/>
                    <a:gd name="connsiteX19" fmla="*/ 634163 w 824411"/>
                    <a:gd name="connsiteY19" fmla="*/ 542456 h 546656"/>
                    <a:gd name="connsiteX20" fmla="*/ 634163 w 824411"/>
                    <a:gd name="connsiteY20" fmla="*/ 293081 h 546656"/>
                    <a:gd name="connsiteX21" fmla="*/ 706482 w 824411"/>
                    <a:gd name="connsiteY21" fmla="*/ 293081 h 546656"/>
                    <a:gd name="connsiteX22" fmla="*/ 712913 w 824411"/>
                    <a:gd name="connsiteY22" fmla="*/ 299513 h 546656"/>
                    <a:gd name="connsiteX23" fmla="*/ 712913 w 824411"/>
                    <a:gd name="connsiteY23" fmla="*/ 408844 h 546656"/>
                    <a:gd name="connsiteX24" fmla="*/ 658001 w 824411"/>
                    <a:gd name="connsiteY24" fmla="*/ 516273 h 546656"/>
                    <a:gd name="connsiteX25" fmla="*/ 675376 w 824411"/>
                    <a:gd name="connsiteY25" fmla="*/ 546656 h 546656"/>
                    <a:gd name="connsiteX26" fmla="*/ 714751 w 824411"/>
                    <a:gd name="connsiteY26" fmla="*/ 511744 h 546656"/>
                    <a:gd name="connsiteX27" fmla="*/ 706351 w 824411"/>
                    <a:gd name="connsiteY27" fmla="*/ 489956 h 546656"/>
                    <a:gd name="connsiteX28" fmla="*/ 739191 w 824411"/>
                    <a:gd name="connsiteY28" fmla="*/ 457171 h 546656"/>
                    <a:gd name="connsiteX29" fmla="*/ 771976 w 824411"/>
                    <a:gd name="connsiteY29" fmla="*/ 490011 h 546656"/>
                    <a:gd name="connsiteX30" fmla="*/ 763838 w 824411"/>
                    <a:gd name="connsiteY30" fmla="*/ 511613 h 546656"/>
                    <a:gd name="connsiteX31" fmla="*/ 803213 w 824411"/>
                    <a:gd name="connsiteY31" fmla="*/ 546131 h 546656"/>
                    <a:gd name="connsiteX32" fmla="*/ 795459 w 824411"/>
                    <a:gd name="connsiteY32" fmla="*/ 425917 h 546656"/>
                    <a:gd name="connsiteX33" fmla="*/ 765413 w 824411"/>
                    <a:gd name="connsiteY33" fmla="*/ 408844 h 546656"/>
                    <a:gd name="connsiteX34" fmla="*/ 581663 w 824411"/>
                    <a:gd name="connsiteY34" fmla="*/ 358706 h 546656"/>
                    <a:gd name="connsiteX35" fmla="*/ 545176 w 824411"/>
                    <a:gd name="connsiteY35" fmla="*/ 358706 h 546656"/>
                    <a:gd name="connsiteX36" fmla="*/ 541632 w 824411"/>
                    <a:gd name="connsiteY36" fmla="*/ 360150 h 546656"/>
                    <a:gd name="connsiteX37" fmla="*/ 501470 w 824411"/>
                    <a:gd name="connsiteY37" fmla="*/ 401231 h 546656"/>
                    <a:gd name="connsiteX38" fmla="*/ 470888 w 824411"/>
                    <a:gd name="connsiteY38" fmla="*/ 328781 h 546656"/>
                    <a:gd name="connsiteX39" fmla="*/ 413795 w 824411"/>
                    <a:gd name="connsiteY39" fmla="*/ 446906 h 546656"/>
                    <a:gd name="connsiteX40" fmla="*/ 373763 w 824411"/>
                    <a:gd name="connsiteY40" fmla="*/ 293081 h 546656"/>
                    <a:gd name="connsiteX41" fmla="*/ 342920 w 824411"/>
                    <a:gd name="connsiteY41" fmla="*/ 358706 h 546656"/>
                    <a:gd name="connsiteX42" fmla="*/ 279788 w 824411"/>
                    <a:gd name="connsiteY42" fmla="*/ 358706 h 546656"/>
                    <a:gd name="connsiteX43" fmla="*/ 279788 w 824411"/>
                    <a:gd name="connsiteY43" fmla="*/ 332456 h 546656"/>
                    <a:gd name="connsiteX44" fmla="*/ 326251 w 824411"/>
                    <a:gd name="connsiteY44" fmla="*/ 332456 h 546656"/>
                    <a:gd name="connsiteX45" fmla="*/ 380851 w 824411"/>
                    <a:gd name="connsiteY45" fmla="*/ 216300 h 546656"/>
                    <a:gd name="connsiteX46" fmla="*/ 421276 w 824411"/>
                    <a:gd name="connsiteY46" fmla="*/ 370913 h 546656"/>
                    <a:gd name="connsiteX47" fmla="*/ 472595 w 824411"/>
                    <a:gd name="connsiteY47" fmla="*/ 265913 h 546656"/>
                    <a:gd name="connsiteX48" fmla="*/ 510395 w 824411"/>
                    <a:gd name="connsiteY48" fmla="*/ 355425 h 546656"/>
                    <a:gd name="connsiteX49" fmla="*/ 523520 w 824411"/>
                    <a:gd name="connsiteY49" fmla="*/ 342300 h 546656"/>
                    <a:gd name="connsiteX50" fmla="*/ 545176 w 824411"/>
                    <a:gd name="connsiteY50" fmla="*/ 332456 h 546656"/>
                    <a:gd name="connsiteX51" fmla="*/ 581663 w 824411"/>
                    <a:gd name="connsiteY51" fmla="*/ 332456 h 546656"/>
                    <a:gd name="connsiteX52" fmla="*/ 581663 w 824411"/>
                    <a:gd name="connsiteY52" fmla="*/ 358706 h 546656"/>
                    <a:gd name="connsiteX0" fmla="*/ 765413 w 824411"/>
                    <a:gd name="connsiteY0" fmla="*/ 408844 h 546656"/>
                    <a:gd name="connsiteX1" fmla="*/ 765413 w 824411"/>
                    <a:gd name="connsiteY1" fmla="*/ 299513 h 546656"/>
                    <a:gd name="connsiteX2" fmla="*/ 706482 w 824411"/>
                    <a:gd name="connsiteY2" fmla="*/ 240581 h 546656"/>
                    <a:gd name="connsiteX3" fmla="*/ 634163 w 824411"/>
                    <a:gd name="connsiteY3" fmla="*/ 240581 h 546656"/>
                    <a:gd name="connsiteX4" fmla="*/ 634163 w 824411"/>
                    <a:gd name="connsiteY4" fmla="*/ 174956 h 546656"/>
                    <a:gd name="connsiteX5" fmla="*/ 214163 w 824411"/>
                    <a:gd name="connsiteY5" fmla="*/ 174956 h 546656"/>
                    <a:gd name="connsiteX6" fmla="*/ 214163 w 824411"/>
                    <a:gd name="connsiteY6" fmla="*/ 253706 h 546656"/>
                    <a:gd name="connsiteX7" fmla="*/ 115595 w 824411"/>
                    <a:gd name="connsiteY7" fmla="*/ 253706 h 546656"/>
                    <a:gd name="connsiteX8" fmla="*/ 148538 w 824411"/>
                    <a:gd name="connsiteY8" fmla="*/ 0 h 546656"/>
                    <a:gd name="connsiteX9" fmla="*/ 52333 w 824411"/>
                    <a:gd name="connsiteY9" fmla="*/ 56474 h 546656"/>
                    <a:gd name="connsiteX10" fmla="*/ 60338 w 824411"/>
                    <a:gd name="connsiteY10" fmla="*/ 35175 h 546656"/>
                    <a:gd name="connsiteX11" fmla="*/ 20963 w 824411"/>
                    <a:gd name="connsiteY11" fmla="*/ 656 h 546656"/>
                    <a:gd name="connsiteX12" fmla="*/ 29303 w 824411"/>
                    <a:gd name="connsiteY12" fmla="*/ 121018 h 546656"/>
                    <a:gd name="connsiteX13" fmla="*/ 56663 w 824411"/>
                    <a:gd name="connsiteY13" fmla="*/ 137025 h 546656"/>
                    <a:gd name="connsiteX14" fmla="*/ 56663 w 824411"/>
                    <a:gd name="connsiteY14" fmla="*/ 247275 h 546656"/>
                    <a:gd name="connsiteX15" fmla="*/ 115595 w 824411"/>
                    <a:gd name="connsiteY15" fmla="*/ 306206 h 546656"/>
                    <a:gd name="connsiteX16" fmla="*/ 214163 w 824411"/>
                    <a:gd name="connsiteY16" fmla="*/ 306206 h 546656"/>
                    <a:gd name="connsiteX17" fmla="*/ 214163 w 824411"/>
                    <a:gd name="connsiteY17" fmla="*/ 542456 h 546656"/>
                    <a:gd name="connsiteX18" fmla="*/ 634163 w 824411"/>
                    <a:gd name="connsiteY18" fmla="*/ 542456 h 546656"/>
                    <a:gd name="connsiteX19" fmla="*/ 634163 w 824411"/>
                    <a:gd name="connsiteY19" fmla="*/ 293081 h 546656"/>
                    <a:gd name="connsiteX20" fmla="*/ 706482 w 824411"/>
                    <a:gd name="connsiteY20" fmla="*/ 293081 h 546656"/>
                    <a:gd name="connsiteX21" fmla="*/ 712913 w 824411"/>
                    <a:gd name="connsiteY21" fmla="*/ 299513 h 546656"/>
                    <a:gd name="connsiteX22" fmla="*/ 712913 w 824411"/>
                    <a:gd name="connsiteY22" fmla="*/ 408844 h 546656"/>
                    <a:gd name="connsiteX23" fmla="*/ 658001 w 824411"/>
                    <a:gd name="connsiteY23" fmla="*/ 516273 h 546656"/>
                    <a:gd name="connsiteX24" fmla="*/ 675376 w 824411"/>
                    <a:gd name="connsiteY24" fmla="*/ 546656 h 546656"/>
                    <a:gd name="connsiteX25" fmla="*/ 714751 w 824411"/>
                    <a:gd name="connsiteY25" fmla="*/ 511744 h 546656"/>
                    <a:gd name="connsiteX26" fmla="*/ 706351 w 824411"/>
                    <a:gd name="connsiteY26" fmla="*/ 489956 h 546656"/>
                    <a:gd name="connsiteX27" fmla="*/ 739191 w 824411"/>
                    <a:gd name="connsiteY27" fmla="*/ 457171 h 546656"/>
                    <a:gd name="connsiteX28" fmla="*/ 771976 w 824411"/>
                    <a:gd name="connsiteY28" fmla="*/ 490011 h 546656"/>
                    <a:gd name="connsiteX29" fmla="*/ 763838 w 824411"/>
                    <a:gd name="connsiteY29" fmla="*/ 511613 h 546656"/>
                    <a:gd name="connsiteX30" fmla="*/ 803213 w 824411"/>
                    <a:gd name="connsiteY30" fmla="*/ 546131 h 546656"/>
                    <a:gd name="connsiteX31" fmla="*/ 795459 w 824411"/>
                    <a:gd name="connsiteY31" fmla="*/ 425917 h 546656"/>
                    <a:gd name="connsiteX32" fmla="*/ 765413 w 824411"/>
                    <a:gd name="connsiteY32" fmla="*/ 408844 h 546656"/>
                    <a:gd name="connsiteX33" fmla="*/ 581663 w 824411"/>
                    <a:gd name="connsiteY33" fmla="*/ 358706 h 546656"/>
                    <a:gd name="connsiteX34" fmla="*/ 545176 w 824411"/>
                    <a:gd name="connsiteY34" fmla="*/ 358706 h 546656"/>
                    <a:gd name="connsiteX35" fmla="*/ 541632 w 824411"/>
                    <a:gd name="connsiteY35" fmla="*/ 360150 h 546656"/>
                    <a:gd name="connsiteX36" fmla="*/ 501470 w 824411"/>
                    <a:gd name="connsiteY36" fmla="*/ 401231 h 546656"/>
                    <a:gd name="connsiteX37" fmla="*/ 470888 w 824411"/>
                    <a:gd name="connsiteY37" fmla="*/ 328781 h 546656"/>
                    <a:gd name="connsiteX38" fmla="*/ 413795 w 824411"/>
                    <a:gd name="connsiteY38" fmla="*/ 446906 h 546656"/>
                    <a:gd name="connsiteX39" fmla="*/ 373763 w 824411"/>
                    <a:gd name="connsiteY39" fmla="*/ 293081 h 546656"/>
                    <a:gd name="connsiteX40" fmla="*/ 342920 w 824411"/>
                    <a:gd name="connsiteY40" fmla="*/ 358706 h 546656"/>
                    <a:gd name="connsiteX41" fmla="*/ 279788 w 824411"/>
                    <a:gd name="connsiteY41" fmla="*/ 358706 h 546656"/>
                    <a:gd name="connsiteX42" fmla="*/ 279788 w 824411"/>
                    <a:gd name="connsiteY42" fmla="*/ 332456 h 546656"/>
                    <a:gd name="connsiteX43" fmla="*/ 326251 w 824411"/>
                    <a:gd name="connsiteY43" fmla="*/ 332456 h 546656"/>
                    <a:gd name="connsiteX44" fmla="*/ 380851 w 824411"/>
                    <a:gd name="connsiteY44" fmla="*/ 216300 h 546656"/>
                    <a:gd name="connsiteX45" fmla="*/ 421276 w 824411"/>
                    <a:gd name="connsiteY45" fmla="*/ 370913 h 546656"/>
                    <a:gd name="connsiteX46" fmla="*/ 472595 w 824411"/>
                    <a:gd name="connsiteY46" fmla="*/ 265913 h 546656"/>
                    <a:gd name="connsiteX47" fmla="*/ 510395 w 824411"/>
                    <a:gd name="connsiteY47" fmla="*/ 355425 h 546656"/>
                    <a:gd name="connsiteX48" fmla="*/ 523520 w 824411"/>
                    <a:gd name="connsiteY48" fmla="*/ 342300 h 546656"/>
                    <a:gd name="connsiteX49" fmla="*/ 545176 w 824411"/>
                    <a:gd name="connsiteY49" fmla="*/ 332456 h 546656"/>
                    <a:gd name="connsiteX50" fmla="*/ 581663 w 824411"/>
                    <a:gd name="connsiteY50" fmla="*/ 332456 h 546656"/>
                    <a:gd name="connsiteX51" fmla="*/ 581663 w 824411"/>
                    <a:gd name="connsiteY51" fmla="*/ 358706 h 546656"/>
                    <a:gd name="connsiteX0" fmla="*/ 765413 w 824411"/>
                    <a:gd name="connsiteY0" fmla="*/ 408188 h 546000"/>
                    <a:gd name="connsiteX1" fmla="*/ 765413 w 824411"/>
                    <a:gd name="connsiteY1" fmla="*/ 298857 h 546000"/>
                    <a:gd name="connsiteX2" fmla="*/ 706482 w 824411"/>
                    <a:gd name="connsiteY2" fmla="*/ 239925 h 546000"/>
                    <a:gd name="connsiteX3" fmla="*/ 634163 w 824411"/>
                    <a:gd name="connsiteY3" fmla="*/ 239925 h 546000"/>
                    <a:gd name="connsiteX4" fmla="*/ 634163 w 824411"/>
                    <a:gd name="connsiteY4" fmla="*/ 174300 h 546000"/>
                    <a:gd name="connsiteX5" fmla="*/ 214163 w 824411"/>
                    <a:gd name="connsiteY5" fmla="*/ 174300 h 546000"/>
                    <a:gd name="connsiteX6" fmla="*/ 214163 w 824411"/>
                    <a:gd name="connsiteY6" fmla="*/ 253050 h 546000"/>
                    <a:gd name="connsiteX7" fmla="*/ 115595 w 824411"/>
                    <a:gd name="connsiteY7" fmla="*/ 253050 h 546000"/>
                    <a:gd name="connsiteX8" fmla="*/ 52333 w 824411"/>
                    <a:gd name="connsiteY8" fmla="*/ 55818 h 546000"/>
                    <a:gd name="connsiteX9" fmla="*/ 60338 w 824411"/>
                    <a:gd name="connsiteY9" fmla="*/ 34519 h 546000"/>
                    <a:gd name="connsiteX10" fmla="*/ 20963 w 824411"/>
                    <a:gd name="connsiteY10" fmla="*/ 0 h 546000"/>
                    <a:gd name="connsiteX11" fmla="*/ 29303 w 824411"/>
                    <a:gd name="connsiteY11" fmla="*/ 120362 h 546000"/>
                    <a:gd name="connsiteX12" fmla="*/ 56663 w 824411"/>
                    <a:gd name="connsiteY12" fmla="*/ 136369 h 546000"/>
                    <a:gd name="connsiteX13" fmla="*/ 56663 w 824411"/>
                    <a:gd name="connsiteY13" fmla="*/ 246619 h 546000"/>
                    <a:gd name="connsiteX14" fmla="*/ 115595 w 824411"/>
                    <a:gd name="connsiteY14" fmla="*/ 305550 h 546000"/>
                    <a:gd name="connsiteX15" fmla="*/ 214163 w 824411"/>
                    <a:gd name="connsiteY15" fmla="*/ 305550 h 546000"/>
                    <a:gd name="connsiteX16" fmla="*/ 214163 w 824411"/>
                    <a:gd name="connsiteY16" fmla="*/ 541800 h 546000"/>
                    <a:gd name="connsiteX17" fmla="*/ 634163 w 824411"/>
                    <a:gd name="connsiteY17" fmla="*/ 541800 h 546000"/>
                    <a:gd name="connsiteX18" fmla="*/ 634163 w 824411"/>
                    <a:gd name="connsiteY18" fmla="*/ 292425 h 546000"/>
                    <a:gd name="connsiteX19" fmla="*/ 706482 w 824411"/>
                    <a:gd name="connsiteY19" fmla="*/ 292425 h 546000"/>
                    <a:gd name="connsiteX20" fmla="*/ 712913 w 824411"/>
                    <a:gd name="connsiteY20" fmla="*/ 298857 h 546000"/>
                    <a:gd name="connsiteX21" fmla="*/ 712913 w 824411"/>
                    <a:gd name="connsiteY21" fmla="*/ 408188 h 546000"/>
                    <a:gd name="connsiteX22" fmla="*/ 658001 w 824411"/>
                    <a:gd name="connsiteY22" fmla="*/ 515617 h 546000"/>
                    <a:gd name="connsiteX23" fmla="*/ 675376 w 824411"/>
                    <a:gd name="connsiteY23" fmla="*/ 546000 h 546000"/>
                    <a:gd name="connsiteX24" fmla="*/ 714751 w 824411"/>
                    <a:gd name="connsiteY24" fmla="*/ 511088 h 546000"/>
                    <a:gd name="connsiteX25" fmla="*/ 706351 w 824411"/>
                    <a:gd name="connsiteY25" fmla="*/ 489300 h 546000"/>
                    <a:gd name="connsiteX26" fmla="*/ 739191 w 824411"/>
                    <a:gd name="connsiteY26" fmla="*/ 456515 h 546000"/>
                    <a:gd name="connsiteX27" fmla="*/ 771976 w 824411"/>
                    <a:gd name="connsiteY27" fmla="*/ 489355 h 546000"/>
                    <a:gd name="connsiteX28" fmla="*/ 763838 w 824411"/>
                    <a:gd name="connsiteY28" fmla="*/ 510957 h 546000"/>
                    <a:gd name="connsiteX29" fmla="*/ 803213 w 824411"/>
                    <a:gd name="connsiteY29" fmla="*/ 545475 h 546000"/>
                    <a:gd name="connsiteX30" fmla="*/ 795459 w 824411"/>
                    <a:gd name="connsiteY30" fmla="*/ 425261 h 546000"/>
                    <a:gd name="connsiteX31" fmla="*/ 765413 w 824411"/>
                    <a:gd name="connsiteY31" fmla="*/ 408188 h 546000"/>
                    <a:gd name="connsiteX32" fmla="*/ 581663 w 824411"/>
                    <a:gd name="connsiteY32" fmla="*/ 358050 h 546000"/>
                    <a:gd name="connsiteX33" fmla="*/ 545176 w 824411"/>
                    <a:gd name="connsiteY33" fmla="*/ 358050 h 546000"/>
                    <a:gd name="connsiteX34" fmla="*/ 541632 w 824411"/>
                    <a:gd name="connsiteY34" fmla="*/ 359494 h 546000"/>
                    <a:gd name="connsiteX35" fmla="*/ 501470 w 824411"/>
                    <a:gd name="connsiteY35" fmla="*/ 400575 h 546000"/>
                    <a:gd name="connsiteX36" fmla="*/ 470888 w 824411"/>
                    <a:gd name="connsiteY36" fmla="*/ 328125 h 546000"/>
                    <a:gd name="connsiteX37" fmla="*/ 413795 w 824411"/>
                    <a:gd name="connsiteY37" fmla="*/ 446250 h 546000"/>
                    <a:gd name="connsiteX38" fmla="*/ 373763 w 824411"/>
                    <a:gd name="connsiteY38" fmla="*/ 292425 h 546000"/>
                    <a:gd name="connsiteX39" fmla="*/ 342920 w 824411"/>
                    <a:gd name="connsiteY39" fmla="*/ 358050 h 546000"/>
                    <a:gd name="connsiteX40" fmla="*/ 279788 w 824411"/>
                    <a:gd name="connsiteY40" fmla="*/ 358050 h 546000"/>
                    <a:gd name="connsiteX41" fmla="*/ 279788 w 824411"/>
                    <a:gd name="connsiteY41" fmla="*/ 331800 h 546000"/>
                    <a:gd name="connsiteX42" fmla="*/ 326251 w 824411"/>
                    <a:gd name="connsiteY42" fmla="*/ 331800 h 546000"/>
                    <a:gd name="connsiteX43" fmla="*/ 380851 w 824411"/>
                    <a:gd name="connsiteY43" fmla="*/ 215644 h 546000"/>
                    <a:gd name="connsiteX44" fmla="*/ 421276 w 824411"/>
                    <a:gd name="connsiteY44" fmla="*/ 370257 h 546000"/>
                    <a:gd name="connsiteX45" fmla="*/ 472595 w 824411"/>
                    <a:gd name="connsiteY45" fmla="*/ 265257 h 546000"/>
                    <a:gd name="connsiteX46" fmla="*/ 510395 w 824411"/>
                    <a:gd name="connsiteY46" fmla="*/ 354769 h 546000"/>
                    <a:gd name="connsiteX47" fmla="*/ 523520 w 824411"/>
                    <a:gd name="connsiteY47" fmla="*/ 341644 h 546000"/>
                    <a:gd name="connsiteX48" fmla="*/ 545176 w 824411"/>
                    <a:gd name="connsiteY48" fmla="*/ 331800 h 546000"/>
                    <a:gd name="connsiteX49" fmla="*/ 581663 w 824411"/>
                    <a:gd name="connsiteY49" fmla="*/ 331800 h 546000"/>
                    <a:gd name="connsiteX50" fmla="*/ 581663 w 824411"/>
                    <a:gd name="connsiteY50" fmla="*/ 358050 h 546000"/>
                    <a:gd name="connsiteX0" fmla="*/ 765413 w 824411"/>
                    <a:gd name="connsiteY0" fmla="*/ 408188 h 546000"/>
                    <a:gd name="connsiteX1" fmla="*/ 765413 w 824411"/>
                    <a:gd name="connsiteY1" fmla="*/ 298857 h 546000"/>
                    <a:gd name="connsiteX2" fmla="*/ 706482 w 824411"/>
                    <a:gd name="connsiteY2" fmla="*/ 239925 h 546000"/>
                    <a:gd name="connsiteX3" fmla="*/ 634163 w 824411"/>
                    <a:gd name="connsiteY3" fmla="*/ 239925 h 546000"/>
                    <a:gd name="connsiteX4" fmla="*/ 634163 w 824411"/>
                    <a:gd name="connsiteY4" fmla="*/ 174300 h 546000"/>
                    <a:gd name="connsiteX5" fmla="*/ 214163 w 824411"/>
                    <a:gd name="connsiteY5" fmla="*/ 174300 h 546000"/>
                    <a:gd name="connsiteX6" fmla="*/ 214163 w 824411"/>
                    <a:gd name="connsiteY6" fmla="*/ 253050 h 546000"/>
                    <a:gd name="connsiteX7" fmla="*/ 115595 w 824411"/>
                    <a:gd name="connsiteY7" fmla="*/ 253050 h 546000"/>
                    <a:gd name="connsiteX8" fmla="*/ 60338 w 824411"/>
                    <a:gd name="connsiteY8" fmla="*/ 34519 h 546000"/>
                    <a:gd name="connsiteX9" fmla="*/ 20963 w 824411"/>
                    <a:gd name="connsiteY9" fmla="*/ 0 h 546000"/>
                    <a:gd name="connsiteX10" fmla="*/ 29303 w 824411"/>
                    <a:gd name="connsiteY10" fmla="*/ 120362 h 546000"/>
                    <a:gd name="connsiteX11" fmla="*/ 56663 w 824411"/>
                    <a:gd name="connsiteY11" fmla="*/ 136369 h 546000"/>
                    <a:gd name="connsiteX12" fmla="*/ 56663 w 824411"/>
                    <a:gd name="connsiteY12" fmla="*/ 246619 h 546000"/>
                    <a:gd name="connsiteX13" fmla="*/ 115595 w 824411"/>
                    <a:gd name="connsiteY13" fmla="*/ 305550 h 546000"/>
                    <a:gd name="connsiteX14" fmla="*/ 214163 w 824411"/>
                    <a:gd name="connsiteY14" fmla="*/ 305550 h 546000"/>
                    <a:gd name="connsiteX15" fmla="*/ 214163 w 824411"/>
                    <a:gd name="connsiteY15" fmla="*/ 541800 h 546000"/>
                    <a:gd name="connsiteX16" fmla="*/ 634163 w 824411"/>
                    <a:gd name="connsiteY16" fmla="*/ 541800 h 546000"/>
                    <a:gd name="connsiteX17" fmla="*/ 634163 w 824411"/>
                    <a:gd name="connsiteY17" fmla="*/ 292425 h 546000"/>
                    <a:gd name="connsiteX18" fmla="*/ 706482 w 824411"/>
                    <a:gd name="connsiteY18" fmla="*/ 292425 h 546000"/>
                    <a:gd name="connsiteX19" fmla="*/ 712913 w 824411"/>
                    <a:gd name="connsiteY19" fmla="*/ 298857 h 546000"/>
                    <a:gd name="connsiteX20" fmla="*/ 712913 w 824411"/>
                    <a:gd name="connsiteY20" fmla="*/ 408188 h 546000"/>
                    <a:gd name="connsiteX21" fmla="*/ 658001 w 824411"/>
                    <a:gd name="connsiteY21" fmla="*/ 515617 h 546000"/>
                    <a:gd name="connsiteX22" fmla="*/ 675376 w 824411"/>
                    <a:gd name="connsiteY22" fmla="*/ 546000 h 546000"/>
                    <a:gd name="connsiteX23" fmla="*/ 714751 w 824411"/>
                    <a:gd name="connsiteY23" fmla="*/ 511088 h 546000"/>
                    <a:gd name="connsiteX24" fmla="*/ 706351 w 824411"/>
                    <a:gd name="connsiteY24" fmla="*/ 489300 h 546000"/>
                    <a:gd name="connsiteX25" fmla="*/ 739191 w 824411"/>
                    <a:gd name="connsiteY25" fmla="*/ 456515 h 546000"/>
                    <a:gd name="connsiteX26" fmla="*/ 771976 w 824411"/>
                    <a:gd name="connsiteY26" fmla="*/ 489355 h 546000"/>
                    <a:gd name="connsiteX27" fmla="*/ 763838 w 824411"/>
                    <a:gd name="connsiteY27" fmla="*/ 510957 h 546000"/>
                    <a:gd name="connsiteX28" fmla="*/ 803213 w 824411"/>
                    <a:gd name="connsiteY28" fmla="*/ 545475 h 546000"/>
                    <a:gd name="connsiteX29" fmla="*/ 795459 w 824411"/>
                    <a:gd name="connsiteY29" fmla="*/ 425261 h 546000"/>
                    <a:gd name="connsiteX30" fmla="*/ 765413 w 824411"/>
                    <a:gd name="connsiteY30" fmla="*/ 408188 h 546000"/>
                    <a:gd name="connsiteX31" fmla="*/ 581663 w 824411"/>
                    <a:gd name="connsiteY31" fmla="*/ 358050 h 546000"/>
                    <a:gd name="connsiteX32" fmla="*/ 545176 w 824411"/>
                    <a:gd name="connsiteY32" fmla="*/ 358050 h 546000"/>
                    <a:gd name="connsiteX33" fmla="*/ 541632 w 824411"/>
                    <a:gd name="connsiteY33" fmla="*/ 359494 h 546000"/>
                    <a:gd name="connsiteX34" fmla="*/ 501470 w 824411"/>
                    <a:gd name="connsiteY34" fmla="*/ 400575 h 546000"/>
                    <a:gd name="connsiteX35" fmla="*/ 470888 w 824411"/>
                    <a:gd name="connsiteY35" fmla="*/ 328125 h 546000"/>
                    <a:gd name="connsiteX36" fmla="*/ 413795 w 824411"/>
                    <a:gd name="connsiteY36" fmla="*/ 446250 h 546000"/>
                    <a:gd name="connsiteX37" fmla="*/ 373763 w 824411"/>
                    <a:gd name="connsiteY37" fmla="*/ 292425 h 546000"/>
                    <a:gd name="connsiteX38" fmla="*/ 342920 w 824411"/>
                    <a:gd name="connsiteY38" fmla="*/ 358050 h 546000"/>
                    <a:gd name="connsiteX39" fmla="*/ 279788 w 824411"/>
                    <a:gd name="connsiteY39" fmla="*/ 358050 h 546000"/>
                    <a:gd name="connsiteX40" fmla="*/ 279788 w 824411"/>
                    <a:gd name="connsiteY40" fmla="*/ 331800 h 546000"/>
                    <a:gd name="connsiteX41" fmla="*/ 326251 w 824411"/>
                    <a:gd name="connsiteY41" fmla="*/ 331800 h 546000"/>
                    <a:gd name="connsiteX42" fmla="*/ 380851 w 824411"/>
                    <a:gd name="connsiteY42" fmla="*/ 215644 h 546000"/>
                    <a:gd name="connsiteX43" fmla="*/ 421276 w 824411"/>
                    <a:gd name="connsiteY43" fmla="*/ 370257 h 546000"/>
                    <a:gd name="connsiteX44" fmla="*/ 472595 w 824411"/>
                    <a:gd name="connsiteY44" fmla="*/ 265257 h 546000"/>
                    <a:gd name="connsiteX45" fmla="*/ 510395 w 824411"/>
                    <a:gd name="connsiteY45" fmla="*/ 354769 h 546000"/>
                    <a:gd name="connsiteX46" fmla="*/ 523520 w 824411"/>
                    <a:gd name="connsiteY46" fmla="*/ 341644 h 546000"/>
                    <a:gd name="connsiteX47" fmla="*/ 545176 w 824411"/>
                    <a:gd name="connsiteY47" fmla="*/ 331800 h 546000"/>
                    <a:gd name="connsiteX48" fmla="*/ 581663 w 824411"/>
                    <a:gd name="connsiteY48" fmla="*/ 331800 h 546000"/>
                    <a:gd name="connsiteX49" fmla="*/ 581663 w 824411"/>
                    <a:gd name="connsiteY49" fmla="*/ 358050 h 546000"/>
                    <a:gd name="connsiteX0" fmla="*/ 765413 w 824411"/>
                    <a:gd name="connsiteY0" fmla="*/ 408188 h 546000"/>
                    <a:gd name="connsiteX1" fmla="*/ 765413 w 824411"/>
                    <a:gd name="connsiteY1" fmla="*/ 298857 h 546000"/>
                    <a:gd name="connsiteX2" fmla="*/ 706482 w 824411"/>
                    <a:gd name="connsiteY2" fmla="*/ 239925 h 546000"/>
                    <a:gd name="connsiteX3" fmla="*/ 634163 w 824411"/>
                    <a:gd name="connsiteY3" fmla="*/ 239925 h 546000"/>
                    <a:gd name="connsiteX4" fmla="*/ 634163 w 824411"/>
                    <a:gd name="connsiteY4" fmla="*/ 174300 h 546000"/>
                    <a:gd name="connsiteX5" fmla="*/ 214163 w 824411"/>
                    <a:gd name="connsiteY5" fmla="*/ 174300 h 546000"/>
                    <a:gd name="connsiteX6" fmla="*/ 214163 w 824411"/>
                    <a:gd name="connsiteY6" fmla="*/ 253050 h 546000"/>
                    <a:gd name="connsiteX7" fmla="*/ 115595 w 824411"/>
                    <a:gd name="connsiteY7" fmla="*/ 253050 h 546000"/>
                    <a:gd name="connsiteX8" fmla="*/ 20963 w 824411"/>
                    <a:gd name="connsiteY8" fmla="*/ 0 h 546000"/>
                    <a:gd name="connsiteX9" fmla="*/ 29303 w 824411"/>
                    <a:gd name="connsiteY9" fmla="*/ 120362 h 546000"/>
                    <a:gd name="connsiteX10" fmla="*/ 56663 w 824411"/>
                    <a:gd name="connsiteY10" fmla="*/ 136369 h 546000"/>
                    <a:gd name="connsiteX11" fmla="*/ 56663 w 824411"/>
                    <a:gd name="connsiteY11" fmla="*/ 246619 h 546000"/>
                    <a:gd name="connsiteX12" fmla="*/ 115595 w 824411"/>
                    <a:gd name="connsiteY12" fmla="*/ 305550 h 546000"/>
                    <a:gd name="connsiteX13" fmla="*/ 214163 w 824411"/>
                    <a:gd name="connsiteY13" fmla="*/ 305550 h 546000"/>
                    <a:gd name="connsiteX14" fmla="*/ 214163 w 824411"/>
                    <a:gd name="connsiteY14" fmla="*/ 541800 h 546000"/>
                    <a:gd name="connsiteX15" fmla="*/ 634163 w 824411"/>
                    <a:gd name="connsiteY15" fmla="*/ 541800 h 546000"/>
                    <a:gd name="connsiteX16" fmla="*/ 634163 w 824411"/>
                    <a:gd name="connsiteY16" fmla="*/ 292425 h 546000"/>
                    <a:gd name="connsiteX17" fmla="*/ 706482 w 824411"/>
                    <a:gd name="connsiteY17" fmla="*/ 292425 h 546000"/>
                    <a:gd name="connsiteX18" fmla="*/ 712913 w 824411"/>
                    <a:gd name="connsiteY18" fmla="*/ 298857 h 546000"/>
                    <a:gd name="connsiteX19" fmla="*/ 712913 w 824411"/>
                    <a:gd name="connsiteY19" fmla="*/ 408188 h 546000"/>
                    <a:gd name="connsiteX20" fmla="*/ 658001 w 824411"/>
                    <a:gd name="connsiteY20" fmla="*/ 515617 h 546000"/>
                    <a:gd name="connsiteX21" fmla="*/ 675376 w 824411"/>
                    <a:gd name="connsiteY21" fmla="*/ 546000 h 546000"/>
                    <a:gd name="connsiteX22" fmla="*/ 714751 w 824411"/>
                    <a:gd name="connsiteY22" fmla="*/ 511088 h 546000"/>
                    <a:gd name="connsiteX23" fmla="*/ 706351 w 824411"/>
                    <a:gd name="connsiteY23" fmla="*/ 489300 h 546000"/>
                    <a:gd name="connsiteX24" fmla="*/ 739191 w 824411"/>
                    <a:gd name="connsiteY24" fmla="*/ 456515 h 546000"/>
                    <a:gd name="connsiteX25" fmla="*/ 771976 w 824411"/>
                    <a:gd name="connsiteY25" fmla="*/ 489355 h 546000"/>
                    <a:gd name="connsiteX26" fmla="*/ 763838 w 824411"/>
                    <a:gd name="connsiteY26" fmla="*/ 510957 h 546000"/>
                    <a:gd name="connsiteX27" fmla="*/ 803213 w 824411"/>
                    <a:gd name="connsiteY27" fmla="*/ 545475 h 546000"/>
                    <a:gd name="connsiteX28" fmla="*/ 795459 w 824411"/>
                    <a:gd name="connsiteY28" fmla="*/ 425261 h 546000"/>
                    <a:gd name="connsiteX29" fmla="*/ 765413 w 824411"/>
                    <a:gd name="connsiteY29" fmla="*/ 408188 h 546000"/>
                    <a:gd name="connsiteX30" fmla="*/ 581663 w 824411"/>
                    <a:gd name="connsiteY30" fmla="*/ 358050 h 546000"/>
                    <a:gd name="connsiteX31" fmla="*/ 545176 w 824411"/>
                    <a:gd name="connsiteY31" fmla="*/ 358050 h 546000"/>
                    <a:gd name="connsiteX32" fmla="*/ 541632 w 824411"/>
                    <a:gd name="connsiteY32" fmla="*/ 359494 h 546000"/>
                    <a:gd name="connsiteX33" fmla="*/ 501470 w 824411"/>
                    <a:gd name="connsiteY33" fmla="*/ 400575 h 546000"/>
                    <a:gd name="connsiteX34" fmla="*/ 470888 w 824411"/>
                    <a:gd name="connsiteY34" fmla="*/ 328125 h 546000"/>
                    <a:gd name="connsiteX35" fmla="*/ 413795 w 824411"/>
                    <a:gd name="connsiteY35" fmla="*/ 446250 h 546000"/>
                    <a:gd name="connsiteX36" fmla="*/ 373763 w 824411"/>
                    <a:gd name="connsiteY36" fmla="*/ 292425 h 546000"/>
                    <a:gd name="connsiteX37" fmla="*/ 342920 w 824411"/>
                    <a:gd name="connsiteY37" fmla="*/ 358050 h 546000"/>
                    <a:gd name="connsiteX38" fmla="*/ 279788 w 824411"/>
                    <a:gd name="connsiteY38" fmla="*/ 358050 h 546000"/>
                    <a:gd name="connsiteX39" fmla="*/ 279788 w 824411"/>
                    <a:gd name="connsiteY39" fmla="*/ 331800 h 546000"/>
                    <a:gd name="connsiteX40" fmla="*/ 326251 w 824411"/>
                    <a:gd name="connsiteY40" fmla="*/ 331800 h 546000"/>
                    <a:gd name="connsiteX41" fmla="*/ 380851 w 824411"/>
                    <a:gd name="connsiteY41" fmla="*/ 215644 h 546000"/>
                    <a:gd name="connsiteX42" fmla="*/ 421276 w 824411"/>
                    <a:gd name="connsiteY42" fmla="*/ 370257 h 546000"/>
                    <a:gd name="connsiteX43" fmla="*/ 472595 w 824411"/>
                    <a:gd name="connsiteY43" fmla="*/ 265257 h 546000"/>
                    <a:gd name="connsiteX44" fmla="*/ 510395 w 824411"/>
                    <a:gd name="connsiteY44" fmla="*/ 354769 h 546000"/>
                    <a:gd name="connsiteX45" fmla="*/ 523520 w 824411"/>
                    <a:gd name="connsiteY45" fmla="*/ 341644 h 546000"/>
                    <a:gd name="connsiteX46" fmla="*/ 545176 w 824411"/>
                    <a:gd name="connsiteY46" fmla="*/ 331800 h 546000"/>
                    <a:gd name="connsiteX47" fmla="*/ 581663 w 824411"/>
                    <a:gd name="connsiteY47" fmla="*/ 331800 h 546000"/>
                    <a:gd name="connsiteX48" fmla="*/ 581663 w 824411"/>
                    <a:gd name="connsiteY48" fmla="*/ 358050 h 546000"/>
                    <a:gd name="connsiteX0" fmla="*/ 738218 w 797216"/>
                    <a:gd name="connsiteY0" fmla="*/ 294069 h 431881"/>
                    <a:gd name="connsiteX1" fmla="*/ 738218 w 797216"/>
                    <a:gd name="connsiteY1" fmla="*/ 184738 h 431881"/>
                    <a:gd name="connsiteX2" fmla="*/ 679287 w 797216"/>
                    <a:gd name="connsiteY2" fmla="*/ 125806 h 431881"/>
                    <a:gd name="connsiteX3" fmla="*/ 606968 w 797216"/>
                    <a:gd name="connsiteY3" fmla="*/ 125806 h 431881"/>
                    <a:gd name="connsiteX4" fmla="*/ 606968 w 797216"/>
                    <a:gd name="connsiteY4" fmla="*/ 60181 h 431881"/>
                    <a:gd name="connsiteX5" fmla="*/ 186968 w 797216"/>
                    <a:gd name="connsiteY5" fmla="*/ 60181 h 431881"/>
                    <a:gd name="connsiteX6" fmla="*/ 186968 w 797216"/>
                    <a:gd name="connsiteY6" fmla="*/ 138931 h 431881"/>
                    <a:gd name="connsiteX7" fmla="*/ 88400 w 797216"/>
                    <a:gd name="connsiteY7" fmla="*/ 138931 h 431881"/>
                    <a:gd name="connsiteX8" fmla="*/ 2108 w 797216"/>
                    <a:gd name="connsiteY8" fmla="*/ 6243 h 431881"/>
                    <a:gd name="connsiteX9" fmla="*/ 29468 w 797216"/>
                    <a:gd name="connsiteY9" fmla="*/ 22250 h 431881"/>
                    <a:gd name="connsiteX10" fmla="*/ 29468 w 797216"/>
                    <a:gd name="connsiteY10" fmla="*/ 132500 h 431881"/>
                    <a:gd name="connsiteX11" fmla="*/ 88400 w 797216"/>
                    <a:gd name="connsiteY11" fmla="*/ 191431 h 431881"/>
                    <a:gd name="connsiteX12" fmla="*/ 186968 w 797216"/>
                    <a:gd name="connsiteY12" fmla="*/ 191431 h 431881"/>
                    <a:gd name="connsiteX13" fmla="*/ 186968 w 797216"/>
                    <a:gd name="connsiteY13" fmla="*/ 427681 h 431881"/>
                    <a:gd name="connsiteX14" fmla="*/ 606968 w 797216"/>
                    <a:gd name="connsiteY14" fmla="*/ 427681 h 431881"/>
                    <a:gd name="connsiteX15" fmla="*/ 606968 w 797216"/>
                    <a:gd name="connsiteY15" fmla="*/ 178306 h 431881"/>
                    <a:gd name="connsiteX16" fmla="*/ 679287 w 797216"/>
                    <a:gd name="connsiteY16" fmla="*/ 178306 h 431881"/>
                    <a:gd name="connsiteX17" fmla="*/ 685718 w 797216"/>
                    <a:gd name="connsiteY17" fmla="*/ 184738 h 431881"/>
                    <a:gd name="connsiteX18" fmla="*/ 685718 w 797216"/>
                    <a:gd name="connsiteY18" fmla="*/ 294069 h 431881"/>
                    <a:gd name="connsiteX19" fmla="*/ 630806 w 797216"/>
                    <a:gd name="connsiteY19" fmla="*/ 401498 h 431881"/>
                    <a:gd name="connsiteX20" fmla="*/ 648181 w 797216"/>
                    <a:gd name="connsiteY20" fmla="*/ 431881 h 431881"/>
                    <a:gd name="connsiteX21" fmla="*/ 687556 w 797216"/>
                    <a:gd name="connsiteY21" fmla="*/ 396969 h 431881"/>
                    <a:gd name="connsiteX22" fmla="*/ 679156 w 797216"/>
                    <a:gd name="connsiteY22" fmla="*/ 375181 h 431881"/>
                    <a:gd name="connsiteX23" fmla="*/ 711996 w 797216"/>
                    <a:gd name="connsiteY23" fmla="*/ 342396 h 431881"/>
                    <a:gd name="connsiteX24" fmla="*/ 744781 w 797216"/>
                    <a:gd name="connsiteY24" fmla="*/ 375236 h 431881"/>
                    <a:gd name="connsiteX25" fmla="*/ 736643 w 797216"/>
                    <a:gd name="connsiteY25" fmla="*/ 396838 h 431881"/>
                    <a:gd name="connsiteX26" fmla="*/ 776018 w 797216"/>
                    <a:gd name="connsiteY26" fmla="*/ 431356 h 431881"/>
                    <a:gd name="connsiteX27" fmla="*/ 768264 w 797216"/>
                    <a:gd name="connsiteY27" fmla="*/ 311142 h 431881"/>
                    <a:gd name="connsiteX28" fmla="*/ 738218 w 797216"/>
                    <a:gd name="connsiteY28" fmla="*/ 294069 h 431881"/>
                    <a:gd name="connsiteX29" fmla="*/ 554468 w 797216"/>
                    <a:gd name="connsiteY29" fmla="*/ 243931 h 431881"/>
                    <a:gd name="connsiteX30" fmla="*/ 517981 w 797216"/>
                    <a:gd name="connsiteY30" fmla="*/ 243931 h 431881"/>
                    <a:gd name="connsiteX31" fmla="*/ 514437 w 797216"/>
                    <a:gd name="connsiteY31" fmla="*/ 245375 h 431881"/>
                    <a:gd name="connsiteX32" fmla="*/ 474275 w 797216"/>
                    <a:gd name="connsiteY32" fmla="*/ 286456 h 431881"/>
                    <a:gd name="connsiteX33" fmla="*/ 443693 w 797216"/>
                    <a:gd name="connsiteY33" fmla="*/ 214006 h 431881"/>
                    <a:gd name="connsiteX34" fmla="*/ 386600 w 797216"/>
                    <a:gd name="connsiteY34" fmla="*/ 332131 h 431881"/>
                    <a:gd name="connsiteX35" fmla="*/ 346568 w 797216"/>
                    <a:gd name="connsiteY35" fmla="*/ 178306 h 431881"/>
                    <a:gd name="connsiteX36" fmla="*/ 315725 w 797216"/>
                    <a:gd name="connsiteY36" fmla="*/ 243931 h 431881"/>
                    <a:gd name="connsiteX37" fmla="*/ 252593 w 797216"/>
                    <a:gd name="connsiteY37" fmla="*/ 243931 h 431881"/>
                    <a:gd name="connsiteX38" fmla="*/ 252593 w 797216"/>
                    <a:gd name="connsiteY38" fmla="*/ 217681 h 431881"/>
                    <a:gd name="connsiteX39" fmla="*/ 299056 w 797216"/>
                    <a:gd name="connsiteY39" fmla="*/ 217681 h 431881"/>
                    <a:gd name="connsiteX40" fmla="*/ 353656 w 797216"/>
                    <a:gd name="connsiteY40" fmla="*/ 101525 h 431881"/>
                    <a:gd name="connsiteX41" fmla="*/ 394081 w 797216"/>
                    <a:gd name="connsiteY41" fmla="*/ 256138 h 431881"/>
                    <a:gd name="connsiteX42" fmla="*/ 445400 w 797216"/>
                    <a:gd name="connsiteY42" fmla="*/ 151138 h 431881"/>
                    <a:gd name="connsiteX43" fmla="*/ 483200 w 797216"/>
                    <a:gd name="connsiteY43" fmla="*/ 240650 h 431881"/>
                    <a:gd name="connsiteX44" fmla="*/ 496325 w 797216"/>
                    <a:gd name="connsiteY44" fmla="*/ 227525 h 431881"/>
                    <a:gd name="connsiteX45" fmla="*/ 517981 w 797216"/>
                    <a:gd name="connsiteY45" fmla="*/ 217681 h 431881"/>
                    <a:gd name="connsiteX46" fmla="*/ 554468 w 797216"/>
                    <a:gd name="connsiteY46" fmla="*/ 217681 h 431881"/>
                    <a:gd name="connsiteX47" fmla="*/ 554468 w 797216"/>
                    <a:gd name="connsiteY47" fmla="*/ 243931 h 431881"/>
                    <a:gd name="connsiteX0" fmla="*/ 708750 w 767748"/>
                    <a:gd name="connsiteY0" fmla="*/ 271819 h 409631"/>
                    <a:gd name="connsiteX1" fmla="*/ 708750 w 767748"/>
                    <a:gd name="connsiteY1" fmla="*/ 162488 h 409631"/>
                    <a:gd name="connsiteX2" fmla="*/ 649819 w 767748"/>
                    <a:gd name="connsiteY2" fmla="*/ 103556 h 409631"/>
                    <a:gd name="connsiteX3" fmla="*/ 577500 w 767748"/>
                    <a:gd name="connsiteY3" fmla="*/ 103556 h 409631"/>
                    <a:gd name="connsiteX4" fmla="*/ 577500 w 767748"/>
                    <a:gd name="connsiteY4" fmla="*/ 37931 h 409631"/>
                    <a:gd name="connsiteX5" fmla="*/ 157500 w 767748"/>
                    <a:gd name="connsiteY5" fmla="*/ 37931 h 409631"/>
                    <a:gd name="connsiteX6" fmla="*/ 157500 w 767748"/>
                    <a:gd name="connsiteY6" fmla="*/ 116681 h 409631"/>
                    <a:gd name="connsiteX7" fmla="*/ 58932 w 767748"/>
                    <a:gd name="connsiteY7" fmla="*/ 116681 h 409631"/>
                    <a:gd name="connsiteX8" fmla="*/ 0 w 767748"/>
                    <a:gd name="connsiteY8" fmla="*/ 0 h 409631"/>
                    <a:gd name="connsiteX9" fmla="*/ 0 w 767748"/>
                    <a:gd name="connsiteY9" fmla="*/ 110250 h 409631"/>
                    <a:gd name="connsiteX10" fmla="*/ 58932 w 767748"/>
                    <a:gd name="connsiteY10" fmla="*/ 169181 h 409631"/>
                    <a:gd name="connsiteX11" fmla="*/ 157500 w 767748"/>
                    <a:gd name="connsiteY11" fmla="*/ 169181 h 409631"/>
                    <a:gd name="connsiteX12" fmla="*/ 157500 w 767748"/>
                    <a:gd name="connsiteY12" fmla="*/ 405431 h 409631"/>
                    <a:gd name="connsiteX13" fmla="*/ 577500 w 767748"/>
                    <a:gd name="connsiteY13" fmla="*/ 405431 h 409631"/>
                    <a:gd name="connsiteX14" fmla="*/ 577500 w 767748"/>
                    <a:gd name="connsiteY14" fmla="*/ 156056 h 409631"/>
                    <a:gd name="connsiteX15" fmla="*/ 649819 w 767748"/>
                    <a:gd name="connsiteY15" fmla="*/ 156056 h 409631"/>
                    <a:gd name="connsiteX16" fmla="*/ 656250 w 767748"/>
                    <a:gd name="connsiteY16" fmla="*/ 162488 h 409631"/>
                    <a:gd name="connsiteX17" fmla="*/ 656250 w 767748"/>
                    <a:gd name="connsiteY17" fmla="*/ 271819 h 409631"/>
                    <a:gd name="connsiteX18" fmla="*/ 601338 w 767748"/>
                    <a:gd name="connsiteY18" fmla="*/ 379248 h 409631"/>
                    <a:gd name="connsiteX19" fmla="*/ 618713 w 767748"/>
                    <a:gd name="connsiteY19" fmla="*/ 409631 h 409631"/>
                    <a:gd name="connsiteX20" fmla="*/ 658088 w 767748"/>
                    <a:gd name="connsiteY20" fmla="*/ 374719 h 409631"/>
                    <a:gd name="connsiteX21" fmla="*/ 649688 w 767748"/>
                    <a:gd name="connsiteY21" fmla="*/ 352931 h 409631"/>
                    <a:gd name="connsiteX22" fmla="*/ 682528 w 767748"/>
                    <a:gd name="connsiteY22" fmla="*/ 320146 h 409631"/>
                    <a:gd name="connsiteX23" fmla="*/ 715313 w 767748"/>
                    <a:gd name="connsiteY23" fmla="*/ 352986 h 409631"/>
                    <a:gd name="connsiteX24" fmla="*/ 707175 w 767748"/>
                    <a:gd name="connsiteY24" fmla="*/ 374588 h 409631"/>
                    <a:gd name="connsiteX25" fmla="*/ 746550 w 767748"/>
                    <a:gd name="connsiteY25" fmla="*/ 409106 h 409631"/>
                    <a:gd name="connsiteX26" fmla="*/ 738796 w 767748"/>
                    <a:gd name="connsiteY26" fmla="*/ 288892 h 409631"/>
                    <a:gd name="connsiteX27" fmla="*/ 708750 w 767748"/>
                    <a:gd name="connsiteY27" fmla="*/ 271819 h 409631"/>
                    <a:gd name="connsiteX28" fmla="*/ 525000 w 767748"/>
                    <a:gd name="connsiteY28" fmla="*/ 221681 h 409631"/>
                    <a:gd name="connsiteX29" fmla="*/ 488513 w 767748"/>
                    <a:gd name="connsiteY29" fmla="*/ 221681 h 409631"/>
                    <a:gd name="connsiteX30" fmla="*/ 484969 w 767748"/>
                    <a:gd name="connsiteY30" fmla="*/ 223125 h 409631"/>
                    <a:gd name="connsiteX31" fmla="*/ 444807 w 767748"/>
                    <a:gd name="connsiteY31" fmla="*/ 264206 h 409631"/>
                    <a:gd name="connsiteX32" fmla="*/ 414225 w 767748"/>
                    <a:gd name="connsiteY32" fmla="*/ 191756 h 409631"/>
                    <a:gd name="connsiteX33" fmla="*/ 357132 w 767748"/>
                    <a:gd name="connsiteY33" fmla="*/ 309881 h 409631"/>
                    <a:gd name="connsiteX34" fmla="*/ 317100 w 767748"/>
                    <a:gd name="connsiteY34" fmla="*/ 156056 h 409631"/>
                    <a:gd name="connsiteX35" fmla="*/ 286257 w 767748"/>
                    <a:gd name="connsiteY35" fmla="*/ 221681 h 409631"/>
                    <a:gd name="connsiteX36" fmla="*/ 223125 w 767748"/>
                    <a:gd name="connsiteY36" fmla="*/ 221681 h 409631"/>
                    <a:gd name="connsiteX37" fmla="*/ 223125 w 767748"/>
                    <a:gd name="connsiteY37" fmla="*/ 195431 h 409631"/>
                    <a:gd name="connsiteX38" fmla="*/ 269588 w 767748"/>
                    <a:gd name="connsiteY38" fmla="*/ 195431 h 409631"/>
                    <a:gd name="connsiteX39" fmla="*/ 324188 w 767748"/>
                    <a:gd name="connsiteY39" fmla="*/ 79275 h 409631"/>
                    <a:gd name="connsiteX40" fmla="*/ 364613 w 767748"/>
                    <a:gd name="connsiteY40" fmla="*/ 233888 h 409631"/>
                    <a:gd name="connsiteX41" fmla="*/ 415932 w 767748"/>
                    <a:gd name="connsiteY41" fmla="*/ 128888 h 409631"/>
                    <a:gd name="connsiteX42" fmla="*/ 453732 w 767748"/>
                    <a:gd name="connsiteY42" fmla="*/ 218400 h 409631"/>
                    <a:gd name="connsiteX43" fmla="*/ 466857 w 767748"/>
                    <a:gd name="connsiteY43" fmla="*/ 205275 h 409631"/>
                    <a:gd name="connsiteX44" fmla="*/ 488513 w 767748"/>
                    <a:gd name="connsiteY44" fmla="*/ 195431 h 409631"/>
                    <a:gd name="connsiteX45" fmla="*/ 525000 w 767748"/>
                    <a:gd name="connsiteY45" fmla="*/ 195431 h 409631"/>
                    <a:gd name="connsiteX46" fmla="*/ 525000 w 767748"/>
                    <a:gd name="connsiteY46" fmla="*/ 221681 h 409631"/>
                    <a:gd name="connsiteX0" fmla="*/ 708750 w 767748"/>
                    <a:gd name="connsiteY0" fmla="*/ 233888 h 371700"/>
                    <a:gd name="connsiteX1" fmla="*/ 708750 w 767748"/>
                    <a:gd name="connsiteY1" fmla="*/ 124557 h 371700"/>
                    <a:gd name="connsiteX2" fmla="*/ 649819 w 767748"/>
                    <a:gd name="connsiteY2" fmla="*/ 65625 h 371700"/>
                    <a:gd name="connsiteX3" fmla="*/ 577500 w 767748"/>
                    <a:gd name="connsiteY3" fmla="*/ 65625 h 371700"/>
                    <a:gd name="connsiteX4" fmla="*/ 577500 w 767748"/>
                    <a:gd name="connsiteY4" fmla="*/ 0 h 371700"/>
                    <a:gd name="connsiteX5" fmla="*/ 157500 w 767748"/>
                    <a:gd name="connsiteY5" fmla="*/ 0 h 371700"/>
                    <a:gd name="connsiteX6" fmla="*/ 157500 w 767748"/>
                    <a:gd name="connsiteY6" fmla="*/ 78750 h 371700"/>
                    <a:gd name="connsiteX7" fmla="*/ 58932 w 767748"/>
                    <a:gd name="connsiteY7" fmla="*/ 78750 h 371700"/>
                    <a:gd name="connsiteX8" fmla="*/ 0 w 767748"/>
                    <a:gd name="connsiteY8" fmla="*/ 72319 h 371700"/>
                    <a:gd name="connsiteX9" fmla="*/ 58932 w 767748"/>
                    <a:gd name="connsiteY9" fmla="*/ 131250 h 371700"/>
                    <a:gd name="connsiteX10" fmla="*/ 157500 w 767748"/>
                    <a:gd name="connsiteY10" fmla="*/ 131250 h 371700"/>
                    <a:gd name="connsiteX11" fmla="*/ 157500 w 767748"/>
                    <a:gd name="connsiteY11" fmla="*/ 367500 h 371700"/>
                    <a:gd name="connsiteX12" fmla="*/ 577500 w 767748"/>
                    <a:gd name="connsiteY12" fmla="*/ 367500 h 371700"/>
                    <a:gd name="connsiteX13" fmla="*/ 577500 w 767748"/>
                    <a:gd name="connsiteY13" fmla="*/ 118125 h 371700"/>
                    <a:gd name="connsiteX14" fmla="*/ 649819 w 767748"/>
                    <a:gd name="connsiteY14" fmla="*/ 118125 h 371700"/>
                    <a:gd name="connsiteX15" fmla="*/ 656250 w 767748"/>
                    <a:gd name="connsiteY15" fmla="*/ 124557 h 371700"/>
                    <a:gd name="connsiteX16" fmla="*/ 656250 w 767748"/>
                    <a:gd name="connsiteY16" fmla="*/ 233888 h 371700"/>
                    <a:gd name="connsiteX17" fmla="*/ 601338 w 767748"/>
                    <a:gd name="connsiteY17" fmla="*/ 341317 h 371700"/>
                    <a:gd name="connsiteX18" fmla="*/ 618713 w 767748"/>
                    <a:gd name="connsiteY18" fmla="*/ 371700 h 371700"/>
                    <a:gd name="connsiteX19" fmla="*/ 658088 w 767748"/>
                    <a:gd name="connsiteY19" fmla="*/ 336788 h 371700"/>
                    <a:gd name="connsiteX20" fmla="*/ 649688 w 767748"/>
                    <a:gd name="connsiteY20" fmla="*/ 315000 h 371700"/>
                    <a:gd name="connsiteX21" fmla="*/ 682528 w 767748"/>
                    <a:gd name="connsiteY21" fmla="*/ 282215 h 371700"/>
                    <a:gd name="connsiteX22" fmla="*/ 715313 w 767748"/>
                    <a:gd name="connsiteY22" fmla="*/ 315055 h 371700"/>
                    <a:gd name="connsiteX23" fmla="*/ 707175 w 767748"/>
                    <a:gd name="connsiteY23" fmla="*/ 336657 h 371700"/>
                    <a:gd name="connsiteX24" fmla="*/ 746550 w 767748"/>
                    <a:gd name="connsiteY24" fmla="*/ 371175 h 371700"/>
                    <a:gd name="connsiteX25" fmla="*/ 738796 w 767748"/>
                    <a:gd name="connsiteY25" fmla="*/ 250961 h 371700"/>
                    <a:gd name="connsiteX26" fmla="*/ 708750 w 767748"/>
                    <a:gd name="connsiteY26" fmla="*/ 233888 h 371700"/>
                    <a:gd name="connsiteX27" fmla="*/ 525000 w 767748"/>
                    <a:gd name="connsiteY27" fmla="*/ 183750 h 371700"/>
                    <a:gd name="connsiteX28" fmla="*/ 488513 w 767748"/>
                    <a:gd name="connsiteY28" fmla="*/ 183750 h 371700"/>
                    <a:gd name="connsiteX29" fmla="*/ 484969 w 767748"/>
                    <a:gd name="connsiteY29" fmla="*/ 185194 h 371700"/>
                    <a:gd name="connsiteX30" fmla="*/ 444807 w 767748"/>
                    <a:gd name="connsiteY30" fmla="*/ 226275 h 371700"/>
                    <a:gd name="connsiteX31" fmla="*/ 414225 w 767748"/>
                    <a:gd name="connsiteY31" fmla="*/ 153825 h 371700"/>
                    <a:gd name="connsiteX32" fmla="*/ 357132 w 767748"/>
                    <a:gd name="connsiteY32" fmla="*/ 271950 h 371700"/>
                    <a:gd name="connsiteX33" fmla="*/ 317100 w 767748"/>
                    <a:gd name="connsiteY33" fmla="*/ 118125 h 371700"/>
                    <a:gd name="connsiteX34" fmla="*/ 286257 w 767748"/>
                    <a:gd name="connsiteY34" fmla="*/ 183750 h 371700"/>
                    <a:gd name="connsiteX35" fmla="*/ 223125 w 767748"/>
                    <a:gd name="connsiteY35" fmla="*/ 183750 h 371700"/>
                    <a:gd name="connsiteX36" fmla="*/ 223125 w 767748"/>
                    <a:gd name="connsiteY36" fmla="*/ 157500 h 371700"/>
                    <a:gd name="connsiteX37" fmla="*/ 269588 w 767748"/>
                    <a:gd name="connsiteY37" fmla="*/ 157500 h 371700"/>
                    <a:gd name="connsiteX38" fmla="*/ 324188 w 767748"/>
                    <a:gd name="connsiteY38" fmla="*/ 41344 h 371700"/>
                    <a:gd name="connsiteX39" fmla="*/ 364613 w 767748"/>
                    <a:gd name="connsiteY39" fmla="*/ 195957 h 371700"/>
                    <a:gd name="connsiteX40" fmla="*/ 415932 w 767748"/>
                    <a:gd name="connsiteY40" fmla="*/ 90957 h 371700"/>
                    <a:gd name="connsiteX41" fmla="*/ 453732 w 767748"/>
                    <a:gd name="connsiteY41" fmla="*/ 180469 h 371700"/>
                    <a:gd name="connsiteX42" fmla="*/ 466857 w 767748"/>
                    <a:gd name="connsiteY42" fmla="*/ 167344 h 371700"/>
                    <a:gd name="connsiteX43" fmla="*/ 488513 w 767748"/>
                    <a:gd name="connsiteY43" fmla="*/ 157500 h 371700"/>
                    <a:gd name="connsiteX44" fmla="*/ 525000 w 767748"/>
                    <a:gd name="connsiteY44" fmla="*/ 157500 h 371700"/>
                    <a:gd name="connsiteX45" fmla="*/ 525000 w 767748"/>
                    <a:gd name="connsiteY45" fmla="*/ 183750 h 371700"/>
                    <a:gd name="connsiteX0" fmla="*/ 685890 w 744888"/>
                    <a:gd name="connsiteY0" fmla="*/ 233888 h 371700"/>
                    <a:gd name="connsiteX1" fmla="*/ 685890 w 744888"/>
                    <a:gd name="connsiteY1" fmla="*/ 124557 h 371700"/>
                    <a:gd name="connsiteX2" fmla="*/ 626959 w 744888"/>
                    <a:gd name="connsiteY2" fmla="*/ 65625 h 371700"/>
                    <a:gd name="connsiteX3" fmla="*/ 554640 w 744888"/>
                    <a:gd name="connsiteY3" fmla="*/ 65625 h 371700"/>
                    <a:gd name="connsiteX4" fmla="*/ 554640 w 744888"/>
                    <a:gd name="connsiteY4" fmla="*/ 0 h 371700"/>
                    <a:gd name="connsiteX5" fmla="*/ 134640 w 744888"/>
                    <a:gd name="connsiteY5" fmla="*/ 0 h 371700"/>
                    <a:gd name="connsiteX6" fmla="*/ 134640 w 744888"/>
                    <a:gd name="connsiteY6" fmla="*/ 78750 h 371700"/>
                    <a:gd name="connsiteX7" fmla="*/ 36072 w 744888"/>
                    <a:gd name="connsiteY7" fmla="*/ 78750 h 371700"/>
                    <a:gd name="connsiteX8" fmla="*/ 0 w 744888"/>
                    <a:gd name="connsiteY8" fmla="*/ 116134 h 371700"/>
                    <a:gd name="connsiteX9" fmla="*/ 36072 w 744888"/>
                    <a:gd name="connsiteY9" fmla="*/ 131250 h 371700"/>
                    <a:gd name="connsiteX10" fmla="*/ 134640 w 744888"/>
                    <a:gd name="connsiteY10" fmla="*/ 131250 h 371700"/>
                    <a:gd name="connsiteX11" fmla="*/ 134640 w 744888"/>
                    <a:gd name="connsiteY11" fmla="*/ 367500 h 371700"/>
                    <a:gd name="connsiteX12" fmla="*/ 554640 w 744888"/>
                    <a:gd name="connsiteY12" fmla="*/ 367500 h 371700"/>
                    <a:gd name="connsiteX13" fmla="*/ 554640 w 744888"/>
                    <a:gd name="connsiteY13" fmla="*/ 118125 h 371700"/>
                    <a:gd name="connsiteX14" fmla="*/ 626959 w 744888"/>
                    <a:gd name="connsiteY14" fmla="*/ 118125 h 371700"/>
                    <a:gd name="connsiteX15" fmla="*/ 633390 w 744888"/>
                    <a:gd name="connsiteY15" fmla="*/ 124557 h 371700"/>
                    <a:gd name="connsiteX16" fmla="*/ 633390 w 744888"/>
                    <a:gd name="connsiteY16" fmla="*/ 233888 h 371700"/>
                    <a:gd name="connsiteX17" fmla="*/ 578478 w 744888"/>
                    <a:gd name="connsiteY17" fmla="*/ 341317 h 371700"/>
                    <a:gd name="connsiteX18" fmla="*/ 595853 w 744888"/>
                    <a:gd name="connsiteY18" fmla="*/ 371700 h 371700"/>
                    <a:gd name="connsiteX19" fmla="*/ 635228 w 744888"/>
                    <a:gd name="connsiteY19" fmla="*/ 336788 h 371700"/>
                    <a:gd name="connsiteX20" fmla="*/ 626828 w 744888"/>
                    <a:gd name="connsiteY20" fmla="*/ 315000 h 371700"/>
                    <a:gd name="connsiteX21" fmla="*/ 659668 w 744888"/>
                    <a:gd name="connsiteY21" fmla="*/ 282215 h 371700"/>
                    <a:gd name="connsiteX22" fmla="*/ 692453 w 744888"/>
                    <a:gd name="connsiteY22" fmla="*/ 315055 h 371700"/>
                    <a:gd name="connsiteX23" fmla="*/ 684315 w 744888"/>
                    <a:gd name="connsiteY23" fmla="*/ 336657 h 371700"/>
                    <a:gd name="connsiteX24" fmla="*/ 723690 w 744888"/>
                    <a:gd name="connsiteY24" fmla="*/ 371175 h 371700"/>
                    <a:gd name="connsiteX25" fmla="*/ 715936 w 744888"/>
                    <a:gd name="connsiteY25" fmla="*/ 250961 h 371700"/>
                    <a:gd name="connsiteX26" fmla="*/ 685890 w 744888"/>
                    <a:gd name="connsiteY26" fmla="*/ 233888 h 371700"/>
                    <a:gd name="connsiteX27" fmla="*/ 502140 w 744888"/>
                    <a:gd name="connsiteY27" fmla="*/ 183750 h 371700"/>
                    <a:gd name="connsiteX28" fmla="*/ 465653 w 744888"/>
                    <a:gd name="connsiteY28" fmla="*/ 183750 h 371700"/>
                    <a:gd name="connsiteX29" fmla="*/ 462109 w 744888"/>
                    <a:gd name="connsiteY29" fmla="*/ 185194 h 371700"/>
                    <a:gd name="connsiteX30" fmla="*/ 421947 w 744888"/>
                    <a:gd name="connsiteY30" fmla="*/ 226275 h 371700"/>
                    <a:gd name="connsiteX31" fmla="*/ 391365 w 744888"/>
                    <a:gd name="connsiteY31" fmla="*/ 153825 h 371700"/>
                    <a:gd name="connsiteX32" fmla="*/ 334272 w 744888"/>
                    <a:gd name="connsiteY32" fmla="*/ 271950 h 371700"/>
                    <a:gd name="connsiteX33" fmla="*/ 294240 w 744888"/>
                    <a:gd name="connsiteY33" fmla="*/ 118125 h 371700"/>
                    <a:gd name="connsiteX34" fmla="*/ 263397 w 744888"/>
                    <a:gd name="connsiteY34" fmla="*/ 183750 h 371700"/>
                    <a:gd name="connsiteX35" fmla="*/ 200265 w 744888"/>
                    <a:gd name="connsiteY35" fmla="*/ 183750 h 371700"/>
                    <a:gd name="connsiteX36" fmla="*/ 200265 w 744888"/>
                    <a:gd name="connsiteY36" fmla="*/ 157500 h 371700"/>
                    <a:gd name="connsiteX37" fmla="*/ 246728 w 744888"/>
                    <a:gd name="connsiteY37" fmla="*/ 157500 h 371700"/>
                    <a:gd name="connsiteX38" fmla="*/ 301328 w 744888"/>
                    <a:gd name="connsiteY38" fmla="*/ 41344 h 371700"/>
                    <a:gd name="connsiteX39" fmla="*/ 341753 w 744888"/>
                    <a:gd name="connsiteY39" fmla="*/ 195957 h 371700"/>
                    <a:gd name="connsiteX40" fmla="*/ 393072 w 744888"/>
                    <a:gd name="connsiteY40" fmla="*/ 90957 h 371700"/>
                    <a:gd name="connsiteX41" fmla="*/ 430872 w 744888"/>
                    <a:gd name="connsiteY41" fmla="*/ 180469 h 371700"/>
                    <a:gd name="connsiteX42" fmla="*/ 443997 w 744888"/>
                    <a:gd name="connsiteY42" fmla="*/ 167344 h 371700"/>
                    <a:gd name="connsiteX43" fmla="*/ 465653 w 744888"/>
                    <a:gd name="connsiteY43" fmla="*/ 157500 h 371700"/>
                    <a:gd name="connsiteX44" fmla="*/ 502140 w 744888"/>
                    <a:gd name="connsiteY44" fmla="*/ 157500 h 371700"/>
                    <a:gd name="connsiteX45" fmla="*/ 502140 w 744888"/>
                    <a:gd name="connsiteY45" fmla="*/ 183750 h 371700"/>
                    <a:gd name="connsiteX0" fmla="*/ 669598 w 728596"/>
                    <a:gd name="connsiteY0" fmla="*/ 233888 h 371700"/>
                    <a:gd name="connsiteX1" fmla="*/ 669598 w 728596"/>
                    <a:gd name="connsiteY1" fmla="*/ 124557 h 371700"/>
                    <a:gd name="connsiteX2" fmla="*/ 610667 w 728596"/>
                    <a:gd name="connsiteY2" fmla="*/ 65625 h 371700"/>
                    <a:gd name="connsiteX3" fmla="*/ 538348 w 728596"/>
                    <a:gd name="connsiteY3" fmla="*/ 65625 h 371700"/>
                    <a:gd name="connsiteX4" fmla="*/ 538348 w 728596"/>
                    <a:gd name="connsiteY4" fmla="*/ 0 h 371700"/>
                    <a:gd name="connsiteX5" fmla="*/ 118348 w 728596"/>
                    <a:gd name="connsiteY5" fmla="*/ 0 h 371700"/>
                    <a:gd name="connsiteX6" fmla="*/ 118348 w 728596"/>
                    <a:gd name="connsiteY6" fmla="*/ 78750 h 371700"/>
                    <a:gd name="connsiteX7" fmla="*/ 19780 w 728596"/>
                    <a:gd name="connsiteY7" fmla="*/ 78750 h 371700"/>
                    <a:gd name="connsiteX8" fmla="*/ 4663 w 728596"/>
                    <a:gd name="connsiteY8" fmla="*/ 91369 h 371700"/>
                    <a:gd name="connsiteX9" fmla="*/ 19780 w 728596"/>
                    <a:gd name="connsiteY9" fmla="*/ 131250 h 371700"/>
                    <a:gd name="connsiteX10" fmla="*/ 118348 w 728596"/>
                    <a:gd name="connsiteY10" fmla="*/ 131250 h 371700"/>
                    <a:gd name="connsiteX11" fmla="*/ 118348 w 728596"/>
                    <a:gd name="connsiteY11" fmla="*/ 367500 h 371700"/>
                    <a:gd name="connsiteX12" fmla="*/ 538348 w 728596"/>
                    <a:gd name="connsiteY12" fmla="*/ 367500 h 371700"/>
                    <a:gd name="connsiteX13" fmla="*/ 538348 w 728596"/>
                    <a:gd name="connsiteY13" fmla="*/ 118125 h 371700"/>
                    <a:gd name="connsiteX14" fmla="*/ 610667 w 728596"/>
                    <a:gd name="connsiteY14" fmla="*/ 118125 h 371700"/>
                    <a:gd name="connsiteX15" fmla="*/ 617098 w 728596"/>
                    <a:gd name="connsiteY15" fmla="*/ 124557 h 371700"/>
                    <a:gd name="connsiteX16" fmla="*/ 617098 w 728596"/>
                    <a:gd name="connsiteY16" fmla="*/ 233888 h 371700"/>
                    <a:gd name="connsiteX17" fmla="*/ 562186 w 728596"/>
                    <a:gd name="connsiteY17" fmla="*/ 341317 h 371700"/>
                    <a:gd name="connsiteX18" fmla="*/ 579561 w 728596"/>
                    <a:gd name="connsiteY18" fmla="*/ 371700 h 371700"/>
                    <a:gd name="connsiteX19" fmla="*/ 618936 w 728596"/>
                    <a:gd name="connsiteY19" fmla="*/ 336788 h 371700"/>
                    <a:gd name="connsiteX20" fmla="*/ 610536 w 728596"/>
                    <a:gd name="connsiteY20" fmla="*/ 315000 h 371700"/>
                    <a:gd name="connsiteX21" fmla="*/ 643376 w 728596"/>
                    <a:gd name="connsiteY21" fmla="*/ 282215 h 371700"/>
                    <a:gd name="connsiteX22" fmla="*/ 676161 w 728596"/>
                    <a:gd name="connsiteY22" fmla="*/ 315055 h 371700"/>
                    <a:gd name="connsiteX23" fmla="*/ 668023 w 728596"/>
                    <a:gd name="connsiteY23" fmla="*/ 336657 h 371700"/>
                    <a:gd name="connsiteX24" fmla="*/ 707398 w 728596"/>
                    <a:gd name="connsiteY24" fmla="*/ 371175 h 371700"/>
                    <a:gd name="connsiteX25" fmla="*/ 699644 w 728596"/>
                    <a:gd name="connsiteY25" fmla="*/ 250961 h 371700"/>
                    <a:gd name="connsiteX26" fmla="*/ 669598 w 728596"/>
                    <a:gd name="connsiteY26" fmla="*/ 233888 h 371700"/>
                    <a:gd name="connsiteX27" fmla="*/ 485848 w 728596"/>
                    <a:gd name="connsiteY27" fmla="*/ 183750 h 371700"/>
                    <a:gd name="connsiteX28" fmla="*/ 449361 w 728596"/>
                    <a:gd name="connsiteY28" fmla="*/ 183750 h 371700"/>
                    <a:gd name="connsiteX29" fmla="*/ 445817 w 728596"/>
                    <a:gd name="connsiteY29" fmla="*/ 185194 h 371700"/>
                    <a:gd name="connsiteX30" fmla="*/ 405655 w 728596"/>
                    <a:gd name="connsiteY30" fmla="*/ 226275 h 371700"/>
                    <a:gd name="connsiteX31" fmla="*/ 375073 w 728596"/>
                    <a:gd name="connsiteY31" fmla="*/ 153825 h 371700"/>
                    <a:gd name="connsiteX32" fmla="*/ 317980 w 728596"/>
                    <a:gd name="connsiteY32" fmla="*/ 271950 h 371700"/>
                    <a:gd name="connsiteX33" fmla="*/ 277948 w 728596"/>
                    <a:gd name="connsiteY33" fmla="*/ 118125 h 371700"/>
                    <a:gd name="connsiteX34" fmla="*/ 247105 w 728596"/>
                    <a:gd name="connsiteY34" fmla="*/ 183750 h 371700"/>
                    <a:gd name="connsiteX35" fmla="*/ 183973 w 728596"/>
                    <a:gd name="connsiteY35" fmla="*/ 183750 h 371700"/>
                    <a:gd name="connsiteX36" fmla="*/ 183973 w 728596"/>
                    <a:gd name="connsiteY36" fmla="*/ 157500 h 371700"/>
                    <a:gd name="connsiteX37" fmla="*/ 230436 w 728596"/>
                    <a:gd name="connsiteY37" fmla="*/ 157500 h 371700"/>
                    <a:gd name="connsiteX38" fmla="*/ 285036 w 728596"/>
                    <a:gd name="connsiteY38" fmla="*/ 41344 h 371700"/>
                    <a:gd name="connsiteX39" fmla="*/ 325461 w 728596"/>
                    <a:gd name="connsiteY39" fmla="*/ 195957 h 371700"/>
                    <a:gd name="connsiteX40" fmla="*/ 376780 w 728596"/>
                    <a:gd name="connsiteY40" fmla="*/ 90957 h 371700"/>
                    <a:gd name="connsiteX41" fmla="*/ 414580 w 728596"/>
                    <a:gd name="connsiteY41" fmla="*/ 180469 h 371700"/>
                    <a:gd name="connsiteX42" fmla="*/ 427705 w 728596"/>
                    <a:gd name="connsiteY42" fmla="*/ 167344 h 371700"/>
                    <a:gd name="connsiteX43" fmla="*/ 449361 w 728596"/>
                    <a:gd name="connsiteY43" fmla="*/ 157500 h 371700"/>
                    <a:gd name="connsiteX44" fmla="*/ 485848 w 728596"/>
                    <a:gd name="connsiteY44" fmla="*/ 157500 h 371700"/>
                    <a:gd name="connsiteX45" fmla="*/ 485848 w 728596"/>
                    <a:gd name="connsiteY45" fmla="*/ 183750 h 371700"/>
                    <a:gd name="connsiteX0" fmla="*/ 662139 w 721137"/>
                    <a:gd name="connsiteY0" fmla="*/ 233888 h 371700"/>
                    <a:gd name="connsiteX1" fmla="*/ 662139 w 721137"/>
                    <a:gd name="connsiteY1" fmla="*/ 124557 h 371700"/>
                    <a:gd name="connsiteX2" fmla="*/ 603208 w 721137"/>
                    <a:gd name="connsiteY2" fmla="*/ 65625 h 371700"/>
                    <a:gd name="connsiteX3" fmla="*/ 530889 w 721137"/>
                    <a:gd name="connsiteY3" fmla="*/ 65625 h 371700"/>
                    <a:gd name="connsiteX4" fmla="*/ 530889 w 721137"/>
                    <a:gd name="connsiteY4" fmla="*/ 0 h 371700"/>
                    <a:gd name="connsiteX5" fmla="*/ 110889 w 721137"/>
                    <a:gd name="connsiteY5" fmla="*/ 0 h 371700"/>
                    <a:gd name="connsiteX6" fmla="*/ 110889 w 721137"/>
                    <a:gd name="connsiteY6" fmla="*/ 78750 h 371700"/>
                    <a:gd name="connsiteX7" fmla="*/ 12321 w 721137"/>
                    <a:gd name="connsiteY7" fmla="*/ 78750 h 371700"/>
                    <a:gd name="connsiteX8" fmla="*/ 12321 w 721137"/>
                    <a:gd name="connsiteY8" fmla="*/ 131250 h 371700"/>
                    <a:gd name="connsiteX9" fmla="*/ 110889 w 721137"/>
                    <a:gd name="connsiteY9" fmla="*/ 131250 h 371700"/>
                    <a:gd name="connsiteX10" fmla="*/ 110889 w 721137"/>
                    <a:gd name="connsiteY10" fmla="*/ 367500 h 371700"/>
                    <a:gd name="connsiteX11" fmla="*/ 530889 w 721137"/>
                    <a:gd name="connsiteY11" fmla="*/ 367500 h 371700"/>
                    <a:gd name="connsiteX12" fmla="*/ 530889 w 721137"/>
                    <a:gd name="connsiteY12" fmla="*/ 118125 h 371700"/>
                    <a:gd name="connsiteX13" fmla="*/ 603208 w 721137"/>
                    <a:gd name="connsiteY13" fmla="*/ 118125 h 371700"/>
                    <a:gd name="connsiteX14" fmla="*/ 609639 w 721137"/>
                    <a:gd name="connsiteY14" fmla="*/ 124557 h 371700"/>
                    <a:gd name="connsiteX15" fmla="*/ 609639 w 721137"/>
                    <a:gd name="connsiteY15" fmla="*/ 233888 h 371700"/>
                    <a:gd name="connsiteX16" fmla="*/ 554727 w 721137"/>
                    <a:gd name="connsiteY16" fmla="*/ 341317 h 371700"/>
                    <a:gd name="connsiteX17" fmla="*/ 572102 w 721137"/>
                    <a:gd name="connsiteY17" fmla="*/ 371700 h 371700"/>
                    <a:gd name="connsiteX18" fmla="*/ 611477 w 721137"/>
                    <a:gd name="connsiteY18" fmla="*/ 336788 h 371700"/>
                    <a:gd name="connsiteX19" fmla="*/ 603077 w 721137"/>
                    <a:gd name="connsiteY19" fmla="*/ 315000 h 371700"/>
                    <a:gd name="connsiteX20" fmla="*/ 635917 w 721137"/>
                    <a:gd name="connsiteY20" fmla="*/ 282215 h 371700"/>
                    <a:gd name="connsiteX21" fmla="*/ 668702 w 721137"/>
                    <a:gd name="connsiteY21" fmla="*/ 315055 h 371700"/>
                    <a:gd name="connsiteX22" fmla="*/ 660564 w 721137"/>
                    <a:gd name="connsiteY22" fmla="*/ 336657 h 371700"/>
                    <a:gd name="connsiteX23" fmla="*/ 699939 w 721137"/>
                    <a:gd name="connsiteY23" fmla="*/ 371175 h 371700"/>
                    <a:gd name="connsiteX24" fmla="*/ 692185 w 721137"/>
                    <a:gd name="connsiteY24" fmla="*/ 250961 h 371700"/>
                    <a:gd name="connsiteX25" fmla="*/ 662139 w 721137"/>
                    <a:gd name="connsiteY25" fmla="*/ 233888 h 371700"/>
                    <a:gd name="connsiteX26" fmla="*/ 478389 w 721137"/>
                    <a:gd name="connsiteY26" fmla="*/ 183750 h 371700"/>
                    <a:gd name="connsiteX27" fmla="*/ 441902 w 721137"/>
                    <a:gd name="connsiteY27" fmla="*/ 183750 h 371700"/>
                    <a:gd name="connsiteX28" fmla="*/ 438358 w 721137"/>
                    <a:gd name="connsiteY28" fmla="*/ 185194 h 371700"/>
                    <a:gd name="connsiteX29" fmla="*/ 398196 w 721137"/>
                    <a:gd name="connsiteY29" fmla="*/ 226275 h 371700"/>
                    <a:gd name="connsiteX30" fmla="*/ 367614 w 721137"/>
                    <a:gd name="connsiteY30" fmla="*/ 153825 h 371700"/>
                    <a:gd name="connsiteX31" fmla="*/ 310521 w 721137"/>
                    <a:gd name="connsiteY31" fmla="*/ 271950 h 371700"/>
                    <a:gd name="connsiteX32" fmla="*/ 270489 w 721137"/>
                    <a:gd name="connsiteY32" fmla="*/ 118125 h 371700"/>
                    <a:gd name="connsiteX33" fmla="*/ 239646 w 721137"/>
                    <a:gd name="connsiteY33" fmla="*/ 183750 h 371700"/>
                    <a:gd name="connsiteX34" fmla="*/ 176514 w 721137"/>
                    <a:gd name="connsiteY34" fmla="*/ 183750 h 371700"/>
                    <a:gd name="connsiteX35" fmla="*/ 176514 w 721137"/>
                    <a:gd name="connsiteY35" fmla="*/ 157500 h 371700"/>
                    <a:gd name="connsiteX36" fmla="*/ 222977 w 721137"/>
                    <a:gd name="connsiteY36" fmla="*/ 157500 h 371700"/>
                    <a:gd name="connsiteX37" fmla="*/ 277577 w 721137"/>
                    <a:gd name="connsiteY37" fmla="*/ 41344 h 371700"/>
                    <a:gd name="connsiteX38" fmla="*/ 318002 w 721137"/>
                    <a:gd name="connsiteY38" fmla="*/ 195957 h 371700"/>
                    <a:gd name="connsiteX39" fmla="*/ 369321 w 721137"/>
                    <a:gd name="connsiteY39" fmla="*/ 90957 h 371700"/>
                    <a:gd name="connsiteX40" fmla="*/ 407121 w 721137"/>
                    <a:gd name="connsiteY40" fmla="*/ 180469 h 371700"/>
                    <a:gd name="connsiteX41" fmla="*/ 420246 w 721137"/>
                    <a:gd name="connsiteY41" fmla="*/ 167344 h 371700"/>
                    <a:gd name="connsiteX42" fmla="*/ 441902 w 721137"/>
                    <a:gd name="connsiteY42" fmla="*/ 157500 h 371700"/>
                    <a:gd name="connsiteX43" fmla="*/ 478389 w 721137"/>
                    <a:gd name="connsiteY43" fmla="*/ 157500 h 371700"/>
                    <a:gd name="connsiteX44" fmla="*/ 478389 w 721137"/>
                    <a:gd name="connsiteY44" fmla="*/ 183750 h 371700"/>
                    <a:gd name="connsiteX0" fmla="*/ 662139 w 721137"/>
                    <a:gd name="connsiteY0" fmla="*/ 233888 h 371700"/>
                    <a:gd name="connsiteX1" fmla="*/ 662139 w 721137"/>
                    <a:gd name="connsiteY1" fmla="*/ 124557 h 371700"/>
                    <a:gd name="connsiteX2" fmla="*/ 603208 w 721137"/>
                    <a:gd name="connsiteY2" fmla="*/ 65625 h 371700"/>
                    <a:gd name="connsiteX3" fmla="*/ 530889 w 721137"/>
                    <a:gd name="connsiteY3" fmla="*/ 65625 h 371700"/>
                    <a:gd name="connsiteX4" fmla="*/ 530889 w 721137"/>
                    <a:gd name="connsiteY4" fmla="*/ 0 h 371700"/>
                    <a:gd name="connsiteX5" fmla="*/ 110889 w 721137"/>
                    <a:gd name="connsiteY5" fmla="*/ 0 h 371700"/>
                    <a:gd name="connsiteX6" fmla="*/ 110889 w 721137"/>
                    <a:gd name="connsiteY6" fmla="*/ 78750 h 371700"/>
                    <a:gd name="connsiteX7" fmla="*/ 12321 w 721137"/>
                    <a:gd name="connsiteY7" fmla="*/ 78750 h 371700"/>
                    <a:gd name="connsiteX8" fmla="*/ 12321 w 721137"/>
                    <a:gd name="connsiteY8" fmla="*/ 131250 h 371700"/>
                    <a:gd name="connsiteX9" fmla="*/ 110889 w 721137"/>
                    <a:gd name="connsiteY9" fmla="*/ 131250 h 371700"/>
                    <a:gd name="connsiteX10" fmla="*/ 110889 w 721137"/>
                    <a:gd name="connsiteY10" fmla="*/ 367500 h 371700"/>
                    <a:gd name="connsiteX11" fmla="*/ 530889 w 721137"/>
                    <a:gd name="connsiteY11" fmla="*/ 367500 h 371700"/>
                    <a:gd name="connsiteX12" fmla="*/ 530889 w 721137"/>
                    <a:gd name="connsiteY12" fmla="*/ 118125 h 371700"/>
                    <a:gd name="connsiteX13" fmla="*/ 603208 w 721137"/>
                    <a:gd name="connsiteY13" fmla="*/ 118125 h 371700"/>
                    <a:gd name="connsiteX14" fmla="*/ 609639 w 721137"/>
                    <a:gd name="connsiteY14" fmla="*/ 233888 h 371700"/>
                    <a:gd name="connsiteX15" fmla="*/ 554727 w 721137"/>
                    <a:gd name="connsiteY15" fmla="*/ 341317 h 371700"/>
                    <a:gd name="connsiteX16" fmla="*/ 572102 w 721137"/>
                    <a:gd name="connsiteY16" fmla="*/ 371700 h 371700"/>
                    <a:gd name="connsiteX17" fmla="*/ 611477 w 721137"/>
                    <a:gd name="connsiteY17" fmla="*/ 336788 h 371700"/>
                    <a:gd name="connsiteX18" fmla="*/ 603077 w 721137"/>
                    <a:gd name="connsiteY18" fmla="*/ 315000 h 371700"/>
                    <a:gd name="connsiteX19" fmla="*/ 635917 w 721137"/>
                    <a:gd name="connsiteY19" fmla="*/ 282215 h 371700"/>
                    <a:gd name="connsiteX20" fmla="*/ 668702 w 721137"/>
                    <a:gd name="connsiteY20" fmla="*/ 315055 h 371700"/>
                    <a:gd name="connsiteX21" fmla="*/ 660564 w 721137"/>
                    <a:gd name="connsiteY21" fmla="*/ 336657 h 371700"/>
                    <a:gd name="connsiteX22" fmla="*/ 699939 w 721137"/>
                    <a:gd name="connsiteY22" fmla="*/ 371175 h 371700"/>
                    <a:gd name="connsiteX23" fmla="*/ 692185 w 721137"/>
                    <a:gd name="connsiteY23" fmla="*/ 250961 h 371700"/>
                    <a:gd name="connsiteX24" fmla="*/ 662139 w 721137"/>
                    <a:gd name="connsiteY24" fmla="*/ 233888 h 371700"/>
                    <a:gd name="connsiteX25" fmla="*/ 478389 w 721137"/>
                    <a:gd name="connsiteY25" fmla="*/ 183750 h 371700"/>
                    <a:gd name="connsiteX26" fmla="*/ 441902 w 721137"/>
                    <a:gd name="connsiteY26" fmla="*/ 183750 h 371700"/>
                    <a:gd name="connsiteX27" fmla="*/ 438358 w 721137"/>
                    <a:gd name="connsiteY27" fmla="*/ 185194 h 371700"/>
                    <a:gd name="connsiteX28" fmla="*/ 398196 w 721137"/>
                    <a:gd name="connsiteY28" fmla="*/ 226275 h 371700"/>
                    <a:gd name="connsiteX29" fmla="*/ 367614 w 721137"/>
                    <a:gd name="connsiteY29" fmla="*/ 153825 h 371700"/>
                    <a:gd name="connsiteX30" fmla="*/ 310521 w 721137"/>
                    <a:gd name="connsiteY30" fmla="*/ 271950 h 371700"/>
                    <a:gd name="connsiteX31" fmla="*/ 270489 w 721137"/>
                    <a:gd name="connsiteY31" fmla="*/ 118125 h 371700"/>
                    <a:gd name="connsiteX32" fmla="*/ 239646 w 721137"/>
                    <a:gd name="connsiteY32" fmla="*/ 183750 h 371700"/>
                    <a:gd name="connsiteX33" fmla="*/ 176514 w 721137"/>
                    <a:gd name="connsiteY33" fmla="*/ 183750 h 371700"/>
                    <a:gd name="connsiteX34" fmla="*/ 176514 w 721137"/>
                    <a:gd name="connsiteY34" fmla="*/ 157500 h 371700"/>
                    <a:gd name="connsiteX35" fmla="*/ 222977 w 721137"/>
                    <a:gd name="connsiteY35" fmla="*/ 157500 h 371700"/>
                    <a:gd name="connsiteX36" fmla="*/ 277577 w 721137"/>
                    <a:gd name="connsiteY36" fmla="*/ 41344 h 371700"/>
                    <a:gd name="connsiteX37" fmla="*/ 318002 w 721137"/>
                    <a:gd name="connsiteY37" fmla="*/ 195957 h 371700"/>
                    <a:gd name="connsiteX38" fmla="*/ 369321 w 721137"/>
                    <a:gd name="connsiteY38" fmla="*/ 90957 h 371700"/>
                    <a:gd name="connsiteX39" fmla="*/ 407121 w 721137"/>
                    <a:gd name="connsiteY39" fmla="*/ 180469 h 371700"/>
                    <a:gd name="connsiteX40" fmla="*/ 420246 w 721137"/>
                    <a:gd name="connsiteY40" fmla="*/ 167344 h 371700"/>
                    <a:gd name="connsiteX41" fmla="*/ 441902 w 721137"/>
                    <a:gd name="connsiteY41" fmla="*/ 157500 h 371700"/>
                    <a:gd name="connsiteX42" fmla="*/ 478389 w 721137"/>
                    <a:gd name="connsiteY42" fmla="*/ 157500 h 371700"/>
                    <a:gd name="connsiteX43" fmla="*/ 478389 w 721137"/>
                    <a:gd name="connsiteY43" fmla="*/ 183750 h 371700"/>
                    <a:gd name="connsiteX0" fmla="*/ 662139 w 721137"/>
                    <a:gd name="connsiteY0" fmla="*/ 233888 h 371700"/>
                    <a:gd name="connsiteX1" fmla="*/ 662139 w 721137"/>
                    <a:gd name="connsiteY1" fmla="*/ 124557 h 371700"/>
                    <a:gd name="connsiteX2" fmla="*/ 603208 w 721137"/>
                    <a:gd name="connsiteY2" fmla="*/ 65625 h 371700"/>
                    <a:gd name="connsiteX3" fmla="*/ 530889 w 721137"/>
                    <a:gd name="connsiteY3" fmla="*/ 65625 h 371700"/>
                    <a:gd name="connsiteX4" fmla="*/ 530889 w 721137"/>
                    <a:gd name="connsiteY4" fmla="*/ 0 h 371700"/>
                    <a:gd name="connsiteX5" fmla="*/ 110889 w 721137"/>
                    <a:gd name="connsiteY5" fmla="*/ 0 h 371700"/>
                    <a:gd name="connsiteX6" fmla="*/ 110889 w 721137"/>
                    <a:gd name="connsiteY6" fmla="*/ 78750 h 371700"/>
                    <a:gd name="connsiteX7" fmla="*/ 12321 w 721137"/>
                    <a:gd name="connsiteY7" fmla="*/ 78750 h 371700"/>
                    <a:gd name="connsiteX8" fmla="*/ 12321 w 721137"/>
                    <a:gd name="connsiteY8" fmla="*/ 131250 h 371700"/>
                    <a:gd name="connsiteX9" fmla="*/ 110889 w 721137"/>
                    <a:gd name="connsiteY9" fmla="*/ 131250 h 371700"/>
                    <a:gd name="connsiteX10" fmla="*/ 110889 w 721137"/>
                    <a:gd name="connsiteY10" fmla="*/ 367500 h 371700"/>
                    <a:gd name="connsiteX11" fmla="*/ 530889 w 721137"/>
                    <a:gd name="connsiteY11" fmla="*/ 367500 h 371700"/>
                    <a:gd name="connsiteX12" fmla="*/ 530889 w 721137"/>
                    <a:gd name="connsiteY12" fmla="*/ 118125 h 371700"/>
                    <a:gd name="connsiteX13" fmla="*/ 603208 w 721137"/>
                    <a:gd name="connsiteY13" fmla="*/ 118125 h 371700"/>
                    <a:gd name="connsiteX14" fmla="*/ 554727 w 721137"/>
                    <a:gd name="connsiteY14" fmla="*/ 341317 h 371700"/>
                    <a:gd name="connsiteX15" fmla="*/ 572102 w 721137"/>
                    <a:gd name="connsiteY15" fmla="*/ 371700 h 371700"/>
                    <a:gd name="connsiteX16" fmla="*/ 611477 w 721137"/>
                    <a:gd name="connsiteY16" fmla="*/ 336788 h 371700"/>
                    <a:gd name="connsiteX17" fmla="*/ 603077 w 721137"/>
                    <a:gd name="connsiteY17" fmla="*/ 315000 h 371700"/>
                    <a:gd name="connsiteX18" fmla="*/ 635917 w 721137"/>
                    <a:gd name="connsiteY18" fmla="*/ 282215 h 371700"/>
                    <a:gd name="connsiteX19" fmla="*/ 668702 w 721137"/>
                    <a:gd name="connsiteY19" fmla="*/ 315055 h 371700"/>
                    <a:gd name="connsiteX20" fmla="*/ 660564 w 721137"/>
                    <a:gd name="connsiteY20" fmla="*/ 336657 h 371700"/>
                    <a:gd name="connsiteX21" fmla="*/ 699939 w 721137"/>
                    <a:gd name="connsiteY21" fmla="*/ 371175 h 371700"/>
                    <a:gd name="connsiteX22" fmla="*/ 692185 w 721137"/>
                    <a:gd name="connsiteY22" fmla="*/ 250961 h 371700"/>
                    <a:gd name="connsiteX23" fmla="*/ 662139 w 721137"/>
                    <a:gd name="connsiteY23" fmla="*/ 233888 h 371700"/>
                    <a:gd name="connsiteX24" fmla="*/ 478389 w 721137"/>
                    <a:gd name="connsiteY24" fmla="*/ 183750 h 371700"/>
                    <a:gd name="connsiteX25" fmla="*/ 441902 w 721137"/>
                    <a:gd name="connsiteY25" fmla="*/ 183750 h 371700"/>
                    <a:gd name="connsiteX26" fmla="*/ 438358 w 721137"/>
                    <a:gd name="connsiteY26" fmla="*/ 185194 h 371700"/>
                    <a:gd name="connsiteX27" fmla="*/ 398196 w 721137"/>
                    <a:gd name="connsiteY27" fmla="*/ 226275 h 371700"/>
                    <a:gd name="connsiteX28" fmla="*/ 367614 w 721137"/>
                    <a:gd name="connsiteY28" fmla="*/ 153825 h 371700"/>
                    <a:gd name="connsiteX29" fmla="*/ 310521 w 721137"/>
                    <a:gd name="connsiteY29" fmla="*/ 271950 h 371700"/>
                    <a:gd name="connsiteX30" fmla="*/ 270489 w 721137"/>
                    <a:gd name="connsiteY30" fmla="*/ 118125 h 371700"/>
                    <a:gd name="connsiteX31" fmla="*/ 239646 w 721137"/>
                    <a:gd name="connsiteY31" fmla="*/ 183750 h 371700"/>
                    <a:gd name="connsiteX32" fmla="*/ 176514 w 721137"/>
                    <a:gd name="connsiteY32" fmla="*/ 183750 h 371700"/>
                    <a:gd name="connsiteX33" fmla="*/ 176514 w 721137"/>
                    <a:gd name="connsiteY33" fmla="*/ 157500 h 371700"/>
                    <a:gd name="connsiteX34" fmla="*/ 222977 w 721137"/>
                    <a:gd name="connsiteY34" fmla="*/ 157500 h 371700"/>
                    <a:gd name="connsiteX35" fmla="*/ 277577 w 721137"/>
                    <a:gd name="connsiteY35" fmla="*/ 41344 h 371700"/>
                    <a:gd name="connsiteX36" fmla="*/ 318002 w 721137"/>
                    <a:gd name="connsiteY36" fmla="*/ 195957 h 371700"/>
                    <a:gd name="connsiteX37" fmla="*/ 369321 w 721137"/>
                    <a:gd name="connsiteY37" fmla="*/ 90957 h 371700"/>
                    <a:gd name="connsiteX38" fmla="*/ 407121 w 721137"/>
                    <a:gd name="connsiteY38" fmla="*/ 180469 h 371700"/>
                    <a:gd name="connsiteX39" fmla="*/ 420246 w 721137"/>
                    <a:gd name="connsiteY39" fmla="*/ 167344 h 371700"/>
                    <a:gd name="connsiteX40" fmla="*/ 441902 w 721137"/>
                    <a:gd name="connsiteY40" fmla="*/ 157500 h 371700"/>
                    <a:gd name="connsiteX41" fmla="*/ 478389 w 721137"/>
                    <a:gd name="connsiteY41" fmla="*/ 157500 h 371700"/>
                    <a:gd name="connsiteX42" fmla="*/ 478389 w 721137"/>
                    <a:gd name="connsiteY42" fmla="*/ 183750 h 371700"/>
                    <a:gd name="connsiteX0" fmla="*/ 662139 w 721137"/>
                    <a:gd name="connsiteY0" fmla="*/ 233888 h 371700"/>
                    <a:gd name="connsiteX1" fmla="*/ 662139 w 721137"/>
                    <a:gd name="connsiteY1" fmla="*/ 124557 h 371700"/>
                    <a:gd name="connsiteX2" fmla="*/ 603208 w 721137"/>
                    <a:gd name="connsiteY2" fmla="*/ 65625 h 371700"/>
                    <a:gd name="connsiteX3" fmla="*/ 530889 w 721137"/>
                    <a:gd name="connsiteY3" fmla="*/ 65625 h 371700"/>
                    <a:gd name="connsiteX4" fmla="*/ 530889 w 721137"/>
                    <a:gd name="connsiteY4" fmla="*/ 0 h 371700"/>
                    <a:gd name="connsiteX5" fmla="*/ 110889 w 721137"/>
                    <a:gd name="connsiteY5" fmla="*/ 0 h 371700"/>
                    <a:gd name="connsiteX6" fmla="*/ 110889 w 721137"/>
                    <a:gd name="connsiteY6" fmla="*/ 78750 h 371700"/>
                    <a:gd name="connsiteX7" fmla="*/ 12321 w 721137"/>
                    <a:gd name="connsiteY7" fmla="*/ 78750 h 371700"/>
                    <a:gd name="connsiteX8" fmla="*/ 12321 w 721137"/>
                    <a:gd name="connsiteY8" fmla="*/ 131250 h 371700"/>
                    <a:gd name="connsiteX9" fmla="*/ 110889 w 721137"/>
                    <a:gd name="connsiteY9" fmla="*/ 131250 h 371700"/>
                    <a:gd name="connsiteX10" fmla="*/ 110889 w 721137"/>
                    <a:gd name="connsiteY10" fmla="*/ 367500 h 371700"/>
                    <a:gd name="connsiteX11" fmla="*/ 530889 w 721137"/>
                    <a:gd name="connsiteY11" fmla="*/ 367500 h 371700"/>
                    <a:gd name="connsiteX12" fmla="*/ 530889 w 721137"/>
                    <a:gd name="connsiteY12" fmla="*/ 118125 h 371700"/>
                    <a:gd name="connsiteX13" fmla="*/ 603208 w 721137"/>
                    <a:gd name="connsiteY13" fmla="*/ 118125 h 371700"/>
                    <a:gd name="connsiteX14" fmla="*/ 572102 w 721137"/>
                    <a:gd name="connsiteY14" fmla="*/ 371700 h 371700"/>
                    <a:gd name="connsiteX15" fmla="*/ 611477 w 721137"/>
                    <a:gd name="connsiteY15" fmla="*/ 336788 h 371700"/>
                    <a:gd name="connsiteX16" fmla="*/ 603077 w 721137"/>
                    <a:gd name="connsiteY16" fmla="*/ 315000 h 371700"/>
                    <a:gd name="connsiteX17" fmla="*/ 635917 w 721137"/>
                    <a:gd name="connsiteY17" fmla="*/ 282215 h 371700"/>
                    <a:gd name="connsiteX18" fmla="*/ 668702 w 721137"/>
                    <a:gd name="connsiteY18" fmla="*/ 315055 h 371700"/>
                    <a:gd name="connsiteX19" fmla="*/ 660564 w 721137"/>
                    <a:gd name="connsiteY19" fmla="*/ 336657 h 371700"/>
                    <a:gd name="connsiteX20" fmla="*/ 699939 w 721137"/>
                    <a:gd name="connsiteY20" fmla="*/ 371175 h 371700"/>
                    <a:gd name="connsiteX21" fmla="*/ 692185 w 721137"/>
                    <a:gd name="connsiteY21" fmla="*/ 250961 h 371700"/>
                    <a:gd name="connsiteX22" fmla="*/ 662139 w 721137"/>
                    <a:gd name="connsiteY22" fmla="*/ 233888 h 371700"/>
                    <a:gd name="connsiteX23" fmla="*/ 478389 w 721137"/>
                    <a:gd name="connsiteY23" fmla="*/ 183750 h 371700"/>
                    <a:gd name="connsiteX24" fmla="*/ 441902 w 721137"/>
                    <a:gd name="connsiteY24" fmla="*/ 183750 h 371700"/>
                    <a:gd name="connsiteX25" fmla="*/ 438358 w 721137"/>
                    <a:gd name="connsiteY25" fmla="*/ 185194 h 371700"/>
                    <a:gd name="connsiteX26" fmla="*/ 398196 w 721137"/>
                    <a:gd name="connsiteY26" fmla="*/ 226275 h 371700"/>
                    <a:gd name="connsiteX27" fmla="*/ 367614 w 721137"/>
                    <a:gd name="connsiteY27" fmla="*/ 153825 h 371700"/>
                    <a:gd name="connsiteX28" fmla="*/ 310521 w 721137"/>
                    <a:gd name="connsiteY28" fmla="*/ 271950 h 371700"/>
                    <a:gd name="connsiteX29" fmla="*/ 270489 w 721137"/>
                    <a:gd name="connsiteY29" fmla="*/ 118125 h 371700"/>
                    <a:gd name="connsiteX30" fmla="*/ 239646 w 721137"/>
                    <a:gd name="connsiteY30" fmla="*/ 183750 h 371700"/>
                    <a:gd name="connsiteX31" fmla="*/ 176514 w 721137"/>
                    <a:gd name="connsiteY31" fmla="*/ 183750 h 371700"/>
                    <a:gd name="connsiteX32" fmla="*/ 176514 w 721137"/>
                    <a:gd name="connsiteY32" fmla="*/ 157500 h 371700"/>
                    <a:gd name="connsiteX33" fmla="*/ 222977 w 721137"/>
                    <a:gd name="connsiteY33" fmla="*/ 157500 h 371700"/>
                    <a:gd name="connsiteX34" fmla="*/ 277577 w 721137"/>
                    <a:gd name="connsiteY34" fmla="*/ 41344 h 371700"/>
                    <a:gd name="connsiteX35" fmla="*/ 318002 w 721137"/>
                    <a:gd name="connsiteY35" fmla="*/ 195957 h 371700"/>
                    <a:gd name="connsiteX36" fmla="*/ 369321 w 721137"/>
                    <a:gd name="connsiteY36" fmla="*/ 90957 h 371700"/>
                    <a:gd name="connsiteX37" fmla="*/ 407121 w 721137"/>
                    <a:gd name="connsiteY37" fmla="*/ 180469 h 371700"/>
                    <a:gd name="connsiteX38" fmla="*/ 420246 w 721137"/>
                    <a:gd name="connsiteY38" fmla="*/ 167344 h 371700"/>
                    <a:gd name="connsiteX39" fmla="*/ 441902 w 721137"/>
                    <a:gd name="connsiteY39" fmla="*/ 157500 h 371700"/>
                    <a:gd name="connsiteX40" fmla="*/ 478389 w 721137"/>
                    <a:gd name="connsiteY40" fmla="*/ 157500 h 371700"/>
                    <a:gd name="connsiteX41" fmla="*/ 478389 w 721137"/>
                    <a:gd name="connsiteY41" fmla="*/ 183750 h 371700"/>
                    <a:gd name="connsiteX0" fmla="*/ 662139 w 721137"/>
                    <a:gd name="connsiteY0" fmla="*/ 233888 h 371700"/>
                    <a:gd name="connsiteX1" fmla="*/ 662139 w 721137"/>
                    <a:gd name="connsiteY1" fmla="*/ 124557 h 371700"/>
                    <a:gd name="connsiteX2" fmla="*/ 603208 w 721137"/>
                    <a:gd name="connsiteY2" fmla="*/ 65625 h 371700"/>
                    <a:gd name="connsiteX3" fmla="*/ 530889 w 721137"/>
                    <a:gd name="connsiteY3" fmla="*/ 65625 h 371700"/>
                    <a:gd name="connsiteX4" fmla="*/ 530889 w 721137"/>
                    <a:gd name="connsiteY4" fmla="*/ 0 h 371700"/>
                    <a:gd name="connsiteX5" fmla="*/ 110889 w 721137"/>
                    <a:gd name="connsiteY5" fmla="*/ 0 h 371700"/>
                    <a:gd name="connsiteX6" fmla="*/ 110889 w 721137"/>
                    <a:gd name="connsiteY6" fmla="*/ 78750 h 371700"/>
                    <a:gd name="connsiteX7" fmla="*/ 12321 w 721137"/>
                    <a:gd name="connsiteY7" fmla="*/ 78750 h 371700"/>
                    <a:gd name="connsiteX8" fmla="*/ 12321 w 721137"/>
                    <a:gd name="connsiteY8" fmla="*/ 131250 h 371700"/>
                    <a:gd name="connsiteX9" fmla="*/ 110889 w 721137"/>
                    <a:gd name="connsiteY9" fmla="*/ 131250 h 371700"/>
                    <a:gd name="connsiteX10" fmla="*/ 110889 w 721137"/>
                    <a:gd name="connsiteY10" fmla="*/ 367500 h 371700"/>
                    <a:gd name="connsiteX11" fmla="*/ 530889 w 721137"/>
                    <a:gd name="connsiteY11" fmla="*/ 367500 h 371700"/>
                    <a:gd name="connsiteX12" fmla="*/ 530889 w 721137"/>
                    <a:gd name="connsiteY12" fmla="*/ 118125 h 371700"/>
                    <a:gd name="connsiteX13" fmla="*/ 603208 w 721137"/>
                    <a:gd name="connsiteY13" fmla="*/ 118125 h 371700"/>
                    <a:gd name="connsiteX14" fmla="*/ 572102 w 721137"/>
                    <a:gd name="connsiteY14" fmla="*/ 371700 h 371700"/>
                    <a:gd name="connsiteX15" fmla="*/ 611477 w 721137"/>
                    <a:gd name="connsiteY15" fmla="*/ 336788 h 371700"/>
                    <a:gd name="connsiteX16" fmla="*/ 635917 w 721137"/>
                    <a:gd name="connsiteY16" fmla="*/ 282215 h 371700"/>
                    <a:gd name="connsiteX17" fmla="*/ 668702 w 721137"/>
                    <a:gd name="connsiteY17" fmla="*/ 315055 h 371700"/>
                    <a:gd name="connsiteX18" fmla="*/ 660564 w 721137"/>
                    <a:gd name="connsiteY18" fmla="*/ 336657 h 371700"/>
                    <a:gd name="connsiteX19" fmla="*/ 699939 w 721137"/>
                    <a:gd name="connsiteY19" fmla="*/ 371175 h 371700"/>
                    <a:gd name="connsiteX20" fmla="*/ 692185 w 721137"/>
                    <a:gd name="connsiteY20" fmla="*/ 250961 h 371700"/>
                    <a:gd name="connsiteX21" fmla="*/ 662139 w 721137"/>
                    <a:gd name="connsiteY21" fmla="*/ 233888 h 371700"/>
                    <a:gd name="connsiteX22" fmla="*/ 478389 w 721137"/>
                    <a:gd name="connsiteY22" fmla="*/ 183750 h 371700"/>
                    <a:gd name="connsiteX23" fmla="*/ 441902 w 721137"/>
                    <a:gd name="connsiteY23" fmla="*/ 183750 h 371700"/>
                    <a:gd name="connsiteX24" fmla="*/ 438358 w 721137"/>
                    <a:gd name="connsiteY24" fmla="*/ 185194 h 371700"/>
                    <a:gd name="connsiteX25" fmla="*/ 398196 w 721137"/>
                    <a:gd name="connsiteY25" fmla="*/ 226275 h 371700"/>
                    <a:gd name="connsiteX26" fmla="*/ 367614 w 721137"/>
                    <a:gd name="connsiteY26" fmla="*/ 153825 h 371700"/>
                    <a:gd name="connsiteX27" fmla="*/ 310521 w 721137"/>
                    <a:gd name="connsiteY27" fmla="*/ 271950 h 371700"/>
                    <a:gd name="connsiteX28" fmla="*/ 270489 w 721137"/>
                    <a:gd name="connsiteY28" fmla="*/ 118125 h 371700"/>
                    <a:gd name="connsiteX29" fmla="*/ 239646 w 721137"/>
                    <a:gd name="connsiteY29" fmla="*/ 183750 h 371700"/>
                    <a:gd name="connsiteX30" fmla="*/ 176514 w 721137"/>
                    <a:gd name="connsiteY30" fmla="*/ 183750 h 371700"/>
                    <a:gd name="connsiteX31" fmla="*/ 176514 w 721137"/>
                    <a:gd name="connsiteY31" fmla="*/ 157500 h 371700"/>
                    <a:gd name="connsiteX32" fmla="*/ 222977 w 721137"/>
                    <a:gd name="connsiteY32" fmla="*/ 157500 h 371700"/>
                    <a:gd name="connsiteX33" fmla="*/ 277577 w 721137"/>
                    <a:gd name="connsiteY33" fmla="*/ 41344 h 371700"/>
                    <a:gd name="connsiteX34" fmla="*/ 318002 w 721137"/>
                    <a:gd name="connsiteY34" fmla="*/ 195957 h 371700"/>
                    <a:gd name="connsiteX35" fmla="*/ 369321 w 721137"/>
                    <a:gd name="connsiteY35" fmla="*/ 90957 h 371700"/>
                    <a:gd name="connsiteX36" fmla="*/ 407121 w 721137"/>
                    <a:gd name="connsiteY36" fmla="*/ 180469 h 371700"/>
                    <a:gd name="connsiteX37" fmla="*/ 420246 w 721137"/>
                    <a:gd name="connsiteY37" fmla="*/ 167344 h 371700"/>
                    <a:gd name="connsiteX38" fmla="*/ 441902 w 721137"/>
                    <a:gd name="connsiteY38" fmla="*/ 157500 h 371700"/>
                    <a:gd name="connsiteX39" fmla="*/ 478389 w 721137"/>
                    <a:gd name="connsiteY39" fmla="*/ 157500 h 371700"/>
                    <a:gd name="connsiteX40" fmla="*/ 478389 w 721137"/>
                    <a:gd name="connsiteY40" fmla="*/ 183750 h 371700"/>
                    <a:gd name="connsiteX0" fmla="*/ 662139 w 721137"/>
                    <a:gd name="connsiteY0" fmla="*/ 233888 h 371700"/>
                    <a:gd name="connsiteX1" fmla="*/ 662139 w 721137"/>
                    <a:gd name="connsiteY1" fmla="*/ 124557 h 371700"/>
                    <a:gd name="connsiteX2" fmla="*/ 603208 w 721137"/>
                    <a:gd name="connsiteY2" fmla="*/ 65625 h 371700"/>
                    <a:gd name="connsiteX3" fmla="*/ 530889 w 721137"/>
                    <a:gd name="connsiteY3" fmla="*/ 65625 h 371700"/>
                    <a:gd name="connsiteX4" fmla="*/ 530889 w 721137"/>
                    <a:gd name="connsiteY4" fmla="*/ 0 h 371700"/>
                    <a:gd name="connsiteX5" fmla="*/ 110889 w 721137"/>
                    <a:gd name="connsiteY5" fmla="*/ 0 h 371700"/>
                    <a:gd name="connsiteX6" fmla="*/ 110889 w 721137"/>
                    <a:gd name="connsiteY6" fmla="*/ 78750 h 371700"/>
                    <a:gd name="connsiteX7" fmla="*/ 12321 w 721137"/>
                    <a:gd name="connsiteY7" fmla="*/ 78750 h 371700"/>
                    <a:gd name="connsiteX8" fmla="*/ 12321 w 721137"/>
                    <a:gd name="connsiteY8" fmla="*/ 131250 h 371700"/>
                    <a:gd name="connsiteX9" fmla="*/ 110889 w 721137"/>
                    <a:gd name="connsiteY9" fmla="*/ 131250 h 371700"/>
                    <a:gd name="connsiteX10" fmla="*/ 110889 w 721137"/>
                    <a:gd name="connsiteY10" fmla="*/ 367500 h 371700"/>
                    <a:gd name="connsiteX11" fmla="*/ 530889 w 721137"/>
                    <a:gd name="connsiteY11" fmla="*/ 367500 h 371700"/>
                    <a:gd name="connsiteX12" fmla="*/ 530889 w 721137"/>
                    <a:gd name="connsiteY12" fmla="*/ 118125 h 371700"/>
                    <a:gd name="connsiteX13" fmla="*/ 603208 w 721137"/>
                    <a:gd name="connsiteY13" fmla="*/ 118125 h 371700"/>
                    <a:gd name="connsiteX14" fmla="*/ 572102 w 721137"/>
                    <a:gd name="connsiteY14" fmla="*/ 371700 h 371700"/>
                    <a:gd name="connsiteX15" fmla="*/ 635917 w 721137"/>
                    <a:gd name="connsiteY15" fmla="*/ 282215 h 371700"/>
                    <a:gd name="connsiteX16" fmla="*/ 668702 w 721137"/>
                    <a:gd name="connsiteY16" fmla="*/ 315055 h 371700"/>
                    <a:gd name="connsiteX17" fmla="*/ 660564 w 721137"/>
                    <a:gd name="connsiteY17" fmla="*/ 336657 h 371700"/>
                    <a:gd name="connsiteX18" fmla="*/ 699939 w 721137"/>
                    <a:gd name="connsiteY18" fmla="*/ 371175 h 371700"/>
                    <a:gd name="connsiteX19" fmla="*/ 692185 w 721137"/>
                    <a:gd name="connsiteY19" fmla="*/ 250961 h 371700"/>
                    <a:gd name="connsiteX20" fmla="*/ 662139 w 721137"/>
                    <a:gd name="connsiteY20" fmla="*/ 233888 h 371700"/>
                    <a:gd name="connsiteX21" fmla="*/ 478389 w 721137"/>
                    <a:gd name="connsiteY21" fmla="*/ 183750 h 371700"/>
                    <a:gd name="connsiteX22" fmla="*/ 441902 w 721137"/>
                    <a:gd name="connsiteY22" fmla="*/ 183750 h 371700"/>
                    <a:gd name="connsiteX23" fmla="*/ 438358 w 721137"/>
                    <a:gd name="connsiteY23" fmla="*/ 185194 h 371700"/>
                    <a:gd name="connsiteX24" fmla="*/ 398196 w 721137"/>
                    <a:gd name="connsiteY24" fmla="*/ 226275 h 371700"/>
                    <a:gd name="connsiteX25" fmla="*/ 367614 w 721137"/>
                    <a:gd name="connsiteY25" fmla="*/ 153825 h 371700"/>
                    <a:gd name="connsiteX26" fmla="*/ 310521 w 721137"/>
                    <a:gd name="connsiteY26" fmla="*/ 271950 h 371700"/>
                    <a:gd name="connsiteX27" fmla="*/ 270489 w 721137"/>
                    <a:gd name="connsiteY27" fmla="*/ 118125 h 371700"/>
                    <a:gd name="connsiteX28" fmla="*/ 239646 w 721137"/>
                    <a:gd name="connsiteY28" fmla="*/ 183750 h 371700"/>
                    <a:gd name="connsiteX29" fmla="*/ 176514 w 721137"/>
                    <a:gd name="connsiteY29" fmla="*/ 183750 h 371700"/>
                    <a:gd name="connsiteX30" fmla="*/ 176514 w 721137"/>
                    <a:gd name="connsiteY30" fmla="*/ 157500 h 371700"/>
                    <a:gd name="connsiteX31" fmla="*/ 222977 w 721137"/>
                    <a:gd name="connsiteY31" fmla="*/ 157500 h 371700"/>
                    <a:gd name="connsiteX32" fmla="*/ 277577 w 721137"/>
                    <a:gd name="connsiteY32" fmla="*/ 41344 h 371700"/>
                    <a:gd name="connsiteX33" fmla="*/ 318002 w 721137"/>
                    <a:gd name="connsiteY33" fmla="*/ 195957 h 371700"/>
                    <a:gd name="connsiteX34" fmla="*/ 369321 w 721137"/>
                    <a:gd name="connsiteY34" fmla="*/ 90957 h 371700"/>
                    <a:gd name="connsiteX35" fmla="*/ 407121 w 721137"/>
                    <a:gd name="connsiteY35" fmla="*/ 180469 h 371700"/>
                    <a:gd name="connsiteX36" fmla="*/ 420246 w 721137"/>
                    <a:gd name="connsiteY36" fmla="*/ 167344 h 371700"/>
                    <a:gd name="connsiteX37" fmla="*/ 441902 w 721137"/>
                    <a:gd name="connsiteY37" fmla="*/ 157500 h 371700"/>
                    <a:gd name="connsiteX38" fmla="*/ 478389 w 721137"/>
                    <a:gd name="connsiteY38" fmla="*/ 157500 h 371700"/>
                    <a:gd name="connsiteX39" fmla="*/ 478389 w 721137"/>
                    <a:gd name="connsiteY39" fmla="*/ 183750 h 371700"/>
                    <a:gd name="connsiteX0" fmla="*/ 662139 w 721137"/>
                    <a:gd name="connsiteY0" fmla="*/ 233888 h 371175"/>
                    <a:gd name="connsiteX1" fmla="*/ 662139 w 721137"/>
                    <a:gd name="connsiteY1" fmla="*/ 124557 h 371175"/>
                    <a:gd name="connsiteX2" fmla="*/ 603208 w 721137"/>
                    <a:gd name="connsiteY2" fmla="*/ 65625 h 371175"/>
                    <a:gd name="connsiteX3" fmla="*/ 530889 w 721137"/>
                    <a:gd name="connsiteY3" fmla="*/ 65625 h 371175"/>
                    <a:gd name="connsiteX4" fmla="*/ 530889 w 721137"/>
                    <a:gd name="connsiteY4" fmla="*/ 0 h 371175"/>
                    <a:gd name="connsiteX5" fmla="*/ 110889 w 721137"/>
                    <a:gd name="connsiteY5" fmla="*/ 0 h 371175"/>
                    <a:gd name="connsiteX6" fmla="*/ 110889 w 721137"/>
                    <a:gd name="connsiteY6" fmla="*/ 78750 h 371175"/>
                    <a:gd name="connsiteX7" fmla="*/ 12321 w 721137"/>
                    <a:gd name="connsiteY7" fmla="*/ 78750 h 371175"/>
                    <a:gd name="connsiteX8" fmla="*/ 12321 w 721137"/>
                    <a:gd name="connsiteY8" fmla="*/ 131250 h 371175"/>
                    <a:gd name="connsiteX9" fmla="*/ 110889 w 721137"/>
                    <a:gd name="connsiteY9" fmla="*/ 131250 h 371175"/>
                    <a:gd name="connsiteX10" fmla="*/ 110889 w 721137"/>
                    <a:gd name="connsiteY10" fmla="*/ 367500 h 371175"/>
                    <a:gd name="connsiteX11" fmla="*/ 530889 w 721137"/>
                    <a:gd name="connsiteY11" fmla="*/ 367500 h 371175"/>
                    <a:gd name="connsiteX12" fmla="*/ 530889 w 721137"/>
                    <a:gd name="connsiteY12" fmla="*/ 118125 h 371175"/>
                    <a:gd name="connsiteX13" fmla="*/ 603208 w 721137"/>
                    <a:gd name="connsiteY13" fmla="*/ 118125 h 371175"/>
                    <a:gd name="connsiteX14" fmla="*/ 635917 w 721137"/>
                    <a:gd name="connsiteY14" fmla="*/ 282215 h 371175"/>
                    <a:gd name="connsiteX15" fmla="*/ 668702 w 721137"/>
                    <a:gd name="connsiteY15" fmla="*/ 315055 h 371175"/>
                    <a:gd name="connsiteX16" fmla="*/ 660564 w 721137"/>
                    <a:gd name="connsiteY16" fmla="*/ 336657 h 371175"/>
                    <a:gd name="connsiteX17" fmla="*/ 699939 w 721137"/>
                    <a:gd name="connsiteY17" fmla="*/ 371175 h 371175"/>
                    <a:gd name="connsiteX18" fmla="*/ 692185 w 721137"/>
                    <a:gd name="connsiteY18" fmla="*/ 250961 h 371175"/>
                    <a:gd name="connsiteX19" fmla="*/ 662139 w 721137"/>
                    <a:gd name="connsiteY19" fmla="*/ 233888 h 371175"/>
                    <a:gd name="connsiteX20" fmla="*/ 478389 w 721137"/>
                    <a:gd name="connsiteY20" fmla="*/ 183750 h 371175"/>
                    <a:gd name="connsiteX21" fmla="*/ 441902 w 721137"/>
                    <a:gd name="connsiteY21" fmla="*/ 183750 h 371175"/>
                    <a:gd name="connsiteX22" fmla="*/ 438358 w 721137"/>
                    <a:gd name="connsiteY22" fmla="*/ 185194 h 371175"/>
                    <a:gd name="connsiteX23" fmla="*/ 398196 w 721137"/>
                    <a:gd name="connsiteY23" fmla="*/ 226275 h 371175"/>
                    <a:gd name="connsiteX24" fmla="*/ 367614 w 721137"/>
                    <a:gd name="connsiteY24" fmla="*/ 153825 h 371175"/>
                    <a:gd name="connsiteX25" fmla="*/ 310521 w 721137"/>
                    <a:gd name="connsiteY25" fmla="*/ 271950 h 371175"/>
                    <a:gd name="connsiteX26" fmla="*/ 270489 w 721137"/>
                    <a:gd name="connsiteY26" fmla="*/ 118125 h 371175"/>
                    <a:gd name="connsiteX27" fmla="*/ 239646 w 721137"/>
                    <a:gd name="connsiteY27" fmla="*/ 183750 h 371175"/>
                    <a:gd name="connsiteX28" fmla="*/ 176514 w 721137"/>
                    <a:gd name="connsiteY28" fmla="*/ 183750 h 371175"/>
                    <a:gd name="connsiteX29" fmla="*/ 176514 w 721137"/>
                    <a:gd name="connsiteY29" fmla="*/ 157500 h 371175"/>
                    <a:gd name="connsiteX30" fmla="*/ 222977 w 721137"/>
                    <a:gd name="connsiteY30" fmla="*/ 157500 h 371175"/>
                    <a:gd name="connsiteX31" fmla="*/ 277577 w 721137"/>
                    <a:gd name="connsiteY31" fmla="*/ 41344 h 371175"/>
                    <a:gd name="connsiteX32" fmla="*/ 318002 w 721137"/>
                    <a:gd name="connsiteY32" fmla="*/ 195957 h 371175"/>
                    <a:gd name="connsiteX33" fmla="*/ 369321 w 721137"/>
                    <a:gd name="connsiteY33" fmla="*/ 90957 h 371175"/>
                    <a:gd name="connsiteX34" fmla="*/ 407121 w 721137"/>
                    <a:gd name="connsiteY34" fmla="*/ 180469 h 371175"/>
                    <a:gd name="connsiteX35" fmla="*/ 420246 w 721137"/>
                    <a:gd name="connsiteY35" fmla="*/ 167344 h 371175"/>
                    <a:gd name="connsiteX36" fmla="*/ 441902 w 721137"/>
                    <a:gd name="connsiteY36" fmla="*/ 157500 h 371175"/>
                    <a:gd name="connsiteX37" fmla="*/ 478389 w 721137"/>
                    <a:gd name="connsiteY37" fmla="*/ 157500 h 371175"/>
                    <a:gd name="connsiteX38" fmla="*/ 478389 w 721137"/>
                    <a:gd name="connsiteY38" fmla="*/ 183750 h 371175"/>
                    <a:gd name="connsiteX0" fmla="*/ 662139 w 721137"/>
                    <a:gd name="connsiteY0" fmla="*/ 233888 h 371175"/>
                    <a:gd name="connsiteX1" fmla="*/ 662139 w 721137"/>
                    <a:gd name="connsiteY1" fmla="*/ 124557 h 371175"/>
                    <a:gd name="connsiteX2" fmla="*/ 603208 w 721137"/>
                    <a:gd name="connsiteY2" fmla="*/ 65625 h 371175"/>
                    <a:gd name="connsiteX3" fmla="*/ 530889 w 721137"/>
                    <a:gd name="connsiteY3" fmla="*/ 65625 h 371175"/>
                    <a:gd name="connsiteX4" fmla="*/ 530889 w 721137"/>
                    <a:gd name="connsiteY4" fmla="*/ 0 h 371175"/>
                    <a:gd name="connsiteX5" fmla="*/ 110889 w 721137"/>
                    <a:gd name="connsiteY5" fmla="*/ 0 h 371175"/>
                    <a:gd name="connsiteX6" fmla="*/ 110889 w 721137"/>
                    <a:gd name="connsiteY6" fmla="*/ 78750 h 371175"/>
                    <a:gd name="connsiteX7" fmla="*/ 12321 w 721137"/>
                    <a:gd name="connsiteY7" fmla="*/ 78750 h 371175"/>
                    <a:gd name="connsiteX8" fmla="*/ 12321 w 721137"/>
                    <a:gd name="connsiteY8" fmla="*/ 131250 h 371175"/>
                    <a:gd name="connsiteX9" fmla="*/ 110889 w 721137"/>
                    <a:gd name="connsiteY9" fmla="*/ 131250 h 371175"/>
                    <a:gd name="connsiteX10" fmla="*/ 110889 w 721137"/>
                    <a:gd name="connsiteY10" fmla="*/ 367500 h 371175"/>
                    <a:gd name="connsiteX11" fmla="*/ 530889 w 721137"/>
                    <a:gd name="connsiteY11" fmla="*/ 367500 h 371175"/>
                    <a:gd name="connsiteX12" fmla="*/ 530889 w 721137"/>
                    <a:gd name="connsiteY12" fmla="*/ 118125 h 371175"/>
                    <a:gd name="connsiteX13" fmla="*/ 603208 w 721137"/>
                    <a:gd name="connsiteY13" fmla="*/ 118125 h 371175"/>
                    <a:gd name="connsiteX14" fmla="*/ 668702 w 721137"/>
                    <a:gd name="connsiteY14" fmla="*/ 315055 h 371175"/>
                    <a:gd name="connsiteX15" fmla="*/ 660564 w 721137"/>
                    <a:gd name="connsiteY15" fmla="*/ 336657 h 371175"/>
                    <a:gd name="connsiteX16" fmla="*/ 699939 w 721137"/>
                    <a:gd name="connsiteY16" fmla="*/ 371175 h 371175"/>
                    <a:gd name="connsiteX17" fmla="*/ 692185 w 721137"/>
                    <a:gd name="connsiteY17" fmla="*/ 250961 h 371175"/>
                    <a:gd name="connsiteX18" fmla="*/ 662139 w 721137"/>
                    <a:gd name="connsiteY18" fmla="*/ 233888 h 371175"/>
                    <a:gd name="connsiteX19" fmla="*/ 478389 w 721137"/>
                    <a:gd name="connsiteY19" fmla="*/ 183750 h 371175"/>
                    <a:gd name="connsiteX20" fmla="*/ 441902 w 721137"/>
                    <a:gd name="connsiteY20" fmla="*/ 183750 h 371175"/>
                    <a:gd name="connsiteX21" fmla="*/ 438358 w 721137"/>
                    <a:gd name="connsiteY21" fmla="*/ 185194 h 371175"/>
                    <a:gd name="connsiteX22" fmla="*/ 398196 w 721137"/>
                    <a:gd name="connsiteY22" fmla="*/ 226275 h 371175"/>
                    <a:gd name="connsiteX23" fmla="*/ 367614 w 721137"/>
                    <a:gd name="connsiteY23" fmla="*/ 153825 h 371175"/>
                    <a:gd name="connsiteX24" fmla="*/ 310521 w 721137"/>
                    <a:gd name="connsiteY24" fmla="*/ 271950 h 371175"/>
                    <a:gd name="connsiteX25" fmla="*/ 270489 w 721137"/>
                    <a:gd name="connsiteY25" fmla="*/ 118125 h 371175"/>
                    <a:gd name="connsiteX26" fmla="*/ 239646 w 721137"/>
                    <a:gd name="connsiteY26" fmla="*/ 183750 h 371175"/>
                    <a:gd name="connsiteX27" fmla="*/ 176514 w 721137"/>
                    <a:gd name="connsiteY27" fmla="*/ 183750 h 371175"/>
                    <a:gd name="connsiteX28" fmla="*/ 176514 w 721137"/>
                    <a:gd name="connsiteY28" fmla="*/ 157500 h 371175"/>
                    <a:gd name="connsiteX29" fmla="*/ 222977 w 721137"/>
                    <a:gd name="connsiteY29" fmla="*/ 157500 h 371175"/>
                    <a:gd name="connsiteX30" fmla="*/ 277577 w 721137"/>
                    <a:gd name="connsiteY30" fmla="*/ 41344 h 371175"/>
                    <a:gd name="connsiteX31" fmla="*/ 318002 w 721137"/>
                    <a:gd name="connsiteY31" fmla="*/ 195957 h 371175"/>
                    <a:gd name="connsiteX32" fmla="*/ 369321 w 721137"/>
                    <a:gd name="connsiteY32" fmla="*/ 90957 h 371175"/>
                    <a:gd name="connsiteX33" fmla="*/ 407121 w 721137"/>
                    <a:gd name="connsiteY33" fmla="*/ 180469 h 371175"/>
                    <a:gd name="connsiteX34" fmla="*/ 420246 w 721137"/>
                    <a:gd name="connsiteY34" fmla="*/ 167344 h 371175"/>
                    <a:gd name="connsiteX35" fmla="*/ 441902 w 721137"/>
                    <a:gd name="connsiteY35" fmla="*/ 157500 h 371175"/>
                    <a:gd name="connsiteX36" fmla="*/ 478389 w 721137"/>
                    <a:gd name="connsiteY36" fmla="*/ 157500 h 371175"/>
                    <a:gd name="connsiteX37" fmla="*/ 478389 w 721137"/>
                    <a:gd name="connsiteY37" fmla="*/ 183750 h 371175"/>
                    <a:gd name="connsiteX0" fmla="*/ 662139 w 692185"/>
                    <a:gd name="connsiteY0" fmla="*/ 233888 h 367500"/>
                    <a:gd name="connsiteX1" fmla="*/ 662139 w 692185"/>
                    <a:gd name="connsiteY1" fmla="*/ 124557 h 367500"/>
                    <a:gd name="connsiteX2" fmla="*/ 603208 w 692185"/>
                    <a:gd name="connsiteY2" fmla="*/ 65625 h 367500"/>
                    <a:gd name="connsiteX3" fmla="*/ 530889 w 692185"/>
                    <a:gd name="connsiteY3" fmla="*/ 65625 h 367500"/>
                    <a:gd name="connsiteX4" fmla="*/ 530889 w 692185"/>
                    <a:gd name="connsiteY4" fmla="*/ 0 h 367500"/>
                    <a:gd name="connsiteX5" fmla="*/ 110889 w 692185"/>
                    <a:gd name="connsiteY5" fmla="*/ 0 h 367500"/>
                    <a:gd name="connsiteX6" fmla="*/ 110889 w 692185"/>
                    <a:gd name="connsiteY6" fmla="*/ 78750 h 367500"/>
                    <a:gd name="connsiteX7" fmla="*/ 12321 w 692185"/>
                    <a:gd name="connsiteY7" fmla="*/ 78750 h 367500"/>
                    <a:gd name="connsiteX8" fmla="*/ 12321 w 692185"/>
                    <a:gd name="connsiteY8" fmla="*/ 131250 h 367500"/>
                    <a:gd name="connsiteX9" fmla="*/ 110889 w 692185"/>
                    <a:gd name="connsiteY9" fmla="*/ 131250 h 367500"/>
                    <a:gd name="connsiteX10" fmla="*/ 110889 w 692185"/>
                    <a:gd name="connsiteY10" fmla="*/ 367500 h 367500"/>
                    <a:gd name="connsiteX11" fmla="*/ 530889 w 692185"/>
                    <a:gd name="connsiteY11" fmla="*/ 367500 h 367500"/>
                    <a:gd name="connsiteX12" fmla="*/ 530889 w 692185"/>
                    <a:gd name="connsiteY12" fmla="*/ 118125 h 367500"/>
                    <a:gd name="connsiteX13" fmla="*/ 603208 w 692185"/>
                    <a:gd name="connsiteY13" fmla="*/ 118125 h 367500"/>
                    <a:gd name="connsiteX14" fmla="*/ 668702 w 692185"/>
                    <a:gd name="connsiteY14" fmla="*/ 315055 h 367500"/>
                    <a:gd name="connsiteX15" fmla="*/ 660564 w 692185"/>
                    <a:gd name="connsiteY15" fmla="*/ 336657 h 367500"/>
                    <a:gd name="connsiteX16" fmla="*/ 692185 w 692185"/>
                    <a:gd name="connsiteY16" fmla="*/ 250961 h 367500"/>
                    <a:gd name="connsiteX17" fmla="*/ 662139 w 692185"/>
                    <a:gd name="connsiteY17" fmla="*/ 233888 h 367500"/>
                    <a:gd name="connsiteX18" fmla="*/ 478389 w 692185"/>
                    <a:gd name="connsiteY18" fmla="*/ 183750 h 367500"/>
                    <a:gd name="connsiteX19" fmla="*/ 441902 w 692185"/>
                    <a:gd name="connsiteY19" fmla="*/ 183750 h 367500"/>
                    <a:gd name="connsiteX20" fmla="*/ 438358 w 692185"/>
                    <a:gd name="connsiteY20" fmla="*/ 185194 h 367500"/>
                    <a:gd name="connsiteX21" fmla="*/ 398196 w 692185"/>
                    <a:gd name="connsiteY21" fmla="*/ 226275 h 367500"/>
                    <a:gd name="connsiteX22" fmla="*/ 367614 w 692185"/>
                    <a:gd name="connsiteY22" fmla="*/ 153825 h 367500"/>
                    <a:gd name="connsiteX23" fmla="*/ 310521 w 692185"/>
                    <a:gd name="connsiteY23" fmla="*/ 271950 h 367500"/>
                    <a:gd name="connsiteX24" fmla="*/ 270489 w 692185"/>
                    <a:gd name="connsiteY24" fmla="*/ 118125 h 367500"/>
                    <a:gd name="connsiteX25" fmla="*/ 239646 w 692185"/>
                    <a:gd name="connsiteY25" fmla="*/ 183750 h 367500"/>
                    <a:gd name="connsiteX26" fmla="*/ 176514 w 692185"/>
                    <a:gd name="connsiteY26" fmla="*/ 183750 h 367500"/>
                    <a:gd name="connsiteX27" fmla="*/ 176514 w 692185"/>
                    <a:gd name="connsiteY27" fmla="*/ 157500 h 367500"/>
                    <a:gd name="connsiteX28" fmla="*/ 222977 w 692185"/>
                    <a:gd name="connsiteY28" fmla="*/ 157500 h 367500"/>
                    <a:gd name="connsiteX29" fmla="*/ 277577 w 692185"/>
                    <a:gd name="connsiteY29" fmla="*/ 41344 h 367500"/>
                    <a:gd name="connsiteX30" fmla="*/ 318002 w 692185"/>
                    <a:gd name="connsiteY30" fmla="*/ 195957 h 367500"/>
                    <a:gd name="connsiteX31" fmla="*/ 369321 w 692185"/>
                    <a:gd name="connsiteY31" fmla="*/ 90957 h 367500"/>
                    <a:gd name="connsiteX32" fmla="*/ 407121 w 692185"/>
                    <a:gd name="connsiteY32" fmla="*/ 180469 h 367500"/>
                    <a:gd name="connsiteX33" fmla="*/ 420246 w 692185"/>
                    <a:gd name="connsiteY33" fmla="*/ 167344 h 367500"/>
                    <a:gd name="connsiteX34" fmla="*/ 441902 w 692185"/>
                    <a:gd name="connsiteY34" fmla="*/ 157500 h 367500"/>
                    <a:gd name="connsiteX35" fmla="*/ 478389 w 692185"/>
                    <a:gd name="connsiteY35" fmla="*/ 157500 h 367500"/>
                    <a:gd name="connsiteX36" fmla="*/ 478389 w 692185"/>
                    <a:gd name="connsiteY36" fmla="*/ 183750 h 367500"/>
                    <a:gd name="connsiteX0" fmla="*/ 662139 w 692268"/>
                    <a:gd name="connsiteY0" fmla="*/ 233888 h 367500"/>
                    <a:gd name="connsiteX1" fmla="*/ 662139 w 692268"/>
                    <a:gd name="connsiteY1" fmla="*/ 124557 h 367500"/>
                    <a:gd name="connsiteX2" fmla="*/ 603208 w 692268"/>
                    <a:gd name="connsiteY2" fmla="*/ 65625 h 367500"/>
                    <a:gd name="connsiteX3" fmla="*/ 530889 w 692268"/>
                    <a:gd name="connsiteY3" fmla="*/ 65625 h 367500"/>
                    <a:gd name="connsiteX4" fmla="*/ 530889 w 692268"/>
                    <a:gd name="connsiteY4" fmla="*/ 0 h 367500"/>
                    <a:gd name="connsiteX5" fmla="*/ 110889 w 692268"/>
                    <a:gd name="connsiteY5" fmla="*/ 0 h 367500"/>
                    <a:gd name="connsiteX6" fmla="*/ 110889 w 692268"/>
                    <a:gd name="connsiteY6" fmla="*/ 78750 h 367500"/>
                    <a:gd name="connsiteX7" fmla="*/ 12321 w 692268"/>
                    <a:gd name="connsiteY7" fmla="*/ 78750 h 367500"/>
                    <a:gd name="connsiteX8" fmla="*/ 12321 w 692268"/>
                    <a:gd name="connsiteY8" fmla="*/ 131250 h 367500"/>
                    <a:gd name="connsiteX9" fmla="*/ 110889 w 692268"/>
                    <a:gd name="connsiteY9" fmla="*/ 131250 h 367500"/>
                    <a:gd name="connsiteX10" fmla="*/ 110889 w 692268"/>
                    <a:gd name="connsiteY10" fmla="*/ 367500 h 367500"/>
                    <a:gd name="connsiteX11" fmla="*/ 530889 w 692268"/>
                    <a:gd name="connsiteY11" fmla="*/ 367500 h 367500"/>
                    <a:gd name="connsiteX12" fmla="*/ 530889 w 692268"/>
                    <a:gd name="connsiteY12" fmla="*/ 118125 h 367500"/>
                    <a:gd name="connsiteX13" fmla="*/ 603208 w 692268"/>
                    <a:gd name="connsiteY13" fmla="*/ 118125 h 367500"/>
                    <a:gd name="connsiteX14" fmla="*/ 668702 w 692268"/>
                    <a:gd name="connsiteY14" fmla="*/ 315055 h 367500"/>
                    <a:gd name="connsiteX15" fmla="*/ 692185 w 692268"/>
                    <a:gd name="connsiteY15" fmla="*/ 250961 h 367500"/>
                    <a:gd name="connsiteX16" fmla="*/ 662139 w 692268"/>
                    <a:gd name="connsiteY16" fmla="*/ 233888 h 367500"/>
                    <a:gd name="connsiteX17" fmla="*/ 478389 w 692268"/>
                    <a:gd name="connsiteY17" fmla="*/ 183750 h 367500"/>
                    <a:gd name="connsiteX18" fmla="*/ 441902 w 692268"/>
                    <a:gd name="connsiteY18" fmla="*/ 183750 h 367500"/>
                    <a:gd name="connsiteX19" fmla="*/ 438358 w 692268"/>
                    <a:gd name="connsiteY19" fmla="*/ 185194 h 367500"/>
                    <a:gd name="connsiteX20" fmla="*/ 398196 w 692268"/>
                    <a:gd name="connsiteY20" fmla="*/ 226275 h 367500"/>
                    <a:gd name="connsiteX21" fmla="*/ 367614 w 692268"/>
                    <a:gd name="connsiteY21" fmla="*/ 153825 h 367500"/>
                    <a:gd name="connsiteX22" fmla="*/ 310521 w 692268"/>
                    <a:gd name="connsiteY22" fmla="*/ 271950 h 367500"/>
                    <a:gd name="connsiteX23" fmla="*/ 270489 w 692268"/>
                    <a:gd name="connsiteY23" fmla="*/ 118125 h 367500"/>
                    <a:gd name="connsiteX24" fmla="*/ 239646 w 692268"/>
                    <a:gd name="connsiteY24" fmla="*/ 183750 h 367500"/>
                    <a:gd name="connsiteX25" fmla="*/ 176514 w 692268"/>
                    <a:gd name="connsiteY25" fmla="*/ 183750 h 367500"/>
                    <a:gd name="connsiteX26" fmla="*/ 176514 w 692268"/>
                    <a:gd name="connsiteY26" fmla="*/ 157500 h 367500"/>
                    <a:gd name="connsiteX27" fmla="*/ 222977 w 692268"/>
                    <a:gd name="connsiteY27" fmla="*/ 157500 h 367500"/>
                    <a:gd name="connsiteX28" fmla="*/ 277577 w 692268"/>
                    <a:gd name="connsiteY28" fmla="*/ 41344 h 367500"/>
                    <a:gd name="connsiteX29" fmla="*/ 318002 w 692268"/>
                    <a:gd name="connsiteY29" fmla="*/ 195957 h 367500"/>
                    <a:gd name="connsiteX30" fmla="*/ 369321 w 692268"/>
                    <a:gd name="connsiteY30" fmla="*/ 90957 h 367500"/>
                    <a:gd name="connsiteX31" fmla="*/ 407121 w 692268"/>
                    <a:gd name="connsiteY31" fmla="*/ 180469 h 367500"/>
                    <a:gd name="connsiteX32" fmla="*/ 420246 w 692268"/>
                    <a:gd name="connsiteY32" fmla="*/ 167344 h 367500"/>
                    <a:gd name="connsiteX33" fmla="*/ 441902 w 692268"/>
                    <a:gd name="connsiteY33" fmla="*/ 157500 h 367500"/>
                    <a:gd name="connsiteX34" fmla="*/ 478389 w 692268"/>
                    <a:gd name="connsiteY34" fmla="*/ 157500 h 367500"/>
                    <a:gd name="connsiteX35" fmla="*/ 478389 w 692268"/>
                    <a:gd name="connsiteY35" fmla="*/ 183750 h 367500"/>
                    <a:gd name="connsiteX0" fmla="*/ 662139 w 694194"/>
                    <a:gd name="connsiteY0" fmla="*/ 233888 h 367500"/>
                    <a:gd name="connsiteX1" fmla="*/ 662139 w 694194"/>
                    <a:gd name="connsiteY1" fmla="*/ 124557 h 367500"/>
                    <a:gd name="connsiteX2" fmla="*/ 603208 w 694194"/>
                    <a:gd name="connsiteY2" fmla="*/ 65625 h 367500"/>
                    <a:gd name="connsiteX3" fmla="*/ 530889 w 694194"/>
                    <a:gd name="connsiteY3" fmla="*/ 65625 h 367500"/>
                    <a:gd name="connsiteX4" fmla="*/ 530889 w 694194"/>
                    <a:gd name="connsiteY4" fmla="*/ 0 h 367500"/>
                    <a:gd name="connsiteX5" fmla="*/ 110889 w 694194"/>
                    <a:gd name="connsiteY5" fmla="*/ 0 h 367500"/>
                    <a:gd name="connsiteX6" fmla="*/ 110889 w 694194"/>
                    <a:gd name="connsiteY6" fmla="*/ 78750 h 367500"/>
                    <a:gd name="connsiteX7" fmla="*/ 12321 w 694194"/>
                    <a:gd name="connsiteY7" fmla="*/ 78750 h 367500"/>
                    <a:gd name="connsiteX8" fmla="*/ 12321 w 694194"/>
                    <a:gd name="connsiteY8" fmla="*/ 131250 h 367500"/>
                    <a:gd name="connsiteX9" fmla="*/ 110889 w 694194"/>
                    <a:gd name="connsiteY9" fmla="*/ 131250 h 367500"/>
                    <a:gd name="connsiteX10" fmla="*/ 110889 w 694194"/>
                    <a:gd name="connsiteY10" fmla="*/ 367500 h 367500"/>
                    <a:gd name="connsiteX11" fmla="*/ 530889 w 694194"/>
                    <a:gd name="connsiteY11" fmla="*/ 367500 h 367500"/>
                    <a:gd name="connsiteX12" fmla="*/ 530889 w 694194"/>
                    <a:gd name="connsiteY12" fmla="*/ 118125 h 367500"/>
                    <a:gd name="connsiteX13" fmla="*/ 603208 w 694194"/>
                    <a:gd name="connsiteY13" fmla="*/ 118125 h 367500"/>
                    <a:gd name="connsiteX14" fmla="*/ 692185 w 694194"/>
                    <a:gd name="connsiteY14" fmla="*/ 250961 h 367500"/>
                    <a:gd name="connsiteX15" fmla="*/ 662139 w 694194"/>
                    <a:gd name="connsiteY15" fmla="*/ 233888 h 367500"/>
                    <a:gd name="connsiteX16" fmla="*/ 478389 w 694194"/>
                    <a:gd name="connsiteY16" fmla="*/ 183750 h 367500"/>
                    <a:gd name="connsiteX17" fmla="*/ 441902 w 694194"/>
                    <a:gd name="connsiteY17" fmla="*/ 183750 h 367500"/>
                    <a:gd name="connsiteX18" fmla="*/ 438358 w 694194"/>
                    <a:gd name="connsiteY18" fmla="*/ 185194 h 367500"/>
                    <a:gd name="connsiteX19" fmla="*/ 398196 w 694194"/>
                    <a:gd name="connsiteY19" fmla="*/ 226275 h 367500"/>
                    <a:gd name="connsiteX20" fmla="*/ 367614 w 694194"/>
                    <a:gd name="connsiteY20" fmla="*/ 153825 h 367500"/>
                    <a:gd name="connsiteX21" fmla="*/ 310521 w 694194"/>
                    <a:gd name="connsiteY21" fmla="*/ 271950 h 367500"/>
                    <a:gd name="connsiteX22" fmla="*/ 270489 w 694194"/>
                    <a:gd name="connsiteY22" fmla="*/ 118125 h 367500"/>
                    <a:gd name="connsiteX23" fmla="*/ 239646 w 694194"/>
                    <a:gd name="connsiteY23" fmla="*/ 183750 h 367500"/>
                    <a:gd name="connsiteX24" fmla="*/ 176514 w 694194"/>
                    <a:gd name="connsiteY24" fmla="*/ 183750 h 367500"/>
                    <a:gd name="connsiteX25" fmla="*/ 176514 w 694194"/>
                    <a:gd name="connsiteY25" fmla="*/ 157500 h 367500"/>
                    <a:gd name="connsiteX26" fmla="*/ 222977 w 694194"/>
                    <a:gd name="connsiteY26" fmla="*/ 157500 h 367500"/>
                    <a:gd name="connsiteX27" fmla="*/ 277577 w 694194"/>
                    <a:gd name="connsiteY27" fmla="*/ 41344 h 367500"/>
                    <a:gd name="connsiteX28" fmla="*/ 318002 w 694194"/>
                    <a:gd name="connsiteY28" fmla="*/ 195957 h 367500"/>
                    <a:gd name="connsiteX29" fmla="*/ 369321 w 694194"/>
                    <a:gd name="connsiteY29" fmla="*/ 90957 h 367500"/>
                    <a:gd name="connsiteX30" fmla="*/ 407121 w 694194"/>
                    <a:gd name="connsiteY30" fmla="*/ 180469 h 367500"/>
                    <a:gd name="connsiteX31" fmla="*/ 420246 w 694194"/>
                    <a:gd name="connsiteY31" fmla="*/ 167344 h 367500"/>
                    <a:gd name="connsiteX32" fmla="*/ 441902 w 694194"/>
                    <a:gd name="connsiteY32" fmla="*/ 157500 h 367500"/>
                    <a:gd name="connsiteX33" fmla="*/ 478389 w 694194"/>
                    <a:gd name="connsiteY33" fmla="*/ 157500 h 367500"/>
                    <a:gd name="connsiteX34" fmla="*/ 478389 w 694194"/>
                    <a:gd name="connsiteY34" fmla="*/ 183750 h 367500"/>
                    <a:gd name="connsiteX0" fmla="*/ 692185 w 694407"/>
                    <a:gd name="connsiteY0" fmla="*/ 250961 h 367500"/>
                    <a:gd name="connsiteX1" fmla="*/ 662139 w 694407"/>
                    <a:gd name="connsiteY1" fmla="*/ 124557 h 367500"/>
                    <a:gd name="connsiteX2" fmla="*/ 603208 w 694407"/>
                    <a:gd name="connsiteY2" fmla="*/ 65625 h 367500"/>
                    <a:gd name="connsiteX3" fmla="*/ 530889 w 694407"/>
                    <a:gd name="connsiteY3" fmla="*/ 65625 h 367500"/>
                    <a:gd name="connsiteX4" fmla="*/ 530889 w 694407"/>
                    <a:gd name="connsiteY4" fmla="*/ 0 h 367500"/>
                    <a:gd name="connsiteX5" fmla="*/ 110889 w 694407"/>
                    <a:gd name="connsiteY5" fmla="*/ 0 h 367500"/>
                    <a:gd name="connsiteX6" fmla="*/ 110889 w 694407"/>
                    <a:gd name="connsiteY6" fmla="*/ 78750 h 367500"/>
                    <a:gd name="connsiteX7" fmla="*/ 12321 w 694407"/>
                    <a:gd name="connsiteY7" fmla="*/ 78750 h 367500"/>
                    <a:gd name="connsiteX8" fmla="*/ 12321 w 694407"/>
                    <a:gd name="connsiteY8" fmla="*/ 131250 h 367500"/>
                    <a:gd name="connsiteX9" fmla="*/ 110889 w 694407"/>
                    <a:gd name="connsiteY9" fmla="*/ 131250 h 367500"/>
                    <a:gd name="connsiteX10" fmla="*/ 110889 w 694407"/>
                    <a:gd name="connsiteY10" fmla="*/ 367500 h 367500"/>
                    <a:gd name="connsiteX11" fmla="*/ 530889 w 694407"/>
                    <a:gd name="connsiteY11" fmla="*/ 367500 h 367500"/>
                    <a:gd name="connsiteX12" fmla="*/ 530889 w 694407"/>
                    <a:gd name="connsiteY12" fmla="*/ 118125 h 367500"/>
                    <a:gd name="connsiteX13" fmla="*/ 603208 w 694407"/>
                    <a:gd name="connsiteY13" fmla="*/ 118125 h 367500"/>
                    <a:gd name="connsiteX14" fmla="*/ 692185 w 694407"/>
                    <a:gd name="connsiteY14" fmla="*/ 250961 h 367500"/>
                    <a:gd name="connsiteX15" fmla="*/ 478389 w 694407"/>
                    <a:gd name="connsiteY15" fmla="*/ 183750 h 367500"/>
                    <a:gd name="connsiteX16" fmla="*/ 441902 w 694407"/>
                    <a:gd name="connsiteY16" fmla="*/ 183750 h 367500"/>
                    <a:gd name="connsiteX17" fmla="*/ 438358 w 694407"/>
                    <a:gd name="connsiteY17" fmla="*/ 185194 h 367500"/>
                    <a:gd name="connsiteX18" fmla="*/ 398196 w 694407"/>
                    <a:gd name="connsiteY18" fmla="*/ 226275 h 367500"/>
                    <a:gd name="connsiteX19" fmla="*/ 367614 w 694407"/>
                    <a:gd name="connsiteY19" fmla="*/ 153825 h 367500"/>
                    <a:gd name="connsiteX20" fmla="*/ 310521 w 694407"/>
                    <a:gd name="connsiteY20" fmla="*/ 271950 h 367500"/>
                    <a:gd name="connsiteX21" fmla="*/ 270489 w 694407"/>
                    <a:gd name="connsiteY21" fmla="*/ 118125 h 367500"/>
                    <a:gd name="connsiteX22" fmla="*/ 239646 w 694407"/>
                    <a:gd name="connsiteY22" fmla="*/ 183750 h 367500"/>
                    <a:gd name="connsiteX23" fmla="*/ 176514 w 694407"/>
                    <a:gd name="connsiteY23" fmla="*/ 183750 h 367500"/>
                    <a:gd name="connsiteX24" fmla="*/ 176514 w 694407"/>
                    <a:gd name="connsiteY24" fmla="*/ 157500 h 367500"/>
                    <a:gd name="connsiteX25" fmla="*/ 222977 w 694407"/>
                    <a:gd name="connsiteY25" fmla="*/ 157500 h 367500"/>
                    <a:gd name="connsiteX26" fmla="*/ 277577 w 694407"/>
                    <a:gd name="connsiteY26" fmla="*/ 41344 h 367500"/>
                    <a:gd name="connsiteX27" fmla="*/ 318002 w 694407"/>
                    <a:gd name="connsiteY27" fmla="*/ 195957 h 367500"/>
                    <a:gd name="connsiteX28" fmla="*/ 369321 w 694407"/>
                    <a:gd name="connsiteY28" fmla="*/ 90957 h 367500"/>
                    <a:gd name="connsiteX29" fmla="*/ 407121 w 694407"/>
                    <a:gd name="connsiteY29" fmla="*/ 180469 h 367500"/>
                    <a:gd name="connsiteX30" fmla="*/ 420246 w 694407"/>
                    <a:gd name="connsiteY30" fmla="*/ 167344 h 367500"/>
                    <a:gd name="connsiteX31" fmla="*/ 441902 w 694407"/>
                    <a:gd name="connsiteY31" fmla="*/ 157500 h 367500"/>
                    <a:gd name="connsiteX32" fmla="*/ 478389 w 694407"/>
                    <a:gd name="connsiteY32" fmla="*/ 157500 h 367500"/>
                    <a:gd name="connsiteX33" fmla="*/ 478389 w 694407"/>
                    <a:gd name="connsiteY33" fmla="*/ 183750 h 367500"/>
                    <a:gd name="connsiteX0" fmla="*/ 603208 w 662139"/>
                    <a:gd name="connsiteY0" fmla="*/ 118125 h 367500"/>
                    <a:gd name="connsiteX1" fmla="*/ 662139 w 662139"/>
                    <a:gd name="connsiteY1" fmla="*/ 124557 h 367500"/>
                    <a:gd name="connsiteX2" fmla="*/ 603208 w 662139"/>
                    <a:gd name="connsiteY2" fmla="*/ 65625 h 367500"/>
                    <a:gd name="connsiteX3" fmla="*/ 530889 w 662139"/>
                    <a:gd name="connsiteY3" fmla="*/ 65625 h 367500"/>
                    <a:gd name="connsiteX4" fmla="*/ 530889 w 662139"/>
                    <a:gd name="connsiteY4" fmla="*/ 0 h 367500"/>
                    <a:gd name="connsiteX5" fmla="*/ 110889 w 662139"/>
                    <a:gd name="connsiteY5" fmla="*/ 0 h 367500"/>
                    <a:gd name="connsiteX6" fmla="*/ 110889 w 662139"/>
                    <a:gd name="connsiteY6" fmla="*/ 78750 h 367500"/>
                    <a:gd name="connsiteX7" fmla="*/ 12321 w 662139"/>
                    <a:gd name="connsiteY7" fmla="*/ 78750 h 367500"/>
                    <a:gd name="connsiteX8" fmla="*/ 12321 w 662139"/>
                    <a:gd name="connsiteY8" fmla="*/ 131250 h 367500"/>
                    <a:gd name="connsiteX9" fmla="*/ 110889 w 662139"/>
                    <a:gd name="connsiteY9" fmla="*/ 131250 h 367500"/>
                    <a:gd name="connsiteX10" fmla="*/ 110889 w 662139"/>
                    <a:gd name="connsiteY10" fmla="*/ 367500 h 367500"/>
                    <a:gd name="connsiteX11" fmla="*/ 530889 w 662139"/>
                    <a:gd name="connsiteY11" fmla="*/ 367500 h 367500"/>
                    <a:gd name="connsiteX12" fmla="*/ 530889 w 662139"/>
                    <a:gd name="connsiteY12" fmla="*/ 118125 h 367500"/>
                    <a:gd name="connsiteX13" fmla="*/ 603208 w 662139"/>
                    <a:gd name="connsiteY13" fmla="*/ 118125 h 367500"/>
                    <a:gd name="connsiteX14" fmla="*/ 478389 w 662139"/>
                    <a:gd name="connsiteY14" fmla="*/ 183750 h 367500"/>
                    <a:gd name="connsiteX15" fmla="*/ 441902 w 662139"/>
                    <a:gd name="connsiteY15" fmla="*/ 183750 h 367500"/>
                    <a:gd name="connsiteX16" fmla="*/ 438358 w 662139"/>
                    <a:gd name="connsiteY16" fmla="*/ 185194 h 367500"/>
                    <a:gd name="connsiteX17" fmla="*/ 398196 w 662139"/>
                    <a:gd name="connsiteY17" fmla="*/ 226275 h 367500"/>
                    <a:gd name="connsiteX18" fmla="*/ 367614 w 662139"/>
                    <a:gd name="connsiteY18" fmla="*/ 153825 h 367500"/>
                    <a:gd name="connsiteX19" fmla="*/ 310521 w 662139"/>
                    <a:gd name="connsiteY19" fmla="*/ 271950 h 367500"/>
                    <a:gd name="connsiteX20" fmla="*/ 270489 w 662139"/>
                    <a:gd name="connsiteY20" fmla="*/ 118125 h 367500"/>
                    <a:gd name="connsiteX21" fmla="*/ 239646 w 662139"/>
                    <a:gd name="connsiteY21" fmla="*/ 183750 h 367500"/>
                    <a:gd name="connsiteX22" fmla="*/ 176514 w 662139"/>
                    <a:gd name="connsiteY22" fmla="*/ 183750 h 367500"/>
                    <a:gd name="connsiteX23" fmla="*/ 176514 w 662139"/>
                    <a:gd name="connsiteY23" fmla="*/ 157500 h 367500"/>
                    <a:gd name="connsiteX24" fmla="*/ 222977 w 662139"/>
                    <a:gd name="connsiteY24" fmla="*/ 157500 h 367500"/>
                    <a:gd name="connsiteX25" fmla="*/ 277577 w 662139"/>
                    <a:gd name="connsiteY25" fmla="*/ 41344 h 367500"/>
                    <a:gd name="connsiteX26" fmla="*/ 318002 w 662139"/>
                    <a:gd name="connsiteY26" fmla="*/ 195957 h 367500"/>
                    <a:gd name="connsiteX27" fmla="*/ 369321 w 662139"/>
                    <a:gd name="connsiteY27" fmla="*/ 90957 h 367500"/>
                    <a:gd name="connsiteX28" fmla="*/ 407121 w 662139"/>
                    <a:gd name="connsiteY28" fmla="*/ 180469 h 367500"/>
                    <a:gd name="connsiteX29" fmla="*/ 420246 w 662139"/>
                    <a:gd name="connsiteY29" fmla="*/ 167344 h 367500"/>
                    <a:gd name="connsiteX30" fmla="*/ 441902 w 662139"/>
                    <a:gd name="connsiteY30" fmla="*/ 157500 h 367500"/>
                    <a:gd name="connsiteX31" fmla="*/ 478389 w 662139"/>
                    <a:gd name="connsiteY31" fmla="*/ 157500 h 367500"/>
                    <a:gd name="connsiteX32" fmla="*/ 478389 w 662139"/>
                    <a:gd name="connsiteY32" fmla="*/ 183750 h 367500"/>
                    <a:gd name="connsiteX0" fmla="*/ 603208 w 612247"/>
                    <a:gd name="connsiteY0" fmla="*/ 118125 h 367500"/>
                    <a:gd name="connsiteX1" fmla="*/ 603208 w 612247"/>
                    <a:gd name="connsiteY1" fmla="*/ 65625 h 367500"/>
                    <a:gd name="connsiteX2" fmla="*/ 530889 w 612247"/>
                    <a:gd name="connsiteY2" fmla="*/ 65625 h 367500"/>
                    <a:gd name="connsiteX3" fmla="*/ 530889 w 612247"/>
                    <a:gd name="connsiteY3" fmla="*/ 0 h 367500"/>
                    <a:gd name="connsiteX4" fmla="*/ 110889 w 612247"/>
                    <a:gd name="connsiteY4" fmla="*/ 0 h 367500"/>
                    <a:gd name="connsiteX5" fmla="*/ 110889 w 612247"/>
                    <a:gd name="connsiteY5" fmla="*/ 78750 h 367500"/>
                    <a:gd name="connsiteX6" fmla="*/ 12321 w 612247"/>
                    <a:gd name="connsiteY6" fmla="*/ 78750 h 367500"/>
                    <a:gd name="connsiteX7" fmla="*/ 12321 w 612247"/>
                    <a:gd name="connsiteY7" fmla="*/ 131250 h 367500"/>
                    <a:gd name="connsiteX8" fmla="*/ 110889 w 612247"/>
                    <a:gd name="connsiteY8" fmla="*/ 131250 h 367500"/>
                    <a:gd name="connsiteX9" fmla="*/ 110889 w 612247"/>
                    <a:gd name="connsiteY9" fmla="*/ 367500 h 367500"/>
                    <a:gd name="connsiteX10" fmla="*/ 530889 w 612247"/>
                    <a:gd name="connsiteY10" fmla="*/ 367500 h 367500"/>
                    <a:gd name="connsiteX11" fmla="*/ 530889 w 612247"/>
                    <a:gd name="connsiteY11" fmla="*/ 118125 h 367500"/>
                    <a:gd name="connsiteX12" fmla="*/ 603208 w 612247"/>
                    <a:gd name="connsiteY12" fmla="*/ 118125 h 367500"/>
                    <a:gd name="connsiteX13" fmla="*/ 478389 w 612247"/>
                    <a:gd name="connsiteY13" fmla="*/ 183750 h 367500"/>
                    <a:gd name="connsiteX14" fmla="*/ 441902 w 612247"/>
                    <a:gd name="connsiteY14" fmla="*/ 183750 h 367500"/>
                    <a:gd name="connsiteX15" fmla="*/ 438358 w 612247"/>
                    <a:gd name="connsiteY15" fmla="*/ 185194 h 367500"/>
                    <a:gd name="connsiteX16" fmla="*/ 398196 w 612247"/>
                    <a:gd name="connsiteY16" fmla="*/ 226275 h 367500"/>
                    <a:gd name="connsiteX17" fmla="*/ 367614 w 612247"/>
                    <a:gd name="connsiteY17" fmla="*/ 153825 h 367500"/>
                    <a:gd name="connsiteX18" fmla="*/ 310521 w 612247"/>
                    <a:gd name="connsiteY18" fmla="*/ 271950 h 367500"/>
                    <a:gd name="connsiteX19" fmla="*/ 270489 w 612247"/>
                    <a:gd name="connsiteY19" fmla="*/ 118125 h 367500"/>
                    <a:gd name="connsiteX20" fmla="*/ 239646 w 612247"/>
                    <a:gd name="connsiteY20" fmla="*/ 183750 h 367500"/>
                    <a:gd name="connsiteX21" fmla="*/ 176514 w 612247"/>
                    <a:gd name="connsiteY21" fmla="*/ 183750 h 367500"/>
                    <a:gd name="connsiteX22" fmla="*/ 176514 w 612247"/>
                    <a:gd name="connsiteY22" fmla="*/ 157500 h 367500"/>
                    <a:gd name="connsiteX23" fmla="*/ 222977 w 612247"/>
                    <a:gd name="connsiteY23" fmla="*/ 157500 h 367500"/>
                    <a:gd name="connsiteX24" fmla="*/ 277577 w 612247"/>
                    <a:gd name="connsiteY24" fmla="*/ 41344 h 367500"/>
                    <a:gd name="connsiteX25" fmla="*/ 318002 w 612247"/>
                    <a:gd name="connsiteY25" fmla="*/ 195957 h 367500"/>
                    <a:gd name="connsiteX26" fmla="*/ 369321 w 612247"/>
                    <a:gd name="connsiteY26" fmla="*/ 90957 h 367500"/>
                    <a:gd name="connsiteX27" fmla="*/ 407121 w 612247"/>
                    <a:gd name="connsiteY27" fmla="*/ 180469 h 367500"/>
                    <a:gd name="connsiteX28" fmla="*/ 420246 w 612247"/>
                    <a:gd name="connsiteY28" fmla="*/ 167344 h 367500"/>
                    <a:gd name="connsiteX29" fmla="*/ 441902 w 612247"/>
                    <a:gd name="connsiteY29" fmla="*/ 157500 h 367500"/>
                    <a:gd name="connsiteX30" fmla="*/ 478389 w 612247"/>
                    <a:gd name="connsiteY30" fmla="*/ 157500 h 367500"/>
                    <a:gd name="connsiteX31" fmla="*/ 478389 w 612247"/>
                    <a:gd name="connsiteY31" fmla="*/ 183750 h 367500"/>
                    <a:gd name="connsiteX0" fmla="*/ 622258 w 626103"/>
                    <a:gd name="connsiteY0" fmla="*/ 118125 h 367500"/>
                    <a:gd name="connsiteX1" fmla="*/ 603208 w 626103"/>
                    <a:gd name="connsiteY1" fmla="*/ 65625 h 367500"/>
                    <a:gd name="connsiteX2" fmla="*/ 530889 w 626103"/>
                    <a:gd name="connsiteY2" fmla="*/ 65625 h 367500"/>
                    <a:gd name="connsiteX3" fmla="*/ 530889 w 626103"/>
                    <a:gd name="connsiteY3" fmla="*/ 0 h 367500"/>
                    <a:gd name="connsiteX4" fmla="*/ 110889 w 626103"/>
                    <a:gd name="connsiteY4" fmla="*/ 0 h 367500"/>
                    <a:gd name="connsiteX5" fmla="*/ 110889 w 626103"/>
                    <a:gd name="connsiteY5" fmla="*/ 78750 h 367500"/>
                    <a:gd name="connsiteX6" fmla="*/ 12321 w 626103"/>
                    <a:gd name="connsiteY6" fmla="*/ 78750 h 367500"/>
                    <a:gd name="connsiteX7" fmla="*/ 12321 w 626103"/>
                    <a:gd name="connsiteY7" fmla="*/ 131250 h 367500"/>
                    <a:gd name="connsiteX8" fmla="*/ 110889 w 626103"/>
                    <a:gd name="connsiteY8" fmla="*/ 131250 h 367500"/>
                    <a:gd name="connsiteX9" fmla="*/ 110889 w 626103"/>
                    <a:gd name="connsiteY9" fmla="*/ 367500 h 367500"/>
                    <a:gd name="connsiteX10" fmla="*/ 530889 w 626103"/>
                    <a:gd name="connsiteY10" fmla="*/ 367500 h 367500"/>
                    <a:gd name="connsiteX11" fmla="*/ 530889 w 626103"/>
                    <a:gd name="connsiteY11" fmla="*/ 118125 h 367500"/>
                    <a:gd name="connsiteX12" fmla="*/ 622258 w 626103"/>
                    <a:gd name="connsiteY12" fmla="*/ 118125 h 367500"/>
                    <a:gd name="connsiteX13" fmla="*/ 478389 w 626103"/>
                    <a:gd name="connsiteY13" fmla="*/ 183750 h 367500"/>
                    <a:gd name="connsiteX14" fmla="*/ 441902 w 626103"/>
                    <a:gd name="connsiteY14" fmla="*/ 183750 h 367500"/>
                    <a:gd name="connsiteX15" fmla="*/ 438358 w 626103"/>
                    <a:gd name="connsiteY15" fmla="*/ 185194 h 367500"/>
                    <a:gd name="connsiteX16" fmla="*/ 398196 w 626103"/>
                    <a:gd name="connsiteY16" fmla="*/ 226275 h 367500"/>
                    <a:gd name="connsiteX17" fmla="*/ 367614 w 626103"/>
                    <a:gd name="connsiteY17" fmla="*/ 153825 h 367500"/>
                    <a:gd name="connsiteX18" fmla="*/ 310521 w 626103"/>
                    <a:gd name="connsiteY18" fmla="*/ 271950 h 367500"/>
                    <a:gd name="connsiteX19" fmla="*/ 270489 w 626103"/>
                    <a:gd name="connsiteY19" fmla="*/ 118125 h 367500"/>
                    <a:gd name="connsiteX20" fmla="*/ 239646 w 626103"/>
                    <a:gd name="connsiteY20" fmla="*/ 183750 h 367500"/>
                    <a:gd name="connsiteX21" fmla="*/ 176514 w 626103"/>
                    <a:gd name="connsiteY21" fmla="*/ 183750 h 367500"/>
                    <a:gd name="connsiteX22" fmla="*/ 176514 w 626103"/>
                    <a:gd name="connsiteY22" fmla="*/ 157500 h 367500"/>
                    <a:gd name="connsiteX23" fmla="*/ 222977 w 626103"/>
                    <a:gd name="connsiteY23" fmla="*/ 157500 h 367500"/>
                    <a:gd name="connsiteX24" fmla="*/ 277577 w 626103"/>
                    <a:gd name="connsiteY24" fmla="*/ 41344 h 367500"/>
                    <a:gd name="connsiteX25" fmla="*/ 318002 w 626103"/>
                    <a:gd name="connsiteY25" fmla="*/ 195957 h 367500"/>
                    <a:gd name="connsiteX26" fmla="*/ 369321 w 626103"/>
                    <a:gd name="connsiteY26" fmla="*/ 90957 h 367500"/>
                    <a:gd name="connsiteX27" fmla="*/ 407121 w 626103"/>
                    <a:gd name="connsiteY27" fmla="*/ 180469 h 367500"/>
                    <a:gd name="connsiteX28" fmla="*/ 420246 w 626103"/>
                    <a:gd name="connsiteY28" fmla="*/ 167344 h 367500"/>
                    <a:gd name="connsiteX29" fmla="*/ 441902 w 626103"/>
                    <a:gd name="connsiteY29" fmla="*/ 157500 h 367500"/>
                    <a:gd name="connsiteX30" fmla="*/ 478389 w 626103"/>
                    <a:gd name="connsiteY30" fmla="*/ 157500 h 367500"/>
                    <a:gd name="connsiteX31" fmla="*/ 478389 w 626103"/>
                    <a:gd name="connsiteY31" fmla="*/ 183750 h 367500"/>
                    <a:gd name="connsiteX0" fmla="*/ 622258 w 634645"/>
                    <a:gd name="connsiteY0" fmla="*/ 118125 h 367500"/>
                    <a:gd name="connsiteX1" fmla="*/ 627973 w 634645"/>
                    <a:gd name="connsiteY1" fmla="*/ 61815 h 367500"/>
                    <a:gd name="connsiteX2" fmla="*/ 530889 w 634645"/>
                    <a:gd name="connsiteY2" fmla="*/ 65625 h 367500"/>
                    <a:gd name="connsiteX3" fmla="*/ 530889 w 634645"/>
                    <a:gd name="connsiteY3" fmla="*/ 0 h 367500"/>
                    <a:gd name="connsiteX4" fmla="*/ 110889 w 634645"/>
                    <a:gd name="connsiteY4" fmla="*/ 0 h 367500"/>
                    <a:gd name="connsiteX5" fmla="*/ 110889 w 634645"/>
                    <a:gd name="connsiteY5" fmla="*/ 78750 h 367500"/>
                    <a:gd name="connsiteX6" fmla="*/ 12321 w 634645"/>
                    <a:gd name="connsiteY6" fmla="*/ 78750 h 367500"/>
                    <a:gd name="connsiteX7" fmla="*/ 12321 w 634645"/>
                    <a:gd name="connsiteY7" fmla="*/ 131250 h 367500"/>
                    <a:gd name="connsiteX8" fmla="*/ 110889 w 634645"/>
                    <a:gd name="connsiteY8" fmla="*/ 131250 h 367500"/>
                    <a:gd name="connsiteX9" fmla="*/ 110889 w 634645"/>
                    <a:gd name="connsiteY9" fmla="*/ 367500 h 367500"/>
                    <a:gd name="connsiteX10" fmla="*/ 530889 w 634645"/>
                    <a:gd name="connsiteY10" fmla="*/ 367500 h 367500"/>
                    <a:gd name="connsiteX11" fmla="*/ 530889 w 634645"/>
                    <a:gd name="connsiteY11" fmla="*/ 118125 h 367500"/>
                    <a:gd name="connsiteX12" fmla="*/ 622258 w 634645"/>
                    <a:gd name="connsiteY12" fmla="*/ 118125 h 367500"/>
                    <a:gd name="connsiteX13" fmla="*/ 478389 w 634645"/>
                    <a:gd name="connsiteY13" fmla="*/ 183750 h 367500"/>
                    <a:gd name="connsiteX14" fmla="*/ 441902 w 634645"/>
                    <a:gd name="connsiteY14" fmla="*/ 183750 h 367500"/>
                    <a:gd name="connsiteX15" fmla="*/ 438358 w 634645"/>
                    <a:gd name="connsiteY15" fmla="*/ 185194 h 367500"/>
                    <a:gd name="connsiteX16" fmla="*/ 398196 w 634645"/>
                    <a:gd name="connsiteY16" fmla="*/ 226275 h 367500"/>
                    <a:gd name="connsiteX17" fmla="*/ 367614 w 634645"/>
                    <a:gd name="connsiteY17" fmla="*/ 153825 h 367500"/>
                    <a:gd name="connsiteX18" fmla="*/ 310521 w 634645"/>
                    <a:gd name="connsiteY18" fmla="*/ 271950 h 367500"/>
                    <a:gd name="connsiteX19" fmla="*/ 270489 w 634645"/>
                    <a:gd name="connsiteY19" fmla="*/ 118125 h 367500"/>
                    <a:gd name="connsiteX20" fmla="*/ 239646 w 634645"/>
                    <a:gd name="connsiteY20" fmla="*/ 183750 h 367500"/>
                    <a:gd name="connsiteX21" fmla="*/ 176514 w 634645"/>
                    <a:gd name="connsiteY21" fmla="*/ 183750 h 367500"/>
                    <a:gd name="connsiteX22" fmla="*/ 176514 w 634645"/>
                    <a:gd name="connsiteY22" fmla="*/ 157500 h 367500"/>
                    <a:gd name="connsiteX23" fmla="*/ 222977 w 634645"/>
                    <a:gd name="connsiteY23" fmla="*/ 157500 h 367500"/>
                    <a:gd name="connsiteX24" fmla="*/ 277577 w 634645"/>
                    <a:gd name="connsiteY24" fmla="*/ 41344 h 367500"/>
                    <a:gd name="connsiteX25" fmla="*/ 318002 w 634645"/>
                    <a:gd name="connsiteY25" fmla="*/ 195957 h 367500"/>
                    <a:gd name="connsiteX26" fmla="*/ 369321 w 634645"/>
                    <a:gd name="connsiteY26" fmla="*/ 90957 h 367500"/>
                    <a:gd name="connsiteX27" fmla="*/ 407121 w 634645"/>
                    <a:gd name="connsiteY27" fmla="*/ 180469 h 367500"/>
                    <a:gd name="connsiteX28" fmla="*/ 420246 w 634645"/>
                    <a:gd name="connsiteY28" fmla="*/ 167344 h 367500"/>
                    <a:gd name="connsiteX29" fmla="*/ 441902 w 634645"/>
                    <a:gd name="connsiteY29" fmla="*/ 157500 h 367500"/>
                    <a:gd name="connsiteX30" fmla="*/ 478389 w 634645"/>
                    <a:gd name="connsiteY30" fmla="*/ 157500 h 367500"/>
                    <a:gd name="connsiteX31" fmla="*/ 478389 w 634645"/>
                    <a:gd name="connsiteY31" fmla="*/ 183750 h 36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4645" h="367500">
                      <a:moveTo>
                        <a:pt x="622258" y="118125"/>
                      </a:moveTo>
                      <a:cubicBezTo>
                        <a:pt x="634311" y="109375"/>
                        <a:pt x="640026" y="70565"/>
                        <a:pt x="627973" y="61815"/>
                      </a:cubicBezTo>
                      <a:lnTo>
                        <a:pt x="530889" y="65625"/>
                      </a:lnTo>
                      <a:lnTo>
                        <a:pt x="530889" y="0"/>
                      </a:lnTo>
                      <a:lnTo>
                        <a:pt x="110889" y="0"/>
                      </a:lnTo>
                      <a:lnTo>
                        <a:pt x="110889" y="78750"/>
                      </a:lnTo>
                      <a:lnTo>
                        <a:pt x="12321" y="78750"/>
                      </a:lnTo>
                      <a:cubicBezTo>
                        <a:pt x="-4107" y="87500"/>
                        <a:pt x="-4107" y="122500"/>
                        <a:pt x="12321" y="131250"/>
                      </a:cubicBezTo>
                      <a:lnTo>
                        <a:pt x="110889" y="131250"/>
                      </a:lnTo>
                      <a:lnTo>
                        <a:pt x="110889" y="367500"/>
                      </a:lnTo>
                      <a:lnTo>
                        <a:pt x="530889" y="367500"/>
                      </a:lnTo>
                      <a:lnTo>
                        <a:pt x="530889" y="118125"/>
                      </a:lnTo>
                      <a:lnTo>
                        <a:pt x="622258" y="118125"/>
                      </a:lnTo>
                      <a:close/>
                      <a:moveTo>
                        <a:pt x="478389" y="183750"/>
                      </a:moveTo>
                      <a:lnTo>
                        <a:pt x="441902" y="183750"/>
                      </a:lnTo>
                      <a:cubicBezTo>
                        <a:pt x="440633" y="183977"/>
                        <a:pt x="439425" y="184469"/>
                        <a:pt x="438358" y="185194"/>
                      </a:cubicBezTo>
                      <a:lnTo>
                        <a:pt x="398196" y="226275"/>
                      </a:lnTo>
                      <a:lnTo>
                        <a:pt x="367614" y="153825"/>
                      </a:lnTo>
                      <a:lnTo>
                        <a:pt x="310521" y="271950"/>
                      </a:lnTo>
                      <a:lnTo>
                        <a:pt x="270489" y="118125"/>
                      </a:lnTo>
                      <a:lnTo>
                        <a:pt x="239646" y="183750"/>
                      </a:lnTo>
                      <a:lnTo>
                        <a:pt x="176514" y="183750"/>
                      </a:lnTo>
                      <a:lnTo>
                        <a:pt x="176514" y="157500"/>
                      </a:lnTo>
                      <a:lnTo>
                        <a:pt x="222977" y="157500"/>
                      </a:lnTo>
                      <a:lnTo>
                        <a:pt x="277577" y="41344"/>
                      </a:lnTo>
                      <a:lnTo>
                        <a:pt x="318002" y="195957"/>
                      </a:lnTo>
                      <a:lnTo>
                        <a:pt x="369321" y="90957"/>
                      </a:lnTo>
                      <a:lnTo>
                        <a:pt x="407121" y="180469"/>
                      </a:lnTo>
                      <a:lnTo>
                        <a:pt x="420246" y="167344"/>
                      </a:lnTo>
                      <a:cubicBezTo>
                        <a:pt x="426009" y="161511"/>
                        <a:pt x="433718" y="158007"/>
                        <a:pt x="441902" y="157500"/>
                      </a:cubicBezTo>
                      <a:lnTo>
                        <a:pt x="478389" y="157500"/>
                      </a:lnTo>
                      <a:lnTo>
                        <a:pt x="478389" y="183750"/>
                      </a:lnTo>
                      <a:close/>
                    </a:path>
                  </a:pathLst>
                </a:custGeom>
                <a:solidFill>
                  <a:srgbClr val="000000"/>
                </a:solidFill>
                <a:ln w="130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nvGrpSpPr>
                <p:cNvPr id="14" name="Ryhmä 13">
                  <a:extLst>
                    <a:ext uri="{FF2B5EF4-FFF2-40B4-BE49-F238E27FC236}">
                      <a16:creationId xmlns:a16="http://schemas.microsoft.com/office/drawing/2014/main" id="{CF9C5017-BC00-0B4C-AF24-026A19D41612}"/>
                    </a:ext>
                  </a:extLst>
                </p:cNvPr>
                <p:cNvGrpSpPr/>
                <p:nvPr/>
              </p:nvGrpSpPr>
              <p:grpSpPr>
                <a:xfrm>
                  <a:off x="7105489" y="1842987"/>
                  <a:ext cx="587010" cy="497256"/>
                  <a:chOff x="5534660" y="3429000"/>
                  <a:chExt cx="485140" cy="423596"/>
                </a:xfrm>
              </p:grpSpPr>
              <p:sp>
                <p:nvSpPr>
                  <p:cNvPr id="13" name="Suorakulmio 12">
                    <a:extLst>
                      <a:ext uri="{FF2B5EF4-FFF2-40B4-BE49-F238E27FC236}">
                        <a16:creationId xmlns:a16="http://schemas.microsoft.com/office/drawing/2014/main" id="{0CF872AE-EAFC-B0A2-D908-B77AD08734C2}"/>
                      </a:ext>
                    </a:extLst>
                  </p:cNvPr>
                  <p:cNvSpPr/>
                  <p:nvPr/>
                </p:nvSpPr>
                <p:spPr>
                  <a:xfrm>
                    <a:off x="5754371" y="3495675"/>
                    <a:ext cx="45719" cy="3569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1" name="Ryhmä 10">
                    <a:extLst>
                      <a:ext uri="{FF2B5EF4-FFF2-40B4-BE49-F238E27FC236}">
                        <a16:creationId xmlns:a16="http://schemas.microsoft.com/office/drawing/2014/main" id="{792667AA-E1C5-0100-32CB-DCE431C8560A}"/>
                      </a:ext>
                    </a:extLst>
                  </p:cNvPr>
                  <p:cNvGrpSpPr/>
                  <p:nvPr/>
                </p:nvGrpSpPr>
                <p:grpSpPr>
                  <a:xfrm>
                    <a:off x="5534660" y="3429000"/>
                    <a:ext cx="485140" cy="423596"/>
                    <a:chOff x="5496560" y="3244901"/>
                    <a:chExt cx="806802" cy="699135"/>
                  </a:xfrm>
                </p:grpSpPr>
                <p:sp>
                  <p:nvSpPr>
                    <p:cNvPr id="9" name="Suorakulmio 8">
                      <a:extLst>
                        <a:ext uri="{FF2B5EF4-FFF2-40B4-BE49-F238E27FC236}">
                          <a16:creationId xmlns:a16="http://schemas.microsoft.com/office/drawing/2014/main" id="{9EBFF209-4D6E-E370-A680-608D183DB580}"/>
                        </a:ext>
                      </a:extLst>
                    </p:cNvPr>
                    <p:cNvSpPr/>
                    <p:nvPr/>
                  </p:nvSpPr>
                  <p:spPr>
                    <a:xfrm>
                      <a:off x="5496560" y="3244901"/>
                      <a:ext cx="392080" cy="699135"/>
                    </a:xfrm>
                    <a:custGeom>
                      <a:avLst/>
                      <a:gdLst>
                        <a:gd name="connsiteX0" fmla="*/ 0 w 392080"/>
                        <a:gd name="connsiteY0" fmla="*/ 0 h 455295"/>
                        <a:gd name="connsiteX1" fmla="*/ 392080 w 392080"/>
                        <a:gd name="connsiteY1" fmla="*/ 0 h 455295"/>
                        <a:gd name="connsiteX2" fmla="*/ 392080 w 392080"/>
                        <a:gd name="connsiteY2" fmla="*/ 455295 h 455295"/>
                        <a:gd name="connsiteX3" fmla="*/ 0 w 392080"/>
                        <a:gd name="connsiteY3" fmla="*/ 455295 h 455295"/>
                        <a:gd name="connsiteX4" fmla="*/ 0 w 392080"/>
                        <a:gd name="connsiteY4" fmla="*/ 0 h 455295"/>
                        <a:gd name="connsiteX0" fmla="*/ 0 w 392080"/>
                        <a:gd name="connsiteY0" fmla="*/ 0 h 561975"/>
                        <a:gd name="connsiteX1" fmla="*/ 392080 w 392080"/>
                        <a:gd name="connsiteY1" fmla="*/ 106680 h 561975"/>
                        <a:gd name="connsiteX2" fmla="*/ 392080 w 392080"/>
                        <a:gd name="connsiteY2" fmla="*/ 561975 h 561975"/>
                        <a:gd name="connsiteX3" fmla="*/ 0 w 392080"/>
                        <a:gd name="connsiteY3" fmla="*/ 561975 h 561975"/>
                        <a:gd name="connsiteX4" fmla="*/ 0 w 392080"/>
                        <a:gd name="connsiteY4" fmla="*/ 0 h 561975"/>
                        <a:gd name="connsiteX0" fmla="*/ 0 w 392080"/>
                        <a:gd name="connsiteY0" fmla="*/ 0 h 699135"/>
                        <a:gd name="connsiteX1" fmla="*/ 392080 w 392080"/>
                        <a:gd name="connsiteY1" fmla="*/ 106680 h 699135"/>
                        <a:gd name="connsiteX2" fmla="*/ 390175 w 392080"/>
                        <a:gd name="connsiteY2" fmla="*/ 699135 h 699135"/>
                        <a:gd name="connsiteX3" fmla="*/ 0 w 392080"/>
                        <a:gd name="connsiteY3" fmla="*/ 561975 h 699135"/>
                        <a:gd name="connsiteX4" fmla="*/ 0 w 392080"/>
                        <a:gd name="connsiteY4" fmla="*/ 0 h 699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80" h="699135">
                          <a:moveTo>
                            <a:pt x="0" y="0"/>
                          </a:moveTo>
                          <a:lnTo>
                            <a:pt x="392080" y="106680"/>
                          </a:lnTo>
                          <a:lnTo>
                            <a:pt x="390175" y="699135"/>
                          </a:lnTo>
                          <a:lnTo>
                            <a:pt x="0" y="561975"/>
                          </a:lnTo>
                          <a:lnTo>
                            <a:pt x="0" y="0"/>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 name="Suorakulmio 8">
                      <a:extLst>
                        <a:ext uri="{FF2B5EF4-FFF2-40B4-BE49-F238E27FC236}">
                          <a16:creationId xmlns:a16="http://schemas.microsoft.com/office/drawing/2014/main" id="{BE942DBC-6AE5-87E5-EF0F-93B6B41EAF35}"/>
                        </a:ext>
                      </a:extLst>
                    </p:cNvPr>
                    <p:cNvSpPr/>
                    <p:nvPr/>
                  </p:nvSpPr>
                  <p:spPr>
                    <a:xfrm flipH="1">
                      <a:off x="5911282" y="3244901"/>
                      <a:ext cx="392080" cy="699135"/>
                    </a:xfrm>
                    <a:custGeom>
                      <a:avLst/>
                      <a:gdLst>
                        <a:gd name="connsiteX0" fmla="*/ 0 w 392080"/>
                        <a:gd name="connsiteY0" fmla="*/ 0 h 455295"/>
                        <a:gd name="connsiteX1" fmla="*/ 392080 w 392080"/>
                        <a:gd name="connsiteY1" fmla="*/ 0 h 455295"/>
                        <a:gd name="connsiteX2" fmla="*/ 392080 w 392080"/>
                        <a:gd name="connsiteY2" fmla="*/ 455295 h 455295"/>
                        <a:gd name="connsiteX3" fmla="*/ 0 w 392080"/>
                        <a:gd name="connsiteY3" fmla="*/ 455295 h 455295"/>
                        <a:gd name="connsiteX4" fmla="*/ 0 w 392080"/>
                        <a:gd name="connsiteY4" fmla="*/ 0 h 455295"/>
                        <a:gd name="connsiteX0" fmla="*/ 0 w 392080"/>
                        <a:gd name="connsiteY0" fmla="*/ 0 h 561975"/>
                        <a:gd name="connsiteX1" fmla="*/ 392080 w 392080"/>
                        <a:gd name="connsiteY1" fmla="*/ 106680 h 561975"/>
                        <a:gd name="connsiteX2" fmla="*/ 392080 w 392080"/>
                        <a:gd name="connsiteY2" fmla="*/ 561975 h 561975"/>
                        <a:gd name="connsiteX3" fmla="*/ 0 w 392080"/>
                        <a:gd name="connsiteY3" fmla="*/ 561975 h 561975"/>
                        <a:gd name="connsiteX4" fmla="*/ 0 w 392080"/>
                        <a:gd name="connsiteY4" fmla="*/ 0 h 561975"/>
                        <a:gd name="connsiteX0" fmla="*/ 0 w 392080"/>
                        <a:gd name="connsiteY0" fmla="*/ 0 h 699135"/>
                        <a:gd name="connsiteX1" fmla="*/ 392080 w 392080"/>
                        <a:gd name="connsiteY1" fmla="*/ 106680 h 699135"/>
                        <a:gd name="connsiteX2" fmla="*/ 390175 w 392080"/>
                        <a:gd name="connsiteY2" fmla="*/ 699135 h 699135"/>
                        <a:gd name="connsiteX3" fmla="*/ 0 w 392080"/>
                        <a:gd name="connsiteY3" fmla="*/ 561975 h 699135"/>
                        <a:gd name="connsiteX4" fmla="*/ 0 w 392080"/>
                        <a:gd name="connsiteY4" fmla="*/ 0 h 699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80" h="699135">
                          <a:moveTo>
                            <a:pt x="0" y="0"/>
                          </a:moveTo>
                          <a:lnTo>
                            <a:pt x="392080" y="106680"/>
                          </a:lnTo>
                          <a:lnTo>
                            <a:pt x="390175" y="699135"/>
                          </a:lnTo>
                          <a:lnTo>
                            <a:pt x="0" y="561975"/>
                          </a:lnTo>
                          <a:lnTo>
                            <a:pt x="0" y="0"/>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grpSp>
          <p:sp>
            <p:nvSpPr>
              <p:cNvPr id="45" name="Tekstiruutu 44">
                <a:extLst>
                  <a:ext uri="{FF2B5EF4-FFF2-40B4-BE49-F238E27FC236}">
                    <a16:creationId xmlns:a16="http://schemas.microsoft.com/office/drawing/2014/main" id="{2AC86442-F97C-CF1D-F72D-790C72BE48F3}"/>
                  </a:ext>
                </a:extLst>
              </p:cNvPr>
              <p:cNvSpPr txBox="1"/>
              <p:nvPr/>
            </p:nvSpPr>
            <p:spPr>
              <a:xfrm>
                <a:off x="6259260" y="4490534"/>
                <a:ext cx="3253387" cy="12003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a:ln>
                      <a:noFill/>
                    </a:ln>
                    <a:solidFill>
                      <a:prstClr val="black"/>
                    </a:solidFill>
                    <a:effectLst/>
                    <a:uLnTx/>
                    <a:uFillTx/>
                    <a:latin typeface="Avenir Next LT Pro"/>
                    <a:ea typeface="+mn-ea"/>
                    <a:cs typeface="+mn-cs"/>
                  </a:rPr>
                  <a:t>The lack of machine-readable structured information </a:t>
                </a:r>
                <a:r>
                  <a:rPr kumimoji="0" lang="en-US" sz="1600" i="0" u="none" strike="noStrike" kern="1200" cap="none" spc="0" normalizeH="0" baseline="0" noProof="0">
                    <a:ln>
                      <a:noFill/>
                    </a:ln>
                    <a:solidFill>
                      <a:prstClr val="black"/>
                    </a:solidFill>
                    <a:effectLst/>
                    <a:uLnTx/>
                    <a:uFillTx/>
                    <a:latin typeface="Avenir Next LT Pro"/>
                    <a:ea typeface="+mn-ea"/>
                    <a:cs typeface="+mn-cs"/>
                  </a:rPr>
                  <a:t>prevents the automation of processes in the construction industry.</a:t>
                </a:r>
                <a:endParaRPr kumimoji="0" lang="fi-FI" sz="160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21" name="Kuva 20" descr="Robotti tasaisella täytöllä">
                <a:extLst>
                  <a:ext uri="{FF2B5EF4-FFF2-40B4-BE49-F238E27FC236}">
                    <a16:creationId xmlns:a16="http://schemas.microsoft.com/office/drawing/2014/main" id="{AA17F00C-FD6D-CE08-69C2-3E21428AFE9C}"/>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7410939" y="3321316"/>
                <a:ext cx="1243986" cy="1243986"/>
              </a:xfrm>
              <a:prstGeom prst="rect">
                <a:avLst/>
              </a:prstGeom>
            </p:spPr>
          </p:pic>
          <p:sp>
            <p:nvSpPr>
              <p:cNvPr id="22" name="Tekstiruutu 21">
                <a:extLst>
                  <a:ext uri="{FF2B5EF4-FFF2-40B4-BE49-F238E27FC236}">
                    <a16:creationId xmlns:a16="http://schemas.microsoft.com/office/drawing/2014/main" id="{EE8D7CF5-9129-F843-47B5-7053E877FE53}"/>
                  </a:ext>
                </a:extLst>
              </p:cNvPr>
              <p:cNvSpPr txBox="1"/>
              <p:nvPr/>
            </p:nvSpPr>
            <p:spPr>
              <a:xfrm>
                <a:off x="8450844" y="3536593"/>
                <a:ext cx="942246"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346DE3"/>
                    </a:solidFill>
                    <a:effectLst/>
                    <a:uLnTx/>
                    <a:uFillTx/>
                    <a:latin typeface="Avenir Next LT Pro"/>
                    <a:ea typeface="+mn-ea"/>
                    <a:cs typeface="+mn-cs"/>
                  </a:rPr>
                  <a:t>1. kerros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346DE3"/>
                    </a:solidFill>
                    <a:effectLst/>
                    <a:uLnTx/>
                    <a:uFillTx/>
                    <a:latin typeface="Avenir Next LT Pro"/>
                    <a:ea typeface="+mn-ea"/>
                    <a:cs typeface="+mn-cs"/>
                  </a:rPr>
                  <a:t>1. krs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346DE3"/>
                    </a:solidFill>
                    <a:effectLst/>
                    <a:uLnTx/>
                    <a:uFillTx/>
                    <a:latin typeface="Avenir Next LT Pro"/>
                    <a:ea typeface="+mn-ea"/>
                    <a:cs typeface="+mn-cs"/>
                  </a:rPr>
                  <a:t>1</a:t>
                </a:r>
              </a:p>
            </p:txBody>
          </p:sp>
          <p:grpSp>
            <p:nvGrpSpPr>
              <p:cNvPr id="29" name="Kuva 27" descr="Ajatus ääriviiva">
                <a:extLst>
                  <a:ext uri="{FF2B5EF4-FFF2-40B4-BE49-F238E27FC236}">
                    <a16:creationId xmlns:a16="http://schemas.microsoft.com/office/drawing/2014/main" id="{F80DB490-3F5A-1844-8E51-AB3DBCBDA67E}"/>
                  </a:ext>
                </a:extLst>
              </p:cNvPr>
              <p:cNvGrpSpPr/>
              <p:nvPr/>
            </p:nvGrpSpPr>
            <p:grpSpPr>
              <a:xfrm>
                <a:off x="8167009" y="2950006"/>
                <a:ext cx="654673" cy="579745"/>
                <a:chOff x="5841528" y="3009900"/>
                <a:chExt cx="654673" cy="579745"/>
              </a:xfrm>
              <a:solidFill>
                <a:srgbClr val="000000"/>
              </a:solidFill>
            </p:grpSpPr>
            <p:sp>
              <p:nvSpPr>
                <p:cNvPr id="32" name="Vapaamuotoinen: Muoto 31">
                  <a:extLst>
                    <a:ext uri="{FF2B5EF4-FFF2-40B4-BE49-F238E27FC236}">
                      <a16:creationId xmlns:a16="http://schemas.microsoft.com/office/drawing/2014/main" id="{C64618D7-CDC2-2CFA-3366-22AD5BFBA15F}"/>
                    </a:ext>
                  </a:extLst>
                </p:cNvPr>
                <p:cNvSpPr/>
                <p:nvPr/>
              </p:nvSpPr>
              <p:spPr>
                <a:xfrm>
                  <a:off x="5939422" y="3537162"/>
                  <a:ext cx="52474" cy="52483"/>
                </a:xfrm>
                <a:custGeom>
                  <a:avLst/>
                  <a:gdLst>
                    <a:gd name="connsiteX0" fmla="*/ 26235 w 52474"/>
                    <a:gd name="connsiteY0" fmla="*/ 19050 h 52483"/>
                    <a:gd name="connsiteX1" fmla="*/ 33420 w 52474"/>
                    <a:gd name="connsiteY1" fmla="*/ 26262 h 52483"/>
                    <a:gd name="connsiteX2" fmla="*/ 33276 w 52474"/>
                    <a:gd name="connsiteY2" fmla="*/ 27686 h 52483"/>
                    <a:gd name="connsiteX3" fmla="*/ 27679 w 52474"/>
                    <a:gd name="connsiteY3" fmla="*/ 33286 h 52483"/>
                    <a:gd name="connsiteX4" fmla="*/ 19198 w 52474"/>
                    <a:gd name="connsiteY4" fmla="*/ 27676 h 52483"/>
                    <a:gd name="connsiteX5" fmla="*/ 24808 w 52474"/>
                    <a:gd name="connsiteY5" fmla="*/ 19195 h 52483"/>
                    <a:gd name="connsiteX6" fmla="*/ 26235 w 52474"/>
                    <a:gd name="connsiteY6" fmla="*/ 19050 h 52483"/>
                    <a:gd name="connsiteX7" fmla="*/ 26235 w 52474"/>
                    <a:gd name="connsiteY7" fmla="*/ 0 h 52483"/>
                    <a:gd name="connsiteX8" fmla="*/ 0 w 52474"/>
                    <a:gd name="connsiteY8" fmla="*/ 26242 h 52483"/>
                    <a:gd name="connsiteX9" fmla="*/ 53 w 52474"/>
                    <a:gd name="connsiteY9" fmla="*/ 27918 h 52483"/>
                    <a:gd name="connsiteX10" fmla="*/ 24561 w 52474"/>
                    <a:gd name="connsiteY10" fmla="*/ 52429 h 52483"/>
                    <a:gd name="connsiteX11" fmla="*/ 52420 w 52474"/>
                    <a:gd name="connsiteY11" fmla="*/ 27916 h 52483"/>
                    <a:gd name="connsiteX12" fmla="*/ 27905 w 52474"/>
                    <a:gd name="connsiteY12" fmla="*/ 57 h 52483"/>
                    <a:gd name="connsiteX13" fmla="*/ 26236 w 52474"/>
                    <a:gd name="connsiteY13" fmla="*/ 4 h 5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74" h="52483">
                      <a:moveTo>
                        <a:pt x="26235" y="19050"/>
                      </a:moveTo>
                      <a:cubicBezTo>
                        <a:pt x="30210" y="19058"/>
                        <a:pt x="33428" y="22287"/>
                        <a:pt x="33420" y="26262"/>
                      </a:cubicBezTo>
                      <a:cubicBezTo>
                        <a:pt x="33419" y="26740"/>
                        <a:pt x="33371" y="27218"/>
                        <a:pt x="33276" y="27686"/>
                      </a:cubicBezTo>
                      <a:cubicBezTo>
                        <a:pt x="32555" y="30425"/>
                        <a:pt x="30416" y="32563"/>
                        <a:pt x="27679" y="33286"/>
                      </a:cubicBezTo>
                      <a:cubicBezTo>
                        <a:pt x="23788" y="34079"/>
                        <a:pt x="19990" y="31567"/>
                        <a:pt x="19198" y="27676"/>
                      </a:cubicBezTo>
                      <a:cubicBezTo>
                        <a:pt x="18404" y="23785"/>
                        <a:pt x="20916" y="19987"/>
                        <a:pt x="24808" y="19195"/>
                      </a:cubicBezTo>
                      <a:cubicBezTo>
                        <a:pt x="25277" y="19099"/>
                        <a:pt x="25756" y="19051"/>
                        <a:pt x="26235" y="19050"/>
                      </a:cubicBezTo>
                      <a:moveTo>
                        <a:pt x="26235" y="0"/>
                      </a:moveTo>
                      <a:cubicBezTo>
                        <a:pt x="11743" y="2"/>
                        <a:pt x="-2" y="11751"/>
                        <a:pt x="0" y="26242"/>
                      </a:cubicBezTo>
                      <a:cubicBezTo>
                        <a:pt x="0" y="26801"/>
                        <a:pt x="17" y="27360"/>
                        <a:pt x="53" y="27918"/>
                      </a:cubicBezTo>
                      <a:cubicBezTo>
                        <a:pt x="1352" y="40878"/>
                        <a:pt x="11601" y="51129"/>
                        <a:pt x="24561" y="52429"/>
                      </a:cubicBezTo>
                      <a:cubicBezTo>
                        <a:pt x="39023" y="53353"/>
                        <a:pt x="51496" y="42378"/>
                        <a:pt x="52420" y="27916"/>
                      </a:cubicBezTo>
                      <a:cubicBezTo>
                        <a:pt x="53343" y="13453"/>
                        <a:pt x="42368" y="981"/>
                        <a:pt x="27905" y="57"/>
                      </a:cubicBezTo>
                      <a:cubicBezTo>
                        <a:pt x="27350" y="22"/>
                        <a:pt x="26793" y="4"/>
                        <a:pt x="26236" y="4"/>
                      </a:cubicBez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3" name="Vapaamuotoinen: Muoto 32">
                  <a:extLst>
                    <a:ext uri="{FF2B5EF4-FFF2-40B4-BE49-F238E27FC236}">
                      <a16:creationId xmlns:a16="http://schemas.microsoft.com/office/drawing/2014/main" id="{B5CF6015-A0D6-E87C-BD6E-4F7EFF638C58}"/>
                    </a:ext>
                  </a:extLst>
                </p:cNvPr>
                <p:cNvSpPr/>
                <p:nvPr/>
              </p:nvSpPr>
              <p:spPr>
                <a:xfrm>
                  <a:off x="6002506" y="3466293"/>
                  <a:ext cx="91315" cy="91333"/>
                </a:xfrm>
                <a:custGeom>
                  <a:avLst/>
                  <a:gdLst>
                    <a:gd name="connsiteX0" fmla="*/ 45660 w 91315"/>
                    <a:gd name="connsiteY0" fmla="*/ 19052 h 91333"/>
                    <a:gd name="connsiteX1" fmla="*/ 72266 w 91315"/>
                    <a:gd name="connsiteY1" fmla="*/ 45728 h 91333"/>
                    <a:gd name="connsiteX2" fmla="*/ 72211 w 91315"/>
                    <a:gd name="connsiteY2" fmla="*/ 47391 h 91333"/>
                    <a:gd name="connsiteX3" fmla="*/ 47371 w 91315"/>
                    <a:gd name="connsiteY3" fmla="*/ 72231 h 91333"/>
                    <a:gd name="connsiteX4" fmla="*/ 19109 w 91315"/>
                    <a:gd name="connsiteY4" fmla="*/ 47368 h 91333"/>
                    <a:gd name="connsiteX5" fmla="*/ 43972 w 91315"/>
                    <a:gd name="connsiteY5" fmla="*/ 19106 h 91333"/>
                    <a:gd name="connsiteX6" fmla="*/ 45656 w 91315"/>
                    <a:gd name="connsiteY6" fmla="*/ 19052 h 91333"/>
                    <a:gd name="connsiteX7" fmla="*/ 45215 w 91315"/>
                    <a:gd name="connsiteY7" fmla="*/ 2 h 91333"/>
                    <a:gd name="connsiteX8" fmla="*/ 2 w 91315"/>
                    <a:gd name="connsiteY8" fmla="*/ 46111 h 91333"/>
                    <a:gd name="connsiteX9" fmla="*/ 36 w 91315"/>
                    <a:gd name="connsiteY9" fmla="*/ 47455 h 91333"/>
                    <a:gd name="connsiteX10" fmla="*/ 43878 w 91315"/>
                    <a:gd name="connsiteY10" fmla="*/ 91299 h 91333"/>
                    <a:gd name="connsiteX11" fmla="*/ 91280 w 91315"/>
                    <a:gd name="connsiteY11" fmla="*/ 47436 h 91333"/>
                    <a:gd name="connsiteX12" fmla="*/ 47417 w 91315"/>
                    <a:gd name="connsiteY12" fmla="*/ 34 h 91333"/>
                    <a:gd name="connsiteX13" fmla="*/ 45656 w 91315"/>
                    <a:gd name="connsiteY13" fmla="*/ 0 h 9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315" h="91333">
                      <a:moveTo>
                        <a:pt x="45660" y="19052"/>
                      </a:moveTo>
                      <a:cubicBezTo>
                        <a:pt x="60374" y="19071"/>
                        <a:pt x="72285" y="31014"/>
                        <a:pt x="72266" y="45728"/>
                      </a:cubicBezTo>
                      <a:cubicBezTo>
                        <a:pt x="72265" y="46283"/>
                        <a:pt x="72246" y="46837"/>
                        <a:pt x="72211" y="47391"/>
                      </a:cubicBezTo>
                      <a:cubicBezTo>
                        <a:pt x="70878" y="60518"/>
                        <a:pt x="60498" y="70897"/>
                        <a:pt x="47371" y="72231"/>
                      </a:cubicBezTo>
                      <a:cubicBezTo>
                        <a:pt x="32701" y="73169"/>
                        <a:pt x="20048" y="62037"/>
                        <a:pt x="19109" y="47368"/>
                      </a:cubicBezTo>
                      <a:cubicBezTo>
                        <a:pt x="18171" y="32697"/>
                        <a:pt x="29303" y="20044"/>
                        <a:pt x="43972" y="19106"/>
                      </a:cubicBezTo>
                      <a:cubicBezTo>
                        <a:pt x="44533" y="19070"/>
                        <a:pt x="45095" y="19052"/>
                        <a:pt x="45656" y="19052"/>
                      </a:cubicBezTo>
                      <a:moveTo>
                        <a:pt x="45215" y="2"/>
                      </a:moveTo>
                      <a:cubicBezTo>
                        <a:pt x="19998" y="250"/>
                        <a:pt x="-244" y="20892"/>
                        <a:pt x="2" y="46111"/>
                      </a:cubicBezTo>
                      <a:cubicBezTo>
                        <a:pt x="7" y="46559"/>
                        <a:pt x="18" y="47007"/>
                        <a:pt x="36" y="47455"/>
                      </a:cubicBezTo>
                      <a:cubicBezTo>
                        <a:pt x="1593" y="70994"/>
                        <a:pt x="20340" y="89741"/>
                        <a:pt x="43878" y="91299"/>
                      </a:cubicBezTo>
                      <a:cubicBezTo>
                        <a:pt x="69080" y="92276"/>
                        <a:pt x="90303" y="72638"/>
                        <a:pt x="91280" y="47436"/>
                      </a:cubicBezTo>
                      <a:cubicBezTo>
                        <a:pt x="92258" y="22234"/>
                        <a:pt x="72619" y="1012"/>
                        <a:pt x="47417" y="34"/>
                      </a:cubicBezTo>
                      <a:cubicBezTo>
                        <a:pt x="46830" y="11"/>
                        <a:pt x="46243" y="0"/>
                        <a:pt x="45656" y="0"/>
                      </a:cubicBez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5" name="Vapaamuotoinen: Muoto 34">
                  <a:extLst>
                    <a:ext uri="{FF2B5EF4-FFF2-40B4-BE49-F238E27FC236}">
                      <a16:creationId xmlns:a16="http://schemas.microsoft.com/office/drawing/2014/main" id="{7BFFAADB-DE84-C70F-99FE-EE9CE43056AF}"/>
                    </a:ext>
                  </a:extLst>
                </p:cNvPr>
                <p:cNvSpPr/>
                <p:nvPr/>
              </p:nvSpPr>
              <p:spPr>
                <a:xfrm>
                  <a:off x="5841528" y="3009900"/>
                  <a:ext cx="654673" cy="457221"/>
                </a:xfrm>
                <a:custGeom>
                  <a:avLst/>
                  <a:gdLst>
                    <a:gd name="connsiteX0" fmla="*/ 334891 w 654673"/>
                    <a:gd name="connsiteY0" fmla="*/ 19050 h 457221"/>
                    <a:gd name="connsiteX1" fmla="*/ 411825 w 654673"/>
                    <a:gd name="connsiteY1" fmla="*/ 82956 h 457221"/>
                    <a:gd name="connsiteX2" fmla="*/ 411910 w 654673"/>
                    <a:gd name="connsiteY2" fmla="*/ 83035 h 457221"/>
                    <a:gd name="connsiteX3" fmla="*/ 411966 w 654673"/>
                    <a:gd name="connsiteY3" fmla="*/ 83010 h 457221"/>
                    <a:gd name="connsiteX4" fmla="*/ 460855 w 654673"/>
                    <a:gd name="connsiteY4" fmla="*/ 66493 h 457221"/>
                    <a:gd name="connsiteX5" fmla="*/ 539931 w 654673"/>
                    <a:gd name="connsiteY5" fmla="*/ 145551 h 457221"/>
                    <a:gd name="connsiteX6" fmla="*/ 537598 w 654673"/>
                    <a:gd name="connsiteY6" fmla="*/ 163591 h 457221"/>
                    <a:gd name="connsiteX7" fmla="*/ 537706 w 654673"/>
                    <a:gd name="connsiteY7" fmla="*/ 163700 h 457221"/>
                    <a:gd name="connsiteX8" fmla="*/ 555733 w 654673"/>
                    <a:gd name="connsiteY8" fmla="*/ 161365 h 457221"/>
                    <a:gd name="connsiteX9" fmla="*/ 555742 w 654673"/>
                    <a:gd name="connsiteY9" fmla="*/ 161365 h 457221"/>
                    <a:gd name="connsiteX10" fmla="*/ 557400 w 654673"/>
                    <a:gd name="connsiteY10" fmla="*/ 161365 h 457221"/>
                    <a:gd name="connsiteX11" fmla="*/ 635598 w 654673"/>
                    <a:gd name="connsiteY11" fmla="*/ 241295 h 457221"/>
                    <a:gd name="connsiteX12" fmla="*/ 556589 w 654673"/>
                    <a:gd name="connsiteY12" fmla="*/ 319498 h 457221"/>
                    <a:gd name="connsiteX13" fmla="*/ 555742 w 654673"/>
                    <a:gd name="connsiteY13" fmla="*/ 319493 h 457221"/>
                    <a:gd name="connsiteX14" fmla="*/ 524257 w 654673"/>
                    <a:gd name="connsiteY14" fmla="*/ 312434 h 457221"/>
                    <a:gd name="connsiteX15" fmla="*/ 524142 w 654673"/>
                    <a:gd name="connsiteY15" fmla="*/ 312463 h 457221"/>
                    <a:gd name="connsiteX16" fmla="*/ 524130 w 654673"/>
                    <a:gd name="connsiteY16" fmla="*/ 312516 h 457221"/>
                    <a:gd name="connsiteX17" fmla="*/ 524130 w 654673"/>
                    <a:gd name="connsiteY17" fmla="*/ 319493 h 457221"/>
                    <a:gd name="connsiteX18" fmla="*/ 445079 w 654673"/>
                    <a:gd name="connsiteY18" fmla="*/ 398562 h 457221"/>
                    <a:gd name="connsiteX19" fmla="*/ 444877 w 654673"/>
                    <a:gd name="connsiteY19" fmla="*/ 398562 h 457221"/>
                    <a:gd name="connsiteX20" fmla="*/ 381984 w 654673"/>
                    <a:gd name="connsiteY20" fmla="*/ 366334 h 457221"/>
                    <a:gd name="connsiteX21" fmla="*/ 381824 w 654673"/>
                    <a:gd name="connsiteY21" fmla="*/ 366378 h 457221"/>
                    <a:gd name="connsiteX22" fmla="*/ 303073 w 654673"/>
                    <a:gd name="connsiteY22" fmla="*/ 438150 h 457221"/>
                    <a:gd name="connsiteX23" fmla="*/ 302954 w 654673"/>
                    <a:gd name="connsiteY23" fmla="*/ 438150 h 457221"/>
                    <a:gd name="connsiteX24" fmla="*/ 223740 w 654673"/>
                    <a:gd name="connsiteY24" fmla="*/ 359030 h 457221"/>
                    <a:gd name="connsiteX25" fmla="*/ 224502 w 654673"/>
                    <a:gd name="connsiteY25" fmla="*/ 350546 h 457221"/>
                    <a:gd name="connsiteX26" fmla="*/ 224357 w 654673"/>
                    <a:gd name="connsiteY26" fmla="*/ 350466 h 457221"/>
                    <a:gd name="connsiteX27" fmla="*/ 183619 w 654673"/>
                    <a:gd name="connsiteY27" fmla="*/ 366592 h 457221"/>
                    <a:gd name="connsiteX28" fmla="*/ 176147 w 654673"/>
                    <a:gd name="connsiteY28" fmla="*/ 366945 h 457221"/>
                    <a:gd name="connsiteX29" fmla="*/ 98071 w 654673"/>
                    <a:gd name="connsiteY29" fmla="*/ 295856 h 457221"/>
                    <a:gd name="connsiteX30" fmla="*/ 97989 w 654673"/>
                    <a:gd name="connsiteY30" fmla="*/ 295774 h 457221"/>
                    <a:gd name="connsiteX31" fmla="*/ 94915 w 654673"/>
                    <a:gd name="connsiteY31" fmla="*/ 295716 h 457221"/>
                    <a:gd name="connsiteX32" fmla="*/ 19115 w 654673"/>
                    <a:gd name="connsiteY32" fmla="*/ 213506 h 457221"/>
                    <a:gd name="connsiteX33" fmla="*/ 97271 w 654673"/>
                    <a:gd name="connsiteY33" fmla="*/ 137646 h 457221"/>
                    <a:gd name="connsiteX34" fmla="*/ 115309 w 654673"/>
                    <a:gd name="connsiteY34" fmla="*/ 139982 h 457221"/>
                    <a:gd name="connsiteX35" fmla="*/ 115416 w 654673"/>
                    <a:gd name="connsiteY35" fmla="*/ 139874 h 457221"/>
                    <a:gd name="connsiteX36" fmla="*/ 113081 w 654673"/>
                    <a:gd name="connsiteY36" fmla="*/ 121832 h 457221"/>
                    <a:gd name="connsiteX37" fmla="*/ 192132 w 654673"/>
                    <a:gd name="connsiteY37" fmla="*/ 42775 h 457221"/>
                    <a:gd name="connsiteX38" fmla="*/ 257621 w 654673"/>
                    <a:gd name="connsiteY38" fmla="*/ 78187 h 457221"/>
                    <a:gd name="connsiteX39" fmla="*/ 257781 w 654673"/>
                    <a:gd name="connsiteY39" fmla="*/ 78162 h 457221"/>
                    <a:gd name="connsiteX40" fmla="*/ 332925 w 654673"/>
                    <a:gd name="connsiteY40" fmla="*/ 19084 h 457221"/>
                    <a:gd name="connsiteX41" fmla="*/ 334891 w 654673"/>
                    <a:gd name="connsiteY41" fmla="*/ 19050 h 457221"/>
                    <a:gd name="connsiteX42" fmla="*/ 334891 w 654673"/>
                    <a:gd name="connsiteY42" fmla="*/ 0 h 457221"/>
                    <a:gd name="connsiteX43" fmla="*/ 334891 w 654673"/>
                    <a:gd name="connsiteY43" fmla="*/ 0 h 457221"/>
                    <a:gd name="connsiteX44" fmla="*/ 334291 w 654673"/>
                    <a:gd name="connsiteY44" fmla="*/ 0 h 457221"/>
                    <a:gd name="connsiteX45" fmla="*/ 252401 w 654673"/>
                    <a:gd name="connsiteY45" fmla="*/ 44617 h 457221"/>
                    <a:gd name="connsiteX46" fmla="*/ 192161 w 654673"/>
                    <a:gd name="connsiteY46" fmla="*/ 23720 h 457221"/>
                    <a:gd name="connsiteX47" fmla="*/ 94093 w 654673"/>
                    <a:gd name="connsiteY47" fmla="*/ 118684 h 457221"/>
                    <a:gd name="connsiteX48" fmla="*/ 84 w 654673"/>
                    <a:gd name="connsiteY48" fmla="*/ 220726 h 457221"/>
                    <a:gd name="connsiteX49" fmla="*/ 81910 w 654673"/>
                    <a:gd name="connsiteY49" fmla="*/ 313471 h 457221"/>
                    <a:gd name="connsiteX50" fmla="*/ 176156 w 654673"/>
                    <a:gd name="connsiteY50" fmla="*/ 385995 h 457221"/>
                    <a:gd name="connsiteX51" fmla="*/ 185419 w 654673"/>
                    <a:gd name="connsiteY51" fmla="*/ 385558 h 457221"/>
                    <a:gd name="connsiteX52" fmla="*/ 207194 w 654673"/>
                    <a:gd name="connsiteY52" fmla="*/ 380957 h 457221"/>
                    <a:gd name="connsiteX53" fmla="*/ 325115 w 654673"/>
                    <a:gd name="connsiteY53" fmla="*/ 454685 h 457221"/>
                    <a:gd name="connsiteX54" fmla="*/ 391606 w 654673"/>
                    <a:gd name="connsiteY54" fmla="*/ 401556 h 457221"/>
                    <a:gd name="connsiteX55" fmla="*/ 444877 w 654673"/>
                    <a:gd name="connsiteY55" fmla="*/ 417614 h 457221"/>
                    <a:gd name="connsiteX56" fmla="*/ 541521 w 654673"/>
                    <a:gd name="connsiteY56" fmla="*/ 337255 h 457221"/>
                    <a:gd name="connsiteX57" fmla="*/ 555223 w 654673"/>
                    <a:gd name="connsiteY57" fmla="*/ 338539 h 457221"/>
                    <a:gd name="connsiteX58" fmla="*/ 556587 w 654673"/>
                    <a:gd name="connsiteY58" fmla="*/ 338550 h 457221"/>
                    <a:gd name="connsiteX59" fmla="*/ 654673 w 654673"/>
                    <a:gd name="connsiteY59" fmla="*/ 240399 h 457221"/>
                    <a:gd name="connsiteX60" fmla="*/ 558922 w 654673"/>
                    <a:gd name="connsiteY60" fmla="*/ 142341 h 457221"/>
                    <a:gd name="connsiteX61" fmla="*/ 460903 w 654673"/>
                    <a:gd name="connsiteY61" fmla="*/ 47443 h 457221"/>
                    <a:gd name="connsiteX62" fmla="*/ 422602 w 654673"/>
                    <a:gd name="connsiteY62" fmla="*/ 55152 h 457221"/>
                    <a:gd name="connsiteX63" fmla="*/ 334893 w 654673"/>
                    <a:gd name="connsiteY63" fmla="*/ 0 h 45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54673" h="457221">
                      <a:moveTo>
                        <a:pt x="334891" y="19050"/>
                      </a:moveTo>
                      <a:cubicBezTo>
                        <a:pt x="372575" y="19058"/>
                        <a:pt x="404905" y="45913"/>
                        <a:pt x="411825" y="82956"/>
                      </a:cubicBezTo>
                      <a:cubicBezTo>
                        <a:pt x="411826" y="83001"/>
                        <a:pt x="411864" y="83037"/>
                        <a:pt x="411910" y="83035"/>
                      </a:cubicBezTo>
                      <a:cubicBezTo>
                        <a:pt x="411931" y="83035"/>
                        <a:pt x="411951" y="83026"/>
                        <a:pt x="411966" y="83010"/>
                      </a:cubicBezTo>
                      <a:cubicBezTo>
                        <a:pt x="426037" y="72343"/>
                        <a:pt x="443197" y="66546"/>
                        <a:pt x="460855" y="66493"/>
                      </a:cubicBezTo>
                      <a:cubicBezTo>
                        <a:pt x="504471" y="66612"/>
                        <a:pt x="539802" y="101935"/>
                        <a:pt x="539931" y="145551"/>
                      </a:cubicBezTo>
                      <a:cubicBezTo>
                        <a:pt x="539973" y="151642"/>
                        <a:pt x="539188" y="157711"/>
                        <a:pt x="537598" y="163591"/>
                      </a:cubicBezTo>
                      <a:cubicBezTo>
                        <a:pt x="537576" y="163673"/>
                        <a:pt x="537624" y="163721"/>
                        <a:pt x="537706" y="163700"/>
                      </a:cubicBezTo>
                      <a:cubicBezTo>
                        <a:pt x="543592" y="162159"/>
                        <a:pt x="549650" y="161374"/>
                        <a:pt x="555733" y="161365"/>
                      </a:cubicBezTo>
                      <a:lnTo>
                        <a:pt x="555742" y="161365"/>
                      </a:lnTo>
                      <a:cubicBezTo>
                        <a:pt x="556019" y="161365"/>
                        <a:pt x="557124" y="161365"/>
                        <a:pt x="557400" y="161365"/>
                      </a:cubicBezTo>
                      <a:cubicBezTo>
                        <a:pt x="601066" y="161843"/>
                        <a:pt x="636077" y="197629"/>
                        <a:pt x="635598" y="241295"/>
                      </a:cubicBezTo>
                      <a:cubicBezTo>
                        <a:pt x="635124" y="284602"/>
                        <a:pt x="599898" y="319469"/>
                        <a:pt x="556589" y="319498"/>
                      </a:cubicBezTo>
                      <a:lnTo>
                        <a:pt x="555742" y="319493"/>
                      </a:lnTo>
                      <a:cubicBezTo>
                        <a:pt x="544889" y="319199"/>
                        <a:pt x="534196" y="316801"/>
                        <a:pt x="524257" y="312434"/>
                      </a:cubicBezTo>
                      <a:cubicBezTo>
                        <a:pt x="524217" y="312410"/>
                        <a:pt x="524166" y="312423"/>
                        <a:pt x="524142" y="312463"/>
                      </a:cubicBezTo>
                      <a:cubicBezTo>
                        <a:pt x="524132" y="312478"/>
                        <a:pt x="524128" y="312497"/>
                        <a:pt x="524130" y="312516"/>
                      </a:cubicBezTo>
                      <a:lnTo>
                        <a:pt x="524130" y="319493"/>
                      </a:lnTo>
                      <a:cubicBezTo>
                        <a:pt x="524006" y="363104"/>
                        <a:pt x="488690" y="398429"/>
                        <a:pt x="445079" y="398562"/>
                      </a:cubicBezTo>
                      <a:lnTo>
                        <a:pt x="444877" y="398562"/>
                      </a:lnTo>
                      <a:cubicBezTo>
                        <a:pt x="419949" y="398560"/>
                        <a:pt x="396544" y="386567"/>
                        <a:pt x="381984" y="366334"/>
                      </a:cubicBezTo>
                      <a:cubicBezTo>
                        <a:pt x="381909" y="366229"/>
                        <a:pt x="381836" y="366249"/>
                        <a:pt x="381824" y="366378"/>
                      </a:cubicBezTo>
                      <a:cubicBezTo>
                        <a:pt x="377985" y="407019"/>
                        <a:pt x="343894" y="438088"/>
                        <a:pt x="303073" y="438150"/>
                      </a:cubicBezTo>
                      <a:lnTo>
                        <a:pt x="302954" y="438150"/>
                      </a:lnTo>
                      <a:cubicBezTo>
                        <a:pt x="259245" y="438142"/>
                        <a:pt x="223799" y="402739"/>
                        <a:pt x="223740" y="359030"/>
                      </a:cubicBezTo>
                      <a:cubicBezTo>
                        <a:pt x="223810" y="356188"/>
                        <a:pt x="224064" y="353354"/>
                        <a:pt x="224502" y="350546"/>
                      </a:cubicBezTo>
                      <a:cubicBezTo>
                        <a:pt x="224518" y="350427"/>
                        <a:pt x="224452" y="350391"/>
                        <a:pt x="224357" y="350466"/>
                      </a:cubicBezTo>
                      <a:cubicBezTo>
                        <a:pt x="212582" y="359596"/>
                        <a:pt x="198453" y="365189"/>
                        <a:pt x="183619" y="366592"/>
                      </a:cubicBezTo>
                      <a:cubicBezTo>
                        <a:pt x="181107" y="366829"/>
                        <a:pt x="178617" y="366947"/>
                        <a:pt x="176147" y="366945"/>
                      </a:cubicBezTo>
                      <a:cubicBezTo>
                        <a:pt x="135701" y="366884"/>
                        <a:pt x="101913" y="336119"/>
                        <a:pt x="98071" y="295856"/>
                      </a:cubicBezTo>
                      <a:cubicBezTo>
                        <a:pt x="98069" y="295812"/>
                        <a:pt x="98033" y="295776"/>
                        <a:pt x="97989" y="295774"/>
                      </a:cubicBezTo>
                      <a:cubicBezTo>
                        <a:pt x="97585" y="295774"/>
                        <a:pt x="95616" y="295744"/>
                        <a:pt x="94915" y="295716"/>
                      </a:cubicBezTo>
                      <a:cubicBezTo>
                        <a:pt x="51282" y="293946"/>
                        <a:pt x="17345" y="257140"/>
                        <a:pt x="19115" y="213506"/>
                      </a:cubicBezTo>
                      <a:cubicBezTo>
                        <a:pt x="20821" y="171447"/>
                        <a:pt x="55179" y="138097"/>
                        <a:pt x="97271" y="137646"/>
                      </a:cubicBezTo>
                      <a:cubicBezTo>
                        <a:pt x="103359" y="137655"/>
                        <a:pt x="109419" y="138441"/>
                        <a:pt x="115309" y="139982"/>
                      </a:cubicBezTo>
                      <a:cubicBezTo>
                        <a:pt x="115389" y="140003"/>
                        <a:pt x="115438" y="139955"/>
                        <a:pt x="115416" y="139874"/>
                      </a:cubicBezTo>
                      <a:cubicBezTo>
                        <a:pt x="113875" y="133983"/>
                        <a:pt x="113090" y="127921"/>
                        <a:pt x="113081" y="121832"/>
                      </a:cubicBezTo>
                      <a:cubicBezTo>
                        <a:pt x="113207" y="78225"/>
                        <a:pt x="148524" y="42905"/>
                        <a:pt x="192132" y="42775"/>
                      </a:cubicBezTo>
                      <a:cubicBezTo>
                        <a:pt x="218528" y="42812"/>
                        <a:pt x="243137" y="56119"/>
                        <a:pt x="257621" y="78187"/>
                      </a:cubicBezTo>
                      <a:cubicBezTo>
                        <a:pt x="257681" y="78282"/>
                        <a:pt x="257752" y="78266"/>
                        <a:pt x="257781" y="78162"/>
                      </a:cubicBezTo>
                      <a:cubicBezTo>
                        <a:pt x="267133" y="44102"/>
                        <a:pt x="297620" y="20133"/>
                        <a:pt x="332925" y="19084"/>
                      </a:cubicBezTo>
                      <a:cubicBezTo>
                        <a:pt x="333418" y="19067"/>
                        <a:pt x="334728" y="19050"/>
                        <a:pt x="334891" y="19050"/>
                      </a:cubicBezTo>
                      <a:moveTo>
                        <a:pt x="334891" y="0"/>
                      </a:moveTo>
                      <a:lnTo>
                        <a:pt x="334891" y="0"/>
                      </a:lnTo>
                      <a:lnTo>
                        <a:pt x="334291" y="0"/>
                      </a:lnTo>
                      <a:cubicBezTo>
                        <a:pt x="301305" y="451"/>
                        <a:pt x="270665" y="17145"/>
                        <a:pt x="252401" y="44617"/>
                      </a:cubicBezTo>
                      <a:cubicBezTo>
                        <a:pt x="235241" y="31079"/>
                        <a:pt x="214019" y="23717"/>
                        <a:pt x="192161" y="23720"/>
                      </a:cubicBezTo>
                      <a:cubicBezTo>
                        <a:pt x="139301" y="23969"/>
                        <a:pt x="96042" y="65860"/>
                        <a:pt x="94093" y="118684"/>
                      </a:cubicBezTo>
                      <a:cubicBezTo>
                        <a:pt x="39955" y="120903"/>
                        <a:pt x="-2135" y="166587"/>
                        <a:pt x="84" y="220726"/>
                      </a:cubicBezTo>
                      <a:cubicBezTo>
                        <a:pt x="1984" y="267106"/>
                        <a:pt x="36128" y="305807"/>
                        <a:pt x="81910" y="313471"/>
                      </a:cubicBezTo>
                      <a:cubicBezTo>
                        <a:pt x="93101" y="356315"/>
                        <a:pt x="131875" y="386152"/>
                        <a:pt x="176156" y="385995"/>
                      </a:cubicBezTo>
                      <a:cubicBezTo>
                        <a:pt x="179229" y="385995"/>
                        <a:pt x="182348" y="385847"/>
                        <a:pt x="185419" y="385558"/>
                      </a:cubicBezTo>
                      <a:cubicBezTo>
                        <a:pt x="192830" y="384860"/>
                        <a:pt x="200135" y="383316"/>
                        <a:pt x="207194" y="380957"/>
                      </a:cubicBezTo>
                      <a:cubicBezTo>
                        <a:pt x="219398" y="433880"/>
                        <a:pt x="272193" y="466889"/>
                        <a:pt x="325115" y="454685"/>
                      </a:cubicBezTo>
                      <a:cubicBezTo>
                        <a:pt x="354192" y="447981"/>
                        <a:pt x="378651" y="428436"/>
                        <a:pt x="391606" y="401556"/>
                      </a:cubicBezTo>
                      <a:cubicBezTo>
                        <a:pt x="407405" y="412014"/>
                        <a:pt x="425929" y="417599"/>
                        <a:pt x="444877" y="417614"/>
                      </a:cubicBezTo>
                      <a:cubicBezTo>
                        <a:pt x="492182" y="417437"/>
                        <a:pt x="532715" y="383734"/>
                        <a:pt x="541521" y="337255"/>
                      </a:cubicBezTo>
                      <a:cubicBezTo>
                        <a:pt x="546055" y="337986"/>
                        <a:pt x="550632" y="338416"/>
                        <a:pt x="555223" y="338539"/>
                      </a:cubicBezTo>
                      <a:lnTo>
                        <a:pt x="556587" y="338550"/>
                      </a:lnTo>
                      <a:cubicBezTo>
                        <a:pt x="610776" y="338532"/>
                        <a:pt x="654691" y="294588"/>
                        <a:pt x="654673" y="240399"/>
                      </a:cubicBezTo>
                      <a:cubicBezTo>
                        <a:pt x="654656" y="187144"/>
                        <a:pt x="612161" y="143626"/>
                        <a:pt x="558922" y="142341"/>
                      </a:cubicBezTo>
                      <a:cubicBezTo>
                        <a:pt x="556952" y="89556"/>
                        <a:pt x="513724" y="47705"/>
                        <a:pt x="460903" y="47443"/>
                      </a:cubicBezTo>
                      <a:cubicBezTo>
                        <a:pt x="447757" y="47497"/>
                        <a:pt x="434747" y="50116"/>
                        <a:pt x="422602" y="55152"/>
                      </a:cubicBezTo>
                      <a:cubicBezTo>
                        <a:pt x="406389" y="21445"/>
                        <a:pt x="372297" y="8"/>
                        <a:pt x="334893" y="0"/>
                      </a:cubicBez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36" name="Tekstiruutu 35">
                <a:extLst>
                  <a:ext uri="{FF2B5EF4-FFF2-40B4-BE49-F238E27FC236}">
                    <a16:creationId xmlns:a16="http://schemas.microsoft.com/office/drawing/2014/main" id="{5DF66139-5E4C-1964-B892-F1E671B9F6A0}"/>
                  </a:ext>
                </a:extLst>
              </p:cNvPr>
              <p:cNvSpPr txBox="1"/>
              <p:nvPr/>
            </p:nvSpPr>
            <p:spPr>
              <a:xfrm>
                <a:off x="8281064" y="2903292"/>
                <a:ext cx="276475" cy="40416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2800" b="1" i="0" u="none" strike="noStrike" kern="1200" cap="none" spc="0" normalizeH="0" baseline="0" noProof="0">
                    <a:ln>
                      <a:noFill/>
                    </a:ln>
                    <a:solidFill>
                      <a:srgbClr val="FF0000"/>
                    </a:solidFill>
                    <a:effectLst/>
                    <a:uLnTx/>
                    <a:uFillTx/>
                    <a:latin typeface="Avenir Next LT Pro"/>
                    <a:ea typeface="+mn-ea"/>
                    <a:cs typeface="+mn-cs"/>
                  </a:rPr>
                  <a:t>?</a:t>
                </a:r>
              </a:p>
            </p:txBody>
          </p:sp>
        </p:grpSp>
      </p:grpSp>
      <p:grpSp>
        <p:nvGrpSpPr>
          <p:cNvPr id="1205" name="Ryhmä 1204">
            <a:extLst>
              <a:ext uri="{FF2B5EF4-FFF2-40B4-BE49-F238E27FC236}">
                <a16:creationId xmlns:a16="http://schemas.microsoft.com/office/drawing/2014/main" id="{CD16A5CA-4760-2BFD-A71D-1EE6C559B998}"/>
              </a:ext>
            </a:extLst>
          </p:cNvPr>
          <p:cNvGrpSpPr/>
          <p:nvPr/>
        </p:nvGrpSpPr>
        <p:grpSpPr>
          <a:xfrm>
            <a:off x="281092" y="1285882"/>
            <a:ext cx="2954216" cy="4733917"/>
            <a:chOff x="272561" y="1802422"/>
            <a:chExt cx="2954216" cy="4446664"/>
          </a:xfrm>
        </p:grpSpPr>
        <p:sp>
          <p:nvSpPr>
            <p:cNvPr id="15" name="Suorakulmio: Pyöristetyt kulmat 14">
              <a:extLst>
                <a:ext uri="{FF2B5EF4-FFF2-40B4-BE49-F238E27FC236}">
                  <a16:creationId xmlns:a16="http://schemas.microsoft.com/office/drawing/2014/main" id="{9D5AE87B-EA4B-5948-2698-894DB7405B40}"/>
                </a:ext>
              </a:extLst>
            </p:cNvPr>
            <p:cNvSpPr/>
            <p:nvPr/>
          </p:nvSpPr>
          <p:spPr>
            <a:xfrm>
              <a:off x="272561" y="1802422"/>
              <a:ext cx="2954215" cy="4346145"/>
            </a:xfrm>
            <a:prstGeom prst="roundRect">
              <a:avLst>
                <a:gd name="adj" fmla="val 8256"/>
              </a:avLst>
            </a:prstGeom>
            <a:solidFill>
              <a:schemeClr val="bg1"/>
            </a:solidFill>
            <a:ln w="38100">
              <a:solidFill>
                <a:schemeClr val="tx1"/>
              </a:solidFill>
            </a:ln>
            <a:effectLst>
              <a:outerShdw dist="38100" algn="l"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168" name="Ryhmä 1167">
              <a:extLst>
                <a:ext uri="{FF2B5EF4-FFF2-40B4-BE49-F238E27FC236}">
                  <a16:creationId xmlns:a16="http://schemas.microsoft.com/office/drawing/2014/main" id="{CDCBB62A-FA01-0A71-809A-129003C1C4F6}"/>
                </a:ext>
              </a:extLst>
            </p:cNvPr>
            <p:cNvGrpSpPr/>
            <p:nvPr/>
          </p:nvGrpSpPr>
          <p:grpSpPr>
            <a:xfrm>
              <a:off x="272561" y="1863888"/>
              <a:ext cx="2954216" cy="4385198"/>
              <a:chOff x="5895441" y="115181"/>
              <a:chExt cx="2954216" cy="4385198"/>
            </a:xfrm>
          </p:grpSpPr>
          <p:grpSp>
            <p:nvGrpSpPr>
              <p:cNvPr id="47" name="Ryhmä 46">
                <a:extLst>
                  <a:ext uri="{FF2B5EF4-FFF2-40B4-BE49-F238E27FC236}">
                    <a16:creationId xmlns:a16="http://schemas.microsoft.com/office/drawing/2014/main" id="{DDE33063-4C9A-15A2-5E81-9F2B8706A7B5}"/>
                  </a:ext>
                </a:extLst>
              </p:cNvPr>
              <p:cNvGrpSpPr/>
              <p:nvPr/>
            </p:nvGrpSpPr>
            <p:grpSpPr>
              <a:xfrm>
                <a:off x="6975911" y="688356"/>
                <a:ext cx="1114418" cy="1445616"/>
                <a:chOff x="10523393" y="1920155"/>
                <a:chExt cx="917756" cy="914400"/>
              </a:xfrm>
            </p:grpSpPr>
            <p:pic>
              <p:nvPicPr>
                <p:cNvPr id="48" name="Kuva 47" descr="Näppäimistö tasaisella täytöllä">
                  <a:extLst>
                    <a:ext uri="{FF2B5EF4-FFF2-40B4-BE49-F238E27FC236}">
                      <a16:creationId xmlns:a16="http://schemas.microsoft.com/office/drawing/2014/main" id="{B9D54F94-9C78-8561-E2CB-1E021731131B}"/>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10523393" y="1920155"/>
                  <a:ext cx="914400" cy="914400"/>
                </a:xfrm>
                <a:prstGeom prst="rect">
                  <a:avLst/>
                </a:prstGeom>
              </p:spPr>
            </p:pic>
            <p:pic>
              <p:nvPicPr>
                <p:cNvPr id="49" name="Kuva 48" descr="Aalto-ele tasaisella täytöllä">
                  <a:extLst>
                    <a:ext uri="{FF2B5EF4-FFF2-40B4-BE49-F238E27FC236}">
                      <a16:creationId xmlns:a16="http://schemas.microsoft.com/office/drawing/2014/main" id="{E87F1F5D-88B7-C673-9788-A2134CC068FA}"/>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flipH="1">
                  <a:off x="10986107" y="2265292"/>
                  <a:ext cx="455042" cy="455042"/>
                </a:xfrm>
                <a:prstGeom prst="rect">
                  <a:avLst/>
                </a:prstGeom>
              </p:spPr>
            </p:pic>
            <p:pic>
              <p:nvPicPr>
                <p:cNvPr id="50" name="Kuva 49" descr="Aalto-ele tasaisella täytöllä">
                  <a:extLst>
                    <a:ext uri="{FF2B5EF4-FFF2-40B4-BE49-F238E27FC236}">
                      <a16:creationId xmlns:a16="http://schemas.microsoft.com/office/drawing/2014/main" id="{55F81A18-F1DB-A72F-1380-B4AF96B858CF}"/>
                    </a:ext>
                  </a:extLst>
                </p:cNvPr>
                <p:cNvPicPr>
                  <a:picLocks noChangeAspect="1"/>
                </p:cNvPicPr>
                <p:nvPr/>
              </p:nvPicPr>
              <p:blipFill>
                <a:blip r:embed="rId17">
                  <a:extLst>
                    <a:ext uri="{96DAC541-7B7A-43D3-8B79-37D633B846F1}">
                      <asvg:svgBlip xmlns:asvg="http://schemas.microsoft.com/office/drawing/2016/SVG/main" r:embed="rId19"/>
                    </a:ext>
                  </a:extLst>
                </a:blip>
                <a:stretch>
                  <a:fillRect/>
                </a:stretch>
              </p:blipFill>
              <p:spPr>
                <a:xfrm>
                  <a:off x="10527229" y="2262616"/>
                  <a:ext cx="455042" cy="455042"/>
                </a:xfrm>
                <a:prstGeom prst="rect">
                  <a:avLst/>
                </a:prstGeom>
              </p:spPr>
            </p:pic>
          </p:grpSp>
          <p:sp>
            <p:nvSpPr>
              <p:cNvPr id="52" name="Tekstiruutu 51">
                <a:extLst>
                  <a:ext uri="{FF2B5EF4-FFF2-40B4-BE49-F238E27FC236}">
                    <a16:creationId xmlns:a16="http://schemas.microsoft.com/office/drawing/2014/main" id="{2B027050-782F-504D-6215-5625DFA58697}"/>
                  </a:ext>
                </a:extLst>
              </p:cNvPr>
              <p:cNvSpPr txBox="1"/>
              <p:nvPr/>
            </p:nvSpPr>
            <p:spPr>
              <a:xfrm>
                <a:off x="5895441" y="1970456"/>
                <a:ext cx="2954216" cy="2529923"/>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a:ln>
                      <a:noFill/>
                    </a:ln>
                    <a:solidFill>
                      <a:prstClr val="black"/>
                    </a:solidFill>
                    <a:effectLst/>
                    <a:uLnTx/>
                    <a:uFillTx/>
                    <a:latin typeface="Avenir Next LT Pro"/>
                    <a:ea typeface="+mn-ea"/>
                    <a:cs typeface="+mn-cs"/>
                  </a:rPr>
                  <a:t>Manual Processing of Unstructured Information</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i="0" u="none" strike="noStrike" kern="1200" cap="none" spc="0" normalizeH="0" baseline="0" noProof="0">
                    <a:ln>
                      <a:noFill/>
                    </a:ln>
                    <a:solidFill>
                      <a:prstClr val="black"/>
                    </a:solidFill>
                    <a:effectLst/>
                    <a:uLnTx/>
                    <a:uFillTx/>
                    <a:latin typeface="Avenir Next LT Pro"/>
                    <a:ea typeface="+mn-ea"/>
                    <a:cs typeface="+mn-cs"/>
                  </a:rPr>
                  <a:t>(e.g., PDF, PNG, email, phone calls)</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i="0" u="none" strike="noStrike" kern="1200" cap="none" spc="0" normalizeH="0" baseline="0" noProof="0">
                    <a:ln>
                      <a:noFill/>
                    </a:ln>
                    <a:solidFill>
                      <a:prstClr val="black"/>
                    </a:solidFill>
                    <a:effectLst/>
                    <a:uLnTx/>
                    <a:uFillTx/>
                    <a:latin typeface="Avenir Next LT Pro"/>
                    <a:ea typeface="+mn-ea"/>
                    <a:cs typeface="+mn-cs"/>
                  </a:rPr>
                  <a:t>Requires human interpretation and inefficient manual work, increasing the risk of errors as the same information is repeatedly generated, stored, lost, and archived.</a:t>
                </a:r>
                <a:endParaRPr kumimoji="0" lang="fi-FI" sz="160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39" name="Kuva 38" descr="Sähköposti tasaisella täytöllä">
                <a:extLst>
                  <a:ext uri="{FF2B5EF4-FFF2-40B4-BE49-F238E27FC236}">
                    <a16:creationId xmlns:a16="http://schemas.microsoft.com/office/drawing/2014/main" id="{8A154460-FF9E-31F3-3D38-5D15EA119FB2}"/>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6156669" y="986018"/>
                <a:ext cx="544609" cy="517143"/>
              </a:xfrm>
              <a:prstGeom prst="rect">
                <a:avLst/>
              </a:prstGeom>
            </p:spPr>
          </p:pic>
          <p:grpSp>
            <p:nvGrpSpPr>
              <p:cNvPr id="1126" name="Ryhmä 1125">
                <a:extLst>
                  <a:ext uri="{FF2B5EF4-FFF2-40B4-BE49-F238E27FC236}">
                    <a16:creationId xmlns:a16="http://schemas.microsoft.com/office/drawing/2014/main" id="{DBC1F2A0-1717-57A4-D45E-213DB5279E90}"/>
                  </a:ext>
                </a:extLst>
              </p:cNvPr>
              <p:cNvGrpSpPr/>
              <p:nvPr/>
            </p:nvGrpSpPr>
            <p:grpSpPr>
              <a:xfrm>
                <a:off x="7230256" y="115181"/>
                <a:ext cx="1197790" cy="904456"/>
                <a:chOff x="7384550" y="66890"/>
                <a:chExt cx="1410044" cy="992610"/>
              </a:xfrm>
            </p:grpSpPr>
            <p:sp>
              <p:nvSpPr>
                <p:cNvPr id="1123" name="Suorakulmio: Yksi kulma leikattu 1122">
                  <a:extLst>
                    <a:ext uri="{FF2B5EF4-FFF2-40B4-BE49-F238E27FC236}">
                      <a16:creationId xmlns:a16="http://schemas.microsoft.com/office/drawing/2014/main" id="{09C20BC4-034D-6939-134A-5B028066E1A1}"/>
                    </a:ext>
                  </a:extLst>
                </p:cNvPr>
                <p:cNvSpPr/>
                <p:nvPr/>
              </p:nvSpPr>
              <p:spPr>
                <a:xfrm rot="20798257" flipH="1">
                  <a:off x="7565955" y="194971"/>
                  <a:ext cx="535207" cy="641244"/>
                </a:xfrm>
                <a:prstGeom prst="snip1Rect">
                  <a:avLst>
                    <a:gd name="adj" fmla="val 37141"/>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21" name="Suorakulmio: Yksi kulma leikattu 1120">
                  <a:extLst>
                    <a:ext uri="{FF2B5EF4-FFF2-40B4-BE49-F238E27FC236}">
                      <a16:creationId xmlns:a16="http://schemas.microsoft.com/office/drawing/2014/main" id="{F4987926-C454-9495-D71D-6ED9794ABF91}"/>
                    </a:ext>
                  </a:extLst>
                </p:cNvPr>
                <p:cNvSpPr/>
                <p:nvPr/>
              </p:nvSpPr>
              <p:spPr>
                <a:xfrm rot="868143" flipH="1">
                  <a:off x="8087494" y="137552"/>
                  <a:ext cx="544408" cy="654314"/>
                </a:xfrm>
                <a:prstGeom prst="snip1Rect">
                  <a:avLst>
                    <a:gd name="adj" fmla="val 37141"/>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nvGrpSpPr>
                <p:cNvPr id="41" name="Ryhmä 40">
                  <a:extLst>
                    <a:ext uri="{FF2B5EF4-FFF2-40B4-BE49-F238E27FC236}">
                      <a16:creationId xmlns:a16="http://schemas.microsoft.com/office/drawing/2014/main" id="{0F6436A1-65A5-520A-2C9E-882D9D42D584}"/>
                    </a:ext>
                  </a:extLst>
                </p:cNvPr>
                <p:cNvGrpSpPr/>
                <p:nvPr/>
              </p:nvGrpSpPr>
              <p:grpSpPr>
                <a:xfrm>
                  <a:off x="7384550" y="66890"/>
                  <a:ext cx="1410044" cy="992610"/>
                  <a:chOff x="3445841" y="1531573"/>
                  <a:chExt cx="2647828" cy="2053789"/>
                </a:xfrm>
              </p:grpSpPr>
              <p:grpSp>
                <p:nvGrpSpPr>
                  <p:cNvPr id="42" name="Ryhmä 41">
                    <a:extLst>
                      <a:ext uri="{FF2B5EF4-FFF2-40B4-BE49-F238E27FC236}">
                        <a16:creationId xmlns:a16="http://schemas.microsoft.com/office/drawing/2014/main" id="{997E8A2B-5D12-6F42-ED3D-AE16A4BF74A8}"/>
                      </a:ext>
                    </a:extLst>
                  </p:cNvPr>
                  <p:cNvGrpSpPr/>
                  <p:nvPr/>
                </p:nvGrpSpPr>
                <p:grpSpPr>
                  <a:xfrm rot="20766002">
                    <a:off x="3445841" y="1635209"/>
                    <a:ext cx="1630679" cy="1630681"/>
                    <a:chOff x="3886837" y="1389821"/>
                    <a:chExt cx="1630679" cy="1630681"/>
                  </a:xfrm>
                </p:grpSpPr>
                <p:pic>
                  <p:nvPicPr>
                    <p:cNvPr id="1082" name="Kuva 1081" descr="Asiakirja ääriviiva">
                      <a:extLst>
                        <a:ext uri="{FF2B5EF4-FFF2-40B4-BE49-F238E27FC236}">
                          <a16:creationId xmlns:a16="http://schemas.microsoft.com/office/drawing/2014/main" id="{0EADE208-0E41-9059-DD99-D920E8EB593D}"/>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flipH="1">
                      <a:off x="3886837" y="1389821"/>
                      <a:ext cx="1630679" cy="1630681"/>
                    </a:xfrm>
                    <a:prstGeom prst="rect">
                      <a:avLst/>
                    </a:prstGeom>
                  </p:spPr>
                </p:pic>
                <p:sp>
                  <p:nvSpPr>
                    <p:cNvPr id="1083" name="Tekstiruutu 1082">
                      <a:extLst>
                        <a:ext uri="{FF2B5EF4-FFF2-40B4-BE49-F238E27FC236}">
                          <a16:creationId xmlns:a16="http://schemas.microsoft.com/office/drawing/2014/main" id="{EB8740FA-DEA6-D97C-51EC-C1F8F1EFE1DF}"/>
                        </a:ext>
                      </a:extLst>
                    </p:cNvPr>
                    <p:cNvSpPr txBox="1"/>
                    <p:nvPr/>
                  </p:nvSpPr>
                  <p:spPr>
                    <a:xfrm>
                      <a:off x="4425243" y="1542201"/>
                      <a:ext cx="893695" cy="48921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ptos" panose="02110004020202020204"/>
                          <a:ea typeface="+mn-ea"/>
                          <a:cs typeface="+mn-cs"/>
                        </a:rPr>
                        <a:t>.PDF</a:t>
                      </a:r>
                    </a:p>
                  </p:txBody>
                </p:sp>
              </p:grpSp>
              <p:grpSp>
                <p:nvGrpSpPr>
                  <p:cNvPr id="44" name="Ryhmä 43">
                    <a:extLst>
                      <a:ext uri="{FF2B5EF4-FFF2-40B4-BE49-F238E27FC236}">
                        <a16:creationId xmlns:a16="http://schemas.microsoft.com/office/drawing/2014/main" id="{51554EAD-F900-BD70-5619-98060099C74B}"/>
                      </a:ext>
                    </a:extLst>
                  </p:cNvPr>
                  <p:cNvGrpSpPr/>
                  <p:nvPr/>
                </p:nvGrpSpPr>
                <p:grpSpPr>
                  <a:xfrm rot="843084">
                    <a:off x="4462989" y="1531573"/>
                    <a:ext cx="1630680" cy="1630680"/>
                    <a:chOff x="3909130" y="1417320"/>
                    <a:chExt cx="1630680" cy="1630680"/>
                  </a:xfrm>
                </p:grpSpPr>
                <p:pic>
                  <p:nvPicPr>
                    <p:cNvPr id="1080" name="Kuva 1079" descr="Asiakirja ääriviiva">
                      <a:extLst>
                        <a:ext uri="{FF2B5EF4-FFF2-40B4-BE49-F238E27FC236}">
                          <a16:creationId xmlns:a16="http://schemas.microsoft.com/office/drawing/2014/main" id="{D2CD082C-684E-64E0-B580-98EE3A169F11}"/>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flipH="1">
                      <a:off x="3909130" y="1417320"/>
                      <a:ext cx="1630680" cy="1630680"/>
                    </a:xfrm>
                    <a:prstGeom prst="rect">
                      <a:avLst/>
                    </a:prstGeom>
                  </p:spPr>
                </p:pic>
                <p:sp>
                  <p:nvSpPr>
                    <p:cNvPr id="1081" name="Tekstiruutu 1080">
                      <a:extLst>
                        <a:ext uri="{FF2B5EF4-FFF2-40B4-BE49-F238E27FC236}">
                          <a16:creationId xmlns:a16="http://schemas.microsoft.com/office/drawing/2014/main" id="{91A49B23-D953-1E18-BDB0-EA55E66EAE92}"/>
                        </a:ext>
                      </a:extLst>
                    </p:cNvPr>
                    <p:cNvSpPr txBox="1"/>
                    <p:nvPr/>
                  </p:nvSpPr>
                  <p:spPr>
                    <a:xfrm>
                      <a:off x="4446666" y="1545574"/>
                      <a:ext cx="893695" cy="48921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ptos" panose="02110004020202020204"/>
                          <a:ea typeface="+mn-ea"/>
                          <a:cs typeface="+mn-cs"/>
                        </a:rPr>
                        <a:t>.PDF</a:t>
                      </a:r>
                    </a:p>
                  </p:txBody>
                </p:sp>
              </p:grpSp>
              <p:sp>
                <p:nvSpPr>
                  <p:cNvPr id="51" name="Suorakulmio: Yksi kulma leikattu 50">
                    <a:extLst>
                      <a:ext uri="{FF2B5EF4-FFF2-40B4-BE49-F238E27FC236}">
                        <a16:creationId xmlns:a16="http://schemas.microsoft.com/office/drawing/2014/main" id="{4C9C3B84-3A6D-71A7-4B33-49CEED8F3ADC}"/>
                      </a:ext>
                    </a:extLst>
                  </p:cNvPr>
                  <p:cNvSpPr/>
                  <p:nvPr/>
                </p:nvSpPr>
                <p:spPr>
                  <a:xfrm flipH="1">
                    <a:off x="4260937" y="2093109"/>
                    <a:ext cx="1022308" cy="1353828"/>
                  </a:xfrm>
                  <a:prstGeom prst="snip1Rect">
                    <a:avLst>
                      <a:gd name="adj" fmla="val 37141"/>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nvGrpSpPr>
                  <p:cNvPr id="57" name="Ryhmä 56">
                    <a:extLst>
                      <a:ext uri="{FF2B5EF4-FFF2-40B4-BE49-F238E27FC236}">
                        <a16:creationId xmlns:a16="http://schemas.microsoft.com/office/drawing/2014/main" id="{64153A08-FD44-9CCF-F8BC-0A595DE1CA0D}"/>
                      </a:ext>
                    </a:extLst>
                  </p:cNvPr>
                  <p:cNvGrpSpPr/>
                  <p:nvPr/>
                </p:nvGrpSpPr>
                <p:grpSpPr>
                  <a:xfrm>
                    <a:off x="3957261" y="1954682"/>
                    <a:ext cx="1630680" cy="1630680"/>
                    <a:chOff x="3909130" y="1417320"/>
                    <a:chExt cx="1630680" cy="1630680"/>
                  </a:xfrm>
                </p:grpSpPr>
                <p:pic>
                  <p:nvPicPr>
                    <p:cNvPr id="1034" name="Kuva 1033" descr="Asiakirja ääriviiva">
                      <a:extLst>
                        <a:ext uri="{FF2B5EF4-FFF2-40B4-BE49-F238E27FC236}">
                          <a16:creationId xmlns:a16="http://schemas.microsoft.com/office/drawing/2014/main" id="{0B14E19A-0D3E-1892-3131-3C7BDA097BED}"/>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flipH="1">
                      <a:off x="3909130" y="1417320"/>
                      <a:ext cx="1630680" cy="1630680"/>
                    </a:xfrm>
                    <a:prstGeom prst="rect">
                      <a:avLst/>
                    </a:prstGeom>
                  </p:spPr>
                </p:pic>
                <p:sp>
                  <p:nvSpPr>
                    <p:cNvPr id="1079" name="Tekstiruutu 1078">
                      <a:extLst>
                        <a:ext uri="{FF2B5EF4-FFF2-40B4-BE49-F238E27FC236}">
                          <a16:creationId xmlns:a16="http://schemas.microsoft.com/office/drawing/2014/main" id="{7A13EF27-E644-1228-DE5E-D501E863FE0F}"/>
                        </a:ext>
                      </a:extLst>
                    </p:cNvPr>
                    <p:cNvSpPr txBox="1"/>
                    <p:nvPr/>
                  </p:nvSpPr>
                  <p:spPr>
                    <a:xfrm>
                      <a:off x="4523390" y="1622284"/>
                      <a:ext cx="725453" cy="279554"/>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ptos" panose="02110004020202020204"/>
                          <a:ea typeface="+mn-ea"/>
                          <a:cs typeface="+mn-cs"/>
                        </a:rPr>
                        <a:t>.PDF</a:t>
                      </a:r>
                    </a:p>
                  </p:txBody>
                </p:sp>
              </p:grpSp>
              <p:grpSp>
                <p:nvGrpSpPr>
                  <p:cNvPr id="1028" name="Ryhmä 1027">
                    <a:extLst>
                      <a:ext uri="{FF2B5EF4-FFF2-40B4-BE49-F238E27FC236}">
                        <a16:creationId xmlns:a16="http://schemas.microsoft.com/office/drawing/2014/main" id="{164F551D-9D87-4F77-432A-3EA3482FA84E}"/>
                      </a:ext>
                    </a:extLst>
                  </p:cNvPr>
                  <p:cNvGrpSpPr/>
                  <p:nvPr/>
                </p:nvGrpSpPr>
                <p:grpSpPr>
                  <a:xfrm>
                    <a:off x="4959550" y="2599608"/>
                    <a:ext cx="720000" cy="720000"/>
                    <a:chOff x="1453008" y="3062593"/>
                    <a:chExt cx="720000" cy="720000"/>
                  </a:xfrm>
                </p:grpSpPr>
                <p:sp>
                  <p:nvSpPr>
                    <p:cNvPr id="1030" name="Ellipsi 1029">
                      <a:extLst>
                        <a:ext uri="{FF2B5EF4-FFF2-40B4-BE49-F238E27FC236}">
                          <a16:creationId xmlns:a16="http://schemas.microsoft.com/office/drawing/2014/main" id="{CD0DB475-2577-6E93-DEB2-49E61C249B8A}"/>
                        </a:ext>
                      </a:extLst>
                    </p:cNvPr>
                    <p:cNvSpPr/>
                    <p:nvPr/>
                  </p:nvSpPr>
                  <p:spPr>
                    <a:xfrm>
                      <a:off x="1453008" y="3062593"/>
                      <a:ext cx="720000" cy="720000"/>
                    </a:xfrm>
                    <a:prstGeom prst="ellipse">
                      <a:avLst/>
                    </a:prstGeom>
                    <a:solidFill>
                      <a:srgbClr val="FFC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032" name="Kuva 1031" descr="Huutomerkki tasaisella täytöllä">
                      <a:extLst>
                        <a:ext uri="{FF2B5EF4-FFF2-40B4-BE49-F238E27FC236}">
                          <a16:creationId xmlns:a16="http://schemas.microsoft.com/office/drawing/2014/main" id="{9D99C3EB-4999-69E4-4AAD-7984DFE71F81}"/>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525791" y="3145794"/>
                      <a:ext cx="574433" cy="574433"/>
                    </a:xfrm>
                    <a:prstGeom prst="rect">
                      <a:avLst/>
                    </a:prstGeom>
                  </p:spPr>
                </p:pic>
              </p:grpSp>
            </p:grpSp>
          </p:grpSp>
          <p:pic>
            <p:nvPicPr>
              <p:cNvPr id="1125" name="Kuva 1124" descr="Vastaanotin tasaisella täytöllä">
                <a:extLst>
                  <a:ext uri="{FF2B5EF4-FFF2-40B4-BE49-F238E27FC236}">
                    <a16:creationId xmlns:a16="http://schemas.microsoft.com/office/drawing/2014/main" id="{B539AA55-9638-9A9A-AC94-F3C03CDEE03A}"/>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8195209" y="896262"/>
                <a:ext cx="486105" cy="486105"/>
              </a:xfrm>
              <a:prstGeom prst="rect">
                <a:avLst/>
              </a:prstGeom>
            </p:spPr>
          </p:pic>
          <p:grpSp>
            <p:nvGrpSpPr>
              <p:cNvPr id="1144" name="Ryhmä 1143">
                <a:extLst>
                  <a:ext uri="{FF2B5EF4-FFF2-40B4-BE49-F238E27FC236}">
                    <a16:creationId xmlns:a16="http://schemas.microsoft.com/office/drawing/2014/main" id="{541E5485-79B5-3840-625C-53E046D8CBEB}"/>
                  </a:ext>
                </a:extLst>
              </p:cNvPr>
              <p:cNvGrpSpPr/>
              <p:nvPr/>
            </p:nvGrpSpPr>
            <p:grpSpPr>
              <a:xfrm>
                <a:off x="6426820" y="338764"/>
                <a:ext cx="670687" cy="517143"/>
                <a:chOff x="6430315" y="3941738"/>
                <a:chExt cx="496490" cy="346155"/>
              </a:xfrm>
            </p:grpSpPr>
            <p:sp>
              <p:nvSpPr>
                <p:cNvPr id="1145" name="Suorakulmio 1144">
                  <a:extLst>
                    <a:ext uri="{FF2B5EF4-FFF2-40B4-BE49-F238E27FC236}">
                      <a16:creationId xmlns:a16="http://schemas.microsoft.com/office/drawing/2014/main" id="{95057A03-E3CD-E7BE-5E94-20730BE12FDF}"/>
                    </a:ext>
                  </a:extLst>
                </p:cNvPr>
                <p:cNvSpPr/>
                <p:nvPr/>
              </p:nvSpPr>
              <p:spPr>
                <a:xfrm>
                  <a:off x="6511398" y="4140066"/>
                  <a:ext cx="390224" cy="7586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54" name="Suorakulmio 1153">
                  <a:extLst>
                    <a:ext uri="{FF2B5EF4-FFF2-40B4-BE49-F238E27FC236}">
                      <a16:creationId xmlns:a16="http://schemas.microsoft.com/office/drawing/2014/main" id="{D1EB6208-470E-E220-343D-0066BF4BDA5E}"/>
                    </a:ext>
                  </a:extLst>
                </p:cNvPr>
                <p:cNvSpPr/>
                <p:nvPr/>
              </p:nvSpPr>
              <p:spPr>
                <a:xfrm>
                  <a:off x="6519615" y="3960554"/>
                  <a:ext cx="390224" cy="18864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55" name="Suorakulmio 1154">
                  <a:extLst>
                    <a:ext uri="{FF2B5EF4-FFF2-40B4-BE49-F238E27FC236}">
                      <a16:creationId xmlns:a16="http://schemas.microsoft.com/office/drawing/2014/main" id="{598B6616-0459-00FE-7AF1-24408378EEB5}"/>
                    </a:ext>
                  </a:extLst>
                </p:cNvPr>
                <p:cNvSpPr/>
                <p:nvPr/>
              </p:nvSpPr>
              <p:spPr>
                <a:xfrm>
                  <a:off x="6452829" y="4183405"/>
                  <a:ext cx="390224" cy="7586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56" name="Suorakulmio 1155">
                  <a:extLst>
                    <a:ext uri="{FF2B5EF4-FFF2-40B4-BE49-F238E27FC236}">
                      <a16:creationId xmlns:a16="http://schemas.microsoft.com/office/drawing/2014/main" id="{98054A4D-88D8-10A2-8CC9-28B4A2110441}"/>
                    </a:ext>
                  </a:extLst>
                </p:cNvPr>
                <p:cNvSpPr/>
                <p:nvPr/>
              </p:nvSpPr>
              <p:spPr>
                <a:xfrm>
                  <a:off x="6461046" y="4003893"/>
                  <a:ext cx="390224" cy="18864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57" name="Vapaamuotoinen: Muoto 1156">
                  <a:extLst>
                    <a:ext uri="{FF2B5EF4-FFF2-40B4-BE49-F238E27FC236}">
                      <a16:creationId xmlns:a16="http://schemas.microsoft.com/office/drawing/2014/main" id="{CFC1B471-2197-3EBF-3A13-37A6F9267873}"/>
                    </a:ext>
                  </a:extLst>
                </p:cNvPr>
                <p:cNvSpPr/>
                <p:nvPr/>
              </p:nvSpPr>
              <p:spPr>
                <a:xfrm>
                  <a:off x="6484874" y="4046360"/>
                  <a:ext cx="32736" cy="28533"/>
                </a:xfrm>
                <a:custGeom>
                  <a:avLst/>
                  <a:gdLst>
                    <a:gd name="connsiteX0" fmla="*/ 57150 w 57150"/>
                    <a:gd name="connsiteY0" fmla="*/ 28575 h 57150"/>
                    <a:gd name="connsiteX1" fmla="*/ 28575 w 57150"/>
                    <a:gd name="connsiteY1" fmla="*/ 57150 h 57150"/>
                    <a:gd name="connsiteX2" fmla="*/ 0 w 57150"/>
                    <a:gd name="connsiteY2" fmla="*/ 28575 h 57150"/>
                    <a:gd name="connsiteX3" fmla="*/ 28575 w 57150"/>
                    <a:gd name="connsiteY3" fmla="*/ 0 h 57150"/>
                    <a:gd name="connsiteX4" fmla="*/ 5715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7150" y="28575"/>
                      </a:moveTo>
                      <a:cubicBezTo>
                        <a:pt x="57150" y="44357"/>
                        <a:pt x="44357" y="57150"/>
                        <a:pt x="28575" y="57150"/>
                      </a:cubicBezTo>
                      <a:cubicBezTo>
                        <a:pt x="12793" y="57150"/>
                        <a:pt x="0" y="44357"/>
                        <a:pt x="0" y="28575"/>
                      </a:cubicBezTo>
                      <a:cubicBezTo>
                        <a:pt x="0" y="12793"/>
                        <a:pt x="12793" y="0"/>
                        <a:pt x="28575" y="0"/>
                      </a:cubicBezTo>
                      <a:cubicBezTo>
                        <a:pt x="44357" y="0"/>
                        <a:pt x="57150" y="12793"/>
                        <a:pt x="57150" y="28575"/>
                      </a:cubicBezTo>
                      <a:close/>
                    </a:path>
                  </a:pathLst>
                </a:custGeom>
                <a:solidFill>
                  <a:srgbClr val="FFC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8" name="Vapaamuotoinen: Muoto 1157">
                  <a:extLst>
                    <a:ext uri="{FF2B5EF4-FFF2-40B4-BE49-F238E27FC236}">
                      <a16:creationId xmlns:a16="http://schemas.microsoft.com/office/drawing/2014/main" id="{0946A6ED-B467-2320-4F82-F7C03707C259}"/>
                    </a:ext>
                  </a:extLst>
                </p:cNvPr>
                <p:cNvSpPr/>
                <p:nvPr/>
              </p:nvSpPr>
              <p:spPr>
                <a:xfrm>
                  <a:off x="6430315" y="3941738"/>
                  <a:ext cx="496490" cy="346155"/>
                </a:xfrm>
                <a:custGeom>
                  <a:avLst/>
                  <a:gdLst>
                    <a:gd name="connsiteX0" fmla="*/ 866775 w 866775"/>
                    <a:gd name="connsiteY0" fmla="*/ 0 h 693324"/>
                    <a:gd name="connsiteX1" fmla="*/ 104775 w 866775"/>
                    <a:gd name="connsiteY1" fmla="*/ 0 h 693324"/>
                    <a:gd name="connsiteX2" fmla="*/ 104775 w 866775"/>
                    <a:gd name="connsiteY2" fmla="*/ 104775 h 693324"/>
                    <a:gd name="connsiteX3" fmla="*/ 0 w 866775"/>
                    <a:gd name="connsiteY3" fmla="*/ 104775 h 693324"/>
                    <a:gd name="connsiteX4" fmla="*/ 0 w 866775"/>
                    <a:gd name="connsiteY4" fmla="*/ 693325 h 693324"/>
                    <a:gd name="connsiteX5" fmla="*/ 762000 w 866775"/>
                    <a:gd name="connsiteY5" fmla="*/ 693325 h 693324"/>
                    <a:gd name="connsiteX6" fmla="*/ 762000 w 866775"/>
                    <a:gd name="connsiteY6" fmla="*/ 588550 h 693324"/>
                    <a:gd name="connsiteX7" fmla="*/ 866775 w 866775"/>
                    <a:gd name="connsiteY7" fmla="*/ 588550 h 693324"/>
                    <a:gd name="connsiteX8" fmla="*/ 704850 w 866775"/>
                    <a:gd name="connsiteY8" fmla="*/ 638175 h 693324"/>
                    <a:gd name="connsiteX9" fmla="*/ 57150 w 866775"/>
                    <a:gd name="connsiteY9" fmla="*/ 638175 h 693324"/>
                    <a:gd name="connsiteX10" fmla="*/ 57150 w 866775"/>
                    <a:gd name="connsiteY10" fmla="*/ 159925 h 693324"/>
                    <a:gd name="connsiteX11" fmla="*/ 704850 w 866775"/>
                    <a:gd name="connsiteY11" fmla="*/ 159925 h 693324"/>
                    <a:gd name="connsiteX12" fmla="*/ 809625 w 866775"/>
                    <a:gd name="connsiteY12" fmla="*/ 533400 h 693324"/>
                    <a:gd name="connsiteX13" fmla="*/ 762000 w 866775"/>
                    <a:gd name="connsiteY13" fmla="*/ 533400 h 693324"/>
                    <a:gd name="connsiteX14" fmla="*/ 762000 w 866775"/>
                    <a:gd name="connsiteY14" fmla="*/ 104775 h 693324"/>
                    <a:gd name="connsiteX15" fmla="*/ 161925 w 866775"/>
                    <a:gd name="connsiteY15" fmla="*/ 104775 h 693324"/>
                    <a:gd name="connsiteX16" fmla="*/ 161925 w 866775"/>
                    <a:gd name="connsiteY16" fmla="*/ 57150 h 693324"/>
                    <a:gd name="connsiteX17" fmla="*/ 809625 w 866775"/>
                    <a:gd name="connsiteY17" fmla="*/ 57150 h 69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66775" h="693324">
                      <a:moveTo>
                        <a:pt x="866775" y="0"/>
                      </a:moveTo>
                      <a:lnTo>
                        <a:pt x="104775" y="0"/>
                      </a:lnTo>
                      <a:lnTo>
                        <a:pt x="104775" y="104775"/>
                      </a:lnTo>
                      <a:lnTo>
                        <a:pt x="0" y="104775"/>
                      </a:lnTo>
                      <a:lnTo>
                        <a:pt x="0" y="693325"/>
                      </a:lnTo>
                      <a:lnTo>
                        <a:pt x="762000" y="693325"/>
                      </a:lnTo>
                      <a:lnTo>
                        <a:pt x="762000" y="588550"/>
                      </a:lnTo>
                      <a:lnTo>
                        <a:pt x="866775" y="588550"/>
                      </a:lnTo>
                      <a:close/>
                      <a:moveTo>
                        <a:pt x="704850" y="638175"/>
                      </a:moveTo>
                      <a:lnTo>
                        <a:pt x="57150" y="638175"/>
                      </a:lnTo>
                      <a:lnTo>
                        <a:pt x="57150" y="159925"/>
                      </a:lnTo>
                      <a:lnTo>
                        <a:pt x="704850" y="159925"/>
                      </a:lnTo>
                      <a:close/>
                      <a:moveTo>
                        <a:pt x="809625" y="533400"/>
                      </a:moveTo>
                      <a:lnTo>
                        <a:pt x="762000" y="533400"/>
                      </a:lnTo>
                      <a:lnTo>
                        <a:pt x="762000" y="104775"/>
                      </a:lnTo>
                      <a:lnTo>
                        <a:pt x="161925" y="104775"/>
                      </a:lnTo>
                      <a:lnTo>
                        <a:pt x="161925" y="57150"/>
                      </a:lnTo>
                      <a:lnTo>
                        <a:pt x="809625" y="57150"/>
                      </a:ln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1159" name="Kuva 1158" descr="Sementtiauto tasaisella täytöllä">
                  <a:extLst>
                    <a:ext uri="{FF2B5EF4-FFF2-40B4-BE49-F238E27FC236}">
                      <a16:creationId xmlns:a16="http://schemas.microsoft.com/office/drawing/2014/main" id="{FE6C5D4B-B773-04D1-3DC3-F4A77E017986}"/>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6666176" y="4127016"/>
                  <a:ext cx="170725" cy="148808"/>
                </a:xfrm>
                <a:prstGeom prst="rect">
                  <a:avLst/>
                </a:prstGeom>
              </p:spPr>
            </p:pic>
            <p:grpSp>
              <p:nvGrpSpPr>
                <p:cNvPr id="1160" name="Ryhmä 1159">
                  <a:extLst>
                    <a:ext uri="{FF2B5EF4-FFF2-40B4-BE49-F238E27FC236}">
                      <a16:creationId xmlns:a16="http://schemas.microsoft.com/office/drawing/2014/main" id="{54FD8E4E-0BCA-814D-3B33-3733A4966155}"/>
                    </a:ext>
                  </a:extLst>
                </p:cNvPr>
                <p:cNvGrpSpPr/>
                <p:nvPr/>
              </p:nvGrpSpPr>
              <p:grpSpPr>
                <a:xfrm>
                  <a:off x="6464943" y="4028845"/>
                  <a:ext cx="257368" cy="230134"/>
                  <a:chOff x="-236593" y="4264826"/>
                  <a:chExt cx="914400" cy="914400"/>
                </a:xfrm>
              </p:grpSpPr>
              <p:pic>
                <p:nvPicPr>
                  <p:cNvPr id="1161" name="Kuva 1160" descr="Rakennus tasaisella täytöllä">
                    <a:extLst>
                      <a:ext uri="{FF2B5EF4-FFF2-40B4-BE49-F238E27FC236}">
                        <a16:creationId xmlns:a16="http://schemas.microsoft.com/office/drawing/2014/main" id="{463BD6D2-1BE0-6D2F-E7A7-C27C082C2C10}"/>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236593" y="4264826"/>
                    <a:ext cx="914400" cy="914400"/>
                  </a:xfrm>
                  <a:prstGeom prst="rect">
                    <a:avLst/>
                  </a:prstGeom>
                </p:spPr>
              </p:pic>
              <p:pic>
                <p:nvPicPr>
                  <p:cNvPr id="1162" name="Kuva 1161" descr="Kysymysmerkki tasaisella täytöllä">
                    <a:extLst>
                      <a:ext uri="{FF2B5EF4-FFF2-40B4-BE49-F238E27FC236}">
                        <a16:creationId xmlns:a16="http://schemas.microsoft.com/office/drawing/2014/main" id="{ED3B69CD-FFBF-DBE7-F37C-3F325BD60A31}"/>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157729" y="4333258"/>
                    <a:ext cx="749555" cy="749555"/>
                  </a:xfrm>
                  <a:prstGeom prst="rect">
                    <a:avLst/>
                  </a:prstGeom>
                </p:spPr>
              </p:pic>
            </p:grpSp>
          </p:grpSp>
        </p:grpSp>
      </p:grpSp>
      <p:grpSp>
        <p:nvGrpSpPr>
          <p:cNvPr id="1201" name="Ryhmä 1200">
            <a:extLst>
              <a:ext uri="{FF2B5EF4-FFF2-40B4-BE49-F238E27FC236}">
                <a16:creationId xmlns:a16="http://schemas.microsoft.com/office/drawing/2014/main" id="{13DF7411-7A14-0080-A042-5EEF2BECE394}"/>
              </a:ext>
            </a:extLst>
          </p:cNvPr>
          <p:cNvGrpSpPr/>
          <p:nvPr/>
        </p:nvGrpSpPr>
        <p:grpSpPr>
          <a:xfrm>
            <a:off x="8368569" y="1053347"/>
            <a:ext cx="3068515" cy="2560337"/>
            <a:chOff x="3931934" y="4085034"/>
            <a:chExt cx="3068515" cy="2560337"/>
          </a:xfrm>
        </p:grpSpPr>
        <p:sp>
          <p:nvSpPr>
            <p:cNvPr id="1193" name="Suorakulmio: Pyöristetyt kulmat 1192">
              <a:extLst>
                <a:ext uri="{FF2B5EF4-FFF2-40B4-BE49-F238E27FC236}">
                  <a16:creationId xmlns:a16="http://schemas.microsoft.com/office/drawing/2014/main" id="{B33B7559-9911-8237-B0BE-C453A1B2DD62}"/>
                </a:ext>
              </a:extLst>
            </p:cNvPr>
            <p:cNvSpPr/>
            <p:nvPr/>
          </p:nvSpPr>
          <p:spPr>
            <a:xfrm>
              <a:off x="3931934" y="4085034"/>
              <a:ext cx="3068515" cy="2560337"/>
            </a:xfrm>
            <a:prstGeom prst="roundRect">
              <a:avLst>
                <a:gd name="adj" fmla="val 8256"/>
              </a:avLst>
            </a:prstGeom>
            <a:solidFill>
              <a:schemeClr val="bg1"/>
            </a:solidFill>
            <a:ln w="38100">
              <a:solidFill>
                <a:schemeClr val="tx1"/>
              </a:solidFill>
            </a:ln>
            <a:effectLst>
              <a:outerShdw dist="38100" algn="l"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9" name="Tekstiruutu 18">
              <a:extLst>
                <a:ext uri="{FF2B5EF4-FFF2-40B4-BE49-F238E27FC236}">
                  <a16:creationId xmlns:a16="http://schemas.microsoft.com/office/drawing/2014/main" id="{D227889A-C7A1-C786-C6EC-9ACB547748A6}"/>
                </a:ext>
              </a:extLst>
            </p:cNvPr>
            <p:cNvSpPr txBox="1"/>
            <p:nvPr/>
          </p:nvSpPr>
          <p:spPr>
            <a:xfrm>
              <a:off x="4058082" y="5435725"/>
              <a:ext cx="2849463" cy="1200329"/>
            </a:xfrm>
            <a:prstGeom prst="rect">
              <a:avLst/>
            </a:prstGeom>
            <a:noFill/>
          </p:spPr>
          <p:txBody>
            <a:bodyPr wrap="square" lIns="0" r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a:ln>
                    <a:noFill/>
                  </a:ln>
                  <a:solidFill>
                    <a:prstClr val="black"/>
                  </a:solidFill>
                  <a:effectLst/>
                  <a:uLnTx/>
                  <a:uFillTx/>
                  <a:latin typeface="Avenir Next LT Pro"/>
                  <a:ea typeface="+mn-ea"/>
                  <a:cs typeface="+mn-cs"/>
                </a:rPr>
                <a:t>Lack of standardization and interoperability </a:t>
              </a:r>
              <a:r>
                <a:rPr kumimoji="0" lang="en-US" sz="1600" i="0" u="none" strike="noStrike" kern="1200" cap="none" spc="0" normalizeH="0" baseline="0" noProof="0">
                  <a:ln>
                    <a:noFill/>
                  </a:ln>
                  <a:solidFill>
                    <a:prstClr val="black"/>
                  </a:solidFill>
                  <a:effectLst/>
                  <a:uLnTx/>
                  <a:uFillTx/>
                  <a:latin typeface="Avenir Next LT Pro"/>
                  <a:ea typeface="+mn-ea"/>
                  <a:cs typeface="+mn-cs"/>
                </a:rPr>
                <a:t>in information management processes prevents industry development.</a:t>
              </a:r>
              <a:endParaRPr kumimoji="0" lang="fi-FI" sz="1600" i="0" u="none" strike="noStrike" kern="1200" cap="none" spc="0" normalizeH="0" baseline="0" noProof="0">
                <a:ln>
                  <a:noFill/>
                </a:ln>
                <a:solidFill>
                  <a:prstClr val="black"/>
                </a:solidFill>
                <a:effectLst/>
                <a:uLnTx/>
                <a:uFillTx/>
                <a:latin typeface="Avenir Next LT Pro"/>
                <a:ea typeface="+mn-ea"/>
                <a:cs typeface="+mn-cs"/>
              </a:endParaRPr>
            </a:p>
          </p:txBody>
        </p:sp>
        <p:grpSp>
          <p:nvGrpSpPr>
            <p:cNvPr id="23" name="Ryhmä 22">
              <a:extLst>
                <a:ext uri="{FF2B5EF4-FFF2-40B4-BE49-F238E27FC236}">
                  <a16:creationId xmlns:a16="http://schemas.microsoft.com/office/drawing/2014/main" id="{1BCB6915-B436-6078-97BF-1C1EA12AFC7D}"/>
                </a:ext>
              </a:extLst>
            </p:cNvPr>
            <p:cNvGrpSpPr/>
            <p:nvPr/>
          </p:nvGrpSpPr>
          <p:grpSpPr>
            <a:xfrm rot="1168713">
              <a:off x="4503731" y="4402502"/>
              <a:ext cx="753013" cy="280927"/>
              <a:chOff x="3925924" y="4315984"/>
              <a:chExt cx="753013" cy="280927"/>
            </a:xfrm>
            <a:solidFill>
              <a:schemeClr val="tx1"/>
            </a:solidFill>
          </p:grpSpPr>
          <p:grpSp>
            <p:nvGrpSpPr>
              <p:cNvPr id="24" name="Ryhmä 23">
                <a:extLst>
                  <a:ext uri="{FF2B5EF4-FFF2-40B4-BE49-F238E27FC236}">
                    <a16:creationId xmlns:a16="http://schemas.microsoft.com/office/drawing/2014/main" id="{2904EA6C-8511-2261-FA90-A5FC8A2009DF}"/>
                  </a:ext>
                </a:extLst>
              </p:cNvPr>
              <p:cNvGrpSpPr/>
              <p:nvPr/>
            </p:nvGrpSpPr>
            <p:grpSpPr>
              <a:xfrm>
                <a:off x="4373769" y="4369816"/>
                <a:ext cx="188370" cy="227095"/>
                <a:chOff x="4376007" y="4367911"/>
                <a:chExt cx="188370" cy="227095"/>
              </a:xfrm>
              <a:grpFill/>
            </p:grpSpPr>
            <p:sp>
              <p:nvSpPr>
                <p:cNvPr id="1026" name="Puoliympyrä 1025">
                  <a:extLst>
                    <a:ext uri="{FF2B5EF4-FFF2-40B4-BE49-F238E27FC236}">
                      <a16:creationId xmlns:a16="http://schemas.microsoft.com/office/drawing/2014/main" id="{B7183AB3-73B5-E8F7-C075-83BBF778BBAF}"/>
                    </a:ext>
                  </a:extLst>
                </p:cNvPr>
                <p:cNvSpPr/>
                <p:nvPr/>
              </p:nvSpPr>
              <p:spPr>
                <a:xfrm>
                  <a:off x="4376007" y="4367911"/>
                  <a:ext cx="173133" cy="227095"/>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84" name="Suorakulmio 1083">
                  <a:extLst>
                    <a:ext uri="{FF2B5EF4-FFF2-40B4-BE49-F238E27FC236}">
                      <a16:creationId xmlns:a16="http://schemas.microsoft.com/office/drawing/2014/main" id="{E1FE09D8-37DF-2C6D-3023-094449515969}"/>
                    </a:ext>
                  </a:extLst>
                </p:cNvPr>
                <p:cNvSpPr/>
                <p:nvPr/>
              </p:nvSpPr>
              <p:spPr>
                <a:xfrm>
                  <a:off x="4460670" y="4368058"/>
                  <a:ext cx="103707" cy="22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sp>
            <p:nvSpPr>
              <p:cNvPr id="25" name="Puoliympyrä 24">
                <a:extLst>
                  <a:ext uri="{FF2B5EF4-FFF2-40B4-BE49-F238E27FC236}">
                    <a16:creationId xmlns:a16="http://schemas.microsoft.com/office/drawing/2014/main" id="{F5083700-2121-E967-7E72-E0CC2C083523}"/>
                  </a:ext>
                </a:extLst>
              </p:cNvPr>
              <p:cNvSpPr/>
              <p:nvPr/>
            </p:nvSpPr>
            <p:spPr>
              <a:xfrm flipH="1">
                <a:off x="4633000" y="4398013"/>
                <a:ext cx="45719" cy="51357"/>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7" name="Suorakulmio 26">
                <a:extLst>
                  <a:ext uri="{FF2B5EF4-FFF2-40B4-BE49-F238E27FC236}">
                    <a16:creationId xmlns:a16="http://schemas.microsoft.com/office/drawing/2014/main" id="{9F8AD449-126F-576A-E66D-ABC2B91A24DD}"/>
                  </a:ext>
                </a:extLst>
              </p:cNvPr>
              <p:cNvSpPr/>
              <p:nvPr/>
            </p:nvSpPr>
            <p:spPr>
              <a:xfrm flipH="1">
                <a:off x="4554058" y="4398252"/>
                <a:ext cx="103707" cy="508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8" name="Puoliympyrä 27">
                <a:extLst>
                  <a:ext uri="{FF2B5EF4-FFF2-40B4-BE49-F238E27FC236}">
                    <a16:creationId xmlns:a16="http://schemas.microsoft.com/office/drawing/2014/main" id="{71F71322-5FA6-7ABF-407C-11A5862ABD8F}"/>
                  </a:ext>
                </a:extLst>
              </p:cNvPr>
              <p:cNvSpPr/>
              <p:nvPr/>
            </p:nvSpPr>
            <p:spPr>
              <a:xfrm flipH="1">
                <a:off x="4633218" y="4519650"/>
                <a:ext cx="45719" cy="51357"/>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0" name="Suorakulmio 29">
                <a:extLst>
                  <a:ext uri="{FF2B5EF4-FFF2-40B4-BE49-F238E27FC236}">
                    <a16:creationId xmlns:a16="http://schemas.microsoft.com/office/drawing/2014/main" id="{18C14C06-62B1-AB65-9653-BF51C1A22160}"/>
                  </a:ext>
                </a:extLst>
              </p:cNvPr>
              <p:cNvSpPr/>
              <p:nvPr/>
            </p:nvSpPr>
            <p:spPr>
              <a:xfrm flipH="1">
                <a:off x="4556181" y="4519889"/>
                <a:ext cx="103707" cy="508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8" name="Puoliympyrä 37">
                <a:extLst>
                  <a:ext uri="{FF2B5EF4-FFF2-40B4-BE49-F238E27FC236}">
                    <a16:creationId xmlns:a16="http://schemas.microsoft.com/office/drawing/2014/main" id="{72F4384B-B04E-5F6C-EA54-433FE6E44F4C}"/>
                  </a:ext>
                </a:extLst>
              </p:cNvPr>
              <p:cNvSpPr/>
              <p:nvPr/>
            </p:nvSpPr>
            <p:spPr>
              <a:xfrm>
                <a:off x="4312538" y="4436268"/>
                <a:ext cx="147707" cy="94189"/>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40" name="Yhdistin: Kaareva 39">
                <a:extLst>
                  <a:ext uri="{FF2B5EF4-FFF2-40B4-BE49-F238E27FC236}">
                    <a16:creationId xmlns:a16="http://schemas.microsoft.com/office/drawing/2014/main" id="{67B0A0F1-1A9A-A5A9-38D1-80D78758C814}"/>
                  </a:ext>
                </a:extLst>
              </p:cNvPr>
              <p:cNvCxnSpPr>
                <a:cxnSpLocks/>
              </p:cNvCxnSpPr>
              <p:nvPr/>
            </p:nvCxnSpPr>
            <p:spPr>
              <a:xfrm>
                <a:off x="3925924" y="4315984"/>
                <a:ext cx="429485" cy="166298"/>
              </a:xfrm>
              <a:prstGeom prst="curvedConnector3">
                <a:avLst/>
              </a:prstGeom>
              <a:grpFill/>
              <a:ln w="635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85" name="Ryhmä 1084">
              <a:extLst>
                <a:ext uri="{FF2B5EF4-FFF2-40B4-BE49-F238E27FC236}">
                  <a16:creationId xmlns:a16="http://schemas.microsoft.com/office/drawing/2014/main" id="{5C23700D-2208-1498-E5F6-DBDE576BD2AE}"/>
                </a:ext>
              </a:extLst>
            </p:cNvPr>
            <p:cNvGrpSpPr/>
            <p:nvPr/>
          </p:nvGrpSpPr>
          <p:grpSpPr>
            <a:xfrm rot="962768">
              <a:off x="5649696" y="4994368"/>
              <a:ext cx="798456" cy="265659"/>
              <a:chOff x="4986454" y="4369816"/>
              <a:chExt cx="798456" cy="265659"/>
            </a:xfrm>
            <a:solidFill>
              <a:schemeClr val="tx1"/>
            </a:solidFill>
          </p:grpSpPr>
          <p:grpSp>
            <p:nvGrpSpPr>
              <p:cNvPr id="1086" name="Ryhmä 1085">
                <a:extLst>
                  <a:ext uri="{FF2B5EF4-FFF2-40B4-BE49-F238E27FC236}">
                    <a16:creationId xmlns:a16="http://schemas.microsoft.com/office/drawing/2014/main" id="{B2908800-C217-C035-3746-323CD0EDAFC6}"/>
                  </a:ext>
                </a:extLst>
              </p:cNvPr>
              <p:cNvGrpSpPr/>
              <p:nvPr/>
            </p:nvGrpSpPr>
            <p:grpSpPr>
              <a:xfrm>
                <a:off x="4986454" y="4402533"/>
                <a:ext cx="124661" cy="36000"/>
                <a:chOff x="4986454" y="4402533"/>
                <a:chExt cx="124661" cy="51357"/>
              </a:xfrm>
              <a:grpFill/>
            </p:grpSpPr>
            <p:sp>
              <p:nvSpPr>
                <p:cNvPr id="1140" name="Puoliympyrä 1139">
                  <a:extLst>
                    <a:ext uri="{FF2B5EF4-FFF2-40B4-BE49-F238E27FC236}">
                      <a16:creationId xmlns:a16="http://schemas.microsoft.com/office/drawing/2014/main" id="{A7FB7B20-A55E-449A-D8AB-559B0AA9D7E2}"/>
                    </a:ext>
                  </a:extLst>
                </p:cNvPr>
                <p:cNvSpPr/>
                <p:nvPr/>
              </p:nvSpPr>
              <p:spPr>
                <a:xfrm>
                  <a:off x="4986454" y="4402533"/>
                  <a:ext cx="45719" cy="51357"/>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41" name="Suorakulmio 1140">
                  <a:extLst>
                    <a:ext uri="{FF2B5EF4-FFF2-40B4-BE49-F238E27FC236}">
                      <a16:creationId xmlns:a16="http://schemas.microsoft.com/office/drawing/2014/main" id="{50EA7E08-3F6A-58FC-380C-3888F55D5198}"/>
                    </a:ext>
                  </a:extLst>
                </p:cNvPr>
                <p:cNvSpPr/>
                <p:nvPr/>
              </p:nvSpPr>
              <p:spPr>
                <a:xfrm>
                  <a:off x="5007408" y="4403010"/>
                  <a:ext cx="103707" cy="508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1087" name="Ryhmä 1086">
                <a:extLst>
                  <a:ext uri="{FF2B5EF4-FFF2-40B4-BE49-F238E27FC236}">
                    <a16:creationId xmlns:a16="http://schemas.microsoft.com/office/drawing/2014/main" id="{10907F7D-4E63-B62C-F938-BFA2BE00C2C2}"/>
                  </a:ext>
                </a:extLst>
              </p:cNvPr>
              <p:cNvGrpSpPr/>
              <p:nvPr/>
            </p:nvGrpSpPr>
            <p:grpSpPr>
              <a:xfrm>
                <a:off x="4986454" y="4493973"/>
                <a:ext cx="124661" cy="36000"/>
                <a:chOff x="4986454" y="4493973"/>
                <a:chExt cx="124661" cy="51357"/>
              </a:xfrm>
              <a:grpFill/>
            </p:grpSpPr>
            <p:sp>
              <p:nvSpPr>
                <p:cNvPr id="1138" name="Puoliympyrä 1137">
                  <a:extLst>
                    <a:ext uri="{FF2B5EF4-FFF2-40B4-BE49-F238E27FC236}">
                      <a16:creationId xmlns:a16="http://schemas.microsoft.com/office/drawing/2014/main" id="{7047C109-3CD7-A27F-26A3-7D67D020C5FB}"/>
                    </a:ext>
                  </a:extLst>
                </p:cNvPr>
                <p:cNvSpPr/>
                <p:nvPr/>
              </p:nvSpPr>
              <p:spPr>
                <a:xfrm>
                  <a:off x="4986454" y="4493973"/>
                  <a:ext cx="45719" cy="51357"/>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39" name="Suorakulmio 1138">
                  <a:extLst>
                    <a:ext uri="{FF2B5EF4-FFF2-40B4-BE49-F238E27FC236}">
                      <a16:creationId xmlns:a16="http://schemas.microsoft.com/office/drawing/2014/main" id="{256402CE-EB81-D93F-A9D6-65203E6DD17E}"/>
                    </a:ext>
                  </a:extLst>
                </p:cNvPr>
                <p:cNvSpPr/>
                <p:nvPr/>
              </p:nvSpPr>
              <p:spPr>
                <a:xfrm>
                  <a:off x="5007408" y="4494450"/>
                  <a:ext cx="103707" cy="508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sp>
            <p:nvSpPr>
              <p:cNvPr id="1088" name="Puolisuunnikas 1087">
                <a:extLst>
                  <a:ext uri="{FF2B5EF4-FFF2-40B4-BE49-F238E27FC236}">
                    <a16:creationId xmlns:a16="http://schemas.microsoft.com/office/drawing/2014/main" id="{F05FC33E-712A-B33C-AA88-BF9A6C13155E}"/>
                  </a:ext>
                </a:extLst>
              </p:cNvPr>
              <p:cNvSpPr/>
              <p:nvPr/>
            </p:nvSpPr>
            <p:spPr>
              <a:xfrm rot="5400000" flipH="1">
                <a:off x="5127109" y="4407889"/>
                <a:ext cx="201190" cy="125043"/>
              </a:xfrm>
              <a:prstGeom prst="trapezoid">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24" name="Suorakulmio 1123">
                <a:extLst>
                  <a:ext uri="{FF2B5EF4-FFF2-40B4-BE49-F238E27FC236}">
                    <a16:creationId xmlns:a16="http://schemas.microsoft.com/office/drawing/2014/main" id="{BF0BAB8E-8E73-96E8-68F6-EF52DBD088F9}"/>
                  </a:ext>
                </a:extLst>
              </p:cNvPr>
              <p:cNvSpPr/>
              <p:nvPr/>
            </p:nvSpPr>
            <p:spPr>
              <a:xfrm>
                <a:off x="5108078" y="4369963"/>
                <a:ext cx="59010" cy="20104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27" name="Puoliympyrä 1126">
                <a:extLst>
                  <a:ext uri="{FF2B5EF4-FFF2-40B4-BE49-F238E27FC236}">
                    <a16:creationId xmlns:a16="http://schemas.microsoft.com/office/drawing/2014/main" id="{686F51D8-502F-7347-56ED-465605056FE6}"/>
                  </a:ext>
                </a:extLst>
              </p:cNvPr>
              <p:cNvSpPr/>
              <p:nvPr/>
            </p:nvSpPr>
            <p:spPr>
              <a:xfrm flipH="1">
                <a:off x="5237352" y="4398013"/>
                <a:ext cx="84141" cy="142330"/>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28" name="Puoliympyrä 1127">
                <a:extLst>
                  <a:ext uri="{FF2B5EF4-FFF2-40B4-BE49-F238E27FC236}">
                    <a16:creationId xmlns:a16="http://schemas.microsoft.com/office/drawing/2014/main" id="{B48656E5-1290-C1FC-C778-DDD2E4187DD9}"/>
                  </a:ext>
                </a:extLst>
              </p:cNvPr>
              <p:cNvSpPr/>
              <p:nvPr/>
            </p:nvSpPr>
            <p:spPr>
              <a:xfrm flipH="1">
                <a:off x="5227119" y="4422083"/>
                <a:ext cx="147707" cy="94189"/>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1129" name="Yhdistin: Kaareva 1128">
                <a:extLst>
                  <a:ext uri="{FF2B5EF4-FFF2-40B4-BE49-F238E27FC236}">
                    <a16:creationId xmlns:a16="http://schemas.microsoft.com/office/drawing/2014/main" id="{9C40EB84-3655-EA4A-AA23-3B60F951B8E5}"/>
                  </a:ext>
                </a:extLst>
              </p:cNvPr>
              <p:cNvCxnSpPr>
                <a:cxnSpLocks/>
              </p:cNvCxnSpPr>
              <p:nvPr/>
            </p:nvCxnSpPr>
            <p:spPr>
              <a:xfrm>
                <a:off x="5355425" y="4469177"/>
                <a:ext cx="429485" cy="166298"/>
              </a:xfrm>
              <a:prstGeom prst="curvedConnector3">
                <a:avLst/>
              </a:prstGeom>
              <a:grpFill/>
              <a:ln w="635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42" name="Ryhmä 1141">
              <a:extLst>
                <a:ext uri="{FF2B5EF4-FFF2-40B4-BE49-F238E27FC236}">
                  <a16:creationId xmlns:a16="http://schemas.microsoft.com/office/drawing/2014/main" id="{1E5301E8-A666-2023-9CC1-B6F2A8912FD1}"/>
                </a:ext>
              </a:extLst>
            </p:cNvPr>
            <p:cNvGrpSpPr/>
            <p:nvPr/>
          </p:nvGrpSpPr>
          <p:grpSpPr>
            <a:xfrm rot="2831942">
              <a:off x="4841358" y="4894997"/>
              <a:ext cx="262546" cy="617403"/>
              <a:chOff x="4700619" y="4739347"/>
              <a:chExt cx="262546" cy="617403"/>
            </a:xfrm>
            <a:solidFill>
              <a:schemeClr val="tx1"/>
            </a:solidFill>
          </p:grpSpPr>
          <p:grpSp>
            <p:nvGrpSpPr>
              <p:cNvPr id="1143" name="Ryhmä 1142">
                <a:extLst>
                  <a:ext uri="{FF2B5EF4-FFF2-40B4-BE49-F238E27FC236}">
                    <a16:creationId xmlns:a16="http://schemas.microsoft.com/office/drawing/2014/main" id="{9D4B8645-1365-CA27-D9B6-A96CAD167748}"/>
                  </a:ext>
                </a:extLst>
              </p:cNvPr>
              <p:cNvGrpSpPr/>
              <p:nvPr/>
            </p:nvGrpSpPr>
            <p:grpSpPr>
              <a:xfrm rot="16200000">
                <a:off x="4737706" y="4832605"/>
                <a:ext cx="188371" cy="262546"/>
                <a:chOff x="4376007" y="4367911"/>
                <a:chExt cx="188371" cy="227095"/>
              </a:xfrm>
              <a:grpFill/>
            </p:grpSpPr>
            <p:sp>
              <p:nvSpPr>
                <p:cNvPr id="1175" name="Puoliympyrä 1174">
                  <a:extLst>
                    <a:ext uri="{FF2B5EF4-FFF2-40B4-BE49-F238E27FC236}">
                      <a16:creationId xmlns:a16="http://schemas.microsoft.com/office/drawing/2014/main" id="{60986359-EDC3-304B-9CE0-54EEBC90A2A3}"/>
                    </a:ext>
                  </a:extLst>
                </p:cNvPr>
                <p:cNvSpPr/>
                <p:nvPr/>
              </p:nvSpPr>
              <p:spPr>
                <a:xfrm>
                  <a:off x="4376007" y="4367911"/>
                  <a:ext cx="173133" cy="227095"/>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76" name="Suorakulmio 1175">
                  <a:extLst>
                    <a:ext uri="{FF2B5EF4-FFF2-40B4-BE49-F238E27FC236}">
                      <a16:creationId xmlns:a16="http://schemas.microsoft.com/office/drawing/2014/main" id="{FEE22006-728D-C8F0-8F61-5D2DD18D225F}"/>
                    </a:ext>
                  </a:extLst>
                </p:cNvPr>
                <p:cNvSpPr/>
                <p:nvPr/>
              </p:nvSpPr>
              <p:spPr>
                <a:xfrm>
                  <a:off x="4460671" y="4368058"/>
                  <a:ext cx="103707" cy="22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1163" name="Ryhmä 1162">
                <a:extLst>
                  <a:ext uri="{FF2B5EF4-FFF2-40B4-BE49-F238E27FC236}">
                    <a16:creationId xmlns:a16="http://schemas.microsoft.com/office/drawing/2014/main" id="{E0B4C2B7-E31D-3C2A-5DE7-2876AFF35785}"/>
                  </a:ext>
                </a:extLst>
              </p:cNvPr>
              <p:cNvGrpSpPr/>
              <p:nvPr/>
            </p:nvGrpSpPr>
            <p:grpSpPr>
              <a:xfrm rot="5400000">
                <a:off x="4761970" y="4789293"/>
                <a:ext cx="145612" cy="45719"/>
                <a:chOff x="4987776" y="4493972"/>
                <a:chExt cx="123339" cy="51357"/>
              </a:xfrm>
              <a:grpFill/>
            </p:grpSpPr>
            <p:sp>
              <p:nvSpPr>
                <p:cNvPr id="1173" name="Puoliympyrä 1172">
                  <a:extLst>
                    <a:ext uri="{FF2B5EF4-FFF2-40B4-BE49-F238E27FC236}">
                      <a16:creationId xmlns:a16="http://schemas.microsoft.com/office/drawing/2014/main" id="{E8539966-A65D-F06E-DFAF-177D8A238498}"/>
                    </a:ext>
                  </a:extLst>
                </p:cNvPr>
                <p:cNvSpPr/>
                <p:nvPr/>
              </p:nvSpPr>
              <p:spPr>
                <a:xfrm>
                  <a:off x="4987776" y="4493972"/>
                  <a:ext cx="45719" cy="51357"/>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74" name="Suorakulmio 1173">
                  <a:extLst>
                    <a:ext uri="{FF2B5EF4-FFF2-40B4-BE49-F238E27FC236}">
                      <a16:creationId xmlns:a16="http://schemas.microsoft.com/office/drawing/2014/main" id="{84998D8C-4084-3573-4A9E-9564E2C89E11}"/>
                    </a:ext>
                  </a:extLst>
                </p:cNvPr>
                <p:cNvSpPr/>
                <p:nvPr/>
              </p:nvSpPr>
              <p:spPr>
                <a:xfrm>
                  <a:off x="5007408" y="4494450"/>
                  <a:ext cx="103707" cy="508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1164" name="Ryhmä 1163">
                <a:extLst>
                  <a:ext uri="{FF2B5EF4-FFF2-40B4-BE49-F238E27FC236}">
                    <a16:creationId xmlns:a16="http://schemas.microsoft.com/office/drawing/2014/main" id="{47C6DB2B-E221-81C4-CEEF-59D294269DDF}"/>
                  </a:ext>
                </a:extLst>
              </p:cNvPr>
              <p:cNvGrpSpPr/>
              <p:nvPr/>
            </p:nvGrpSpPr>
            <p:grpSpPr>
              <a:xfrm rot="16200000" flipH="1">
                <a:off x="4697735" y="4795220"/>
                <a:ext cx="122754" cy="64800"/>
                <a:chOff x="4988362" y="4402533"/>
                <a:chExt cx="122754" cy="51357"/>
              </a:xfrm>
              <a:grpFill/>
            </p:grpSpPr>
            <p:sp>
              <p:nvSpPr>
                <p:cNvPr id="1171" name="Puoliympyrä 1170">
                  <a:extLst>
                    <a:ext uri="{FF2B5EF4-FFF2-40B4-BE49-F238E27FC236}">
                      <a16:creationId xmlns:a16="http://schemas.microsoft.com/office/drawing/2014/main" id="{0BC44A91-3639-22E4-DA6E-D8C7CA8E6341}"/>
                    </a:ext>
                  </a:extLst>
                </p:cNvPr>
                <p:cNvSpPr/>
                <p:nvPr/>
              </p:nvSpPr>
              <p:spPr>
                <a:xfrm>
                  <a:off x="4988362" y="4402533"/>
                  <a:ext cx="45719" cy="51357"/>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72" name="Suorakulmio 1171">
                  <a:extLst>
                    <a:ext uri="{FF2B5EF4-FFF2-40B4-BE49-F238E27FC236}">
                      <a16:creationId xmlns:a16="http://schemas.microsoft.com/office/drawing/2014/main" id="{71F54CC5-C6E1-994E-C329-28CFEEAFCB3E}"/>
                    </a:ext>
                  </a:extLst>
                </p:cNvPr>
                <p:cNvSpPr/>
                <p:nvPr/>
              </p:nvSpPr>
              <p:spPr>
                <a:xfrm>
                  <a:off x="5007409" y="4402772"/>
                  <a:ext cx="103707" cy="508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1165" name="Ryhmä 1164">
                <a:extLst>
                  <a:ext uri="{FF2B5EF4-FFF2-40B4-BE49-F238E27FC236}">
                    <a16:creationId xmlns:a16="http://schemas.microsoft.com/office/drawing/2014/main" id="{C14798EF-C40B-A333-6279-B800A6D1044B}"/>
                  </a:ext>
                </a:extLst>
              </p:cNvPr>
              <p:cNvGrpSpPr/>
              <p:nvPr/>
            </p:nvGrpSpPr>
            <p:grpSpPr>
              <a:xfrm rot="16200000" flipH="1">
                <a:off x="4849061" y="4795221"/>
                <a:ext cx="122754" cy="64800"/>
                <a:chOff x="4988362" y="4402533"/>
                <a:chExt cx="122754" cy="51357"/>
              </a:xfrm>
              <a:grpFill/>
            </p:grpSpPr>
            <p:sp>
              <p:nvSpPr>
                <p:cNvPr id="1167" name="Puoliympyrä 1166">
                  <a:extLst>
                    <a:ext uri="{FF2B5EF4-FFF2-40B4-BE49-F238E27FC236}">
                      <a16:creationId xmlns:a16="http://schemas.microsoft.com/office/drawing/2014/main" id="{89734127-5182-701F-597B-F57614716E30}"/>
                    </a:ext>
                  </a:extLst>
                </p:cNvPr>
                <p:cNvSpPr/>
                <p:nvPr/>
              </p:nvSpPr>
              <p:spPr>
                <a:xfrm>
                  <a:off x="4988362" y="4402533"/>
                  <a:ext cx="45719" cy="51357"/>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70" name="Suorakulmio 1169">
                  <a:extLst>
                    <a:ext uri="{FF2B5EF4-FFF2-40B4-BE49-F238E27FC236}">
                      <a16:creationId xmlns:a16="http://schemas.microsoft.com/office/drawing/2014/main" id="{5541607C-88FC-F8E2-4279-B2421A4D8032}"/>
                    </a:ext>
                  </a:extLst>
                </p:cNvPr>
                <p:cNvSpPr/>
                <p:nvPr/>
              </p:nvSpPr>
              <p:spPr>
                <a:xfrm>
                  <a:off x="5007409" y="4402772"/>
                  <a:ext cx="103707" cy="508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cxnSp>
            <p:nvCxnSpPr>
              <p:cNvPr id="1166" name="Yhdistin: Kaareva 1165">
                <a:extLst>
                  <a:ext uri="{FF2B5EF4-FFF2-40B4-BE49-F238E27FC236}">
                    <a16:creationId xmlns:a16="http://schemas.microsoft.com/office/drawing/2014/main" id="{7E0E311D-91BA-FEE9-2AB1-13FE057471B1}"/>
                  </a:ext>
                </a:extLst>
              </p:cNvPr>
              <p:cNvCxnSpPr>
                <a:cxnSpLocks/>
              </p:cNvCxnSpPr>
              <p:nvPr/>
            </p:nvCxnSpPr>
            <p:spPr>
              <a:xfrm rot="5400000">
                <a:off x="4606530" y="5125082"/>
                <a:ext cx="325757" cy="137580"/>
              </a:xfrm>
              <a:prstGeom prst="curvedConnector3">
                <a:avLst/>
              </a:prstGeom>
              <a:grpFill/>
              <a:ln w="635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77" name="Ryhmä 1176">
              <a:extLst>
                <a:ext uri="{FF2B5EF4-FFF2-40B4-BE49-F238E27FC236}">
                  <a16:creationId xmlns:a16="http://schemas.microsoft.com/office/drawing/2014/main" id="{4835BAFB-FA77-6C01-9215-50EAE05A1FCA}"/>
                </a:ext>
              </a:extLst>
            </p:cNvPr>
            <p:cNvGrpSpPr/>
            <p:nvPr/>
          </p:nvGrpSpPr>
          <p:grpSpPr>
            <a:xfrm rot="2940808">
              <a:off x="5866697" y="4168933"/>
              <a:ext cx="236486" cy="701435"/>
              <a:chOff x="4741647" y="3511070"/>
              <a:chExt cx="236486" cy="701435"/>
            </a:xfrm>
            <a:solidFill>
              <a:schemeClr val="tx1"/>
            </a:solidFill>
          </p:grpSpPr>
          <p:grpSp>
            <p:nvGrpSpPr>
              <p:cNvPr id="1178" name="Ryhmä 1177">
                <a:extLst>
                  <a:ext uri="{FF2B5EF4-FFF2-40B4-BE49-F238E27FC236}">
                    <a16:creationId xmlns:a16="http://schemas.microsoft.com/office/drawing/2014/main" id="{1B652E67-D252-2A9F-60FD-CC59F25B43A7}"/>
                  </a:ext>
                </a:extLst>
              </p:cNvPr>
              <p:cNvGrpSpPr/>
              <p:nvPr/>
            </p:nvGrpSpPr>
            <p:grpSpPr>
              <a:xfrm rot="16200000">
                <a:off x="4716185" y="4098792"/>
                <a:ext cx="125933" cy="36001"/>
                <a:chOff x="4985182" y="4391712"/>
                <a:chExt cx="125933" cy="51357"/>
              </a:xfrm>
              <a:grpFill/>
            </p:grpSpPr>
            <p:sp>
              <p:nvSpPr>
                <p:cNvPr id="1190" name="Puoliympyrä 1189">
                  <a:extLst>
                    <a:ext uri="{FF2B5EF4-FFF2-40B4-BE49-F238E27FC236}">
                      <a16:creationId xmlns:a16="http://schemas.microsoft.com/office/drawing/2014/main" id="{3AFDC2C8-F12C-B7FE-7CCB-07FF72DA3155}"/>
                    </a:ext>
                  </a:extLst>
                </p:cNvPr>
                <p:cNvSpPr/>
                <p:nvPr/>
              </p:nvSpPr>
              <p:spPr>
                <a:xfrm>
                  <a:off x="4985182" y="4391712"/>
                  <a:ext cx="45719" cy="51357"/>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91" name="Suorakulmio 1190">
                  <a:extLst>
                    <a:ext uri="{FF2B5EF4-FFF2-40B4-BE49-F238E27FC236}">
                      <a16:creationId xmlns:a16="http://schemas.microsoft.com/office/drawing/2014/main" id="{157645B1-24CC-CAED-FBEA-7DA0FC068D91}"/>
                    </a:ext>
                  </a:extLst>
                </p:cNvPr>
                <p:cNvSpPr/>
                <p:nvPr/>
              </p:nvSpPr>
              <p:spPr>
                <a:xfrm>
                  <a:off x="5007408" y="4392052"/>
                  <a:ext cx="103707" cy="508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1179" name="Ryhmä 1178">
                <a:extLst>
                  <a:ext uri="{FF2B5EF4-FFF2-40B4-BE49-F238E27FC236}">
                    <a16:creationId xmlns:a16="http://schemas.microsoft.com/office/drawing/2014/main" id="{D231CAC0-16ED-72BF-9E2D-09100494D7CC}"/>
                  </a:ext>
                </a:extLst>
              </p:cNvPr>
              <p:cNvGrpSpPr/>
              <p:nvPr/>
            </p:nvGrpSpPr>
            <p:grpSpPr>
              <a:xfrm rot="16200000">
                <a:off x="4837079" y="4099673"/>
                <a:ext cx="124027" cy="36150"/>
                <a:chOff x="4987084" y="4504711"/>
                <a:chExt cx="124027" cy="51570"/>
              </a:xfrm>
              <a:grpFill/>
            </p:grpSpPr>
            <p:sp>
              <p:nvSpPr>
                <p:cNvPr id="1188" name="Puoliympyrä 1187">
                  <a:extLst>
                    <a:ext uri="{FF2B5EF4-FFF2-40B4-BE49-F238E27FC236}">
                      <a16:creationId xmlns:a16="http://schemas.microsoft.com/office/drawing/2014/main" id="{36161055-C17C-EBAA-E3C6-36D6C5425978}"/>
                    </a:ext>
                  </a:extLst>
                </p:cNvPr>
                <p:cNvSpPr/>
                <p:nvPr/>
              </p:nvSpPr>
              <p:spPr>
                <a:xfrm>
                  <a:off x="4987084" y="4504711"/>
                  <a:ext cx="45719" cy="51355"/>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89" name="Suorakulmio 1188">
                  <a:extLst>
                    <a:ext uri="{FF2B5EF4-FFF2-40B4-BE49-F238E27FC236}">
                      <a16:creationId xmlns:a16="http://schemas.microsoft.com/office/drawing/2014/main" id="{3E55CC1E-578F-1451-AD33-992FC731758F}"/>
                    </a:ext>
                  </a:extLst>
                </p:cNvPr>
                <p:cNvSpPr/>
                <p:nvPr/>
              </p:nvSpPr>
              <p:spPr>
                <a:xfrm>
                  <a:off x="5007404" y="4505405"/>
                  <a:ext cx="103707" cy="508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sp>
            <p:nvSpPr>
              <p:cNvPr id="1180" name="Puolisuunnikas 1179">
                <a:extLst>
                  <a:ext uri="{FF2B5EF4-FFF2-40B4-BE49-F238E27FC236}">
                    <a16:creationId xmlns:a16="http://schemas.microsoft.com/office/drawing/2014/main" id="{C3A00BDE-3140-315F-9178-917A952ABE38}"/>
                  </a:ext>
                </a:extLst>
              </p:cNvPr>
              <p:cNvSpPr/>
              <p:nvPr/>
            </p:nvSpPr>
            <p:spPr>
              <a:xfrm flipH="1">
                <a:off x="4741647" y="3886142"/>
                <a:ext cx="201190" cy="125043"/>
              </a:xfrm>
              <a:prstGeom prst="trapezoid">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81" name="Suorakulmio 1180">
                <a:extLst>
                  <a:ext uri="{FF2B5EF4-FFF2-40B4-BE49-F238E27FC236}">
                    <a16:creationId xmlns:a16="http://schemas.microsoft.com/office/drawing/2014/main" id="{7DC525DA-9587-12D7-0136-747DFEBF8EF7}"/>
                  </a:ext>
                </a:extLst>
              </p:cNvPr>
              <p:cNvSpPr/>
              <p:nvPr/>
            </p:nvSpPr>
            <p:spPr>
              <a:xfrm rot="16200000">
                <a:off x="4812811" y="3928738"/>
                <a:ext cx="59010" cy="20104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82" name="Puoliympyrä 1181">
                <a:extLst>
                  <a:ext uri="{FF2B5EF4-FFF2-40B4-BE49-F238E27FC236}">
                    <a16:creationId xmlns:a16="http://schemas.microsoft.com/office/drawing/2014/main" id="{FE76FBDA-1B0B-D6CB-BBF1-013DE51EBB48}"/>
                  </a:ext>
                </a:extLst>
              </p:cNvPr>
              <p:cNvSpPr/>
              <p:nvPr/>
            </p:nvSpPr>
            <p:spPr>
              <a:xfrm rot="16200000" flipH="1">
                <a:off x="4798939" y="3825780"/>
                <a:ext cx="84141" cy="142330"/>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83" name="Puoliympyrä 1182">
                <a:extLst>
                  <a:ext uri="{FF2B5EF4-FFF2-40B4-BE49-F238E27FC236}">
                    <a16:creationId xmlns:a16="http://schemas.microsoft.com/office/drawing/2014/main" id="{B74E8D77-8346-918B-1282-FEECA27B6310}"/>
                  </a:ext>
                </a:extLst>
              </p:cNvPr>
              <p:cNvSpPr/>
              <p:nvPr/>
            </p:nvSpPr>
            <p:spPr>
              <a:xfrm rot="16200000" flipH="1">
                <a:off x="4767156" y="3828300"/>
                <a:ext cx="147707" cy="94189"/>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184" name="Ryhmä 1183">
                <a:extLst>
                  <a:ext uri="{FF2B5EF4-FFF2-40B4-BE49-F238E27FC236}">
                    <a16:creationId xmlns:a16="http://schemas.microsoft.com/office/drawing/2014/main" id="{218BD353-34BB-2DD6-5B73-857A28A9E4BE}"/>
                  </a:ext>
                </a:extLst>
              </p:cNvPr>
              <p:cNvGrpSpPr/>
              <p:nvPr/>
            </p:nvGrpSpPr>
            <p:grpSpPr>
              <a:xfrm rot="5400000" flipH="1">
                <a:off x="4759110" y="4111915"/>
                <a:ext cx="157981" cy="43200"/>
                <a:chOff x="4991747" y="4402534"/>
                <a:chExt cx="119368" cy="51357"/>
              </a:xfrm>
              <a:grpFill/>
            </p:grpSpPr>
            <p:sp>
              <p:nvSpPr>
                <p:cNvPr id="1186" name="Puoliympyrä 1185">
                  <a:extLst>
                    <a:ext uri="{FF2B5EF4-FFF2-40B4-BE49-F238E27FC236}">
                      <a16:creationId xmlns:a16="http://schemas.microsoft.com/office/drawing/2014/main" id="{EDDD1694-4E07-1C92-DEF6-C6BC2F697F6E}"/>
                    </a:ext>
                  </a:extLst>
                </p:cNvPr>
                <p:cNvSpPr/>
                <p:nvPr/>
              </p:nvSpPr>
              <p:spPr>
                <a:xfrm>
                  <a:off x="4991747" y="4402534"/>
                  <a:ext cx="45719" cy="51357"/>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87" name="Suorakulmio 1186">
                  <a:extLst>
                    <a:ext uri="{FF2B5EF4-FFF2-40B4-BE49-F238E27FC236}">
                      <a16:creationId xmlns:a16="http://schemas.microsoft.com/office/drawing/2014/main" id="{9A86168C-9397-AD74-4B20-DD9542AE942C}"/>
                    </a:ext>
                  </a:extLst>
                </p:cNvPr>
                <p:cNvSpPr/>
                <p:nvPr/>
              </p:nvSpPr>
              <p:spPr>
                <a:xfrm>
                  <a:off x="5007408" y="4403010"/>
                  <a:ext cx="103707" cy="508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cxnSp>
            <p:nvCxnSpPr>
              <p:cNvPr id="1185" name="Yhdistin: Kaareva 1184">
                <a:extLst>
                  <a:ext uri="{FF2B5EF4-FFF2-40B4-BE49-F238E27FC236}">
                    <a16:creationId xmlns:a16="http://schemas.microsoft.com/office/drawing/2014/main" id="{88484491-1212-DAD2-E477-9FC520120561}"/>
                  </a:ext>
                </a:extLst>
              </p:cNvPr>
              <p:cNvCxnSpPr>
                <a:cxnSpLocks/>
              </p:cNvCxnSpPr>
              <p:nvPr/>
            </p:nvCxnSpPr>
            <p:spPr>
              <a:xfrm rot="5400000">
                <a:off x="4746464" y="3605159"/>
                <a:ext cx="325757" cy="137580"/>
              </a:xfrm>
              <a:prstGeom prst="curvedConnector3">
                <a:avLst/>
              </a:prstGeom>
              <a:grpFill/>
              <a:ln w="635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92" name="Tekstiruutu 1191">
              <a:extLst>
                <a:ext uri="{FF2B5EF4-FFF2-40B4-BE49-F238E27FC236}">
                  <a16:creationId xmlns:a16="http://schemas.microsoft.com/office/drawing/2014/main" id="{3EA5C0AB-49CE-3A51-1EFC-97BC91E0CF08}"/>
                </a:ext>
              </a:extLst>
            </p:cNvPr>
            <p:cNvSpPr txBox="1"/>
            <p:nvPr/>
          </p:nvSpPr>
          <p:spPr>
            <a:xfrm>
              <a:off x="5303385" y="4595231"/>
              <a:ext cx="18559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2800" b="1" i="0" u="none" strike="noStrike" kern="1200" cap="none" spc="0" normalizeH="0" baseline="0" noProof="0">
                  <a:ln>
                    <a:noFill/>
                  </a:ln>
                  <a:solidFill>
                    <a:srgbClr val="FF0000"/>
                  </a:solidFill>
                  <a:effectLst/>
                  <a:uLnTx/>
                  <a:uFillTx/>
                  <a:latin typeface="Avenir Next LT Pro"/>
                  <a:ea typeface="+mn-ea"/>
                  <a:cs typeface="+mn-cs"/>
                </a:rPr>
                <a:t>?</a:t>
              </a:r>
            </a:p>
          </p:txBody>
        </p:sp>
      </p:grpSp>
    </p:spTree>
    <p:extLst>
      <p:ext uri="{BB962C8B-B14F-4D97-AF65-F5344CB8AC3E}">
        <p14:creationId xmlns:p14="http://schemas.microsoft.com/office/powerpoint/2010/main" val="189672497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F2B99D20-D1A6-5C6D-5106-CB8D0E7C208F}"/>
            </a:ext>
          </a:extLst>
        </p:cNvPr>
        <p:cNvGrpSpPr/>
        <p:nvPr/>
      </p:nvGrpSpPr>
      <p:grpSpPr>
        <a:xfrm>
          <a:off x="0" y="0"/>
          <a:ext cx="0" cy="0"/>
          <a:chOff x="0" y="0"/>
          <a:chExt cx="0" cy="0"/>
        </a:xfrm>
      </p:grpSpPr>
      <p:cxnSp>
        <p:nvCxnSpPr>
          <p:cNvPr id="67" name="Yhdistin: Kulma 63">
            <a:extLst>
              <a:ext uri="{FF2B5EF4-FFF2-40B4-BE49-F238E27FC236}">
                <a16:creationId xmlns:a16="http://schemas.microsoft.com/office/drawing/2014/main" id="{B4F983E6-5AD2-9A60-98E6-0AE97F698B5B}"/>
              </a:ext>
            </a:extLst>
          </p:cNvPr>
          <p:cNvCxnSpPr>
            <a:cxnSpLocks/>
            <a:stCxn id="34" idx="0"/>
            <a:endCxn id="35" idx="2"/>
          </p:cNvCxnSpPr>
          <p:nvPr/>
        </p:nvCxnSpPr>
        <p:spPr>
          <a:xfrm flipH="1" flipV="1">
            <a:off x="8261207" y="2144305"/>
            <a:ext cx="23320" cy="2219904"/>
          </a:xfrm>
          <a:prstGeom prst="straightConnector1">
            <a:avLst/>
          </a:prstGeom>
          <a:ln w="25400">
            <a:solidFill>
              <a:srgbClr val="FEB81C"/>
            </a:solidFill>
            <a:tailEnd type="triangle"/>
          </a:ln>
        </p:spPr>
        <p:style>
          <a:lnRef idx="1">
            <a:schemeClr val="accent1"/>
          </a:lnRef>
          <a:fillRef idx="0">
            <a:schemeClr val="accent1"/>
          </a:fillRef>
          <a:effectRef idx="0">
            <a:schemeClr val="accent1"/>
          </a:effectRef>
          <a:fontRef idx="minor">
            <a:schemeClr val="tx1"/>
          </a:fontRef>
        </p:style>
      </p:cxnSp>
      <p:cxnSp>
        <p:nvCxnSpPr>
          <p:cNvPr id="64" name="Yhdistin: Kulma 63">
            <a:extLst>
              <a:ext uri="{FF2B5EF4-FFF2-40B4-BE49-F238E27FC236}">
                <a16:creationId xmlns:a16="http://schemas.microsoft.com/office/drawing/2014/main" id="{8FF0D91A-1D45-883C-2242-135D18FBD509}"/>
              </a:ext>
            </a:extLst>
          </p:cNvPr>
          <p:cNvCxnSpPr>
            <a:cxnSpLocks/>
            <a:stCxn id="36" idx="0"/>
            <a:endCxn id="37" idx="2"/>
          </p:cNvCxnSpPr>
          <p:nvPr/>
        </p:nvCxnSpPr>
        <p:spPr>
          <a:xfrm flipV="1">
            <a:off x="9470301" y="2156502"/>
            <a:ext cx="0" cy="2220712"/>
          </a:xfrm>
          <a:prstGeom prst="straightConnector1">
            <a:avLst/>
          </a:prstGeom>
          <a:ln w="25400">
            <a:solidFill>
              <a:srgbClr val="567AAE"/>
            </a:solidFill>
            <a:tailEnd type="triangle"/>
          </a:ln>
        </p:spPr>
        <p:style>
          <a:lnRef idx="1">
            <a:schemeClr val="accent1"/>
          </a:lnRef>
          <a:fillRef idx="0">
            <a:schemeClr val="accent1"/>
          </a:fillRef>
          <a:effectRef idx="0">
            <a:schemeClr val="accent1"/>
          </a:effectRef>
          <a:fontRef idx="minor">
            <a:schemeClr val="tx1"/>
          </a:fontRef>
        </p:style>
      </p:cxnSp>
      <p:sp>
        <p:nvSpPr>
          <p:cNvPr id="2" name="Otsikko 1">
            <a:extLst>
              <a:ext uri="{FF2B5EF4-FFF2-40B4-BE49-F238E27FC236}">
                <a16:creationId xmlns:a16="http://schemas.microsoft.com/office/drawing/2014/main" id="{018867A5-F9A2-ECCD-8EA0-1DA62E7A783E}"/>
              </a:ext>
            </a:extLst>
          </p:cNvPr>
          <p:cNvSpPr>
            <a:spLocks noGrp="1"/>
          </p:cNvSpPr>
          <p:nvPr>
            <p:ph type="title"/>
          </p:nvPr>
        </p:nvSpPr>
        <p:spPr/>
        <p:txBody>
          <a:bodyPr/>
          <a:lstStyle/>
          <a:p>
            <a:r>
              <a:rPr lang="fi-FI"/>
              <a:t>INTERFACE </a:t>
            </a:r>
            <a:r>
              <a:rPr lang="fi-FI" err="1"/>
              <a:t>working</a:t>
            </a:r>
            <a:r>
              <a:rPr lang="fi-FI"/>
              <a:t> </a:t>
            </a:r>
            <a:r>
              <a:rPr lang="fi-FI" err="1"/>
              <a:t>group</a:t>
            </a:r>
            <a:endParaRPr lang="fi-FI"/>
          </a:p>
        </p:txBody>
      </p:sp>
      <p:sp>
        <p:nvSpPr>
          <p:cNvPr id="4" name="Päivämäärän paikkamerkki 3">
            <a:extLst>
              <a:ext uri="{FF2B5EF4-FFF2-40B4-BE49-F238E27FC236}">
                <a16:creationId xmlns:a16="http://schemas.microsoft.com/office/drawing/2014/main" id="{A7035C4A-9895-8574-B76B-B0EB97BB3C5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60DF93C1-96B7-43A4-88C3-A796BB2F869C}" type="datetime1">
              <a:rPr kumimoji="0" lang="fi-FI" sz="900" b="0" i="0" u="none" strike="noStrike" kern="1200" cap="none" spc="0" normalizeH="0" baseline="0" noProof="0" smtClean="0">
                <a:ln>
                  <a:noFill/>
                </a:ln>
                <a:solidFill>
                  <a:srgbClr val="183858"/>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5" name="Alatunnisteen paikkamerkki 4">
            <a:extLst>
              <a:ext uri="{FF2B5EF4-FFF2-40B4-BE49-F238E27FC236}">
                <a16:creationId xmlns:a16="http://schemas.microsoft.com/office/drawing/2014/main" id="{9B5934DB-7FE4-ACD1-86F9-E38B4C7FDD75}"/>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srgbClr val="183858"/>
                </a:solidFill>
                <a:effectLst/>
                <a:uLnTx/>
                <a:uFillTx/>
                <a:latin typeface="Avenir Next LT Pro"/>
                <a:ea typeface="+mn-ea"/>
                <a:cs typeface="+mn-cs"/>
              </a:rPr>
              <a:t>© Rakennusteollisuus RT</a:t>
            </a:r>
          </a:p>
        </p:txBody>
      </p:sp>
      <p:sp>
        <p:nvSpPr>
          <p:cNvPr id="6" name="Dian numeron paikkamerkki 5">
            <a:extLst>
              <a:ext uri="{FF2B5EF4-FFF2-40B4-BE49-F238E27FC236}">
                <a16:creationId xmlns:a16="http://schemas.microsoft.com/office/drawing/2014/main" id="{311F62FF-A203-7C46-E33A-33194C7B9BD2}"/>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30</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cxnSp>
        <p:nvCxnSpPr>
          <p:cNvPr id="11" name="Suora yhdysviiva 10">
            <a:extLst>
              <a:ext uri="{FF2B5EF4-FFF2-40B4-BE49-F238E27FC236}">
                <a16:creationId xmlns:a16="http://schemas.microsoft.com/office/drawing/2014/main" id="{4FF33D50-2BC2-A2BE-5EAB-6A888F648552}"/>
              </a:ext>
            </a:extLst>
          </p:cNvPr>
          <p:cNvCxnSpPr>
            <a:cxnSpLocks/>
          </p:cNvCxnSpPr>
          <p:nvPr/>
        </p:nvCxnSpPr>
        <p:spPr>
          <a:xfrm>
            <a:off x="6357256" y="1026749"/>
            <a:ext cx="5834744" cy="6853"/>
          </a:xfrm>
          <a:prstGeom prst="line">
            <a:avLst/>
          </a:prstGeom>
          <a:ln w="57150">
            <a:solidFill>
              <a:schemeClr val="accent2"/>
            </a:solidFill>
            <a:prstDash val="dash"/>
          </a:ln>
        </p:spPr>
        <p:style>
          <a:lnRef idx="1">
            <a:schemeClr val="accent1"/>
          </a:lnRef>
          <a:fillRef idx="0">
            <a:schemeClr val="accent1"/>
          </a:fillRef>
          <a:effectRef idx="0">
            <a:schemeClr val="accent1"/>
          </a:effectRef>
          <a:fontRef idx="minor">
            <a:schemeClr val="tx1"/>
          </a:fontRef>
        </p:style>
      </p:cxnSp>
      <p:cxnSp>
        <p:nvCxnSpPr>
          <p:cNvPr id="29" name="Suora yhdysviiva 28">
            <a:extLst>
              <a:ext uri="{FF2B5EF4-FFF2-40B4-BE49-F238E27FC236}">
                <a16:creationId xmlns:a16="http://schemas.microsoft.com/office/drawing/2014/main" id="{E911057F-FAF4-E839-C02E-4EB37195515E}"/>
              </a:ext>
            </a:extLst>
          </p:cNvPr>
          <p:cNvCxnSpPr>
            <a:cxnSpLocks/>
          </p:cNvCxnSpPr>
          <p:nvPr/>
        </p:nvCxnSpPr>
        <p:spPr>
          <a:xfrm flipV="1">
            <a:off x="6273005" y="5560796"/>
            <a:ext cx="6101747" cy="8238"/>
          </a:xfrm>
          <a:prstGeom prst="line">
            <a:avLst/>
          </a:prstGeom>
          <a:ln w="57150">
            <a:solidFill>
              <a:schemeClr val="accent2"/>
            </a:solidFill>
            <a:prstDash val="dash"/>
          </a:ln>
        </p:spPr>
        <p:style>
          <a:lnRef idx="1">
            <a:schemeClr val="accent1"/>
          </a:lnRef>
          <a:fillRef idx="0">
            <a:schemeClr val="accent1"/>
          </a:fillRef>
          <a:effectRef idx="0">
            <a:schemeClr val="accent1"/>
          </a:effectRef>
          <a:fontRef idx="minor">
            <a:schemeClr val="tx1"/>
          </a:fontRef>
        </p:style>
      </p:cxnSp>
      <p:sp>
        <p:nvSpPr>
          <p:cNvPr id="32" name="Suorakulmio: Pyöristetyt kulmat 31">
            <a:extLst>
              <a:ext uri="{FF2B5EF4-FFF2-40B4-BE49-F238E27FC236}">
                <a16:creationId xmlns:a16="http://schemas.microsoft.com/office/drawing/2014/main" id="{E030092F-5547-7FF5-E191-FC249B0BAAC7}"/>
              </a:ext>
            </a:extLst>
          </p:cNvPr>
          <p:cNvSpPr/>
          <p:nvPr/>
        </p:nvSpPr>
        <p:spPr>
          <a:xfrm>
            <a:off x="7913208" y="233746"/>
            <a:ext cx="720000" cy="432000"/>
          </a:xfrm>
          <a:prstGeom prst="roundRect">
            <a:avLst>
              <a:gd name="adj" fmla="val 5729"/>
            </a:avLst>
          </a:prstGeom>
          <a:solidFill>
            <a:srgbClr val="FEB81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white"/>
                </a:solidFill>
                <a:effectLst/>
                <a:uLnTx/>
                <a:uFillTx/>
                <a:latin typeface="Avenir Next LT Pro"/>
                <a:ea typeface="+mn-ea"/>
                <a:cs typeface="+mn-cs"/>
              </a:rPr>
              <a:t>ERP</a:t>
            </a:r>
          </a:p>
        </p:txBody>
      </p:sp>
      <p:sp>
        <p:nvSpPr>
          <p:cNvPr id="33" name="Suorakulmio: Pyöristetyt kulmat 32">
            <a:extLst>
              <a:ext uri="{FF2B5EF4-FFF2-40B4-BE49-F238E27FC236}">
                <a16:creationId xmlns:a16="http://schemas.microsoft.com/office/drawing/2014/main" id="{E6CBE342-2614-070E-206D-05848F274801}"/>
              </a:ext>
            </a:extLst>
          </p:cNvPr>
          <p:cNvSpPr/>
          <p:nvPr/>
        </p:nvSpPr>
        <p:spPr>
          <a:xfrm>
            <a:off x="7865100" y="5897698"/>
            <a:ext cx="720000" cy="432000"/>
          </a:xfrm>
          <a:prstGeom prst="roundRect">
            <a:avLst>
              <a:gd name="adj" fmla="val 5729"/>
            </a:avLst>
          </a:prstGeom>
          <a:solidFill>
            <a:srgbClr val="FEB81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white"/>
                </a:solidFill>
                <a:effectLst/>
                <a:uLnTx/>
                <a:uFillTx/>
                <a:latin typeface="Avenir Next LT Pro"/>
                <a:ea typeface="+mn-ea"/>
                <a:cs typeface="+mn-cs"/>
              </a:rPr>
              <a:t>ERP</a:t>
            </a:r>
          </a:p>
        </p:txBody>
      </p:sp>
      <p:sp>
        <p:nvSpPr>
          <p:cNvPr id="34" name="Suorakulmio: Pyöristetyt kulmat 33">
            <a:extLst>
              <a:ext uri="{FF2B5EF4-FFF2-40B4-BE49-F238E27FC236}">
                <a16:creationId xmlns:a16="http://schemas.microsoft.com/office/drawing/2014/main" id="{6415150E-B9B5-725F-DC27-E3C8F3E1F88D}"/>
              </a:ext>
            </a:extLst>
          </p:cNvPr>
          <p:cNvSpPr/>
          <p:nvPr/>
        </p:nvSpPr>
        <p:spPr>
          <a:xfrm>
            <a:off x="7875430" y="4364209"/>
            <a:ext cx="818194" cy="712634"/>
          </a:xfrm>
          <a:prstGeom prst="roundRect">
            <a:avLst>
              <a:gd name="adj" fmla="val 5729"/>
            </a:avLst>
          </a:prstGeom>
          <a:solidFill>
            <a:srgbClr val="FEB81C"/>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Avenir Next LT Pro"/>
                <a:ea typeface="+mn-ea"/>
                <a:cs typeface="+mn-cs"/>
              </a:rPr>
              <a:t>EPCIS</a:t>
            </a:r>
          </a:p>
        </p:txBody>
      </p:sp>
      <p:sp>
        <p:nvSpPr>
          <p:cNvPr id="35" name="Suorakulmio: Pyöristetyt kulmat 34">
            <a:extLst>
              <a:ext uri="{FF2B5EF4-FFF2-40B4-BE49-F238E27FC236}">
                <a16:creationId xmlns:a16="http://schemas.microsoft.com/office/drawing/2014/main" id="{C46ED380-07C1-F5DA-B1CD-169FF755E001}"/>
              </a:ext>
            </a:extLst>
          </p:cNvPr>
          <p:cNvSpPr/>
          <p:nvPr/>
        </p:nvSpPr>
        <p:spPr>
          <a:xfrm>
            <a:off x="7852110" y="1431671"/>
            <a:ext cx="818194" cy="712634"/>
          </a:xfrm>
          <a:prstGeom prst="roundRect">
            <a:avLst>
              <a:gd name="adj" fmla="val 5729"/>
            </a:avLst>
          </a:prstGeom>
          <a:solidFill>
            <a:srgbClr val="FEB81C"/>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Avenir Next LT Pro"/>
                <a:ea typeface="+mn-ea"/>
                <a:cs typeface="+mn-cs"/>
              </a:rPr>
              <a:t>EPCIS</a:t>
            </a:r>
          </a:p>
        </p:txBody>
      </p:sp>
      <p:sp>
        <p:nvSpPr>
          <p:cNvPr id="36" name="Suorakulmio: Pyöristetyt kulmat 35">
            <a:extLst>
              <a:ext uri="{FF2B5EF4-FFF2-40B4-BE49-F238E27FC236}">
                <a16:creationId xmlns:a16="http://schemas.microsoft.com/office/drawing/2014/main" id="{21F9921B-4F13-B94F-7AD1-A2E158B80C6E}"/>
              </a:ext>
            </a:extLst>
          </p:cNvPr>
          <p:cNvSpPr/>
          <p:nvPr/>
        </p:nvSpPr>
        <p:spPr>
          <a:xfrm>
            <a:off x="9061204" y="4377214"/>
            <a:ext cx="818194" cy="712634"/>
          </a:xfrm>
          <a:prstGeom prst="roundRect">
            <a:avLst>
              <a:gd name="adj" fmla="val 5729"/>
            </a:avLst>
          </a:prstGeom>
          <a:solidFill>
            <a:srgbClr val="567AAE"/>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Avenir Next LT Pro"/>
                <a:ea typeface="+mn-ea"/>
                <a:cs typeface="+mn-cs"/>
              </a:rPr>
              <a:t>PEPPOL</a:t>
            </a:r>
          </a:p>
        </p:txBody>
      </p:sp>
      <p:sp>
        <p:nvSpPr>
          <p:cNvPr id="37" name="Suorakulmio: Pyöristetyt kulmat 36">
            <a:extLst>
              <a:ext uri="{FF2B5EF4-FFF2-40B4-BE49-F238E27FC236}">
                <a16:creationId xmlns:a16="http://schemas.microsoft.com/office/drawing/2014/main" id="{EE42119B-F497-6EDE-E78E-2D9434644645}"/>
              </a:ext>
            </a:extLst>
          </p:cNvPr>
          <p:cNvSpPr/>
          <p:nvPr/>
        </p:nvSpPr>
        <p:spPr>
          <a:xfrm>
            <a:off x="9061204" y="1443868"/>
            <a:ext cx="818194" cy="712634"/>
          </a:xfrm>
          <a:prstGeom prst="roundRect">
            <a:avLst>
              <a:gd name="adj" fmla="val 5729"/>
            </a:avLst>
          </a:prstGeom>
          <a:solidFill>
            <a:srgbClr val="567AAE"/>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Avenir Next LT Pro"/>
                <a:ea typeface="+mn-ea"/>
                <a:cs typeface="+mn-cs"/>
              </a:rPr>
              <a:t>PEPPOL</a:t>
            </a:r>
          </a:p>
        </p:txBody>
      </p:sp>
      <p:sp>
        <p:nvSpPr>
          <p:cNvPr id="38" name="Suorakulmio: Pyöristetyt kulmat 37">
            <a:extLst>
              <a:ext uri="{FF2B5EF4-FFF2-40B4-BE49-F238E27FC236}">
                <a16:creationId xmlns:a16="http://schemas.microsoft.com/office/drawing/2014/main" id="{FA46EEF1-C2B1-3D13-C80E-7F5AD94C9CCD}"/>
              </a:ext>
            </a:extLst>
          </p:cNvPr>
          <p:cNvSpPr/>
          <p:nvPr/>
        </p:nvSpPr>
        <p:spPr>
          <a:xfrm>
            <a:off x="7865099" y="5412903"/>
            <a:ext cx="1936126" cy="341499"/>
          </a:xfrm>
          <a:prstGeom prst="roundRect">
            <a:avLst>
              <a:gd name="adj" fmla="val 5729"/>
            </a:avLst>
          </a:prstGeom>
          <a:solidFill>
            <a:srgbClr val="48CCBE"/>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err="1">
                <a:ln>
                  <a:noFill/>
                </a:ln>
                <a:solidFill>
                  <a:prstClr val="white"/>
                </a:solidFill>
                <a:effectLst/>
                <a:uLnTx/>
                <a:uFillTx/>
                <a:latin typeface="Avenir Next LT Pro"/>
                <a:ea typeface="+mn-ea"/>
                <a:cs typeface="+mn-cs"/>
              </a:rPr>
              <a:t>interface</a:t>
            </a:r>
            <a:endParaRPr kumimoji="0" lang="fi-FI" sz="1400" b="1" i="0" u="none" strike="noStrike" kern="1200" cap="none" spc="0" normalizeH="0" baseline="0" noProof="0">
              <a:ln>
                <a:noFill/>
              </a:ln>
              <a:solidFill>
                <a:prstClr val="white"/>
              </a:solidFill>
              <a:effectLst/>
              <a:uLnTx/>
              <a:uFillTx/>
              <a:latin typeface="Avenir Next LT Pro"/>
              <a:ea typeface="+mn-ea"/>
              <a:cs typeface="+mn-cs"/>
            </a:endParaRPr>
          </a:p>
        </p:txBody>
      </p:sp>
      <p:sp>
        <p:nvSpPr>
          <p:cNvPr id="39" name="Suorakulmio: Pyöristetyt kulmat 38">
            <a:extLst>
              <a:ext uri="{FF2B5EF4-FFF2-40B4-BE49-F238E27FC236}">
                <a16:creationId xmlns:a16="http://schemas.microsoft.com/office/drawing/2014/main" id="{721E1373-7FF8-2EAF-D85B-71822BC284F6}"/>
              </a:ext>
            </a:extLst>
          </p:cNvPr>
          <p:cNvSpPr/>
          <p:nvPr/>
        </p:nvSpPr>
        <p:spPr>
          <a:xfrm>
            <a:off x="7908668" y="3737283"/>
            <a:ext cx="1936126" cy="341499"/>
          </a:xfrm>
          <a:prstGeom prst="roundRect">
            <a:avLst>
              <a:gd name="adj" fmla="val 5729"/>
            </a:avLst>
          </a:prstGeom>
          <a:solidFill>
            <a:srgbClr val="48CCBE"/>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err="1">
                <a:ln>
                  <a:noFill/>
                </a:ln>
                <a:solidFill>
                  <a:prstClr val="white"/>
                </a:solidFill>
                <a:effectLst/>
                <a:uLnTx/>
                <a:uFillTx/>
                <a:latin typeface="Avenir Next LT Pro"/>
                <a:ea typeface="+mn-ea"/>
                <a:cs typeface="+mn-cs"/>
              </a:rPr>
              <a:t>interface</a:t>
            </a:r>
            <a:endParaRPr kumimoji="0" lang="fi-FI" sz="1400" b="1" i="0" u="none" strike="noStrike" kern="1200" cap="none" spc="0" normalizeH="0" baseline="0" noProof="0">
              <a:ln>
                <a:noFill/>
              </a:ln>
              <a:solidFill>
                <a:prstClr val="white"/>
              </a:solidFill>
              <a:effectLst/>
              <a:uLnTx/>
              <a:uFillTx/>
              <a:latin typeface="Avenir Next LT Pro"/>
              <a:ea typeface="+mn-ea"/>
              <a:cs typeface="+mn-cs"/>
            </a:endParaRPr>
          </a:p>
        </p:txBody>
      </p:sp>
      <p:sp>
        <p:nvSpPr>
          <p:cNvPr id="40" name="Suorakulmio: Pyöristetyt kulmat 39">
            <a:extLst>
              <a:ext uri="{FF2B5EF4-FFF2-40B4-BE49-F238E27FC236}">
                <a16:creationId xmlns:a16="http://schemas.microsoft.com/office/drawing/2014/main" id="{5B916B4F-01BF-73CC-73CC-C20076D86E10}"/>
              </a:ext>
            </a:extLst>
          </p:cNvPr>
          <p:cNvSpPr/>
          <p:nvPr/>
        </p:nvSpPr>
        <p:spPr>
          <a:xfrm>
            <a:off x="7870124" y="2482969"/>
            <a:ext cx="1936126" cy="341499"/>
          </a:xfrm>
          <a:prstGeom prst="roundRect">
            <a:avLst>
              <a:gd name="adj" fmla="val 5729"/>
            </a:avLst>
          </a:prstGeom>
          <a:solidFill>
            <a:srgbClr val="48CCBE"/>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err="1">
                <a:ln>
                  <a:noFill/>
                </a:ln>
                <a:solidFill>
                  <a:prstClr val="white"/>
                </a:solidFill>
                <a:effectLst/>
                <a:uLnTx/>
                <a:uFillTx/>
                <a:latin typeface="Avenir Next LT Pro"/>
                <a:ea typeface="+mn-ea"/>
                <a:cs typeface="+mn-cs"/>
              </a:rPr>
              <a:t>interface</a:t>
            </a:r>
            <a:endParaRPr kumimoji="0" lang="fi-FI" sz="1400" b="1" i="0" u="none" strike="noStrike" kern="1200" cap="none" spc="0" normalizeH="0" baseline="0" noProof="0">
              <a:ln>
                <a:noFill/>
              </a:ln>
              <a:solidFill>
                <a:prstClr val="white"/>
              </a:solidFill>
              <a:effectLst/>
              <a:uLnTx/>
              <a:uFillTx/>
              <a:latin typeface="Avenir Next LT Pro"/>
              <a:ea typeface="+mn-ea"/>
              <a:cs typeface="+mn-cs"/>
            </a:endParaRPr>
          </a:p>
        </p:txBody>
      </p:sp>
      <p:sp>
        <p:nvSpPr>
          <p:cNvPr id="41" name="Suorakulmio: Pyöristetyt kulmat 40">
            <a:extLst>
              <a:ext uri="{FF2B5EF4-FFF2-40B4-BE49-F238E27FC236}">
                <a16:creationId xmlns:a16="http://schemas.microsoft.com/office/drawing/2014/main" id="{4383D57C-F11A-9FD7-F6BE-CC00A84636E8}"/>
              </a:ext>
            </a:extLst>
          </p:cNvPr>
          <p:cNvSpPr/>
          <p:nvPr/>
        </p:nvSpPr>
        <p:spPr>
          <a:xfrm>
            <a:off x="7898078" y="862853"/>
            <a:ext cx="1936126" cy="341499"/>
          </a:xfrm>
          <a:prstGeom prst="roundRect">
            <a:avLst>
              <a:gd name="adj" fmla="val 5729"/>
            </a:avLst>
          </a:prstGeom>
          <a:solidFill>
            <a:srgbClr val="48CCBE"/>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err="1">
                <a:ln>
                  <a:noFill/>
                </a:ln>
                <a:solidFill>
                  <a:prstClr val="white"/>
                </a:solidFill>
                <a:effectLst/>
                <a:uLnTx/>
                <a:uFillTx/>
                <a:latin typeface="Avenir Next LT Pro"/>
                <a:ea typeface="+mn-ea"/>
                <a:cs typeface="+mn-cs"/>
              </a:rPr>
              <a:t>interface</a:t>
            </a:r>
            <a:endParaRPr kumimoji="0" lang="fi-FI" sz="1400" b="1" i="0" u="none" strike="noStrike" kern="1200" cap="none" spc="0" normalizeH="0" baseline="0" noProof="0">
              <a:ln>
                <a:noFill/>
              </a:ln>
              <a:solidFill>
                <a:prstClr val="white"/>
              </a:solidFill>
              <a:effectLst/>
              <a:uLnTx/>
              <a:uFillTx/>
              <a:latin typeface="Avenir Next LT Pro"/>
              <a:ea typeface="+mn-ea"/>
              <a:cs typeface="+mn-cs"/>
            </a:endParaRPr>
          </a:p>
        </p:txBody>
      </p:sp>
      <p:sp>
        <p:nvSpPr>
          <p:cNvPr id="42" name="Suorakulmio: Pyöristetyt kulmat 41">
            <a:extLst>
              <a:ext uri="{FF2B5EF4-FFF2-40B4-BE49-F238E27FC236}">
                <a16:creationId xmlns:a16="http://schemas.microsoft.com/office/drawing/2014/main" id="{116BC697-2498-EA1C-2EB0-19E8D3F5EBC5}"/>
              </a:ext>
            </a:extLst>
          </p:cNvPr>
          <p:cNvSpPr/>
          <p:nvPr/>
        </p:nvSpPr>
        <p:spPr>
          <a:xfrm>
            <a:off x="7662029" y="4886096"/>
            <a:ext cx="418956" cy="461356"/>
          </a:xfrm>
          <a:prstGeom prst="roundRect">
            <a:avLst>
              <a:gd name="adj" fmla="val 5729"/>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Avenir Next LT Pro"/>
                <a:ea typeface="+mn-ea"/>
                <a:cs typeface="+mn-cs"/>
              </a:rPr>
              <a:t>DB</a:t>
            </a:r>
          </a:p>
        </p:txBody>
      </p:sp>
      <p:sp>
        <p:nvSpPr>
          <p:cNvPr id="44" name="Suorakulmio: Pyöristetyt kulmat 43">
            <a:extLst>
              <a:ext uri="{FF2B5EF4-FFF2-40B4-BE49-F238E27FC236}">
                <a16:creationId xmlns:a16="http://schemas.microsoft.com/office/drawing/2014/main" id="{A8F60146-6B0D-7F16-7E46-142642EBC926}"/>
              </a:ext>
            </a:extLst>
          </p:cNvPr>
          <p:cNvSpPr/>
          <p:nvPr/>
        </p:nvSpPr>
        <p:spPr>
          <a:xfrm>
            <a:off x="7649158" y="1923260"/>
            <a:ext cx="418956" cy="461356"/>
          </a:xfrm>
          <a:prstGeom prst="roundRect">
            <a:avLst>
              <a:gd name="adj" fmla="val 5729"/>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Avenir Next LT Pro"/>
                <a:ea typeface="+mn-ea"/>
                <a:cs typeface="+mn-cs"/>
              </a:rPr>
              <a:t>DB</a:t>
            </a:r>
          </a:p>
        </p:txBody>
      </p:sp>
      <p:sp>
        <p:nvSpPr>
          <p:cNvPr id="45" name="Tekstiruutu 44">
            <a:extLst>
              <a:ext uri="{FF2B5EF4-FFF2-40B4-BE49-F238E27FC236}">
                <a16:creationId xmlns:a16="http://schemas.microsoft.com/office/drawing/2014/main" id="{24F63B2E-D032-8004-FFF8-1DEF592AD3AB}"/>
              </a:ext>
            </a:extLst>
          </p:cNvPr>
          <p:cNvSpPr txBox="1"/>
          <p:nvPr/>
        </p:nvSpPr>
        <p:spPr>
          <a:xfrm>
            <a:off x="6154939" y="5692384"/>
            <a:ext cx="169213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err="1">
                <a:ln>
                  <a:noFill/>
                </a:ln>
                <a:solidFill>
                  <a:prstClr val="black"/>
                </a:solidFill>
                <a:effectLst/>
                <a:uLnTx/>
                <a:uFillTx/>
                <a:latin typeface="Avenir Next LT Pro"/>
                <a:ea typeface="+mn-ea"/>
                <a:cs typeface="+mn-cs"/>
              </a:rPr>
              <a:t>Manufacturer</a:t>
            </a:r>
            <a:endParaRPr kumimoji="0" lang="fi-FI" sz="1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46" name="Tekstiruutu 45">
            <a:extLst>
              <a:ext uri="{FF2B5EF4-FFF2-40B4-BE49-F238E27FC236}">
                <a16:creationId xmlns:a16="http://schemas.microsoft.com/office/drawing/2014/main" id="{B458A26B-D75E-672F-3C3E-EEEA06CC5382}"/>
              </a:ext>
            </a:extLst>
          </p:cNvPr>
          <p:cNvSpPr txBox="1"/>
          <p:nvPr/>
        </p:nvSpPr>
        <p:spPr>
          <a:xfrm>
            <a:off x="6373532" y="233744"/>
            <a:ext cx="13717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err="1">
                <a:ln>
                  <a:noFill/>
                </a:ln>
                <a:solidFill>
                  <a:prstClr val="black"/>
                </a:solidFill>
                <a:effectLst/>
                <a:uLnTx/>
                <a:uFillTx/>
                <a:latin typeface="Avenir Next LT Pro"/>
                <a:ea typeface="+mn-ea"/>
                <a:cs typeface="+mn-cs"/>
              </a:rPr>
              <a:t>Contractor</a:t>
            </a:r>
            <a:endParaRPr kumimoji="0" lang="fi-FI" sz="1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48" name="Suorakulmio: Pyöristetyt kulmat 47">
            <a:extLst>
              <a:ext uri="{FF2B5EF4-FFF2-40B4-BE49-F238E27FC236}">
                <a16:creationId xmlns:a16="http://schemas.microsoft.com/office/drawing/2014/main" id="{A37A32EF-402C-8257-56CA-E41261376D22}"/>
              </a:ext>
            </a:extLst>
          </p:cNvPr>
          <p:cNvSpPr/>
          <p:nvPr/>
        </p:nvSpPr>
        <p:spPr>
          <a:xfrm>
            <a:off x="10827777" y="314115"/>
            <a:ext cx="1176704" cy="890236"/>
          </a:xfrm>
          <a:prstGeom prst="roundRect">
            <a:avLst>
              <a:gd name="adj" fmla="val 5729"/>
            </a:avLst>
          </a:prstGeom>
          <a:solidFill>
            <a:srgbClr val="FE5D3E"/>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err="1">
                <a:ln>
                  <a:noFill/>
                </a:ln>
                <a:solidFill>
                  <a:prstClr val="white"/>
                </a:solidFill>
                <a:effectLst/>
                <a:uLnTx/>
                <a:uFillTx/>
                <a:latin typeface="Avenir Next LT Pro"/>
                <a:ea typeface="+mn-ea"/>
                <a:cs typeface="+mn-cs"/>
              </a:rPr>
              <a:t>Site</a:t>
            </a:r>
            <a:r>
              <a:rPr kumimoji="0" lang="fi-FI" sz="1400" b="1" i="0" u="none" strike="noStrike" kern="1200" cap="none" spc="0" normalizeH="0" baseline="0" noProof="0">
                <a:ln>
                  <a:noFill/>
                </a:ln>
                <a:solidFill>
                  <a:prstClr val="white"/>
                </a:solidFill>
                <a:effectLst/>
                <a:uLnTx/>
                <a:uFillTx/>
                <a:latin typeface="Avenir Next LT Pro"/>
                <a:ea typeface="+mn-ea"/>
                <a:cs typeface="+mn-cs"/>
              </a:rPr>
              <a:t> </a:t>
            </a:r>
            <a:r>
              <a:rPr kumimoji="0" lang="fi-FI" sz="1400" b="1" i="0" u="none" strike="noStrike" kern="1200" cap="none" spc="0" normalizeH="0" baseline="0" noProof="0" err="1">
                <a:ln>
                  <a:noFill/>
                </a:ln>
                <a:solidFill>
                  <a:prstClr val="white"/>
                </a:solidFill>
                <a:effectLst/>
                <a:uLnTx/>
                <a:uFillTx/>
                <a:latin typeface="Avenir Next LT Pro"/>
                <a:ea typeface="+mn-ea"/>
                <a:cs typeface="+mn-cs"/>
              </a:rPr>
              <a:t>interface</a:t>
            </a:r>
            <a:endParaRPr kumimoji="0" lang="fi-FI" sz="1400" b="1"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50" name="Yhdistin: Kulma 49">
            <a:extLst>
              <a:ext uri="{FF2B5EF4-FFF2-40B4-BE49-F238E27FC236}">
                <a16:creationId xmlns:a16="http://schemas.microsoft.com/office/drawing/2014/main" id="{218033CE-C854-1451-FD7B-9F9CA2D73DA3}"/>
              </a:ext>
            </a:extLst>
          </p:cNvPr>
          <p:cNvCxnSpPr>
            <a:cxnSpLocks/>
            <a:stCxn id="41" idx="0"/>
            <a:endCxn id="32" idx="3"/>
          </p:cNvCxnSpPr>
          <p:nvPr/>
        </p:nvCxnSpPr>
        <p:spPr>
          <a:xfrm rot="16200000" flipV="1">
            <a:off x="8543122" y="539833"/>
            <a:ext cx="413107" cy="232933"/>
          </a:xfrm>
          <a:prstGeom prst="bentConnector2">
            <a:avLst/>
          </a:prstGeom>
          <a:ln w="25400">
            <a:solidFill>
              <a:srgbClr val="FEB81C"/>
            </a:solidFill>
            <a:tailEnd type="triangle"/>
          </a:ln>
        </p:spPr>
        <p:style>
          <a:lnRef idx="1">
            <a:schemeClr val="accent1"/>
          </a:lnRef>
          <a:fillRef idx="0">
            <a:schemeClr val="accent1"/>
          </a:fillRef>
          <a:effectRef idx="0">
            <a:schemeClr val="accent1"/>
          </a:effectRef>
          <a:fontRef idx="minor">
            <a:schemeClr val="tx1"/>
          </a:fontRef>
        </p:style>
      </p:cxnSp>
      <p:cxnSp>
        <p:nvCxnSpPr>
          <p:cNvPr id="54" name="Yhdistin: Kulma 53">
            <a:extLst>
              <a:ext uri="{FF2B5EF4-FFF2-40B4-BE49-F238E27FC236}">
                <a16:creationId xmlns:a16="http://schemas.microsoft.com/office/drawing/2014/main" id="{5606CF32-2EB5-A328-6C54-27176483BA9F}"/>
              </a:ext>
            </a:extLst>
          </p:cNvPr>
          <p:cNvCxnSpPr>
            <a:cxnSpLocks/>
            <a:stCxn id="41" idx="0"/>
            <a:endCxn id="48" idx="1"/>
          </p:cNvCxnSpPr>
          <p:nvPr/>
        </p:nvCxnSpPr>
        <p:spPr>
          <a:xfrm rot="5400000" flipH="1" flipV="1">
            <a:off x="9795149" y="-169775"/>
            <a:ext cx="103620" cy="1961636"/>
          </a:xfrm>
          <a:prstGeom prst="bentConnector2">
            <a:avLst/>
          </a:prstGeom>
          <a:ln w="25400">
            <a:solidFill>
              <a:srgbClr val="FEB81C"/>
            </a:solidFill>
            <a:tailEnd type="triangle"/>
          </a:ln>
        </p:spPr>
        <p:style>
          <a:lnRef idx="1">
            <a:schemeClr val="accent1"/>
          </a:lnRef>
          <a:fillRef idx="0">
            <a:schemeClr val="accent1"/>
          </a:fillRef>
          <a:effectRef idx="0">
            <a:schemeClr val="accent1"/>
          </a:effectRef>
          <a:fontRef idx="minor">
            <a:schemeClr val="tx1"/>
          </a:fontRef>
        </p:style>
      </p:cxnSp>
      <p:cxnSp>
        <p:nvCxnSpPr>
          <p:cNvPr id="58" name="Yhdistin: Kulma 57">
            <a:extLst>
              <a:ext uri="{FF2B5EF4-FFF2-40B4-BE49-F238E27FC236}">
                <a16:creationId xmlns:a16="http://schemas.microsoft.com/office/drawing/2014/main" id="{6069CC03-A1C0-BC82-508A-DF4C34F0490A}"/>
              </a:ext>
            </a:extLst>
          </p:cNvPr>
          <p:cNvCxnSpPr>
            <a:cxnSpLocks/>
            <a:stCxn id="35" idx="0"/>
            <a:endCxn id="41" idx="2"/>
          </p:cNvCxnSpPr>
          <p:nvPr/>
        </p:nvCxnSpPr>
        <p:spPr>
          <a:xfrm rot="5400000" flipH="1" flipV="1">
            <a:off x="8450015" y="1015545"/>
            <a:ext cx="227319" cy="604934"/>
          </a:xfrm>
          <a:prstGeom prst="bentConnector3">
            <a:avLst>
              <a:gd name="adj1" fmla="val 50000"/>
            </a:avLst>
          </a:prstGeom>
          <a:ln w="25400">
            <a:solidFill>
              <a:srgbClr val="FEB81C"/>
            </a:solidFill>
            <a:tailEnd type="triangle"/>
          </a:ln>
        </p:spPr>
        <p:style>
          <a:lnRef idx="1">
            <a:schemeClr val="accent1"/>
          </a:lnRef>
          <a:fillRef idx="0">
            <a:schemeClr val="accent1"/>
          </a:fillRef>
          <a:effectRef idx="0">
            <a:schemeClr val="accent1"/>
          </a:effectRef>
          <a:fontRef idx="minor">
            <a:schemeClr val="tx1"/>
          </a:fontRef>
        </p:style>
      </p:cxnSp>
      <p:cxnSp>
        <p:nvCxnSpPr>
          <p:cNvPr id="61" name="Yhdistin: Kulma 60">
            <a:extLst>
              <a:ext uri="{FF2B5EF4-FFF2-40B4-BE49-F238E27FC236}">
                <a16:creationId xmlns:a16="http://schemas.microsoft.com/office/drawing/2014/main" id="{74A58DA4-D96D-D6D1-0F93-2CABC59AE7FC}"/>
              </a:ext>
            </a:extLst>
          </p:cNvPr>
          <p:cNvCxnSpPr>
            <a:cxnSpLocks/>
            <a:stCxn id="37" idx="0"/>
            <a:endCxn id="41" idx="2"/>
          </p:cNvCxnSpPr>
          <p:nvPr/>
        </p:nvCxnSpPr>
        <p:spPr>
          <a:xfrm rot="16200000" flipV="1">
            <a:off x="9048463" y="1022030"/>
            <a:ext cx="239516" cy="604160"/>
          </a:xfrm>
          <a:prstGeom prst="bentConnector3">
            <a:avLst>
              <a:gd name="adj1" fmla="val 50000"/>
            </a:avLst>
          </a:prstGeom>
          <a:ln w="25400">
            <a:solidFill>
              <a:srgbClr val="567AAE"/>
            </a:solidFill>
            <a:tailEnd type="triangle"/>
          </a:ln>
        </p:spPr>
        <p:style>
          <a:lnRef idx="1">
            <a:schemeClr val="accent1"/>
          </a:lnRef>
          <a:fillRef idx="0">
            <a:schemeClr val="accent1"/>
          </a:fillRef>
          <a:effectRef idx="0">
            <a:schemeClr val="accent1"/>
          </a:effectRef>
          <a:fontRef idx="minor">
            <a:schemeClr val="tx1"/>
          </a:fontRef>
        </p:style>
      </p:cxnSp>
      <p:cxnSp>
        <p:nvCxnSpPr>
          <p:cNvPr id="70" name="Yhdistin: Kulma 69">
            <a:extLst>
              <a:ext uri="{FF2B5EF4-FFF2-40B4-BE49-F238E27FC236}">
                <a16:creationId xmlns:a16="http://schemas.microsoft.com/office/drawing/2014/main" id="{B96D1961-BD3C-7878-CF70-6A0CCD109238}"/>
              </a:ext>
            </a:extLst>
          </p:cNvPr>
          <p:cNvCxnSpPr>
            <a:cxnSpLocks/>
            <a:stCxn id="38" idx="0"/>
            <a:endCxn id="36" idx="2"/>
          </p:cNvCxnSpPr>
          <p:nvPr/>
        </p:nvCxnSpPr>
        <p:spPr>
          <a:xfrm rot="5400000" flipH="1" flipV="1">
            <a:off x="8990204" y="4932807"/>
            <a:ext cx="323055" cy="637139"/>
          </a:xfrm>
          <a:prstGeom prst="bentConnector3">
            <a:avLst>
              <a:gd name="adj1" fmla="val 50000"/>
            </a:avLst>
          </a:prstGeom>
          <a:ln w="25400">
            <a:solidFill>
              <a:srgbClr val="567AAE"/>
            </a:solidFill>
            <a:tailEnd type="triangle"/>
          </a:ln>
        </p:spPr>
        <p:style>
          <a:lnRef idx="1">
            <a:schemeClr val="accent1"/>
          </a:lnRef>
          <a:fillRef idx="0">
            <a:schemeClr val="accent1"/>
          </a:fillRef>
          <a:effectRef idx="0">
            <a:schemeClr val="accent1"/>
          </a:effectRef>
          <a:fontRef idx="minor">
            <a:schemeClr val="tx1"/>
          </a:fontRef>
        </p:style>
      </p:cxnSp>
      <p:cxnSp>
        <p:nvCxnSpPr>
          <p:cNvPr id="73" name="Yhdistin: Kulma 72">
            <a:extLst>
              <a:ext uri="{FF2B5EF4-FFF2-40B4-BE49-F238E27FC236}">
                <a16:creationId xmlns:a16="http://schemas.microsoft.com/office/drawing/2014/main" id="{B1871BC0-A9CF-21A9-DECD-7C563DA9D92D}"/>
              </a:ext>
            </a:extLst>
          </p:cNvPr>
          <p:cNvCxnSpPr>
            <a:cxnSpLocks/>
            <a:stCxn id="38" idx="0"/>
            <a:endCxn id="34" idx="2"/>
          </p:cNvCxnSpPr>
          <p:nvPr/>
        </p:nvCxnSpPr>
        <p:spPr>
          <a:xfrm rot="16200000" flipV="1">
            <a:off x="8390815" y="4970555"/>
            <a:ext cx="336060" cy="548635"/>
          </a:xfrm>
          <a:prstGeom prst="bentConnector3">
            <a:avLst>
              <a:gd name="adj1" fmla="val 50000"/>
            </a:avLst>
          </a:prstGeom>
          <a:ln w="25400">
            <a:solidFill>
              <a:srgbClr val="FEB81C"/>
            </a:solidFill>
            <a:tailEnd type="triangle"/>
          </a:ln>
        </p:spPr>
        <p:style>
          <a:lnRef idx="1">
            <a:schemeClr val="accent1"/>
          </a:lnRef>
          <a:fillRef idx="0">
            <a:schemeClr val="accent1"/>
          </a:fillRef>
          <a:effectRef idx="0">
            <a:schemeClr val="accent1"/>
          </a:effectRef>
          <a:fontRef idx="minor">
            <a:schemeClr val="tx1"/>
          </a:fontRef>
        </p:style>
      </p:cxnSp>
      <p:cxnSp>
        <p:nvCxnSpPr>
          <p:cNvPr id="76" name="Yhdistin: Kulma 75">
            <a:extLst>
              <a:ext uri="{FF2B5EF4-FFF2-40B4-BE49-F238E27FC236}">
                <a16:creationId xmlns:a16="http://schemas.microsoft.com/office/drawing/2014/main" id="{A8855770-02E0-4A8B-C78B-BA2E5EE8B57E}"/>
              </a:ext>
            </a:extLst>
          </p:cNvPr>
          <p:cNvCxnSpPr>
            <a:cxnSpLocks/>
            <a:stCxn id="33" idx="3"/>
            <a:endCxn id="38" idx="2"/>
          </p:cNvCxnSpPr>
          <p:nvPr/>
        </p:nvCxnSpPr>
        <p:spPr>
          <a:xfrm flipV="1">
            <a:off x="8585100" y="5754402"/>
            <a:ext cx="248062" cy="359296"/>
          </a:xfrm>
          <a:prstGeom prst="bentConnector2">
            <a:avLst/>
          </a:prstGeom>
          <a:ln w="25400">
            <a:solidFill>
              <a:srgbClr val="FEB81C"/>
            </a:solidFill>
            <a:tailEnd type="triangle"/>
          </a:ln>
        </p:spPr>
        <p:style>
          <a:lnRef idx="1">
            <a:schemeClr val="accent1"/>
          </a:lnRef>
          <a:fillRef idx="0">
            <a:schemeClr val="accent1"/>
          </a:fillRef>
          <a:effectRef idx="0">
            <a:schemeClr val="accent1"/>
          </a:effectRef>
          <a:fontRef idx="minor">
            <a:schemeClr val="tx1"/>
          </a:fontRef>
        </p:style>
      </p:cxnSp>
      <p:sp>
        <p:nvSpPr>
          <p:cNvPr id="81" name="Sisällön paikkamerkki 80">
            <a:extLst>
              <a:ext uri="{FF2B5EF4-FFF2-40B4-BE49-F238E27FC236}">
                <a16:creationId xmlns:a16="http://schemas.microsoft.com/office/drawing/2014/main" id="{ED4521C9-3DC8-A570-AD66-2B15BF34E76B}"/>
              </a:ext>
            </a:extLst>
          </p:cNvPr>
          <p:cNvSpPr>
            <a:spLocks noGrp="1"/>
          </p:cNvSpPr>
          <p:nvPr>
            <p:ph idx="1"/>
          </p:nvPr>
        </p:nvSpPr>
        <p:spPr>
          <a:xfrm>
            <a:off x="407988" y="1204351"/>
            <a:ext cx="5703312" cy="4888475"/>
          </a:xfrm>
        </p:spPr>
        <p:txBody>
          <a:bodyPr/>
          <a:lstStyle/>
          <a:p>
            <a:pPr marL="0" indent="0">
              <a:buNone/>
            </a:pPr>
            <a:r>
              <a:rPr lang="en-US" sz="2000" b="1"/>
              <a:t>The Interface Working Group </a:t>
            </a:r>
            <a:r>
              <a:rPr lang="en-US" sz="2000"/>
              <a:t>is responsible for producing application guidelines for the implementation of open data transfer solutions for construction industry stakeholders.</a:t>
            </a:r>
            <a:br>
              <a:rPr lang="en-US" sz="2000"/>
            </a:br>
            <a:r>
              <a:rPr lang="en-US" sz="2000"/>
              <a:t>The group's goal is to create interface descriptions, taking cybersecurity into account, and outlining an exemplary architecture for the various parties in the supply chain.</a:t>
            </a:r>
            <a:endParaRPr lang="fi-FI"/>
          </a:p>
        </p:txBody>
      </p:sp>
      <p:grpSp>
        <p:nvGrpSpPr>
          <p:cNvPr id="83" name="Ryhmä 82">
            <a:extLst>
              <a:ext uri="{FF2B5EF4-FFF2-40B4-BE49-F238E27FC236}">
                <a16:creationId xmlns:a16="http://schemas.microsoft.com/office/drawing/2014/main" id="{89081F77-AEC0-DC01-1FD8-C07073BE33CD}"/>
              </a:ext>
            </a:extLst>
          </p:cNvPr>
          <p:cNvGrpSpPr/>
          <p:nvPr/>
        </p:nvGrpSpPr>
        <p:grpSpPr>
          <a:xfrm>
            <a:off x="10683296" y="2331700"/>
            <a:ext cx="1003221" cy="2042848"/>
            <a:chOff x="5344681" y="2279374"/>
            <a:chExt cx="1003221" cy="2042848"/>
          </a:xfrm>
        </p:grpSpPr>
        <p:sp>
          <p:nvSpPr>
            <p:cNvPr id="84" name="Leveä kaari 83">
              <a:extLst>
                <a:ext uri="{FF2B5EF4-FFF2-40B4-BE49-F238E27FC236}">
                  <a16:creationId xmlns:a16="http://schemas.microsoft.com/office/drawing/2014/main" id="{E8906780-1161-5EF3-46E0-E249FF9CA71C}"/>
                </a:ext>
              </a:extLst>
            </p:cNvPr>
            <p:cNvSpPr/>
            <p:nvPr/>
          </p:nvSpPr>
          <p:spPr>
            <a:xfrm rot="20883042">
              <a:off x="5410512" y="3407822"/>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nvGrpSpPr>
            <p:cNvPr id="85" name="Ryhmä 84">
              <a:extLst>
                <a:ext uri="{FF2B5EF4-FFF2-40B4-BE49-F238E27FC236}">
                  <a16:creationId xmlns:a16="http://schemas.microsoft.com/office/drawing/2014/main" id="{1E8580CA-0660-E679-1EC6-AEF9847F30C2}"/>
                </a:ext>
              </a:extLst>
            </p:cNvPr>
            <p:cNvGrpSpPr/>
            <p:nvPr/>
          </p:nvGrpSpPr>
          <p:grpSpPr>
            <a:xfrm>
              <a:off x="5344681" y="2279374"/>
              <a:ext cx="1003221" cy="1731004"/>
              <a:chOff x="5344681" y="2279374"/>
              <a:chExt cx="1003221" cy="1731004"/>
            </a:xfrm>
          </p:grpSpPr>
          <p:grpSp>
            <p:nvGrpSpPr>
              <p:cNvPr id="86" name="Ryhmä 85">
                <a:extLst>
                  <a:ext uri="{FF2B5EF4-FFF2-40B4-BE49-F238E27FC236}">
                    <a16:creationId xmlns:a16="http://schemas.microsoft.com/office/drawing/2014/main" id="{148ABAC9-0D49-F17C-2115-B18C4E66815F}"/>
                  </a:ext>
                </a:extLst>
              </p:cNvPr>
              <p:cNvGrpSpPr/>
              <p:nvPr/>
            </p:nvGrpSpPr>
            <p:grpSpPr>
              <a:xfrm>
                <a:off x="5344681" y="2591219"/>
                <a:ext cx="1003221" cy="1419159"/>
                <a:chOff x="5344681" y="2591219"/>
                <a:chExt cx="1003221" cy="1419159"/>
              </a:xfrm>
              <a:effectLst>
                <a:outerShdw blurRad="50800" dist="38100" dir="2700000" algn="tl" rotWithShape="0">
                  <a:prstClr val="black">
                    <a:alpha val="40000"/>
                  </a:prstClr>
                </a:outerShdw>
              </a:effectLst>
            </p:grpSpPr>
            <p:grpSp>
              <p:nvGrpSpPr>
                <p:cNvPr id="88" name="Ryhmä 87">
                  <a:extLst>
                    <a:ext uri="{FF2B5EF4-FFF2-40B4-BE49-F238E27FC236}">
                      <a16:creationId xmlns:a16="http://schemas.microsoft.com/office/drawing/2014/main" id="{FB68EC75-91DD-9735-8B8C-B81E68667A56}"/>
                    </a:ext>
                  </a:extLst>
                </p:cNvPr>
                <p:cNvGrpSpPr/>
                <p:nvPr/>
              </p:nvGrpSpPr>
              <p:grpSpPr>
                <a:xfrm>
                  <a:off x="5344681" y="2591219"/>
                  <a:ext cx="1003221" cy="1419159"/>
                  <a:chOff x="3893344" y="2578960"/>
                  <a:chExt cx="1003221" cy="1419159"/>
                </a:xfrm>
              </p:grpSpPr>
              <p:sp>
                <p:nvSpPr>
                  <p:cNvPr id="93" name="Suorakulmio: Yläkulmat pyöristetty 92">
                    <a:extLst>
                      <a:ext uri="{FF2B5EF4-FFF2-40B4-BE49-F238E27FC236}">
                        <a16:creationId xmlns:a16="http://schemas.microsoft.com/office/drawing/2014/main" id="{A27F8F4A-1145-EEA4-7D9D-30CB668EF794}"/>
                      </a:ext>
                    </a:extLst>
                  </p:cNvPr>
                  <p:cNvSpPr/>
                  <p:nvPr/>
                </p:nvSpPr>
                <p:spPr>
                  <a:xfrm rot="5400000">
                    <a:off x="3685375" y="2786929"/>
                    <a:ext cx="1419159" cy="1003221"/>
                  </a:xfrm>
                  <a:prstGeom prst="round2SameRect">
                    <a:avLst>
                      <a:gd name="adj1" fmla="val 7014"/>
                      <a:gd name="adj2" fmla="val 0"/>
                    </a:avLst>
                  </a:prstGeom>
                  <a:solidFill>
                    <a:srgbClr val="032D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94" name="Kuva 93" descr="Maapallo tasaisella täytöllä">
                    <a:extLst>
                      <a:ext uri="{FF2B5EF4-FFF2-40B4-BE49-F238E27FC236}">
                        <a16:creationId xmlns:a16="http://schemas.microsoft.com/office/drawing/2014/main" id="{30F4F7D1-F119-C845-6E09-843BFF06E88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048125" y="2934920"/>
                    <a:ext cx="704015" cy="704015"/>
                  </a:xfrm>
                  <a:prstGeom prst="rect">
                    <a:avLst/>
                  </a:prstGeom>
                </p:spPr>
              </p:pic>
              <p:sp>
                <p:nvSpPr>
                  <p:cNvPr id="95" name="Tekstiruutu 94">
                    <a:extLst>
                      <a:ext uri="{FF2B5EF4-FFF2-40B4-BE49-F238E27FC236}">
                        <a16:creationId xmlns:a16="http://schemas.microsoft.com/office/drawing/2014/main" id="{7C3CB5A3-ECB5-57A6-AA4B-135FC4E687E0}"/>
                      </a:ext>
                    </a:extLst>
                  </p:cNvPr>
                  <p:cNvSpPr txBox="1"/>
                  <p:nvPr/>
                </p:nvSpPr>
                <p:spPr>
                  <a:xfrm>
                    <a:off x="4081406" y="2643187"/>
                    <a:ext cx="62709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white"/>
                        </a:solidFill>
                        <a:effectLst/>
                        <a:uLnTx/>
                        <a:uFillTx/>
                        <a:latin typeface="Avenir Next LT Pro"/>
                        <a:ea typeface="+mn-ea"/>
                        <a:cs typeface="+mn-cs"/>
                      </a:rPr>
                      <a:t>DPP</a:t>
                    </a:r>
                  </a:p>
                </p:txBody>
              </p:sp>
            </p:grpSp>
            <p:sp>
              <p:nvSpPr>
                <p:cNvPr id="89" name="Suorakulmio 88">
                  <a:extLst>
                    <a:ext uri="{FF2B5EF4-FFF2-40B4-BE49-F238E27FC236}">
                      <a16:creationId xmlns:a16="http://schemas.microsoft.com/office/drawing/2014/main" id="{4D5D0A30-68AA-0306-CF0C-94068D1D7850}"/>
                    </a:ext>
                  </a:extLst>
                </p:cNvPr>
                <p:cNvSpPr/>
                <p:nvPr/>
              </p:nvSpPr>
              <p:spPr>
                <a:xfrm>
                  <a:off x="5750184" y="3764111"/>
                  <a:ext cx="219075" cy="1333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90" name="Ellipsi 89">
                  <a:extLst>
                    <a:ext uri="{FF2B5EF4-FFF2-40B4-BE49-F238E27FC236}">
                      <a16:creationId xmlns:a16="http://schemas.microsoft.com/office/drawing/2014/main" id="{84DB5BCB-1EDD-5E0B-DA59-AA350D56197D}"/>
                    </a:ext>
                  </a:extLst>
                </p:cNvPr>
                <p:cNvSpPr/>
                <p:nvPr/>
              </p:nvSpPr>
              <p:spPr>
                <a:xfrm>
                  <a:off x="5824106" y="3798386"/>
                  <a:ext cx="64800" cy="64800"/>
                </a:xfrm>
                <a:prstGeom prst="ellipse">
                  <a:avLst/>
                </a:prstGeom>
                <a:solidFill>
                  <a:schemeClr val="bg1"/>
                </a:solidFill>
                <a:ln w="9525">
                  <a:solidFill>
                    <a:srgbClr val="032D6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91" name="Suora yhdysviiva 90">
                  <a:extLst>
                    <a:ext uri="{FF2B5EF4-FFF2-40B4-BE49-F238E27FC236}">
                      <a16:creationId xmlns:a16="http://schemas.microsoft.com/office/drawing/2014/main" id="{61D3AF0A-18CF-7CD2-CFC2-C0F4080E69D4}"/>
                    </a:ext>
                  </a:extLst>
                </p:cNvPr>
                <p:cNvCxnSpPr>
                  <a:cxnSpLocks/>
                  <a:stCxn id="90" idx="6"/>
                  <a:endCxn id="89" idx="3"/>
                </p:cNvCxnSpPr>
                <p:nvPr/>
              </p:nvCxnSpPr>
              <p:spPr>
                <a:xfrm>
                  <a:off x="5888906" y="3830786"/>
                  <a:ext cx="80353"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cxnSp>
              <p:nvCxnSpPr>
                <p:cNvPr id="92" name="Suora yhdysviiva 91">
                  <a:extLst>
                    <a:ext uri="{FF2B5EF4-FFF2-40B4-BE49-F238E27FC236}">
                      <a16:creationId xmlns:a16="http://schemas.microsoft.com/office/drawing/2014/main" id="{E8033FE2-F2A7-093B-D710-43B23C0B308E}"/>
                    </a:ext>
                  </a:extLst>
                </p:cNvPr>
                <p:cNvCxnSpPr>
                  <a:cxnSpLocks/>
                  <a:stCxn id="89" idx="1"/>
                  <a:endCxn id="90" idx="2"/>
                </p:cNvCxnSpPr>
                <p:nvPr/>
              </p:nvCxnSpPr>
              <p:spPr>
                <a:xfrm>
                  <a:off x="5750184" y="3830786"/>
                  <a:ext cx="73922"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grpSp>
          <p:sp>
            <p:nvSpPr>
              <p:cNvPr id="87" name="Leveä kaari 86">
                <a:extLst>
                  <a:ext uri="{FF2B5EF4-FFF2-40B4-BE49-F238E27FC236}">
                    <a16:creationId xmlns:a16="http://schemas.microsoft.com/office/drawing/2014/main" id="{71CB217D-9F71-F731-4CDA-7F2FE2E2F86F}"/>
                  </a:ext>
                </a:extLst>
              </p:cNvPr>
              <p:cNvSpPr/>
              <p:nvPr/>
            </p:nvSpPr>
            <p:spPr>
              <a:xfrm rot="10083042">
                <a:off x="5403377" y="2279374"/>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sp>
        <p:nvSpPr>
          <p:cNvPr id="96" name="Puhekupla: Suorakulmio, kulmat pyöristettu 95">
            <a:extLst>
              <a:ext uri="{FF2B5EF4-FFF2-40B4-BE49-F238E27FC236}">
                <a16:creationId xmlns:a16="http://schemas.microsoft.com/office/drawing/2014/main" id="{5B9EBBCB-8168-2FB0-4905-9B664F0588E5}"/>
              </a:ext>
            </a:extLst>
          </p:cNvPr>
          <p:cNvSpPr/>
          <p:nvPr/>
        </p:nvSpPr>
        <p:spPr>
          <a:xfrm>
            <a:off x="373040" y="4038285"/>
            <a:ext cx="2743200" cy="660798"/>
          </a:xfrm>
          <a:prstGeom prst="wedgeRoundRectCallout">
            <a:avLst>
              <a:gd name="adj1" fmla="val -35044"/>
              <a:gd name="adj2" fmla="val 86266"/>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lvl="0" algn="ctr">
              <a:defRPr/>
            </a:pPr>
            <a:r>
              <a:rPr lang="en-US" sz="1050" b="1">
                <a:solidFill>
                  <a:prstClr val="black"/>
                </a:solidFill>
                <a:latin typeface="Avenir Next LT Pro Demi" panose="020B0704020202020204" pitchFamily="34" charset="0"/>
                <a:cs typeface="Arial" panose="020B0604020202020204" pitchFamily="34" charset="0"/>
              </a:rPr>
              <a:t>The application of methods based on open data transfer standards promotes the flow of information.</a:t>
            </a:r>
            <a:endParaRPr kumimoji="0" lang="fi-FI" sz="1050" b="1" i="0" u="none" strike="noStrike" kern="1200" cap="none" spc="0" normalizeH="0" baseline="0" noProof="0">
              <a:ln>
                <a:noFill/>
              </a:ln>
              <a:solidFill>
                <a:prstClr val="black"/>
              </a:solidFill>
              <a:effectLst/>
              <a:uLnTx/>
              <a:uFillTx/>
              <a:latin typeface="Avenir Next LT Pro Demi" panose="020B0704020202020204" pitchFamily="34" charset="0"/>
              <a:ea typeface="+mn-ea"/>
              <a:cs typeface="Arial" panose="020B0604020202020204" pitchFamily="34" charset="0"/>
            </a:endParaRPr>
          </a:p>
        </p:txBody>
      </p:sp>
      <p:grpSp>
        <p:nvGrpSpPr>
          <p:cNvPr id="97" name="Ryhmä 96">
            <a:extLst>
              <a:ext uri="{FF2B5EF4-FFF2-40B4-BE49-F238E27FC236}">
                <a16:creationId xmlns:a16="http://schemas.microsoft.com/office/drawing/2014/main" id="{E3FEEA14-5E86-6E37-512E-E33C8AB1FE15}"/>
              </a:ext>
            </a:extLst>
          </p:cNvPr>
          <p:cNvGrpSpPr/>
          <p:nvPr/>
        </p:nvGrpSpPr>
        <p:grpSpPr>
          <a:xfrm>
            <a:off x="218269" y="4796364"/>
            <a:ext cx="689387" cy="1487682"/>
            <a:chOff x="8674541" y="4219495"/>
            <a:chExt cx="689387" cy="1487682"/>
          </a:xfrm>
        </p:grpSpPr>
        <p:sp>
          <p:nvSpPr>
            <p:cNvPr id="98" name="Vapaamuotoinen: Muoto 97">
              <a:extLst>
                <a:ext uri="{FF2B5EF4-FFF2-40B4-BE49-F238E27FC236}">
                  <a16:creationId xmlns:a16="http://schemas.microsoft.com/office/drawing/2014/main" id="{36E2C80A-87DA-E08A-B218-B1D5B75C2265}"/>
                </a:ext>
              </a:extLst>
            </p:cNvPr>
            <p:cNvSpPr/>
            <p:nvPr/>
          </p:nvSpPr>
          <p:spPr>
            <a:xfrm flipH="1">
              <a:off x="9051457" y="5491770"/>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99" name="Vapaamuotoinen: Muoto 98">
              <a:extLst>
                <a:ext uri="{FF2B5EF4-FFF2-40B4-BE49-F238E27FC236}">
                  <a16:creationId xmlns:a16="http://schemas.microsoft.com/office/drawing/2014/main" id="{C66110D9-3F16-6BEA-8C0B-7E7CAE5D3170}"/>
                </a:ext>
              </a:extLst>
            </p:cNvPr>
            <p:cNvSpPr/>
            <p:nvPr/>
          </p:nvSpPr>
          <p:spPr>
            <a:xfrm>
              <a:off x="8712650" y="5485998"/>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00" name="Ryhmä 99">
              <a:extLst>
                <a:ext uri="{FF2B5EF4-FFF2-40B4-BE49-F238E27FC236}">
                  <a16:creationId xmlns:a16="http://schemas.microsoft.com/office/drawing/2014/main" id="{BD0F66BE-F073-4E09-4D22-9115A93BFFF4}"/>
                </a:ext>
              </a:extLst>
            </p:cNvPr>
            <p:cNvGrpSpPr/>
            <p:nvPr/>
          </p:nvGrpSpPr>
          <p:grpSpPr>
            <a:xfrm>
              <a:off x="8674541" y="4219495"/>
              <a:ext cx="689387" cy="1487682"/>
              <a:chOff x="4132250" y="4688434"/>
              <a:chExt cx="509733" cy="1177642"/>
            </a:xfrm>
          </p:grpSpPr>
          <p:sp>
            <p:nvSpPr>
              <p:cNvPr id="101" name="Vapaamuotoinen: Muoto 100">
                <a:extLst>
                  <a:ext uri="{FF2B5EF4-FFF2-40B4-BE49-F238E27FC236}">
                    <a16:creationId xmlns:a16="http://schemas.microsoft.com/office/drawing/2014/main" id="{1A9DDAB0-588B-C459-D1AF-F5C4C8E0FF78}"/>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Vapaamuotoinen: Muoto 101">
                <a:extLst>
                  <a:ext uri="{FF2B5EF4-FFF2-40B4-BE49-F238E27FC236}">
                    <a16:creationId xmlns:a16="http://schemas.microsoft.com/office/drawing/2014/main" id="{FCFBE928-4524-536D-E269-DB988105151E}"/>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Kuva 45" descr="Palo mies mies tasaisella täytöllä">
                <a:extLst>
                  <a:ext uri="{FF2B5EF4-FFF2-40B4-BE49-F238E27FC236}">
                    <a16:creationId xmlns:a16="http://schemas.microsoft.com/office/drawing/2014/main" id="{B46EF5D0-A2D1-3C80-DD17-8807A811C8EC}"/>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chemeClr val="bg1">
                  <a:lumMod val="6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Vapaamuotoinen: Muoto 103">
                <a:extLst>
                  <a:ext uri="{FF2B5EF4-FFF2-40B4-BE49-F238E27FC236}">
                    <a16:creationId xmlns:a16="http://schemas.microsoft.com/office/drawing/2014/main" id="{F43312C8-0E69-6C99-6C39-C4EC7DF59E6A}"/>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Vapaamuotoinen: Muoto 104">
                <a:extLst>
                  <a:ext uri="{FF2B5EF4-FFF2-40B4-BE49-F238E27FC236}">
                    <a16:creationId xmlns:a16="http://schemas.microsoft.com/office/drawing/2014/main" id="{82646F32-2667-C8E2-C1AF-25446332297D}"/>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Vapaamuotoinen: Muoto 105">
                <a:extLst>
                  <a:ext uri="{FF2B5EF4-FFF2-40B4-BE49-F238E27FC236}">
                    <a16:creationId xmlns:a16="http://schemas.microsoft.com/office/drawing/2014/main" id="{76E8F27D-24EF-D687-532A-3756F21B3BD2}"/>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Vapaamuotoinen: Muoto 106">
                <a:extLst>
                  <a:ext uri="{FF2B5EF4-FFF2-40B4-BE49-F238E27FC236}">
                    <a16:creationId xmlns:a16="http://schemas.microsoft.com/office/drawing/2014/main" id="{90759917-AE5A-09FE-02C1-F95F5AA3DA28}"/>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Vapaamuotoinen: Muoto 107">
                <a:extLst>
                  <a:ext uri="{FF2B5EF4-FFF2-40B4-BE49-F238E27FC236}">
                    <a16:creationId xmlns:a16="http://schemas.microsoft.com/office/drawing/2014/main" id="{5B4C43E6-AA70-3CD7-E4E2-BCA34B33937E}"/>
                  </a:ext>
                </a:extLst>
              </p:cNvPr>
              <p:cNvSpPr/>
              <p:nvPr/>
            </p:nvSpPr>
            <p:spPr>
              <a:xfrm>
                <a:off x="4259428" y="515306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109" name="Kuva 108" descr="Saapas tasaisella täytöllä">
                <a:extLst>
                  <a:ext uri="{FF2B5EF4-FFF2-40B4-BE49-F238E27FC236}">
                    <a16:creationId xmlns:a16="http://schemas.microsoft.com/office/drawing/2014/main" id="{6F81352E-A9F7-F091-A985-FD803D5515D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390102" y="5637529"/>
                <a:ext cx="245455" cy="228547"/>
              </a:xfrm>
              <a:prstGeom prst="rect">
                <a:avLst/>
              </a:prstGeom>
            </p:spPr>
          </p:pic>
          <p:pic>
            <p:nvPicPr>
              <p:cNvPr id="110" name="Kuva 109" descr="Saapas tasaisella täytöllä">
                <a:extLst>
                  <a:ext uri="{FF2B5EF4-FFF2-40B4-BE49-F238E27FC236}">
                    <a16:creationId xmlns:a16="http://schemas.microsoft.com/office/drawing/2014/main" id="{46EA6174-482C-47A6-44E7-7CE9253BDD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flipH="1">
                <a:off x="4140007" y="5637080"/>
                <a:ext cx="245455" cy="228547"/>
              </a:xfrm>
              <a:prstGeom prst="rect">
                <a:avLst/>
              </a:prstGeom>
            </p:spPr>
          </p:pic>
          <p:sp>
            <p:nvSpPr>
              <p:cNvPr id="111" name="Suorakulmio 110">
                <a:extLst>
                  <a:ext uri="{FF2B5EF4-FFF2-40B4-BE49-F238E27FC236}">
                    <a16:creationId xmlns:a16="http://schemas.microsoft.com/office/drawing/2014/main" id="{EEDCF6CB-26A4-1A17-7E5E-60C101F81157}"/>
                  </a:ext>
                </a:extLst>
              </p:cNvPr>
              <p:cNvSpPr/>
              <p:nvPr/>
            </p:nvSpPr>
            <p:spPr>
              <a:xfrm>
                <a:off x="4319974" y="4804906"/>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112" name="Kuva 111" descr="Aurinkolasit tasaisella täytöllä">
                <a:extLst>
                  <a:ext uri="{FF2B5EF4-FFF2-40B4-BE49-F238E27FC236}">
                    <a16:creationId xmlns:a16="http://schemas.microsoft.com/office/drawing/2014/main" id="{379145FD-717C-035E-8129-FCF60813373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281187" y="4740703"/>
                <a:ext cx="208544" cy="194180"/>
              </a:xfrm>
              <a:prstGeom prst="rect">
                <a:avLst/>
              </a:prstGeom>
            </p:spPr>
          </p:pic>
        </p:grpSp>
      </p:grpSp>
    </p:spTree>
    <p:extLst>
      <p:ext uri="{BB962C8B-B14F-4D97-AF65-F5344CB8AC3E}">
        <p14:creationId xmlns:p14="http://schemas.microsoft.com/office/powerpoint/2010/main" val="1311110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2">
            <a:lumMod val="10000"/>
          </a:schemeClr>
        </a:solidFill>
        <a:effectLst/>
      </p:bgPr>
    </p:bg>
    <p:spTree>
      <p:nvGrpSpPr>
        <p:cNvPr id="1" name="">
          <a:extLst>
            <a:ext uri="{FF2B5EF4-FFF2-40B4-BE49-F238E27FC236}">
              <a16:creationId xmlns:a16="http://schemas.microsoft.com/office/drawing/2014/main" id="{E5DABA8D-1457-89C7-AAEA-643977B16ECD}"/>
            </a:ext>
          </a:extLst>
        </p:cNvPr>
        <p:cNvGrpSpPr/>
        <p:nvPr/>
      </p:nvGrpSpPr>
      <p:grpSpPr>
        <a:xfrm>
          <a:off x="0" y="0"/>
          <a:ext cx="0" cy="0"/>
          <a:chOff x="0" y="0"/>
          <a:chExt cx="0" cy="0"/>
        </a:xfrm>
      </p:grpSpPr>
      <p:grpSp>
        <p:nvGrpSpPr>
          <p:cNvPr id="22" name="Ryhmä 21">
            <a:extLst>
              <a:ext uri="{FF2B5EF4-FFF2-40B4-BE49-F238E27FC236}">
                <a16:creationId xmlns:a16="http://schemas.microsoft.com/office/drawing/2014/main" id="{24DFD286-EC8C-5892-74C4-A47D3A45C9ED}"/>
              </a:ext>
            </a:extLst>
          </p:cNvPr>
          <p:cNvGrpSpPr/>
          <p:nvPr/>
        </p:nvGrpSpPr>
        <p:grpSpPr>
          <a:xfrm>
            <a:off x="6294916" y="1289074"/>
            <a:ext cx="5414484" cy="3797251"/>
            <a:chOff x="681517" y="613129"/>
            <a:chExt cx="8748689" cy="5762223"/>
          </a:xfrm>
        </p:grpSpPr>
        <p:grpSp>
          <p:nvGrpSpPr>
            <p:cNvPr id="61" name="Ryhmä 60">
              <a:extLst>
                <a:ext uri="{FF2B5EF4-FFF2-40B4-BE49-F238E27FC236}">
                  <a16:creationId xmlns:a16="http://schemas.microsoft.com/office/drawing/2014/main" id="{F673F501-DB32-F670-0E54-1FA0B043092A}"/>
                </a:ext>
              </a:extLst>
            </p:cNvPr>
            <p:cNvGrpSpPr/>
            <p:nvPr/>
          </p:nvGrpSpPr>
          <p:grpSpPr>
            <a:xfrm>
              <a:off x="695137" y="613129"/>
              <a:ext cx="8735069" cy="1683839"/>
              <a:chOff x="666107" y="1164672"/>
              <a:chExt cx="8735068" cy="1683838"/>
            </a:xfrm>
          </p:grpSpPr>
          <p:grpSp>
            <p:nvGrpSpPr>
              <p:cNvPr id="17" name="Ryhmä 16">
                <a:extLst>
                  <a:ext uri="{FF2B5EF4-FFF2-40B4-BE49-F238E27FC236}">
                    <a16:creationId xmlns:a16="http://schemas.microsoft.com/office/drawing/2014/main" id="{76A39E84-147B-1055-5AA9-7F82DABC8662}"/>
                  </a:ext>
                </a:extLst>
              </p:cNvPr>
              <p:cNvGrpSpPr/>
              <p:nvPr/>
            </p:nvGrpSpPr>
            <p:grpSpPr>
              <a:xfrm>
                <a:off x="2034282" y="1934110"/>
                <a:ext cx="914400" cy="914400"/>
                <a:chOff x="2034282" y="1934110"/>
                <a:chExt cx="914400" cy="914400"/>
              </a:xfrm>
            </p:grpSpPr>
            <p:sp>
              <p:nvSpPr>
                <p:cNvPr id="15" name="Suorakulmio 14">
                  <a:extLst>
                    <a:ext uri="{FF2B5EF4-FFF2-40B4-BE49-F238E27FC236}">
                      <a16:creationId xmlns:a16="http://schemas.microsoft.com/office/drawing/2014/main" id="{AFC8FA8E-C265-3717-1923-E01B2FE03820}"/>
                    </a:ext>
                  </a:extLst>
                </p:cNvPr>
                <p:cNvSpPr/>
                <p:nvPr/>
              </p:nvSpPr>
              <p:spPr>
                <a:xfrm>
                  <a:off x="2156519" y="2108835"/>
                  <a:ext cx="669925" cy="441325"/>
                </a:xfrm>
                <a:prstGeom prst="rect">
                  <a:avLst/>
                </a:prstGeom>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3" name="Kuva 2" descr="Näyttö tasaisella täytöllä">
                  <a:extLst>
                    <a:ext uri="{FF2B5EF4-FFF2-40B4-BE49-F238E27FC236}">
                      <a16:creationId xmlns:a16="http://schemas.microsoft.com/office/drawing/2014/main" id="{DD2FCFC2-E3DF-68E3-6DDB-DD8DA6BEC30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034282" y="1934110"/>
                  <a:ext cx="914400" cy="914400"/>
                </a:xfrm>
                <a:prstGeom prst="rect">
                  <a:avLst/>
                </a:prstGeom>
              </p:spPr>
            </p:pic>
          </p:grpSp>
          <p:pic>
            <p:nvPicPr>
              <p:cNvPr id="5" name="Kuva 4" descr="Tuotanto tasaisella täytöllä">
                <a:extLst>
                  <a:ext uri="{FF2B5EF4-FFF2-40B4-BE49-F238E27FC236}">
                    <a16:creationId xmlns:a16="http://schemas.microsoft.com/office/drawing/2014/main" id="{A76F462F-B409-4797-AE4F-47CD37CC2C6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66107" y="1480335"/>
                <a:ext cx="1368175" cy="1368175"/>
              </a:xfrm>
              <a:prstGeom prst="rect">
                <a:avLst/>
              </a:prstGeom>
            </p:spPr>
          </p:pic>
          <p:grpSp>
            <p:nvGrpSpPr>
              <p:cNvPr id="16" name="Ryhmä 15">
                <a:extLst>
                  <a:ext uri="{FF2B5EF4-FFF2-40B4-BE49-F238E27FC236}">
                    <a16:creationId xmlns:a16="http://schemas.microsoft.com/office/drawing/2014/main" id="{76BDF6C9-424A-9B54-8560-68E6CA4F3091}"/>
                  </a:ext>
                </a:extLst>
              </p:cNvPr>
              <p:cNvGrpSpPr/>
              <p:nvPr/>
            </p:nvGrpSpPr>
            <p:grpSpPr>
              <a:xfrm>
                <a:off x="6793785" y="2067460"/>
                <a:ext cx="762000" cy="647700"/>
                <a:chOff x="6793785" y="2067460"/>
                <a:chExt cx="762000" cy="647700"/>
              </a:xfrm>
            </p:grpSpPr>
            <p:sp>
              <p:nvSpPr>
                <p:cNvPr id="14" name="Suorakulmio 13">
                  <a:extLst>
                    <a:ext uri="{FF2B5EF4-FFF2-40B4-BE49-F238E27FC236}">
                      <a16:creationId xmlns:a16="http://schemas.microsoft.com/office/drawing/2014/main" id="{389D73E5-FBF5-EB56-7FB2-9DD11E51FDB0}"/>
                    </a:ext>
                  </a:extLst>
                </p:cNvPr>
                <p:cNvSpPr/>
                <p:nvPr/>
              </p:nvSpPr>
              <p:spPr>
                <a:xfrm>
                  <a:off x="6838949" y="2117725"/>
                  <a:ext cx="669925" cy="441325"/>
                </a:xfrm>
                <a:prstGeom prst="rect">
                  <a:avLst/>
                </a:prstGeom>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3" name="Kuva 5" descr="Näyttö tasaisella täytöllä">
                  <a:extLst>
                    <a:ext uri="{FF2B5EF4-FFF2-40B4-BE49-F238E27FC236}">
                      <a16:creationId xmlns:a16="http://schemas.microsoft.com/office/drawing/2014/main" id="{BE641ED0-99AB-DE8A-394A-3D376DB69AEA}"/>
                    </a:ext>
                  </a:extLst>
                </p:cNvPr>
                <p:cNvSpPr/>
                <p:nvPr/>
              </p:nvSpPr>
              <p:spPr>
                <a:xfrm>
                  <a:off x="6793785" y="2067460"/>
                  <a:ext cx="762000" cy="647700"/>
                </a:xfrm>
                <a:custGeom>
                  <a:avLst/>
                  <a:gdLst>
                    <a:gd name="connsiteX0" fmla="*/ 704850 w 762000"/>
                    <a:gd name="connsiteY0" fmla="*/ 476250 h 647700"/>
                    <a:gd name="connsiteX1" fmla="*/ 57150 w 762000"/>
                    <a:gd name="connsiteY1" fmla="*/ 476250 h 647700"/>
                    <a:gd name="connsiteX2" fmla="*/ 57150 w 762000"/>
                    <a:gd name="connsiteY2" fmla="*/ 57150 h 647700"/>
                    <a:gd name="connsiteX3" fmla="*/ 704850 w 762000"/>
                    <a:gd name="connsiteY3" fmla="*/ 57150 h 647700"/>
                    <a:gd name="connsiteX4" fmla="*/ 704850 w 762000"/>
                    <a:gd name="connsiteY4" fmla="*/ 476250 h 647700"/>
                    <a:gd name="connsiteX5" fmla="*/ 723900 w 762000"/>
                    <a:gd name="connsiteY5" fmla="*/ 0 h 647700"/>
                    <a:gd name="connsiteX6" fmla="*/ 38100 w 762000"/>
                    <a:gd name="connsiteY6" fmla="*/ 0 h 647700"/>
                    <a:gd name="connsiteX7" fmla="*/ 0 w 762000"/>
                    <a:gd name="connsiteY7" fmla="*/ 38100 h 647700"/>
                    <a:gd name="connsiteX8" fmla="*/ 0 w 762000"/>
                    <a:gd name="connsiteY8" fmla="*/ 495300 h 647700"/>
                    <a:gd name="connsiteX9" fmla="*/ 38100 w 762000"/>
                    <a:gd name="connsiteY9" fmla="*/ 533400 h 647700"/>
                    <a:gd name="connsiteX10" fmla="*/ 304800 w 762000"/>
                    <a:gd name="connsiteY10" fmla="*/ 533400 h 647700"/>
                    <a:gd name="connsiteX11" fmla="*/ 304800 w 762000"/>
                    <a:gd name="connsiteY11" fmla="*/ 590550 h 647700"/>
                    <a:gd name="connsiteX12" fmla="*/ 209550 w 762000"/>
                    <a:gd name="connsiteY12" fmla="*/ 590550 h 647700"/>
                    <a:gd name="connsiteX13" fmla="*/ 209550 w 762000"/>
                    <a:gd name="connsiteY13" fmla="*/ 647700 h 647700"/>
                    <a:gd name="connsiteX14" fmla="*/ 552450 w 762000"/>
                    <a:gd name="connsiteY14" fmla="*/ 647700 h 647700"/>
                    <a:gd name="connsiteX15" fmla="*/ 552450 w 762000"/>
                    <a:gd name="connsiteY15" fmla="*/ 590550 h 647700"/>
                    <a:gd name="connsiteX16" fmla="*/ 457200 w 762000"/>
                    <a:gd name="connsiteY16" fmla="*/ 590550 h 647700"/>
                    <a:gd name="connsiteX17" fmla="*/ 457200 w 762000"/>
                    <a:gd name="connsiteY17" fmla="*/ 533400 h 647700"/>
                    <a:gd name="connsiteX18" fmla="*/ 723900 w 762000"/>
                    <a:gd name="connsiteY18" fmla="*/ 533400 h 647700"/>
                    <a:gd name="connsiteX19" fmla="*/ 762000 w 762000"/>
                    <a:gd name="connsiteY19" fmla="*/ 495300 h 647700"/>
                    <a:gd name="connsiteX20" fmla="*/ 762000 w 762000"/>
                    <a:gd name="connsiteY20" fmla="*/ 38100 h 647700"/>
                    <a:gd name="connsiteX21" fmla="*/ 723900 w 762000"/>
                    <a:gd name="connsiteY21" fmla="*/ 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2000" h="647700">
                      <a:moveTo>
                        <a:pt x="704850" y="476250"/>
                      </a:moveTo>
                      <a:lnTo>
                        <a:pt x="57150" y="476250"/>
                      </a:lnTo>
                      <a:lnTo>
                        <a:pt x="57150" y="57150"/>
                      </a:lnTo>
                      <a:lnTo>
                        <a:pt x="704850" y="57150"/>
                      </a:lnTo>
                      <a:lnTo>
                        <a:pt x="704850" y="476250"/>
                      </a:lnTo>
                      <a:close/>
                      <a:moveTo>
                        <a:pt x="723900" y="0"/>
                      </a:moveTo>
                      <a:lnTo>
                        <a:pt x="38100" y="0"/>
                      </a:lnTo>
                      <a:cubicBezTo>
                        <a:pt x="17145" y="0"/>
                        <a:pt x="0" y="17145"/>
                        <a:pt x="0" y="38100"/>
                      </a:cubicBezTo>
                      <a:lnTo>
                        <a:pt x="0" y="495300"/>
                      </a:lnTo>
                      <a:cubicBezTo>
                        <a:pt x="0" y="516255"/>
                        <a:pt x="17145" y="533400"/>
                        <a:pt x="38100" y="533400"/>
                      </a:cubicBezTo>
                      <a:lnTo>
                        <a:pt x="304800" y="533400"/>
                      </a:lnTo>
                      <a:lnTo>
                        <a:pt x="304800" y="590550"/>
                      </a:lnTo>
                      <a:lnTo>
                        <a:pt x="209550" y="590550"/>
                      </a:lnTo>
                      <a:lnTo>
                        <a:pt x="209550" y="647700"/>
                      </a:lnTo>
                      <a:lnTo>
                        <a:pt x="552450" y="647700"/>
                      </a:lnTo>
                      <a:lnTo>
                        <a:pt x="552450" y="590550"/>
                      </a:lnTo>
                      <a:lnTo>
                        <a:pt x="457200" y="590550"/>
                      </a:lnTo>
                      <a:lnTo>
                        <a:pt x="457200" y="533400"/>
                      </a:lnTo>
                      <a:lnTo>
                        <a:pt x="723900" y="533400"/>
                      </a:lnTo>
                      <a:cubicBezTo>
                        <a:pt x="744855" y="533400"/>
                        <a:pt x="762000" y="516255"/>
                        <a:pt x="762000" y="495300"/>
                      </a:cubicBezTo>
                      <a:lnTo>
                        <a:pt x="762000" y="38100"/>
                      </a:lnTo>
                      <a:cubicBezTo>
                        <a:pt x="762000" y="17145"/>
                        <a:pt x="744855" y="0"/>
                        <a:pt x="723900" y="0"/>
                      </a:cubicBez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4" name="Ryhmä 23">
                <a:extLst>
                  <a:ext uri="{FF2B5EF4-FFF2-40B4-BE49-F238E27FC236}">
                    <a16:creationId xmlns:a16="http://schemas.microsoft.com/office/drawing/2014/main" id="{DEFF9DF0-D28C-E5FB-261E-2651E30DE264}"/>
                  </a:ext>
                </a:extLst>
              </p:cNvPr>
              <p:cNvGrpSpPr/>
              <p:nvPr/>
            </p:nvGrpSpPr>
            <p:grpSpPr>
              <a:xfrm>
                <a:off x="7655207" y="1164672"/>
                <a:ext cx="1745968" cy="1526140"/>
                <a:chOff x="7655207" y="1164672"/>
                <a:chExt cx="1745968" cy="1526140"/>
              </a:xfrm>
            </p:grpSpPr>
            <p:sp>
              <p:nvSpPr>
                <p:cNvPr id="12" name="Kuva 7" descr="Nosturi tasaisella täytöllä">
                  <a:extLst>
                    <a:ext uri="{FF2B5EF4-FFF2-40B4-BE49-F238E27FC236}">
                      <a16:creationId xmlns:a16="http://schemas.microsoft.com/office/drawing/2014/main" id="{2DB73339-CB0C-4727-39AF-6C228AEA079C}"/>
                    </a:ext>
                  </a:extLst>
                </p:cNvPr>
                <p:cNvSpPr/>
                <p:nvPr/>
              </p:nvSpPr>
              <p:spPr>
                <a:xfrm>
                  <a:off x="7655207" y="1164672"/>
                  <a:ext cx="1527946" cy="1526140"/>
                </a:xfrm>
                <a:custGeom>
                  <a:avLst/>
                  <a:gdLst>
                    <a:gd name="connsiteX0" fmla="*/ 1451155 w 1527946"/>
                    <a:gd name="connsiteY0" fmla="*/ 991991 h 1526140"/>
                    <a:gd name="connsiteX1" fmla="*/ 1145927 w 1527946"/>
                    <a:gd name="connsiteY1" fmla="*/ 991991 h 1526140"/>
                    <a:gd name="connsiteX2" fmla="*/ 1145927 w 1527946"/>
                    <a:gd name="connsiteY2" fmla="*/ 839377 h 1526140"/>
                    <a:gd name="connsiteX3" fmla="*/ 1451155 w 1527946"/>
                    <a:gd name="connsiteY3" fmla="*/ 839377 h 1526140"/>
                    <a:gd name="connsiteX4" fmla="*/ 1451155 w 1527946"/>
                    <a:gd name="connsiteY4" fmla="*/ 991991 h 1526140"/>
                    <a:gd name="connsiteX5" fmla="*/ 604147 w 1527946"/>
                    <a:gd name="connsiteY5" fmla="*/ 324305 h 1526140"/>
                    <a:gd name="connsiteX6" fmla="*/ 592701 w 1527946"/>
                    <a:gd name="connsiteY6" fmla="*/ 230829 h 1526140"/>
                    <a:gd name="connsiteX7" fmla="*/ 985682 w 1527946"/>
                    <a:gd name="connsiteY7" fmla="*/ 324305 h 1526140"/>
                    <a:gd name="connsiteX8" fmla="*/ 604147 w 1527946"/>
                    <a:gd name="connsiteY8" fmla="*/ 324305 h 1526140"/>
                    <a:gd name="connsiteX9" fmla="*/ 300827 w 1527946"/>
                    <a:gd name="connsiteY9" fmla="*/ 324305 h 1526140"/>
                    <a:gd name="connsiteX10" fmla="*/ 436272 w 1527946"/>
                    <a:gd name="connsiteY10" fmla="*/ 255628 h 1526140"/>
                    <a:gd name="connsiteX11" fmla="*/ 428641 w 1527946"/>
                    <a:gd name="connsiteY11" fmla="*/ 324305 h 1526140"/>
                    <a:gd name="connsiteX12" fmla="*/ 300827 w 1527946"/>
                    <a:gd name="connsiteY12" fmla="*/ 324305 h 1526140"/>
                    <a:gd name="connsiteX13" fmla="*/ 422918 w 1527946"/>
                    <a:gd name="connsiteY13" fmla="*/ 1411680 h 1526140"/>
                    <a:gd name="connsiteX14" fmla="*/ 430549 w 1527946"/>
                    <a:gd name="connsiteY14" fmla="*/ 1335373 h 1526140"/>
                    <a:gd name="connsiteX15" fmla="*/ 600332 w 1527946"/>
                    <a:gd name="connsiteY15" fmla="*/ 1335373 h 1526140"/>
                    <a:gd name="connsiteX16" fmla="*/ 607963 w 1527946"/>
                    <a:gd name="connsiteY16" fmla="*/ 1411680 h 1526140"/>
                    <a:gd name="connsiteX17" fmla="*/ 422918 w 1527946"/>
                    <a:gd name="connsiteY17" fmla="*/ 1411680 h 1526140"/>
                    <a:gd name="connsiteX18" fmla="*/ 449625 w 1527946"/>
                    <a:gd name="connsiteY18" fmla="*/ 1182759 h 1526140"/>
                    <a:gd name="connsiteX19" fmla="*/ 585070 w 1527946"/>
                    <a:gd name="connsiteY19" fmla="*/ 1182759 h 1526140"/>
                    <a:gd name="connsiteX20" fmla="*/ 592701 w 1527946"/>
                    <a:gd name="connsiteY20" fmla="*/ 1259066 h 1526140"/>
                    <a:gd name="connsiteX21" fmla="*/ 440087 w 1527946"/>
                    <a:gd name="connsiteY21" fmla="*/ 1259066 h 1526140"/>
                    <a:gd name="connsiteX22" fmla="*/ 449625 w 1527946"/>
                    <a:gd name="connsiteY22" fmla="*/ 1182759 h 1526140"/>
                    <a:gd name="connsiteX23" fmla="*/ 466795 w 1527946"/>
                    <a:gd name="connsiteY23" fmla="*/ 1030145 h 1526140"/>
                    <a:gd name="connsiteX24" fmla="*/ 567901 w 1527946"/>
                    <a:gd name="connsiteY24" fmla="*/ 1030145 h 1526140"/>
                    <a:gd name="connsiteX25" fmla="*/ 575532 w 1527946"/>
                    <a:gd name="connsiteY25" fmla="*/ 1106452 h 1526140"/>
                    <a:gd name="connsiteX26" fmla="*/ 457256 w 1527946"/>
                    <a:gd name="connsiteY26" fmla="*/ 1106452 h 1526140"/>
                    <a:gd name="connsiteX27" fmla="*/ 466795 w 1527946"/>
                    <a:gd name="connsiteY27" fmla="*/ 1030145 h 1526140"/>
                    <a:gd name="connsiteX28" fmla="*/ 482056 w 1527946"/>
                    <a:gd name="connsiteY28" fmla="*/ 877531 h 1526140"/>
                    <a:gd name="connsiteX29" fmla="*/ 548825 w 1527946"/>
                    <a:gd name="connsiteY29" fmla="*/ 877531 h 1526140"/>
                    <a:gd name="connsiteX30" fmla="*/ 556455 w 1527946"/>
                    <a:gd name="connsiteY30" fmla="*/ 953838 h 1526140"/>
                    <a:gd name="connsiteX31" fmla="*/ 472518 w 1527946"/>
                    <a:gd name="connsiteY31" fmla="*/ 953838 h 1526140"/>
                    <a:gd name="connsiteX32" fmla="*/ 482056 w 1527946"/>
                    <a:gd name="connsiteY32" fmla="*/ 877531 h 1526140"/>
                    <a:gd name="connsiteX33" fmla="*/ 499225 w 1527946"/>
                    <a:gd name="connsiteY33" fmla="*/ 724917 h 1526140"/>
                    <a:gd name="connsiteX34" fmla="*/ 531656 w 1527946"/>
                    <a:gd name="connsiteY34" fmla="*/ 724917 h 1526140"/>
                    <a:gd name="connsiteX35" fmla="*/ 539286 w 1527946"/>
                    <a:gd name="connsiteY35" fmla="*/ 801224 h 1526140"/>
                    <a:gd name="connsiteX36" fmla="*/ 489687 w 1527946"/>
                    <a:gd name="connsiteY36" fmla="*/ 801224 h 1526140"/>
                    <a:gd name="connsiteX37" fmla="*/ 499225 w 1527946"/>
                    <a:gd name="connsiteY37" fmla="*/ 724917 h 1526140"/>
                    <a:gd name="connsiteX38" fmla="*/ 516394 w 1527946"/>
                    <a:gd name="connsiteY38" fmla="*/ 576118 h 1526140"/>
                    <a:gd name="connsiteX39" fmla="*/ 524025 w 1527946"/>
                    <a:gd name="connsiteY39" fmla="*/ 648610 h 1526140"/>
                    <a:gd name="connsiteX40" fmla="*/ 506856 w 1527946"/>
                    <a:gd name="connsiteY40" fmla="*/ 648610 h 1526140"/>
                    <a:gd name="connsiteX41" fmla="*/ 516394 w 1527946"/>
                    <a:gd name="connsiteY41" fmla="*/ 576118 h 1526140"/>
                    <a:gd name="connsiteX42" fmla="*/ 1336694 w 1527946"/>
                    <a:gd name="connsiteY42" fmla="*/ 763070 h 1526140"/>
                    <a:gd name="connsiteX43" fmla="*/ 1336694 w 1527946"/>
                    <a:gd name="connsiteY43" fmla="*/ 438765 h 1526140"/>
                    <a:gd name="connsiteX44" fmla="*/ 1470232 w 1527946"/>
                    <a:gd name="connsiteY44" fmla="*/ 438765 h 1526140"/>
                    <a:gd name="connsiteX45" fmla="*/ 1527462 w 1527946"/>
                    <a:gd name="connsiteY45" fmla="*/ 389166 h 1526140"/>
                    <a:gd name="connsiteX46" fmla="*/ 1483585 w 1527946"/>
                    <a:gd name="connsiteY46" fmla="*/ 326212 h 1526140"/>
                    <a:gd name="connsiteX47" fmla="*/ 579347 w 1527946"/>
                    <a:gd name="connsiteY47" fmla="*/ 108737 h 1526140"/>
                    <a:gd name="connsiteX48" fmla="*/ 573624 w 1527946"/>
                    <a:gd name="connsiteY48" fmla="*/ 51507 h 1526140"/>
                    <a:gd name="connsiteX49" fmla="*/ 516394 w 1527946"/>
                    <a:gd name="connsiteY49" fmla="*/ 0 h 1526140"/>
                    <a:gd name="connsiteX50" fmla="*/ 459164 w 1527946"/>
                    <a:gd name="connsiteY50" fmla="*/ 51507 h 1526140"/>
                    <a:gd name="connsiteX51" fmla="*/ 451533 w 1527946"/>
                    <a:gd name="connsiteY51" fmla="*/ 122091 h 1526140"/>
                    <a:gd name="connsiteX52" fmla="*/ 31845 w 1527946"/>
                    <a:gd name="connsiteY52" fmla="*/ 331935 h 1526140"/>
                    <a:gd name="connsiteX53" fmla="*/ 1322 w 1527946"/>
                    <a:gd name="connsiteY53" fmla="*/ 396796 h 1526140"/>
                    <a:gd name="connsiteX54" fmla="*/ 58552 w 1527946"/>
                    <a:gd name="connsiteY54" fmla="*/ 438765 h 1526140"/>
                    <a:gd name="connsiteX55" fmla="*/ 417195 w 1527946"/>
                    <a:gd name="connsiteY55" fmla="*/ 438765 h 1526140"/>
                    <a:gd name="connsiteX56" fmla="*/ 308458 w 1527946"/>
                    <a:gd name="connsiteY56" fmla="*/ 1411680 h 1526140"/>
                    <a:gd name="connsiteX57" fmla="*/ 115782 w 1527946"/>
                    <a:gd name="connsiteY57" fmla="*/ 1411680 h 1526140"/>
                    <a:gd name="connsiteX58" fmla="*/ 115782 w 1527946"/>
                    <a:gd name="connsiteY58" fmla="*/ 1526140 h 1526140"/>
                    <a:gd name="connsiteX59" fmla="*/ 917006 w 1527946"/>
                    <a:gd name="connsiteY59" fmla="*/ 1526140 h 1526140"/>
                    <a:gd name="connsiteX60" fmla="*/ 917006 w 1527946"/>
                    <a:gd name="connsiteY60" fmla="*/ 1411680 h 1526140"/>
                    <a:gd name="connsiteX61" fmla="*/ 724331 w 1527946"/>
                    <a:gd name="connsiteY61" fmla="*/ 1411680 h 1526140"/>
                    <a:gd name="connsiteX62" fmla="*/ 615593 w 1527946"/>
                    <a:gd name="connsiteY62" fmla="*/ 438765 h 1526140"/>
                    <a:gd name="connsiteX63" fmla="*/ 1260387 w 1527946"/>
                    <a:gd name="connsiteY63" fmla="*/ 438765 h 1526140"/>
                    <a:gd name="connsiteX64" fmla="*/ 1260387 w 1527946"/>
                    <a:gd name="connsiteY64" fmla="*/ 763070 h 1526140"/>
                    <a:gd name="connsiteX65" fmla="*/ 1069620 w 1527946"/>
                    <a:gd name="connsiteY65" fmla="*/ 763070 h 1526140"/>
                    <a:gd name="connsiteX66" fmla="*/ 1069620 w 1527946"/>
                    <a:gd name="connsiteY66" fmla="*/ 1068298 h 1526140"/>
                    <a:gd name="connsiteX67" fmla="*/ 1527462 w 1527946"/>
                    <a:gd name="connsiteY67" fmla="*/ 1068298 h 1526140"/>
                    <a:gd name="connsiteX68" fmla="*/ 1527462 w 1527946"/>
                    <a:gd name="connsiteY68" fmla="*/ 763070 h 1526140"/>
                    <a:gd name="connsiteX69" fmla="*/ 1336694 w 1527946"/>
                    <a:gd name="connsiteY69" fmla="*/ 763070 h 1526140"/>
                    <a:gd name="connsiteX0" fmla="*/ 1451155 w 1527946"/>
                    <a:gd name="connsiteY0" fmla="*/ 991991 h 1526140"/>
                    <a:gd name="connsiteX1" fmla="*/ 1145927 w 1527946"/>
                    <a:gd name="connsiteY1" fmla="*/ 839377 h 1526140"/>
                    <a:gd name="connsiteX2" fmla="*/ 1451155 w 1527946"/>
                    <a:gd name="connsiteY2" fmla="*/ 839377 h 1526140"/>
                    <a:gd name="connsiteX3" fmla="*/ 1451155 w 1527946"/>
                    <a:gd name="connsiteY3" fmla="*/ 991991 h 1526140"/>
                    <a:gd name="connsiteX4" fmla="*/ 604147 w 1527946"/>
                    <a:gd name="connsiteY4" fmla="*/ 324305 h 1526140"/>
                    <a:gd name="connsiteX5" fmla="*/ 592701 w 1527946"/>
                    <a:gd name="connsiteY5" fmla="*/ 230829 h 1526140"/>
                    <a:gd name="connsiteX6" fmla="*/ 985682 w 1527946"/>
                    <a:gd name="connsiteY6" fmla="*/ 324305 h 1526140"/>
                    <a:gd name="connsiteX7" fmla="*/ 604147 w 1527946"/>
                    <a:gd name="connsiteY7" fmla="*/ 324305 h 1526140"/>
                    <a:gd name="connsiteX8" fmla="*/ 300827 w 1527946"/>
                    <a:gd name="connsiteY8" fmla="*/ 324305 h 1526140"/>
                    <a:gd name="connsiteX9" fmla="*/ 436272 w 1527946"/>
                    <a:gd name="connsiteY9" fmla="*/ 255628 h 1526140"/>
                    <a:gd name="connsiteX10" fmla="*/ 428641 w 1527946"/>
                    <a:gd name="connsiteY10" fmla="*/ 324305 h 1526140"/>
                    <a:gd name="connsiteX11" fmla="*/ 300827 w 1527946"/>
                    <a:gd name="connsiteY11" fmla="*/ 324305 h 1526140"/>
                    <a:gd name="connsiteX12" fmla="*/ 422918 w 1527946"/>
                    <a:gd name="connsiteY12" fmla="*/ 1411680 h 1526140"/>
                    <a:gd name="connsiteX13" fmla="*/ 430549 w 1527946"/>
                    <a:gd name="connsiteY13" fmla="*/ 1335373 h 1526140"/>
                    <a:gd name="connsiteX14" fmla="*/ 600332 w 1527946"/>
                    <a:gd name="connsiteY14" fmla="*/ 1335373 h 1526140"/>
                    <a:gd name="connsiteX15" fmla="*/ 607963 w 1527946"/>
                    <a:gd name="connsiteY15" fmla="*/ 1411680 h 1526140"/>
                    <a:gd name="connsiteX16" fmla="*/ 422918 w 1527946"/>
                    <a:gd name="connsiteY16" fmla="*/ 1411680 h 1526140"/>
                    <a:gd name="connsiteX17" fmla="*/ 449625 w 1527946"/>
                    <a:gd name="connsiteY17" fmla="*/ 1182759 h 1526140"/>
                    <a:gd name="connsiteX18" fmla="*/ 585070 w 1527946"/>
                    <a:gd name="connsiteY18" fmla="*/ 1182759 h 1526140"/>
                    <a:gd name="connsiteX19" fmla="*/ 592701 w 1527946"/>
                    <a:gd name="connsiteY19" fmla="*/ 1259066 h 1526140"/>
                    <a:gd name="connsiteX20" fmla="*/ 440087 w 1527946"/>
                    <a:gd name="connsiteY20" fmla="*/ 1259066 h 1526140"/>
                    <a:gd name="connsiteX21" fmla="*/ 449625 w 1527946"/>
                    <a:gd name="connsiteY21" fmla="*/ 1182759 h 1526140"/>
                    <a:gd name="connsiteX22" fmla="*/ 466795 w 1527946"/>
                    <a:gd name="connsiteY22" fmla="*/ 1030145 h 1526140"/>
                    <a:gd name="connsiteX23" fmla="*/ 567901 w 1527946"/>
                    <a:gd name="connsiteY23" fmla="*/ 1030145 h 1526140"/>
                    <a:gd name="connsiteX24" fmla="*/ 575532 w 1527946"/>
                    <a:gd name="connsiteY24" fmla="*/ 1106452 h 1526140"/>
                    <a:gd name="connsiteX25" fmla="*/ 457256 w 1527946"/>
                    <a:gd name="connsiteY25" fmla="*/ 1106452 h 1526140"/>
                    <a:gd name="connsiteX26" fmla="*/ 466795 w 1527946"/>
                    <a:gd name="connsiteY26" fmla="*/ 1030145 h 1526140"/>
                    <a:gd name="connsiteX27" fmla="*/ 482056 w 1527946"/>
                    <a:gd name="connsiteY27" fmla="*/ 877531 h 1526140"/>
                    <a:gd name="connsiteX28" fmla="*/ 548825 w 1527946"/>
                    <a:gd name="connsiteY28" fmla="*/ 877531 h 1526140"/>
                    <a:gd name="connsiteX29" fmla="*/ 556455 w 1527946"/>
                    <a:gd name="connsiteY29" fmla="*/ 953838 h 1526140"/>
                    <a:gd name="connsiteX30" fmla="*/ 472518 w 1527946"/>
                    <a:gd name="connsiteY30" fmla="*/ 953838 h 1526140"/>
                    <a:gd name="connsiteX31" fmla="*/ 482056 w 1527946"/>
                    <a:gd name="connsiteY31" fmla="*/ 877531 h 1526140"/>
                    <a:gd name="connsiteX32" fmla="*/ 499225 w 1527946"/>
                    <a:gd name="connsiteY32" fmla="*/ 724917 h 1526140"/>
                    <a:gd name="connsiteX33" fmla="*/ 531656 w 1527946"/>
                    <a:gd name="connsiteY33" fmla="*/ 724917 h 1526140"/>
                    <a:gd name="connsiteX34" fmla="*/ 539286 w 1527946"/>
                    <a:gd name="connsiteY34" fmla="*/ 801224 h 1526140"/>
                    <a:gd name="connsiteX35" fmla="*/ 489687 w 1527946"/>
                    <a:gd name="connsiteY35" fmla="*/ 801224 h 1526140"/>
                    <a:gd name="connsiteX36" fmla="*/ 499225 w 1527946"/>
                    <a:gd name="connsiteY36" fmla="*/ 724917 h 1526140"/>
                    <a:gd name="connsiteX37" fmla="*/ 516394 w 1527946"/>
                    <a:gd name="connsiteY37" fmla="*/ 576118 h 1526140"/>
                    <a:gd name="connsiteX38" fmla="*/ 524025 w 1527946"/>
                    <a:gd name="connsiteY38" fmla="*/ 648610 h 1526140"/>
                    <a:gd name="connsiteX39" fmla="*/ 506856 w 1527946"/>
                    <a:gd name="connsiteY39" fmla="*/ 648610 h 1526140"/>
                    <a:gd name="connsiteX40" fmla="*/ 516394 w 1527946"/>
                    <a:gd name="connsiteY40" fmla="*/ 576118 h 1526140"/>
                    <a:gd name="connsiteX41" fmla="*/ 1336694 w 1527946"/>
                    <a:gd name="connsiteY41" fmla="*/ 763070 h 1526140"/>
                    <a:gd name="connsiteX42" fmla="*/ 1336694 w 1527946"/>
                    <a:gd name="connsiteY42" fmla="*/ 438765 h 1526140"/>
                    <a:gd name="connsiteX43" fmla="*/ 1470232 w 1527946"/>
                    <a:gd name="connsiteY43" fmla="*/ 438765 h 1526140"/>
                    <a:gd name="connsiteX44" fmla="*/ 1527462 w 1527946"/>
                    <a:gd name="connsiteY44" fmla="*/ 389166 h 1526140"/>
                    <a:gd name="connsiteX45" fmla="*/ 1483585 w 1527946"/>
                    <a:gd name="connsiteY45" fmla="*/ 326212 h 1526140"/>
                    <a:gd name="connsiteX46" fmla="*/ 579347 w 1527946"/>
                    <a:gd name="connsiteY46" fmla="*/ 108737 h 1526140"/>
                    <a:gd name="connsiteX47" fmla="*/ 573624 w 1527946"/>
                    <a:gd name="connsiteY47" fmla="*/ 51507 h 1526140"/>
                    <a:gd name="connsiteX48" fmla="*/ 516394 w 1527946"/>
                    <a:gd name="connsiteY48" fmla="*/ 0 h 1526140"/>
                    <a:gd name="connsiteX49" fmla="*/ 459164 w 1527946"/>
                    <a:gd name="connsiteY49" fmla="*/ 51507 h 1526140"/>
                    <a:gd name="connsiteX50" fmla="*/ 451533 w 1527946"/>
                    <a:gd name="connsiteY50" fmla="*/ 122091 h 1526140"/>
                    <a:gd name="connsiteX51" fmla="*/ 31845 w 1527946"/>
                    <a:gd name="connsiteY51" fmla="*/ 331935 h 1526140"/>
                    <a:gd name="connsiteX52" fmla="*/ 1322 w 1527946"/>
                    <a:gd name="connsiteY52" fmla="*/ 396796 h 1526140"/>
                    <a:gd name="connsiteX53" fmla="*/ 58552 w 1527946"/>
                    <a:gd name="connsiteY53" fmla="*/ 438765 h 1526140"/>
                    <a:gd name="connsiteX54" fmla="*/ 417195 w 1527946"/>
                    <a:gd name="connsiteY54" fmla="*/ 438765 h 1526140"/>
                    <a:gd name="connsiteX55" fmla="*/ 308458 w 1527946"/>
                    <a:gd name="connsiteY55" fmla="*/ 1411680 h 1526140"/>
                    <a:gd name="connsiteX56" fmla="*/ 115782 w 1527946"/>
                    <a:gd name="connsiteY56" fmla="*/ 1411680 h 1526140"/>
                    <a:gd name="connsiteX57" fmla="*/ 115782 w 1527946"/>
                    <a:gd name="connsiteY57" fmla="*/ 1526140 h 1526140"/>
                    <a:gd name="connsiteX58" fmla="*/ 917006 w 1527946"/>
                    <a:gd name="connsiteY58" fmla="*/ 1526140 h 1526140"/>
                    <a:gd name="connsiteX59" fmla="*/ 917006 w 1527946"/>
                    <a:gd name="connsiteY59" fmla="*/ 1411680 h 1526140"/>
                    <a:gd name="connsiteX60" fmla="*/ 724331 w 1527946"/>
                    <a:gd name="connsiteY60" fmla="*/ 1411680 h 1526140"/>
                    <a:gd name="connsiteX61" fmla="*/ 615593 w 1527946"/>
                    <a:gd name="connsiteY61" fmla="*/ 438765 h 1526140"/>
                    <a:gd name="connsiteX62" fmla="*/ 1260387 w 1527946"/>
                    <a:gd name="connsiteY62" fmla="*/ 438765 h 1526140"/>
                    <a:gd name="connsiteX63" fmla="*/ 1260387 w 1527946"/>
                    <a:gd name="connsiteY63" fmla="*/ 763070 h 1526140"/>
                    <a:gd name="connsiteX64" fmla="*/ 1069620 w 1527946"/>
                    <a:gd name="connsiteY64" fmla="*/ 763070 h 1526140"/>
                    <a:gd name="connsiteX65" fmla="*/ 1069620 w 1527946"/>
                    <a:gd name="connsiteY65" fmla="*/ 1068298 h 1526140"/>
                    <a:gd name="connsiteX66" fmla="*/ 1527462 w 1527946"/>
                    <a:gd name="connsiteY66" fmla="*/ 1068298 h 1526140"/>
                    <a:gd name="connsiteX67" fmla="*/ 1527462 w 1527946"/>
                    <a:gd name="connsiteY67" fmla="*/ 763070 h 1526140"/>
                    <a:gd name="connsiteX68" fmla="*/ 1336694 w 1527946"/>
                    <a:gd name="connsiteY68" fmla="*/ 763070 h 1526140"/>
                    <a:gd name="connsiteX0" fmla="*/ 1451155 w 1527946"/>
                    <a:gd name="connsiteY0" fmla="*/ 991991 h 1526140"/>
                    <a:gd name="connsiteX1" fmla="*/ 1145927 w 1527946"/>
                    <a:gd name="connsiteY1" fmla="*/ 839377 h 1526140"/>
                    <a:gd name="connsiteX2" fmla="*/ 1451155 w 1527946"/>
                    <a:gd name="connsiteY2" fmla="*/ 991991 h 1526140"/>
                    <a:gd name="connsiteX3" fmla="*/ 604147 w 1527946"/>
                    <a:gd name="connsiteY3" fmla="*/ 324305 h 1526140"/>
                    <a:gd name="connsiteX4" fmla="*/ 592701 w 1527946"/>
                    <a:gd name="connsiteY4" fmla="*/ 230829 h 1526140"/>
                    <a:gd name="connsiteX5" fmla="*/ 985682 w 1527946"/>
                    <a:gd name="connsiteY5" fmla="*/ 324305 h 1526140"/>
                    <a:gd name="connsiteX6" fmla="*/ 604147 w 1527946"/>
                    <a:gd name="connsiteY6" fmla="*/ 324305 h 1526140"/>
                    <a:gd name="connsiteX7" fmla="*/ 300827 w 1527946"/>
                    <a:gd name="connsiteY7" fmla="*/ 324305 h 1526140"/>
                    <a:gd name="connsiteX8" fmla="*/ 436272 w 1527946"/>
                    <a:gd name="connsiteY8" fmla="*/ 255628 h 1526140"/>
                    <a:gd name="connsiteX9" fmla="*/ 428641 w 1527946"/>
                    <a:gd name="connsiteY9" fmla="*/ 324305 h 1526140"/>
                    <a:gd name="connsiteX10" fmla="*/ 300827 w 1527946"/>
                    <a:gd name="connsiteY10" fmla="*/ 324305 h 1526140"/>
                    <a:gd name="connsiteX11" fmla="*/ 422918 w 1527946"/>
                    <a:gd name="connsiteY11" fmla="*/ 1411680 h 1526140"/>
                    <a:gd name="connsiteX12" fmla="*/ 430549 w 1527946"/>
                    <a:gd name="connsiteY12" fmla="*/ 1335373 h 1526140"/>
                    <a:gd name="connsiteX13" fmla="*/ 600332 w 1527946"/>
                    <a:gd name="connsiteY13" fmla="*/ 1335373 h 1526140"/>
                    <a:gd name="connsiteX14" fmla="*/ 607963 w 1527946"/>
                    <a:gd name="connsiteY14" fmla="*/ 1411680 h 1526140"/>
                    <a:gd name="connsiteX15" fmla="*/ 422918 w 1527946"/>
                    <a:gd name="connsiteY15" fmla="*/ 1411680 h 1526140"/>
                    <a:gd name="connsiteX16" fmla="*/ 449625 w 1527946"/>
                    <a:gd name="connsiteY16" fmla="*/ 1182759 h 1526140"/>
                    <a:gd name="connsiteX17" fmla="*/ 585070 w 1527946"/>
                    <a:gd name="connsiteY17" fmla="*/ 1182759 h 1526140"/>
                    <a:gd name="connsiteX18" fmla="*/ 592701 w 1527946"/>
                    <a:gd name="connsiteY18" fmla="*/ 1259066 h 1526140"/>
                    <a:gd name="connsiteX19" fmla="*/ 440087 w 1527946"/>
                    <a:gd name="connsiteY19" fmla="*/ 1259066 h 1526140"/>
                    <a:gd name="connsiteX20" fmla="*/ 449625 w 1527946"/>
                    <a:gd name="connsiteY20" fmla="*/ 1182759 h 1526140"/>
                    <a:gd name="connsiteX21" fmla="*/ 466795 w 1527946"/>
                    <a:gd name="connsiteY21" fmla="*/ 1030145 h 1526140"/>
                    <a:gd name="connsiteX22" fmla="*/ 567901 w 1527946"/>
                    <a:gd name="connsiteY22" fmla="*/ 1030145 h 1526140"/>
                    <a:gd name="connsiteX23" fmla="*/ 575532 w 1527946"/>
                    <a:gd name="connsiteY23" fmla="*/ 1106452 h 1526140"/>
                    <a:gd name="connsiteX24" fmla="*/ 457256 w 1527946"/>
                    <a:gd name="connsiteY24" fmla="*/ 1106452 h 1526140"/>
                    <a:gd name="connsiteX25" fmla="*/ 466795 w 1527946"/>
                    <a:gd name="connsiteY25" fmla="*/ 1030145 h 1526140"/>
                    <a:gd name="connsiteX26" fmla="*/ 482056 w 1527946"/>
                    <a:gd name="connsiteY26" fmla="*/ 877531 h 1526140"/>
                    <a:gd name="connsiteX27" fmla="*/ 548825 w 1527946"/>
                    <a:gd name="connsiteY27" fmla="*/ 877531 h 1526140"/>
                    <a:gd name="connsiteX28" fmla="*/ 556455 w 1527946"/>
                    <a:gd name="connsiteY28" fmla="*/ 953838 h 1526140"/>
                    <a:gd name="connsiteX29" fmla="*/ 472518 w 1527946"/>
                    <a:gd name="connsiteY29" fmla="*/ 953838 h 1526140"/>
                    <a:gd name="connsiteX30" fmla="*/ 482056 w 1527946"/>
                    <a:gd name="connsiteY30" fmla="*/ 877531 h 1526140"/>
                    <a:gd name="connsiteX31" fmla="*/ 499225 w 1527946"/>
                    <a:gd name="connsiteY31" fmla="*/ 724917 h 1526140"/>
                    <a:gd name="connsiteX32" fmla="*/ 531656 w 1527946"/>
                    <a:gd name="connsiteY32" fmla="*/ 724917 h 1526140"/>
                    <a:gd name="connsiteX33" fmla="*/ 539286 w 1527946"/>
                    <a:gd name="connsiteY33" fmla="*/ 801224 h 1526140"/>
                    <a:gd name="connsiteX34" fmla="*/ 489687 w 1527946"/>
                    <a:gd name="connsiteY34" fmla="*/ 801224 h 1526140"/>
                    <a:gd name="connsiteX35" fmla="*/ 499225 w 1527946"/>
                    <a:gd name="connsiteY35" fmla="*/ 724917 h 1526140"/>
                    <a:gd name="connsiteX36" fmla="*/ 516394 w 1527946"/>
                    <a:gd name="connsiteY36" fmla="*/ 576118 h 1526140"/>
                    <a:gd name="connsiteX37" fmla="*/ 524025 w 1527946"/>
                    <a:gd name="connsiteY37" fmla="*/ 648610 h 1526140"/>
                    <a:gd name="connsiteX38" fmla="*/ 506856 w 1527946"/>
                    <a:gd name="connsiteY38" fmla="*/ 648610 h 1526140"/>
                    <a:gd name="connsiteX39" fmla="*/ 516394 w 1527946"/>
                    <a:gd name="connsiteY39" fmla="*/ 576118 h 1526140"/>
                    <a:gd name="connsiteX40" fmla="*/ 1336694 w 1527946"/>
                    <a:gd name="connsiteY40" fmla="*/ 763070 h 1526140"/>
                    <a:gd name="connsiteX41" fmla="*/ 1336694 w 1527946"/>
                    <a:gd name="connsiteY41" fmla="*/ 438765 h 1526140"/>
                    <a:gd name="connsiteX42" fmla="*/ 1470232 w 1527946"/>
                    <a:gd name="connsiteY42" fmla="*/ 438765 h 1526140"/>
                    <a:gd name="connsiteX43" fmla="*/ 1527462 w 1527946"/>
                    <a:gd name="connsiteY43" fmla="*/ 389166 h 1526140"/>
                    <a:gd name="connsiteX44" fmla="*/ 1483585 w 1527946"/>
                    <a:gd name="connsiteY44" fmla="*/ 326212 h 1526140"/>
                    <a:gd name="connsiteX45" fmla="*/ 579347 w 1527946"/>
                    <a:gd name="connsiteY45" fmla="*/ 108737 h 1526140"/>
                    <a:gd name="connsiteX46" fmla="*/ 573624 w 1527946"/>
                    <a:gd name="connsiteY46" fmla="*/ 51507 h 1526140"/>
                    <a:gd name="connsiteX47" fmla="*/ 516394 w 1527946"/>
                    <a:gd name="connsiteY47" fmla="*/ 0 h 1526140"/>
                    <a:gd name="connsiteX48" fmla="*/ 459164 w 1527946"/>
                    <a:gd name="connsiteY48" fmla="*/ 51507 h 1526140"/>
                    <a:gd name="connsiteX49" fmla="*/ 451533 w 1527946"/>
                    <a:gd name="connsiteY49" fmla="*/ 122091 h 1526140"/>
                    <a:gd name="connsiteX50" fmla="*/ 31845 w 1527946"/>
                    <a:gd name="connsiteY50" fmla="*/ 331935 h 1526140"/>
                    <a:gd name="connsiteX51" fmla="*/ 1322 w 1527946"/>
                    <a:gd name="connsiteY51" fmla="*/ 396796 h 1526140"/>
                    <a:gd name="connsiteX52" fmla="*/ 58552 w 1527946"/>
                    <a:gd name="connsiteY52" fmla="*/ 438765 h 1526140"/>
                    <a:gd name="connsiteX53" fmla="*/ 417195 w 1527946"/>
                    <a:gd name="connsiteY53" fmla="*/ 438765 h 1526140"/>
                    <a:gd name="connsiteX54" fmla="*/ 308458 w 1527946"/>
                    <a:gd name="connsiteY54" fmla="*/ 1411680 h 1526140"/>
                    <a:gd name="connsiteX55" fmla="*/ 115782 w 1527946"/>
                    <a:gd name="connsiteY55" fmla="*/ 1411680 h 1526140"/>
                    <a:gd name="connsiteX56" fmla="*/ 115782 w 1527946"/>
                    <a:gd name="connsiteY56" fmla="*/ 1526140 h 1526140"/>
                    <a:gd name="connsiteX57" fmla="*/ 917006 w 1527946"/>
                    <a:gd name="connsiteY57" fmla="*/ 1526140 h 1526140"/>
                    <a:gd name="connsiteX58" fmla="*/ 917006 w 1527946"/>
                    <a:gd name="connsiteY58" fmla="*/ 1411680 h 1526140"/>
                    <a:gd name="connsiteX59" fmla="*/ 724331 w 1527946"/>
                    <a:gd name="connsiteY59" fmla="*/ 1411680 h 1526140"/>
                    <a:gd name="connsiteX60" fmla="*/ 615593 w 1527946"/>
                    <a:gd name="connsiteY60" fmla="*/ 438765 h 1526140"/>
                    <a:gd name="connsiteX61" fmla="*/ 1260387 w 1527946"/>
                    <a:gd name="connsiteY61" fmla="*/ 438765 h 1526140"/>
                    <a:gd name="connsiteX62" fmla="*/ 1260387 w 1527946"/>
                    <a:gd name="connsiteY62" fmla="*/ 763070 h 1526140"/>
                    <a:gd name="connsiteX63" fmla="*/ 1069620 w 1527946"/>
                    <a:gd name="connsiteY63" fmla="*/ 763070 h 1526140"/>
                    <a:gd name="connsiteX64" fmla="*/ 1069620 w 1527946"/>
                    <a:gd name="connsiteY64" fmla="*/ 1068298 h 1526140"/>
                    <a:gd name="connsiteX65" fmla="*/ 1527462 w 1527946"/>
                    <a:gd name="connsiteY65" fmla="*/ 1068298 h 1526140"/>
                    <a:gd name="connsiteX66" fmla="*/ 1527462 w 1527946"/>
                    <a:gd name="connsiteY66" fmla="*/ 763070 h 1526140"/>
                    <a:gd name="connsiteX67" fmla="*/ 1336694 w 1527946"/>
                    <a:gd name="connsiteY67"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9620 w 1527946"/>
                    <a:gd name="connsiteY61" fmla="*/ 1068298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7239 w 1527946"/>
                    <a:gd name="connsiteY61" fmla="*/ 849223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069620 w 1529843"/>
                    <a:gd name="connsiteY60" fmla="*/ 763070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117246 w 1529843"/>
                    <a:gd name="connsiteY61" fmla="*/ 844460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46841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39697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96505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3069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2218 w 1527946"/>
                    <a:gd name="connsiteY62" fmla="*/ 832554 h 1526140"/>
                    <a:gd name="connsiteX63" fmla="*/ 1486980 w 1527946"/>
                    <a:gd name="connsiteY63" fmla="*/ 763069 h 1526140"/>
                    <a:gd name="connsiteX64" fmla="*/ 1336694 w 1527946"/>
                    <a:gd name="connsiteY64" fmla="*/ 763070 h 152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527946" h="1526140">
                      <a:moveTo>
                        <a:pt x="604147" y="324305"/>
                      </a:moveTo>
                      <a:lnTo>
                        <a:pt x="592701" y="230829"/>
                      </a:lnTo>
                      <a:lnTo>
                        <a:pt x="985682" y="324305"/>
                      </a:lnTo>
                      <a:lnTo>
                        <a:pt x="604147" y="324305"/>
                      </a:lnTo>
                      <a:close/>
                      <a:moveTo>
                        <a:pt x="300827" y="324305"/>
                      </a:moveTo>
                      <a:lnTo>
                        <a:pt x="436272" y="255628"/>
                      </a:lnTo>
                      <a:lnTo>
                        <a:pt x="428641" y="324305"/>
                      </a:lnTo>
                      <a:lnTo>
                        <a:pt x="300827" y="324305"/>
                      </a:lnTo>
                      <a:close/>
                      <a:moveTo>
                        <a:pt x="422918" y="1411680"/>
                      </a:moveTo>
                      <a:lnTo>
                        <a:pt x="430549" y="1335373"/>
                      </a:lnTo>
                      <a:lnTo>
                        <a:pt x="600332" y="1335373"/>
                      </a:lnTo>
                      <a:lnTo>
                        <a:pt x="607963" y="1411680"/>
                      </a:lnTo>
                      <a:lnTo>
                        <a:pt x="422918" y="1411680"/>
                      </a:lnTo>
                      <a:close/>
                      <a:moveTo>
                        <a:pt x="449625" y="1182759"/>
                      </a:moveTo>
                      <a:lnTo>
                        <a:pt x="585070" y="1182759"/>
                      </a:lnTo>
                      <a:lnTo>
                        <a:pt x="592701" y="1259066"/>
                      </a:lnTo>
                      <a:lnTo>
                        <a:pt x="440087" y="1259066"/>
                      </a:lnTo>
                      <a:lnTo>
                        <a:pt x="449625" y="1182759"/>
                      </a:lnTo>
                      <a:close/>
                      <a:moveTo>
                        <a:pt x="466795" y="1030145"/>
                      </a:moveTo>
                      <a:lnTo>
                        <a:pt x="567901" y="1030145"/>
                      </a:lnTo>
                      <a:lnTo>
                        <a:pt x="575532" y="1106452"/>
                      </a:lnTo>
                      <a:lnTo>
                        <a:pt x="457256" y="1106452"/>
                      </a:lnTo>
                      <a:lnTo>
                        <a:pt x="466795" y="1030145"/>
                      </a:lnTo>
                      <a:close/>
                      <a:moveTo>
                        <a:pt x="482056" y="877531"/>
                      </a:moveTo>
                      <a:lnTo>
                        <a:pt x="548825" y="877531"/>
                      </a:lnTo>
                      <a:lnTo>
                        <a:pt x="556455" y="953838"/>
                      </a:lnTo>
                      <a:lnTo>
                        <a:pt x="472518" y="953838"/>
                      </a:lnTo>
                      <a:lnTo>
                        <a:pt x="482056" y="877531"/>
                      </a:lnTo>
                      <a:close/>
                      <a:moveTo>
                        <a:pt x="499225" y="724917"/>
                      </a:moveTo>
                      <a:lnTo>
                        <a:pt x="531656" y="724917"/>
                      </a:lnTo>
                      <a:lnTo>
                        <a:pt x="539286" y="801224"/>
                      </a:lnTo>
                      <a:lnTo>
                        <a:pt x="489687" y="801224"/>
                      </a:lnTo>
                      <a:lnTo>
                        <a:pt x="499225" y="724917"/>
                      </a:lnTo>
                      <a:close/>
                      <a:moveTo>
                        <a:pt x="516394" y="576118"/>
                      </a:moveTo>
                      <a:lnTo>
                        <a:pt x="524025" y="648610"/>
                      </a:lnTo>
                      <a:lnTo>
                        <a:pt x="506856" y="648610"/>
                      </a:lnTo>
                      <a:lnTo>
                        <a:pt x="516394" y="576118"/>
                      </a:lnTo>
                      <a:close/>
                      <a:moveTo>
                        <a:pt x="1336694" y="763070"/>
                      </a:moveTo>
                      <a:lnTo>
                        <a:pt x="1336694" y="438765"/>
                      </a:lnTo>
                      <a:lnTo>
                        <a:pt x="1470232" y="438765"/>
                      </a:lnTo>
                      <a:cubicBezTo>
                        <a:pt x="1498847" y="438765"/>
                        <a:pt x="1523647" y="417781"/>
                        <a:pt x="1527462" y="389166"/>
                      </a:cubicBezTo>
                      <a:cubicBezTo>
                        <a:pt x="1531277" y="360551"/>
                        <a:pt x="1512200" y="333843"/>
                        <a:pt x="1483585" y="326212"/>
                      </a:cubicBezTo>
                      <a:lnTo>
                        <a:pt x="579347" y="108737"/>
                      </a:lnTo>
                      <a:lnTo>
                        <a:pt x="573624" y="51507"/>
                      </a:lnTo>
                      <a:cubicBezTo>
                        <a:pt x="569809" y="20984"/>
                        <a:pt x="545009" y="0"/>
                        <a:pt x="516394" y="0"/>
                      </a:cubicBezTo>
                      <a:cubicBezTo>
                        <a:pt x="487779" y="0"/>
                        <a:pt x="462979" y="20984"/>
                        <a:pt x="459164" y="51507"/>
                      </a:cubicBezTo>
                      <a:lnTo>
                        <a:pt x="451533" y="122091"/>
                      </a:lnTo>
                      <a:lnTo>
                        <a:pt x="31845" y="331935"/>
                      </a:lnTo>
                      <a:cubicBezTo>
                        <a:pt x="8953" y="343382"/>
                        <a:pt x="-4401" y="370089"/>
                        <a:pt x="1322" y="396796"/>
                      </a:cubicBezTo>
                      <a:cubicBezTo>
                        <a:pt x="8953" y="419689"/>
                        <a:pt x="31845" y="438765"/>
                        <a:pt x="58552" y="438765"/>
                      </a:cubicBezTo>
                      <a:lnTo>
                        <a:pt x="417195" y="438765"/>
                      </a:lnTo>
                      <a:lnTo>
                        <a:pt x="308458" y="1411680"/>
                      </a:lnTo>
                      <a:lnTo>
                        <a:pt x="115782" y="1411680"/>
                      </a:lnTo>
                      <a:lnTo>
                        <a:pt x="115782" y="1526140"/>
                      </a:lnTo>
                      <a:lnTo>
                        <a:pt x="917006" y="1526140"/>
                      </a:lnTo>
                      <a:lnTo>
                        <a:pt x="917006" y="1411680"/>
                      </a:lnTo>
                      <a:lnTo>
                        <a:pt x="724331" y="1411680"/>
                      </a:lnTo>
                      <a:lnTo>
                        <a:pt x="615593" y="438765"/>
                      </a:lnTo>
                      <a:lnTo>
                        <a:pt x="1260387" y="438765"/>
                      </a:lnTo>
                      <a:lnTo>
                        <a:pt x="1260387" y="765452"/>
                      </a:lnTo>
                      <a:lnTo>
                        <a:pt x="1122008" y="765451"/>
                      </a:lnTo>
                      <a:cubicBezTo>
                        <a:pt x="1121214" y="794169"/>
                        <a:pt x="1125184" y="801454"/>
                        <a:pt x="1124390" y="830172"/>
                      </a:cubicBezTo>
                      <a:lnTo>
                        <a:pt x="1482218" y="832554"/>
                      </a:lnTo>
                      <a:cubicBezTo>
                        <a:pt x="1481424" y="802249"/>
                        <a:pt x="1487774" y="793374"/>
                        <a:pt x="1486980" y="763069"/>
                      </a:cubicBezTo>
                      <a:lnTo>
                        <a:pt x="1336694" y="763070"/>
                      </a:lnTo>
                      <a:close/>
                    </a:path>
                  </a:pathLst>
                </a:custGeom>
                <a:solidFill>
                  <a:schemeClr val="bg2">
                    <a:lumMod val="50000"/>
                  </a:schemeClr>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 name="Kuva 9" descr="Rakennus tasaisella täytöllä">
                  <a:extLst>
                    <a:ext uri="{FF2B5EF4-FFF2-40B4-BE49-F238E27FC236}">
                      <a16:creationId xmlns:a16="http://schemas.microsoft.com/office/drawing/2014/main" id="{91CBCB12-CD0D-1683-AA31-93D58F257C83}"/>
                    </a:ext>
                  </a:extLst>
                </p:cNvPr>
                <p:cNvSpPr/>
                <p:nvPr/>
              </p:nvSpPr>
              <p:spPr>
                <a:xfrm>
                  <a:off x="8697108" y="2062163"/>
                  <a:ext cx="704067" cy="628649"/>
                </a:xfrm>
                <a:custGeom>
                  <a:avLst/>
                  <a:gdLst>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0 h 800100"/>
                    <a:gd name="connsiteX67" fmla="*/ 95250 w 533400"/>
                    <a:gd name="connsiteY67" fmla="*/ 38100 h 800100"/>
                    <a:gd name="connsiteX68" fmla="*/ 66675 w 533400"/>
                    <a:gd name="connsiteY68" fmla="*/ 38100 h 800100"/>
                    <a:gd name="connsiteX69" fmla="*/ 66675 w 533400"/>
                    <a:gd name="connsiteY69" fmla="*/ 95250 h 800100"/>
                    <a:gd name="connsiteX70" fmla="*/ 38100 w 533400"/>
                    <a:gd name="connsiteY70" fmla="*/ 95250 h 800100"/>
                    <a:gd name="connsiteX71" fmla="*/ 38100 w 533400"/>
                    <a:gd name="connsiteY71" fmla="*/ 733425 h 800100"/>
                    <a:gd name="connsiteX72" fmla="*/ 0 w 533400"/>
                    <a:gd name="connsiteY72" fmla="*/ 733425 h 800100"/>
                    <a:gd name="connsiteX73" fmla="*/ 0 w 533400"/>
                    <a:gd name="connsiteY73" fmla="*/ 800100 h 800100"/>
                    <a:gd name="connsiteX74" fmla="*/ 533400 w 533400"/>
                    <a:gd name="connsiteY74" fmla="*/ 800100 h 800100"/>
                    <a:gd name="connsiteX75" fmla="*/ 533400 w 533400"/>
                    <a:gd name="connsiteY75" fmla="*/ 733425 h 800100"/>
                    <a:gd name="connsiteX76" fmla="*/ 495300 w 533400"/>
                    <a:gd name="connsiteY76"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38100 h 800100"/>
                    <a:gd name="connsiteX67" fmla="*/ 66675 w 533400"/>
                    <a:gd name="connsiteY67" fmla="*/ 38100 h 800100"/>
                    <a:gd name="connsiteX68" fmla="*/ 66675 w 533400"/>
                    <a:gd name="connsiteY68" fmla="*/ 95250 h 800100"/>
                    <a:gd name="connsiteX69" fmla="*/ 38100 w 533400"/>
                    <a:gd name="connsiteY69" fmla="*/ 95250 h 800100"/>
                    <a:gd name="connsiteX70" fmla="*/ 38100 w 533400"/>
                    <a:gd name="connsiteY70" fmla="*/ 733425 h 800100"/>
                    <a:gd name="connsiteX71" fmla="*/ 0 w 533400"/>
                    <a:gd name="connsiteY71" fmla="*/ 733425 h 800100"/>
                    <a:gd name="connsiteX72" fmla="*/ 0 w 533400"/>
                    <a:gd name="connsiteY72" fmla="*/ 800100 h 800100"/>
                    <a:gd name="connsiteX73" fmla="*/ 533400 w 533400"/>
                    <a:gd name="connsiteY73" fmla="*/ 800100 h 800100"/>
                    <a:gd name="connsiteX74" fmla="*/ 533400 w 533400"/>
                    <a:gd name="connsiteY74" fmla="*/ 733425 h 800100"/>
                    <a:gd name="connsiteX75" fmla="*/ 495300 w 533400"/>
                    <a:gd name="connsiteY75"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66675 w 533400"/>
                    <a:gd name="connsiteY66" fmla="*/ 38100 h 800100"/>
                    <a:gd name="connsiteX67" fmla="*/ 66675 w 533400"/>
                    <a:gd name="connsiteY67" fmla="*/ 95250 h 800100"/>
                    <a:gd name="connsiteX68" fmla="*/ 38100 w 533400"/>
                    <a:gd name="connsiteY68" fmla="*/ 95250 h 800100"/>
                    <a:gd name="connsiteX69" fmla="*/ 38100 w 533400"/>
                    <a:gd name="connsiteY69" fmla="*/ 733425 h 800100"/>
                    <a:gd name="connsiteX70" fmla="*/ 0 w 533400"/>
                    <a:gd name="connsiteY70" fmla="*/ 733425 h 800100"/>
                    <a:gd name="connsiteX71" fmla="*/ 0 w 533400"/>
                    <a:gd name="connsiteY71" fmla="*/ 800100 h 800100"/>
                    <a:gd name="connsiteX72" fmla="*/ 533400 w 533400"/>
                    <a:gd name="connsiteY72" fmla="*/ 800100 h 800100"/>
                    <a:gd name="connsiteX73" fmla="*/ 533400 w 533400"/>
                    <a:gd name="connsiteY73" fmla="*/ 733425 h 800100"/>
                    <a:gd name="connsiteX74" fmla="*/ 495300 w 533400"/>
                    <a:gd name="connsiteY74"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219075 h 800100"/>
                    <a:gd name="connsiteX44" fmla="*/ 161925 w 533400"/>
                    <a:gd name="connsiteY44" fmla="*/ 371475 h 800100"/>
                    <a:gd name="connsiteX45" fmla="*/ 104775 w 533400"/>
                    <a:gd name="connsiteY45" fmla="*/ 371475 h 800100"/>
                    <a:gd name="connsiteX46" fmla="*/ 104775 w 533400"/>
                    <a:gd name="connsiteY46" fmla="*/ 314325 h 800100"/>
                    <a:gd name="connsiteX47" fmla="*/ 161925 w 533400"/>
                    <a:gd name="connsiteY47" fmla="*/ 314325 h 800100"/>
                    <a:gd name="connsiteX48" fmla="*/ 161925 w 533400"/>
                    <a:gd name="connsiteY48" fmla="*/ 371475 h 800100"/>
                    <a:gd name="connsiteX49" fmla="*/ 161925 w 533400"/>
                    <a:gd name="connsiteY49" fmla="*/ 523875 h 800100"/>
                    <a:gd name="connsiteX50" fmla="*/ 104775 w 533400"/>
                    <a:gd name="connsiteY50" fmla="*/ 523875 h 800100"/>
                    <a:gd name="connsiteX51" fmla="*/ 104775 w 533400"/>
                    <a:gd name="connsiteY51" fmla="*/ 466725 h 800100"/>
                    <a:gd name="connsiteX52" fmla="*/ 161925 w 533400"/>
                    <a:gd name="connsiteY52" fmla="*/ 466725 h 800100"/>
                    <a:gd name="connsiteX53" fmla="*/ 161925 w 533400"/>
                    <a:gd name="connsiteY53" fmla="*/ 523875 h 800100"/>
                    <a:gd name="connsiteX54" fmla="*/ 161925 w 533400"/>
                    <a:gd name="connsiteY54" fmla="*/ 676275 h 800100"/>
                    <a:gd name="connsiteX55" fmla="*/ 104775 w 533400"/>
                    <a:gd name="connsiteY55" fmla="*/ 676275 h 800100"/>
                    <a:gd name="connsiteX56" fmla="*/ 104775 w 533400"/>
                    <a:gd name="connsiteY56" fmla="*/ 619125 h 800100"/>
                    <a:gd name="connsiteX57" fmla="*/ 161925 w 533400"/>
                    <a:gd name="connsiteY57" fmla="*/ 619125 h 800100"/>
                    <a:gd name="connsiteX58" fmla="*/ 161925 w 533400"/>
                    <a:gd name="connsiteY58" fmla="*/ 676275 h 800100"/>
                    <a:gd name="connsiteX59" fmla="*/ 495300 w 533400"/>
                    <a:gd name="connsiteY59" fmla="*/ 733425 h 800100"/>
                    <a:gd name="connsiteX60" fmla="*/ 495300 w 533400"/>
                    <a:gd name="connsiteY60" fmla="*/ 95250 h 800100"/>
                    <a:gd name="connsiteX61" fmla="*/ 466725 w 533400"/>
                    <a:gd name="connsiteY61" fmla="*/ 95250 h 800100"/>
                    <a:gd name="connsiteX62" fmla="*/ 466725 w 533400"/>
                    <a:gd name="connsiteY62" fmla="*/ 38100 h 800100"/>
                    <a:gd name="connsiteX63" fmla="*/ 438150 w 533400"/>
                    <a:gd name="connsiteY63" fmla="*/ 38100 h 800100"/>
                    <a:gd name="connsiteX64" fmla="*/ 438150 w 533400"/>
                    <a:gd name="connsiteY64" fmla="*/ 0 h 800100"/>
                    <a:gd name="connsiteX65" fmla="*/ 66675 w 533400"/>
                    <a:gd name="connsiteY65" fmla="*/ 38100 h 800100"/>
                    <a:gd name="connsiteX66" fmla="*/ 66675 w 533400"/>
                    <a:gd name="connsiteY66" fmla="*/ 95250 h 800100"/>
                    <a:gd name="connsiteX67" fmla="*/ 38100 w 533400"/>
                    <a:gd name="connsiteY67" fmla="*/ 95250 h 800100"/>
                    <a:gd name="connsiteX68" fmla="*/ 38100 w 533400"/>
                    <a:gd name="connsiteY68" fmla="*/ 733425 h 800100"/>
                    <a:gd name="connsiteX69" fmla="*/ 0 w 533400"/>
                    <a:gd name="connsiteY69" fmla="*/ 733425 h 800100"/>
                    <a:gd name="connsiteX70" fmla="*/ 0 w 533400"/>
                    <a:gd name="connsiteY70" fmla="*/ 800100 h 800100"/>
                    <a:gd name="connsiteX71" fmla="*/ 533400 w 533400"/>
                    <a:gd name="connsiteY71" fmla="*/ 800100 h 800100"/>
                    <a:gd name="connsiteX72" fmla="*/ 533400 w 533400"/>
                    <a:gd name="connsiteY72" fmla="*/ 733425 h 800100"/>
                    <a:gd name="connsiteX73" fmla="*/ 495300 w 533400"/>
                    <a:gd name="connsiteY73"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61925 w 533400"/>
                    <a:gd name="connsiteY42" fmla="*/ 219075 h 800100"/>
                    <a:gd name="connsiteX43" fmla="*/ 161925 w 533400"/>
                    <a:gd name="connsiteY43" fmla="*/ 371475 h 800100"/>
                    <a:gd name="connsiteX44" fmla="*/ 104775 w 533400"/>
                    <a:gd name="connsiteY44" fmla="*/ 371475 h 800100"/>
                    <a:gd name="connsiteX45" fmla="*/ 104775 w 533400"/>
                    <a:gd name="connsiteY45" fmla="*/ 314325 h 800100"/>
                    <a:gd name="connsiteX46" fmla="*/ 161925 w 533400"/>
                    <a:gd name="connsiteY46" fmla="*/ 314325 h 800100"/>
                    <a:gd name="connsiteX47" fmla="*/ 161925 w 533400"/>
                    <a:gd name="connsiteY47" fmla="*/ 371475 h 800100"/>
                    <a:gd name="connsiteX48" fmla="*/ 161925 w 533400"/>
                    <a:gd name="connsiteY48" fmla="*/ 523875 h 800100"/>
                    <a:gd name="connsiteX49" fmla="*/ 104775 w 533400"/>
                    <a:gd name="connsiteY49" fmla="*/ 523875 h 800100"/>
                    <a:gd name="connsiteX50" fmla="*/ 104775 w 533400"/>
                    <a:gd name="connsiteY50" fmla="*/ 466725 h 800100"/>
                    <a:gd name="connsiteX51" fmla="*/ 161925 w 533400"/>
                    <a:gd name="connsiteY51" fmla="*/ 466725 h 800100"/>
                    <a:gd name="connsiteX52" fmla="*/ 161925 w 533400"/>
                    <a:gd name="connsiteY52" fmla="*/ 523875 h 800100"/>
                    <a:gd name="connsiteX53" fmla="*/ 161925 w 533400"/>
                    <a:gd name="connsiteY53" fmla="*/ 676275 h 800100"/>
                    <a:gd name="connsiteX54" fmla="*/ 104775 w 533400"/>
                    <a:gd name="connsiteY54" fmla="*/ 676275 h 800100"/>
                    <a:gd name="connsiteX55" fmla="*/ 104775 w 533400"/>
                    <a:gd name="connsiteY55" fmla="*/ 619125 h 800100"/>
                    <a:gd name="connsiteX56" fmla="*/ 161925 w 533400"/>
                    <a:gd name="connsiteY56" fmla="*/ 619125 h 800100"/>
                    <a:gd name="connsiteX57" fmla="*/ 161925 w 533400"/>
                    <a:gd name="connsiteY57" fmla="*/ 676275 h 800100"/>
                    <a:gd name="connsiteX58" fmla="*/ 495300 w 533400"/>
                    <a:gd name="connsiteY58" fmla="*/ 733425 h 800100"/>
                    <a:gd name="connsiteX59" fmla="*/ 495300 w 533400"/>
                    <a:gd name="connsiteY59" fmla="*/ 95250 h 800100"/>
                    <a:gd name="connsiteX60" fmla="*/ 466725 w 533400"/>
                    <a:gd name="connsiteY60" fmla="*/ 95250 h 800100"/>
                    <a:gd name="connsiteX61" fmla="*/ 466725 w 533400"/>
                    <a:gd name="connsiteY61" fmla="*/ 38100 h 800100"/>
                    <a:gd name="connsiteX62" fmla="*/ 438150 w 533400"/>
                    <a:gd name="connsiteY62" fmla="*/ 38100 h 800100"/>
                    <a:gd name="connsiteX63" fmla="*/ 438150 w 533400"/>
                    <a:gd name="connsiteY63" fmla="*/ 0 h 800100"/>
                    <a:gd name="connsiteX64" fmla="*/ 66675 w 533400"/>
                    <a:gd name="connsiteY64" fmla="*/ 38100 h 800100"/>
                    <a:gd name="connsiteX65" fmla="*/ 66675 w 533400"/>
                    <a:gd name="connsiteY65" fmla="*/ 95250 h 800100"/>
                    <a:gd name="connsiteX66" fmla="*/ 38100 w 533400"/>
                    <a:gd name="connsiteY66" fmla="*/ 95250 h 800100"/>
                    <a:gd name="connsiteX67" fmla="*/ 38100 w 533400"/>
                    <a:gd name="connsiteY67" fmla="*/ 733425 h 800100"/>
                    <a:gd name="connsiteX68" fmla="*/ 0 w 533400"/>
                    <a:gd name="connsiteY68" fmla="*/ 733425 h 800100"/>
                    <a:gd name="connsiteX69" fmla="*/ 0 w 533400"/>
                    <a:gd name="connsiteY69" fmla="*/ 800100 h 800100"/>
                    <a:gd name="connsiteX70" fmla="*/ 533400 w 533400"/>
                    <a:gd name="connsiteY70" fmla="*/ 800100 h 800100"/>
                    <a:gd name="connsiteX71" fmla="*/ 533400 w 533400"/>
                    <a:gd name="connsiteY71" fmla="*/ 733425 h 800100"/>
                    <a:gd name="connsiteX72" fmla="*/ 495300 w 533400"/>
                    <a:gd name="connsiteY72"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371475 h 800100"/>
                    <a:gd name="connsiteX41" fmla="*/ 104775 w 533400"/>
                    <a:gd name="connsiteY41" fmla="*/ 371475 h 800100"/>
                    <a:gd name="connsiteX42" fmla="*/ 104775 w 533400"/>
                    <a:gd name="connsiteY42" fmla="*/ 314325 h 800100"/>
                    <a:gd name="connsiteX43" fmla="*/ 161925 w 533400"/>
                    <a:gd name="connsiteY43" fmla="*/ 314325 h 800100"/>
                    <a:gd name="connsiteX44" fmla="*/ 161925 w 533400"/>
                    <a:gd name="connsiteY44" fmla="*/ 371475 h 800100"/>
                    <a:gd name="connsiteX45" fmla="*/ 161925 w 533400"/>
                    <a:gd name="connsiteY45" fmla="*/ 523875 h 800100"/>
                    <a:gd name="connsiteX46" fmla="*/ 104775 w 533400"/>
                    <a:gd name="connsiteY46" fmla="*/ 523875 h 800100"/>
                    <a:gd name="connsiteX47" fmla="*/ 104775 w 533400"/>
                    <a:gd name="connsiteY47" fmla="*/ 466725 h 800100"/>
                    <a:gd name="connsiteX48" fmla="*/ 161925 w 533400"/>
                    <a:gd name="connsiteY48" fmla="*/ 466725 h 800100"/>
                    <a:gd name="connsiteX49" fmla="*/ 161925 w 533400"/>
                    <a:gd name="connsiteY49" fmla="*/ 523875 h 800100"/>
                    <a:gd name="connsiteX50" fmla="*/ 161925 w 533400"/>
                    <a:gd name="connsiteY50" fmla="*/ 676275 h 800100"/>
                    <a:gd name="connsiteX51" fmla="*/ 104775 w 533400"/>
                    <a:gd name="connsiteY51" fmla="*/ 676275 h 800100"/>
                    <a:gd name="connsiteX52" fmla="*/ 104775 w 533400"/>
                    <a:gd name="connsiteY52" fmla="*/ 619125 h 800100"/>
                    <a:gd name="connsiteX53" fmla="*/ 161925 w 533400"/>
                    <a:gd name="connsiteY53" fmla="*/ 619125 h 800100"/>
                    <a:gd name="connsiteX54" fmla="*/ 161925 w 533400"/>
                    <a:gd name="connsiteY54" fmla="*/ 676275 h 800100"/>
                    <a:gd name="connsiteX55" fmla="*/ 495300 w 533400"/>
                    <a:gd name="connsiteY55" fmla="*/ 733425 h 800100"/>
                    <a:gd name="connsiteX56" fmla="*/ 495300 w 533400"/>
                    <a:gd name="connsiteY56" fmla="*/ 95250 h 800100"/>
                    <a:gd name="connsiteX57" fmla="*/ 466725 w 533400"/>
                    <a:gd name="connsiteY57" fmla="*/ 95250 h 800100"/>
                    <a:gd name="connsiteX58" fmla="*/ 466725 w 533400"/>
                    <a:gd name="connsiteY58" fmla="*/ 38100 h 800100"/>
                    <a:gd name="connsiteX59" fmla="*/ 438150 w 533400"/>
                    <a:gd name="connsiteY59" fmla="*/ 38100 h 800100"/>
                    <a:gd name="connsiteX60" fmla="*/ 438150 w 533400"/>
                    <a:gd name="connsiteY60" fmla="*/ 0 h 800100"/>
                    <a:gd name="connsiteX61" fmla="*/ 66675 w 533400"/>
                    <a:gd name="connsiteY61" fmla="*/ 38100 h 800100"/>
                    <a:gd name="connsiteX62" fmla="*/ 66675 w 533400"/>
                    <a:gd name="connsiteY62" fmla="*/ 95250 h 800100"/>
                    <a:gd name="connsiteX63" fmla="*/ 38100 w 533400"/>
                    <a:gd name="connsiteY63" fmla="*/ 95250 h 800100"/>
                    <a:gd name="connsiteX64" fmla="*/ 38100 w 533400"/>
                    <a:gd name="connsiteY64" fmla="*/ 733425 h 800100"/>
                    <a:gd name="connsiteX65" fmla="*/ 0 w 533400"/>
                    <a:gd name="connsiteY65" fmla="*/ 733425 h 800100"/>
                    <a:gd name="connsiteX66" fmla="*/ 0 w 533400"/>
                    <a:gd name="connsiteY66" fmla="*/ 800100 h 800100"/>
                    <a:gd name="connsiteX67" fmla="*/ 533400 w 533400"/>
                    <a:gd name="connsiteY67" fmla="*/ 800100 h 800100"/>
                    <a:gd name="connsiteX68" fmla="*/ 533400 w 533400"/>
                    <a:gd name="connsiteY68" fmla="*/ 733425 h 800100"/>
                    <a:gd name="connsiteX69" fmla="*/ 495300 w 533400"/>
                    <a:gd name="connsiteY69"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95275 w 533400"/>
                    <a:gd name="connsiteY22" fmla="*/ 161925 h 800100"/>
                    <a:gd name="connsiteX23" fmla="*/ 295275 w 533400"/>
                    <a:gd name="connsiteY23" fmla="*/ 219075 h 800100"/>
                    <a:gd name="connsiteX24" fmla="*/ 295275 w 533400"/>
                    <a:gd name="connsiteY24" fmla="*/ 371475 h 800100"/>
                    <a:gd name="connsiteX25" fmla="*/ 238125 w 533400"/>
                    <a:gd name="connsiteY25" fmla="*/ 371475 h 800100"/>
                    <a:gd name="connsiteX26" fmla="*/ 238125 w 533400"/>
                    <a:gd name="connsiteY26" fmla="*/ 314325 h 800100"/>
                    <a:gd name="connsiteX27" fmla="*/ 295275 w 533400"/>
                    <a:gd name="connsiteY27" fmla="*/ 314325 h 800100"/>
                    <a:gd name="connsiteX28" fmla="*/ 295275 w 533400"/>
                    <a:gd name="connsiteY28" fmla="*/ 371475 h 800100"/>
                    <a:gd name="connsiteX29" fmla="*/ 295275 w 533400"/>
                    <a:gd name="connsiteY29" fmla="*/ 523875 h 800100"/>
                    <a:gd name="connsiteX30" fmla="*/ 238125 w 533400"/>
                    <a:gd name="connsiteY30" fmla="*/ 523875 h 800100"/>
                    <a:gd name="connsiteX31" fmla="*/ 238125 w 533400"/>
                    <a:gd name="connsiteY31" fmla="*/ 466725 h 800100"/>
                    <a:gd name="connsiteX32" fmla="*/ 295275 w 533400"/>
                    <a:gd name="connsiteY32" fmla="*/ 466725 h 800100"/>
                    <a:gd name="connsiteX33" fmla="*/ 295275 w 533400"/>
                    <a:gd name="connsiteY33" fmla="*/ 523875 h 800100"/>
                    <a:gd name="connsiteX34" fmla="*/ 295275 w 533400"/>
                    <a:gd name="connsiteY34" fmla="*/ 733425 h 800100"/>
                    <a:gd name="connsiteX35" fmla="*/ 238125 w 533400"/>
                    <a:gd name="connsiteY35" fmla="*/ 733425 h 800100"/>
                    <a:gd name="connsiteX36" fmla="*/ 238125 w 533400"/>
                    <a:gd name="connsiteY36" fmla="*/ 619125 h 800100"/>
                    <a:gd name="connsiteX37" fmla="*/ 295275 w 533400"/>
                    <a:gd name="connsiteY37" fmla="*/ 619125 h 800100"/>
                    <a:gd name="connsiteX38" fmla="*/ 295275 w 533400"/>
                    <a:gd name="connsiteY38" fmla="*/ 733425 h 800100"/>
                    <a:gd name="connsiteX39" fmla="*/ 161925 w 533400"/>
                    <a:gd name="connsiteY39" fmla="*/ 371475 h 800100"/>
                    <a:gd name="connsiteX40" fmla="*/ 104775 w 533400"/>
                    <a:gd name="connsiteY40" fmla="*/ 371475 h 800100"/>
                    <a:gd name="connsiteX41" fmla="*/ 104775 w 533400"/>
                    <a:gd name="connsiteY41" fmla="*/ 314325 h 800100"/>
                    <a:gd name="connsiteX42" fmla="*/ 161925 w 533400"/>
                    <a:gd name="connsiteY42" fmla="*/ 314325 h 800100"/>
                    <a:gd name="connsiteX43" fmla="*/ 161925 w 533400"/>
                    <a:gd name="connsiteY43" fmla="*/ 371475 h 800100"/>
                    <a:gd name="connsiteX44" fmla="*/ 161925 w 533400"/>
                    <a:gd name="connsiteY44" fmla="*/ 523875 h 800100"/>
                    <a:gd name="connsiteX45" fmla="*/ 104775 w 533400"/>
                    <a:gd name="connsiteY45" fmla="*/ 523875 h 800100"/>
                    <a:gd name="connsiteX46" fmla="*/ 104775 w 533400"/>
                    <a:gd name="connsiteY46" fmla="*/ 466725 h 800100"/>
                    <a:gd name="connsiteX47" fmla="*/ 161925 w 533400"/>
                    <a:gd name="connsiteY47" fmla="*/ 466725 h 800100"/>
                    <a:gd name="connsiteX48" fmla="*/ 161925 w 533400"/>
                    <a:gd name="connsiteY48" fmla="*/ 523875 h 800100"/>
                    <a:gd name="connsiteX49" fmla="*/ 161925 w 533400"/>
                    <a:gd name="connsiteY49" fmla="*/ 676275 h 800100"/>
                    <a:gd name="connsiteX50" fmla="*/ 104775 w 533400"/>
                    <a:gd name="connsiteY50" fmla="*/ 676275 h 800100"/>
                    <a:gd name="connsiteX51" fmla="*/ 104775 w 533400"/>
                    <a:gd name="connsiteY51" fmla="*/ 619125 h 800100"/>
                    <a:gd name="connsiteX52" fmla="*/ 161925 w 533400"/>
                    <a:gd name="connsiteY52" fmla="*/ 619125 h 800100"/>
                    <a:gd name="connsiteX53" fmla="*/ 161925 w 533400"/>
                    <a:gd name="connsiteY53" fmla="*/ 676275 h 800100"/>
                    <a:gd name="connsiteX54" fmla="*/ 495300 w 533400"/>
                    <a:gd name="connsiteY54" fmla="*/ 733425 h 800100"/>
                    <a:gd name="connsiteX55" fmla="*/ 495300 w 533400"/>
                    <a:gd name="connsiteY55" fmla="*/ 95250 h 800100"/>
                    <a:gd name="connsiteX56" fmla="*/ 466725 w 533400"/>
                    <a:gd name="connsiteY56" fmla="*/ 95250 h 800100"/>
                    <a:gd name="connsiteX57" fmla="*/ 466725 w 533400"/>
                    <a:gd name="connsiteY57" fmla="*/ 38100 h 800100"/>
                    <a:gd name="connsiteX58" fmla="*/ 438150 w 533400"/>
                    <a:gd name="connsiteY58" fmla="*/ 38100 h 800100"/>
                    <a:gd name="connsiteX59" fmla="*/ 438150 w 533400"/>
                    <a:gd name="connsiteY59" fmla="*/ 0 h 800100"/>
                    <a:gd name="connsiteX60" fmla="*/ 66675 w 533400"/>
                    <a:gd name="connsiteY60" fmla="*/ 38100 h 800100"/>
                    <a:gd name="connsiteX61" fmla="*/ 66675 w 533400"/>
                    <a:gd name="connsiteY61" fmla="*/ 95250 h 800100"/>
                    <a:gd name="connsiteX62" fmla="*/ 38100 w 533400"/>
                    <a:gd name="connsiteY62" fmla="*/ 95250 h 800100"/>
                    <a:gd name="connsiteX63" fmla="*/ 38100 w 533400"/>
                    <a:gd name="connsiteY63" fmla="*/ 733425 h 800100"/>
                    <a:gd name="connsiteX64" fmla="*/ 0 w 533400"/>
                    <a:gd name="connsiteY64" fmla="*/ 733425 h 800100"/>
                    <a:gd name="connsiteX65" fmla="*/ 0 w 533400"/>
                    <a:gd name="connsiteY65" fmla="*/ 800100 h 800100"/>
                    <a:gd name="connsiteX66" fmla="*/ 533400 w 533400"/>
                    <a:gd name="connsiteY66" fmla="*/ 800100 h 800100"/>
                    <a:gd name="connsiteX67" fmla="*/ 533400 w 533400"/>
                    <a:gd name="connsiteY67" fmla="*/ 733425 h 800100"/>
                    <a:gd name="connsiteX68" fmla="*/ 495300 w 533400"/>
                    <a:gd name="connsiteY68"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161925 h 800100"/>
                    <a:gd name="connsiteX21" fmla="*/ 238125 w 533400"/>
                    <a:gd name="connsiteY21" fmla="*/ 219075 h 800100"/>
                    <a:gd name="connsiteX22" fmla="*/ 295275 w 533400"/>
                    <a:gd name="connsiteY22" fmla="*/ 161925 h 800100"/>
                    <a:gd name="connsiteX23" fmla="*/ 295275 w 533400"/>
                    <a:gd name="connsiteY23" fmla="*/ 371475 h 800100"/>
                    <a:gd name="connsiteX24" fmla="*/ 238125 w 533400"/>
                    <a:gd name="connsiteY24" fmla="*/ 371475 h 800100"/>
                    <a:gd name="connsiteX25" fmla="*/ 238125 w 533400"/>
                    <a:gd name="connsiteY25" fmla="*/ 314325 h 800100"/>
                    <a:gd name="connsiteX26" fmla="*/ 295275 w 533400"/>
                    <a:gd name="connsiteY26" fmla="*/ 314325 h 800100"/>
                    <a:gd name="connsiteX27" fmla="*/ 295275 w 533400"/>
                    <a:gd name="connsiteY27" fmla="*/ 371475 h 800100"/>
                    <a:gd name="connsiteX28" fmla="*/ 295275 w 533400"/>
                    <a:gd name="connsiteY28" fmla="*/ 523875 h 800100"/>
                    <a:gd name="connsiteX29" fmla="*/ 238125 w 533400"/>
                    <a:gd name="connsiteY29" fmla="*/ 523875 h 800100"/>
                    <a:gd name="connsiteX30" fmla="*/ 238125 w 533400"/>
                    <a:gd name="connsiteY30" fmla="*/ 466725 h 800100"/>
                    <a:gd name="connsiteX31" fmla="*/ 295275 w 533400"/>
                    <a:gd name="connsiteY31" fmla="*/ 466725 h 800100"/>
                    <a:gd name="connsiteX32" fmla="*/ 295275 w 533400"/>
                    <a:gd name="connsiteY32" fmla="*/ 523875 h 800100"/>
                    <a:gd name="connsiteX33" fmla="*/ 295275 w 533400"/>
                    <a:gd name="connsiteY33" fmla="*/ 733425 h 800100"/>
                    <a:gd name="connsiteX34" fmla="*/ 238125 w 533400"/>
                    <a:gd name="connsiteY34" fmla="*/ 733425 h 800100"/>
                    <a:gd name="connsiteX35" fmla="*/ 238125 w 533400"/>
                    <a:gd name="connsiteY35" fmla="*/ 619125 h 800100"/>
                    <a:gd name="connsiteX36" fmla="*/ 295275 w 533400"/>
                    <a:gd name="connsiteY36" fmla="*/ 619125 h 800100"/>
                    <a:gd name="connsiteX37" fmla="*/ 295275 w 533400"/>
                    <a:gd name="connsiteY37" fmla="*/ 733425 h 800100"/>
                    <a:gd name="connsiteX38" fmla="*/ 161925 w 533400"/>
                    <a:gd name="connsiteY38" fmla="*/ 371475 h 800100"/>
                    <a:gd name="connsiteX39" fmla="*/ 104775 w 533400"/>
                    <a:gd name="connsiteY39" fmla="*/ 371475 h 800100"/>
                    <a:gd name="connsiteX40" fmla="*/ 104775 w 533400"/>
                    <a:gd name="connsiteY40" fmla="*/ 314325 h 800100"/>
                    <a:gd name="connsiteX41" fmla="*/ 161925 w 533400"/>
                    <a:gd name="connsiteY41" fmla="*/ 314325 h 800100"/>
                    <a:gd name="connsiteX42" fmla="*/ 161925 w 533400"/>
                    <a:gd name="connsiteY42" fmla="*/ 371475 h 800100"/>
                    <a:gd name="connsiteX43" fmla="*/ 161925 w 533400"/>
                    <a:gd name="connsiteY43" fmla="*/ 523875 h 800100"/>
                    <a:gd name="connsiteX44" fmla="*/ 104775 w 533400"/>
                    <a:gd name="connsiteY44" fmla="*/ 523875 h 800100"/>
                    <a:gd name="connsiteX45" fmla="*/ 104775 w 533400"/>
                    <a:gd name="connsiteY45" fmla="*/ 466725 h 800100"/>
                    <a:gd name="connsiteX46" fmla="*/ 161925 w 533400"/>
                    <a:gd name="connsiteY46" fmla="*/ 466725 h 800100"/>
                    <a:gd name="connsiteX47" fmla="*/ 161925 w 533400"/>
                    <a:gd name="connsiteY47" fmla="*/ 523875 h 800100"/>
                    <a:gd name="connsiteX48" fmla="*/ 161925 w 533400"/>
                    <a:gd name="connsiteY48" fmla="*/ 676275 h 800100"/>
                    <a:gd name="connsiteX49" fmla="*/ 104775 w 533400"/>
                    <a:gd name="connsiteY49" fmla="*/ 676275 h 800100"/>
                    <a:gd name="connsiteX50" fmla="*/ 104775 w 533400"/>
                    <a:gd name="connsiteY50" fmla="*/ 619125 h 800100"/>
                    <a:gd name="connsiteX51" fmla="*/ 161925 w 533400"/>
                    <a:gd name="connsiteY51" fmla="*/ 619125 h 800100"/>
                    <a:gd name="connsiteX52" fmla="*/ 161925 w 533400"/>
                    <a:gd name="connsiteY52" fmla="*/ 676275 h 800100"/>
                    <a:gd name="connsiteX53" fmla="*/ 495300 w 533400"/>
                    <a:gd name="connsiteY53" fmla="*/ 733425 h 800100"/>
                    <a:gd name="connsiteX54" fmla="*/ 495300 w 533400"/>
                    <a:gd name="connsiteY54" fmla="*/ 95250 h 800100"/>
                    <a:gd name="connsiteX55" fmla="*/ 466725 w 533400"/>
                    <a:gd name="connsiteY55" fmla="*/ 95250 h 800100"/>
                    <a:gd name="connsiteX56" fmla="*/ 466725 w 533400"/>
                    <a:gd name="connsiteY56" fmla="*/ 38100 h 800100"/>
                    <a:gd name="connsiteX57" fmla="*/ 438150 w 533400"/>
                    <a:gd name="connsiteY57" fmla="*/ 38100 h 800100"/>
                    <a:gd name="connsiteX58" fmla="*/ 438150 w 533400"/>
                    <a:gd name="connsiteY58" fmla="*/ 0 h 800100"/>
                    <a:gd name="connsiteX59" fmla="*/ 66675 w 533400"/>
                    <a:gd name="connsiteY59" fmla="*/ 38100 h 800100"/>
                    <a:gd name="connsiteX60" fmla="*/ 66675 w 533400"/>
                    <a:gd name="connsiteY60" fmla="*/ 95250 h 800100"/>
                    <a:gd name="connsiteX61" fmla="*/ 38100 w 533400"/>
                    <a:gd name="connsiteY61" fmla="*/ 95250 h 800100"/>
                    <a:gd name="connsiteX62" fmla="*/ 38100 w 533400"/>
                    <a:gd name="connsiteY62" fmla="*/ 733425 h 800100"/>
                    <a:gd name="connsiteX63" fmla="*/ 0 w 533400"/>
                    <a:gd name="connsiteY63" fmla="*/ 733425 h 800100"/>
                    <a:gd name="connsiteX64" fmla="*/ 0 w 533400"/>
                    <a:gd name="connsiteY64" fmla="*/ 800100 h 800100"/>
                    <a:gd name="connsiteX65" fmla="*/ 533400 w 533400"/>
                    <a:gd name="connsiteY65" fmla="*/ 800100 h 800100"/>
                    <a:gd name="connsiteX66" fmla="*/ 533400 w 533400"/>
                    <a:gd name="connsiteY66" fmla="*/ 733425 h 800100"/>
                    <a:gd name="connsiteX67" fmla="*/ 495300 w 533400"/>
                    <a:gd name="connsiteY67"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371475 h 800100"/>
                    <a:gd name="connsiteX21" fmla="*/ 238125 w 533400"/>
                    <a:gd name="connsiteY21" fmla="*/ 371475 h 800100"/>
                    <a:gd name="connsiteX22" fmla="*/ 238125 w 533400"/>
                    <a:gd name="connsiteY22" fmla="*/ 314325 h 800100"/>
                    <a:gd name="connsiteX23" fmla="*/ 295275 w 533400"/>
                    <a:gd name="connsiteY23" fmla="*/ 314325 h 800100"/>
                    <a:gd name="connsiteX24" fmla="*/ 295275 w 533400"/>
                    <a:gd name="connsiteY24" fmla="*/ 371475 h 800100"/>
                    <a:gd name="connsiteX25" fmla="*/ 295275 w 533400"/>
                    <a:gd name="connsiteY25" fmla="*/ 523875 h 800100"/>
                    <a:gd name="connsiteX26" fmla="*/ 238125 w 533400"/>
                    <a:gd name="connsiteY26" fmla="*/ 523875 h 800100"/>
                    <a:gd name="connsiteX27" fmla="*/ 238125 w 533400"/>
                    <a:gd name="connsiteY27" fmla="*/ 466725 h 800100"/>
                    <a:gd name="connsiteX28" fmla="*/ 295275 w 533400"/>
                    <a:gd name="connsiteY28" fmla="*/ 466725 h 800100"/>
                    <a:gd name="connsiteX29" fmla="*/ 295275 w 533400"/>
                    <a:gd name="connsiteY29" fmla="*/ 523875 h 800100"/>
                    <a:gd name="connsiteX30" fmla="*/ 295275 w 533400"/>
                    <a:gd name="connsiteY30" fmla="*/ 733425 h 800100"/>
                    <a:gd name="connsiteX31" fmla="*/ 238125 w 533400"/>
                    <a:gd name="connsiteY31" fmla="*/ 733425 h 800100"/>
                    <a:gd name="connsiteX32" fmla="*/ 238125 w 533400"/>
                    <a:gd name="connsiteY32" fmla="*/ 619125 h 800100"/>
                    <a:gd name="connsiteX33" fmla="*/ 295275 w 533400"/>
                    <a:gd name="connsiteY33" fmla="*/ 619125 h 800100"/>
                    <a:gd name="connsiteX34" fmla="*/ 295275 w 533400"/>
                    <a:gd name="connsiteY34" fmla="*/ 733425 h 800100"/>
                    <a:gd name="connsiteX35" fmla="*/ 161925 w 533400"/>
                    <a:gd name="connsiteY35" fmla="*/ 371475 h 800100"/>
                    <a:gd name="connsiteX36" fmla="*/ 104775 w 533400"/>
                    <a:gd name="connsiteY36" fmla="*/ 371475 h 800100"/>
                    <a:gd name="connsiteX37" fmla="*/ 104775 w 533400"/>
                    <a:gd name="connsiteY37" fmla="*/ 314325 h 800100"/>
                    <a:gd name="connsiteX38" fmla="*/ 161925 w 533400"/>
                    <a:gd name="connsiteY38" fmla="*/ 314325 h 800100"/>
                    <a:gd name="connsiteX39" fmla="*/ 161925 w 533400"/>
                    <a:gd name="connsiteY39" fmla="*/ 371475 h 800100"/>
                    <a:gd name="connsiteX40" fmla="*/ 161925 w 533400"/>
                    <a:gd name="connsiteY40" fmla="*/ 523875 h 800100"/>
                    <a:gd name="connsiteX41" fmla="*/ 104775 w 533400"/>
                    <a:gd name="connsiteY41" fmla="*/ 523875 h 800100"/>
                    <a:gd name="connsiteX42" fmla="*/ 104775 w 533400"/>
                    <a:gd name="connsiteY42" fmla="*/ 466725 h 800100"/>
                    <a:gd name="connsiteX43" fmla="*/ 161925 w 533400"/>
                    <a:gd name="connsiteY43" fmla="*/ 466725 h 800100"/>
                    <a:gd name="connsiteX44" fmla="*/ 161925 w 533400"/>
                    <a:gd name="connsiteY44" fmla="*/ 523875 h 800100"/>
                    <a:gd name="connsiteX45" fmla="*/ 161925 w 533400"/>
                    <a:gd name="connsiteY45" fmla="*/ 676275 h 800100"/>
                    <a:gd name="connsiteX46" fmla="*/ 104775 w 533400"/>
                    <a:gd name="connsiteY46" fmla="*/ 676275 h 800100"/>
                    <a:gd name="connsiteX47" fmla="*/ 104775 w 533400"/>
                    <a:gd name="connsiteY47" fmla="*/ 619125 h 800100"/>
                    <a:gd name="connsiteX48" fmla="*/ 161925 w 533400"/>
                    <a:gd name="connsiteY48" fmla="*/ 619125 h 800100"/>
                    <a:gd name="connsiteX49" fmla="*/ 161925 w 533400"/>
                    <a:gd name="connsiteY49" fmla="*/ 676275 h 800100"/>
                    <a:gd name="connsiteX50" fmla="*/ 495300 w 533400"/>
                    <a:gd name="connsiteY50" fmla="*/ 733425 h 800100"/>
                    <a:gd name="connsiteX51" fmla="*/ 495300 w 533400"/>
                    <a:gd name="connsiteY51" fmla="*/ 95250 h 800100"/>
                    <a:gd name="connsiteX52" fmla="*/ 466725 w 533400"/>
                    <a:gd name="connsiteY52" fmla="*/ 95250 h 800100"/>
                    <a:gd name="connsiteX53" fmla="*/ 466725 w 533400"/>
                    <a:gd name="connsiteY53" fmla="*/ 38100 h 800100"/>
                    <a:gd name="connsiteX54" fmla="*/ 438150 w 533400"/>
                    <a:gd name="connsiteY54" fmla="*/ 38100 h 800100"/>
                    <a:gd name="connsiteX55" fmla="*/ 438150 w 533400"/>
                    <a:gd name="connsiteY55" fmla="*/ 0 h 800100"/>
                    <a:gd name="connsiteX56" fmla="*/ 66675 w 533400"/>
                    <a:gd name="connsiteY56" fmla="*/ 38100 h 800100"/>
                    <a:gd name="connsiteX57" fmla="*/ 66675 w 533400"/>
                    <a:gd name="connsiteY57" fmla="*/ 95250 h 800100"/>
                    <a:gd name="connsiteX58" fmla="*/ 38100 w 533400"/>
                    <a:gd name="connsiteY58" fmla="*/ 95250 h 800100"/>
                    <a:gd name="connsiteX59" fmla="*/ 38100 w 533400"/>
                    <a:gd name="connsiteY59" fmla="*/ 733425 h 800100"/>
                    <a:gd name="connsiteX60" fmla="*/ 0 w 533400"/>
                    <a:gd name="connsiteY60" fmla="*/ 733425 h 800100"/>
                    <a:gd name="connsiteX61" fmla="*/ 0 w 533400"/>
                    <a:gd name="connsiteY61" fmla="*/ 800100 h 800100"/>
                    <a:gd name="connsiteX62" fmla="*/ 533400 w 533400"/>
                    <a:gd name="connsiteY62" fmla="*/ 800100 h 800100"/>
                    <a:gd name="connsiteX63" fmla="*/ 533400 w 533400"/>
                    <a:gd name="connsiteY63" fmla="*/ 733425 h 800100"/>
                    <a:gd name="connsiteX64" fmla="*/ 495300 w 533400"/>
                    <a:gd name="connsiteY64" fmla="*/ 733425 h 800100"/>
                    <a:gd name="connsiteX0" fmla="*/ 428625 w 533400"/>
                    <a:gd name="connsiteY0" fmla="*/ 219075 h 800100"/>
                    <a:gd name="connsiteX1" fmla="*/ 371475 w 533400"/>
                    <a:gd name="connsiteY1" fmla="*/ 161925 h 800100"/>
                    <a:gd name="connsiteX2" fmla="*/ 428625 w 533400"/>
                    <a:gd name="connsiteY2" fmla="*/ 161925 h 800100"/>
                    <a:gd name="connsiteX3" fmla="*/ 428625 w 533400"/>
                    <a:gd name="connsiteY3" fmla="*/ 219075 h 800100"/>
                    <a:gd name="connsiteX4" fmla="*/ 428625 w 533400"/>
                    <a:gd name="connsiteY4" fmla="*/ 371475 h 800100"/>
                    <a:gd name="connsiteX5" fmla="*/ 371475 w 533400"/>
                    <a:gd name="connsiteY5" fmla="*/ 371475 h 800100"/>
                    <a:gd name="connsiteX6" fmla="*/ 371475 w 533400"/>
                    <a:gd name="connsiteY6" fmla="*/ 314325 h 800100"/>
                    <a:gd name="connsiteX7" fmla="*/ 428625 w 533400"/>
                    <a:gd name="connsiteY7" fmla="*/ 314325 h 800100"/>
                    <a:gd name="connsiteX8" fmla="*/ 428625 w 533400"/>
                    <a:gd name="connsiteY8" fmla="*/ 371475 h 800100"/>
                    <a:gd name="connsiteX9" fmla="*/ 428625 w 533400"/>
                    <a:gd name="connsiteY9" fmla="*/ 523875 h 800100"/>
                    <a:gd name="connsiteX10" fmla="*/ 371475 w 533400"/>
                    <a:gd name="connsiteY10" fmla="*/ 523875 h 800100"/>
                    <a:gd name="connsiteX11" fmla="*/ 371475 w 533400"/>
                    <a:gd name="connsiteY11" fmla="*/ 466725 h 800100"/>
                    <a:gd name="connsiteX12" fmla="*/ 428625 w 533400"/>
                    <a:gd name="connsiteY12" fmla="*/ 466725 h 800100"/>
                    <a:gd name="connsiteX13" fmla="*/ 428625 w 533400"/>
                    <a:gd name="connsiteY13" fmla="*/ 523875 h 800100"/>
                    <a:gd name="connsiteX14" fmla="*/ 428625 w 533400"/>
                    <a:gd name="connsiteY14" fmla="*/ 676275 h 800100"/>
                    <a:gd name="connsiteX15" fmla="*/ 371475 w 533400"/>
                    <a:gd name="connsiteY15" fmla="*/ 676275 h 800100"/>
                    <a:gd name="connsiteX16" fmla="*/ 371475 w 533400"/>
                    <a:gd name="connsiteY16" fmla="*/ 619125 h 800100"/>
                    <a:gd name="connsiteX17" fmla="*/ 428625 w 533400"/>
                    <a:gd name="connsiteY17" fmla="*/ 619125 h 800100"/>
                    <a:gd name="connsiteX18" fmla="*/ 428625 w 533400"/>
                    <a:gd name="connsiteY18" fmla="*/ 676275 h 800100"/>
                    <a:gd name="connsiteX19" fmla="*/ 295275 w 533400"/>
                    <a:gd name="connsiteY19" fmla="*/ 371475 h 800100"/>
                    <a:gd name="connsiteX20" fmla="*/ 238125 w 533400"/>
                    <a:gd name="connsiteY20" fmla="*/ 371475 h 800100"/>
                    <a:gd name="connsiteX21" fmla="*/ 238125 w 533400"/>
                    <a:gd name="connsiteY21" fmla="*/ 314325 h 800100"/>
                    <a:gd name="connsiteX22" fmla="*/ 295275 w 533400"/>
                    <a:gd name="connsiteY22" fmla="*/ 314325 h 800100"/>
                    <a:gd name="connsiteX23" fmla="*/ 295275 w 533400"/>
                    <a:gd name="connsiteY23" fmla="*/ 371475 h 800100"/>
                    <a:gd name="connsiteX24" fmla="*/ 295275 w 533400"/>
                    <a:gd name="connsiteY24" fmla="*/ 523875 h 800100"/>
                    <a:gd name="connsiteX25" fmla="*/ 238125 w 533400"/>
                    <a:gd name="connsiteY25" fmla="*/ 523875 h 800100"/>
                    <a:gd name="connsiteX26" fmla="*/ 238125 w 533400"/>
                    <a:gd name="connsiteY26" fmla="*/ 466725 h 800100"/>
                    <a:gd name="connsiteX27" fmla="*/ 295275 w 533400"/>
                    <a:gd name="connsiteY27" fmla="*/ 466725 h 800100"/>
                    <a:gd name="connsiteX28" fmla="*/ 295275 w 533400"/>
                    <a:gd name="connsiteY28" fmla="*/ 523875 h 800100"/>
                    <a:gd name="connsiteX29" fmla="*/ 295275 w 533400"/>
                    <a:gd name="connsiteY29" fmla="*/ 733425 h 800100"/>
                    <a:gd name="connsiteX30" fmla="*/ 238125 w 533400"/>
                    <a:gd name="connsiteY30" fmla="*/ 733425 h 800100"/>
                    <a:gd name="connsiteX31" fmla="*/ 238125 w 533400"/>
                    <a:gd name="connsiteY31" fmla="*/ 619125 h 800100"/>
                    <a:gd name="connsiteX32" fmla="*/ 295275 w 533400"/>
                    <a:gd name="connsiteY32" fmla="*/ 619125 h 800100"/>
                    <a:gd name="connsiteX33" fmla="*/ 295275 w 533400"/>
                    <a:gd name="connsiteY33" fmla="*/ 733425 h 800100"/>
                    <a:gd name="connsiteX34" fmla="*/ 161925 w 533400"/>
                    <a:gd name="connsiteY34" fmla="*/ 371475 h 800100"/>
                    <a:gd name="connsiteX35" fmla="*/ 104775 w 533400"/>
                    <a:gd name="connsiteY35" fmla="*/ 371475 h 800100"/>
                    <a:gd name="connsiteX36" fmla="*/ 104775 w 533400"/>
                    <a:gd name="connsiteY36" fmla="*/ 314325 h 800100"/>
                    <a:gd name="connsiteX37" fmla="*/ 161925 w 533400"/>
                    <a:gd name="connsiteY37" fmla="*/ 314325 h 800100"/>
                    <a:gd name="connsiteX38" fmla="*/ 161925 w 533400"/>
                    <a:gd name="connsiteY38" fmla="*/ 371475 h 800100"/>
                    <a:gd name="connsiteX39" fmla="*/ 161925 w 533400"/>
                    <a:gd name="connsiteY39" fmla="*/ 523875 h 800100"/>
                    <a:gd name="connsiteX40" fmla="*/ 104775 w 533400"/>
                    <a:gd name="connsiteY40" fmla="*/ 523875 h 800100"/>
                    <a:gd name="connsiteX41" fmla="*/ 104775 w 533400"/>
                    <a:gd name="connsiteY41" fmla="*/ 466725 h 800100"/>
                    <a:gd name="connsiteX42" fmla="*/ 161925 w 533400"/>
                    <a:gd name="connsiteY42" fmla="*/ 466725 h 800100"/>
                    <a:gd name="connsiteX43" fmla="*/ 161925 w 533400"/>
                    <a:gd name="connsiteY43" fmla="*/ 523875 h 800100"/>
                    <a:gd name="connsiteX44" fmla="*/ 161925 w 533400"/>
                    <a:gd name="connsiteY44" fmla="*/ 676275 h 800100"/>
                    <a:gd name="connsiteX45" fmla="*/ 104775 w 533400"/>
                    <a:gd name="connsiteY45" fmla="*/ 676275 h 800100"/>
                    <a:gd name="connsiteX46" fmla="*/ 104775 w 533400"/>
                    <a:gd name="connsiteY46" fmla="*/ 619125 h 800100"/>
                    <a:gd name="connsiteX47" fmla="*/ 161925 w 533400"/>
                    <a:gd name="connsiteY47" fmla="*/ 619125 h 800100"/>
                    <a:gd name="connsiteX48" fmla="*/ 161925 w 533400"/>
                    <a:gd name="connsiteY48" fmla="*/ 676275 h 800100"/>
                    <a:gd name="connsiteX49" fmla="*/ 495300 w 533400"/>
                    <a:gd name="connsiteY49" fmla="*/ 733425 h 800100"/>
                    <a:gd name="connsiteX50" fmla="*/ 495300 w 533400"/>
                    <a:gd name="connsiteY50" fmla="*/ 95250 h 800100"/>
                    <a:gd name="connsiteX51" fmla="*/ 466725 w 533400"/>
                    <a:gd name="connsiteY51" fmla="*/ 95250 h 800100"/>
                    <a:gd name="connsiteX52" fmla="*/ 466725 w 533400"/>
                    <a:gd name="connsiteY52" fmla="*/ 38100 h 800100"/>
                    <a:gd name="connsiteX53" fmla="*/ 438150 w 533400"/>
                    <a:gd name="connsiteY53" fmla="*/ 38100 h 800100"/>
                    <a:gd name="connsiteX54" fmla="*/ 438150 w 533400"/>
                    <a:gd name="connsiteY54" fmla="*/ 0 h 800100"/>
                    <a:gd name="connsiteX55" fmla="*/ 66675 w 533400"/>
                    <a:gd name="connsiteY55" fmla="*/ 38100 h 800100"/>
                    <a:gd name="connsiteX56" fmla="*/ 66675 w 533400"/>
                    <a:gd name="connsiteY56" fmla="*/ 95250 h 800100"/>
                    <a:gd name="connsiteX57" fmla="*/ 38100 w 533400"/>
                    <a:gd name="connsiteY57" fmla="*/ 95250 h 800100"/>
                    <a:gd name="connsiteX58" fmla="*/ 38100 w 533400"/>
                    <a:gd name="connsiteY58" fmla="*/ 733425 h 800100"/>
                    <a:gd name="connsiteX59" fmla="*/ 0 w 533400"/>
                    <a:gd name="connsiteY59" fmla="*/ 733425 h 800100"/>
                    <a:gd name="connsiteX60" fmla="*/ 0 w 533400"/>
                    <a:gd name="connsiteY60" fmla="*/ 800100 h 800100"/>
                    <a:gd name="connsiteX61" fmla="*/ 533400 w 533400"/>
                    <a:gd name="connsiteY61" fmla="*/ 800100 h 800100"/>
                    <a:gd name="connsiteX62" fmla="*/ 533400 w 533400"/>
                    <a:gd name="connsiteY62" fmla="*/ 733425 h 800100"/>
                    <a:gd name="connsiteX63" fmla="*/ 495300 w 533400"/>
                    <a:gd name="connsiteY63" fmla="*/ 733425 h 800100"/>
                    <a:gd name="connsiteX0" fmla="*/ 428625 w 533400"/>
                    <a:gd name="connsiteY0" fmla="*/ 219075 h 800100"/>
                    <a:gd name="connsiteX1" fmla="*/ 371475 w 533400"/>
                    <a:gd name="connsiteY1" fmla="*/ 161925 h 800100"/>
                    <a:gd name="connsiteX2" fmla="*/ 428625 w 533400"/>
                    <a:gd name="connsiteY2" fmla="*/ 219075 h 800100"/>
                    <a:gd name="connsiteX3" fmla="*/ 428625 w 533400"/>
                    <a:gd name="connsiteY3" fmla="*/ 371475 h 800100"/>
                    <a:gd name="connsiteX4" fmla="*/ 371475 w 533400"/>
                    <a:gd name="connsiteY4" fmla="*/ 371475 h 800100"/>
                    <a:gd name="connsiteX5" fmla="*/ 371475 w 533400"/>
                    <a:gd name="connsiteY5" fmla="*/ 314325 h 800100"/>
                    <a:gd name="connsiteX6" fmla="*/ 428625 w 533400"/>
                    <a:gd name="connsiteY6" fmla="*/ 314325 h 800100"/>
                    <a:gd name="connsiteX7" fmla="*/ 428625 w 533400"/>
                    <a:gd name="connsiteY7" fmla="*/ 371475 h 800100"/>
                    <a:gd name="connsiteX8" fmla="*/ 428625 w 533400"/>
                    <a:gd name="connsiteY8" fmla="*/ 523875 h 800100"/>
                    <a:gd name="connsiteX9" fmla="*/ 371475 w 533400"/>
                    <a:gd name="connsiteY9" fmla="*/ 523875 h 800100"/>
                    <a:gd name="connsiteX10" fmla="*/ 371475 w 533400"/>
                    <a:gd name="connsiteY10" fmla="*/ 466725 h 800100"/>
                    <a:gd name="connsiteX11" fmla="*/ 428625 w 533400"/>
                    <a:gd name="connsiteY11" fmla="*/ 466725 h 800100"/>
                    <a:gd name="connsiteX12" fmla="*/ 428625 w 533400"/>
                    <a:gd name="connsiteY12" fmla="*/ 523875 h 800100"/>
                    <a:gd name="connsiteX13" fmla="*/ 428625 w 533400"/>
                    <a:gd name="connsiteY13" fmla="*/ 676275 h 800100"/>
                    <a:gd name="connsiteX14" fmla="*/ 371475 w 533400"/>
                    <a:gd name="connsiteY14" fmla="*/ 676275 h 800100"/>
                    <a:gd name="connsiteX15" fmla="*/ 371475 w 533400"/>
                    <a:gd name="connsiteY15" fmla="*/ 619125 h 800100"/>
                    <a:gd name="connsiteX16" fmla="*/ 428625 w 533400"/>
                    <a:gd name="connsiteY16" fmla="*/ 619125 h 800100"/>
                    <a:gd name="connsiteX17" fmla="*/ 428625 w 533400"/>
                    <a:gd name="connsiteY17" fmla="*/ 676275 h 800100"/>
                    <a:gd name="connsiteX18" fmla="*/ 295275 w 533400"/>
                    <a:gd name="connsiteY18" fmla="*/ 371475 h 800100"/>
                    <a:gd name="connsiteX19" fmla="*/ 238125 w 533400"/>
                    <a:gd name="connsiteY19" fmla="*/ 371475 h 800100"/>
                    <a:gd name="connsiteX20" fmla="*/ 238125 w 533400"/>
                    <a:gd name="connsiteY20" fmla="*/ 314325 h 800100"/>
                    <a:gd name="connsiteX21" fmla="*/ 295275 w 533400"/>
                    <a:gd name="connsiteY21" fmla="*/ 314325 h 800100"/>
                    <a:gd name="connsiteX22" fmla="*/ 295275 w 533400"/>
                    <a:gd name="connsiteY22" fmla="*/ 371475 h 800100"/>
                    <a:gd name="connsiteX23" fmla="*/ 295275 w 533400"/>
                    <a:gd name="connsiteY23" fmla="*/ 523875 h 800100"/>
                    <a:gd name="connsiteX24" fmla="*/ 238125 w 533400"/>
                    <a:gd name="connsiteY24" fmla="*/ 523875 h 800100"/>
                    <a:gd name="connsiteX25" fmla="*/ 238125 w 533400"/>
                    <a:gd name="connsiteY25" fmla="*/ 466725 h 800100"/>
                    <a:gd name="connsiteX26" fmla="*/ 295275 w 533400"/>
                    <a:gd name="connsiteY26" fmla="*/ 466725 h 800100"/>
                    <a:gd name="connsiteX27" fmla="*/ 295275 w 533400"/>
                    <a:gd name="connsiteY27" fmla="*/ 523875 h 800100"/>
                    <a:gd name="connsiteX28" fmla="*/ 295275 w 533400"/>
                    <a:gd name="connsiteY28" fmla="*/ 733425 h 800100"/>
                    <a:gd name="connsiteX29" fmla="*/ 238125 w 533400"/>
                    <a:gd name="connsiteY29" fmla="*/ 733425 h 800100"/>
                    <a:gd name="connsiteX30" fmla="*/ 238125 w 533400"/>
                    <a:gd name="connsiteY30" fmla="*/ 619125 h 800100"/>
                    <a:gd name="connsiteX31" fmla="*/ 295275 w 533400"/>
                    <a:gd name="connsiteY31" fmla="*/ 619125 h 800100"/>
                    <a:gd name="connsiteX32" fmla="*/ 295275 w 533400"/>
                    <a:gd name="connsiteY32" fmla="*/ 733425 h 800100"/>
                    <a:gd name="connsiteX33" fmla="*/ 161925 w 533400"/>
                    <a:gd name="connsiteY33" fmla="*/ 371475 h 800100"/>
                    <a:gd name="connsiteX34" fmla="*/ 104775 w 533400"/>
                    <a:gd name="connsiteY34" fmla="*/ 371475 h 800100"/>
                    <a:gd name="connsiteX35" fmla="*/ 104775 w 533400"/>
                    <a:gd name="connsiteY35" fmla="*/ 314325 h 800100"/>
                    <a:gd name="connsiteX36" fmla="*/ 161925 w 533400"/>
                    <a:gd name="connsiteY36" fmla="*/ 314325 h 800100"/>
                    <a:gd name="connsiteX37" fmla="*/ 161925 w 533400"/>
                    <a:gd name="connsiteY37" fmla="*/ 371475 h 800100"/>
                    <a:gd name="connsiteX38" fmla="*/ 161925 w 533400"/>
                    <a:gd name="connsiteY38" fmla="*/ 523875 h 800100"/>
                    <a:gd name="connsiteX39" fmla="*/ 104775 w 533400"/>
                    <a:gd name="connsiteY39" fmla="*/ 523875 h 800100"/>
                    <a:gd name="connsiteX40" fmla="*/ 104775 w 533400"/>
                    <a:gd name="connsiteY40" fmla="*/ 466725 h 800100"/>
                    <a:gd name="connsiteX41" fmla="*/ 161925 w 533400"/>
                    <a:gd name="connsiteY41" fmla="*/ 466725 h 800100"/>
                    <a:gd name="connsiteX42" fmla="*/ 161925 w 533400"/>
                    <a:gd name="connsiteY42" fmla="*/ 523875 h 800100"/>
                    <a:gd name="connsiteX43" fmla="*/ 161925 w 533400"/>
                    <a:gd name="connsiteY43" fmla="*/ 676275 h 800100"/>
                    <a:gd name="connsiteX44" fmla="*/ 104775 w 533400"/>
                    <a:gd name="connsiteY44" fmla="*/ 676275 h 800100"/>
                    <a:gd name="connsiteX45" fmla="*/ 104775 w 533400"/>
                    <a:gd name="connsiteY45" fmla="*/ 619125 h 800100"/>
                    <a:gd name="connsiteX46" fmla="*/ 161925 w 533400"/>
                    <a:gd name="connsiteY46" fmla="*/ 619125 h 800100"/>
                    <a:gd name="connsiteX47" fmla="*/ 161925 w 533400"/>
                    <a:gd name="connsiteY47" fmla="*/ 676275 h 800100"/>
                    <a:gd name="connsiteX48" fmla="*/ 495300 w 533400"/>
                    <a:gd name="connsiteY48" fmla="*/ 733425 h 800100"/>
                    <a:gd name="connsiteX49" fmla="*/ 495300 w 533400"/>
                    <a:gd name="connsiteY49" fmla="*/ 95250 h 800100"/>
                    <a:gd name="connsiteX50" fmla="*/ 466725 w 533400"/>
                    <a:gd name="connsiteY50" fmla="*/ 95250 h 800100"/>
                    <a:gd name="connsiteX51" fmla="*/ 466725 w 533400"/>
                    <a:gd name="connsiteY51" fmla="*/ 38100 h 800100"/>
                    <a:gd name="connsiteX52" fmla="*/ 438150 w 533400"/>
                    <a:gd name="connsiteY52" fmla="*/ 38100 h 800100"/>
                    <a:gd name="connsiteX53" fmla="*/ 438150 w 533400"/>
                    <a:gd name="connsiteY53" fmla="*/ 0 h 800100"/>
                    <a:gd name="connsiteX54" fmla="*/ 66675 w 533400"/>
                    <a:gd name="connsiteY54" fmla="*/ 38100 h 800100"/>
                    <a:gd name="connsiteX55" fmla="*/ 66675 w 533400"/>
                    <a:gd name="connsiteY55" fmla="*/ 95250 h 800100"/>
                    <a:gd name="connsiteX56" fmla="*/ 38100 w 533400"/>
                    <a:gd name="connsiteY56" fmla="*/ 95250 h 800100"/>
                    <a:gd name="connsiteX57" fmla="*/ 38100 w 533400"/>
                    <a:gd name="connsiteY57" fmla="*/ 733425 h 800100"/>
                    <a:gd name="connsiteX58" fmla="*/ 0 w 533400"/>
                    <a:gd name="connsiteY58" fmla="*/ 733425 h 800100"/>
                    <a:gd name="connsiteX59" fmla="*/ 0 w 533400"/>
                    <a:gd name="connsiteY59" fmla="*/ 800100 h 800100"/>
                    <a:gd name="connsiteX60" fmla="*/ 533400 w 533400"/>
                    <a:gd name="connsiteY60" fmla="*/ 800100 h 800100"/>
                    <a:gd name="connsiteX61" fmla="*/ 533400 w 533400"/>
                    <a:gd name="connsiteY61" fmla="*/ 733425 h 800100"/>
                    <a:gd name="connsiteX62" fmla="*/ 495300 w 533400"/>
                    <a:gd name="connsiteY62"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14325 h 800100"/>
                    <a:gd name="connsiteX4" fmla="*/ 428625 w 533400"/>
                    <a:gd name="connsiteY4" fmla="*/ 371475 h 800100"/>
                    <a:gd name="connsiteX5" fmla="*/ 428625 w 533400"/>
                    <a:gd name="connsiteY5" fmla="*/ 523875 h 800100"/>
                    <a:gd name="connsiteX6" fmla="*/ 371475 w 533400"/>
                    <a:gd name="connsiteY6" fmla="*/ 523875 h 800100"/>
                    <a:gd name="connsiteX7" fmla="*/ 371475 w 533400"/>
                    <a:gd name="connsiteY7" fmla="*/ 466725 h 800100"/>
                    <a:gd name="connsiteX8" fmla="*/ 428625 w 533400"/>
                    <a:gd name="connsiteY8" fmla="*/ 466725 h 800100"/>
                    <a:gd name="connsiteX9" fmla="*/ 428625 w 533400"/>
                    <a:gd name="connsiteY9" fmla="*/ 523875 h 800100"/>
                    <a:gd name="connsiteX10" fmla="*/ 428625 w 533400"/>
                    <a:gd name="connsiteY10" fmla="*/ 676275 h 800100"/>
                    <a:gd name="connsiteX11" fmla="*/ 371475 w 533400"/>
                    <a:gd name="connsiteY11" fmla="*/ 676275 h 800100"/>
                    <a:gd name="connsiteX12" fmla="*/ 371475 w 533400"/>
                    <a:gd name="connsiteY12" fmla="*/ 619125 h 800100"/>
                    <a:gd name="connsiteX13" fmla="*/ 428625 w 533400"/>
                    <a:gd name="connsiteY13" fmla="*/ 619125 h 800100"/>
                    <a:gd name="connsiteX14" fmla="*/ 428625 w 533400"/>
                    <a:gd name="connsiteY14" fmla="*/ 676275 h 800100"/>
                    <a:gd name="connsiteX15" fmla="*/ 295275 w 533400"/>
                    <a:gd name="connsiteY15" fmla="*/ 371475 h 800100"/>
                    <a:gd name="connsiteX16" fmla="*/ 238125 w 533400"/>
                    <a:gd name="connsiteY16" fmla="*/ 371475 h 800100"/>
                    <a:gd name="connsiteX17" fmla="*/ 238125 w 533400"/>
                    <a:gd name="connsiteY17" fmla="*/ 314325 h 800100"/>
                    <a:gd name="connsiteX18" fmla="*/ 295275 w 533400"/>
                    <a:gd name="connsiteY18" fmla="*/ 314325 h 800100"/>
                    <a:gd name="connsiteX19" fmla="*/ 295275 w 533400"/>
                    <a:gd name="connsiteY19" fmla="*/ 371475 h 800100"/>
                    <a:gd name="connsiteX20" fmla="*/ 295275 w 533400"/>
                    <a:gd name="connsiteY20" fmla="*/ 523875 h 800100"/>
                    <a:gd name="connsiteX21" fmla="*/ 238125 w 533400"/>
                    <a:gd name="connsiteY21" fmla="*/ 523875 h 800100"/>
                    <a:gd name="connsiteX22" fmla="*/ 238125 w 533400"/>
                    <a:gd name="connsiteY22" fmla="*/ 466725 h 800100"/>
                    <a:gd name="connsiteX23" fmla="*/ 295275 w 533400"/>
                    <a:gd name="connsiteY23" fmla="*/ 466725 h 800100"/>
                    <a:gd name="connsiteX24" fmla="*/ 295275 w 533400"/>
                    <a:gd name="connsiteY24" fmla="*/ 523875 h 800100"/>
                    <a:gd name="connsiteX25" fmla="*/ 295275 w 533400"/>
                    <a:gd name="connsiteY25" fmla="*/ 733425 h 800100"/>
                    <a:gd name="connsiteX26" fmla="*/ 238125 w 533400"/>
                    <a:gd name="connsiteY26" fmla="*/ 733425 h 800100"/>
                    <a:gd name="connsiteX27" fmla="*/ 238125 w 533400"/>
                    <a:gd name="connsiteY27" fmla="*/ 619125 h 800100"/>
                    <a:gd name="connsiteX28" fmla="*/ 295275 w 533400"/>
                    <a:gd name="connsiteY28" fmla="*/ 619125 h 800100"/>
                    <a:gd name="connsiteX29" fmla="*/ 295275 w 533400"/>
                    <a:gd name="connsiteY29" fmla="*/ 733425 h 800100"/>
                    <a:gd name="connsiteX30" fmla="*/ 161925 w 533400"/>
                    <a:gd name="connsiteY30" fmla="*/ 371475 h 800100"/>
                    <a:gd name="connsiteX31" fmla="*/ 104775 w 533400"/>
                    <a:gd name="connsiteY31" fmla="*/ 371475 h 800100"/>
                    <a:gd name="connsiteX32" fmla="*/ 104775 w 533400"/>
                    <a:gd name="connsiteY32" fmla="*/ 314325 h 800100"/>
                    <a:gd name="connsiteX33" fmla="*/ 161925 w 533400"/>
                    <a:gd name="connsiteY33" fmla="*/ 314325 h 800100"/>
                    <a:gd name="connsiteX34" fmla="*/ 161925 w 533400"/>
                    <a:gd name="connsiteY34" fmla="*/ 371475 h 800100"/>
                    <a:gd name="connsiteX35" fmla="*/ 161925 w 533400"/>
                    <a:gd name="connsiteY35" fmla="*/ 523875 h 800100"/>
                    <a:gd name="connsiteX36" fmla="*/ 104775 w 533400"/>
                    <a:gd name="connsiteY36" fmla="*/ 523875 h 800100"/>
                    <a:gd name="connsiteX37" fmla="*/ 104775 w 533400"/>
                    <a:gd name="connsiteY37" fmla="*/ 466725 h 800100"/>
                    <a:gd name="connsiteX38" fmla="*/ 161925 w 533400"/>
                    <a:gd name="connsiteY38" fmla="*/ 466725 h 800100"/>
                    <a:gd name="connsiteX39" fmla="*/ 161925 w 533400"/>
                    <a:gd name="connsiteY39" fmla="*/ 523875 h 800100"/>
                    <a:gd name="connsiteX40" fmla="*/ 161925 w 533400"/>
                    <a:gd name="connsiteY40" fmla="*/ 676275 h 800100"/>
                    <a:gd name="connsiteX41" fmla="*/ 104775 w 533400"/>
                    <a:gd name="connsiteY41" fmla="*/ 676275 h 800100"/>
                    <a:gd name="connsiteX42" fmla="*/ 104775 w 533400"/>
                    <a:gd name="connsiteY42" fmla="*/ 619125 h 800100"/>
                    <a:gd name="connsiteX43" fmla="*/ 161925 w 533400"/>
                    <a:gd name="connsiteY43" fmla="*/ 619125 h 800100"/>
                    <a:gd name="connsiteX44" fmla="*/ 161925 w 533400"/>
                    <a:gd name="connsiteY44" fmla="*/ 676275 h 800100"/>
                    <a:gd name="connsiteX45" fmla="*/ 495300 w 533400"/>
                    <a:gd name="connsiteY45" fmla="*/ 733425 h 800100"/>
                    <a:gd name="connsiteX46" fmla="*/ 495300 w 533400"/>
                    <a:gd name="connsiteY46" fmla="*/ 95250 h 800100"/>
                    <a:gd name="connsiteX47" fmla="*/ 466725 w 533400"/>
                    <a:gd name="connsiteY47" fmla="*/ 95250 h 800100"/>
                    <a:gd name="connsiteX48" fmla="*/ 466725 w 533400"/>
                    <a:gd name="connsiteY48" fmla="*/ 38100 h 800100"/>
                    <a:gd name="connsiteX49" fmla="*/ 438150 w 533400"/>
                    <a:gd name="connsiteY49" fmla="*/ 38100 h 800100"/>
                    <a:gd name="connsiteX50" fmla="*/ 438150 w 533400"/>
                    <a:gd name="connsiteY50" fmla="*/ 0 h 800100"/>
                    <a:gd name="connsiteX51" fmla="*/ 66675 w 533400"/>
                    <a:gd name="connsiteY51" fmla="*/ 38100 h 800100"/>
                    <a:gd name="connsiteX52" fmla="*/ 66675 w 533400"/>
                    <a:gd name="connsiteY52" fmla="*/ 95250 h 800100"/>
                    <a:gd name="connsiteX53" fmla="*/ 38100 w 533400"/>
                    <a:gd name="connsiteY53" fmla="*/ 95250 h 800100"/>
                    <a:gd name="connsiteX54" fmla="*/ 38100 w 533400"/>
                    <a:gd name="connsiteY54" fmla="*/ 733425 h 800100"/>
                    <a:gd name="connsiteX55" fmla="*/ 0 w 533400"/>
                    <a:gd name="connsiteY55" fmla="*/ 733425 h 800100"/>
                    <a:gd name="connsiteX56" fmla="*/ 0 w 533400"/>
                    <a:gd name="connsiteY56" fmla="*/ 800100 h 800100"/>
                    <a:gd name="connsiteX57" fmla="*/ 533400 w 533400"/>
                    <a:gd name="connsiteY57" fmla="*/ 800100 h 800100"/>
                    <a:gd name="connsiteX58" fmla="*/ 533400 w 533400"/>
                    <a:gd name="connsiteY58" fmla="*/ 733425 h 800100"/>
                    <a:gd name="connsiteX59" fmla="*/ 495300 w 533400"/>
                    <a:gd name="connsiteY59"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14325 h 800100"/>
                    <a:gd name="connsiteX18" fmla="*/ 295275 w 533400"/>
                    <a:gd name="connsiteY18" fmla="*/ 371475 h 800100"/>
                    <a:gd name="connsiteX19" fmla="*/ 295275 w 533400"/>
                    <a:gd name="connsiteY19" fmla="*/ 523875 h 800100"/>
                    <a:gd name="connsiteX20" fmla="*/ 238125 w 533400"/>
                    <a:gd name="connsiteY20" fmla="*/ 523875 h 800100"/>
                    <a:gd name="connsiteX21" fmla="*/ 238125 w 533400"/>
                    <a:gd name="connsiteY21" fmla="*/ 466725 h 800100"/>
                    <a:gd name="connsiteX22" fmla="*/ 295275 w 533400"/>
                    <a:gd name="connsiteY22" fmla="*/ 466725 h 800100"/>
                    <a:gd name="connsiteX23" fmla="*/ 295275 w 533400"/>
                    <a:gd name="connsiteY23" fmla="*/ 523875 h 800100"/>
                    <a:gd name="connsiteX24" fmla="*/ 295275 w 533400"/>
                    <a:gd name="connsiteY24" fmla="*/ 733425 h 800100"/>
                    <a:gd name="connsiteX25" fmla="*/ 238125 w 533400"/>
                    <a:gd name="connsiteY25" fmla="*/ 733425 h 800100"/>
                    <a:gd name="connsiteX26" fmla="*/ 238125 w 533400"/>
                    <a:gd name="connsiteY26" fmla="*/ 619125 h 800100"/>
                    <a:gd name="connsiteX27" fmla="*/ 295275 w 533400"/>
                    <a:gd name="connsiteY27" fmla="*/ 619125 h 800100"/>
                    <a:gd name="connsiteX28" fmla="*/ 295275 w 533400"/>
                    <a:gd name="connsiteY28" fmla="*/ 733425 h 800100"/>
                    <a:gd name="connsiteX29" fmla="*/ 161925 w 533400"/>
                    <a:gd name="connsiteY29" fmla="*/ 371475 h 800100"/>
                    <a:gd name="connsiteX30" fmla="*/ 104775 w 533400"/>
                    <a:gd name="connsiteY30" fmla="*/ 371475 h 800100"/>
                    <a:gd name="connsiteX31" fmla="*/ 104775 w 533400"/>
                    <a:gd name="connsiteY31" fmla="*/ 314325 h 800100"/>
                    <a:gd name="connsiteX32" fmla="*/ 161925 w 533400"/>
                    <a:gd name="connsiteY32" fmla="*/ 314325 h 800100"/>
                    <a:gd name="connsiteX33" fmla="*/ 161925 w 533400"/>
                    <a:gd name="connsiteY33" fmla="*/ 371475 h 800100"/>
                    <a:gd name="connsiteX34" fmla="*/ 161925 w 533400"/>
                    <a:gd name="connsiteY34" fmla="*/ 523875 h 800100"/>
                    <a:gd name="connsiteX35" fmla="*/ 104775 w 533400"/>
                    <a:gd name="connsiteY35" fmla="*/ 523875 h 800100"/>
                    <a:gd name="connsiteX36" fmla="*/ 104775 w 533400"/>
                    <a:gd name="connsiteY36" fmla="*/ 466725 h 800100"/>
                    <a:gd name="connsiteX37" fmla="*/ 161925 w 533400"/>
                    <a:gd name="connsiteY37" fmla="*/ 466725 h 800100"/>
                    <a:gd name="connsiteX38" fmla="*/ 161925 w 533400"/>
                    <a:gd name="connsiteY38" fmla="*/ 523875 h 800100"/>
                    <a:gd name="connsiteX39" fmla="*/ 161925 w 533400"/>
                    <a:gd name="connsiteY39" fmla="*/ 676275 h 800100"/>
                    <a:gd name="connsiteX40" fmla="*/ 104775 w 533400"/>
                    <a:gd name="connsiteY40" fmla="*/ 676275 h 800100"/>
                    <a:gd name="connsiteX41" fmla="*/ 104775 w 533400"/>
                    <a:gd name="connsiteY41" fmla="*/ 619125 h 800100"/>
                    <a:gd name="connsiteX42" fmla="*/ 161925 w 533400"/>
                    <a:gd name="connsiteY42" fmla="*/ 619125 h 800100"/>
                    <a:gd name="connsiteX43" fmla="*/ 161925 w 533400"/>
                    <a:gd name="connsiteY43" fmla="*/ 676275 h 800100"/>
                    <a:gd name="connsiteX44" fmla="*/ 495300 w 533400"/>
                    <a:gd name="connsiteY44" fmla="*/ 733425 h 800100"/>
                    <a:gd name="connsiteX45" fmla="*/ 495300 w 533400"/>
                    <a:gd name="connsiteY45" fmla="*/ 95250 h 800100"/>
                    <a:gd name="connsiteX46" fmla="*/ 466725 w 533400"/>
                    <a:gd name="connsiteY46" fmla="*/ 95250 h 800100"/>
                    <a:gd name="connsiteX47" fmla="*/ 466725 w 533400"/>
                    <a:gd name="connsiteY47" fmla="*/ 38100 h 800100"/>
                    <a:gd name="connsiteX48" fmla="*/ 438150 w 533400"/>
                    <a:gd name="connsiteY48" fmla="*/ 38100 h 800100"/>
                    <a:gd name="connsiteX49" fmla="*/ 438150 w 533400"/>
                    <a:gd name="connsiteY49" fmla="*/ 0 h 800100"/>
                    <a:gd name="connsiteX50" fmla="*/ 66675 w 533400"/>
                    <a:gd name="connsiteY50" fmla="*/ 38100 h 800100"/>
                    <a:gd name="connsiteX51" fmla="*/ 66675 w 533400"/>
                    <a:gd name="connsiteY51" fmla="*/ 95250 h 800100"/>
                    <a:gd name="connsiteX52" fmla="*/ 38100 w 533400"/>
                    <a:gd name="connsiteY52" fmla="*/ 95250 h 800100"/>
                    <a:gd name="connsiteX53" fmla="*/ 38100 w 533400"/>
                    <a:gd name="connsiteY53" fmla="*/ 733425 h 800100"/>
                    <a:gd name="connsiteX54" fmla="*/ 0 w 533400"/>
                    <a:gd name="connsiteY54" fmla="*/ 733425 h 800100"/>
                    <a:gd name="connsiteX55" fmla="*/ 0 w 533400"/>
                    <a:gd name="connsiteY55" fmla="*/ 800100 h 800100"/>
                    <a:gd name="connsiteX56" fmla="*/ 533400 w 533400"/>
                    <a:gd name="connsiteY56" fmla="*/ 800100 h 800100"/>
                    <a:gd name="connsiteX57" fmla="*/ 533400 w 533400"/>
                    <a:gd name="connsiteY57" fmla="*/ 733425 h 800100"/>
                    <a:gd name="connsiteX58" fmla="*/ 495300 w 533400"/>
                    <a:gd name="connsiteY58"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71475 h 800100"/>
                    <a:gd name="connsiteX18" fmla="*/ 295275 w 533400"/>
                    <a:gd name="connsiteY18" fmla="*/ 523875 h 800100"/>
                    <a:gd name="connsiteX19" fmla="*/ 238125 w 533400"/>
                    <a:gd name="connsiteY19" fmla="*/ 523875 h 800100"/>
                    <a:gd name="connsiteX20" fmla="*/ 238125 w 533400"/>
                    <a:gd name="connsiteY20" fmla="*/ 466725 h 800100"/>
                    <a:gd name="connsiteX21" fmla="*/ 295275 w 533400"/>
                    <a:gd name="connsiteY21" fmla="*/ 466725 h 800100"/>
                    <a:gd name="connsiteX22" fmla="*/ 295275 w 533400"/>
                    <a:gd name="connsiteY22" fmla="*/ 523875 h 800100"/>
                    <a:gd name="connsiteX23" fmla="*/ 295275 w 533400"/>
                    <a:gd name="connsiteY23" fmla="*/ 733425 h 800100"/>
                    <a:gd name="connsiteX24" fmla="*/ 238125 w 533400"/>
                    <a:gd name="connsiteY24" fmla="*/ 733425 h 800100"/>
                    <a:gd name="connsiteX25" fmla="*/ 238125 w 533400"/>
                    <a:gd name="connsiteY25" fmla="*/ 619125 h 800100"/>
                    <a:gd name="connsiteX26" fmla="*/ 295275 w 533400"/>
                    <a:gd name="connsiteY26" fmla="*/ 619125 h 800100"/>
                    <a:gd name="connsiteX27" fmla="*/ 295275 w 533400"/>
                    <a:gd name="connsiteY27" fmla="*/ 733425 h 800100"/>
                    <a:gd name="connsiteX28" fmla="*/ 161925 w 533400"/>
                    <a:gd name="connsiteY28" fmla="*/ 371475 h 800100"/>
                    <a:gd name="connsiteX29" fmla="*/ 104775 w 533400"/>
                    <a:gd name="connsiteY29" fmla="*/ 371475 h 800100"/>
                    <a:gd name="connsiteX30" fmla="*/ 104775 w 533400"/>
                    <a:gd name="connsiteY30" fmla="*/ 314325 h 800100"/>
                    <a:gd name="connsiteX31" fmla="*/ 161925 w 533400"/>
                    <a:gd name="connsiteY31" fmla="*/ 314325 h 800100"/>
                    <a:gd name="connsiteX32" fmla="*/ 161925 w 533400"/>
                    <a:gd name="connsiteY32" fmla="*/ 371475 h 800100"/>
                    <a:gd name="connsiteX33" fmla="*/ 161925 w 533400"/>
                    <a:gd name="connsiteY33" fmla="*/ 523875 h 800100"/>
                    <a:gd name="connsiteX34" fmla="*/ 104775 w 533400"/>
                    <a:gd name="connsiteY34" fmla="*/ 523875 h 800100"/>
                    <a:gd name="connsiteX35" fmla="*/ 104775 w 533400"/>
                    <a:gd name="connsiteY35" fmla="*/ 466725 h 800100"/>
                    <a:gd name="connsiteX36" fmla="*/ 161925 w 533400"/>
                    <a:gd name="connsiteY36" fmla="*/ 466725 h 800100"/>
                    <a:gd name="connsiteX37" fmla="*/ 161925 w 533400"/>
                    <a:gd name="connsiteY37" fmla="*/ 523875 h 800100"/>
                    <a:gd name="connsiteX38" fmla="*/ 161925 w 533400"/>
                    <a:gd name="connsiteY38" fmla="*/ 676275 h 800100"/>
                    <a:gd name="connsiteX39" fmla="*/ 104775 w 533400"/>
                    <a:gd name="connsiteY39" fmla="*/ 676275 h 800100"/>
                    <a:gd name="connsiteX40" fmla="*/ 104775 w 533400"/>
                    <a:gd name="connsiteY40" fmla="*/ 619125 h 800100"/>
                    <a:gd name="connsiteX41" fmla="*/ 161925 w 533400"/>
                    <a:gd name="connsiteY41" fmla="*/ 619125 h 800100"/>
                    <a:gd name="connsiteX42" fmla="*/ 161925 w 533400"/>
                    <a:gd name="connsiteY42" fmla="*/ 676275 h 800100"/>
                    <a:gd name="connsiteX43" fmla="*/ 495300 w 533400"/>
                    <a:gd name="connsiteY43" fmla="*/ 733425 h 800100"/>
                    <a:gd name="connsiteX44" fmla="*/ 495300 w 533400"/>
                    <a:gd name="connsiteY44" fmla="*/ 95250 h 800100"/>
                    <a:gd name="connsiteX45" fmla="*/ 466725 w 533400"/>
                    <a:gd name="connsiteY45" fmla="*/ 95250 h 800100"/>
                    <a:gd name="connsiteX46" fmla="*/ 466725 w 533400"/>
                    <a:gd name="connsiteY46" fmla="*/ 38100 h 800100"/>
                    <a:gd name="connsiteX47" fmla="*/ 438150 w 533400"/>
                    <a:gd name="connsiteY47" fmla="*/ 38100 h 800100"/>
                    <a:gd name="connsiteX48" fmla="*/ 438150 w 533400"/>
                    <a:gd name="connsiteY48" fmla="*/ 0 h 800100"/>
                    <a:gd name="connsiteX49" fmla="*/ 66675 w 533400"/>
                    <a:gd name="connsiteY49" fmla="*/ 38100 h 800100"/>
                    <a:gd name="connsiteX50" fmla="*/ 66675 w 533400"/>
                    <a:gd name="connsiteY50" fmla="*/ 95250 h 800100"/>
                    <a:gd name="connsiteX51" fmla="*/ 38100 w 533400"/>
                    <a:gd name="connsiteY51" fmla="*/ 95250 h 800100"/>
                    <a:gd name="connsiteX52" fmla="*/ 38100 w 533400"/>
                    <a:gd name="connsiteY52" fmla="*/ 733425 h 800100"/>
                    <a:gd name="connsiteX53" fmla="*/ 0 w 533400"/>
                    <a:gd name="connsiteY53" fmla="*/ 733425 h 800100"/>
                    <a:gd name="connsiteX54" fmla="*/ 0 w 533400"/>
                    <a:gd name="connsiteY54" fmla="*/ 800100 h 800100"/>
                    <a:gd name="connsiteX55" fmla="*/ 533400 w 533400"/>
                    <a:gd name="connsiteY55" fmla="*/ 800100 h 800100"/>
                    <a:gd name="connsiteX56" fmla="*/ 533400 w 533400"/>
                    <a:gd name="connsiteY56" fmla="*/ 733425 h 800100"/>
                    <a:gd name="connsiteX57" fmla="*/ 495300 w 533400"/>
                    <a:gd name="connsiteY57"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71475 h 800100"/>
                    <a:gd name="connsiteX29" fmla="*/ 104775 w 533400"/>
                    <a:gd name="connsiteY29" fmla="*/ 314325 h 800100"/>
                    <a:gd name="connsiteX30" fmla="*/ 161925 w 533400"/>
                    <a:gd name="connsiteY30" fmla="*/ 314325 h 800100"/>
                    <a:gd name="connsiteX31" fmla="*/ 161925 w 533400"/>
                    <a:gd name="connsiteY31" fmla="*/ 371475 h 800100"/>
                    <a:gd name="connsiteX32" fmla="*/ 161925 w 533400"/>
                    <a:gd name="connsiteY32" fmla="*/ 523875 h 800100"/>
                    <a:gd name="connsiteX33" fmla="*/ 104775 w 533400"/>
                    <a:gd name="connsiteY33" fmla="*/ 523875 h 800100"/>
                    <a:gd name="connsiteX34" fmla="*/ 104775 w 533400"/>
                    <a:gd name="connsiteY34" fmla="*/ 466725 h 800100"/>
                    <a:gd name="connsiteX35" fmla="*/ 161925 w 533400"/>
                    <a:gd name="connsiteY35" fmla="*/ 466725 h 800100"/>
                    <a:gd name="connsiteX36" fmla="*/ 161925 w 533400"/>
                    <a:gd name="connsiteY36" fmla="*/ 523875 h 800100"/>
                    <a:gd name="connsiteX37" fmla="*/ 161925 w 533400"/>
                    <a:gd name="connsiteY37" fmla="*/ 676275 h 800100"/>
                    <a:gd name="connsiteX38" fmla="*/ 104775 w 533400"/>
                    <a:gd name="connsiteY38" fmla="*/ 676275 h 800100"/>
                    <a:gd name="connsiteX39" fmla="*/ 104775 w 533400"/>
                    <a:gd name="connsiteY39" fmla="*/ 619125 h 800100"/>
                    <a:gd name="connsiteX40" fmla="*/ 161925 w 533400"/>
                    <a:gd name="connsiteY40" fmla="*/ 619125 h 800100"/>
                    <a:gd name="connsiteX41" fmla="*/ 161925 w 533400"/>
                    <a:gd name="connsiteY41" fmla="*/ 676275 h 800100"/>
                    <a:gd name="connsiteX42" fmla="*/ 495300 w 533400"/>
                    <a:gd name="connsiteY42" fmla="*/ 733425 h 800100"/>
                    <a:gd name="connsiteX43" fmla="*/ 495300 w 533400"/>
                    <a:gd name="connsiteY43" fmla="*/ 95250 h 800100"/>
                    <a:gd name="connsiteX44" fmla="*/ 466725 w 533400"/>
                    <a:gd name="connsiteY44" fmla="*/ 95250 h 800100"/>
                    <a:gd name="connsiteX45" fmla="*/ 466725 w 533400"/>
                    <a:gd name="connsiteY45" fmla="*/ 38100 h 800100"/>
                    <a:gd name="connsiteX46" fmla="*/ 438150 w 533400"/>
                    <a:gd name="connsiteY46" fmla="*/ 38100 h 800100"/>
                    <a:gd name="connsiteX47" fmla="*/ 438150 w 533400"/>
                    <a:gd name="connsiteY47" fmla="*/ 0 h 800100"/>
                    <a:gd name="connsiteX48" fmla="*/ 66675 w 533400"/>
                    <a:gd name="connsiteY48" fmla="*/ 38100 h 800100"/>
                    <a:gd name="connsiteX49" fmla="*/ 66675 w 533400"/>
                    <a:gd name="connsiteY49" fmla="*/ 95250 h 800100"/>
                    <a:gd name="connsiteX50" fmla="*/ 38100 w 533400"/>
                    <a:gd name="connsiteY50" fmla="*/ 95250 h 800100"/>
                    <a:gd name="connsiteX51" fmla="*/ 38100 w 533400"/>
                    <a:gd name="connsiteY51" fmla="*/ 733425 h 800100"/>
                    <a:gd name="connsiteX52" fmla="*/ 0 w 533400"/>
                    <a:gd name="connsiteY52" fmla="*/ 733425 h 800100"/>
                    <a:gd name="connsiteX53" fmla="*/ 0 w 533400"/>
                    <a:gd name="connsiteY53" fmla="*/ 800100 h 800100"/>
                    <a:gd name="connsiteX54" fmla="*/ 533400 w 533400"/>
                    <a:gd name="connsiteY54" fmla="*/ 800100 h 800100"/>
                    <a:gd name="connsiteX55" fmla="*/ 533400 w 533400"/>
                    <a:gd name="connsiteY55" fmla="*/ 733425 h 800100"/>
                    <a:gd name="connsiteX56" fmla="*/ 495300 w 533400"/>
                    <a:gd name="connsiteY56"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14325 h 800100"/>
                    <a:gd name="connsiteX30" fmla="*/ 161925 w 533400"/>
                    <a:gd name="connsiteY30" fmla="*/ 371475 h 800100"/>
                    <a:gd name="connsiteX31" fmla="*/ 161925 w 533400"/>
                    <a:gd name="connsiteY31" fmla="*/ 523875 h 800100"/>
                    <a:gd name="connsiteX32" fmla="*/ 104775 w 533400"/>
                    <a:gd name="connsiteY32" fmla="*/ 523875 h 800100"/>
                    <a:gd name="connsiteX33" fmla="*/ 104775 w 533400"/>
                    <a:gd name="connsiteY33" fmla="*/ 466725 h 800100"/>
                    <a:gd name="connsiteX34" fmla="*/ 161925 w 533400"/>
                    <a:gd name="connsiteY34" fmla="*/ 466725 h 800100"/>
                    <a:gd name="connsiteX35" fmla="*/ 161925 w 533400"/>
                    <a:gd name="connsiteY35" fmla="*/ 523875 h 800100"/>
                    <a:gd name="connsiteX36" fmla="*/ 161925 w 533400"/>
                    <a:gd name="connsiteY36" fmla="*/ 676275 h 800100"/>
                    <a:gd name="connsiteX37" fmla="*/ 104775 w 533400"/>
                    <a:gd name="connsiteY37" fmla="*/ 676275 h 800100"/>
                    <a:gd name="connsiteX38" fmla="*/ 104775 w 533400"/>
                    <a:gd name="connsiteY38" fmla="*/ 619125 h 800100"/>
                    <a:gd name="connsiteX39" fmla="*/ 161925 w 533400"/>
                    <a:gd name="connsiteY39" fmla="*/ 619125 h 800100"/>
                    <a:gd name="connsiteX40" fmla="*/ 161925 w 533400"/>
                    <a:gd name="connsiteY40" fmla="*/ 676275 h 800100"/>
                    <a:gd name="connsiteX41" fmla="*/ 495300 w 533400"/>
                    <a:gd name="connsiteY41" fmla="*/ 733425 h 800100"/>
                    <a:gd name="connsiteX42" fmla="*/ 495300 w 533400"/>
                    <a:gd name="connsiteY42" fmla="*/ 95250 h 800100"/>
                    <a:gd name="connsiteX43" fmla="*/ 466725 w 533400"/>
                    <a:gd name="connsiteY43" fmla="*/ 95250 h 800100"/>
                    <a:gd name="connsiteX44" fmla="*/ 466725 w 533400"/>
                    <a:gd name="connsiteY44" fmla="*/ 38100 h 800100"/>
                    <a:gd name="connsiteX45" fmla="*/ 438150 w 533400"/>
                    <a:gd name="connsiteY45" fmla="*/ 38100 h 800100"/>
                    <a:gd name="connsiteX46" fmla="*/ 438150 w 533400"/>
                    <a:gd name="connsiteY46" fmla="*/ 0 h 800100"/>
                    <a:gd name="connsiteX47" fmla="*/ 66675 w 533400"/>
                    <a:gd name="connsiteY47" fmla="*/ 38100 h 800100"/>
                    <a:gd name="connsiteX48" fmla="*/ 66675 w 533400"/>
                    <a:gd name="connsiteY48" fmla="*/ 95250 h 800100"/>
                    <a:gd name="connsiteX49" fmla="*/ 38100 w 533400"/>
                    <a:gd name="connsiteY49" fmla="*/ 95250 h 800100"/>
                    <a:gd name="connsiteX50" fmla="*/ 38100 w 533400"/>
                    <a:gd name="connsiteY50" fmla="*/ 733425 h 800100"/>
                    <a:gd name="connsiteX51" fmla="*/ 0 w 533400"/>
                    <a:gd name="connsiteY51" fmla="*/ 733425 h 800100"/>
                    <a:gd name="connsiteX52" fmla="*/ 0 w 533400"/>
                    <a:gd name="connsiteY52" fmla="*/ 800100 h 800100"/>
                    <a:gd name="connsiteX53" fmla="*/ 533400 w 533400"/>
                    <a:gd name="connsiteY53" fmla="*/ 800100 h 800100"/>
                    <a:gd name="connsiteX54" fmla="*/ 533400 w 533400"/>
                    <a:gd name="connsiteY54" fmla="*/ 733425 h 800100"/>
                    <a:gd name="connsiteX55" fmla="*/ 495300 w 533400"/>
                    <a:gd name="connsiteY55"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71475 h 800100"/>
                    <a:gd name="connsiteX30" fmla="*/ 161925 w 533400"/>
                    <a:gd name="connsiteY30" fmla="*/ 523875 h 800100"/>
                    <a:gd name="connsiteX31" fmla="*/ 104775 w 533400"/>
                    <a:gd name="connsiteY31" fmla="*/ 523875 h 800100"/>
                    <a:gd name="connsiteX32" fmla="*/ 104775 w 533400"/>
                    <a:gd name="connsiteY32" fmla="*/ 466725 h 800100"/>
                    <a:gd name="connsiteX33" fmla="*/ 161925 w 533400"/>
                    <a:gd name="connsiteY33" fmla="*/ 466725 h 800100"/>
                    <a:gd name="connsiteX34" fmla="*/ 161925 w 533400"/>
                    <a:gd name="connsiteY34" fmla="*/ 523875 h 800100"/>
                    <a:gd name="connsiteX35" fmla="*/ 161925 w 533400"/>
                    <a:gd name="connsiteY35" fmla="*/ 676275 h 800100"/>
                    <a:gd name="connsiteX36" fmla="*/ 104775 w 533400"/>
                    <a:gd name="connsiteY36" fmla="*/ 676275 h 800100"/>
                    <a:gd name="connsiteX37" fmla="*/ 104775 w 533400"/>
                    <a:gd name="connsiteY37" fmla="*/ 619125 h 800100"/>
                    <a:gd name="connsiteX38" fmla="*/ 161925 w 533400"/>
                    <a:gd name="connsiteY38" fmla="*/ 619125 h 800100"/>
                    <a:gd name="connsiteX39" fmla="*/ 161925 w 533400"/>
                    <a:gd name="connsiteY39" fmla="*/ 676275 h 800100"/>
                    <a:gd name="connsiteX40" fmla="*/ 495300 w 533400"/>
                    <a:gd name="connsiteY40" fmla="*/ 733425 h 800100"/>
                    <a:gd name="connsiteX41" fmla="*/ 495300 w 533400"/>
                    <a:gd name="connsiteY41" fmla="*/ 95250 h 800100"/>
                    <a:gd name="connsiteX42" fmla="*/ 466725 w 533400"/>
                    <a:gd name="connsiteY42" fmla="*/ 95250 h 800100"/>
                    <a:gd name="connsiteX43" fmla="*/ 466725 w 533400"/>
                    <a:gd name="connsiteY43" fmla="*/ 38100 h 800100"/>
                    <a:gd name="connsiteX44" fmla="*/ 438150 w 533400"/>
                    <a:gd name="connsiteY44" fmla="*/ 38100 h 800100"/>
                    <a:gd name="connsiteX45" fmla="*/ 438150 w 533400"/>
                    <a:gd name="connsiteY45" fmla="*/ 0 h 800100"/>
                    <a:gd name="connsiteX46" fmla="*/ 66675 w 533400"/>
                    <a:gd name="connsiteY46" fmla="*/ 38100 h 800100"/>
                    <a:gd name="connsiteX47" fmla="*/ 66675 w 533400"/>
                    <a:gd name="connsiteY47" fmla="*/ 95250 h 800100"/>
                    <a:gd name="connsiteX48" fmla="*/ 38100 w 533400"/>
                    <a:gd name="connsiteY48" fmla="*/ 95250 h 800100"/>
                    <a:gd name="connsiteX49" fmla="*/ 38100 w 533400"/>
                    <a:gd name="connsiteY49" fmla="*/ 733425 h 800100"/>
                    <a:gd name="connsiteX50" fmla="*/ 0 w 533400"/>
                    <a:gd name="connsiteY50" fmla="*/ 733425 h 800100"/>
                    <a:gd name="connsiteX51" fmla="*/ 0 w 533400"/>
                    <a:gd name="connsiteY51" fmla="*/ 800100 h 800100"/>
                    <a:gd name="connsiteX52" fmla="*/ 533400 w 533400"/>
                    <a:gd name="connsiteY52" fmla="*/ 800100 h 800100"/>
                    <a:gd name="connsiteX53" fmla="*/ 533400 w 533400"/>
                    <a:gd name="connsiteY53" fmla="*/ 733425 h 800100"/>
                    <a:gd name="connsiteX54" fmla="*/ 495300 w 533400"/>
                    <a:gd name="connsiteY54"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523875 h 800100"/>
                    <a:gd name="connsiteX28" fmla="*/ 104775 w 533400"/>
                    <a:gd name="connsiteY28" fmla="*/ 523875 h 800100"/>
                    <a:gd name="connsiteX29" fmla="*/ 104775 w 533400"/>
                    <a:gd name="connsiteY29" fmla="*/ 466725 h 800100"/>
                    <a:gd name="connsiteX30" fmla="*/ 161925 w 533400"/>
                    <a:gd name="connsiteY30" fmla="*/ 466725 h 800100"/>
                    <a:gd name="connsiteX31" fmla="*/ 161925 w 533400"/>
                    <a:gd name="connsiteY31" fmla="*/ 523875 h 800100"/>
                    <a:gd name="connsiteX32" fmla="*/ 161925 w 533400"/>
                    <a:gd name="connsiteY32" fmla="*/ 676275 h 800100"/>
                    <a:gd name="connsiteX33" fmla="*/ 104775 w 533400"/>
                    <a:gd name="connsiteY33" fmla="*/ 676275 h 800100"/>
                    <a:gd name="connsiteX34" fmla="*/ 104775 w 533400"/>
                    <a:gd name="connsiteY34" fmla="*/ 619125 h 800100"/>
                    <a:gd name="connsiteX35" fmla="*/ 161925 w 533400"/>
                    <a:gd name="connsiteY35" fmla="*/ 619125 h 800100"/>
                    <a:gd name="connsiteX36" fmla="*/ 161925 w 533400"/>
                    <a:gd name="connsiteY36" fmla="*/ 676275 h 800100"/>
                    <a:gd name="connsiteX37" fmla="*/ 495300 w 533400"/>
                    <a:gd name="connsiteY37" fmla="*/ 733425 h 800100"/>
                    <a:gd name="connsiteX38" fmla="*/ 495300 w 533400"/>
                    <a:gd name="connsiteY38" fmla="*/ 95250 h 800100"/>
                    <a:gd name="connsiteX39" fmla="*/ 466725 w 533400"/>
                    <a:gd name="connsiteY39" fmla="*/ 95250 h 800100"/>
                    <a:gd name="connsiteX40" fmla="*/ 466725 w 533400"/>
                    <a:gd name="connsiteY40" fmla="*/ 38100 h 800100"/>
                    <a:gd name="connsiteX41" fmla="*/ 438150 w 533400"/>
                    <a:gd name="connsiteY41" fmla="*/ 38100 h 800100"/>
                    <a:gd name="connsiteX42" fmla="*/ 438150 w 533400"/>
                    <a:gd name="connsiteY42" fmla="*/ 0 h 800100"/>
                    <a:gd name="connsiteX43" fmla="*/ 66675 w 533400"/>
                    <a:gd name="connsiteY43" fmla="*/ 38100 h 800100"/>
                    <a:gd name="connsiteX44" fmla="*/ 66675 w 533400"/>
                    <a:gd name="connsiteY44" fmla="*/ 95250 h 800100"/>
                    <a:gd name="connsiteX45" fmla="*/ 38100 w 533400"/>
                    <a:gd name="connsiteY45" fmla="*/ 95250 h 800100"/>
                    <a:gd name="connsiteX46" fmla="*/ 38100 w 533400"/>
                    <a:gd name="connsiteY46" fmla="*/ 733425 h 800100"/>
                    <a:gd name="connsiteX47" fmla="*/ 0 w 533400"/>
                    <a:gd name="connsiteY47" fmla="*/ 733425 h 800100"/>
                    <a:gd name="connsiteX48" fmla="*/ 0 w 533400"/>
                    <a:gd name="connsiteY48" fmla="*/ 800100 h 800100"/>
                    <a:gd name="connsiteX49" fmla="*/ 533400 w 533400"/>
                    <a:gd name="connsiteY49" fmla="*/ 800100 h 800100"/>
                    <a:gd name="connsiteX50" fmla="*/ 533400 w 533400"/>
                    <a:gd name="connsiteY50" fmla="*/ 733425 h 800100"/>
                    <a:gd name="connsiteX51" fmla="*/ 495300 w 533400"/>
                    <a:gd name="connsiteY51"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523875 h 800100"/>
                    <a:gd name="connsiteX15" fmla="*/ 238125 w 533400"/>
                    <a:gd name="connsiteY15" fmla="*/ 523875 h 800100"/>
                    <a:gd name="connsiteX16" fmla="*/ 238125 w 533400"/>
                    <a:gd name="connsiteY16" fmla="*/ 466725 h 800100"/>
                    <a:gd name="connsiteX17" fmla="*/ 295275 w 533400"/>
                    <a:gd name="connsiteY17" fmla="*/ 466725 h 800100"/>
                    <a:gd name="connsiteX18" fmla="*/ 295275 w 533400"/>
                    <a:gd name="connsiteY18" fmla="*/ 523875 h 800100"/>
                    <a:gd name="connsiteX19" fmla="*/ 295275 w 533400"/>
                    <a:gd name="connsiteY19" fmla="*/ 733425 h 800100"/>
                    <a:gd name="connsiteX20" fmla="*/ 238125 w 533400"/>
                    <a:gd name="connsiteY20" fmla="*/ 733425 h 800100"/>
                    <a:gd name="connsiteX21" fmla="*/ 238125 w 533400"/>
                    <a:gd name="connsiteY21" fmla="*/ 619125 h 800100"/>
                    <a:gd name="connsiteX22" fmla="*/ 295275 w 533400"/>
                    <a:gd name="connsiteY22" fmla="*/ 619125 h 800100"/>
                    <a:gd name="connsiteX23" fmla="*/ 295275 w 533400"/>
                    <a:gd name="connsiteY23" fmla="*/ 733425 h 800100"/>
                    <a:gd name="connsiteX24" fmla="*/ 161925 w 533400"/>
                    <a:gd name="connsiteY24" fmla="*/ 523875 h 800100"/>
                    <a:gd name="connsiteX25" fmla="*/ 104775 w 533400"/>
                    <a:gd name="connsiteY25" fmla="*/ 523875 h 800100"/>
                    <a:gd name="connsiteX26" fmla="*/ 104775 w 533400"/>
                    <a:gd name="connsiteY26" fmla="*/ 466725 h 800100"/>
                    <a:gd name="connsiteX27" fmla="*/ 161925 w 533400"/>
                    <a:gd name="connsiteY27" fmla="*/ 466725 h 800100"/>
                    <a:gd name="connsiteX28" fmla="*/ 161925 w 533400"/>
                    <a:gd name="connsiteY28" fmla="*/ 523875 h 800100"/>
                    <a:gd name="connsiteX29" fmla="*/ 161925 w 533400"/>
                    <a:gd name="connsiteY29" fmla="*/ 676275 h 800100"/>
                    <a:gd name="connsiteX30" fmla="*/ 104775 w 533400"/>
                    <a:gd name="connsiteY30" fmla="*/ 676275 h 800100"/>
                    <a:gd name="connsiteX31" fmla="*/ 104775 w 533400"/>
                    <a:gd name="connsiteY31" fmla="*/ 619125 h 800100"/>
                    <a:gd name="connsiteX32" fmla="*/ 161925 w 533400"/>
                    <a:gd name="connsiteY32" fmla="*/ 619125 h 800100"/>
                    <a:gd name="connsiteX33" fmla="*/ 161925 w 533400"/>
                    <a:gd name="connsiteY33" fmla="*/ 676275 h 800100"/>
                    <a:gd name="connsiteX34" fmla="*/ 495300 w 533400"/>
                    <a:gd name="connsiteY34" fmla="*/ 733425 h 800100"/>
                    <a:gd name="connsiteX35" fmla="*/ 495300 w 533400"/>
                    <a:gd name="connsiteY35" fmla="*/ 95250 h 800100"/>
                    <a:gd name="connsiteX36" fmla="*/ 466725 w 533400"/>
                    <a:gd name="connsiteY36" fmla="*/ 95250 h 800100"/>
                    <a:gd name="connsiteX37" fmla="*/ 466725 w 533400"/>
                    <a:gd name="connsiteY37" fmla="*/ 38100 h 800100"/>
                    <a:gd name="connsiteX38" fmla="*/ 438150 w 533400"/>
                    <a:gd name="connsiteY38" fmla="*/ 38100 h 800100"/>
                    <a:gd name="connsiteX39" fmla="*/ 438150 w 533400"/>
                    <a:gd name="connsiteY39" fmla="*/ 0 h 800100"/>
                    <a:gd name="connsiteX40" fmla="*/ 66675 w 533400"/>
                    <a:gd name="connsiteY40" fmla="*/ 38100 h 800100"/>
                    <a:gd name="connsiteX41" fmla="*/ 66675 w 533400"/>
                    <a:gd name="connsiteY41" fmla="*/ 95250 h 800100"/>
                    <a:gd name="connsiteX42" fmla="*/ 38100 w 533400"/>
                    <a:gd name="connsiteY42" fmla="*/ 95250 h 800100"/>
                    <a:gd name="connsiteX43" fmla="*/ 38100 w 533400"/>
                    <a:gd name="connsiteY43" fmla="*/ 733425 h 800100"/>
                    <a:gd name="connsiteX44" fmla="*/ 0 w 533400"/>
                    <a:gd name="connsiteY44" fmla="*/ 733425 h 800100"/>
                    <a:gd name="connsiteX45" fmla="*/ 0 w 533400"/>
                    <a:gd name="connsiteY45" fmla="*/ 800100 h 800100"/>
                    <a:gd name="connsiteX46" fmla="*/ 533400 w 533400"/>
                    <a:gd name="connsiteY46" fmla="*/ 800100 h 800100"/>
                    <a:gd name="connsiteX47" fmla="*/ 533400 w 533400"/>
                    <a:gd name="connsiteY47" fmla="*/ 733425 h 800100"/>
                    <a:gd name="connsiteX48" fmla="*/ 495300 w 533400"/>
                    <a:gd name="connsiteY48" fmla="*/ 733425 h 800100"/>
                    <a:gd name="connsiteX0" fmla="*/ 428625 w 533400"/>
                    <a:gd name="connsiteY0" fmla="*/ 371475 h 800100"/>
                    <a:gd name="connsiteX1" fmla="*/ 371475 w 533400"/>
                    <a:gd name="connsiteY1" fmla="*/ 314325 h 800100"/>
                    <a:gd name="connsiteX2" fmla="*/ 428625 w 533400"/>
                    <a:gd name="connsiteY2" fmla="*/ 371475 h 800100"/>
                    <a:gd name="connsiteX3" fmla="*/ 428625 w 533400"/>
                    <a:gd name="connsiteY3" fmla="*/ 523875 h 800100"/>
                    <a:gd name="connsiteX4" fmla="*/ 371475 w 533400"/>
                    <a:gd name="connsiteY4" fmla="*/ 523875 h 800100"/>
                    <a:gd name="connsiteX5" fmla="*/ 371475 w 533400"/>
                    <a:gd name="connsiteY5" fmla="*/ 466725 h 800100"/>
                    <a:gd name="connsiteX6" fmla="*/ 428625 w 533400"/>
                    <a:gd name="connsiteY6" fmla="*/ 466725 h 800100"/>
                    <a:gd name="connsiteX7" fmla="*/ 428625 w 533400"/>
                    <a:gd name="connsiteY7" fmla="*/ 523875 h 800100"/>
                    <a:gd name="connsiteX8" fmla="*/ 428625 w 533400"/>
                    <a:gd name="connsiteY8" fmla="*/ 676275 h 800100"/>
                    <a:gd name="connsiteX9" fmla="*/ 371475 w 533400"/>
                    <a:gd name="connsiteY9" fmla="*/ 676275 h 800100"/>
                    <a:gd name="connsiteX10" fmla="*/ 371475 w 533400"/>
                    <a:gd name="connsiteY10" fmla="*/ 619125 h 800100"/>
                    <a:gd name="connsiteX11" fmla="*/ 428625 w 533400"/>
                    <a:gd name="connsiteY11" fmla="*/ 619125 h 800100"/>
                    <a:gd name="connsiteX12" fmla="*/ 428625 w 533400"/>
                    <a:gd name="connsiteY12" fmla="*/ 676275 h 800100"/>
                    <a:gd name="connsiteX13" fmla="*/ 295275 w 533400"/>
                    <a:gd name="connsiteY13" fmla="*/ 523875 h 800100"/>
                    <a:gd name="connsiteX14" fmla="*/ 238125 w 533400"/>
                    <a:gd name="connsiteY14" fmla="*/ 523875 h 800100"/>
                    <a:gd name="connsiteX15" fmla="*/ 238125 w 533400"/>
                    <a:gd name="connsiteY15" fmla="*/ 466725 h 800100"/>
                    <a:gd name="connsiteX16" fmla="*/ 295275 w 533400"/>
                    <a:gd name="connsiteY16" fmla="*/ 466725 h 800100"/>
                    <a:gd name="connsiteX17" fmla="*/ 295275 w 533400"/>
                    <a:gd name="connsiteY17" fmla="*/ 523875 h 800100"/>
                    <a:gd name="connsiteX18" fmla="*/ 295275 w 533400"/>
                    <a:gd name="connsiteY18" fmla="*/ 733425 h 800100"/>
                    <a:gd name="connsiteX19" fmla="*/ 238125 w 533400"/>
                    <a:gd name="connsiteY19" fmla="*/ 733425 h 800100"/>
                    <a:gd name="connsiteX20" fmla="*/ 238125 w 533400"/>
                    <a:gd name="connsiteY20" fmla="*/ 619125 h 800100"/>
                    <a:gd name="connsiteX21" fmla="*/ 295275 w 533400"/>
                    <a:gd name="connsiteY21" fmla="*/ 619125 h 800100"/>
                    <a:gd name="connsiteX22" fmla="*/ 295275 w 533400"/>
                    <a:gd name="connsiteY22" fmla="*/ 733425 h 800100"/>
                    <a:gd name="connsiteX23" fmla="*/ 161925 w 533400"/>
                    <a:gd name="connsiteY23" fmla="*/ 523875 h 800100"/>
                    <a:gd name="connsiteX24" fmla="*/ 104775 w 533400"/>
                    <a:gd name="connsiteY24" fmla="*/ 523875 h 800100"/>
                    <a:gd name="connsiteX25" fmla="*/ 104775 w 533400"/>
                    <a:gd name="connsiteY25" fmla="*/ 466725 h 800100"/>
                    <a:gd name="connsiteX26" fmla="*/ 161925 w 533400"/>
                    <a:gd name="connsiteY26" fmla="*/ 466725 h 800100"/>
                    <a:gd name="connsiteX27" fmla="*/ 161925 w 533400"/>
                    <a:gd name="connsiteY27" fmla="*/ 523875 h 800100"/>
                    <a:gd name="connsiteX28" fmla="*/ 161925 w 533400"/>
                    <a:gd name="connsiteY28" fmla="*/ 676275 h 800100"/>
                    <a:gd name="connsiteX29" fmla="*/ 104775 w 533400"/>
                    <a:gd name="connsiteY29" fmla="*/ 676275 h 800100"/>
                    <a:gd name="connsiteX30" fmla="*/ 104775 w 533400"/>
                    <a:gd name="connsiteY30" fmla="*/ 619125 h 800100"/>
                    <a:gd name="connsiteX31" fmla="*/ 161925 w 533400"/>
                    <a:gd name="connsiteY31" fmla="*/ 619125 h 800100"/>
                    <a:gd name="connsiteX32" fmla="*/ 161925 w 533400"/>
                    <a:gd name="connsiteY32" fmla="*/ 676275 h 800100"/>
                    <a:gd name="connsiteX33" fmla="*/ 495300 w 533400"/>
                    <a:gd name="connsiteY33" fmla="*/ 733425 h 800100"/>
                    <a:gd name="connsiteX34" fmla="*/ 495300 w 533400"/>
                    <a:gd name="connsiteY34" fmla="*/ 95250 h 800100"/>
                    <a:gd name="connsiteX35" fmla="*/ 466725 w 533400"/>
                    <a:gd name="connsiteY35" fmla="*/ 95250 h 800100"/>
                    <a:gd name="connsiteX36" fmla="*/ 466725 w 533400"/>
                    <a:gd name="connsiteY36" fmla="*/ 38100 h 800100"/>
                    <a:gd name="connsiteX37" fmla="*/ 438150 w 533400"/>
                    <a:gd name="connsiteY37" fmla="*/ 38100 h 800100"/>
                    <a:gd name="connsiteX38" fmla="*/ 438150 w 533400"/>
                    <a:gd name="connsiteY38" fmla="*/ 0 h 800100"/>
                    <a:gd name="connsiteX39" fmla="*/ 66675 w 533400"/>
                    <a:gd name="connsiteY39" fmla="*/ 38100 h 800100"/>
                    <a:gd name="connsiteX40" fmla="*/ 66675 w 533400"/>
                    <a:gd name="connsiteY40" fmla="*/ 95250 h 800100"/>
                    <a:gd name="connsiteX41" fmla="*/ 38100 w 533400"/>
                    <a:gd name="connsiteY41" fmla="*/ 95250 h 800100"/>
                    <a:gd name="connsiteX42" fmla="*/ 38100 w 533400"/>
                    <a:gd name="connsiteY42" fmla="*/ 733425 h 800100"/>
                    <a:gd name="connsiteX43" fmla="*/ 0 w 533400"/>
                    <a:gd name="connsiteY43" fmla="*/ 733425 h 800100"/>
                    <a:gd name="connsiteX44" fmla="*/ 0 w 533400"/>
                    <a:gd name="connsiteY44" fmla="*/ 800100 h 800100"/>
                    <a:gd name="connsiteX45" fmla="*/ 533400 w 533400"/>
                    <a:gd name="connsiteY45" fmla="*/ 800100 h 800100"/>
                    <a:gd name="connsiteX46" fmla="*/ 533400 w 533400"/>
                    <a:gd name="connsiteY46" fmla="*/ 733425 h 800100"/>
                    <a:gd name="connsiteX47" fmla="*/ 495300 w 533400"/>
                    <a:gd name="connsiteY47" fmla="*/ 733425 h 800100"/>
                    <a:gd name="connsiteX0" fmla="*/ 428625 w 533400"/>
                    <a:gd name="connsiteY0" fmla="*/ 523875 h 800100"/>
                    <a:gd name="connsiteX1" fmla="*/ 371475 w 533400"/>
                    <a:gd name="connsiteY1" fmla="*/ 523875 h 800100"/>
                    <a:gd name="connsiteX2" fmla="*/ 371475 w 533400"/>
                    <a:gd name="connsiteY2" fmla="*/ 466725 h 800100"/>
                    <a:gd name="connsiteX3" fmla="*/ 428625 w 533400"/>
                    <a:gd name="connsiteY3" fmla="*/ 466725 h 800100"/>
                    <a:gd name="connsiteX4" fmla="*/ 428625 w 533400"/>
                    <a:gd name="connsiteY4" fmla="*/ 523875 h 800100"/>
                    <a:gd name="connsiteX5" fmla="*/ 428625 w 533400"/>
                    <a:gd name="connsiteY5" fmla="*/ 676275 h 800100"/>
                    <a:gd name="connsiteX6" fmla="*/ 371475 w 533400"/>
                    <a:gd name="connsiteY6" fmla="*/ 676275 h 800100"/>
                    <a:gd name="connsiteX7" fmla="*/ 371475 w 533400"/>
                    <a:gd name="connsiteY7" fmla="*/ 619125 h 800100"/>
                    <a:gd name="connsiteX8" fmla="*/ 428625 w 533400"/>
                    <a:gd name="connsiteY8" fmla="*/ 619125 h 800100"/>
                    <a:gd name="connsiteX9" fmla="*/ 428625 w 533400"/>
                    <a:gd name="connsiteY9" fmla="*/ 676275 h 800100"/>
                    <a:gd name="connsiteX10" fmla="*/ 295275 w 533400"/>
                    <a:gd name="connsiteY10" fmla="*/ 523875 h 800100"/>
                    <a:gd name="connsiteX11" fmla="*/ 238125 w 533400"/>
                    <a:gd name="connsiteY11" fmla="*/ 523875 h 800100"/>
                    <a:gd name="connsiteX12" fmla="*/ 238125 w 533400"/>
                    <a:gd name="connsiteY12" fmla="*/ 466725 h 800100"/>
                    <a:gd name="connsiteX13" fmla="*/ 295275 w 533400"/>
                    <a:gd name="connsiteY13" fmla="*/ 466725 h 800100"/>
                    <a:gd name="connsiteX14" fmla="*/ 295275 w 533400"/>
                    <a:gd name="connsiteY14" fmla="*/ 523875 h 800100"/>
                    <a:gd name="connsiteX15" fmla="*/ 295275 w 533400"/>
                    <a:gd name="connsiteY15" fmla="*/ 733425 h 800100"/>
                    <a:gd name="connsiteX16" fmla="*/ 238125 w 533400"/>
                    <a:gd name="connsiteY16" fmla="*/ 733425 h 800100"/>
                    <a:gd name="connsiteX17" fmla="*/ 238125 w 533400"/>
                    <a:gd name="connsiteY17" fmla="*/ 619125 h 800100"/>
                    <a:gd name="connsiteX18" fmla="*/ 295275 w 533400"/>
                    <a:gd name="connsiteY18" fmla="*/ 619125 h 800100"/>
                    <a:gd name="connsiteX19" fmla="*/ 295275 w 533400"/>
                    <a:gd name="connsiteY19" fmla="*/ 733425 h 800100"/>
                    <a:gd name="connsiteX20" fmla="*/ 161925 w 533400"/>
                    <a:gd name="connsiteY20" fmla="*/ 523875 h 800100"/>
                    <a:gd name="connsiteX21" fmla="*/ 104775 w 533400"/>
                    <a:gd name="connsiteY21" fmla="*/ 523875 h 800100"/>
                    <a:gd name="connsiteX22" fmla="*/ 104775 w 533400"/>
                    <a:gd name="connsiteY22" fmla="*/ 466725 h 800100"/>
                    <a:gd name="connsiteX23" fmla="*/ 161925 w 533400"/>
                    <a:gd name="connsiteY23" fmla="*/ 466725 h 800100"/>
                    <a:gd name="connsiteX24" fmla="*/ 161925 w 533400"/>
                    <a:gd name="connsiteY24" fmla="*/ 523875 h 800100"/>
                    <a:gd name="connsiteX25" fmla="*/ 161925 w 533400"/>
                    <a:gd name="connsiteY25" fmla="*/ 676275 h 800100"/>
                    <a:gd name="connsiteX26" fmla="*/ 104775 w 533400"/>
                    <a:gd name="connsiteY26" fmla="*/ 676275 h 800100"/>
                    <a:gd name="connsiteX27" fmla="*/ 104775 w 533400"/>
                    <a:gd name="connsiteY27" fmla="*/ 619125 h 800100"/>
                    <a:gd name="connsiteX28" fmla="*/ 161925 w 533400"/>
                    <a:gd name="connsiteY28" fmla="*/ 619125 h 800100"/>
                    <a:gd name="connsiteX29" fmla="*/ 161925 w 533400"/>
                    <a:gd name="connsiteY29" fmla="*/ 676275 h 800100"/>
                    <a:gd name="connsiteX30" fmla="*/ 495300 w 533400"/>
                    <a:gd name="connsiteY30" fmla="*/ 733425 h 800100"/>
                    <a:gd name="connsiteX31" fmla="*/ 495300 w 533400"/>
                    <a:gd name="connsiteY31" fmla="*/ 95250 h 800100"/>
                    <a:gd name="connsiteX32" fmla="*/ 466725 w 533400"/>
                    <a:gd name="connsiteY32" fmla="*/ 95250 h 800100"/>
                    <a:gd name="connsiteX33" fmla="*/ 466725 w 533400"/>
                    <a:gd name="connsiteY33" fmla="*/ 38100 h 800100"/>
                    <a:gd name="connsiteX34" fmla="*/ 438150 w 533400"/>
                    <a:gd name="connsiteY34" fmla="*/ 38100 h 800100"/>
                    <a:gd name="connsiteX35" fmla="*/ 438150 w 533400"/>
                    <a:gd name="connsiteY35" fmla="*/ 0 h 800100"/>
                    <a:gd name="connsiteX36" fmla="*/ 66675 w 533400"/>
                    <a:gd name="connsiteY36" fmla="*/ 38100 h 800100"/>
                    <a:gd name="connsiteX37" fmla="*/ 66675 w 533400"/>
                    <a:gd name="connsiteY37" fmla="*/ 95250 h 800100"/>
                    <a:gd name="connsiteX38" fmla="*/ 38100 w 533400"/>
                    <a:gd name="connsiteY38" fmla="*/ 95250 h 800100"/>
                    <a:gd name="connsiteX39" fmla="*/ 38100 w 533400"/>
                    <a:gd name="connsiteY39" fmla="*/ 733425 h 800100"/>
                    <a:gd name="connsiteX40" fmla="*/ 0 w 533400"/>
                    <a:gd name="connsiteY40" fmla="*/ 733425 h 800100"/>
                    <a:gd name="connsiteX41" fmla="*/ 0 w 533400"/>
                    <a:gd name="connsiteY41" fmla="*/ 800100 h 800100"/>
                    <a:gd name="connsiteX42" fmla="*/ 533400 w 533400"/>
                    <a:gd name="connsiteY42" fmla="*/ 800100 h 800100"/>
                    <a:gd name="connsiteX43" fmla="*/ 533400 w 533400"/>
                    <a:gd name="connsiteY43" fmla="*/ 733425 h 800100"/>
                    <a:gd name="connsiteX44" fmla="*/ 495300 w 533400"/>
                    <a:gd name="connsiteY44" fmla="*/ 733425 h 8001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0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1913 w 533400"/>
                    <a:gd name="connsiteY35" fmla="*/ 7143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57150 h 762000"/>
                    <a:gd name="connsiteX36" fmla="*/ 38100 w 533400"/>
                    <a:gd name="connsiteY36" fmla="*/ 57150 h 762000"/>
                    <a:gd name="connsiteX37" fmla="*/ 38100 w 533400"/>
                    <a:gd name="connsiteY37" fmla="*/ 695325 h 762000"/>
                    <a:gd name="connsiteX38" fmla="*/ 0 w 533400"/>
                    <a:gd name="connsiteY38" fmla="*/ 695325 h 762000"/>
                    <a:gd name="connsiteX39" fmla="*/ 0 w 533400"/>
                    <a:gd name="connsiteY39" fmla="*/ 762000 h 762000"/>
                    <a:gd name="connsiteX40" fmla="*/ 533400 w 533400"/>
                    <a:gd name="connsiteY40" fmla="*/ 762000 h 762000"/>
                    <a:gd name="connsiteX41" fmla="*/ 533400 w 533400"/>
                    <a:gd name="connsiteY41" fmla="*/ 695325 h 762000"/>
                    <a:gd name="connsiteX42" fmla="*/ 495300 w 533400"/>
                    <a:gd name="connsiteY42"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38100 w 533400"/>
                    <a:gd name="connsiteY35" fmla="*/ 57150 h 762000"/>
                    <a:gd name="connsiteX36" fmla="*/ 38100 w 533400"/>
                    <a:gd name="connsiteY36" fmla="*/ 695325 h 762000"/>
                    <a:gd name="connsiteX37" fmla="*/ 0 w 533400"/>
                    <a:gd name="connsiteY37" fmla="*/ 695325 h 762000"/>
                    <a:gd name="connsiteX38" fmla="*/ 0 w 533400"/>
                    <a:gd name="connsiteY38" fmla="*/ 762000 h 762000"/>
                    <a:gd name="connsiteX39" fmla="*/ 533400 w 533400"/>
                    <a:gd name="connsiteY39" fmla="*/ 762000 h 762000"/>
                    <a:gd name="connsiteX40" fmla="*/ 533400 w 533400"/>
                    <a:gd name="connsiteY40" fmla="*/ 695325 h 762000"/>
                    <a:gd name="connsiteX41" fmla="*/ 495300 w 533400"/>
                    <a:gd name="connsiteY41"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38100 w 533400"/>
                    <a:gd name="connsiteY34" fmla="*/ 57150 h 762000"/>
                    <a:gd name="connsiteX35" fmla="*/ 38100 w 533400"/>
                    <a:gd name="connsiteY35" fmla="*/ 695325 h 762000"/>
                    <a:gd name="connsiteX36" fmla="*/ 0 w 533400"/>
                    <a:gd name="connsiteY36" fmla="*/ 695325 h 762000"/>
                    <a:gd name="connsiteX37" fmla="*/ 0 w 533400"/>
                    <a:gd name="connsiteY37" fmla="*/ 762000 h 762000"/>
                    <a:gd name="connsiteX38" fmla="*/ 533400 w 533400"/>
                    <a:gd name="connsiteY38" fmla="*/ 762000 h 762000"/>
                    <a:gd name="connsiteX39" fmla="*/ 533400 w 533400"/>
                    <a:gd name="connsiteY39" fmla="*/ 695325 h 762000"/>
                    <a:gd name="connsiteX40" fmla="*/ 495300 w 533400"/>
                    <a:gd name="connsiteY40" fmla="*/ 695325 h 76200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466725 w 533400"/>
                    <a:gd name="connsiteY32" fmla="*/ 0 h 704850"/>
                    <a:gd name="connsiteX33" fmla="*/ 38100 w 533400"/>
                    <a:gd name="connsiteY33" fmla="*/ 0 h 704850"/>
                    <a:gd name="connsiteX34" fmla="*/ 38100 w 533400"/>
                    <a:gd name="connsiteY34" fmla="*/ 638175 h 704850"/>
                    <a:gd name="connsiteX35" fmla="*/ 0 w 533400"/>
                    <a:gd name="connsiteY35" fmla="*/ 638175 h 704850"/>
                    <a:gd name="connsiteX36" fmla="*/ 0 w 533400"/>
                    <a:gd name="connsiteY36" fmla="*/ 704850 h 704850"/>
                    <a:gd name="connsiteX37" fmla="*/ 533400 w 533400"/>
                    <a:gd name="connsiteY37" fmla="*/ 704850 h 704850"/>
                    <a:gd name="connsiteX38" fmla="*/ 533400 w 533400"/>
                    <a:gd name="connsiteY38" fmla="*/ 638175 h 704850"/>
                    <a:gd name="connsiteX39" fmla="*/ 495300 w 533400"/>
                    <a:gd name="connsiteY39"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333375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102394 h 378619"/>
                    <a:gd name="connsiteX1" fmla="*/ 371475 w 533400"/>
                    <a:gd name="connsiteY1" fmla="*/ 102394 h 378619"/>
                    <a:gd name="connsiteX2" fmla="*/ 371475 w 533400"/>
                    <a:gd name="connsiteY2" fmla="*/ 45244 h 378619"/>
                    <a:gd name="connsiteX3" fmla="*/ 428625 w 533400"/>
                    <a:gd name="connsiteY3" fmla="*/ 45244 h 378619"/>
                    <a:gd name="connsiteX4" fmla="*/ 428625 w 533400"/>
                    <a:gd name="connsiteY4" fmla="*/ 102394 h 378619"/>
                    <a:gd name="connsiteX5" fmla="*/ 428625 w 533400"/>
                    <a:gd name="connsiteY5" fmla="*/ 254794 h 378619"/>
                    <a:gd name="connsiteX6" fmla="*/ 371475 w 533400"/>
                    <a:gd name="connsiteY6" fmla="*/ 254794 h 378619"/>
                    <a:gd name="connsiteX7" fmla="*/ 371475 w 533400"/>
                    <a:gd name="connsiteY7" fmla="*/ 197644 h 378619"/>
                    <a:gd name="connsiteX8" fmla="*/ 428625 w 533400"/>
                    <a:gd name="connsiteY8" fmla="*/ 197644 h 378619"/>
                    <a:gd name="connsiteX9" fmla="*/ 428625 w 533400"/>
                    <a:gd name="connsiteY9" fmla="*/ 254794 h 378619"/>
                    <a:gd name="connsiteX10" fmla="*/ 295275 w 533400"/>
                    <a:gd name="connsiteY10" fmla="*/ 102394 h 378619"/>
                    <a:gd name="connsiteX11" fmla="*/ 238125 w 533400"/>
                    <a:gd name="connsiteY11" fmla="*/ 102394 h 378619"/>
                    <a:gd name="connsiteX12" fmla="*/ 238125 w 533400"/>
                    <a:gd name="connsiteY12" fmla="*/ 45244 h 378619"/>
                    <a:gd name="connsiteX13" fmla="*/ 295275 w 533400"/>
                    <a:gd name="connsiteY13" fmla="*/ 45244 h 378619"/>
                    <a:gd name="connsiteX14" fmla="*/ 295275 w 533400"/>
                    <a:gd name="connsiteY14" fmla="*/ 102394 h 378619"/>
                    <a:gd name="connsiteX15" fmla="*/ 295275 w 533400"/>
                    <a:gd name="connsiteY15" fmla="*/ 311944 h 378619"/>
                    <a:gd name="connsiteX16" fmla="*/ 238125 w 533400"/>
                    <a:gd name="connsiteY16" fmla="*/ 311944 h 378619"/>
                    <a:gd name="connsiteX17" fmla="*/ 238125 w 533400"/>
                    <a:gd name="connsiteY17" fmla="*/ 197644 h 378619"/>
                    <a:gd name="connsiteX18" fmla="*/ 295275 w 533400"/>
                    <a:gd name="connsiteY18" fmla="*/ 197644 h 378619"/>
                    <a:gd name="connsiteX19" fmla="*/ 295275 w 533400"/>
                    <a:gd name="connsiteY19" fmla="*/ 311944 h 378619"/>
                    <a:gd name="connsiteX20" fmla="*/ 161925 w 533400"/>
                    <a:gd name="connsiteY20" fmla="*/ 102394 h 378619"/>
                    <a:gd name="connsiteX21" fmla="*/ 104775 w 533400"/>
                    <a:gd name="connsiteY21" fmla="*/ 102394 h 378619"/>
                    <a:gd name="connsiteX22" fmla="*/ 104775 w 533400"/>
                    <a:gd name="connsiteY22" fmla="*/ 45244 h 378619"/>
                    <a:gd name="connsiteX23" fmla="*/ 161925 w 533400"/>
                    <a:gd name="connsiteY23" fmla="*/ 45244 h 378619"/>
                    <a:gd name="connsiteX24" fmla="*/ 161925 w 533400"/>
                    <a:gd name="connsiteY24" fmla="*/ 102394 h 378619"/>
                    <a:gd name="connsiteX25" fmla="*/ 161925 w 533400"/>
                    <a:gd name="connsiteY25" fmla="*/ 254794 h 378619"/>
                    <a:gd name="connsiteX26" fmla="*/ 104775 w 533400"/>
                    <a:gd name="connsiteY26" fmla="*/ 254794 h 378619"/>
                    <a:gd name="connsiteX27" fmla="*/ 104775 w 533400"/>
                    <a:gd name="connsiteY27" fmla="*/ 197644 h 378619"/>
                    <a:gd name="connsiteX28" fmla="*/ 161925 w 533400"/>
                    <a:gd name="connsiteY28" fmla="*/ 197644 h 378619"/>
                    <a:gd name="connsiteX29" fmla="*/ 161925 w 533400"/>
                    <a:gd name="connsiteY29" fmla="*/ 254794 h 378619"/>
                    <a:gd name="connsiteX30" fmla="*/ 495300 w 533400"/>
                    <a:gd name="connsiteY30" fmla="*/ 311944 h 378619"/>
                    <a:gd name="connsiteX31" fmla="*/ 495300 w 533400"/>
                    <a:gd name="connsiteY31" fmla="*/ 7144 h 378619"/>
                    <a:gd name="connsiteX32" fmla="*/ 38100 w 533400"/>
                    <a:gd name="connsiteY32" fmla="*/ 0 h 378619"/>
                    <a:gd name="connsiteX33" fmla="*/ 38100 w 533400"/>
                    <a:gd name="connsiteY33" fmla="*/ 311944 h 378619"/>
                    <a:gd name="connsiteX34" fmla="*/ 0 w 533400"/>
                    <a:gd name="connsiteY34" fmla="*/ 311944 h 378619"/>
                    <a:gd name="connsiteX35" fmla="*/ 0 w 533400"/>
                    <a:gd name="connsiteY35" fmla="*/ 378619 h 378619"/>
                    <a:gd name="connsiteX36" fmla="*/ 533400 w 533400"/>
                    <a:gd name="connsiteY36" fmla="*/ 378619 h 378619"/>
                    <a:gd name="connsiteX37" fmla="*/ 533400 w 533400"/>
                    <a:gd name="connsiteY37" fmla="*/ 311944 h 378619"/>
                    <a:gd name="connsiteX38" fmla="*/ 495300 w 533400"/>
                    <a:gd name="connsiteY38" fmla="*/ 311944 h 378619"/>
                    <a:gd name="connsiteX0" fmla="*/ 428625 w 533400"/>
                    <a:gd name="connsiteY0" fmla="*/ 95250 h 371475"/>
                    <a:gd name="connsiteX1" fmla="*/ 371475 w 533400"/>
                    <a:gd name="connsiteY1" fmla="*/ 95250 h 371475"/>
                    <a:gd name="connsiteX2" fmla="*/ 371475 w 533400"/>
                    <a:gd name="connsiteY2" fmla="*/ 38100 h 371475"/>
                    <a:gd name="connsiteX3" fmla="*/ 428625 w 533400"/>
                    <a:gd name="connsiteY3" fmla="*/ 38100 h 371475"/>
                    <a:gd name="connsiteX4" fmla="*/ 428625 w 533400"/>
                    <a:gd name="connsiteY4" fmla="*/ 95250 h 371475"/>
                    <a:gd name="connsiteX5" fmla="*/ 428625 w 533400"/>
                    <a:gd name="connsiteY5" fmla="*/ 247650 h 371475"/>
                    <a:gd name="connsiteX6" fmla="*/ 371475 w 533400"/>
                    <a:gd name="connsiteY6" fmla="*/ 247650 h 371475"/>
                    <a:gd name="connsiteX7" fmla="*/ 371475 w 533400"/>
                    <a:gd name="connsiteY7" fmla="*/ 190500 h 371475"/>
                    <a:gd name="connsiteX8" fmla="*/ 428625 w 533400"/>
                    <a:gd name="connsiteY8" fmla="*/ 190500 h 371475"/>
                    <a:gd name="connsiteX9" fmla="*/ 428625 w 533400"/>
                    <a:gd name="connsiteY9" fmla="*/ 247650 h 371475"/>
                    <a:gd name="connsiteX10" fmla="*/ 295275 w 533400"/>
                    <a:gd name="connsiteY10" fmla="*/ 95250 h 371475"/>
                    <a:gd name="connsiteX11" fmla="*/ 238125 w 533400"/>
                    <a:gd name="connsiteY11" fmla="*/ 95250 h 371475"/>
                    <a:gd name="connsiteX12" fmla="*/ 238125 w 533400"/>
                    <a:gd name="connsiteY12" fmla="*/ 38100 h 371475"/>
                    <a:gd name="connsiteX13" fmla="*/ 295275 w 533400"/>
                    <a:gd name="connsiteY13" fmla="*/ 38100 h 371475"/>
                    <a:gd name="connsiteX14" fmla="*/ 295275 w 533400"/>
                    <a:gd name="connsiteY14" fmla="*/ 95250 h 371475"/>
                    <a:gd name="connsiteX15" fmla="*/ 295275 w 533400"/>
                    <a:gd name="connsiteY15" fmla="*/ 304800 h 371475"/>
                    <a:gd name="connsiteX16" fmla="*/ 238125 w 533400"/>
                    <a:gd name="connsiteY16" fmla="*/ 304800 h 371475"/>
                    <a:gd name="connsiteX17" fmla="*/ 238125 w 533400"/>
                    <a:gd name="connsiteY17" fmla="*/ 190500 h 371475"/>
                    <a:gd name="connsiteX18" fmla="*/ 295275 w 533400"/>
                    <a:gd name="connsiteY18" fmla="*/ 190500 h 371475"/>
                    <a:gd name="connsiteX19" fmla="*/ 295275 w 533400"/>
                    <a:gd name="connsiteY19" fmla="*/ 304800 h 371475"/>
                    <a:gd name="connsiteX20" fmla="*/ 161925 w 533400"/>
                    <a:gd name="connsiteY20" fmla="*/ 95250 h 371475"/>
                    <a:gd name="connsiteX21" fmla="*/ 104775 w 533400"/>
                    <a:gd name="connsiteY21" fmla="*/ 95250 h 371475"/>
                    <a:gd name="connsiteX22" fmla="*/ 104775 w 533400"/>
                    <a:gd name="connsiteY22" fmla="*/ 38100 h 371475"/>
                    <a:gd name="connsiteX23" fmla="*/ 161925 w 533400"/>
                    <a:gd name="connsiteY23" fmla="*/ 38100 h 371475"/>
                    <a:gd name="connsiteX24" fmla="*/ 161925 w 533400"/>
                    <a:gd name="connsiteY24" fmla="*/ 95250 h 371475"/>
                    <a:gd name="connsiteX25" fmla="*/ 161925 w 533400"/>
                    <a:gd name="connsiteY25" fmla="*/ 247650 h 371475"/>
                    <a:gd name="connsiteX26" fmla="*/ 104775 w 533400"/>
                    <a:gd name="connsiteY26" fmla="*/ 247650 h 371475"/>
                    <a:gd name="connsiteX27" fmla="*/ 104775 w 533400"/>
                    <a:gd name="connsiteY27" fmla="*/ 190500 h 371475"/>
                    <a:gd name="connsiteX28" fmla="*/ 161925 w 533400"/>
                    <a:gd name="connsiteY28" fmla="*/ 190500 h 371475"/>
                    <a:gd name="connsiteX29" fmla="*/ 161925 w 533400"/>
                    <a:gd name="connsiteY29" fmla="*/ 247650 h 371475"/>
                    <a:gd name="connsiteX30" fmla="*/ 495300 w 533400"/>
                    <a:gd name="connsiteY30" fmla="*/ 304800 h 371475"/>
                    <a:gd name="connsiteX31" fmla="*/ 495300 w 533400"/>
                    <a:gd name="connsiteY31" fmla="*/ 0 h 371475"/>
                    <a:gd name="connsiteX32" fmla="*/ 38100 w 533400"/>
                    <a:gd name="connsiteY32" fmla="*/ 2381 h 371475"/>
                    <a:gd name="connsiteX33" fmla="*/ 38100 w 533400"/>
                    <a:gd name="connsiteY33" fmla="*/ 304800 h 371475"/>
                    <a:gd name="connsiteX34" fmla="*/ 0 w 533400"/>
                    <a:gd name="connsiteY34" fmla="*/ 304800 h 371475"/>
                    <a:gd name="connsiteX35" fmla="*/ 0 w 533400"/>
                    <a:gd name="connsiteY35" fmla="*/ 371475 h 371475"/>
                    <a:gd name="connsiteX36" fmla="*/ 533400 w 533400"/>
                    <a:gd name="connsiteY36" fmla="*/ 371475 h 371475"/>
                    <a:gd name="connsiteX37" fmla="*/ 533400 w 533400"/>
                    <a:gd name="connsiteY37" fmla="*/ 304800 h 371475"/>
                    <a:gd name="connsiteX38" fmla="*/ 495300 w 533400"/>
                    <a:gd name="connsiteY38" fmla="*/ 30480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33400" h="371475">
                      <a:moveTo>
                        <a:pt x="428625" y="95250"/>
                      </a:moveTo>
                      <a:lnTo>
                        <a:pt x="371475" y="95250"/>
                      </a:lnTo>
                      <a:lnTo>
                        <a:pt x="371475" y="38100"/>
                      </a:lnTo>
                      <a:lnTo>
                        <a:pt x="428625" y="38100"/>
                      </a:lnTo>
                      <a:lnTo>
                        <a:pt x="428625" y="95250"/>
                      </a:lnTo>
                      <a:close/>
                      <a:moveTo>
                        <a:pt x="428625" y="247650"/>
                      </a:moveTo>
                      <a:lnTo>
                        <a:pt x="371475" y="247650"/>
                      </a:lnTo>
                      <a:lnTo>
                        <a:pt x="371475" y="190500"/>
                      </a:lnTo>
                      <a:lnTo>
                        <a:pt x="428625" y="190500"/>
                      </a:lnTo>
                      <a:lnTo>
                        <a:pt x="428625" y="247650"/>
                      </a:lnTo>
                      <a:close/>
                      <a:moveTo>
                        <a:pt x="295275" y="95250"/>
                      </a:moveTo>
                      <a:lnTo>
                        <a:pt x="238125" y="95250"/>
                      </a:lnTo>
                      <a:lnTo>
                        <a:pt x="238125" y="38100"/>
                      </a:lnTo>
                      <a:lnTo>
                        <a:pt x="295275" y="38100"/>
                      </a:lnTo>
                      <a:lnTo>
                        <a:pt x="295275" y="95250"/>
                      </a:lnTo>
                      <a:close/>
                      <a:moveTo>
                        <a:pt x="295275" y="304800"/>
                      </a:moveTo>
                      <a:lnTo>
                        <a:pt x="238125" y="304800"/>
                      </a:lnTo>
                      <a:lnTo>
                        <a:pt x="238125" y="190500"/>
                      </a:lnTo>
                      <a:lnTo>
                        <a:pt x="295275" y="190500"/>
                      </a:lnTo>
                      <a:lnTo>
                        <a:pt x="295275" y="304800"/>
                      </a:lnTo>
                      <a:close/>
                      <a:moveTo>
                        <a:pt x="161925" y="95250"/>
                      </a:moveTo>
                      <a:lnTo>
                        <a:pt x="104775" y="95250"/>
                      </a:lnTo>
                      <a:lnTo>
                        <a:pt x="104775" y="38100"/>
                      </a:lnTo>
                      <a:lnTo>
                        <a:pt x="161925" y="38100"/>
                      </a:lnTo>
                      <a:lnTo>
                        <a:pt x="161925" y="95250"/>
                      </a:lnTo>
                      <a:close/>
                      <a:moveTo>
                        <a:pt x="161925" y="247650"/>
                      </a:moveTo>
                      <a:lnTo>
                        <a:pt x="104775" y="247650"/>
                      </a:lnTo>
                      <a:lnTo>
                        <a:pt x="104775" y="190500"/>
                      </a:lnTo>
                      <a:lnTo>
                        <a:pt x="161925" y="190500"/>
                      </a:lnTo>
                      <a:lnTo>
                        <a:pt x="161925" y="247650"/>
                      </a:lnTo>
                      <a:close/>
                      <a:moveTo>
                        <a:pt x="495300" y="304800"/>
                      </a:moveTo>
                      <a:lnTo>
                        <a:pt x="495300" y="0"/>
                      </a:lnTo>
                      <a:lnTo>
                        <a:pt x="38100" y="2381"/>
                      </a:lnTo>
                      <a:lnTo>
                        <a:pt x="38100" y="304800"/>
                      </a:lnTo>
                      <a:lnTo>
                        <a:pt x="0" y="304800"/>
                      </a:lnTo>
                      <a:lnTo>
                        <a:pt x="0" y="371475"/>
                      </a:lnTo>
                      <a:lnTo>
                        <a:pt x="533400" y="371475"/>
                      </a:lnTo>
                      <a:lnTo>
                        <a:pt x="533400" y="304800"/>
                      </a:lnTo>
                      <a:lnTo>
                        <a:pt x="495300" y="304800"/>
                      </a:lnTo>
                      <a:close/>
                    </a:path>
                  </a:pathLst>
                </a:custGeom>
                <a:solidFill>
                  <a:schemeClr val="bg2">
                    <a:lumMod val="5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cxnSp>
            <p:nvCxnSpPr>
              <p:cNvPr id="19" name="Suora nuoliyhdysviiva 18">
                <a:extLst>
                  <a:ext uri="{FF2B5EF4-FFF2-40B4-BE49-F238E27FC236}">
                    <a16:creationId xmlns:a16="http://schemas.microsoft.com/office/drawing/2014/main" id="{8E500C93-A92C-5A22-C5D8-21AB77A7BD8F}"/>
                  </a:ext>
                </a:extLst>
              </p:cNvPr>
              <p:cNvCxnSpPr/>
              <p:nvPr/>
            </p:nvCxnSpPr>
            <p:spPr>
              <a:xfrm>
                <a:off x="3060700" y="2329497"/>
                <a:ext cx="3454400" cy="0"/>
              </a:xfrm>
              <a:prstGeom prst="straightConnector1">
                <a:avLst/>
              </a:prstGeom>
              <a:ln w="38100">
                <a:solidFill>
                  <a:schemeClr val="bg1"/>
                </a:solidFill>
                <a:prstDash val="dash"/>
                <a:tailEnd type="triangle"/>
              </a:ln>
            </p:spPr>
            <p:style>
              <a:lnRef idx="2">
                <a:schemeClr val="accent1"/>
              </a:lnRef>
              <a:fillRef idx="0">
                <a:schemeClr val="accent1"/>
              </a:fillRef>
              <a:effectRef idx="1">
                <a:schemeClr val="accent1"/>
              </a:effectRef>
              <a:fontRef idx="minor">
                <a:schemeClr val="tx1"/>
              </a:fontRef>
            </p:style>
          </p:cxnSp>
        </p:grpSp>
        <p:grpSp>
          <p:nvGrpSpPr>
            <p:cNvPr id="60" name="Ryhmä 59">
              <a:extLst>
                <a:ext uri="{FF2B5EF4-FFF2-40B4-BE49-F238E27FC236}">
                  <a16:creationId xmlns:a16="http://schemas.microsoft.com/office/drawing/2014/main" id="{A1D219FD-C54D-124A-CE02-B6FA34365726}"/>
                </a:ext>
              </a:extLst>
            </p:cNvPr>
            <p:cNvGrpSpPr/>
            <p:nvPr/>
          </p:nvGrpSpPr>
          <p:grpSpPr>
            <a:xfrm>
              <a:off x="695137" y="2652322"/>
              <a:ext cx="8735069" cy="1683839"/>
              <a:chOff x="666107" y="3353039"/>
              <a:chExt cx="8735068" cy="1683838"/>
            </a:xfrm>
          </p:grpSpPr>
          <p:grpSp>
            <p:nvGrpSpPr>
              <p:cNvPr id="2" name="Ryhmä 1">
                <a:extLst>
                  <a:ext uri="{FF2B5EF4-FFF2-40B4-BE49-F238E27FC236}">
                    <a16:creationId xmlns:a16="http://schemas.microsoft.com/office/drawing/2014/main" id="{1C01482B-D4CC-FBDF-267F-D4DCB29FC6F8}"/>
                  </a:ext>
                </a:extLst>
              </p:cNvPr>
              <p:cNvGrpSpPr/>
              <p:nvPr/>
            </p:nvGrpSpPr>
            <p:grpSpPr>
              <a:xfrm>
                <a:off x="2034282" y="4122477"/>
                <a:ext cx="914400" cy="914400"/>
                <a:chOff x="2034282" y="1934110"/>
                <a:chExt cx="914400" cy="914400"/>
              </a:xfrm>
            </p:grpSpPr>
            <p:sp>
              <p:nvSpPr>
                <p:cNvPr id="4" name="Suorakulmio 3">
                  <a:extLst>
                    <a:ext uri="{FF2B5EF4-FFF2-40B4-BE49-F238E27FC236}">
                      <a16:creationId xmlns:a16="http://schemas.microsoft.com/office/drawing/2014/main" id="{729617EB-DBAB-EFCB-23D6-E5771D44040E}"/>
                    </a:ext>
                  </a:extLst>
                </p:cNvPr>
                <p:cNvSpPr/>
                <p:nvPr/>
              </p:nvSpPr>
              <p:spPr>
                <a:xfrm>
                  <a:off x="2156519" y="2108835"/>
                  <a:ext cx="669925" cy="441325"/>
                </a:xfrm>
                <a:prstGeom prst="rect">
                  <a:avLst/>
                </a:prstGeom>
                <a:solidFill>
                  <a:srgbClr val="FF5050"/>
                </a:solid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6" name="Kuva 5" descr="Näyttö tasaisella täytöllä">
                  <a:extLst>
                    <a:ext uri="{FF2B5EF4-FFF2-40B4-BE49-F238E27FC236}">
                      <a16:creationId xmlns:a16="http://schemas.microsoft.com/office/drawing/2014/main" id="{EFB95DEC-D2B2-E596-8930-3BE1C828F74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034282" y="1934110"/>
                  <a:ext cx="914400" cy="914400"/>
                </a:xfrm>
                <a:prstGeom prst="rect">
                  <a:avLst/>
                </a:prstGeom>
              </p:spPr>
            </p:pic>
          </p:grpSp>
          <p:pic>
            <p:nvPicPr>
              <p:cNvPr id="7" name="Kuva 6" descr="Tuotanto tasaisella täytöllä">
                <a:extLst>
                  <a:ext uri="{FF2B5EF4-FFF2-40B4-BE49-F238E27FC236}">
                    <a16:creationId xmlns:a16="http://schemas.microsoft.com/office/drawing/2014/main" id="{B2914A11-F3BA-6A20-89BE-F84B96CD9E7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66107" y="3668702"/>
                <a:ext cx="1368175" cy="1368175"/>
              </a:xfrm>
              <a:prstGeom prst="rect">
                <a:avLst/>
              </a:prstGeom>
            </p:spPr>
          </p:pic>
          <p:grpSp>
            <p:nvGrpSpPr>
              <p:cNvPr id="8" name="Ryhmä 7">
                <a:extLst>
                  <a:ext uri="{FF2B5EF4-FFF2-40B4-BE49-F238E27FC236}">
                    <a16:creationId xmlns:a16="http://schemas.microsoft.com/office/drawing/2014/main" id="{8B309831-7729-241A-9E1C-E5987622B628}"/>
                  </a:ext>
                </a:extLst>
              </p:cNvPr>
              <p:cNvGrpSpPr/>
              <p:nvPr/>
            </p:nvGrpSpPr>
            <p:grpSpPr>
              <a:xfrm>
                <a:off x="6793785" y="4255827"/>
                <a:ext cx="762000" cy="647700"/>
                <a:chOff x="6793785" y="2067460"/>
                <a:chExt cx="762000" cy="647700"/>
              </a:xfrm>
            </p:grpSpPr>
            <p:sp>
              <p:nvSpPr>
                <p:cNvPr id="9" name="Suorakulmio 8">
                  <a:extLst>
                    <a:ext uri="{FF2B5EF4-FFF2-40B4-BE49-F238E27FC236}">
                      <a16:creationId xmlns:a16="http://schemas.microsoft.com/office/drawing/2014/main" id="{4DCB16DF-E7F3-1C59-D258-640126EED18A}"/>
                    </a:ext>
                  </a:extLst>
                </p:cNvPr>
                <p:cNvSpPr/>
                <p:nvPr/>
              </p:nvSpPr>
              <p:spPr>
                <a:xfrm>
                  <a:off x="6838949" y="2117725"/>
                  <a:ext cx="669925" cy="441325"/>
                </a:xfrm>
                <a:prstGeom prst="rect">
                  <a:avLst/>
                </a:prstGeom>
                <a:solidFill>
                  <a:srgbClr val="FF5050"/>
                </a:solid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 name="Kuva 5" descr="Näyttö tasaisella täytöllä">
                  <a:extLst>
                    <a:ext uri="{FF2B5EF4-FFF2-40B4-BE49-F238E27FC236}">
                      <a16:creationId xmlns:a16="http://schemas.microsoft.com/office/drawing/2014/main" id="{14DAB263-DAA0-62FF-5382-BD327DFDA479}"/>
                    </a:ext>
                  </a:extLst>
                </p:cNvPr>
                <p:cNvSpPr/>
                <p:nvPr/>
              </p:nvSpPr>
              <p:spPr>
                <a:xfrm>
                  <a:off x="6793785" y="2067460"/>
                  <a:ext cx="762000" cy="647700"/>
                </a:xfrm>
                <a:custGeom>
                  <a:avLst/>
                  <a:gdLst>
                    <a:gd name="connsiteX0" fmla="*/ 704850 w 762000"/>
                    <a:gd name="connsiteY0" fmla="*/ 476250 h 647700"/>
                    <a:gd name="connsiteX1" fmla="*/ 57150 w 762000"/>
                    <a:gd name="connsiteY1" fmla="*/ 476250 h 647700"/>
                    <a:gd name="connsiteX2" fmla="*/ 57150 w 762000"/>
                    <a:gd name="connsiteY2" fmla="*/ 57150 h 647700"/>
                    <a:gd name="connsiteX3" fmla="*/ 704850 w 762000"/>
                    <a:gd name="connsiteY3" fmla="*/ 57150 h 647700"/>
                    <a:gd name="connsiteX4" fmla="*/ 704850 w 762000"/>
                    <a:gd name="connsiteY4" fmla="*/ 476250 h 647700"/>
                    <a:gd name="connsiteX5" fmla="*/ 723900 w 762000"/>
                    <a:gd name="connsiteY5" fmla="*/ 0 h 647700"/>
                    <a:gd name="connsiteX6" fmla="*/ 38100 w 762000"/>
                    <a:gd name="connsiteY6" fmla="*/ 0 h 647700"/>
                    <a:gd name="connsiteX7" fmla="*/ 0 w 762000"/>
                    <a:gd name="connsiteY7" fmla="*/ 38100 h 647700"/>
                    <a:gd name="connsiteX8" fmla="*/ 0 w 762000"/>
                    <a:gd name="connsiteY8" fmla="*/ 495300 h 647700"/>
                    <a:gd name="connsiteX9" fmla="*/ 38100 w 762000"/>
                    <a:gd name="connsiteY9" fmla="*/ 533400 h 647700"/>
                    <a:gd name="connsiteX10" fmla="*/ 304800 w 762000"/>
                    <a:gd name="connsiteY10" fmla="*/ 533400 h 647700"/>
                    <a:gd name="connsiteX11" fmla="*/ 304800 w 762000"/>
                    <a:gd name="connsiteY11" fmla="*/ 590550 h 647700"/>
                    <a:gd name="connsiteX12" fmla="*/ 209550 w 762000"/>
                    <a:gd name="connsiteY12" fmla="*/ 590550 h 647700"/>
                    <a:gd name="connsiteX13" fmla="*/ 209550 w 762000"/>
                    <a:gd name="connsiteY13" fmla="*/ 647700 h 647700"/>
                    <a:gd name="connsiteX14" fmla="*/ 552450 w 762000"/>
                    <a:gd name="connsiteY14" fmla="*/ 647700 h 647700"/>
                    <a:gd name="connsiteX15" fmla="*/ 552450 w 762000"/>
                    <a:gd name="connsiteY15" fmla="*/ 590550 h 647700"/>
                    <a:gd name="connsiteX16" fmla="*/ 457200 w 762000"/>
                    <a:gd name="connsiteY16" fmla="*/ 590550 h 647700"/>
                    <a:gd name="connsiteX17" fmla="*/ 457200 w 762000"/>
                    <a:gd name="connsiteY17" fmla="*/ 533400 h 647700"/>
                    <a:gd name="connsiteX18" fmla="*/ 723900 w 762000"/>
                    <a:gd name="connsiteY18" fmla="*/ 533400 h 647700"/>
                    <a:gd name="connsiteX19" fmla="*/ 762000 w 762000"/>
                    <a:gd name="connsiteY19" fmla="*/ 495300 h 647700"/>
                    <a:gd name="connsiteX20" fmla="*/ 762000 w 762000"/>
                    <a:gd name="connsiteY20" fmla="*/ 38100 h 647700"/>
                    <a:gd name="connsiteX21" fmla="*/ 723900 w 762000"/>
                    <a:gd name="connsiteY21" fmla="*/ 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2000" h="647700">
                      <a:moveTo>
                        <a:pt x="704850" y="476250"/>
                      </a:moveTo>
                      <a:lnTo>
                        <a:pt x="57150" y="476250"/>
                      </a:lnTo>
                      <a:lnTo>
                        <a:pt x="57150" y="57150"/>
                      </a:lnTo>
                      <a:lnTo>
                        <a:pt x="704850" y="57150"/>
                      </a:lnTo>
                      <a:lnTo>
                        <a:pt x="704850" y="476250"/>
                      </a:lnTo>
                      <a:close/>
                      <a:moveTo>
                        <a:pt x="723900" y="0"/>
                      </a:moveTo>
                      <a:lnTo>
                        <a:pt x="38100" y="0"/>
                      </a:lnTo>
                      <a:cubicBezTo>
                        <a:pt x="17145" y="0"/>
                        <a:pt x="0" y="17145"/>
                        <a:pt x="0" y="38100"/>
                      </a:cubicBezTo>
                      <a:lnTo>
                        <a:pt x="0" y="495300"/>
                      </a:lnTo>
                      <a:cubicBezTo>
                        <a:pt x="0" y="516255"/>
                        <a:pt x="17145" y="533400"/>
                        <a:pt x="38100" y="533400"/>
                      </a:cubicBezTo>
                      <a:lnTo>
                        <a:pt x="304800" y="533400"/>
                      </a:lnTo>
                      <a:lnTo>
                        <a:pt x="304800" y="590550"/>
                      </a:lnTo>
                      <a:lnTo>
                        <a:pt x="209550" y="590550"/>
                      </a:lnTo>
                      <a:lnTo>
                        <a:pt x="209550" y="647700"/>
                      </a:lnTo>
                      <a:lnTo>
                        <a:pt x="552450" y="647700"/>
                      </a:lnTo>
                      <a:lnTo>
                        <a:pt x="552450" y="590550"/>
                      </a:lnTo>
                      <a:lnTo>
                        <a:pt x="457200" y="590550"/>
                      </a:lnTo>
                      <a:lnTo>
                        <a:pt x="457200" y="533400"/>
                      </a:lnTo>
                      <a:lnTo>
                        <a:pt x="723900" y="533400"/>
                      </a:lnTo>
                      <a:cubicBezTo>
                        <a:pt x="744855" y="533400"/>
                        <a:pt x="762000" y="516255"/>
                        <a:pt x="762000" y="495300"/>
                      </a:cubicBezTo>
                      <a:lnTo>
                        <a:pt x="762000" y="38100"/>
                      </a:lnTo>
                      <a:cubicBezTo>
                        <a:pt x="762000" y="17145"/>
                        <a:pt x="744855" y="0"/>
                        <a:pt x="723900" y="0"/>
                      </a:cubicBez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8" name="Ryhmä 17">
                <a:extLst>
                  <a:ext uri="{FF2B5EF4-FFF2-40B4-BE49-F238E27FC236}">
                    <a16:creationId xmlns:a16="http://schemas.microsoft.com/office/drawing/2014/main" id="{292EF958-532B-1ADA-3A7A-F71BA25CED74}"/>
                  </a:ext>
                </a:extLst>
              </p:cNvPr>
              <p:cNvGrpSpPr/>
              <p:nvPr/>
            </p:nvGrpSpPr>
            <p:grpSpPr>
              <a:xfrm>
                <a:off x="7655207" y="3353039"/>
                <a:ext cx="1745968" cy="1526140"/>
                <a:chOff x="7655207" y="1164672"/>
                <a:chExt cx="1745968" cy="1526140"/>
              </a:xfrm>
            </p:grpSpPr>
            <p:sp>
              <p:nvSpPr>
                <p:cNvPr id="30" name="Kuva 7" descr="Nosturi tasaisella täytöllä">
                  <a:extLst>
                    <a:ext uri="{FF2B5EF4-FFF2-40B4-BE49-F238E27FC236}">
                      <a16:creationId xmlns:a16="http://schemas.microsoft.com/office/drawing/2014/main" id="{36071686-CAA6-5E92-EF8E-51B94EF96D2E}"/>
                    </a:ext>
                  </a:extLst>
                </p:cNvPr>
                <p:cNvSpPr/>
                <p:nvPr/>
              </p:nvSpPr>
              <p:spPr>
                <a:xfrm>
                  <a:off x="7655207" y="1164672"/>
                  <a:ext cx="1527946" cy="1526140"/>
                </a:xfrm>
                <a:custGeom>
                  <a:avLst/>
                  <a:gdLst>
                    <a:gd name="connsiteX0" fmla="*/ 1451155 w 1527946"/>
                    <a:gd name="connsiteY0" fmla="*/ 991991 h 1526140"/>
                    <a:gd name="connsiteX1" fmla="*/ 1145927 w 1527946"/>
                    <a:gd name="connsiteY1" fmla="*/ 991991 h 1526140"/>
                    <a:gd name="connsiteX2" fmla="*/ 1145927 w 1527946"/>
                    <a:gd name="connsiteY2" fmla="*/ 839377 h 1526140"/>
                    <a:gd name="connsiteX3" fmla="*/ 1451155 w 1527946"/>
                    <a:gd name="connsiteY3" fmla="*/ 839377 h 1526140"/>
                    <a:gd name="connsiteX4" fmla="*/ 1451155 w 1527946"/>
                    <a:gd name="connsiteY4" fmla="*/ 991991 h 1526140"/>
                    <a:gd name="connsiteX5" fmla="*/ 604147 w 1527946"/>
                    <a:gd name="connsiteY5" fmla="*/ 324305 h 1526140"/>
                    <a:gd name="connsiteX6" fmla="*/ 592701 w 1527946"/>
                    <a:gd name="connsiteY6" fmla="*/ 230829 h 1526140"/>
                    <a:gd name="connsiteX7" fmla="*/ 985682 w 1527946"/>
                    <a:gd name="connsiteY7" fmla="*/ 324305 h 1526140"/>
                    <a:gd name="connsiteX8" fmla="*/ 604147 w 1527946"/>
                    <a:gd name="connsiteY8" fmla="*/ 324305 h 1526140"/>
                    <a:gd name="connsiteX9" fmla="*/ 300827 w 1527946"/>
                    <a:gd name="connsiteY9" fmla="*/ 324305 h 1526140"/>
                    <a:gd name="connsiteX10" fmla="*/ 436272 w 1527946"/>
                    <a:gd name="connsiteY10" fmla="*/ 255628 h 1526140"/>
                    <a:gd name="connsiteX11" fmla="*/ 428641 w 1527946"/>
                    <a:gd name="connsiteY11" fmla="*/ 324305 h 1526140"/>
                    <a:gd name="connsiteX12" fmla="*/ 300827 w 1527946"/>
                    <a:gd name="connsiteY12" fmla="*/ 324305 h 1526140"/>
                    <a:gd name="connsiteX13" fmla="*/ 422918 w 1527946"/>
                    <a:gd name="connsiteY13" fmla="*/ 1411680 h 1526140"/>
                    <a:gd name="connsiteX14" fmla="*/ 430549 w 1527946"/>
                    <a:gd name="connsiteY14" fmla="*/ 1335373 h 1526140"/>
                    <a:gd name="connsiteX15" fmla="*/ 600332 w 1527946"/>
                    <a:gd name="connsiteY15" fmla="*/ 1335373 h 1526140"/>
                    <a:gd name="connsiteX16" fmla="*/ 607963 w 1527946"/>
                    <a:gd name="connsiteY16" fmla="*/ 1411680 h 1526140"/>
                    <a:gd name="connsiteX17" fmla="*/ 422918 w 1527946"/>
                    <a:gd name="connsiteY17" fmla="*/ 1411680 h 1526140"/>
                    <a:gd name="connsiteX18" fmla="*/ 449625 w 1527946"/>
                    <a:gd name="connsiteY18" fmla="*/ 1182759 h 1526140"/>
                    <a:gd name="connsiteX19" fmla="*/ 585070 w 1527946"/>
                    <a:gd name="connsiteY19" fmla="*/ 1182759 h 1526140"/>
                    <a:gd name="connsiteX20" fmla="*/ 592701 w 1527946"/>
                    <a:gd name="connsiteY20" fmla="*/ 1259066 h 1526140"/>
                    <a:gd name="connsiteX21" fmla="*/ 440087 w 1527946"/>
                    <a:gd name="connsiteY21" fmla="*/ 1259066 h 1526140"/>
                    <a:gd name="connsiteX22" fmla="*/ 449625 w 1527946"/>
                    <a:gd name="connsiteY22" fmla="*/ 1182759 h 1526140"/>
                    <a:gd name="connsiteX23" fmla="*/ 466795 w 1527946"/>
                    <a:gd name="connsiteY23" fmla="*/ 1030145 h 1526140"/>
                    <a:gd name="connsiteX24" fmla="*/ 567901 w 1527946"/>
                    <a:gd name="connsiteY24" fmla="*/ 1030145 h 1526140"/>
                    <a:gd name="connsiteX25" fmla="*/ 575532 w 1527946"/>
                    <a:gd name="connsiteY25" fmla="*/ 1106452 h 1526140"/>
                    <a:gd name="connsiteX26" fmla="*/ 457256 w 1527946"/>
                    <a:gd name="connsiteY26" fmla="*/ 1106452 h 1526140"/>
                    <a:gd name="connsiteX27" fmla="*/ 466795 w 1527946"/>
                    <a:gd name="connsiteY27" fmla="*/ 1030145 h 1526140"/>
                    <a:gd name="connsiteX28" fmla="*/ 482056 w 1527946"/>
                    <a:gd name="connsiteY28" fmla="*/ 877531 h 1526140"/>
                    <a:gd name="connsiteX29" fmla="*/ 548825 w 1527946"/>
                    <a:gd name="connsiteY29" fmla="*/ 877531 h 1526140"/>
                    <a:gd name="connsiteX30" fmla="*/ 556455 w 1527946"/>
                    <a:gd name="connsiteY30" fmla="*/ 953838 h 1526140"/>
                    <a:gd name="connsiteX31" fmla="*/ 472518 w 1527946"/>
                    <a:gd name="connsiteY31" fmla="*/ 953838 h 1526140"/>
                    <a:gd name="connsiteX32" fmla="*/ 482056 w 1527946"/>
                    <a:gd name="connsiteY32" fmla="*/ 877531 h 1526140"/>
                    <a:gd name="connsiteX33" fmla="*/ 499225 w 1527946"/>
                    <a:gd name="connsiteY33" fmla="*/ 724917 h 1526140"/>
                    <a:gd name="connsiteX34" fmla="*/ 531656 w 1527946"/>
                    <a:gd name="connsiteY34" fmla="*/ 724917 h 1526140"/>
                    <a:gd name="connsiteX35" fmla="*/ 539286 w 1527946"/>
                    <a:gd name="connsiteY35" fmla="*/ 801224 h 1526140"/>
                    <a:gd name="connsiteX36" fmla="*/ 489687 w 1527946"/>
                    <a:gd name="connsiteY36" fmla="*/ 801224 h 1526140"/>
                    <a:gd name="connsiteX37" fmla="*/ 499225 w 1527946"/>
                    <a:gd name="connsiteY37" fmla="*/ 724917 h 1526140"/>
                    <a:gd name="connsiteX38" fmla="*/ 516394 w 1527946"/>
                    <a:gd name="connsiteY38" fmla="*/ 576118 h 1526140"/>
                    <a:gd name="connsiteX39" fmla="*/ 524025 w 1527946"/>
                    <a:gd name="connsiteY39" fmla="*/ 648610 h 1526140"/>
                    <a:gd name="connsiteX40" fmla="*/ 506856 w 1527946"/>
                    <a:gd name="connsiteY40" fmla="*/ 648610 h 1526140"/>
                    <a:gd name="connsiteX41" fmla="*/ 516394 w 1527946"/>
                    <a:gd name="connsiteY41" fmla="*/ 576118 h 1526140"/>
                    <a:gd name="connsiteX42" fmla="*/ 1336694 w 1527946"/>
                    <a:gd name="connsiteY42" fmla="*/ 763070 h 1526140"/>
                    <a:gd name="connsiteX43" fmla="*/ 1336694 w 1527946"/>
                    <a:gd name="connsiteY43" fmla="*/ 438765 h 1526140"/>
                    <a:gd name="connsiteX44" fmla="*/ 1470232 w 1527946"/>
                    <a:gd name="connsiteY44" fmla="*/ 438765 h 1526140"/>
                    <a:gd name="connsiteX45" fmla="*/ 1527462 w 1527946"/>
                    <a:gd name="connsiteY45" fmla="*/ 389166 h 1526140"/>
                    <a:gd name="connsiteX46" fmla="*/ 1483585 w 1527946"/>
                    <a:gd name="connsiteY46" fmla="*/ 326212 h 1526140"/>
                    <a:gd name="connsiteX47" fmla="*/ 579347 w 1527946"/>
                    <a:gd name="connsiteY47" fmla="*/ 108737 h 1526140"/>
                    <a:gd name="connsiteX48" fmla="*/ 573624 w 1527946"/>
                    <a:gd name="connsiteY48" fmla="*/ 51507 h 1526140"/>
                    <a:gd name="connsiteX49" fmla="*/ 516394 w 1527946"/>
                    <a:gd name="connsiteY49" fmla="*/ 0 h 1526140"/>
                    <a:gd name="connsiteX50" fmla="*/ 459164 w 1527946"/>
                    <a:gd name="connsiteY50" fmla="*/ 51507 h 1526140"/>
                    <a:gd name="connsiteX51" fmla="*/ 451533 w 1527946"/>
                    <a:gd name="connsiteY51" fmla="*/ 122091 h 1526140"/>
                    <a:gd name="connsiteX52" fmla="*/ 31845 w 1527946"/>
                    <a:gd name="connsiteY52" fmla="*/ 331935 h 1526140"/>
                    <a:gd name="connsiteX53" fmla="*/ 1322 w 1527946"/>
                    <a:gd name="connsiteY53" fmla="*/ 396796 h 1526140"/>
                    <a:gd name="connsiteX54" fmla="*/ 58552 w 1527946"/>
                    <a:gd name="connsiteY54" fmla="*/ 438765 h 1526140"/>
                    <a:gd name="connsiteX55" fmla="*/ 417195 w 1527946"/>
                    <a:gd name="connsiteY55" fmla="*/ 438765 h 1526140"/>
                    <a:gd name="connsiteX56" fmla="*/ 308458 w 1527946"/>
                    <a:gd name="connsiteY56" fmla="*/ 1411680 h 1526140"/>
                    <a:gd name="connsiteX57" fmla="*/ 115782 w 1527946"/>
                    <a:gd name="connsiteY57" fmla="*/ 1411680 h 1526140"/>
                    <a:gd name="connsiteX58" fmla="*/ 115782 w 1527946"/>
                    <a:gd name="connsiteY58" fmla="*/ 1526140 h 1526140"/>
                    <a:gd name="connsiteX59" fmla="*/ 917006 w 1527946"/>
                    <a:gd name="connsiteY59" fmla="*/ 1526140 h 1526140"/>
                    <a:gd name="connsiteX60" fmla="*/ 917006 w 1527946"/>
                    <a:gd name="connsiteY60" fmla="*/ 1411680 h 1526140"/>
                    <a:gd name="connsiteX61" fmla="*/ 724331 w 1527946"/>
                    <a:gd name="connsiteY61" fmla="*/ 1411680 h 1526140"/>
                    <a:gd name="connsiteX62" fmla="*/ 615593 w 1527946"/>
                    <a:gd name="connsiteY62" fmla="*/ 438765 h 1526140"/>
                    <a:gd name="connsiteX63" fmla="*/ 1260387 w 1527946"/>
                    <a:gd name="connsiteY63" fmla="*/ 438765 h 1526140"/>
                    <a:gd name="connsiteX64" fmla="*/ 1260387 w 1527946"/>
                    <a:gd name="connsiteY64" fmla="*/ 763070 h 1526140"/>
                    <a:gd name="connsiteX65" fmla="*/ 1069620 w 1527946"/>
                    <a:gd name="connsiteY65" fmla="*/ 763070 h 1526140"/>
                    <a:gd name="connsiteX66" fmla="*/ 1069620 w 1527946"/>
                    <a:gd name="connsiteY66" fmla="*/ 1068298 h 1526140"/>
                    <a:gd name="connsiteX67" fmla="*/ 1527462 w 1527946"/>
                    <a:gd name="connsiteY67" fmla="*/ 1068298 h 1526140"/>
                    <a:gd name="connsiteX68" fmla="*/ 1527462 w 1527946"/>
                    <a:gd name="connsiteY68" fmla="*/ 763070 h 1526140"/>
                    <a:gd name="connsiteX69" fmla="*/ 1336694 w 1527946"/>
                    <a:gd name="connsiteY69" fmla="*/ 763070 h 1526140"/>
                    <a:gd name="connsiteX0" fmla="*/ 1451155 w 1527946"/>
                    <a:gd name="connsiteY0" fmla="*/ 991991 h 1526140"/>
                    <a:gd name="connsiteX1" fmla="*/ 1145927 w 1527946"/>
                    <a:gd name="connsiteY1" fmla="*/ 839377 h 1526140"/>
                    <a:gd name="connsiteX2" fmla="*/ 1451155 w 1527946"/>
                    <a:gd name="connsiteY2" fmla="*/ 839377 h 1526140"/>
                    <a:gd name="connsiteX3" fmla="*/ 1451155 w 1527946"/>
                    <a:gd name="connsiteY3" fmla="*/ 991991 h 1526140"/>
                    <a:gd name="connsiteX4" fmla="*/ 604147 w 1527946"/>
                    <a:gd name="connsiteY4" fmla="*/ 324305 h 1526140"/>
                    <a:gd name="connsiteX5" fmla="*/ 592701 w 1527946"/>
                    <a:gd name="connsiteY5" fmla="*/ 230829 h 1526140"/>
                    <a:gd name="connsiteX6" fmla="*/ 985682 w 1527946"/>
                    <a:gd name="connsiteY6" fmla="*/ 324305 h 1526140"/>
                    <a:gd name="connsiteX7" fmla="*/ 604147 w 1527946"/>
                    <a:gd name="connsiteY7" fmla="*/ 324305 h 1526140"/>
                    <a:gd name="connsiteX8" fmla="*/ 300827 w 1527946"/>
                    <a:gd name="connsiteY8" fmla="*/ 324305 h 1526140"/>
                    <a:gd name="connsiteX9" fmla="*/ 436272 w 1527946"/>
                    <a:gd name="connsiteY9" fmla="*/ 255628 h 1526140"/>
                    <a:gd name="connsiteX10" fmla="*/ 428641 w 1527946"/>
                    <a:gd name="connsiteY10" fmla="*/ 324305 h 1526140"/>
                    <a:gd name="connsiteX11" fmla="*/ 300827 w 1527946"/>
                    <a:gd name="connsiteY11" fmla="*/ 324305 h 1526140"/>
                    <a:gd name="connsiteX12" fmla="*/ 422918 w 1527946"/>
                    <a:gd name="connsiteY12" fmla="*/ 1411680 h 1526140"/>
                    <a:gd name="connsiteX13" fmla="*/ 430549 w 1527946"/>
                    <a:gd name="connsiteY13" fmla="*/ 1335373 h 1526140"/>
                    <a:gd name="connsiteX14" fmla="*/ 600332 w 1527946"/>
                    <a:gd name="connsiteY14" fmla="*/ 1335373 h 1526140"/>
                    <a:gd name="connsiteX15" fmla="*/ 607963 w 1527946"/>
                    <a:gd name="connsiteY15" fmla="*/ 1411680 h 1526140"/>
                    <a:gd name="connsiteX16" fmla="*/ 422918 w 1527946"/>
                    <a:gd name="connsiteY16" fmla="*/ 1411680 h 1526140"/>
                    <a:gd name="connsiteX17" fmla="*/ 449625 w 1527946"/>
                    <a:gd name="connsiteY17" fmla="*/ 1182759 h 1526140"/>
                    <a:gd name="connsiteX18" fmla="*/ 585070 w 1527946"/>
                    <a:gd name="connsiteY18" fmla="*/ 1182759 h 1526140"/>
                    <a:gd name="connsiteX19" fmla="*/ 592701 w 1527946"/>
                    <a:gd name="connsiteY19" fmla="*/ 1259066 h 1526140"/>
                    <a:gd name="connsiteX20" fmla="*/ 440087 w 1527946"/>
                    <a:gd name="connsiteY20" fmla="*/ 1259066 h 1526140"/>
                    <a:gd name="connsiteX21" fmla="*/ 449625 w 1527946"/>
                    <a:gd name="connsiteY21" fmla="*/ 1182759 h 1526140"/>
                    <a:gd name="connsiteX22" fmla="*/ 466795 w 1527946"/>
                    <a:gd name="connsiteY22" fmla="*/ 1030145 h 1526140"/>
                    <a:gd name="connsiteX23" fmla="*/ 567901 w 1527946"/>
                    <a:gd name="connsiteY23" fmla="*/ 1030145 h 1526140"/>
                    <a:gd name="connsiteX24" fmla="*/ 575532 w 1527946"/>
                    <a:gd name="connsiteY24" fmla="*/ 1106452 h 1526140"/>
                    <a:gd name="connsiteX25" fmla="*/ 457256 w 1527946"/>
                    <a:gd name="connsiteY25" fmla="*/ 1106452 h 1526140"/>
                    <a:gd name="connsiteX26" fmla="*/ 466795 w 1527946"/>
                    <a:gd name="connsiteY26" fmla="*/ 1030145 h 1526140"/>
                    <a:gd name="connsiteX27" fmla="*/ 482056 w 1527946"/>
                    <a:gd name="connsiteY27" fmla="*/ 877531 h 1526140"/>
                    <a:gd name="connsiteX28" fmla="*/ 548825 w 1527946"/>
                    <a:gd name="connsiteY28" fmla="*/ 877531 h 1526140"/>
                    <a:gd name="connsiteX29" fmla="*/ 556455 w 1527946"/>
                    <a:gd name="connsiteY29" fmla="*/ 953838 h 1526140"/>
                    <a:gd name="connsiteX30" fmla="*/ 472518 w 1527946"/>
                    <a:gd name="connsiteY30" fmla="*/ 953838 h 1526140"/>
                    <a:gd name="connsiteX31" fmla="*/ 482056 w 1527946"/>
                    <a:gd name="connsiteY31" fmla="*/ 877531 h 1526140"/>
                    <a:gd name="connsiteX32" fmla="*/ 499225 w 1527946"/>
                    <a:gd name="connsiteY32" fmla="*/ 724917 h 1526140"/>
                    <a:gd name="connsiteX33" fmla="*/ 531656 w 1527946"/>
                    <a:gd name="connsiteY33" fmla="*/ 724917 h 1526140"/>
                    <a:gd name="connsiteX34" fmla="*/ 539286 w 1527946"/>
                    <a:gd name="connsiteY34" fmla="*/ 801224 h 1526140"/>
                    <a:gd name="connsiteX35" fmla="*/ 489687 w 1527946"/>
                    <a:gd name="connsiteY35" fmla="*/ 801224 h 1526140"/>
                    <a:gd name="connsiteX36" fmla="*/ 499225 w 1527946"/>
                    <a:gd name="connsiteY36" fmla="*/ 724917 h 1526140"/>
                    <a:gd name="connsiteX37" fmla="*/ 516394 w 1527946"/>
                    <a:gd name="connsiteY37" fmla="*/ 576118 h 1526140"/>
                    <a:gd name="connsiteX38" fmla="*/ 524025 w 1527946"/>
                    <a:gd name="connsiteY38" fmla="*/ 648610 h 1526140"/>
                    <a:gd name="connsiteX39" fmla="*/ 506856 w 1527946"/>
                    <a:gd name="connsiteY39" fmla="*/ 648610 h 1526140"/>
                    <a:gd name="connsiteX40" fmla="*/ 516394 w 1527946"/>
                    <a:gd name="connsiteY40" fmla="*/ 576118 h 1526140"/>
                    <a:gd name="connsiteX41" fmla="*/ 1336694 w 1527946"/>
                    <a:gd name="connsiteY41" fmla="*/ 763070 h 1526140"/>
                    <a:gd name="connsiteX42" fmla="*/ 1336694 w 1527946"/>
                    <a:gd name="connsiteY42" fmla="*/ 438765 h 1526140"/>
                    <a:gd name="connsiteX43" fmla="*/ 1470232 w 1527946"/>
                    <a:gd name="connsiteY43" fmla="*/ 438765 h 1526140"/>
                    <a:gd name="connsiteX44" fmla="*/ 1527462 w 1527946"/>
                    <a:gd name="connsiteY44" fmla="*/ 389166 h 1526140"/>
                    <a:gd name="connsiteX45" fmla="*/ 1483585 w 1527946"/>
                    <a:gd name="connsiteY45" fmla="*/ 326212 h 1526140"/>
                    <a:gd name="connsiteX46" fmla="*/ 579347 w 1527946"/>
                    <a:gd name="connsiteY46" fmla="*/ 108737 h 1526140"/>
                    <a:gd name="connsiteX47" fmla="*/ 573624 w 1527946"/>
                    <a:gd name="connsiteY47" fmla="*/ 51507 h 1526140"/>
                    <a:gd name="connsiteX48" fmla="*/ 516394 w 1527946"/>
                    <a:gd name="connsiteY48" fmla="*/ 0 h 1526140"/>
                    <a:gd name="connsiteX49" fmla="*/ 459164 w 1527946"/>
                    <a:gd name="connsiteY49" fmla="*/ 51507 h 1526140"/>
                    <a:gd name="connsiteX50" fmla="*/ 451533 w 1527946"/>
                    <a:gd name="connsiteY50" fmla="*/ 122091 h 1526140"/>
                    <a:gd name="connsiteX51" fmla="*/ 31845 w 1527946"/>
                    <a:gd name="connsiteY51" fmla="*/ 331935 h 1526140"/>
                    <a:gd name="connsiteX52" fmla="*/ 1322 w 1527946"/>
                    <a:gd name="connsiteY52" fmla="*/ 396796 h 1526140"/>
                    <a:gd name="connsiteX53" fmla="*/ 58552 w 1527946"/>
                    <a:gd name="connsiteY53" fmla="*/ 438765 h 1526140"/>
                    <a:gd name="connsiteX54" fmla="*/ 417195 w 1527946"/>
                    <a:gd name="connsiteY54" fmla="*/ 438765 h 1526140"/>
                    <a:gd name="connsiteX55" fmla="*/ 308458 w 1527946"/>
                    <a:gd name="connsiteY55" fmla="*/ 1411680 h 1526140"/>
                    <a:gd name="connsiteX56" fmla="*/ 115782 w 1527946"/>
                    <a:gd name="connsiteY56" fmla="*/ 1411680 h 1526140"/>
                    <a:gd name="connsiteX57" fmla="*/ 115782 w 1527946"/>
                    <a:gd name="connsiteY57" fmla="*/ 1526140 h 1526140"/>
                    <a:gd name="connsiteX58" fmla="*/ 917006 w 1527946"/>
                    <a:gd name="connsiteY58" fmla="*/ 1526140 h 1526140"/>
                    <a:gd name="connsiteX59" fmla="*/ 917006 w 1527946"/>
                    <a:gd name="connsiteY59" fmla="*/ 1411680 h 1526140"/>
                    <a:gd name="connsiteX60" fmla="*/ 724331 w 1527946"/>
                    <a:gd name="connsiteY60" fmla="*/ 1411680 h 1526140"/>
                    <a:gd name="connsiteX61" fmla="*/ 615593 w 1527946"/>
                    <a:gd name="connsiteY61" fmla="*/ 438765 h 1526140"/>
                    <a:gd name="connsiteX62" fmla="*/ 1260387 w 1527946"/>
                    <a:gd name="connsiteY62" fmla="*/ 438765 h 1526140"/>
                    <a:gd name="connsiteX63" fmla="*/ 1260387 w 1527946"/>
                    <a:gd name="connsiteY63" fmla="*/ 763070 h 1526140"/>
                    <a:gd name="connsiteX64" fmla="*/ 1069620 w 1527946"/>
                    <a:gd name="connsiteY64" fmla="*/ 763070 h 1526140"/>
                    <a:gd name="connsiteX65" fmla="*/ 1069620 w 1527946"/>
                    <a:gd name="connsiteY65" fmla="*/ 1068298 h 1526140"/>
                    <a:gd name="connsiteX66" fmla="*/ 1527462 w 1527946"/>
                    <a:gd name="connsiteY66" fmla="*/ 1068298 h 1526140"/>
                    <a:gd name="connsiteX67" fmla="*/ 1527462 w 1527946"/>
                    <a:gd name="connsiteY67" fmla="*/ 763070 h 1526140"/>
                    <a:gd name="connsiteX68" fmla="*/ 1336694 w 1527946"/>
                    <a:gd name="connsiteY68" fmla="*/ 763070 h 1526140"/>
                    <a:gd name="connsiteX0" fmla="*/ 1451155 w 1527946"/>
                    <a:gd name="connsiteY0" fmla="*/ 991991 h 1526140"/>
                    <a:gd name="connsiteX1" fmla="*/ 1145927 w 1527946"/>
                    <a:gd name="connsiteY1" fmla="*/ 839377 h 1526140"/>
                    <a:gd name="connsiteX2" fmla="*/ 1451155 w 1527946"/>
                    <a:gd name="connsiteY2" fmla="*/ 991991 h 1526140"/>
                    <a:gd name="connsiteX3" fmla="*/ 604147 w 1527946"/>
                    <a:gd name="connsiteY3" fmla="*/ 324305 h 1526140"/>
                    <a:gd name="connsiteX4" fmla="*/ 592701 w 1527946"/>
                    <a:gd name="connsiteY4" fmla="*/ 230829 h 1526140"/>
                    <a:gd name="connsiteX5" fmla="*/ 985682 w 1527946"/>
                    <a:gd name="connsiteY5" fmla="*/ 324305 h 1526140"/>
                    <a:gd name="connsiteX6" fmla="*/ 604147 w 1527946"/>
                    <a:gd name="connsiteY6" fmla="*/ 324305 h 1526140"/>
                    <a:gd name="connsiteX7" fmla="*/ 300827 w 1527946"/>
                    <a:gd name="connsiteY7" fmla="*/ 324305 h 1526140"/>
                    <a:gd name="connsiteX8" fmla="*/ 436272 w 1527946"/>
                    <a:gd name="connsiteY8" fmla="*/ 255628 h 1526140"/>
                    <a:gd name="connsiteX9" fmla="*/ 428641 w 1527946"/>
                    <a:gd name="connsiteY9" fmla="*/ 324305 h 1526140"/>
                    <a:gd name="connsiteX10" fmla="*/ 300827 w 1527946"/>
                    <a:gd name="connsiteY10" fmla="*/ 324305 h 1526140"/>
                    <a:gd name="connsiteX11" fmla="*/ 422918 w 1527946"/>
                    <a:gd name="connsiteY11" fmla="*/ 1411680 h 1526140"/>
                    <a:gd name="connsiteX12" fmla="*/ 430549 w 1527946"/>
                    <a:gd name="connsiteY12" fmla="*/ 1335373 h 1526140"/>
                    <a:gd name="connsiteX13" fmla="*/ 600332 w 1527946"/>
                    <a:gd name="connsiteY13" fmla="*/ 1335373 h 1526140"/>
                    <a:gd name="connsiteX14" fmla="*/ 607963 w 1527946"/>
                    <a:gd name="connsiteY14" fmla="*/ 1411680 h 1526140"/>
                    <a:gd name="connsiteX15" fmla="*/ 422918 w 1527946"/>
                    <a:gd name="connsiteY15" fmla="*/ 1411680 h 1526140"/>
                    <a:gd name="connsiteX16" fmla="*/ 449625 w 1527946"/>
                    <a:gd name="connsiteY16" fmla="*/ 1182759 h 1526140"/>
                    <a:gd name="connsiteX17" fmla="*/ 585070 w 1527946"/>
                    <a:gd name="connsiteY17" fmla="*/ 1182759 h 1526140"/>
                    <a:gd name="connsiteX18" fmla="*/ 592701 w 1527946"/>
                    <a:gd name="connsiteY18" fmla="*/ 1259066 h 1526140"/>
                    <a:gd name="connsiteX19" fmla="*/ 440087 w 1527946"/>
                    <a:gd name="connsiteY19" fmla="*/ 1259066 h 1526140"/>
                    <a:gd name="connsiteX20" fmla="*/ 449625 w 1527946"/>
                    <a:gd name="connsiteY20" fmla="*/ 1182759 h 1526140"/>
                    <a:gd name="connsiteX21" fmla="*/ 466795 w 1527946"/>
                    <a:gd name="connsiteY21" fmla="*/ 1030145 h 1526140"/>
                    <a:gd name="connsiteX22" fmla="*/ 567901 w 1527946"/>
                    <a:gd name="connsiteY22" fmla="*/ 1030145 h 1526140"/>
                    <a:gd name="connsiteX23" fmla="*/ 575532 w 1527946"/>
                    <a:gd name="connsiteY23" fmla="*/ 1106452 h 1526140"/>
                    <a:gd name="connsiteX24" fmla="*/ 457256 w 1527946"/>
                    <a:gd name="connsiteY24" fmla="*/ 1106452 h 1526140"/>
                    <a:gd name="connsiteX25" fmla="*/ 466795 w 1527946"/>
                    <a:gd name="connsiteY25" fmla="*/ 1030145 h 1526140"/>
                    <a:gd name="connsiteX26" fmla="*/ 482056 w 1527946"/>
                    <a:gd name="connsiteY26" fmla="*/ 877531 h 1526140"/>
                    <a:gd name="connsiteX27" fmla="*/ 548825 w 1527946"/>
                    <a:gd name="connsiteY27" fmla="*/ 877531 h 1526140"/>
                    <a:gd name="connsiteX28" fmla="*/ 556455 w 1527946"/>
                    <a:gd name="connsiteY28" fmla="*/ 953838 h 1526140"/>
                    <a:gd name="connsiteX29" fmla="*/ 472518 w 1527946"/>
                    <a:gd name="connsiteY29" fmla="*/ 953838 h 1526140"/>
                    <a:gd name="connsiteX30" fmla="*/ 482056 w 1527946"/>
                    <a:gd name="connsiteY30" fmla="*/ 877531 h 1526140"/>
                    <a:gd name="connsiteX31" fmla="*/ 499225 w 1527946"/>
                    <a:gd name="connsiteY31" fmla="*/ 724917 h 1526140"/>
                    <a:gd name="connsiteX32" fmla="*/ 531656 w 1527946"/>
                    <a:gd name="connsiteY32" fmla="*/ 724917 h 1526140"/>
                    <a:gd name="connsiteX33" fmla="*/ 539286 w 1527946"/>
                    <a:gd name="connsiteY33" fmla="*/ 801224 h 1526140"/>
                    <a:gd name="connsiteX34" fmla="*/ 489687 w 1527946"/>
                    <a:gd name="connsiteY34" fmla="*/ 801224 h 1526140"/>
                    <a:gd name="connsiteX35" fmla="*/ 499225 w 1527946"/>
                    <a:gd name="connsiteY35" fmla="*/ 724917 h 1526140"/>
                    <a:gd name="connsiteX36" fmla="*/ 516394 w 1527946"/>
                    <a:gd name="connsiteY36" fmla="*/ 576118 h 1526140"/>
                    <a:gd name="connsiteX37" fmla="*/ 524025 w 1527946"/>
                    <a:gd name="connsiteY37" fmla="*/ 648610 h 1526140"/>
                    <a:gd name="connsiteX38" fmla="*/ 506856 w 1527946"/>
                    <a:gd name="connsiteY38" fmla="*/ 648610 h 1526140"/>
                    <a:gd name="connsiteX39" fmla="*/ 516394 w 1527946"/>
                    <a:gd name="connsiteY39" fmla="*/ 576118 h 1526140"/>
                    <a:gd name="connsiteX40" fmla="*/ 1336694 w 1527946"/>
                    <a:gd name="connsiteY40" fmla="*/ 763070 h 1526140"/>
                    <a:gd name="connsiteX41" fmla="*/ 1336694 w 1527946"/>
                    <a:gd name="connsiteY41" fmla="*/ 438765 h 1526140"/>
                    <a:gd name="connsiteX42" fmla="*/ 1470232 w 1527946"/>
                    <a:gd name="connsiteY42" fmla="*/ 438765 h 1526140"/>
                    <a:gd name="connsiteX43" fmla="*/ 1527462 w 1527946"/>
                    <a:gd name="connsiteY43" fmla="*/ 389166 h 1526140"/>
                    <a:gd name="connsiteX44" fmla="*/ 1483585 w 1527946"/>
                    <a:gd name="connsiteY44" fmla="*/ 326212 h 1526140"/>
                    <a:gd name="connsiteX45" fmla="*/ 579347 w 1527946"/>
                    <a:gd name="connsiteY45" fmla="*/ 108737 h 1526140"/>
                    <a:gd name="connsiteX46" fmla="*/ 573624 w 1527946"/>
                    <a:gd name="connsiteY46" fmla="*/ 51507 h 1526140"/>
                    <a:gd name="connsiteX47" fmla="*/ 516394 w 1527946"/>
                    <a:gd name="connsiteY47" fmla="*/ 0 h 1526140"/>
                    <a:gd name="connsiteX48" fmla="*/ 459164 w 1527946"/>
                    <a:gd name="connsiteY48" fmla="*/ 51507 h 1526140"/>
                    <a:gd name="connsiteX49" fmla="*/ 451533 w 1527946"/>
                    <a:gd name="connsiteY49" fmla="*/ 122091 h 1526140"/>
                    <a:gd name="connsiteX50" fmla="*/ 31845 w 1527946"/>
                    <a:gd name="connsiteY50" fmla="*/ 331935 h 1526140"/>
                    <a:gd name="connsiteX51" fmla="*/ 1322 w 1527946"/>
                    <a:gd name="connsiteY51" fmla="*/ 396796 h 1526140"/>
                    <a:gd name="connsiteX52" fmla="*/ 58552 w 1527946"/>
                    <a:gd name="connsiteY52" fmla="*/ 438765 h 1526140"/>
                    <a:gd name="connsiteX53" fmla="*/ 417195 w 1527946"/>
                    <a:gd name="connsiteY53" fmla="*/ 438765 h 1526140"/>
                    <a:gd name="connsiteX54" fmla="*/ 308458 w 1527946"/>
                    <a:gd name="connsiteY54" fmla="*/ 1411680 h 1526140"/>
                    <a:gd name="connsiteX55" fmla="*/ 115782 w 1527946"/>
                    <a:gd name="connsiteY55" fmla="*/ 1411680 h 1526140"/>
                    <a:gd name="connsiteX56" fmla="*/ 115782 w 1527946"/>
                    <a:gd name="connsiteY56" fmla="*/ 1526140 h 1526140"/>
                    <a:gd name="connsiteX57" fmla="*/ 917006 w 1527946"/>
                    <a:gd name="connsiteY57" fmla="*/ 1526140 h 1526140"/>
                    <a:gd name="connsiteX58" fmla="*/ 917006 w 1527946"/>
                    <a:gd name="connsiteY58" fmla="*/ 1411680 h 1526140"/>
                    <a:gd name="connsiteX59" fmla="*/ 724331 w 1527946"/>
                    <a:gd name="connsiteY59" fmla="*/ 1411680 h 1526140"/>
                    <a:gd name="connsiteX60" fmla="*/ 615593 w 1527946"/>
                    <a:gd name="connsiteY60" fmla="*/ 438765 h 1526140"/>
                    <a:gd name="connsiteX61" fmla="*/ 1260387 w 1527946"/>
                    <a:gd name="connsiteY61" fmla="*/ 438765 h 1526140"/>
                    <a:gd name="connsiteX62" fmla="*/ 1260387 w 1527946"/>
                    <a:gd name="connsiteY62" fmla="*/ 763070 h 1526140"/>
                    <a:gd name="connsiteX63" fmla="*/ 1069620 w 1527946"/>
                    <a:gd name="connsiteY63" fmla="*/ 763070 h 1526140"/>
                    <a:gd name="connsiteX64" fmla="*/ 1069620 w 1527946"/>
                    <a:gd name="connsiteY64" fmla="*/ 1068298 h 1526140"/>
                    <a:gd name="connsiteX65" fmla="*/ 1527462 w 1527946"/>
                    <a:gd name="connsiteY65" fmla="*/ 1068298 h 1526140"/>
                    <a:gd name="connsiteX66" fmla="*/ 1527462 w 1527946"/>
                    <a:gd name="connsiteY66" fmla="*/ 763070 h 1526140"/>
                    <a:gd name="connsiteX67" fmla="*/ 1336694 w 1527946"/>
                    <a:gd name="connsiteY67"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9620 w 1527946"/>
                    <a:gd name="connsiteY61" fmla="*/ 1068298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7239 w 1527946"/>
                    <a:gd name="connsiteY61" fmla="*/ 849223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069620 w 1529843"/>
                    <a:gd name="connsiteY60" fmla="*/ 763070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117246 w 1529843"/>
                    <a:gd name="connsiteY61" fmla="*/ 844460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46841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39697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96505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3069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2218 w 1527946"/>
                    <a:gd name="connsiteY62" fmla="*/ 832554 h 1526140"/>
                    <a:gd name="connsiteX63" fmla="*/ 1486980 w 1527946"/>
                    <a:gd name="connsiteY63" fmla="*/ 763069 h 1526140"/>
                    <a:gd name="connsiteX64" fmla="*/ 1336694 w 1527946"/>
                    <a:gd name="connsiteY64" fmla="*/ 763070 h 152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527946" h="1526140">
                      <a:moveTo>
                        <a:pt x="604147" y="324305"/>
                      </a:moveTo>
                      <a:lnTo>
                        <a:pt x="592701" y="230829"/>
                      </a:lnTo>
                      <a:lnTo>
                        <a:pt x="985682" y="324305"/>
                      </a:lnTo>
                      <a:lnTo>
                        <a:pt x="604147" y="324305"/>
                      </a:lnTo>
                      <a:close/>
                      <a:moveTo>
                        <a:pt x="300827" y="324305"/>
                      </a:moveTo>
                      <a:lnTo>
                        <a:pt x="436272" y="255628"/>
                      </a:lnTo>
                      <a:lnTo>
                        <a:pt x="428641" y="324305"/>
                      </a:lnTo>
                      <a:lnTo>
                        <a:pt x="300827" y="324305"/>
                      </a:lnTo>
                      <a:close/>
                      <a:moveTo>
                        <a:pt x="422918" y="1411680"/>
                      </a:moveTo>
                      <a:lnTo>
                        <a:pt x="430549" y="1335373"/>
                      </a:lnTo>
                      <a:lnTo>
                        <a:pt x="600332" y="1335373"/>
                      </a:lnTo>
                      <a:lnTo>
                        <a:pt x="607963" y="1411680"/>
                      </a:lnTo>
                      <a:lnTo>
                        <a:pt x="422918" y="1411680"/>
                      </a:lnTo>
                      <a:close/>
                      <a:moveTo>
                        <a:pt x="449625" y="1182759"/>
                      </a:moveTo>
                      <a:lnTo>
                        <a:pt x="585070" y="1182759"/>
                      </a:lnTo>
                      <a:lnTo>
                        <a:pt x="592701" y="1259066"/>
                      </a:lnTo>
                      <a:lnTo>
                        <a:pt x="440087" y="1259066"/>
                      </a:lnTo>
                      <a:lnTo>
                        <a:pt x="449625" y="1182759"/>
                      </a:lnTo>
                      <a:close/>
                      <a:moveTo>
                        <a:pt x="466795" y="1030145"/>
                      </a:moveTo>
                      <a:lnTo>
                        <a:pt x="567901" y="1030145"/>
                      </a:lnTo>
                      <a:lnTo>
                        <a:pt x="575532" y="1106452"/>
                      </a:lnTo>
                      <a:lnTo>
                        <a:pt x="457256" y="1106452"/>
                      </a:lnTo>
                      <a:lnTo>
                        <a:pt x="466795" y="1030145"/>
                      </a:lnTo>
                      <a:close/>
                      <a:moveTo>
                        <a:pt x="482056" y="877531"/>
                      </a:moveTo>
                      <a:lnTo>
                        <a:pt x="548825" y="877531"/>
                      </a:lnTo>
                      <a:lnTo>
                        <a:pt x="556455" y="953838"/>
                      </a:lnTo>
                      <a:lnTo>
                        <a:pt x="472518" y="953838"/>
                      </a:lnTo>
                      <a:lnTo>
                        <a:pt x="482056" y="877531"/>
                      </a:lnTo>
                      <a:close/>
                      <a:moveTo>
                        <a:pt x="499225" y="724917"/>
                      </a:moveTo>
                      <a:lnTo>
                        <a:pt x="531656" y="724917"/>
                      </a:lnTo>
                      <a:lnTo>
                        <a:pt x="539286" y="801224"/>
                      </a:lnTo>
                      <a:lnTo>
                        <a:pt x="489687" y="801224"/>
                      </a:lnTo>
                      <a:lnTo>
                        <a:pt x="499225" y="724917"/>
                      </a:lnTo>
                      <a:close/>
                      <a:moveTo>
                        <a:pt x="516394" y="576118"/>
                      </a:moveTo>
                      <a:lnTo>
                        <a:pt x="524025" y="648610"/>
                      </a:lnTo>
                      <a:lnTo>
                        <a:pt x="506856" y="648610"/>
                      </a:lnTo>
                      <a:lnTo>
                        <a:pt x="516394" y="576118"/>
                      </a:lnTo>
                      <a:close/>
                      <a:moveTo>
                        <a:pt x="1336694" y="763070"/>
                      </a:moveTo>
                      <a:lnTo>
                        <a:pt x="1336694" y="438765"/>
                      </a:lnTo>
                      <a:lnTo>
                        <a:pt x="1470232" y="438765"/>
                      </a:lnTo>
                      <a:cubicBezTo>
                        <a:pt x="1498847" y="438765"/>
                        <a:pt x="1523647" y="417781"/>
                        <a:pt x="1527462" y="389166"/>
                      </a:cubicBezTo>
                      <a:cubicBezTo>
                        <a:pt x="1531277" y="360551"/>
                        <a:pt x="1512200" y="333843"/>
                        <a:pt x="1483585" y="326212"/>
                      </a:cubicBezTo>
                      <a:lnTo>
                        <a:pt x="579347" y="108737"/>
                      </a:lnTo>
                      <a:lnTo>
                        <a:pt x="573624" y="51507"/>
                      </a:lnTo>
                      <a:cubicBezTo>
                        <a:pt x="569809" y="20984"/>
                        <a:pt x="545009" y="0"/>
                        <a:pt x="516394" y="0"/>
                      </a:cubicBezTo>
                      <a:cubicBezTo>
                        <a:pt x="487779" y="0"/>
                        <a:pt x="462979" y="20984"/>
                        <a:pt x="459164" y="51507"/>
                      </a:cubicBezTo>
                      <a:lnTo>
                        <a:pt x="451533" y="122091"/>
                      </a:lnTo>
                      <a:lnTo>
                        <a:pt x="31845" y="331935"/>
                      </a:lnTo>
                      <a:cubicBezTo>
                        <a:pt x="8953" y="343382"/>
                        <a:pt x="-4401" y="370089"/>
                        <a:pt x="1322" y="396796"/>
                      </a:cubicBezTo>
                      <a:cubicBezTo>
                        <a:pt x="8953" y="419689"/>
                        <a:pt x="31845" y="438765"/>
                        <a:pt x="58552" y="438765"/>
                      </a:cubicBezTo>
                      <a:lnTo>
                        <a:pt x="417195" y="438765"/>
                      </a:lnTo>
                      <a:lnTo>
                        <a:pt x="308458" y="1411680"/>
                      </a:lnTo>
                      <a:lnTo>
                        <a:pt x="115782" y="1411680"/>
                      </a:lnTo>
                      <a:lnTo>
                        <a:pt x="115782" y="1526140"/>
                      </a:lnTo>
                      <a:lnTo>
                        <a:pt x="917006" y="1526140"/>
                      </a:lnTo>
                      <a:lnTo>
                        <a:pt x="917006" y="1411680"/>
                      </a:lnTo>
                      <a:lnTo>
                        <a:pt x="724331" y="1411680"/>
                      </a:lnTo>
                      <a:lnTo>
                        <a:pt x="615593" y="438765"/>
                      </a:lnTo>
                      <a:lnTo>
                        <a:pt x="1260387" y="438765"/>
                      </a:lnTo>
                      <a:lnTo>
                        <a:pt x="1260387" y="765452"/>
                      </a:lnTo>
                      <a:lnTo>
                        <a:pt x="1122008" y="765451"/>
                      </a:lnTo>
                      <a:cubicBezTo>
                        <a:pt x="1121214" y="794169"/>
                        <a:pt x="1125184" y="801454"/>
                        <a:pt x="1124390" y="830172"/>
                      </a:cubicBezTo>
                      <a:lnTo>
                        <a:pt x="1482218" y="832554"/>
                      </a:lnTo>
                      <a:cubicBezTo>
                        <a:pt x="1481424" y="802249"/>
                        <a:pt x="1487774" y="793374"/>
                        <a:pt x="1486980" y="763069"/>
                      </a:cubicBezTo>
                      <a:lnTo>
                        <a:pt x="1336694" y="763070"/>
                      </a:lnTo>
                      <a:close/>
                    </a:path>
                  </a:pathLst>
                </a:custGeom>
                <a:solidFill>
                  <a:srgbClr val="FEB81C"/>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Kuva 9" descr="Rakennus tasaisella täytöllä">
                  <a:extLst>
                    <a:ext uri="{FF2B5EF4-FFF2-40B4-BE49-F238E27FC236}">
                      <a16:creationId xmlns:a16="http://schemas.microsoft.com/office/drawing/2014/main" id="{75782241-DE58-31BB-9E1D-5BDB458CDA9F}"/>
                    </a:ext>
                  </a:extLst>
                </p:cNvPr>
                <p:cNvSpPr/>
                <p:nvPr/>
              </p:nvSpPr>
              <p:spPr>
                <a:xfrm>
                  <a:off x="8697108" y="2062163"/>
                  <a:ext cx="704067" cy="628649"/>
                </a:xfrm>
                <a:custGeom>
                  <a:avLst/>
                  <a:gdLst>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0 h 800100"/>
                    <a:gd name="connsiteX67" fmla="*/ 95250 w 533400"/>
                    <a:gd name="connsiteY67" fmla="*/ 38100 h 800100"/>
                    <a:gd name="connsiteX68" fmla="*/ 66675 w 533400"/>
                    <a:gd name="connsiteY68" fmla="*/ 38100 h 800100"/>
                    <a:gd name="connsiteX69" fmla="*/ 66675 w 533400"/>
                    <a:gd name="connsiteY69" fmla="*/ 95250 h 800100"/>
                    <a:gd name="connsiteX70" fmla="*/ 38100 w 533400"/>
                    <a:gd name="connsiteY70" fmla="*/ 95250 h 800100"/>
                    <a:gd name="connsiteX71" fmla="*/ 38100 w 533400"/>
                    <a:gd name="connsiteY71" fmla="*/ 733425 h 800100"/>
                    <a:gd name="connsiteX72" fmla="*/ 0 w 533400"/>
                    <a:gd name="connsiteY72" fmla="*/ 733425 h 800100"/>
                    <a:gd name="connsiteX73" fmla="*/ 0 w 533400"/>
                    <a:gd name="connsiteY73" fmla="*/ 800100 h 800100"/>
                    <a:gd name="connsiteX74" fmla="*/ 533400 w 533400"/>
                    <a:gd name="connsiteY74" fmla="*/ 800100 h 800100"/>
                    <a:gd name="connsiteX75" fmla="*/ 533400 w 533400"/>
                    <a:gd name="connsiteY75" fmla="*/ 733425 h 800100"/>
                    <a:gd name="connsiteX76" fmla="*/ 495300 w 533400"/>
                    <a:gd name="connsiteY76"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38100 h 800100"/>
                    <a:gd name="connsiteX67" fmla="*/ 66675 w 533400"/>
                    <a:gd name="connsiteY67" fmla="*/ 38100 h 800100"/>
                    <a:gd name="connsiteX68" fmla="*/ 66675 w 533400"/>
                    <a:gd name="connsiteY68" fmla="*/ 95250 h 800100"/>
                    <a:gd name="connsiteX69" fmla="*/ 38100 w 533400"/>
                    <a:gd name="connsiteY69" fmla="*/ 95250 h 800100"/>
                    <a:gd name="connsiteX70" fmla="*/ 38100 w 533400"/>
                    <a:gd name="connsiteY70" fmla="*/ 733425 h 800100"/>
                    <a:gd name="connsiteX71" fmla="*/ 0 w 533400"/>
                    <a:gd name="connsiteY71" fmla="*/ 733425 h 800100"/>
                    <a:gd name="connsiteX72" fmla="*/ 0 w 533400"/>
                    <a:gd name="connsiteY72" fmla="*/ 800100 h 800100"/>
                    <a:gd name="connsiteX73" fmla="*/ 533400 w 533400"/>
                    <a:gd name="connsiteY73" fmla="*/ 800100 h 800100"/>
                    <a:gd name="connsiteX74" fmla="*/ 533400 w 533400"/>
                    <a:gd name="connsiteY74" fmla="*/ 733425 h 800100"/>
                    <a:gd name="connsiteX75" fmla="*/ 495300 w 533400"/>
                    <a:gd name="connsiteY75"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66675 w 533400"/>
                    <a:gd name="connsiteY66" fmla="*/ 38100 h 800100"/>
                    <a:gd name="connsiteX67" fmla="*/ 66675 w 533400"/>
                    <a:gd name="connsiteY67" fmla="*/ 95250 h 800100"/>
                    <a:gd name="connsiteX68" fmla="*/ 38100 w 533400"/>
                    <a:gd name="connsiteY68" fmla="*/ 95250 h 800100"/>
                    <a:gd name="connsiteX69" fmla="*/ 38100 w 533400"/>
                    <a:gd name="connsiteY69" fmla="*/ 733425 h 800100"/>
                    <a:gd name="connsiteX70" fmla="*/ 0 w 533400"/>
                    <a:gd name="connsiteY70" fmla="*/ 733425 h 800100"/>
                    <a:gd name="connsiteX71" fmla="*/ 0 w 533400"/>
                    <a:gd name="connsiteY71" fmla="*/ 800100 h 800100"/>
                    <a:gd name="connsiteX72" fmla="*/ 533400 w 533400"/>
                    <a:gd name="connsiteY72" fmla="*/ 800100 h 800100"/>
                    <a:gd name="connsiteX73" fmla="*/ 533400 w 533400"/>
                    <a:gd name="connsiteY73" fmla="*/ 733425 h 800100"/>
                    <a:gd name="connsiteX74" fmla="*/ 495300 w 533400"/>
                    <a:gd name="connsiteY74"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219075 h 800100"/>
                    <a:gd name="connsiteX44" fmla="*/ 161925 w 533400"/>
                    <a:gd name="connsiteY44" fmla="*/ 371475 h 800100"/>
                    <a:gd name="connsiteX45" fmla="*/ 104775 w 533400"/>
                    <a:gd name="connsiteY45" fmla="*/ 371475 h 800100"/>
                    <a:gd name="connsiteX46" fmla="*/ 104775 w 533400"/>
                    <a:gd name="connsiteY46" fmla="*/ 314325 h 800100"/>
                    <a:gd name="connsiteX47" fmla="*/ 161925 w 533400"/>
                    <a:gd name="connsiteY47" fmla="*/ 314325 h 800100"/>
                    <a:gd name="connsiteX48" fmla="*/ 161925 w 533400"/>
                    <a:gd name="connsiteY48" fmla="*/ 371475 h 800100"/>
                    <a:gd name="connsiteX49" fmla="*/ 161925 w 533400"/>
                    <a:gd name="connsiteY49" fmla="*/ 523875 h 800100"/>
                    <a:gd name="connsiteX50" fmla="*/ 104775 w 533400"/>
                    <a:gd name="connsiteY50" fmla="*/ 523875 h 800100"/>
                    <a:gd name="connsiteX51" fmla="*/ 104775 w 533400"/>
                    <a:gd name="connsiteY51" fmla="*/ 466725 h 800100"/>
                    <a:gd name="connsiteX52" fmla="*/ 161925 w 533400"/>
                    <a:gd name="connsiteY52" fmla="*/ 466725 h 800100"/>
                    <a:gd name="connsiteX53" fmla="*/ 161925 w 533400"/>
                    <a:gd name="connsiteY53" fmla="*/ 523875 h 800100"/>
                    <a:gd name="connsiteX54" fmla="*/ 161925 w 533400"/>
                    <a:gd name="connsiteY54" fmla="*/ 676275 h 800100"/>
                    <a:gd name="connsiteX55" fmla="*/ 104775 w 533400"/>
                    <a:gd name="connsiteY55" fmla="*/ 676275 h 800100"/>
                    <a:gd name="connsiteX56" fmla="*/ 104775 w 533400"/>
                    <a:gd name="connsiteY56" fmla="*/ 619125 h 800100"/>
                    <a:gd name="connsiteX57" fmla="*/ 161925 w 533400"/>
                    <a:gd name="connsiteY57" fmla="*/ 619125 h 800100"/>
                    <a:gd name="connsiteX58" fmla="*/ 161925 w 533400"/>
                    <a:gd name="connsiteY58" fmla="*/ 676275 h 800100"/>
                    <a:gd name="connsiteX59" fmla="*/ 495300 w 533400"/>
                    <a:gd name="connsiteY59" fmla="*/ 733425 h 800100"/>
                    <a:gd name="connsiteX60" fmla="*/ 495300 w 533400"/>
                    <a:gd name="connsiteY60" fmla="*/ 95250 h 800100"/>
                    <a:gd name="connsiteX61" fmla="*/ 466725 w 533400"/>
                    <a:gd name="connsiteY61" fmla="*/ 95250 h 800100"/>
                    <a:gd name="connsiteX62" fmla="*/ 466725 w 533400"/>
                    <a:gd name="connsiteY62" fmla="*/ 38100 h 800100"/>
                    <a:gd name="connsiteX63" fmla="*/ 438150 w 533400"/>
                    <a:gd name="connsiteY63" fmla="*/ 38100 h 800100"/>
                    <a:gd name="connsiteX64" fmla="*/ 438150 w 533400"/>
                    <a:gd name="connsiteY64" fmla="*/ 0 h 800100"/>
                    <a:gd name="connsiteX65" fmla="*/ 66675 w 533400"/>
                    <a:gd name="connsiteY65" fmla="*/ 38100 h 800100"/>
                    <a:gd name="connsiteX66" fmla="*/ 66675 w 533400"/>
                    <a:gd name="connsiteY66" fmla="*/ 95250 h 800100"/>
                    <a:gd name="connsiteX67" fmla="*/ 38100 w 533400"/>
                    <a:gd name="connsiteY67" fmla="*/ 95250 h 800100"/>
                    <a:gd name="connsiteX68" fmla="*/ 38100 w 533400"/>
                    <a:gd name="connsiteY68" fmla="*/ 733425 h 800100"/>
                    <a:gd name="connsiteX69" fmla="*/ 0 w 533400"/>
                    <a:gd name="connsiteY69" fmla="*/ 733425 h 800100"/>
                    <a:gd name="connsiteX70" fmla="*/ 0 w 533400"/>
                    <a:gd name="connsiteY70" fmla="*/ 800100 h 800100"/>
                    <a:gd name="connsiteX71" fmla="*/ 533400 w 533400"/>
                    <a:gd name="connsiteY71" fmla="*/ 800100 h 800100"/>
                    <a:gd name="connsiteX72" fmla="*/ 533400 w 533400"/>
                    <a:gd name="connsiteY72" fmla="*/ 733425 h 800100"/>
                    <a:gd name="connsiteX73" fmla="*/ 495300 w 533400"/>
                    <a:gd name="connsiteY73"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61925 w 533400"/>
                    <a:gd name="connsiteY42" fmla="*/ 219075 h 800100"/>
                    <a:gd name="connsiteX43" fmla="*/ 161925 w 533400"/>
                    <a:gd name="connsiteY43" fmla="*/ 371475 h 800100"/>
                    <a:gd name="connsiteX44" fmla="*/ 104775 w 533400"/>
                    <a:gd name="connsiteY44" fmla="*/ 371475 h 800100"/>
                    <a:gd name="connsiteX45" fmla="*/ 104775 w 533400"/>
                    <a:gd name="connsiteY45" fmla="*/ 314325 h 800100"/>
                    <a:gd name="connsiteX46" fmla="*/ 161925 w 533400"/>
                    <a:gd name="connsiteY46" fmla="*/ 314325 h 800100"/>
                    <a:gd name="connsiteX47" fmla="*/ 161925 w 533400"/>
                    <a:gd name="connsiteY47" fmla="*/ 371475 h 800100"/>
                    <a:gd name="connsiteX48" fmla="*/ 161925 w 533400"/>
                    <a:gd name="connsiteY48" fmla="*/ 523875 h 800100"/>
                    <a:gd name="connsiteX49" fmla="*/ 104775 w 533400"/>
                    <a:gd name="connsiteY49" fmla="*/ 523875 h 800100"/>
                    <a:gd name="connsiteX50" fmla="*/ 104775 w 533400"/>
                    <a:gd name="connsiteY50" fmla="*/ 466725 h 800100"/>
                    <a:gd name="connsiteX51" fmla="*/ 161925 w 533400"/>
                    <a:gd name="connsiteY51" fmla="*/ 466725 h 800100"/>
                    <a:gd name="connsiteX52" fmla="*/ 161925 w 533400"/>
                    <a:gd name="connsiteY52" fmla="*/ 523875 h 800100"/>
                    <a:gd name="connsiteX53" fmla="*/ 161925 w 533400"/>
                    <a:gd name="connsiteY53" fmla="*/ 676275 h 800100"/>
                    <a:gd name="connsiteX54" fmla="*/ 104775 w 533400"/>
                    <a:gd name="connsiteY54" fmla="*/ 676275 h 800100"/>
                    <a:gd name="connsiteX55" fmla="*/ 104775 w 533400"/>
                    <a:gd name="connsiteY55" fmla="*/ 619125 h 800100"/>
                    <a:gd name="connsiteX56" fmla="*/ 161925 w 533400"/>
                    <a:gd name="connsiteY56" fmla="*/ 619125 h 800100"/>
                    <a:gd name="connsiteX57" fmla="*/ 161925 w 533400"/>
                    <a:gd name="connsiteY57" fmla="*/ 676275 h 800100"/>
                    <a:gd name="connsiteX58" fmla="*/ 495300 w 533400"/>
                    <a:gd name="connsiteY58" fmla="*/ 733425 h 800100"/>
                    <a:gd name="connsiteX59" fmla="*/ 495300 w 533400"/>
                    <a:gd name="connsiteY59" fmla="*/ 95250 h 800100"/>
                    <a:gd name="connsiteX60" fmla="*/ 466725 w 533400"/>
                    <a:gd name="connsiteY60" fmla="*/ 95250 h 800100"/>
                    <a:gd name="connsiteX61" fmla="*/ 466725 w 533400"/>
                    <a:gd name="connsiteY61" fmla="*/ 38100 h 800100"/>
                    <a:gd name="connsiteX62" fmla="*/ 438150 w 533400"/>
                    <a:gd name="connsiteY62" fmla="*/ 38100 h 800100"/>
                    <a:gd name="connsiteX63" fmla="*/ 438150 w 533400"/>
                    <a:gd name="connsiteY63" fmla="*/ 0 h 800100"/>
                    <a:gd name="connsiteX64" fmla="*/ 66675 w 533400"/>
                    <a:gd name="connsiteY64" fmla="*/ 38100 h 800100"/>
                    <a:gd name="connsiteX65" fmla="*/ 66675 w 533400"/>
                    <a:gd name="connsiteY65" fmla="*/ 95250 h 800100"/>
                    <a:gd name="connsiteX66" fmla="*/ 38100 w 533400"/>
                    <a:gd name="connsiteY66" fmla="*/ 95250 h 800100"/>
                    <a:gd name="connsiteX67" fmla="*/ 38100 w 533400"/>
                    <a:gd name="connsiteY67" fmla="*/ 733425 h 800100"/>
                    <a:gd name="connsiteX68" fmla="*/ 0 w 533400"/>
                    <a:gd name="connsiteY68" fmla="*/ 733425 h 800100"/>
                    <a:gd name="connsiteX69" fmla="*/ 0 w 533400"/>
                    <a:gd name="connsiteY69" fmla="*/ 800100 h 800100"/>
                    <a:gd name="connsiteX70" fmla="*/ 533400 w 533400"/>
                    <a:gd name="connsiteY70" fmla="*/ 800100 h 800100"/>
                    <a:gd name="connsiteX71" fmla="*/ 533400 w 533400"/>
                    <a:gd name="connsiteY71" fmla="*/ 733425 h 800100"/>
                    <a:gd name="connsiteX72" fmla="*/ 495300 w 533400"/>
                    <a:gd name="connsiteY72"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371475 h 800100"/>
                    <a:gd name="connsiteX41" fmla="*/ 104775 w 533400"/>
                    <a:gd name="connsiteY41" fmla="*/ 371475 h 800100"/>
                    <a:gd name="connsiteX42" fmla="*/ 104775 w 533400"/>
                    <a:gd name="connsiteY42" fmla="*/ 314325 h 800100"/>
                    <a:gd name="connsiteX43" fmla="*/ 161925 w 533400"/>
                    <a:gd name="connsiteY43" fmla="*/ 314325 h 800100"/>
                    <a:gd name="connsiteX44" fmla="*/ 161925 w 533400"/>
                    <a:gd name="connsiteY44" fmla="*/ 371475 h 800100"/>
                    <a:gd name="connsiteX45" fmla="*/ 161925 w 533400"/>
                    <a:gd name="connsiteY45" fmla="*/ 523875 h 800100"/>
                    <a:gd name="connsiteX46" fmla="*/ 104775 w 533400"/>
                    <a:gd name="connsiteY46" fmla="*/ 523875 h 800100"/>
                    <a:gd name="connsiteX47" fmla="*/ 104775 w 533400"/>
                    <a:gd name="connsiteY47" fmla="*/ 466725 h 800100"/>
                    <a:gd name="connsiteX48" fmla="*/ 161925 w 533400"/>
                    <a:gd name="connsiteY48" fmla="*/ 466725 h 800100"/>
                    <a:gd name="connsiteX49" fmla="*/ 161925 w 533400"/>
                    <a:gd name="connsiteY49" fmla="*/ 523875 h 800100"/>
                    <a:gd name="connsiteX50" fmla="*/ 161925 w 533400"/>
                    <a:gd name="connsiteY50" fmla="*/ 676275 h 800100"/>
                    <a:gd name="connsiteX51" fmla="*/ 104775 w 533400"/>
                    <a:gd name="connsiteY51" fmla="*/ 676275 h 800100"/>
                    <a:gd name="connsiteX52" fmla="*/ 104775 w 533400"/>
                    <a:gd name="connsiteY52" fmla="*/ 619125 h 800100"/>
                    <a:gd name="connsiteX53" fmla="*/ 161925 w 533400"/>
                    <a:gd name="connsiteY53" fmla="*/ 619125 h 800100"/>
                    <a:gd name="connsiteX54" fmla="*/ 161925 w 533400"/>
                    <a:gd name="connsiteY54" fmla="*/ 676275 h 800100"/>
                    <a:gd name="connsiteX55" fmla="*/ 495300 w 533400"/>
                    <a:gd name="connsiteY55" fmla="*/ 733425 h 800100"/>
                    <a:gd name="connsiteX56" fmla="*/ 495300 w 533400"/>
                    <a:gd name="connsiteY56" fmla="*/ 95250 h 800100"/>
                    <a:gd name="connsiteX57" fmla="*/ 466725 w 533400"/>
                    <a:gd name="connsiteY57" fmla="*/ 95250 h 800100"/>
                    <a:gd name="connsiteX58" fmla="*/ 466725 w 533400"/>
                    <a:gd name="connsiteY58" fmla="*/ 38100 h 800100"/>
                    <a:gd name="connsiteX59" fmla="*/ 438150 w 533400"/>
                    <a:gd name="connsiteY59" fmla="*/ 38100 h 800100"/>
                    <a:gd name="connsiteX60" fmla="*/ 438150 w 533400"/>
                    <a:gd name="connsiteY60" fmla="*/ 0 h 800100"/>
                    <a:gd name="connsiteX61" fmla="*/ 66675 w 533400"/>
                    <a:gd name="connsiteY61" fmla="*/ 38100 h 800100"/>
                    <a:gd name="connsiteX62" fmla="*/ 66675 w 533400"/>
                    <a:gd name="connsiteY62" fmla="*/ 95250 h 800100"/>
                    <a:gd name="connsiteX63" fmla="*/ 38100 w 533400"/>
                    <a:gd name="connsiteY63" fmla="*/ 95250 h 800100"/>
                    <a:gd name="connsiteX64" fmla="*/ 38100 w 533400"/>
                    <a:gd name="connsiteY64" fmla="*/ 733425 h 800100"/>
                    <a:gd name="connsiteX65" fmla="*/ 0 w 533400"/>
                    <a:gd name="connsiteY65" fmla="*/ 733425 h 800100"/>
                    <a:gd name="connsiteX66" fmla="*/ 0 w 533400"/>
                    <a:gd name="connsiteY66" fmla="*/ 800100 h 800100"/>
                    <a:gd name="connsiteX67" fmla="*/ 533400 w 533400"/>
                    <a:gd name="connsiteY67" fmla="*/ 800100 h 800100"/>
                    <a:gd name="connsiteX68" fmla="*/ 533400 w 533400"/>
                    <a:gd name="connsiteY68" fmla="*/ 733425 h 800100"/>
                    <a:gd name="connsiteX69" fmla="*/ 495300 w 533400"/>
                    <a:gd name="connsiteY69"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95275 w 533400"/>
                    <a:gd name="connsiteY22" fmla="*/ 161925 h 800100"/>
                    <a:gd name="connsiteX23" fmla="*/ 295275 w 533400"/>
                    <a:gd name="connsiteY23" fmla="*/ 219075 h 800100"/>
                    <a:gd name="connsiteX24" fmla="*/ 295275 w 533400"/>
                    <a:gd name="connsiteY24" fmla="*/ 371475 h 800100"/>
                    <a:gd name="connsiteX25" fmla="*/ 238125 w 533400"/>
                    <a:gd name="connsiteY25" fmla="*/ 371475 h 800100"/>
                    <a:gd name="connsiteX26" fmla="*/ 238125 w 533400"/>
                    <a:gd name="connsiteY26" fmla="*/ 314325 h 800100"/>
                    <a:gd name="connsiteX27" fmla="*/ 295275 w 533400"/>
                    <a:gd name="connsiteY27" fmla="*/ 314325 h 800100"/>
                    <a:gd name="connsiteX28" fmla="*/ 295275 w 533400"/>
                    <a:gd name="connsiteY28" fmla="*/ 371475 h 800100"/>
                    <a:gd name="connsiteX29" fmla="*/ 295275 w 533400"/>
                    <a:gd name="connsiteY29" fmla="*/ 523875 h 800100"/>
                    <a:gd name="connsiteX30" fmla="*/ 238125 w 533400"/>
                    <a:gd name="connsiteY30" fmla="*/ 523875 h 800100"/>
                    <a:gd name="connsiteX31" fmla="*/ 238125 w 533400"/>
                    <a:gd name="connsiteY31" fmla="*/ 466725 h 800100"/>
                    <a:gd name="connsiteX32" fmla="*/ 295275 w 533400"/>
                    <a:gd name="connsiteY32" fmla="*/ 466725 h 800100"/>
                    <a:gd name="connsiteX33" fmla="*/ 295275 w 533400"/>
                    <a:gd name="connsiteY33" fmla="*/ 523875 h 800100"/>
                    <a:gd name="connsiteX34" fmla="*/ 295275 w 533400"/>
                    <a:gd name="connsiteY34" fmla="*/ 733425 h 800100"/>
                    <a:gd name="connsiteX35" fmla="*/ 238125 w 533400"/>
                    <a:gd name="connsiteY35" fmla="*/ 733425 h 800100"/>
                    <a:gd name="connsiteX36" fmla="*/ 238125 w 533400"/>
                    <a:gd name="connsiteY36" fmla="*/ 619125 h 800100"/>
                    <a:gd name="connsiteX37" fmla="*/ 295275 w 533400"/>
                    <a:gd name="connsiteY37" fmla="*/ 619125 h 800100"/>
                    <a:gd name="connsiteX38" fmla="*/ 295275 w 533400"/>
                    <a:gd name="connsiteY38" fmla="*/ 733425 h 800100"/>
                    <a:gd name="connsiteX39" fmla="*/ 161925 w 533400"/>
                    <a:gd name="connsiteY39" fmla="*/ 371475 h 800100"/>
                    <a:gd name="connsiteX40" fmla="*/ 104775 w 533400"/>
                    <a:gd name="connsiteY40" fmla="*/ 371475 h 800100"/>
                    <a:gd name="connsiteX41" fmla="*/ 104775 w 533400"/>
                    <a:gd name="connsiteY41" fmla="*/ 314325 h 800100"/>
                    <a:gd name="connsiteX42" fmla="*/ 161925 w 533400"/>
                    <a:gd name="connsiteY42" fmla="*/ 314325 h 800100"/>
                    <a:gd name="connsiteX43" fmla="*/ 161925 w 533400"/>
                    <a:gd name="connsiteY43" fmla="*/ 371475 h 800100"/>
                    <a:gd name="connsiteX44" fmla="*/ 161925 w 533400"/>
                    <a:gd name="connsiteY44" fmla="*/ 523875 h 800100"/>
                    <a:gd name="connsiteX45" fmla="*/ 104775 w 533400"/>
                    <a:gd name="connsiteY45" fmla="*/ 523875 h 800100"/>
                    <a:gd name="connsiteX46" fmla="*/ 104775 w 533400"/>
                    <a:gd name="connsiteY46" fmla="*/ 466725 h 800100"/>
                    <a:gd name="connsiteX47" fmla="*/ 161925 w 533400"/>
                    <a:gd name="connsiteY47" fmla="*/ 466725 h 800100"/>
                    <a:gd name="connsiteX48" fmla="*/ 161925 w 533400"/>
                    <a:gd name="connsiteY48" fmla="*/ 523875 h 800100"/>
                    <a:gd name="connsiteX49" fmla="*/ 161925 w 533400"/>
                    <a:gd name="connsiteY49" fmla="*/ 676275 h 800100"/>
                    <a:gd name="connsiteX50" fmla="*/ 104775 w 533400"/>
                    <a:gd name="connsiteY50" fmla="*/ 676275 h 800100"/>
                    <a:gd name="connsiteX51" fmla="*/ 104775 w 533400"/>
                    <a:gd name="connsiteY51" fmla="*/ 619125 h 800100"/>
                    <a:gd name="connsiteX52" fmla="*/ 161925 w 533400"/>
                    <a:gd name="connsiteY52" fmla="*/ 619125 h 800100"/>
                    <a:gd name="connsiteX53" fmla="*/ 161925 w 533400"/>
                    <a:gd name="connsiteY53" fmla="*/ 676275 h 800100"/>
                    <a:gd name="connsiteX54" fmla="*/ 495300 w 533400"/>
                    <a:gd name="connsiteY54" fmla="*/ 733425 h 800100"/>
                    <a:gd name="connsiteX55" fmla="*/ 495300 w 533400"/>
                    <a:gd name="connsiteY55" fmla="*/ 95250 h 800100"/>
                    <a:gd name="connsiteX56" fmla="*/ 466725 w 533400"/>
                    <a:gd name="connsiteY56" fmla="*/ 95250 h 800100"/>
                    <a:gd name="connsiteX57" fmla="*/ 466725 w 533400"/>
                    <a:gd name="connsiteY57" fmla="*/ 38100 h 800100"/>
                    <a:gd name="connsiteX58" fmla="*/ 438150 w 533400"/>
                    <a:gd name="connsiteY58" fmla="*/ 38100 h 800100"/>
                    <a:gd name="connsiteX59" fmla="*/ 438150 w 533400"/>
                    <a:gd name="connsiteY59" fmla="*/ 0 h 800100"/>
                    <a:gd name="connsiteX60" fmla="*/ 66675 w 533400"/>
                    <a:gd name="connsiteY60" fmla="*/ 38100 h 800100"/>
                    <a:gd name="connsiteX61" fmla="*/ 66675 w 533400"/>
                    <a:gd name="connsiteY61" fmla="*/ 95250 h 800100"/>
                    <a:gd name="connsiteX62" fmla="*/ 38100 w 533400"/>
                    <a:gd name="connsiteY62" fmla="*/ 95250 h 800100"/>
                    <a:gd name="connsiteX63" fmla="*/ 38100 w 533400"/>
                    <a:gd name="connsiteY63" fmla="*/ 733425 h 800100"/>
                    <a:gd name="connsiteX64" fmla="*/ 0 w 533400"/>
                    <a:gd name="connsiteY64" fmla="*/ 733425 h 800100"/>
                    <a:gd name="connsiteX65" fmla="*/ 0 w 533400"/>
                    <a:gd name="connsiteY65" fmla="*/ 800100 h 800100"/>
                    <a:gd name="connsiteX66" fmla="*/ 533400 w 533400"/>
                    <a:gd name="connsiteY66" fmla="*/ 800100 h 800100"/>
                    <a:gd name="connsiteX67" fmla="*/ 533400 w 533400"/>
                    <a:gd name="connsiteY67" fmla="*/ 733425 h 800100"/>
                    <a:gd name="connsiteX68" fmla="*/ 495300 w 533400"/>
                    <a:gd name="connsiteY68"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161925 h 800100"/>
                    <a:gd name="connsiteX21" fmla="*/ 238125 w 533400"/>
                    <a:gd name="connsiteY21" fmla="*/ 219075 h 800100"/>
                    <a:gd name="connsiteX22" fmla="*/ 295275 w 533400"/>
                    <a:gd name="connsiteY22" fmla="*/ 161925 h 800100"/>
                    <a:gd name="connsiteX23" fmla="*/ 295275 w 533400"/>
                    <a:gd name="connsiteY23" fmla="*/ 371475 h 800100"/>
                    <a:gd name="connsiteX24" fmla="*/ 238125 w 533400"/>
                    <a:gd name="connsiteY24" fmla="*/ 371475 h 800100"/>
                    <a:gd name="connsiteX25" fmla="*/ 238125 w 533400"/>
                    <a:gd name="connsiteY25" fmla="*/ 314325 h 800100"/>
                    <a:gd name="connsiteX26" fmla="*/ 295275 w 533400"/>
                    <a:gd name="connsiteY26" fmla="*/ 314325 h 800100"/>
                    <a:gd name="connsiteX27" fmla="*/ 295275 w 533400"/>
                    <a:gd name="connsiteY27" fmla="*/ 371475 h 800100"/>
                    <a:gd name="connsiteX28" fmla="*/ 295275 w 533400"/>
                    <a:gd name="connsiteY28" fmla="*/ 523875 h 800100"/>
                    <a:gd name="connsiteX29" fmla="*/ 238125 w 533400"/>
                    <a:gd name="connsiteY29" fmla="*/ 523875 h 800100"/>
                    <a:gd name="connsiteX30" fmla="*/ 238125 w 533400"/>
                    <a:gd name="connsiteY30" fmla="*/ 466725 h 800100"/>
                    <a:gd name="connsiteX31" fmla="*/ 295275 w 533400"/>
                    <a:gd name="connsiteY31" fmla="*/ 466725 h 800100"/>
                    <a:gd name="connsiteX32" fmla="*/ 295275 w 533400"/>
                    <a:gd name="connsiteY32" fmla="*/ 523875 h 800100"/>
                    <a:gd name="connsiteX33" fmla="*/ 295275 w 533400"/>
                    <a:gd name="connsiteY33" fmla="*/ 733425 h 800100"/>
                    <a:gd name="connsiteX34" fmla="*/ 238125 w 533400"/>
                    <a:gd name="connsiteY34" fmla="*/ 733425 h 800100"/>
                    <a:gd name="connsiteX35" fmla="*/ 238125 w 533400"/>
                    <a:gd name="connsiteY35" fmla="*/ 619125 h 800100"/>
                    <a:gd name="connsiteX36" fmla="*/ 295275 w 533400"/>
                    <a:gd name="connsiteY36" fmla="*/ 619125 h 800100"/>
                    <a:gd name="connsiteX37" fmla="*/ 295275 w 533400"/>
                    <a:gd name="connsiteY37" fmla="*/ 733425 h 800100"/>
                    <a:gd name="connsiteX38" fmla="*/ 161925 w 533400"/>
                    <a:gd name="connsiteY38" fmla="*/ 371475 h 800100"/>
                    <a:gd name="connsiteX39" fmla="*/ 104775 w 533400"/>
                    <a:gd name="connsiteY39" fmla="*/ 371475 h 800100"/>
                    <a:gd name="connsiteX40" fmla="*/ 104775 w 533400"/>
                    <a:gd name="connsiteY40" fmla="*/ 314325 h 800100"/>
                    <a:gd name="connsiteX41" fmla="*/ 161925 w 533400"/>
                    <a:gd name="connsiteY41" fmla="*/ 314325 h 800100"/>
                    <a:gd name="connsiteX42" fmla="*/ 161925 w 533400"/>
                    <a:gd name="connsiteY42" fmla="*/ 371475 h 800100"/>
                    <a:gd name="connsiteX43" fmla="*/ 161925 w 533400"/>
                    <a:gd name="connsiteY43" fmla="*/ 523875 h 800100"/>
                    <a:gd name="connsiteX44" fmla="*/ 104775 w 533400"/>
                    <a:gd name="connsiteY44" fmla="*/ 523875 h 800100"/>
                    <a:gd name="connsiteX45" fmla="*/ 104775 w 533400"/>
                    <a:gd name="connsiteY45" fmla="*/ 466725 h 800100"/>
                    <a:gd name="connsiteX46" fmla="*/ 161925 w 533400"/>
                    <a:gd name="connsiteY46" fmla="*/ 466725 h 800100"/>
                    <a:gd name="connsiteX47" fmla="*/ 161925 w 533400"/>
                    <a:gd name="connsiteY47" fmla="*/ 523875 h 800100"/>
                    <a:gd name="connsiteX48" fmla="*/ 161925 w 533400"/>
                    <a:gd name="connsiteY48" fmla="*/ 676275 h 800100"/>
                    <a:gd name="connsiteX49" fmla="*/ 104775 w 533400"/>
                    <a:gd name="connsiteY49" fmla="*/ 676275 h 800100"/>
                    <a:gd name="connsiteX50" fmla="*/ 104775 w 533400"/>
                    <a:gd name="connsiteY50" fmla="*/ 619125 h 800100"/>
                    <a:gd name="connsiteX51" fmla="*/ 161925 w 533400"/>
                    <a:gd name="connsiteY51" fmla="*/ 619125 h 800100"/>
                    <a:gd name="connsiteX52" fmla="*/ 161925 w 533400"/>
                    <a:gd name="connsiteY52" fmla="*/ 676275 h 800100"/>
                    <a:gd name="connsiteX53" fmla="*/ 495300 w 533400"/>
                    <a:gd name="connsiteY53" fmla="*/ 733425 h 800100"/>
                    <a:gd name="connsiteX54" fmla="*/ 495300 w 533400"/>
                    <a:gd name="connsiteY54" fmla="*/ 95250 h 800100"/>
                    <a:gd name="connsiteX55" fmla="*/ 466725 w 533400"/>
                    <a:gd name="connsiteY55" fmla="*/ 95250 h 800100"/>
                    <a:gd name="connsiteX56" fmla="*/ 466725 w 533400"/>
                    <a:gd name="connsiteY56" fmla="*/ 38100 h 800100"/>
                    <a:gd name="connsiteX57" fmla="*/ 438150 w 533400"/>
                    <a:gd name="connsiteY57" fmla="*/ 38100 h 800100"/>
                    <a:gd name="connsiteX58" fmla="*/ 438150 w 533400"/>
                    <a:gd name="connsiteY58" fmla="*/ 0 h 800100"/>
                    <a:gd name="connsiteX59" fmla="*/ 66675 w 533400"/>
                    <a:gd name="connsiteY59" fmla="*/ 38100 h 800100"/>
                    <a:gd name="connsiteX60" fmla="*/ 66675 w 533400"/>
                    <a:gd name="connsiteY60" fmla="*/ 95250 h 800100"/>
                    <a:gd name="connsiteX61" fmla="*/ 38100 w 533400"/>
                    <a:gd name="connsiteY61" fmla="*/ 95250 h 800100"/>
                    <a:gd name="connsiteX62" fmla="*/ 38100 w 533400"/>
                    <a:gd name="connsiteY62" fmla="*/ 733425 h 800100"/>
                    <a:gd name="connsiteX63" fmla="*/ 0 w 533400"/>
                    <a:gd name="connsiteY63" fmla="*/ 733425 h 800100"/>
                    <a:gd name="connsiteX64" fmla="*/ 0 w 533400"/>
                    <a:gd name="connsiteY64" fmla="*/ 800100 h 800100"/>
                    <a:gd name="connsiteX65" fmla="*/ 533400 w 533400"/>
                    <a:gd name="connsiteY65" fmla="*/ 800100 h 800100"/>
                    <a:gd name="connsiteX66" fmla="*/ 533400 w 533400"/>
                    <a:gd name="connsiteY66" fmla="*/ 733425 h 800100"/>
                    <a:gd name="connsiteX67" fmla="*/ 495300 w 533400"/>
                    <a:gd name="connsiteY67"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371475 h 800100"/>
                    <a:gd name="connsiteX21" fmla="*/ 238125 w 533400"/>
                    <a:gd name="connsiteY21" fmla="*/ 371475 h 800100"/>
                    <a:gd name="connsiteX22" fmla="*/ 238125 w 533400"/>
                    <a:gd name="connsiteY22" fmla="*/ 314325 h 800100"/>
                    <a:gd name="connsiteX23" fmla="*/ 295275 w 533400"/>
                    <a:gd name="connsiteY23" fmla="*/ 314325 h 800100"/>
                    <a:gd name="connsiteX24" fmla="*/ 295275 w 533400"/>
                    <a:gd name="connsiteY24" fmla="*/ 371475 h 800100"/>
                    <a:gd name="connsiteX25" fmla="*/ 295275 w 533400"/>
                    <a:gd name="connsiteY25" fmla="*/ 523875 h 800100"/>
                    <a:gd name="connsiteX26" fmla="*/ 238125 w 533400"/>
                    <a:gd name="connsiteY26" fmla="*/ 523875 h 800100"/>
                    <a:gd name="connsiteX27" fmla="*/ 238125 w 533400"/>
                    <a:gd name="connsiteY27" fmla="*/ 466725 h 800100"/>
                    <a:gd name="connsiteX28" fmla="*/ 295275 w 533400"/>
                    <a:gd name="connsiteY28" fmla="*/ 466725 h 800100"/>
                    <a:gd name="connsiteX29" fmla="*/ 295275 w 533400"/>
                    <a:gd name="connsiteY29" fmla="*/ 523875 h 800100"/>
                    <a:gd name="connsiteX30" fmla="*/ 295275 w 533400"/>
                    <a:gd name="connsiteY30" fmla="*/ 733425 h 800100"/>
                    <a:gd name="connsiteX31" fmla="*/ 238125 w 533400"/>
                    <a:gd name="connsiteY31" fmla="*/ 733425 h 800100"/>
                    <a:gd name="connsiteX32" fmla="*/ 238125 w 533400"/>
                    <a:gd name="connsiteY32" fmla="*/ 619125 h 800100"/>
                    <a:gd name="connsiteX33" fmla="*/ 295275 w 533400"/>
                    <a:gd name="connsiteY33" fmla="*/ 619125 h 800100"/>
                    <a:gd name="connsiteX34" fmla="*/ 295275 w 533400"/>
                    <a:gd name="connsiteY34" fmla="*/ 733425 h 800100"/>
                    <a:gd name="connsiteX35" fmla="*/ 161925 w 533400"/>
                    <a:gd name="connsiteY35" fmla="*/ 371475 h 800100"/>
                    <a:gd name="connsiteX36" fmla="*/ 104775 w 533400"/>
                    <a:gd name="connsiteY36" fmla="*/ 371475 h 800100"/>
                    <a:gd name="connsiteX37" fmla="*/ 104775 w 533400"/>
                    <a:gd name="connsiteY37" fmla="*/ 314325 h 800100"/>
                    <a:gd name="connsiteX38" fmla="*/ 161925 w 533400"/>
                    <a:gd name="connsiteY38" fmla="*/ 314325 h 800100"/>
                    <a:gd name="connsiteX39" fmla="*/ 161925 w 533400"/>
                    <a:gd name="connsiteY39" fmla="*/ 371475 h 800100"/>
                    <a:gd name="connsiteX40" fmla="*/ 161925 w 533400"/>
                    <a:gd name="connsiteY40" fmla="*/ 523875 h 800100"/>
                    <a:gd name="connsiteX41" fmla="*/ 104775 w 533400"/>
                    <a:gd name="connsiteY41" fmla="*/ 523875 h 800100"/>
                    <a:gd name="connsiteX42" fmla="*/ 104775 w 533400"/>
                    <a:gd name="connsiteY42" fmla="*/ 466725 h 800100"/>
                    <a:gd name="connsiteX43" fmla="*/ 161925 w 533400"/>
                    <a:gd name="connsiteY43" fmla="*/ 466725 h 800100"/>
                    <a:gd name="connsiteX44" fmla="*/ 161925 w 533400"/>
                    <a:gd name="connsiteY44" fmla="*/ 523875 h 800100"/>
                    <a:gd name="connsiteX45" fmla="*/ 161925 w 533400"/>
                    <a:gd name="connsiteY45" fmla="*/ 676275 h 800100"/>
                    <a:gd name="connsiteX46" fmla="*/ 104775 w 533400"/>
                    <a:gd name="connsiteY46" fmla="*/ 676275 h 800100"/>
                    <a:gd name="connsiteX47" fmla="*/ 104775 w 533400"/>
                    <a:gd name="connsiteY47" fmla="*/ 619125 h 800100"/>
                    <a:gd name="connsiteX48" fmla="*/ 161925 w 533400"/>
                    <a:gd name="connsiteY48" fmla="*/ 619125 h 800100"/>
                    <a:gd name="connsiteX49" fmla="*/ 161925 w 533400"/>
                    <a:gd name="connsiteY49" fmla="*/ 676275 h 800100"/>
                    <a:gd name="connsiteX50" fmla="*/ 495300 w 533400"/>
                    <a:gd name="connsiteY50" fmla="*/ 733425 h 800100"/>
                    <a:gd name="connsiteX51" fmla="*/ 495300 w 533400"/>
                    <a:gd name="connsiteY51" fmla="*/ 95250 h 800100"/>
                    <a:gd name="connsiteX52" fmla="*/ 466725 w 533400"/>
                    <a:gd name="connsiteY52" fmla="*/ 95250 h 800100"/>
                    <a:gd name="connsiteX53" fmla="*/ 466725 w 533400"/>
                    <a:gd name="connsiteY53" fmla="*/ 38100 h 800100"/>
                    <a:gd name="connsiteX54" fmla="*/ 438150 w 533400"/>
                    <a:gd name="connsiteY54" fmla="*/ 38100 h 800100"/>
                    <a:gd name="connsiteX55" fmla="*/ 438150 w 533400"/>
                    <a:gd name="connsiteY55" fmla="*/ 0 h 800100"/>
                    <a:gd name="connsiteX56" fmla="*/ 66675 w 533400"/>
                    <a:gd name="connsiteY56" fmla="*/ 38100 h 800100"/>
                    <a:gd name="connsiteX57" fmla="*/ 66675 w 533400"/>
                    <a:gd name="connsiteY57" fmla="*/ 95250 h 800100"/>
                    <a:gd name="connsiteX58" fmla="*/ 38100 w 533400"/>
                    <a:gd name="connsiteY58" fmla="*/ 95250 h 800100"/>
                    <a:gd name="connsiteX59" fmla="*/ 38100 w 533400"/>
                    <a:gd name="connsiteY59" fmla="*/ 733425 h 800100"/>
                    <a:gd name="connsiteX60" fmla="*/ 0 w 533400"/>
                    <a:gd name="connsiteY60" fmla="*/ 733425 h 800100"/>
                    <a:gd name="connsiteX61" fmla="*/ 0 w 533400"/>
                    <a:gd name="connsiteY61" fmla="*/ 800100 h 800100"/>
                    <a:gd name="connsiteX62" fmla="*/ 533400 w 533400"/>
                    <a:gd name="connsiteY62" fmla="*/ 800100 h 800100"/>
                    <a:gd name="connsiteX63" fmla="*/ 533400 w 533400"/>
                    <a:gd name="connsiteY63" fmla="*/ 733425 h 800100"/>
                    <a:gd name="connsiteX64" fmla="*/ 495300 w 533400"/>
                    <a:gd name="connsiteY64" fmla="*/ 733425 h 800100"/>
                    <a:gd name="connsiteX0" fmla="*/ 428625 w 533400"/>
                    <a:gd name="connsiteY0" fmla="*/ 219075 h 800100"/>
                    <a:gd name="connsiteX1" fmla="*/ 371475 w 533400"/>
                    <a:gd name="connsiteY1" fmla="*/ 161925 h 800100"/>
                    <a:gd name="connsiteX2" fmla="*/ 428625 w 533400"/>
                    <a:gd name="connsiteY2" fmla="*/ 161925 h 800100"/>
                    <a:gd name="connsiteX3" fmla="*/ 428625 w 533400"/>
                    <a:gd name="connsiteY3" fmla="*/ 219075 h 800100"/>
                    <a:gd name="connsiteX4" fmla="*/ 428625 w 533400"/>
                    <a:gd name="connsiteY4" fmla="*/ 371475 h 800100"/>
                    <a:gd name="connsiteX5" fmla="*/ 371475 w 533400"/>
                    <a:gd name="connsiteY5" fmla="*/ 371475 h 800100"/>
                    <a:gd name="connsiteX6" fmla="*/ 371475 w 533400"/>
                    <a:gd name="connsiteY6" fmla="*/ 314325 h 800100"/>
                    <a:gd name="connsiteX7" fmla="*/ 428625 w 533400"/>
                    <a:gd name="connsiteY7" fmla="*/ 314325 h 800100"/>
                    <a:gd name="connsiteX8" fmla="*/ 428625 w 533400"/>
                    <a:gd name="connsiteY8" fmla="*/ 371475 h 800100"/>
                    <a:gd name="connsiteX9" fmla="*/ 428625 w 533400"/>
                    <a:gd name="connsiteY9" fmla="*/ 523875 h 800100"/>
                    <a:gd name="connsiteX10" fmla="*/ 371475 w 533400"/>
                    <a:gd name="connsiteY10" fmla="*/ 523875 h 800100"/>
                    <a:gd name="connsiteX11" fmla="*/ 371475 w 533400"/>
                    <a:gd name="connsiteY11" fmla="*/ 466725 h 800100"/>
                    <a:gd name="connsiteX12" fmla="*/ 428625 w 533400"/>
                    <a:gd name="connsiteY12" fmla="*/ 466725 h 800100"/>
                    <a:gd name="connsiteX13" fmla="*/ 428625 w 533400"/>
                    <a:gd name="connsiteY13" fmla="*/ 523875 h 800100"/>
                    <a:gd name="connsiteX14" fmla="*/ 428625 w 533400"/>
                    <a:gd name="connsiteY14" fmla="*/ 676275 h 800100"/>
                    <a:gd name="connsiteX15" fmla="*/ 371475 w 533400"/>
                    <a:gd name="connsiteY15" fmla="*/ 676275 h 800100"/>
                    <a:gd name="connsiteX16" fmla="*/ 371475 w 533400"/>
                    <a:gd name="connsiteY16" fmla="*/ 619125 h 800100"/>
                    <a:gd name="connsiteX17" fmla="*/ 428625 w 533400"/>
                    <a:gd name="connsiteY17" fmla="*/ 619125 h 800100"/>
                    <a:gd name="connsiteX18" fmla="*/ 428625 w 533400"/>
                    <a:gd name="connsiteY18" fmla="*/ 676275 h 800100"/>
                    <a:gd name="connsiteX19" fmla="*/ 295275 w 533400"/>
                    <a:gd name="connsiteY19" fmla="*/ 371475 h 800100"/>
                    <a:gd name="connsiteX20" fmla="*/ 238125 w 533400"/>
                    <a:gd name="connsiteY20" fmla="*/ 371475 h 800100"/>
                    <a:gd name="connsiteX21" fmla="*/ 238125 w 533400"/>
                    <a:gd name="connsiteY21" fmla="*/ 314325 h 800100"/>
                    <a:gd name="connsiteX22" fmla="*/ 295275 w 533400"/>
                    <a:gd name="connsiteY22" fmla="*/ 314325 h 800100"/>
                    <a:gd name="connsiteX23" fmla="*/ 295275 w 533400"/>
                    <a:gd name="connsiteY23" fmla="*/ 371475 h 800100"/>
                    <a:gd name="connsiteX24" fmla="*/ 295275 w 533400"/>
                    <a:gd name="connsiteY24" fmla="*/ 523875 h 800100"/>
                    <a:gd name="connsiteX25" fmla="*/ 238125 w 533400"/>
                    <a:gd name="connsiteY25" fmla="*/ 523875 h 800100"/>
                    <a:gd name="connsiteX26" fmla="*/ 238125 w 533400"/>
                    <a:gd name="connsiteY26" fmla="*/ 466725 h 800100"/>
                    <a:gd name="connsiteX27" fmla="*/ 295275 w 533400"/>
                    <a:gd name="connsiteY27" fmla="*/ 466725 h 800100"/>
                    <a:gd name="connsiteX28" fmla="*/ 295275 w 533400"/>
                    <a:gd name="connsiteY28" fmla="*/ 523875 h 800100"/>
                    <a:gd name="connsiteX29" fmla="*/ 295275 w 533400"/>
                    <a:gd name="connsiteY29" fmla="*/ 733425 h 800100"/>
                    <a:gd name="connsiteX30" fmla="*/ 238125 w 533400"/>
                    <a:gd name="connsiteY30" fmla="*/ 733425 h 800100"/>
                    <a:gd name="connsiteX31" fmla="*/ 238125 w 533400"/>
                    <a:gd name="connsiteY31" fmla="*/ 619125 h 800100"/>
                    <a:gd name="connsiteX32" fmla="*/ 295275 w 533400"/>
                    <a:gd name="connsiteY32" fmla="*/ 619125 h 800100"/>
                    <a:gd name="connsiteX33" fmla="*/ 295275 w 533400"/>
                    <a:gd name="connsiteY33" fmla="*/ 733425 h 800100"/>
                    <a:gd name="connsiteX34" fmla="*/ 161925 w 533400"/>
                    <a:gd name="connsiteY34" fmla="*/ 371475 h 800100"/>
                    <a:gd name="connsiteX35" fmla="*/ 104775 w 533400"/>
                    <a:gd name="connsiteY35" fmla="*/ 371475 h 800100"/>
                    <a:gd name="connsiteX36" fmla="*/ 104775 w 533400"/>
                    <a:gd name="connsiteY36" fmla="*/ 314325 h 800100"/>
                    <a:gd name="connsiteX37" fmla="*/ 161925 w 533400"/>
                    <a:gd name="connsiteY37" fmla="*/ 314325 h 800100"/>
                    <a:gd name="connsiteX38" fmla="*/ 161925 w 533400"/>
                    <a:gd name="connsiteY38" fmla="*/ 371475 h 800100"/>
                    <a:gd name="connsiteX39" fmla="*/ 161925 w 533400"/>
                    <a:gd name="connsiteY39" fmla="*/ 523875 h 800100"/>
                    <a:gd name="connsiteX40" fmla="*/ 104775 w 533400"/>
                    <a:gd name="connsiteY40" fmla="*/ 523875 h 800100"/>
                    <a:gd name="connsiteX41" fmla="*/ 104775 w 533400"/>
                    <a:gd name="connsiteY41" fmla="*/ 466725 h 800100"/>
                    <a:gd name="connsiteX42" fmla="*/ 161925 w 533400"/>
                    <a:gd name="connsiteY42" fmla="*/ 466725 h 800100"/>
                    <a:gd name="connsiteX43" fmla="*/ 161925 w 533400"/>
                    <a:gd name="connsiteY43" fmla="*/ 523875 h 800100"/>
                    <a:gd name="connsiteX44" fmla="*/ 161925 w 533400"/>
                    <a:gd name="connsiteY44" fmla="*/ 676275 h 800100"/>
                    <a:gd name="connsiteX45" fmla="*/ 104775 w 533400"/>
                    <a:gd name="connsiteY45" fmla="*/ 676275 h 800100"/>
                    <a:gd name="connsiteX46" fmla="*/ 104775 w 533400"/>
                    <a:gd name="connsiteY46" fmla="*/ 619125 h 800100"/>
                    <a:gd name="connsiteX47" fmla="*/ 161925 w 533400"/>
                    <a:gd name="connsiteY47" fmla="*/ 619125 h 800100"/>
                    <a:gd name="connsiteX48" fmla="*/ 161925 w 533400"/>
                    <a:gd name="connsiteY48" fmla="*/ 676275 h 800100"/>
                    <a:gd name="connsiteX49" fmla="*/ 495300 w 533400"/>
                    <a:gd name="connsiteY49" fmla="*/ 733425 h 800100"/>
                    <a:gd name="connsiteX50" fmla="*/ 495300 w 533400"/>
                    <a:gd name="connsiteY50" fmla="*/ 95250 h 800100"/>
                    <a:gd name="connsiteX51" fmla="*/ 466725 w 533400"/>
                    <a:gd name="connsiteY51" fmla="*/ 95250 h 800100"/>
                    <a:gd name="connsiteX52" fmla="*/ 466725 w 533400"/>
                    <a:gd name="connsiteY52" fmla="*/ 38100 h 800100"/>
                    <a:gd name="connsiteX53" fmla="*/ 438150 w 533400"/>
                    <a:gd name="connsiteY53" fmla="*/ 38100 h 800100"/>
                    <a:gd name="connsiteX54" fmla="*/ 438150 w 533400"/>
                    <a:gd name="connsiteY54" fmla="*/ 0 h 800100"/>
                    <a:gd name="connsiteX55" fmla="*/ 66675 w 533400"/>
                    <a:gd name="connsiteY55" fmla="*/ 38100 h 800100"/>
                    <a:gd name="connsiteX56" fmla="*/ 66675 w 533400"/>
                    <a:gd name="connsiteY56" fmla="*/ 95250 h 800100"/>
                    <a:gd name="connsiteX57" fmla="*/ 38100 w 533400"/>
                    <a:gd name="connsiteY57" fmla="*/ 95250 h 800100"/>
                    <a:gd name="connsiteX58" fmla="*/ 38100 w 533400"/>
                    <a:gd name="connsiteY58" fmla="*/ 733425 h 800100"/>
                    <a:gd name="connsiteX59" fmla="*/ 0 w 533400"/>
                    <a:gd name="connsiteY59" fmla="*/ 733425 h 800100"/>
                    <a:gd name="connsiteX60" fmla="*/ 0 w 533400"/>
                    <a:gd name="connsiteY60" fmla="*/ 800100 h 800100"/>
                    <a:gd name="connsiteX61" fmla="*/ 533400 w 533400"/>
                    <a:gd name="connsiteY61" fmla="*/ 800100 h 800100"/>
                    <a:gd name="connsiteX62" fmla="*/ 533400 w 533400"/>
                    <a:gd name="connsiteY62" fmla="*/ 733425 h 800100"/>
                    <a:gd name="connsiteX63" fmla="*/ 495300 w 533400"/>
                    <a:gd name="connsiteY63" fmla="*/ 733425 h 800100"/>
                    <a:gd name="connsiteX0" fmla="*/ 428625 w 533400"/>
                    <a:gd name="connsiteY0" fmla="*/ 219075 h 800100"/>
                    <a:gd name="connsiteX1" fmla="*/ 371475 w 533400"/>
                    <a:gd name="connsiteY1" fmla="*/ 161925 h 800100"/>
                    <a:gd name="connsiteX2" fmla="*/ 428625 w 533400"/>
                    <a:gd name="connsiteY2" fmla="*/ 219075 h 800100"/>
                    <a:gd name="connsiteX3" fmla="*/ 428625 w 533400"/>
                    <a:gd name="connsiteY3" fmla="*/ 371475 h 800100"/>
                    <a:gd name="connsiteX4" fmla="*/ 371475 w 533400"/>
                    <a:gd name="connsiteY4" fmla="*/ 371475 h 800100"/>
                    <a:gd name="connsiteX5" fmla="*/ 371475 w 533400"/>
                    <a:gd name="connsiteY5" fmla="*/ 314325 h 800100"/>
                    <a:gd name="connsiteX6" fmla="*/ 428625 w 533400"/>
                    <a:gd name="connsiteY6" fmla="*/ 314325 h 800100"/>
                    <a:gd name="connsiteX7" fmla="*/ 428625 w 533400"/>
                    <a:gd name="connsiteY7" fmla="*/ 371475 h 800100"/>
                    <a:gd name="connsiteX8" fmla="*/ 428625 w 533400"/>
                    <a:gd name="connsiteY8" fmla="*/ 523875 h 800100"/>
                    <a:gd name="connsiteX9" fmla="*/ 371475 w 533400"/>
                    <a:gd name="connsiteY9" fmla="*/ 523875 h 800100"/>
                    <a:gd name="connsiteX10" fmla="*/ 371475 w 533400"/>
                    <a:gd name="connsiteY10" fmla="*/ 466725 h 800100"/>
                    <a:gd name="connsiteX11" fmla="*/ 428625 w 533400"/>
                    <a:gd name="connsiteY11" fmla="*/ 466725 h 800100"/>
                    <a:gd name="connsiteX12" fmla="*/ 428625 w 533400"/>
                    <a:gd name="connsiteY12" fmla="*/ 523875 h 800100"/>
                    <a:gd name="connsiteX13" fmla="*/ 428625 w 533400"/>
                    <a:gd name="connsiteY13" fmla="*/ 676275 h 800100"/>
                    <a:gd name="connsiteX14" fmla="*/ 371475 w 533400"/>
                    <a:gd name="connsiteY14" fmla="*/ 676275 h 800100"/>
                    <a:gd name="connsiteX15" fmla="*/ 371475 w 533400"/>
                    <a:gd name="connsiteY15" fmla="*/ 619125 h 800100"/>
                    <a:gd name="connsiteX16" fmla="*/ 428625 w 533400"/>
                    <a:gd name="connsiteY16" fmla="*/ 619125 h 800100"/>
                    <a:gd name="connsiteX17" fmla="*/ 428625 w 533400"/>
                    <a:gd name="connsiteY17" fmla="*/ 676275 h 800100"/>
                    <a:gd name="connsiteX18" fmla="*/ 295275 w 533400"/>
                    <a:gd name="connsiteY18" fmla="*/ 371475 h 800100"/>
                    <a:gd name="connsiteX19" fmla="*/ 238125 w 533400"/>
                    <a:gd name="connsiteY19" fmla="*/ 371475 h 800100"/>
                    <a:gd name="connsiteX20" fmla="*/ 238125 w 533400"/>
                    <a:gd name="connsiteY20" fmla="*/ 314325 h 800100"/>
                    <a:gd name="connsiteX21" fmla="*/ 295275 w 533400"/>
                    <a:gd name="connsiteY21" fmla="*/ 314325 h 800100"/>
                    <a:gd name="connsiteX22" fmla="*/ 295275 w 533400"/>
                    <a:gd name="connsiteY22" fmla="*/ 371475 h 800100"/>
                    <a:gd name="connsiteX23" fmla="*/ 295275 w 533400"/>
                    <a:gd name="connsiteY23" fmla="*/ 523875 h 800100"/>
                    <a:gd name="connsiteX24" fmla="*/ 238125 w 533400"/>
                    <a:gd name="connsiteY24" fmla="*/ 523875 h 800100"/>
                    <a:gd name="connsiteX25" fmla="*/ 238125 w 533400"/>
                    <a:gd name="connsiteY25" fmla="*/ 466725 h 800100"/>
                    <a:gd name="connsiteX26" fmla="*/ 295275 w 533400"/>
                    <a:gd name="connsiteY26" fmla="*/ 466725 h 800100"/>
                    <a:gd name="connsiteX27" fmla="*/ 295275 w 533400"/>
                    <a:gd name="connsiteY27" fmla="*/ 523875 h 800100"/>
                    <a:gd name="connsiteX28" fmla="*/ 295275 w 533400"/>
                    <a:gd name="connsiteY28" fmla="*/ 733425 h 800100"/>
                    <a:gd name="connsiteX29" fmla="*/ 238125 w 533400"/>
                    <a:gd name="connsiteY29" fmla="*/ 733425 h 800100"/>
                    <a:gd name="connsiteX30" fmla="*/ 238125 w 533400"/>
                    <a:gd name="connsiteY30" fmla="*/ 619125 h 800100"/>
                    <a:gd name="connsiteX31" fmla="*/ 295275 w 533400"/>
                    <a:gd name="connsiteY31" fmla="*/ 619125 h 800100"/>
                    <a:gd name="connsiteX32" fmla="*/ 295275 w 533400"/>
                    <a:gd name="connsiteY32" fmla="*/ 733425 h 800100"/>
                    <a:gd name="connsiteX33" fmla="*/ 161925 w 533400"/>
                    <a:gd name="connsiteY33" fmla="*/ 371475 h 800100"/>
                    <a:gd name="connsiteX34" fmla="*/ 104775 w 533400"/>
                    <a:gd name="connsiteY34" fmla="*/ 371475 h 800100"/>
                    <a:gd name="connsiteX35" fmla="*/ 104775 w 533400"/>
                    <a:gd name="connsiteY35" fmla="*/ 314325 h 800100"/>
                    <a:gd name="connsiteX36" fmla="*/ 161925 w 533400"/>
                    <a:gd name="connsiteY36" fmla="*/ 314325 h 800100"/>
                    <a:gd name="connsiteX37" fmla="*/ 161925 w 533400"/>
                    <a:gd name="connsiteY37" fmla="*/ 371475 h 800100"/>
                    <a:gd name="connsiteX38" fmla="*/ 161925 w 533400"/>
                    <a:gd name="connsiteY38" fmla="*/ 523875 h 800100"/>
                    <a:gd name="connsiteX39" fmla="*/ 104775 w 533400"/>
                    <a:gd name="connsiteY39" fmla="*/ 523875 h 800100"/>
                    <a:gd name="connsiteX40" fmla="*/ 104775 w 533400"/>
                    <a:gd name="connsiteY40" fmla="*/ 466725 h 800100"/>
                    <a:gd name="connsiteX41" fmla="*/ 161925 w 533400"/>
                    <a:gd name="connsiteY41" fmla="*/ 466725 h 800100"/>
                    <a:gd name="connsiteX42" fmla="*/ 161925 w 533400"/>
                    <a:gd name="connsiteY42" fmla="*/ 523875 h 800100"/>
                    <a:gd name="connsiteX43" fmla="*/ 161925 w 533400"/>
                    <a:gd name="connsiteY43" fmla="*/ 676275 h 800100"/>
                    <a:gd name="connsiteX44" fmla="*/ 104775 w 533400"/>
                    <a:gd name="connsiteY44" fmla="*/ 676275 h 800100"/>
                    <a:gd name="connsiteX45" fmla="*/ 104775 w 533400"/>
                    <a:gd name="connsiteY45" fmla="*/ 619125 h 800100"/>
                    <a:gd name="connsiteX46" fmla="*/ 161925 w 533400"/>
                    <a:gd name="connsiteY46" fmla="*/ 619125 h 800100"/>
                    <a:gd name="connsiteX47" fmla="*/ 161925 w 533400"/>
                    <a:gd name="connsiteY47" fmla="*/ 676275 h 800100"/>
                    <a:gd name="connsiteX48" fmla="*/ 495300 w 533400"/>
                    <a:gd name="connsiteY48" fmla="*/ 733425 h 800100"/>
                    <a:gd name="connsiteX49" fmla="*/ 495300 w 533400"/>
                    <a:gd name="connsiteY49" fmla="*/ 95250 h 800100"/>
                    <a:gd name="connsiteX50" fmla="*/ 466725 w 533400"/>
                    <a:gd name="connsiteY50" fmla="*/ 95250 h 800100"/>
                    <a:gd name="connsiteX51" fmla="*/ 466725 w 533400"/>
                    <a:gd name="connsiteY51" fmla="*/ 38100 h 800100"/>
                    <a:gd name="connsiteX52" fmla="*/ 438150 w 533400"/>
                    <a:gd name="connsiteY52" fmla="*/ 38100 h 800100"/>
                    <a:gd name="connsiteX53" fmla="*/ 438150 w 533400"/>
                    <a:gd name="connsiteY53" fmla="*/ 0 h 800100"/>
                    <a:gd name="connsiteX54" fmla="*/ 66675 w 533400"/>
                    <a:gd name="connsiteY54" fmla="*/ 38100 h 800100"/>
                    <a:gd name="connsiteX55" fmla="*/ 66675 w 533400"/>
                    <a:gd name="connsiteY55" fmla="*/ 95250 h 800100"/>
                    <a:gd name="connsiteX56" fmla="*/ 38100 w 533400"/>
                    <a:gd name="connsiteY56" fmla="*/ 95250 h 800100"/>
                    <a:gd name="connsiteX57" fmla="*/ 38100 w 533400"/>
                    <a:gd name="connsiteY57" fmla="*/ 733425 h 800100"/>
                    <a:gd name="connsiteX58" fmla="*/ 0 w 533400"/>
                    <a:gd name="connsiteY58" fmla="*/ 733425 h 800100"/>
                    <a:gd name="connsiteX59" fmla="*/ 0 w 533400"/>
                    <a:gd name="connsiteY59" fmla="*/ 800100 h 800100"/>
                    <a:gd name="connsiteX60" fmla="*/ 533400 w 533400"/>
                    <a:gd name="connsiteY60" fmla="*/ 800100 h 800100"/>
                    <a:gd name="connsiteX61" fmla="*/ 533400 w 533400"/>
                    <a:gd name="connsiteY61" fmla="*/ 733425 h 800100"/>
                    <a:gd name="connsiteX62" fmla="*/ 495300 w 533400"/>
                    <a:gd name="connsiteY62"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14325 h 800100"/>
                    <a:gd name="connsiteX4" fmla="*/ 428625 w 533400"/>
                    <a:gd name="connsiteY4" fmla="*/ 371475 h 800100"/>
                    <a:gd name="connsiteX5" fmla="*/ 428625 w 533400"/>
                    <a:gd name="connsiteY5" fmla="*/ 523875 h 800100"/>
                    <a:gd name="connsiteX6" fmla="*/ 371475 w 533400"/>
                    <a:gd name="connsiteY6" fmla="*/ 523875 h 800100"/>
                    <a:gd name="connsiteX7" fmla="*/ 371475 w 533400"/>
                    <a:gd name="connsiteY7" fmla="*/ 466725 h 800100"/>
                    <a:gd name="connsiteX8" fmla="*/ 428625 w 533400"/>
                    <a:gd name="connsiteY8" fmla="*/ 466725 h 800100"/>
                    <a:gd name="connsiteX9" fmla="*/ 428625 w 533400"/>
                    <a:gd name="connsiteY9" fmla="*/ 523875 h 800100"/>
                    <a:gd name="connsiteX10" fmla="*/ 428625 w 533400"/>
                    <a:gd name="connsiteY10" fmla="*/ 676275 h 800100"/>
                    <a:gd name="connsiteX11" fmla="*/ 371475 w 533400"/>
                    <a:gd name="connsiteY11" fmla="*/ 676275 h 800100"/>
                    <a:gd name="connsiteX12" fmla="*/ 371475 w 533400"/>
                    <a:gd name="connsiteY12" fmla="*/ 619125 h 800100"/>
                    <a:gd name="connsiteX13" fmla="*/ 428625 w 533400"/>
                    <a:gd name="connsiteY13" fmla="*/ 619125 h 800100"/>
                    <a:gd name="connsiteX14" fmla="*/ 428625 w 533400"/>
                    <a:gd name="connsiteY14" fmla="*/ 676275 h 800100"/>
                    <a:gd name="connsiteX15" fmla="*/ 295275 w 533400"/>
                    <a:gd name="connsiteY15" fmla="*/ 371475 h 800100"/>
                    <a:gd name="connsiteX16" fmla="*/ 238125 w 533400"/>
                    <a:gd name="connsiteY16" fmla="*/ 371475 h 800100"/>
                    <a:gd name="connsiteX17" fmla="*/ 238125 w 533400"/>
                    <a:gd name="connsiteY17" fmla="*/ 314325 h 800100"/>
                    <a:gd name="connsiteX18" fmla="*/ 295275 w 533400"/>
                    <a:gd name="connsiteY18" fmla="*/ 314325 h 800100"/>
                    <a:gd name="connsiteX19" fmla="*/ 295275 w 533400"/>
                    <a:gd name="connsiteY19" fmla="*/ 371475 h 800100"/>
                    <a:gd name="connsiteX20" fmla="*/ 295275 w 533400"/>
                    <a:gd name="connsiteY20" fmla="*/ 523875 h 800100"/>
                    <a:gd name="connsiteX21" fmla="*/ 238125 w 533400"/>
                    <a:gd name="connsiteY21" fmla="*/ 523875 h 800100"/>
                    <a:gd name="connsiteX22" fmla="*/ 238125 w 533400"/>
                    <a:gd name="connsiteY22" fmla="*/ 466725 h 800100"/>
                    <a:gd name="connsiteX23" fmla="*/ 295275 w 533400"/>
                    <a:gd name="connsiteY23" fmla="*/ 466725 h 800100"/>
                    <a:gd name="connsiteX24" fmla="*/ 295275 w 533400"/>
                    <a:gd name="connsiteY24" fmla="*/ 523875 h 800100"/>
                    <a:gd name="connsiteX25" fmla="*/ 295275 w 533400"/>
                    <a:gd name="connsiteY25" fmla="*/ 733425 h 800100"/>
                    <a:gd name="connsiteX26" fmla="*/ 238125 w 533400"/>
                    <a:gd name="connsiteY26" fmla="*/ 733425 h 800100"/>
                    <a:gd name="connsiteX27" fmla="*/ 238125 w 533400"/>
                    <a:gd name="connsiteY27" fmla="*/ 619125 h 800100"/>
                    <a:gd name="connsiteX28" fmla="*/ 295275 w 533400"/>
                    <a:gd name="connsiteY28" fmla="*/ 619125 h 800100"/>
                    <a:gd name="connsiteX29" fmla="*/ 295275 w 533400"/>
                    <a:gd name="connsiteY29" fmla="*/ 733425 h 800100"/>
                    <a:gd name="connsiteX30" fmla="*/ 161925 w 533400"/>
                    <a:gd name="connsiteY30" fmla="*/ 371475 h 800100"/>
                    <a:gd name="connsiteX31" fmla="*/ 104775 w 533400"/>
                    <a:gd name="connsiteY31" fmla="*/ 371475 h 800100"/>
                    <a:gd name="connsiteX32" fmla="*/ 104775 w 533400"/>
                    <a:gd name="connsiteY32" fmla="*/ 314325 h 800100"/>
                    <a:gd name="connsiteX33" fmla="*/ 161925 w 533400"/>
                    <a:gd name="connsiteY33" fmla="*/ 314325 h 800100"/>
                    <a:gd name="connsiteX34" fmla="*/ 161925 w 533400"/>
                    <a:gd name="connsiteY34" fmla="*/ 371475 h 800100"/>
                    <a:gd name="connsiteX35" fmla="*/ 161925 w 533400"/>
                    <a:gd name="connsiteY35" fmla="*/ 523875 h 800100"/>
                    <a:gd name="connsiteX36" fmla="*/ 104775 w 533400"/>
                    <a:gd name="connsiteY36" fmla="*/ 523875 h 800100"/>
                    <a:gd name="connsiteX37" fmla="*/ 104775 w 533400"/>
                    <a:gd name="connsiteY37" fmla="*/ 466725 h 800100"/>
                    <a:gd name="connsiteX38" fmla="*/ 161925 w 533400"/>
                    <a:gd name="connsiteY38" fmla="*/ 466725 h 800100"/>
                    <a:gd name="connsiteX39" fmla="*/ 161925 w 533400"/>
                    <a:gd name="connsiteY39" fmla="*/ 523875 h 800100"/>
                    <a:gd name="connsiteX40" fmla="*/ 161925 w 533400"/>
                    <a:gd name="connsiteY40" fmla="*/ 676275 h 800100"/>
                    <a:gd name="connsiteX41" fmla="*/ 104775 w 533400"/>
                    <a:gd name="connsiteY41" fmla="*/ 676275 h 800100"/>
                    <a:gd name="connsiteX42" fmla="*/ 104775 w 533400"/>
                    <a:gd name="connsiteY42" fmla="*/ 619125 h 800100"/>
                    <a:gd name="connsiteX43" fmla="*/ 161925 w 533400"/>
                    <a:gd name="connsiteY43" fmla="*/ 619125 h 800100"/>
                    <a:gd name="connsiteX44" fmla="*/ 161925 w 533400"/>
                    <a:gd name="connsiteY44" fmla="*/ 676275 h 800100"/>
                    <a:gd name="connsiteX45" fmla="*/ 495300 w 533400"/>
                    <a:gd name="connsiteY45" fmla="*/ 733425 h 800100"/>
                    <a:gd name="connsiteX46" fmla="*/ 495300 w 533400"/>
                    <a:gd name="connsiteY46" fmla="*/ 95250 h 800100"/>
                    <a:gd name="connsiteX47" fmla="*/ 466725 w 533400"/>
                    <a:gd name="connsiteY47" fmla="*/ 95250 h 800100"/>
                    <a:gd name="connsiteX48" fmla="*/ 466725 w 533400"/>
                    <a:gd name="connsiteY48" fmla="*/ 38100 h 800100"/>
                    <a:gd name="connsiteX49" fmla="*/ 438150 w 533400"/>
                    <a:gd name="connsiteY49" fmla="*/ 38100 h 800100"/>
                    <a:gd name="connsiteX50" fmla="*/ 438150 w 533400"/>
                    <a:gd name="connsiteY50" fmla="*/ 0 h 800100"/>
                    <a:gd name="connsiteX51" fmla="*/ 66675 w 533400"/>
                    <a:gd name="connsiteY51" fmla="*/ 38100 h 800100"/>
                    <a:gd name="connsiteX52" fmla="*/ 66675 w 533400"/>
                    <a:gd name="connsiteY52" fmla="*/ 95250 h 800100"/>
                    <a:gd name="connsiteX53" fmla="*/ 38100 w 533400"/>
                    <a:gd name="connsiteY53" fmla="*/ 95250 h 800100"/>
                    <a:gd name="connsiteX54" fmla="*/ 38100 w 533400"/>
                    <a:gd name="connsiteY54" fmla="*/ 733425 h 800100"/>
                    <a:gd name="connsiteX55" fmla="*/ 0 w 533400"/>
                    <a:gd name="connsiteY55" fmla="*/ 733425 h 800100"/>
                    <a:gd name="connsiteX56" fmla="*/ 0 w 533400"/>
                    <a:gd name="connsiteY56" fmla="*/ 800100 h 800100"/>
                    <a:gd name="connsiteX57" fmla="*/ 533400 w 533400"/>
                    <a:gd name="connsiteY57" fmla="*/ 800100 h 800100"/>
                    <a:gd name="connsiteX58" fmla="*/ 533400 w 533400"/>
                    <a:gd name="connsiteY58" fmla="*/ 733425 h 800100"/>
                    <a:gd name="connsiteX59" fmla="*/ 495300 w 533400"/>
                    <a:gd name="connsiteY59"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14325 h 800100"/>
                    <a:gd name="connsiteX18" fmla="*/ 295275 w 533400"/>
                    <a:gd name="connsiteY18" fmla="*/ 371475 h 800100"/>
                    <a:gd name="connsiteX19" fmla="*/ 295275 w 533400"/>
                    <a:gd name="connsiteY19" fmla="*/ 523875 h 800100"/>
                    <a:gd name="connsiteX20" fmla="*/ 238125 w 533400"/>
                    <a:gd name="connsiteY20" fmla="*/ 523875 h 800100"/>
                    <a:gd name="connsiteX21" fmla="*/ 238125 w 533400"/>
                    <a:gd name="connsiteY21" fmla="*/ 466725 h 800100"/>
                    <a:gd name="connsiteX22" fmla="*/ 295275 w 533400"/>
                    <a:gd name="connsiteY22" fmla="*/ 466725 h 800100"/>
                    <a:gd name="connsiteX23" fmla="*/ 295275 w 533400"/>
                    <a:gd name="connsiteY23" fmla="*/ 523875 h 800100"/>
                    <a:gd name="connsiteX24" fmla="*/ 295275 w 533400"/>
                    <a:gd name="connsiteY24" fmla="*/ 733425 h 800100"/>
                    <a:gd name="connsiteX25" fmla="*/ 238125 w 533400"/>
                    <a:gd name="connsiteY25" fmla="*/ 733425 h 800100"/>
                    <a:gd name="connsiteX26" fmla="*/ 238125 w 533400"/>
                    <a:gd name="connsiteY26" fmla="*/ 619125 h 800100"/>
                    <a:gd name="connsiteX27" fmla="*/ 295275 w 533400"/>
                    <a:gd name="connsiteY27" fmla="*/ 619125 h 800100"/>
                    <a:gd name="connsiteX28" fmla="*/ 295275 w 533400"/>
                    <a:gd name="connsiteY28" fmla="*/ 733425 h 800100"/>
                    <a:gd name="connsiteX29" fmla="*/ 161925 w 533400"/>
                    <a:gd name="connsiteY29" fmla="*/ 371475 h 800100"/>
                    <a:gd name="connsiteX30" fmla="*/ 104775 w 533400"/>
                    <a:gd name="connsiteY30" fmla="*/ 371475 h 800100"/>
                    <a:gd name="connsiteX31" fmla="*/ 104775 w 533400"/>
                    <a:gd name="connsiteY31" fmla="*/ 314325 h 800100"/>
                    <a:gd name="connsiteX32" fmla="*/ 161925 w 533400"/>
                    <a:gd name="connsiteY32" fmla="*/ 314325 h 800100"/>
                    <a:gd name="connsiteX33" fmla="*/ 161925 w 533400"/>
                    <a:gd name="connsiteY33" fmla="*/ 371475 h 800100"/>
                    <a:gd name="connsiteX34" fmla="*/ 161925 w 533400"/>
                    <a:gd name="connsiteY34" fmla="*/ 523875 h 800100"/>
                    <a:gd name="connsiteX35" fmla="*/ 104775 w 533400"/>
                    <a:gd name="connsiteY35" fmla="*/ 523875 h 800100"/>
                    <a:gd name="connsiteX36" fmla="*/ 104775 w 533400"/>
                    <a:gd name="connsiteY36" fmla="*/ 466725 h 800100"/>
                    <a:gd name="connsiteX37" fmla="*/ 161925 w 533400"/>
                    <a:gd name="connsiteY37" fmla="*/ 466725 h 800100"/>
                    <a:gd name="connsiteX38" fmla="*/ 161925 w 533400"/>
                    <a:gd name="connsiteY38" fmla="*/ 523875 h 800100"/>
                    <a:gd name="connsiteX39" fmla="*/ 161925 w 533400"/>
                    <a:gd name="connsiteY39" fmla="*/ 676275 h 800100"/>
                    <a:gd name="connsiteX40" fmla="*/ 104775 w 533400"/>
                    <a:gd name="connsiteY40" fmla="*/ 676275 h 800100"/>
                    <a:gd name="connsiteX41" fmla="*/ 104775 w 533400"/>
                    <a:gd name="connsiteY41" fmla="*/ 619125 h 800100"/>
                    <a:gd name="connsiteX42" fmla="*/ 161925 w 533400"/>
                    <a:gd name="connsiteY42" fmla="*/ 619125 h 800100"/>
                    <a:gd name="connsiteX43" fmla="*/ 161925 w 533400"/>
                    <a:gd name="connsiteY43" fmla="*/ 676275 h 800100"/>
                    <a:gd name="connsiteX44" fmla="*/ 495300 w 533400"/>
                    <a:gd name="connsiteY44" fmla="*/ 733425 h 800100"/>
                    <a:gd name="connsiteX45" fmla="*/ 495300 w 533400"/>
                    <a:gd name="connsiteY45" fmla="*/ 95250 h 800100"/>
                    <a:gd name="connsiteX46" fmla="*/ 466725 w 533400"/>
                    <a:gd name="connsiteY46" fmla="*/ 95250 h 800100"/>
                    <a:gd name="connsiteX47" fmla="*/ 466725 w 533400"/>
                    <a:gd name="connsiteY47" fmla="*/ 38100 h 800100"/>
                    <a:gd name="connsiteX48" fmla="*/ 438150 w 533400"/>
                    <a:gd name="connsiteY48" fmla="*/ 38100 h 800100"/>
                    <a:gd name="connsiteX49" fmla="*/ 438150 w 533400"/>
                    <a:gd name="connsiteY49" fmla="*/ 0 h 800100"/>
                    <a:gd name="connsiteX50" fmla="*/ 66675 w 533400"/>
                    <a:gd name="connsiteY50" fmla="*/ 38100 h 800100"/>
                    <a:gd name="connsiteX51" fmla="*/ 66675 w 533400"/>
                    <a:gd name="connsiteY51" fmla="*/ 95250 h 800100"/>
                    <a:gd name="connsiteX52" fmla="*/ 38100 w 533400"/>
                    <a:gd name="connsiteY52" fmla="*/ 95250 h 800100"/>
                    <a:gd name="connsiteX53" fmla="*/ 38100 w 533400"/>
                    <a:gd name="connsiteY53" fmla="*/ 733425 h 800100"/>
                    <a:gd name="connsiteX54" fmla="*/ 0 w 533400"/>
                    <a:gd name="connsiteY54" fmla="*/ 733425 h 800100"/>
                    <a:gd name="connsiteX55" fmla="*/ 0 w 533400"/>
                    <a:gd name="connsiteY55" fmla="*/ 800100 h 800100"/>
                    <a:gd name="connsiteX56" fmla="*/ 533400 w 533400"/>
                    <a:gd name="connsiteY56" fmla="*/ 800100 h 800100"/>
                    <a:gd name="connsiteX57" fmla="*/ 533400 w 533400"/>
                    <a:gd name="connsiteY57" fmla="*/ 733425 h 800100"/>
                    <a:gd name="connsiteX58" fmla="*/ 495300 w 533400"/>
                    <a:gd name="connsiteY58"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71475 h 800100"/>
                    <a:gd name="connsiteX18" fmla="*/ 295275 w 533400"/>
                    <a:gd name="connsiteY18" fmla="*/ 523875 h 800100"/>
                    <a:gd name="connsiteX19" fmla="*/ 238125 w 533400"/>
                    <a:gd name="connsiteY19" fmla="*/ 523875 h 800100"/>
                    <a:gd name="connsiteX20" fmla="*/ 238125 w 533400"/>
                    <a:gd name="connsiteY20" fmla="*/ 466725 h 800100"/>
                    <a:gd name="connsiteX21" fmla="*/ 295275 w 533400"/>
                    <a:gd name="connsiteY21" fmla="*/ 466725 h 800100"/>
                    <a:gd name="connsiteX22" fmla="*/ 295275 w 533400"/>
                    <a:gd name="connsiteY22" fmla="*/ 523875 h 800100"/>
                    <a:gd name="connsiteX23" fmla="*/ 295275 w 533400"/>
                    <a:gd name="connsiteY23" fmla="*/ 733425 h 800100"/>
                    <a:gd name="connsiteX24" fmla="*/ 238125 w 533400"/>
                    <a:gd name="connsiteY24" fmla="*/ 733425 h 800100"/>
                    <a:gd name="connsiteX25" fmla="*/ 238125 w 533400"/>
                    <a:gd name="connsiteY25" fmla="*/ 619125 h 800100"/>
                    <a:gd name="connsiteX26" fmla="*/ 295275 w 533400"/>
                    <a:gd name="connsiteY26" fmla="*/ 619125 h 800100"/>
                    <a:gd name="connsiteX27" fmla="*/ 295275 w 533400"/>
                    <a:gd name="connsiteY27" fmla="*/ 733425 h 800100"/>
                    <a:gd name="connsiteX28" fmla="*/ 161925 w 533400"/>
                    <a:gd name="connsiteY28" fmla="*/ 371475 h 800100"/>
                    <a:gd name="connsiteX29" fmla="*/ 104775 w 533400"/>
                    <a:gd name="connsiteY29" fmla="*/ 371475 h 800100"/>
                    <a:gd name="connsiteX30" fmla="*/ 104775 w 533400"/>
                    <a:gd name="connsiteY30" fmla="*/ 314325 h 800100"/>
                    <a:gd name="connsiteX31" fmla="*/ 161925 w 533400"/>
                    <a:gd name="connsiteY31" fmla="*/ 314325 h 800100"/>
                    <a:gd name="connsiteX32" fmla="*/ 161925 w 533400"/>
                    <a:gd name="connsiteY32" fmla="*/ 371475 h 800100"/>
                    <a:gd name="connsiteX33" fmla="*/ 161925 w 533400"/>
                    <a:gd name="connsiteY33" fmla="*/ 523875 h 800100"/>
                    <a:gd name="connsiteX34" fmla="*/ 104775 w 533400"/>
                    <a:gd name="connsiteY34" fmla="*/ 523875 h 800100"/>
                    <a:gd name="connsiteX35" fmla="*/ 104775 w 533400"/>
                    <a:gd name="connsiteY35" fmla="*/ 466725 h 800100"/>
                    <a:gd name="connsiteX36" fmla="*/ 161925 w 533400"/>
                    <a:gd name="connsiteY36" fmla="*/ 466725 h 800100"/>
                    <a:gd name="connsiteX37" fmla="*/ 161925 w 533400"/>
                    <a:gd name="connsiteY37" fmla="*/ 523875 h 800100"/>
                    <a:gd name="connsiteX38" fmla="*/ 161925 w 533400"/>
                    <a:gd name="connsiteY38" fmla="*/ 676275 h 800100"/>
                    <a:gd name="connsiteX39" fmla="*/ 104775 w 533400"/>
                    <a:gd name="connsiteY39" fmla="*/ 676275 h 800100"/>
                    <a:gd name="connsiteX40" fmla="*/ 104775 w 533400"/>
                    <a:gd name="connsiteY40" fmla="*/ 619125 h 800100"/>
                    <a:gd name="connsiteX41" fmla="*/ 161925 w 533400"/>
                    <a:gd name="connsiteY41" fmla="*/ 619125 h 800100"/>
                    <a:gd name="connsiteX42" fmla="*/ 161925 w 533400"/>
                    <a:gd name="connsiteY42" fmla="*/ 676275 h 800100"/>
                    <a:gd name="connsiteX43" fmla="*/ 495300 w 533400"/>
                    <a:gd name="connsiteY43" fmla="*/ 733425 h 800100"/>
                    <a:gd name="connsiteX44" fmla="*/ 495300 w 533400"/>
                    <a:gd name="connsiteY44" fmla="*/ 95250 h 800100"/>
                    <a:gd name="connsiteX45" fmla="*/ 466725 w 533400"/>
                    <a:gd name="connsiteY45" fmla="*/ 95250 h 800100"/>
                    <a:gd name="connsiteX46" fmla="*/ 466725 w 533400"/>
                    <a:gd name="connsiteY46" fmla="*/ 38100 h 800100"/>
                    <a:gd name="connsiteX47" fmla="*/ 438150 w 533400"/>
                    <a:gd name="connsiteY47" fmla="*/ 38100 h 800100"/>
                    <a:gd name="connsiteX48" fmla="*/ 438150 w 533400"/>
                    <a:gd name="connsiteY48" fmla="*/ 0 h 800100"/>
                    <a:gd name="connsiteX49" fmla="*/ 66675 w 533400"/>
                    <a:gd name="connsiteY49" fmla="*/ 38100 h 800100"/>
                    <a:gd name="connsiteX50" fmla="*/ 66675 w 533400"/>
                    <a:gd name="connsiteY50" fmla="*/ 95250 h 800100"/>
                    <a:gd name="connsiteX51" fmla="*/ 38100 w 533400"/>
                    <a:gd name="connsiteY51" fmla="*/ 95250 h 800100"/>
                    <a:gd name="connsiteX52" fmla="*/ 38100 w 533400"/>
                    <a:gd name="connsiteY52" fmla="*/ 733425 h 800100"/>
                    <a:gd name="connsiteX53" fmla="*/ 0 w 533400"/>
                    <a:gd name="connsiteY53" fmla="*/ 733425 h 800100"/>
                    <a:gd name="connsiteX54" fmla="*/ 0 w 533400"/>
                    <a:gd name="connsiteY54" fmla="*/ 800100 h 800100"/>
                    <a:gd name="connsiteX55" fmla="*/ 533400 w 533400"/>
                    <a:gd name="connsiteY55" fmla="*/ 800100 h 800100"/>
                    <a:gd name="connsiteX56" fmla="*/ 533400 w 533400"/>
                    <a:gd name="connsiteY56" fmla="*/ 733425 h 800100"/>
                    <a:gd name="connsiteX57" fmla="*/ 495300 w 533400"/>
                    <a:gd name="connsiteY57"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71475 h 800100"/>
                    <a:gd name="connsiteX29" fmla="*/ 104775 w 533400"/>
                    <a:gd name="connsiteY29" fmla="*/ 314325 h 800100"/>
                    <a:gd name="connsiteX30" fmla="*/ 161925 w 533400"/>
                    <a:gd name="connsiteY30" fmla="*/ 314325 h 800100"/>
                    <a:gd name="connsiteX31" fmla="*/ 161925 w 533400"/>
                    <a:gd name="connsiteY31" fmla="*/ 371475 h 800100"/>
                    <a:gd name="connsiteX32" fmla="*/ 161925 w 533400"/>
                    <a:gd name="connsiteY32" fmla="*/ 523875 h 800100"/>
                    <a:gd name="connsiteX33" fmla="*/ 104775 w 533400"/>
                    <a:gd name="connsiteY33" fmla="*/ 523875 h 800100"/>
                    <a:gd name="connsiteX34" fmla="*/ 104775 w 533400"/>
                    <a:gd name="connsiteY34" fmla="*/ 466725 h 800100"/>
                    <a:gd name="connsiteX35" fmla="*/ 161925 w 533400"/>
                    <a:gd name="connsiteY35" fmla="*/ 466725 h 800100"/>
                    <a:gd name="connsiteX36" fmla="*/ 161925 w 533400"/>
                    <a:gd name="connsiteY36" fmla="*/ 523875 h 800100"/>
                    <a:gd name="connsiteX37" fmla="*/ 161925 w 533400"/>
                    <a:gd name="connsiteY37" fmla="*/ 676275 h 800100"/>
                    <a:gd name="connsiteX38" fmla="*/ 104775 w 533400"/>
                    <a:gd name="connsiteY38" fmla="*/ 676275 h 800100"/>
                    <a:gd name="connsiteX39" fmla="*/ 104775 w 533400"/>
                    <a:gd name="connsiteY39" fmla="*/ 619125 h 800100"/>
                    <a:gd name="connsiteX40" fmla="*/ 161925 w 533400"/>
                    <a:gd name="connsiteY40" fmla="*/ 619125 h 800100"/>
                    <a:gd name="connsiteX41" fmla="*/ 161925 w 533400"/>
                    <a:gd name="connsiteY41" fmla="*/ 676275 h 800100"/>
                    <a:gd name="connsiteX42" fmla="*/ 495300 w 533400"/>
                    <a:gd name="connsiteY42" fmla="*/ 733425 h 800100"/>
                    <a:gd name="connsiteX43" fmla="*/ 495300 w 533400"/>
                    <a:gd name="connsiteY43" fmla="*/ 95250 h 800100"/>
                    <a:gd name="connsiteX44" fmla="*/ 466725 w 533400"/>
                    <a:gd name="connsiteY44" fmla="*/ 95250 h 800100"/>
                    <a:gd name="connsiteX45" fmla="*/ 466725 w 533400"/>
                    <a:gd name="connsiteY45" fmla="*/ 38100 h 800100"/>
                    <a:gd name="connsiteX46" fmla="*/ 438150 w 533400"/>
                    <a:gd name="connsiteY46" fmla="*/ 38100 h 800100"/>
                    <a:gd name="connsiteX47" fmla="*/ 438150 w 533400"/>
                    <a:gd name="connsiteY47" fmla="*/ 0 h 800100"/>
                    <a:gd name="connsiteX48" fmla="*/ 66675 w 533400"/>
                    <a:gd name="connsiteY48" fmla="*/ 38100 h 800100"/>
                    <a:gd name="connsiteX49" fmla="*/ 66675 w 533400"/>
                    <a:gd name="connsiteY49" fmla="*/ 95250 h 800100"/>
                    <a:gd name="connsiteX50" fmla="*/ 38100 w 533400"/>
                    <a:gd name="connsiteY50" fmla="*/ 95250 h 800100"/>
                    <a:gd name="connsiteX51" fmla="*/ 38100 w 533400"/>
                    <a:gd name="connsiteY51" fmla="*/ 733425 h 800100"/>
                    <a:gd name="connsiteX52" fmla="*/ 0 w 533400"/>
                    <a:gd name="connsiteY52" fmla="*/ 733425 h 800100"/>
                    <a:gd name="connsiteX53" fmla="*/ 0 w 533400"/>
                    <a:gd name="connsiteY53" fmla="*/ 800100 h 800100"/>
                    <a:gd name="connsiteX54" fmla="*/ 533400 w 533400"/>
                    <a:gd name="connsiteY54" fmla="*/ 800100 h 800100"/>
                    <a:gd name="connsiteX55" fmla="*/ 533400 w 533400"/>
                    <a:gd name="connsiteY55" fmla="*/ 733425 h 800100"/>
                    <a:gd name="connsiteX56" fmla="*/ 495300 w 533400"/>
                    <a:gd name="connsiteY56"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14325 h 800100"/>
                    <a:gd name="connsiteX30" fmla="*/ 161925 w 533400"/>
                    <a:gd name="connsiteY30" fmla="*/ 371475 h 800100"/>
                    <a:gd name="connsiteX31" fmla="*/ 161925 w 533400"/>
                    <a:gd name="connsiteY31" fmla="*/ 523875 h 800100"/>
                    <a:gd name="connsiteX32" fmla="*/ 104775 w 533400"/>
                    <a:gd name="connsiteY32" fmla="*/ 523875 h 800100"/>
                    <a:gd name="connsiteX33" fmla="*/ 104775 w 533400"/>
                    <a:gd name="connsiteY33" fmla="*/ 466725 h 800100"/>
                    <a:gd name="connsiteX34" fmla="*/ 161925 w 533400"/>
                    <a:gd name="connsiteY34" fmla="*/ 466725 h 800100"/>
                    <a:gd name="connsiteX35" fmla="*/ 161925 w 533400"/>
                    <a:gd name="connsiteY35" fmla="*/ 523875 h 800100"/>
                    <a:gd name="connsiteX36" fmla="*/ 161925 w 533400"/>
                    <a:gd name="connsiteY36" fmla="*/ 676275 h 800100"/>
                    <a:gd name="connsiteX37" fmla="*/ 104775 w 533400"/>
                    <a:gd name="connsiteY37" fmla="*/ 676275 h 800100"/>
                    <a:gd name="connsiteX38" fmla="*/ 104775 w 533400"/>
                    <a:gd name="connsiteY38" fmla="*/ 619125 h 800100"/>
                    <a:gd name="connsiteX39" fmla="*/ 161925 w 533400"/>
                    <a:gd name="connsiteY39" fmla="*/ 619125 h 800100"/>
                    <a:gd name="connsiteX40" fmla="*/ 161925 w 533400"/>
                    <a:gd name="connsiteY40" fmla="*/ 676275 h 800100"/>
                    <a:gd name="connsiteX41" fmla="*/ 495300 w 533400"/>
                    <a:gd name="connsiteY41" fmla="*/ 733425 h 800100"/>
                    <a:gd name="connsiteX42" fmla="*/ 495300 w 533400"/>
                    <a:gd name="connsiteY42" fmla="*/ 95250 h 800100"/>
                    <a:gd name="connsiteX43" fmla="*/ 466725 w 533400"/>
                    <a:gd name="connsiteY43" fmla="*/ 95250 h 800100"/>
                    <a:gd name="connsiteX44" fmla="*/ 466725 w 533400"/>
                    <a:gd name="connsiteY44" fmla="*/ 38100 h 800100"/>
                    <a:gd name="connsiteX45" fmla="*/ 438150 w 533400"/>
                    <a:gd name="connsiteY45" fmla="*/ 38100 h 800100"/>
                    <a:gd name="connsiteX46" fmla="*/ 438150 w 533400"/>
                    <a:gd name="connsiteY46" fmla="*/ 0 h 800100"/>
                    <a:gd name="connsiteX47" fmla="*/ 66675 w 533400"/>
                    <a:gd name="connsiteY47" fmla="*/ 38100 h 800100"/>
                    <a:gd name="connsiteX48" fmla="*/ 66675 w 533400"/>
                    <a:gd name="connsiteY48" fmla="*/ 95250 h 800100"/>
                    <a:gd name="connsiteX49" fmla="*/ 38100 w 533400"/>
                    <a:gd name="connsiteY49" fmla="*/ 95250 h 800100"/>
                    <a:gd name="connsiteX50" fmla="*/ 38100 w 533400"/>
                    <a:gd name="connsiteY50" fmla="*/ 733425 h 800100"/>
                    <a:gd name="connsiteX51" fmla="*/ 0 w 533400"/>
                    <a:gd name="connsiteY51" fmla="*/ 733425 h 800100"/>
                    <a:gd name="connsiteX52" fmla="*/ 0 w 533400"/>
                    <a:gd name="connsiteY52" fmla="*/ 800100 h 800100"/>
                    <a:gd name="connsiteX53" fmla="*/ 533400 w 533400"/>
                    <a:gd name="connsiteY53" fmla="*/ 800100 h 800100"/>
                    <a:gd name="connsiteX54" fmla="*/ 533400 w 533400"/>
                    <a:gd name="connsiteY54" fmla="*/ 733425 h 800100"/>
                    <a:gd name="connsiteX55" fmla="*/ 495300 w 533400"/>
                    <a:gd name="connsiteY55"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71475 h 800100"/>
                    <a:gd name="connsiteX30" fmla="*/ 161925 w 533400"/>
                    <a:gd name="connsiteY30" fmla="*/ 523875 h 800100"/>
                    <a:gd name="connsiteX31" fmla="*/ 104775 w 533400"/>
                    <a:gd name="connsiteY31" fmla="*/ 523875 h 800100"/>
                    <a:gd name="connsiteX32" fmla="*/ 104775 w 533400"/>
                    <a:gd name="connsiteY32" fmla="*/ 466725 h 800100"/>
                    <a:gd name="connsiteX33" fmla="*/ 161925 w 533400"/>
                    <a:gd name="connsiteY33" fmla="*/ 466725 h 800100"/>
                    <a:gd name="connsiteX34" fmla="*/ 161925 w 533400"/>
                    <a:gd name="connsiteY34" fmla="*/ 523875 h 800100"/>
                    <a:gd name="connsiteX35" fmla="*/ 161925 w 533400"/>
                    <a:gd name="connsiteY35" fmla="*/ 676275 h 800100"/>
                    <a:gd name="connsiteX36" fmla="*/ 104775 w 533400"/>
                    <a:gd name="connsiteY36" fmla="*/ 676275 h 800100"/>
                    <a:gd name="connsiteX37" fmla="*/ 104775 w 533400"/>
                    <a:gd name="connsiteY37" fmla="*/ 619125 h 800100"/>
                    <a:gd name="connsiteX38" fmla="*/ 161925 w 533400"/>
                    <a:gd name="connsiteY38" fmla="*/ 619125 h 800100"/>
                    <a:gd name="connsiteX39" fmla="*/ 161925 w 533400"/>
                    <a:gd name="connsiteY39" fmla="*/ 676275 h 800100"/>
                    <a:gd name="connsiteX40" fmla="*/ 495300 w 533400"/>
                    <a:gd name="connsiteY40" fmla="*/ 733425 h 800100"/>
                    <a:gd name="connsiteX41" fmla="*/ 495300 w 533400"/>
                    <a:gd name="connsiteY41" fmla="*/ 95250 h 800100"/>
                    <a:gd name="connsiteX42" fmla="*/ 466725 w 533400"/>
                    <a:gd name="connsiteY42" fmla="*/ 95250 h 800100"/>
                    <a:gd name="connsiteX43" fmla="*/ 466725 w 533400"/>
                    <a:gd name="connsiteY43" fmla="*/ 38100 h 800100"/>
                    <a:gd name="connsiteX44" fmla="*/ 438150 w 533400"/>
                    <a:gd name="connsiteY44" fmla="*/ 38100 h 800100"/>
                    <a:gd name="connsiteX45" fmla="*/ 438150 w 533400"/>
                    <a:gd name="connsiteY45" fmla="*/ 0 h 800100"/>
                    <a:gd name="connsiteX46" fmla="*/ 66675 w 533400"/>
                    <a:gd name="connsiteY46" fmla="*/ 38100 h 800100"/>
                    <a:gd name="connsiteX47" fmla="*/ 66675 w 533400"/>
                    <a:gd name="connsiteY47" fmla="*/ 95250 h 800100"/>
                    <a:gd name="connsiteX48" fmla="*/ 38100 w 533400"/>
                    <a:gd name="connsiteY48" fmla="*/ 95250 h 800100"/>
                    <a:gd name="connsiteX49" fmla="*/ 38100 w 533400"/>
                    <a:gd name="connsiteY49" fmla="*/ 733425 h 800100"/>
                    <a:gd name="connsiteX50" fmla="*/ 0 w 533400"/>
                    <a:gd name="connsiteY50" fmla="*/ 733425 h 800100"/>
                    <a:gd name="connsiteX51" fmla="*/ 0 w 533400"/>
                    <a:gd name="connsiteY51" fmla="*/ 800100 h 800100"/>
                    <a:gd name="connsiteX52" fmla="*/ 533400 w 533400"/>
                    <a:gd name="connsiteY52" fmla="*/ 800100 h 800100"/>
                    <a:gd name="connsiteX53" fmla="*/ 533400 w 533400"/>
                    <a:gd name="connsiteY53" fmla="*/ 733425 h 800100"/>
                    <a:gd name="connsiteX54" fmla="*/ 495300 w 533400"/>
                    <a:gd name="connsiteY54"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523875 h 800100"/>
                    <a:gd name="connsiteX28" fmla="*/ 104775 w 533400"/>
                    <a:gd name="connsiteY28" fmla="*/ 523875 h 800100"/>
                    <a:gd name="connsiteX29" fmla="*/ 104775 w 533400"/>
                    <a:gd name="connsiteY29" fmla="*/ 466725 h 800100"/>
                    <a:gd name="connsiteX30" fmla="*/ 161925 w 533400"/>
                    <a:gd name="connsiteY30" fmla="*/ 466725 h 800100"/>
                    <a:gd name="connsiteX31" fmla="*/ 161925 w 533400"/>
                    <a:gd name="connsiteY31" fmla="*/ 523875 h 800100"/>
                    <a:gd name="connsiteX32" fmla="*/ 161925 w 533400"/>
                    <a:gd name="connsiteY32" fmla="*/ 676275 h 800100"/>
                    <a:gd name="connsiteX33" fmla="*/ 104775 w 533400"/>
                    <a:gd name="connsiteY33" fmla="*/ 676275 h 800100"/>
                    <a:gd name="connsiteX34" fmla="*/ 104775 w 533400"/>
                    <a:gd name="connsiteY34" fmla="*/ 619125 h 800100"/>
                    <a:gd name="connsiteX35" fmla="*/ 161925 w 533400"/>
                    <a:gd name="connsiteY35" fmla="*/ 619125 h 800100"/>
                    <a:gd name="connsiteX36" fmla="*/ 161925 w 533400"/>
                    <a:gd name="connsiteY36" fmla="*/ 676275 h 800100"/>
                    <a:gd name="connsiteX37" fmla="*/ 495300 w 533400"/>
                    <a:gd name="connsiteY37" fmla="*/ 733425 h 800100"/>
                    <a:gd name="connsiteX38" fmla="*/ 495300 w 533400"/>
                    <a:gd name="connsiteY38" fmla="*/ 95250 h 800100"/>
                    <a:gd name="connsiteX39" fmla="*/ 466725 w 533400"/>
                    <a:gd name="connsiteY39" fmla="*/ 95250 h 800100"/>
                    <a:gd name="connsiteX40" fmla="*/ 466725 w 533400"/>
                    <a:gd name="connsiteY40" fmla="*/ 38100 h 800100"/>
                    <a:gd name="connsiteX41" fmla="*/ 438150 w 533400"/>
                    <a:gd name="connsiteY41" fmla="*/ 38100 h 800100"/>
                    <a:gd name="connsiteX42" fmla="*/ 438150 w 533400"/>
                    <a:gd name="connsiteY42" fmla="*/ 0 h 800100"/>
                    <a:gd name="connsiteX43" fmla="*/ 66675 w 533400"/>
                    <a:gd name="connsiteY43" fmla="*/ 38100 h 800100"/>
                    <a:gd name="connsiteX44" fmla="*/ 66675 w 533400"/>
                    <a:gd name="connsiteY44" fmla="*/ 95250 h 800100"/>
                    <a:gd name="connsiteX45" fmla="*/ 38100 w 533400"/>
                    <a:gd name="connsiteY45" fmla="*/ 95250 h 800100"/>
                    <a:gd name="connsiteX46" fmla="*/ 38100 w 533400"/>
                    <a:gd name="connsiteY46" fmla="*/ 733425 h 800100"/>
                    <a:gd name="connsiteX47" fmla="*/ 0 w 533400"/>
                    <a:gd name="connsiteY47" fmla="*/ 733425 h 800100"/>
                    <a:gd name="connsiteX48" fmla="*/ 0 w 533400"/>
                    <a:gd name="connsiteY48" fmla="*/ 800100 h 800100"/>
                    <a:gd name="connsiteX49" fmla="*/ 533400 w 533400"/>
                    <a:gd name="connsiteY49" fmla="*/ 800100 h 800100"/>
                    <a:gd name="connsiteX50" fmla="*/ 533400 w 533400"/>
                    <a:gd name="connsiteY50" fmla="*/ 733425 h 800100"/>
                    <a:gd name="connsiteX51" fmla="*/ 495300 w 533400"/>
                    <a:gd name="connsiteY51"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523875 h 800100"/>
                    <a:gd name="connsiteX15" fmla="*/ 238125 w 533400"/>
                    <a:gd name="connsiteY15" fmla="*/ 523875 h 800100"/>
                    <a:gd name="connsiteX16" fmla="*/ 238125 w 533400"/>
                    <a:gd name="connsiteY16" fmla="*/ 466725 h 800100"/>
                    <a:gd name="connsiteX17" fmla="*/ 295275 w 533400"/>
                    <a:gd name="connsiteY17" fmla="*/ 466725 h 800100"/>
                    <a:gd name="connsiteX18" fmla="*/ 295275 w 533400"/>
                    <a:gd name="connsiteY18" fmla="*/ 523875 h 800100"/>
                    <a:gd name="connsiteX19" fmla="*/ 295275 w 533400"/>
                    <a:gd name="connsiteY19" fmla="*/ 733425 h 800100"/>
                    <a:gd name="connsiteX20" fmla="*/ 238125 w 533400"/>
                    <a:gd name="connsiteY20" fmla="*/ 733425 h 800100"/>
                    <a:gd name="connsiteX21" fmla="*/ 238125 w 533400"/>
                    <a:gd name="connsiteY21" fmla="*/ 619125 h 800100"/>
                    <a:gd name="connsiteX22" fmla="*/ 295275 w 533400"/>
                    <a:gd name="connsiteY22" fmla="*/ 619125 h 800100"/>
                    <a:gd name="connsiteX23" fmla="*/ 295275 w 533400"/>
                    <a:gd name="connsiteY23" fmla="*/ 733425 h 800100"/>
                    <a:gd name="connsiteX24" fmla="*/ 161925 w 533400"/>
                    <a:gd name="connsiteY24" fmla="*/ 523875 h 800100"/>
                    <a:gd name="connsiteX25" fmla="*/ 104775 w 533400"/>
                    <a:gd name="connsiteY25" fmla="*/ 523875 h 800100"/>
                    <a:gd name="connsiteX26" fmla="*/ 104775 w 533400"/>
                    <a:gd name="connsiteY26" fmla="*/ 466725 h 800100"/>
                    <a:gd name="connsiteX27" fmla="*/ 161925 w 533400"/>
                    <a:gd name="connsiteY27" fmla="*/ 466725 h 800100"/>
                    <a:gd name="connsiteX28" fmla="*/ 161925 w 533400"/>
                    <a:gd name="connsiteY28" fmla="*/ 523875 h 800100"/>
                    <a:gd name="connsiteX29" fmla="*/ 161925 w 533400"/>
                    <a:gd name="connsiteY29" fmla="*/ 676275 h 800100"/>
                    <a:gd name="connsiteX30" fmla="*/ 104775 w 533400"/>
                    <a:gd name="connsiteY30" fmla="*/ 676275 h 800100"/>
                    <a:gd name="connsiteX31" fmla="*/ 104775 w 533400"/>
                    <a:gd name="connsiteY31" fmla="*/ 619125 h 800100"/>
                    <a:gd name="connsiteX32" fmla="*/ 161925 w 533400"/>
                    <a:gd name="connsiteY32" fmla="*/ 619125 h 800100"/>
                    <a:gd name="connsiteX33" fmla="*/ 161925 w 533400"/>
                    <a:gd name="connsiteY33" fmla="*/ 676275 h 800100"/>
                    <a:gd name="connsiteX34" fmla="*/ 495300 w 533400"/>
                    <a:gd name="connsiteY34" fmla="*/ 733425 h 800100"/>
                    <a:gd name="connsiteX35" fmla="*/ 495300 w 533400"/>
                    <a:gd name="connsiteY35" fmla="*/ 95250 h 800100"/>
                    <a:gd name="connsiteX36" fmla="*/ 466725 w 533400"/>
                    <a:gd name="connsiteY36" fmla="*/ 95250 h 800100"/>
                    <a:gd name="connsiteX37" fmla="*/ 466725 w 533400"/>
                    <a:gd name="connsiteY37" fmla="*/ 38100 h 800100"/>
                    <a:gd name="connsiteX38" fmla="*/ 438150 w 533400"/>
                    <a:gd name="connsiteY38" fmla="*/ 38100 h 800100"/>
                    <a:gd name="connsiteX39" fmla="*/ 438150 w 533400"/>
                    <a:gd name="connsiteY39" fmla="*/ 0 h 800100"/>
                    <a:gd name="connsiteX40" fmla="*/ 66675 w 533400"/>
                    <a:gd name="connsiteY40" fmla="*/ 38100 h 800100"/>
                    <a:gd name="connsiteX41" fmla="*/ 66675 w 533400"/>
                    <a:gd name="connsiteY41" fmla="*/ 95250 h 800100"/>
                    <a:gd name="connsiteX42" fmla="*/ 38100 w 533400"/>
                    <a:gd name="connsiteY42" fmla="*/ 95250 h 800100"/>
                    <a:gd name="connsiteX43" fmla="*/ 38100 w 533400"/>
                    <a:gd name="connsiteY43" fmla="*/ 733425 h 800100"/>
                    <a:gd name="connsiteX44" fmla="*/ 0 w 533400"/>
                    <a:gd name="connsiteY44" fmla="*/ 733425 h 800100"/>
                    <a:gd name="connsiteX45" fmla="*/ 0 w 533400"/>
                    <a:gd name="connsiteY45" fmla="*/ 800100 h 800100"/>
                    <a:gd name="connsiteX46" fmla="*/ 533400 w 533400"/>
                    <a:gd name="connsiteY46" fmla="*/ 800100 h 800100"/>
                    <a:gd name="connsiteX47" fmla="*/ 533400 w 533400"/>
                    <a:gd name="connsiteY47" fmla="*/ 733425 h 800100"/>
                    <a:gd name="connsiteX48" fmla="*/ 495300 w 533400"/>
                    <a:gd name="connsiteY48" fmla="*/ 733425 h 800100"/>
                    <a:gd name="connsiteX0" fmla="*/ 428625 w 533400"/>
                    <a:gd name="connsiteY0" fmla="*/ 371475 h 800100"/>
                    <a:gd name="connsiteX1" fmla="*/ 371475 w 533400"/>
                    <a:gd name="connsiteY1" fmla="*/ 314325 h 800100"/>
                    <a:gd name="connsiteX2" fmla="*/ 428625 w 533400"/>
                    <a:gd name="connsiteY2" fmla="*/ 371475 h 800100"/>
                    <a:gd name="connsiteX3" fmla="*/ 428625 w 533400"/>
                    <a:gd name="connsiteY3" fmla="*/ 523875 h 800100"/>
                    <a:gd name="connsiteX4" fmla="*/ 371475 w 533400"/>
                    <a:gd name="connsiteY4" fmla="*/ 523875 h 800100"/>
                    <a:gd name="connsiteX5" fmla="*/ 371475 w 533400"/>
                    <a:gd name="connsiteY5" fmla="*/ 466725 h 800100"/>
                    <a:gd name="connsiteX6" fmla="*/ 428625 w 533400"/>
                    <a:gd name="connsiteY6" fmla="*/ 466725 h 800100"/>
                    <a:gd name="connsiteX7" fmla="*/ 428625 w 533400"/>
                    <a:gd name="connsiteY7" fmla="*/ 523875 h 800100"/>
                    <a:gd name="connsiteX8" fmla="*/ 428625 w 533400"/>
                    <a:gd name="connsiteY8" fmla="*/ 676275 h 800100"/>
                    <a:gd name="connsiteX9" fmla="*/ 371475 w 533400"/>
                    <a:gd name="connsiteY9" fmla="*/ 676275 h 800100"/>
                    <a:gd name="connsiteX10" fmla="*/ 371475 w 533400"/>
                    <a:gd name="connsiteY10" fmla="*/ 619125 h 800100"/>
                    <a:gd name="connsiteX11" fmla="*/ 428625 w 533400"/>
                    <a:gd name="connsiteY11" fmla="*/ 619125 h 800100"/>
                    <a:gd name="connsiteX12" fmla="*/ 428625 w 533400"/>
                    <a:gd name="connsiteY12" fmla="*/ 676275 h 800100"/>
                    <a:gd name="connsiteX13" fmla="*/ 295275 w 533400"/>
                    <a:gd name="connsiteY13" fmla="*/ 523875 h 800100"/>
                    <a:gd name="connsiteX14" fmla="*/ 238125 w 533400"/>
                    <a:gd name="connsiteY14" fmla="*/ 523875 h 800100"/>
                    <a:gd name="connsiteX15" fmla="*/ 238125 w 533400"/>
                    <a:gd name="connsiteY15" fmla="*/ 466725 h 800100"/>
                    <a:gd name="connsiteX16" fmla="*/ 295275 w 533400"/>
                    <a:gd name="connsiteY16" fmla="*/ 466725 h 800100"/>
                    <a:gd name="connsiteX17" fmla="*/ 295275 w 533400"/>
                    <a:gd name="connsiteY17" fmla="*/ 523875 h 800100"/>
                    <a:gd name="connsiteX18" fmla="*/ 295275 w 533400"/>
                    <a:gd name="connsiteY18" fmla="*/ 733425 h 800100"/>
                    <a:gd name="connsiteX19" fmla="*/ 238125 w 533400"/>
                    <a:gd name="connsiteY19" fmla="*/ 733425 h 800100"/>
                    <a:gd name="connsiteX20" fmla="*/ 238125 w 533400"/>
                    <a:gd name="connsiteY20" fmla="*/ 619125 h 800100"/>
                    <a:gd name="connsiteX21" fmla="*/ 295275 w 533400"/>
                    <a:gd name="connsiteY21" fmla="*/ 619125 h 800100"/>
                    <a:gd name="connsiteX22" fmla="*/ 295275 w 533400"/>
                    <a:gd name="connsiteY22" fmla="*/ 733425 h 800100"/>
                    <a:gd name="connsiteX23" fmla="*/ 161925 w 533400"/>
                    <a:gd name="connsiteY23" fmla="*/ 523875 h 800100"/>
                    <a:gd name="connsiteX24" fmla="*/ 104775 w 533400"/>
                    <a:gd name="connsiteY24" fmla="*/ 523875 h 800100"/>
                    <a:gd name="connsiteX25" fmla="*/ 104775 w 533400"/>
                    <a:gd name="connsiteY25" fmla="*/ 466725 h 800100"/>
                    <a:gd name="connsiteX26" fmla="*/ 161925 w 533400"/>
                    <a:gd name="connsiteY26" fmla="*/ 466725 h 800100"/>
                    <a:gd name="connsiteX27" fmla="*/ 161925 w 533400"/>
                    <a:gd name="connsiteY27" fmla="*/ 523875 h 800100"/>
                    <a:gd name="connsiteX28" fmla="*/ 161925 w 533400"/>
                    <a:gd name="connsiteY28" fmla="*/ 676275 h 800100"/>
                    <a:gd name="connsiteX29" fmla="*/ 104775 w 533400"/>
                    <a:gd name="connsiteY29" fmla="*/ 676275 h 800100"/>
                    <a:gd name="connsiteX30" fmla="*/ 104775 w 533400"/>
                    <a:gd name="connsiteY30" fmla="*/ 619125 h 800100"/>
                    <a:gd name="connsiteX31" fmla="*/ 161925 w 533400"/>
                    <a:gd name="connsiteY31" fmla="*/ 619125 h 800100"/>
                    <a:gd name="connsiteX32" fmla="*/ 161925 w 533400"/>
                    <a:gd name="connsiteY32" fmla="*/ 676275 h 800100"/>
                    <a:gd name="connsiteX33" fmla="*/ 495300 w 533400"/>
                    <a:gd name="connsiteY33" fmla="*/ 733425 h 800100"/>
                    <a:gd name="connsiteX34" fmla="*/ 495300 w 533400"/>
                    <a:gd name="connsiteY34" fmla="*/ 95250 h 800100"/>
                    <a:gd name="connsiteX35" fmla="*/ 466725 w 533400"/>
                    <a:gd name="connsiteY35" fmla="*/ 95250 h 800100"/>
                    <a:gd name="connsiteX36" fmla="*/ 466725 w 533400"/>
                    <a:gd name="connsiteY36" fmla="*/ 38100 h 800100"/>
                    <a:gd name="connsiteX37" fmla="*/ 438150 w 533400"/>
                    <a:gd name="connsiteY37" fmla="*/ 38100 h 800100"/>
                    <a:gd name="connsiteX38" fmla="*/ 438150 w 533400"/>
                    <a:gd name="connsiteY38" fmla="*/ 0 h 800100"/>
                    <a:gd name="connsiteX39" fmla="*/ 66675 w 533400"/>
                    <a:gd name="connsiteY39" fmla="*/ 38100 h 800100"/>
                    <a:gd name="connsiteX40" fmla="*/ 66675 w 533400"/>
                    <a:gd name="connsiteY40" fmla="*/ 95250 h 800100"/>
                    <a:gd name="connsiteX41" fmla="*/ 38100 w 533400"/>
                    <a:gd name="connsiteY41" fmla="*/ 95250 h 800100"/>
                    <a:gd name="connsiteX42" fmla="*/ 38100 w 533400"/>
                    <a:gd name="connsiteY42" fmla="*/ 733425 h 800100"/>
                    <a:gd name="connsiteX43" fmla="*/ 0 w 533400"/>
                    <a:gd name="connsiteY43" fmla="*/ 733425 h 800100"/>
                    <a:gd name="connsiteX44" fmla="*/ 0 w 533400"/>
                    <a:gd name="connsiteY44" fmla="*/ 800100 h 800100"/>
                    <a:gd name="connsiteX45" fmla="*/ 533400 w 533400"/>
                    <a:gd name="connsiteY45" fmla="*/ 800100 h 800100"/>
                    <a:gd name="connsiteX46" fmla="*/ 533400 w 533400"/>
                    <a:gd name="connsiteY46" fmla="*/ 733425 h 800100"/>
                    <a:gd name="connsiteX47" fmla="*/ 495300 w 533400"/>
                    <a:gd name="connsiteY47" fmla="*/ 733425 h 800100"/>
                    <a:gd name="connsiteX0" fmla="*/ 428625 w 533400"/>
                    <a:gd name="connsiteY0" fmla="*/ 523875 h 800100"/>
                    <a:gd name="connsiteX1" fmla="*/ 371475 w 533400"/>
                    <a:gd name="connsiteY1" fmla="*/ 523875 h 800100"/>
                    <a:gd name="connsiteX2" fmla="*/ 371475 w 533400"/>
                    <a:gd name="connsiteY2" fmla="*/ 466725 h 800100"/>
                    <a:gd name="connsiteX3" fmla="*/ 428625 w 533400"/>
                    <a:gd name="connsiteY3" fmla="*/ 466725 h 800100"/>
                    <a:gd name="connsiteX4" fmla="*/ 428625 w 533400"/>
                    <a:gd name="connsiteY4" fmla="*/ 523875 h 800100"/>
                    <a:gd name="connsiteX5" fmla="*/ 428625 w 533400"/>
                    <a:gd name="connsiteY5" fmla="*/ 676275 h 800100"/>
                    <a:gd name="connsiteX6" fmla="*/ 371475 w 533400"/>
                    <a:gd name="connsiteY6" fmla="*/ 676275 h 800100"/>
                    <a:gd name="connsiteX7" fmla="*/ 371475 w 533400"/>
                    <a:gd name="connsiteY7" fmla="*/ 619125 h 800100"/>
                    <a:gd name="connsiteX8" fmla="*/ 428625 w 533400"/>
                    <a:gd name="connsiteY8" fmla="*/ 619125 h 800100"/>
                    <a:gd name="connsiteX9" fmla="*/ 428625 w 533400"/>
                    <a:gd name="connsiteY9" fmla="*/ 676275 h 800100"/>
                    <a:gd name="connsiteX10" fmla="*/ 295275 w 533400"/>
                    <a:gd name="connsiteY10" fmla="*/ 523875 h 800100"/>
                    <a:gd name="connsiteX11" fmla="*/ 238125 w 533400"/>
                    <a:gd name="connsiteY11" fmla="*/ 523875 h 800100"/>
                    <a:gd name="connsiteX12" fmla="*/ 238125 w 533400"/>
                    <a:gd name="connsiteY12" fmla="*/ 466725 h 800100"/>
                    <a:gd name="connsiteX13" fmla="*/ 295275 w 533400"/>
                    <a:gd name="connsiteY13" fmla="*/ 466725 h 800100"/>
                    <a:gd name="connsiteX14" fmla="*/ 295275 w 533400"/>
                    <a:gd name="connsiteY14" fmla="*/ 523875 h 800100"/>
                    <a:gd name="connsiteX15" fmla="*/ 295275 w 533400"/>
                    <a:gd name="connsiteY15" fmla="*/ 733425 h 800100"/>
                    <a:gd name="connsiteX16" fmla="*/ 238125 w 533400"/>
                    <a:gd name="connsiteY16" fmla="*/ 733425 h 800100"/>
                    <a:gd name="connsiteX17" fmla="*/ 238125 w 533400"/>
                    <a:gd name="connsiteY17" fmla="*/ 619125 h 800100"/>
                    <a:gd name="connsiteX18" fmla="*/ 295275 w 533400"/>
                    <a:gd name="connsiteY18" fmla="*/ 619125 h 800100"/>
                    <a:gd name="connsiteX19" fmla="*/ 295275 w 533400"/>
                    <a:gd name="connsiteY19" fmla="*/ 733425 h 800100"/>
                    <a:gd name="connsiteX20" fmla="*/ 161925 w 533400"/>
                    <a:gd name="connsiteY20" fmla="*/ 523875 h 800100"/>
                    <a:gd name="connsiteX21" fmla="*/ 104775 w 533400"/>
                    <a:gd name="connsiteY21" fmla="*/ 523875 h 800100"/>
                    <a:gd name="connsiteX22" fmla="*/ 104775 w 533400"/>
                    <a:gd name="connsiteY22" fmla="*/ 466725 h 800100"/>
                    <a:gd name="connsiteX23" fmla="*/ 161925 w 533400"/>
                    <a:gd name="connsiteY23" fmla="*/ 466725 h 800100"/>
                    <a:gd name="connsiteX24" fmla="*/ 161925 w 533400"/>
                    <a:gd name="connsiteY24" fmla="*/ 523875 h 800100"/>
                    <a:gd name="connsiteX25" fmla="*/ 161925 w 533400"/>
                    <a:gd name="connsiteY25" fmla="*/ 676275 h 800100"/>
                    <a:gd name="connsiteX26" fmla="*/ 104775 w 533400"/>
                    <a:gd name="connsiteY26" fmla="*/ 676275 h 800100"/>
                    <a:gd name="connsiteX27" fmla="*/ 104775 w 533400"/>
                    <a:gd name="connsiteY27" fmla="*/ 619125 h 800100"/>
                    <a:gd name="connsiteX28" fmla="*/ 161925 w 533400"/>
                    <a:gd name="connsiteY28" fmla="*/ 619125 h 800100"/>
                    <a:gd name="connsiteX29" fmla="*/ 161925 w 533400"/>
                    <a:gd name="connsiteY29" fmla="*/ 676275 h 800100"/>
                    <a:gd name="connsiteX30" fmla="*/ 495300 w 533400"/>
                    <a:gd name="connsiteY30" fmla="*/ 733425 h 800100"/>
                    <a:gd name="connsiteX31" fmla="*/ 495300 w 533400"/>
                    <a:gd name="connsiteY31" fmla="*/ 95250 h 800100"/>
                    <a:gd name="connsiteX32" fmla="*/ 466725 w 533400"/>
                    <a:gd name="connsiteY32" fmla="*/ 95250 h 800100"/>
                    <a:gd name="connsiteX33" fmla="*/ 466725 w 533400"/>
                    <a:gd name="connsiteY33" fmla="*/ 38100 h 800100"/>
                    <a:gd name="connsiteX34" fmla="*/ 438150 w 533400"/>
                    <a:gd name="connsiteY34" fmla="*/ 38100 h 800100"/>
                    <a:gd name="connsiteX35" fmla="*/ 438150 w 533400"/>
                    <a:gd name="connsiteY35" fmla="*/ 0 h 800100"/>
                    <a:gd name="connsiteX36" fmla="*/ 66675 w 533400"/>
                    <a:gd name="connsiteY36" fmla="*/ 38100 h 800100"/>
                    <a:gd name="connsiteX37" fmla="*/ 66675 w 533400"/>
                    <a:gd name="connsiteY37" fmla="*/ 95250 h 800100"/>
                    <a:gd name="connsiteX38" fmla="*/ 38100 w 533400"/>
                    <a:gd name="connsiteY38" fmla="*/ 95250 h 800100"/>
                    <a:gd name="connsiteX39" fmla="*/ 38100 w 533400"/>
                    <a:gd name="connsiteY39" fmla="*/ 733425 h 800100"/>
                    <a:gd name="connsiteX40" fmla="*/ 0 w 533400"/>
                    <a:gd name="connsiteY40" fmla="*/ 733425 h 800100"/>
                    <a:gd name="connsiteX41" fmla="*/ 0 w 533400"/>
                    <a:gd name="connsiteY41" fmla="*/ 800100 h 800100"/>
                    <a:gd name="connsiteX42" fmla="*/ 533400 w 533400"/>
                    <a:gd name="connsiteY42" fmla="*/ 800100 h 800100"/>
                    <a:gd name="connsiteX43" fmla="*/ 533400 w 533400"/>
                    <a:gd name="connsiteY43" fmla="*/ 733425 h 800100"/>
                    <a:gd name="connsiteX44" fmla="*/ 495300 w 533400"/>
                    <a:gd name="connsiteY44" fmla="*/ 733425 h 8001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0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1913 w 533400"/>
                    <a:gd name="connsiteY35" fmla="*/ 7143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57150 h 762000"/>
                    <a:gd name="connsiteX36" fmla="*/ 38100 w 533400"/>
                    <a:gd name="connsiteY36" fmla="*/ 57150 h 762000"/>
                    <a:gd name="connsiteX37" fmla="*/ 38100 w 533400"/>
                    <a:gd name="connsiteY37" fmla="*/ 695325 h 762000"/>
                    <a:gd name="connsiteX38" fmla="*/ 0 w 533400"/>
                    <a:gd name="connsiteY38" fmla="*/ 695325 h 762000"/>
                    <a:gd name="connsiteX39" fmla="*/ 0 w 533400"/>
                    <a:gd name="connsiteY39" fmla="*/ 762000 h 762000"/>
                    <a:gd name="connsiteX40" fmla="*/ 533400 w 533400"/>
                    <a:gd name="connsiteY40" fmla="*/ 762000 h 762000"/>
                    <a:gd name="connsiteX41" fmla="*/ 533400 w 533400"/>
                    <a:gd name="connsiteY41" fmla="*/ 695325 h 762000"/>
                    <a:gd name="connsiteX42" fmla="*/ 495300 w 533400"/>
                    <a:gd name="connsiteY42"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38100 w 533400"/>
                    <a:gd name="connsiteY35" fmla="*/ 57150 h 762000"/>
                    <a:gd name="connsiteX36" fmla="*/ 38100 w 533400"/>
                    <a:gd name="connsiteY36" fmla="*/ 695325 h 762000"/>
                    <a:gd name="connsiteX37" fmla="*/ 0 w 533400"/>
                    <a:gd name="connsiteY37" fmla="*/ 695325 h 762000"/>
                    <a:gd name="connsiteX38" fmla="*/ 0 w 533400"/>
                    <a:gd name="connsiteY38" fmla="*/ 762000 h 762000"/>
                    <a:gd name="connsiteX39" fmla="*/ 533400 w 533400"/>
                    <a:gd name="connsiteY39" fmla="*/ 762000 h 762000"/>
                    <a:gd name="connsiteX40" fmla="*/ 533400 w 533400"/>
                    <a:gd name="connsiteY40" fmla="*/ 695325 h 762000"/>
                    <a:gd name="connsiteX41" fmla="*/ 495300 w 533400"/>
                    <a:gd name="connsiteY41"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38100 w 533400"/>
                    <a:gd name="connsiteY34" fmla="*/ 57150 h 762000"/>
                    <a:gd name="connsiteX35" fmla="*/ 38100 w 533400"/>
                    <a:gd name="connsiteY35" fmla="*/ 695325 h 762000"/>
                    <a:gd name="connsiteX36" fmla="*/ 0 w 533400"/>
                    <a:gd name="connsiteY36" fmla="*/ 695325 h 762000"/>
                    <a:gd name="connsiteX37" fmla="*/ 0 w 533400"/>
                    <a:gd name="connsiteY37" fmla="*/ 762000 h 762000"/>
                    <a:gd name="connsiteX38" fmla="*/ 533400 w 533400"/>
                    <a:gd name="connsiteY38" fmla="*/ 762000 h 762000"/>
                    <a:gd name="connsiteX39" fmla="*/ 533400 w 533400"/>
                    <a:gd name="connsiteY39" fmla="*/ 695325 h 762000"/>
                    <a:gd name="connsiteX40" fmla="*/ 495300 w 533400"/>
                    <a:gd name="connsiteY40" fmla="*/ 695325 h 76200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466725 w 533400"/>
                    <a:gd name="connsiteY32" fmla="*/ 0 h 704850"/>
                    <a:gd name="connsiteX33" fmla="*/ 38100 w 533400"/>
                    <a:gd name="connsiteY33" fmla="*/ 0 h 704850"/>
                    <a:gd name="connsiteX34" fmla="*/ 38100 w 533400"/>
                    <a:gd name="connsiteY34" fmla="*/ 638175 h 704850"/>
                    <a:gd name="connsiteX35" fmla="*/ 0 w 533400"/>
                    <a:gd name="connsiteY35" fmla="*/ 638175 h 704850"/>
                    <a:gd name="connsiteX36" fmla="*/ 0 w 533400"/>
                    <a:gd name="connsiteY36" fmla="*/ 704850 h 704850"/>
                    <a:gd name="connsiteX37" fmla="*/ 533400 w 533400"/>
                    <a:gd name="connsiteY37" fmla="*/ 704850 h 704850"/>
                    <a:gd name="connsiteX38" fmla="*/ 533400 w 533400"/>
                    <a:gd name="connsiteY38" fmla="*/ 638175 h 704850"/>
                    <a:gd name="connsiteX39" fmla="*/ 495300 w 533400"/>
                    <a:gd name="connsiteY39"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333375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102394 h 378619"/>
                    <a:gd name="connsiteX1" fmla="*/ 371475 w 533400"/>
                    <a:gd name="connsiteY1" fmla="*/ 102394 h 378619"/>
                    <a:gd name="connsiteX2" fmla="*/ 371475 w 533400"/>
                    <a:gd name="connsiteY2" fmla="*/ 45244 h 378619"/>
                    <a:gd name="connsiteX3" fmla="*/ 428625 w 533400"/>
                    <a:gd name="connsiteY3" fmla="*/ 45244 h 378619"/>
                    <a:gd name="connsiteX4" fmla="*/ 428625 w 533400"/>
                    <a:gd name="connsiteY4" fmla="*/ 102394 h 378619"/>
                    <a:gd name="connsiteX5" fmla="*/ 428625 w 533400"/>
                    <a:gd name="connsiteY5" fmla="*/ 254794 h 378619"/>
                    <a:gd name="connsiteX6" fmla="*/ 371475 w 533400"/>
                    <a:gd name="connsiteY6" fmla="*/ 254794 h 378619"/>
                    <a:gd name="connsiteX7" fmla="*/ 371475 w 533400"/>
                    <a:gd name="connsiteY7" fmla="*/ 197644 h 378619"/>
                    <a:gd name="connsiteX8" fmla="*/ 428625 w 533400"/>
                    <a:gd name="connsiteY8" fmla="*/ 197644 h 378619"/>
                    <a:gd name="connsiteX9" fmla="*/ 428625 w 533400"/>
                    <a:gd name="connsiteY9" fmla="*/ 254794 h 378619"/>
                    <a:gd name="connsiteX10" fmla="*/ 295275 w 533400"/>
                    <a:gd name="connsiteY10" fmla="*/ 102394 h 378619"/>
                    <a:gd name="connsiteX11" fmla="*/ 238125 w 533400"/>
                    <a:gd name="connsiteY11" fmla="*/ 102394 h 378619"/>
                    <a:gd name="connsiteX12" fmla="*/ 238125 w 533400"/>
                    <a:gd name="connsiteY12" fmla="*/ 45244 h 378619"/>
                    <a:gd name="connsiteX13" fmla="*/ 295275 w 533400"/>
                    <a:gd name="connsiteY13" fmla="*/ 45244 h 378619"/>
                    <a:gd name="connsiteX14" fmla="*/ 295275 w 533400"/>
                    <a:gd name="connsiteY14" fmla="*/ 102394 h 378619"/>
                    <a:gd name="connsiteX15" fmla="*/ 295275 w 533400"/>
                    <a:gd name="connsiteY15" fmla="*/ 311944 h 378619"/>
                    <a:gd name="connsiteX16" fmla="*/ 238125 w 533400"/>
                    <a:gd name="connsiteY16" fmla="*/ 311944 h 378619"/>
                    <a:gd name="connsiteX17" fmla="*/ 238125 w 533400"/>
                    <a:gd name="connsiteY17" fmla="*/ 197644 h 378619"/>
                    <a:gd name="connsiteX18" fmla="*/ 295275 w 533400"/>
                    <a:gd name="connsiteY18" fmla="*/ 197644 h 378619"/>
                    <a:gd name="connsiteX19" fmla="*/ 295275 w 533400"/>
                    <a:gd name="connsiteY19" fmla="*/ 311944 h 378619"/>
                    <a:gd name="connsiteX20" fmla="*/ 161925 w 533400"/>
                    <a:gd name="connsiteY20" fmla="*/ 102394 h 378619"/>
                    <a:gd name="connsiteX21" fmla="*/ 104775 w 533400"/>
                    <a:gd name="connsiteY21" fmla="*/ 102394 h 378619"/>
                    <a:gd name="connsiteX22" fmla="*/ 104775 w 533400"/>
                    <a:gd name="connsiteY22" fmla="*/ 45244 h 378619"/>
                    <a:gd name="connsiteX23" fmla="*/ 161925 w 533400"/>
                    <a:gd name="connsiteY23" fmla="*/ 45244 h 378619"/>
                    <a:gd name="connsiteX24" fmla="*/ 161925 w 533400"/>
                    <a:gd name="connsiteY24" fmla="*/ 102394 h 378619"/>
                    <a:gd name="connsiteX25" fmla="*/ 161925 w 533400"/>
                    <a:gd name="connsiteY25" fmla="*/ 254794 h 378619"/>
                    <a:gd name="connsiteX26" fmla="*/ 104775 w 533400"/>
                    <a:gd name="connsiteY26" fmla="*/ 254794 h 378619"/>
                    <a:gd name="connsiteX27" fmla="*/ 104775 w 533400"/>
                    <a:gd name="connsiteY27" fmla="*/ 197644 h 378619"/>
                    <a:gd name="connsiteX28" fmla="*/ 161925 w 533400"/>
                    <a:gd name="connsiteY28" fmla="*/ 197644 h 378619"/>
                    <a:gd name="connsiteX29" fmla="*/ 161925 w 533400"/>
                    <a:gd name="connsiteY29" fmla="*/ 254794 h 378619"/>
                    <a:gd name="connsiteX30" fmla="*/ 495300 w 533400"/>
                    <a:gd name="connsiteY30" fmla="*/ 311944 h 378619"/>
                    <a:gd name="connsiteX31" fmla="*/ 495300 w 533400"/>
                    <a:gd name="connsiteY31" fmla="*/ 7144 h 378619"/>
                    <a:gd name="connsiteX32" fmla="*/ 38100 w 533400"/>
                    <a:gd name="connsiteY32" fmla="*/ 0 h 378619"/>
                    <a:gd name="connsiteX33" fmla="*/ 38100 w 533400"/>
                    <a:gd name="connsiteY33" fmla="*/ 311944 h 378619"/>
                    <a:gd name="connsiteX34" fmla="*/ 0 w 533400"/>
                    <a:gd name="connsiteY34" fmla="*/ 311944 h 378619"/>
                    <a:gd name="connsiteX35" fmla="*/ 0 w 533400"/>
                    <a:gd name="connsiteY35" fmla="*/ 378619 h 378619"/>
                    <a:gd name="connsiteX36" fmla="*/ 533400 w 533400"/>
                    <a:gd name="connsiteY36" fmla="*/ 378619 h 378619"/>
                    <a:gd name="connsiteX37" fmla="*/ 533400 w 533400"/>
                    <a:gd name="connsiteY37" fmla="*/ 311944 h 378619"/>
                    <a:gd name="connsiteX38" fmla="*/ 495300 w 533400"/>
                    <a:gd name="connsiteY38" fmla="*/ 311944 h 378619"/>
                    <a:gd name="connsiteX0" fmla="*/ 428625 w 533400"/>
                    <a:gd name="connsiteY0" fmla="*/ 95250 h 371475"/>
                    <a:gd name="connsiteX1" fmla="*/ 371475 w 533400"/>
                    <a:gd name="connsiteY1" fmla="*/ 95250 h 371475"/>
                    <a:gd name="connsiteX2" fmla="*/ 371475 w 533400"/>
                    <a:gd name="connsiteY2" fmla="*/ 38100 h 371475"/>
                    <a:gd name="connsiteX3" fmla="*/ 428625 w 533400"/>
                    <a:gd name="connsiteY3" fmla="*/ 38100 h 371475"/>
                    <a:gd name="connsiteX4" fmla="*/ 428625 w 533400"/>
                    <a:gd name="connsiteY4" fmla="*/ 95250 h 371475"/>
                    <a:gd name="connsiteX5" fmla="*/ 428625 w 533400"/>
                    <a:gd name="connsiteY5" fmla="*/ 247650 h 371475"/>
                    <a:gd name="connsiteX6" fmla="*/ 371475 w 533400"/>
                    <a:gd name="connsiteY6" fmla="*/ 247650 h 371475"/>
                    <a:gd name="connsiteX7" fmla="*/ 371475 w 533400"/>
                    <a:gd name="connsiteY7" fmla="*/ 190500 h 371475"/>
                    <a:gd name="connsiteX8" fmla="*/ 428625 w 533400"/>
                    <a:gd name="connsiteY8" fmla="*/ 190500 h 371475"/>
                    <a:gd name="connsiteX9" fmla="*/ 428625 w 533400"/>
                    <a:gd name="connsiteY9" fmla="*/ 247650 h 371475"/>
                    <a:gd name="connsiteX10" fmla="*/ 295275 w 533400"/>
                    <a:gd name="connsiteY10" fmla="*/ 95250 h 371475"/>
                    <a:gd name="connsiteX11" fmla="*/ 238125 w 533400"/>
                    <a:gd name="connsiteY11" fmla="*/ 95250 h 371475"/>
                    <a:gd name="connsiteX12" fmla="*/ 238125 w 533400"/>
                    <a:gd name="connsiteY12" fmla="*/ 38100 h 371475"/>
                    <a:gd name="connsiteX13" fmla="*/ 295275 w 533400"/>
                    <a:gd name="connsiteY13" fmla="*/ 38100 h 371475"/>
                    <a:gd name="connsiteX14" fmla="*/ 295275 w 533400"/>
                    <a:gd name="connsiteY14" fmla="*/ 95250 h 371475"/>
                    <a:gd name="connsiteX15" fmla="*/ 295275 w 533400"/>
                    <a:gd name="connsiteY15" fmla="*/ 304800 h 371475"/>
                    <a:gd name="connsiteX16" fmla="*/ 238125 w 533400"/>
                    <a:gd name="connsiteY16" fmla="*/ 304800 h 371475"/>
                    <a:gd name="connsiteX17" fmla="*/ 238125 w 533400"/>
                    <a:gd name="connsiteY17" fmla="*/ 190500 h 371475"/>
                    <a:gd name="connsiteX18" fmla="*/ 295275 w 533400"/>
                    <a:gd name="connsiteY18" fmla="*/ 190500 h 371475"/>
                    <a:gd name="connsiteX19" fmla="*/ 295275 w 533400"/>
                    <a:gd name="connsiteY19" fmla="*/ 304800 h 371475"/>
                    <a:gd name="connsiteX20" fmla="*/ 161925 w 533400"/>
                    <a:gd name="connsiteY20" fmla="*/ 95250 h 371475"/>
                    <a:gd name="connsiteX21" fmla="*/ 104775 w 533400"/>
                    <a:gd name="connsiteY21" fmla="*/ 95250 h 371475"/>
                    <a:gd name="connsiteX22" fmla="*/ 104775 w 533400"/>
                    <a:gd name="connsiteY22" fmla="*/ 38100 h 371475"/>
                    <a:gd name="connsiteX23" fmla="*/ 161925 w 533400"/>
                    <a:gd name="connsiteY23" fmla="*/ 38100 h 371475"/>
                    <a:gd name="connsiteX24" fmla="*/ 161925 w 533400"/>
                    <a:gd name="connsiteY24" fmla="*/ 95250 h 371475"/>
                    <a:gd name="connsiteX25" fmla="*/ 161925 w 533400"/>
                    <a:gd name="connsiteY25" fmla="*/ 247650 h 371475"/>
                    <a:gd name="connsiteX26" fmla="*/ 104775 w 533400"/>
                    <a:gd name="connsiteY26" fmla="*/ 247650 h 371475"/>
                    <a:gd name="connsiteX27" fmla="*/ 104775 w 533400"/>
                    <a:gd name="connsiteY27" fmla="*/ 190500 h 371475"/>
                    <a:gd name="connsiteX28" fmla="*/ 161925 w 533400"/>
                    <a:gd name="connsiteY28" fmla="*/ 190500 h 371475"/>
                    <a:gd name="connsiteX29" fmla="*/ 161925 w 533400"/>
                    <a:gd name="connsiteY29" fmla="*/ 247650 h 371475"/>
                    <a:gd name="connsiteX30" fmla="*/ 495300 w 533400"/>
                    <a:gd name="connsiteY30" fmla="*/ 304800 h 371475"/>
                    <a:gd name="connsiteX31" fmla="*/ 495300 w 533400"/>
                    <a:gd name="connsiteY31" fmla="*/ 0 h 371475"/>
                    <a:gd name="connsiteX32" fmla="*/ 38100 w 533400"/>
                    <a:gd name="connsiteY32" fmla="*/ 2381 h 371475"/>
                    <a:gd name="connsiteX33" fmla="*/ 38100 w 533400"/>
                    <a:gd name="connsiteY33" fmla="*/ 304800 h 371475"/>
                    <a:gd name="connsiteX34" fmla="*/ 0 w 533400"/>
                    <a:gd name="connsiteY34" fmla="*/ 304800 h 371475"/>
                    <a:gd name="connsiteX35" fmla="*/ 0 w 533400"/>
                    <a:gd name="connsiteY35" fmla="*/ 371475 h 371475"/>
                    <a:gd name="connsiteX36" fmla="*/ 533400 w 533400"/>
                    <a:gd name="connsiteY36" fmla="*/ 371475 h 371475"/>
                    <a:gd name="connsiteX37" fmla="*/ 533400 w 533400"/>
                    <a:gd name="connsiteY37" fmla="*/ 304800 h 371475"/>
                    <a:gd name="connsiteX38" fmla="*/ 495300 w 533400"/>
                    <a:gd name="connsiteY38" fmla="*/ 30480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33400" h="371475">
                      <a:moveTo>
                        <a:pt x="428625" y="95250"/>
                      </a:moveTo>
                      <a:lnTo>
                        <a:pt x="371475" y="95250"/>
                      </a:lnTo>
                      <a:lnTo>
                        <a:pt x="371475" y="38100"/>
                      </a:lnTo>
                      <a:lnTo>
                        <a:pt x="428625" y="38100"/>
                      </a:lnTo>
                      <a:lnTo>
                        <a:pt x="428625" y="95250"/>
                      </a:lnTo>
                      <a:close/>
                      <a:moveTo>
                        <a:pt x="428625" y="247650"/>
                      </a:moveTo>
                      <a:lnTo>
                        <a:pt x="371475" y="247650"/>
                      </a:lnTo>
                      <a:lnTo>
                        <a:pt x="371475" y="190500"/>
                      </a:lnTo>
                      <a:lnTo>
                        <a:pt x="428625" y="190500"/>
                      </a:lnTo>
                      <a:lnTo>
                        <a:pt x="428625" y="247650"/>
                      </a:lnTo>
                      <a:close/>
                      <a:moveTo>
                        <a:pt x="295275" y="95250"/>
                      </a:moveTo>
                      <a:lnTo>
                        <a:pt x="238125" y="95250"/>
                      </a:lnTo>
                      <a:lnTo>
                        <a:pt x="238125" y="38100"/>
                      </a:lnTo>
                      <a:lnTo>
                        <a:pt x="295275" y="38100"/>
                      </a:lnTo>
                      <a:lnTo>
                        <a:pt x="295275" y="95250"/>
                      </a:lnTo>
                      <a:close/>
                      <a:moveTo>
                        <a:pt x="295275" y="304800"/>
                      </a:moveTo>
                      <a:lnTo>
                        <a:pt x="238125" y="304800"/>
                      </a:lnTo>
                      <a:lnTo>
                        <a:pt x="238125" y="190500"/>
                      </a:lnTo>
                      <a:lnTo>
                        <a:pt x="295275" y="190500"/>
                      </a:lnTo>
                      <a:lnTo>
                        <a:pt x="295275" y="304800"/>
                      </a:lnTo>
                      <a:close/>
                      <a:moveTo>
                        <a:pt x="161925" y="95250"/>
                      </a:moveTo>
                      <a:lnTo>
                        <a:pt x="104775" y="95250"/>
                      </a:lnTo>
                      <a:lnTo>
                        <a:pt x="104775" y="38100"/>
                      </a:lnTo>
                      <a:lnTo>
                        <a:pt x="161925" y="38100"/>
                      </a:lnTo>
                      <a:lnTo>
                        <a:pt x="161925" y="95250"/>
                      </a:lnTo>
                      <a:close/>
                      <a:moveTo>
                        <a:pt x="161925" y="247650"/>
                      </a:moveTo>
                      <a:lnTo>
                        <a:pt x="104775" y="247650"/>
                      </a:lnTo>
                      <a:lnTo>
                        <a:pt x="104775" y="190500"/>
                      </a:lnTo>
                      <a:lnTo>
                        <a:pt x="161925" y="190500"/>
                      </a:lnTo>
                      <a:lnTo>
                        <a:pt x="161925" y="247650"/>
                      </a:lnTo>
                      <a:close/>
                      <a:moveTo>
                        <a:pt x="495300" y="304800"/>
                      </a:moveTo>
                      <a:lnTo>
                        <a:pt x="495300" y="0"/>
                      </a:lnTo>
                      <a:lnTo>
                        <a:pt x="38100" y="2381"/>
                      </a:lnTo>
                      <a:lnTo>
                        <a:pt x="38100" y="304800"/>
                      </a:lnTo>
                      <a:lnTo>
                        <a:pt x="0" y="304800"/>
                      </a:lnTo>
                      <a:lnTo>
                        <a:pt x="0" y="371475"/>
                      </a:lnTo>
                      <a:lnTo>
                        <a:pt x="533400" y="371475"/>
                      </a:lnTo>
                      <a:lnTo>
                        <a:pt x="533400" y="304800"/>
                      </a:lnTo>
                      <a:lnTo>
                        <a:pt x="495300" y="304800"/>
                      </a:lnTo>
                      <a:close/>
                    </a:path>
                  </a:pathLst>
                </a:custGeom>
                <a:solidFill>
                  <a:srgbClr val="FEB81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cxnSp>
            <p:nvCxnSpPr>
              <p:cNvPr id="36" name="Suora nuoliyhdysviiva 35">
                <a:extLst>
                  <a:ext uri="{FF2B5EF4-FFF2-40B4-BE49-F238E27FC236}">
                    <a16:creationId xmlns:a16="http://schemas.microsoft.com/office/drawing/2014/main" id="{528D29B0-9114-CD85-8BA6-30C52C6B0A97}"/>
                  </a:ext>
                </a:extLst>
              </p:cNvPr>
              <p:cNvCxnSpPr/>
              <p:nvPr/>
            </p:nvCxnSpPr>
            <p:spPr>
              <a:xfrm>
                <a:off x="3060700" y="4517864"/>
                <a:ext cx="3454400" cy="0"/>
              </a:xfrm>
              <a:prstGeom prst="straightConnector1">
                <a:avLst/>
              </a:prstGeom>
              <a:ln w="38100">
                <a:solidFill>
                  <a:schemeClr val="bg1"/>
                </a:solidFill>
                <a:prstDash val="dash"/>
                <a:tailEnd type="triangle"/>
              </a:ln>
            </p:spPr>
            <p:style>
              <a:lnRef idx="2">
                <a:schemeClr val="accent1"/>
              </a:lnRef>
              <a:fillRef idx="0">
                <a:schemeClr val="accent1"/>
              </a:fillRef>
              <a:effectRef idx="1">
                <a:schemeClr val="accent1"/>
              </a:effectRef>
              <a:fontRef idx="minor">
                <a:schemeClr val="tx1"/>
              </a:fontRef>
            </p:style>
          </p:cxnSp>
        </p:grpSp>
        <p:grpSp>
          <p:nvGrpSpPr>
            <p:cNvPr id="59" name="Ryhmä 58">
              <a:extLst>
                <a:ext uri="{FF2B5EF4-FFF2-40B4-BE49-F238E27FC236}">
                  <a16:creationId xmlns:a16="http://schemas.microsoft.com/office/drawing/2014/main" id="{500F60DE-DA8B-7A6D-65D7-BED42886D1A8}"/>
                </a:ext>
              </a:extLst>
            </p:cNvPr>
            <p:cNvGrpSpPr/>
            <p:nvPr/>
          </p:nvGrpSpPr>
          <p:grpSpPr>
            <a:xfrm>
              <a:off x="681517" y="4691513"/>
              <a:ext cx="8735069" cy="1683839"/>
              <a:chOff x="652487" y="5243056"/>
              <a:chExt cx="8735068" cy="1683838"/>
            </a:xfrm>
          </p:grpSpPr>
          <p:grpSp>
            <p:nvGrpSpPr>
              <p:cNvPr id="48" name="Ryhmä 47">
                <a:extLst>
                  <a:ext uri="{FF2B5EF4-FFF2-40B4-BE49-F238E27FC236}">
                    <a16:creationId xmlns:a16="http://schemas.microsoft.com/office/drawing/2014/main" id="{0E008382-BB18-AAF0-C71E-71D609E6E93D}"/>
                  </a:ext>
                </a:extLst>
              </p:cNvPr>
              <p:cNvGrpSpPr/>
              <p:nvPr/>
            </p:nvGrpSpPr>
            <p:grpSpPr>
              <a:xfrm>
                <a:off x="2020662" y="6012494"/>
                <a:ext cx="914400" cy="914400"/>
                <a:chOff x="2034282" y="1934110"/>
                <a:chExt cx="914400" cy="914400"/>
              </a:xfrm>
            </p:grpSpPr>
            <p:sp>
              <p:nvSpPr>
                <p:cNvPr id="49" name="Suorakulmio 48">
                  <a:extLst>
                    <a:ext uri="{FF2B5EF4-FFF2-40B4-BE49-F238E27FC236}">
                      <a16:creationId xmlns:a16="http://schemas.microsoft.com/office/drawing/2014/main" id="{BDA40CB3-A9B1-3AC2-1B80-A06A79FDC593}"/>
                    </a:ext>
                  </a:extLst>
                </p:cNvPr>
                <p:cNvSpPr/>
                <p:nvPr/>
              </p:nvSpPr>
              <p:spPr>
                <a:xfrm>
                  <a:off x="2156519" y="2108835"/>
                  <a:ext cx="669925" cy="441325"/>
                </a:xfrm>
                <a:prstGeom prst="rect">
                  <a:avLst/>
                </a:prstGeom>
                <a:solidFill>
                  <a:srgbClr val="48CCBE"/>
                </a:solid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50" name="Kuva 49" descr="Näyttö tasaisella täytöllä">
                  <a:extLst>
                    <a:ext uri="{FF2B5EF4-FFF2-40B4-BE49-F238E27FC236}">
                      <a16:creationId xmlns:a16="http://schemas.microsoft.com/office/drawing/2014/main" id="{2EF9195E-DE9F-22E7-E7CB-1D61AA25668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034282" y="1934110"/>
                  <a:ext cx="914400" cy="914400"/>
                </a:xfrm>
                <a:prstGeom prst="rect">
                  <a:avLst/>
                </a:prstGeom>
              </p:spPr>
            </p:pic>
          </p:grpSp>
          <p:pic>
            <p:nvPicPr>
              <p:cNvPr id="51" name="Kuva 50" descr="Tuotanto tasaisella täytöllä">
                <a:extLst>
                  <a:ext uri="{FF2B5EF4-FFF2-40B4-BE49-F238E27FC236}">
                    <a16:creationId xmlns:a16="http://schemas.microsoft.com/office/drawing/2014/main" id="{E9A2EF4D-32F0-CBFB-ABE4-C9080AF6780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52487" y="5558719"/>
                <a:ext cx="1368175" cy="1368175"/>
              </a:xfrm>
              <a:prstGeom prst="rect">
                <a:avLst/>
              </a:prstGeom>
            </p:spPr>
          </p:pic>
          <p:grpSp>
            <p:nvGrpSpPr>
              <p:cNvPr id="52" name="Ryhmä 51">
                <a:extLst>
                  <a:ext uri="{FF2B5EF4-FFF2-40B4-BE49-F238E27FC236}">
                    <a16:creationId xmlns:a16="http://schemas.microsoft.com/office/drawing/2014/main" id="{6E01FFDC-63B1-CD15-C04B-EA1FD06F3CFC}"/>
                  </a:ext>
                </a:extLst>
              </p:cNvPr>
              <p:cNvGrpSpPr/>
              <p:nvPr/>
            </p:nvGrpSpPr>
            <p:grpSpPr>
              <a:xfrm>
                <a:off x="6780165" y="6145844"/>
                <a:ext cx="762000" cy="647700"/>
                <a:chOff x="6793785" y="2067460"/>
                <a:chExt cx="762000" cy="647700"/>
              </a:xfrm>
            </p:grpSpPr>
            <p:sp>
              <p:nvSpPr>
                <p:cNvPr id="53" name="Suorakulmio 52">
                  <a:extLst>
                    <a:ext uri="{FF2B5EF4-FFF2-40B4-BE49-F238E27FC236}">
                      <a16:creationId xmlns:a16="http://schemas.microsoft.com/office/drawing/2014/main" id="{2A5B497E-4447-5BD4-74FB-D902717FDC3A}"/>
                    </a:ext>
                  </a:extLst>
                </p:cNvPr>
                <p:cNvSpPr/>
                <p:nvPr/>
              </p:nvSpPr>
              <p:spPr>
                <a:xfrm>
                  <a:off x="6838949" y="2117725"/>
                  <a:ext cx="669925" cy="441325"/>
                </a:xfrm>
                <a:prstGeom prst="rect">
                  <a:avLst/>
                </a:prstGeom>
                <a:solidFill>
                  <a:srgbClr val="48CCBE"/>
                </a:solid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Kuva 5" descr="Näyttö tasaisella täytöllä">
                  <a:extLst>
                    <a:ext uri="{FF2B5EF4-FFF2-40B4-BE49-F238E27FC236}">
                      <a16:creationId xmlns:a16="http://schemas.microsoft.com/office/drawing/2014/main" id="{0CA79739-3129-F98B-28FE-AE34EB23DA50}"/>
                    </a:ext>
                  </a:extLst>
                </p:cNvPr>
                <p:cNvSpPr/>
                <p:nvPr/>
              </p:nvSpPr>
              <p:spPr>
                <a:xfrm>
                  <a:off x="6793785" y="2067460"/>
                  <a:ext cx="762000" cy="647700"/>
                </a:xfrm>
                <a:custGeom>
                  <a:avLst/>
                  <a:gdLst>
                    <a:gd name="connsiteX0" fmla="*/ 704850 w 762000"/>
                    <a:gd name="connsiteY0" fmla="*/ 476250 h 647700"/>
                    <a:gd name="connsiteX1" fmla="*/ 57150 w 762000"/>
                    <a:gd name="connsiteY1" fmla="*/ 476250 h 647700"/>
                    <a:gd name="connsiteX2" fmla="*/ 57150 w 762000"/>
                    <a:gd name="connsiteY2" fmla="*/ 57150 h 647700"/>
                    <a:gd name="connsiteX3" fmla="*/ 704850 w 762000"/>
                    <a:gd name="connsiteY3" fmla="*/ 57150 h 647700"/>
                    <a:gd name="connsiteX4" fmla="*/ 704850 w 762000"/>
                    <a:gd name="connsiteY4" fmla="*/ 476250 h 647700"/>
                    <a:gd name="connsiteX5" fmla="*/ 723900 w 762000"/>
                    <a:gd name="connsiteY5" fmla="*/ 0 h 647700"/>
                    <a:gd name="connsiteX6" fmla="*/ 38100 w 762000"/>
                    <a:gd name="connsiteY6" fmla="*/ 0 h 647700"/>
                    <a:gd name="connsiteX7" fmla="*/ 0 w 762000"/>
                    <a:gd name="connsiteY7" fmla="*/ 38100 h 647700"/>
                    <a:gd name="connsiteX8" fmla="*/ 0 w 762000"/>
                    <a:gd name="connsiteY8" fmla="*/ 495300 h 647700"/>
                    <a:gd name="connsiteX9" fmla="*/ 38100 w 762000"/>
                    <a:gd name="connsiteY9" fmla="*/ 533400 h 647700"/>
                    <a:gd name="connsiteX10" fmla="*/ 304800 w 762000"/>
                    <a:gd name="connsiteY10" fmla="*/ 533400 h 647700"/>
                    <a:gd name="connsiteX11" fmla="*/ 304800 w 762000"/>
                    <a:gd name="connsiteY11" fmla="*/ 590550 h 647700"/>
                    <a:gd name="connsiteX12" fmla="*/ 209550 w 762000"/>
                    <a:gd name="connsiteY12" fmla="*/ 590550 h 647700"/>
                    <a:gd name="connsiteX13" fmla="*/ 209550 w 762000"/>
                    <a:gd name="connsiteY13" fmla="*/ 647700 h 647700"/>
                    <a:gd name="connsiteX14" fmla="*/ 552450 w 762000"/>
                    <a:gd name="connsiteY14" fmla="*/ 647700 h 647700"/>
                    <a:gd name="connsiteX15" fmla="*/ 552450 w 762000"/>
                    <a:gd name="connsiteY15" fmla="*/ 590550 h 647700"/>
                    <a:gd name="connsiteX16" fmla="*/ 457200 w 762000"/>
                    <a:gd name="connsiteY16" fmla="*/ 590550 h 647700"/>
                    <a:gd name="connsiteX17" fmla="*/ 457200 w 762000"/>
                    <a:gd name="connsiteY17" fmla="*/ 533400 h 647700"/>
                    <a:gd name="connsiteX18" fmla="*/ 723900 w 762000"/>
                    <a:gd name="connsiteY18" fmla="*/ 533400 h 647700"/>
                    <a:gd name="connsiteX19" fmla="*/ 762000 w 762000"/>
                    <a:gd name="connsiteY19" fmla="*/ 495300 h 647700"/>
                    <a:gd name="connsiteX20" fmla="*/ 762000 w 762000"/>
                    <a:gd name="connsiteY20" fmla="*/ 38100 h 647700"/>
                    <a:gd name="connsiteX21" fmla="*/ 723900 w 762000"/>
                    <a:gd name="connsiteY21" fmla="*/ 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2000" h="647700">
                      <a:moveTo>
                        <a:pt x="704850" y="476250"/>
                      </a:moveTo>
                      <a:lnTo>
                        <a:pt x="57150" y="476250"/>
                      </a:lnTo>
                      <a:lnTo>
                        <a:pt x="57150" y="57150"/>
                      </a:lnTo>
                      <a:lnTo>
                        <a:pt x="704850" y="57150"/>
                      </a:lnTo>
                      <a:lnTo>
                        <a:pt x="704850" y="476250"/>
                      </a:lnTo>
                      <a:close/>
                      <a:moveTo>
                        <a:pt x="723900" y="0"/>
                      </a:moveTo>
                      <a:lnTo>
                        <a:pt x="38100" y="0"/>
                      </a:lnTo>
                      <a:cubicBezTo>
                        <a:pt x="17145" y="0"/>
                        <a:pt x="0" y="17145"/>
                        <a:pt x="0" y="38100"/>
                      </a:cubicBezTo>
                      <a:lnTo>
                        <a:pt x="0" y="495300"/>
                      </a:lnTo>
                      <a:cubicBezTo>
                        <a:pt x="0" y="516255"/>
                        <a:pt x="17145" y="533400"/>
                        <a:pt x="38100" y="533400"/>
                      </a:cubicBezTo>
                      <a:lnTo>
                        <a:pt x="304800" y="533400"/>
                      </a:lnTo>
                      <a:lnTo>
                        <a:pt x="304800" y="590550"/>
                      </a:lnTo>
                      <a:lnTo>
                        <a:pt x="209550" y="590550"/>
                      </a:lnTo>
                      <a:lnTo>
                        <a:pt x="209550" y="647700"/>
                      </a:lnTo>
                      <a:lnTo>
                        <a:pt x="552450" y="647700"/>
                      </a:lnTo>
                      <a:lnTo>
                        <a:pt x="552450" y="590550"/>
                      </a:lnTo>
                      <a:lnTo>
                        <a:pt x="457200" y="590550"/>
                      </a:lnTo>
                      <a:lnTo>
                        <a:pt x="457200" y="533400"/>
                      </a:lnTo>
                      <a:lnTo>
                        <a:pt x="723900" y="533400"/>
                      </a:lnTo>
                      <a:cubicBezTo>
                        <a:pt x="744855" y="533400"/>
                        <a:pt x="762000" y="516255"/>
                        <a:pt x="762000" y="495300"/>
                      </a:cubicBezTo>
                      <a:lnTo>
                        <a:pt x="762000" y="38100"/>
                      </a:lnTo>
                      <a:cubicBezTo>
                        <a:pt x="762000" y="17145"/>
                        <a:pt x="744855" y="0"/>
                        <a:pt x="723900" y="0"/>
                      </a:cubicBez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55" name="Ryhmä 54">
                <a:extLst>
                  <a:ext uri="{FF2B5EF4-FFF2-40B4-BE49-F238E27FC236}">
                    <a16:creationId xmlns:a16="http://schemas.microsoft.com/office/drawing/2014/main" id="{E56716ED-70F2-A2C8-1D53-74CAAB43FD10}"/>
                  </a:ext>
                </a:extLst>
              </p:cNvPr>
              <p:cNvGrpSpPr/>
              <p:nvPr/>
            </p:nvGrpSpPr>
            <p:grpSpPr>
              <a:xfrm>
                <a:off x="7641587" y="5243056"/>
                <a:ext cx="1745968" cy="1526140"/>
                <a:chOff x="7655207" y="1164672"/>
                <a:chExt cx="1745968" cy="1526140"/>
              </a:xfrm>
            </p:grpSpPr>
            <p:sp>
              <p:nvSpPr>
                <p:cNvPr id="56" name="Kuva 7" descr="Nosturi tasaisella täytöllä">
                  <a:extLst>
                    <a:ext uri="{FF2B5EF4-FFF2-40B4-BE49-F238E27FC236}">
                      <a16:creationId xmlns:a16="http://schemas.microsoft.com/office/drawing/2014/main" id="{48D796ED-F361-ECB7-AC88-D36F84594B02}"/>
                    </a:ext>
                  </a:extLst>
                </p:cNvPr>
                <p:cNvSpPr/>
                <p:nvPr/>
              </p:nvSpPr>
              <p:spPr>
                <a:xfrm>
                  <a:off x="7655207" y="1164672"/>
                  <a:ext cx="1527946" cy="1526140"/>
                </a:xfrm>
                <a:custGeom>
                  <a:avLst/>
                  <a:gdLst>
                    <a:gd name="connsiteX0" fmla="*/ 1451155 w 1527946"/>
                    <a:gd name="connsiteY0" fmla="*/ 991991 h 1526140"/>
                    <a:gd name="connsiteX1" fmla="*/ 1145927 w 1527946"/>
                    <a:gd name="connsiteY1" fmla="*/ 991991 h 1526140"/>
                    <a:gd name="connsiteX2" fmla="*/ 1145927 w 1527946"/>
                    <a:gd name="connsiteY2" fmla="*/ 839377 h 1526140"/>
                    <a:gd name="connsiteX3" fmla="*/ 1451155 w 1527946"/>
                    <a:gd name="connsiteY3" fmla="*/ 839377 h 1526140"/>
                    <a:gd name="connsiteX4" fmla="*/ 1451155 w 1527946"/>
                    <a:gd name="connsiteY4" fmla="*/ 991991 h 1526140"/>
                    <a:gd name="connsiteX5" fmla="*/ 604147 w 1527946"/>
                    <a:gd name="connsiteY5" fmla="*/ 324305 h 1526140"/>
                    <a:gd name="connsiteX6" fmla="*/ 592701 w 1527946"/>
                    <a:gd name="connsiteY6" fmla="*/ 230829 h 1526140"/>
                    <a:gd name="connsiteX7" fmla="*/ 985682 w 1527946"/>
                    <a:gd name="connsiteY7" fmla="*/ 324305 h 1526140"/>
                    <a:gd name="connsiteX8" fmla="*/ 604147 w 1527946"/>
                    <a:gd name="connsiteY8" fmla="*/ 324305 h 1526140"/>
                    <a:gd name="connsiteX9" fmla="*/ 300827 w 1527946"/>
                    <a:gd name="connsiteY9" fmla="*/ 324305 h 1526140"/>
                    <a:gd name="connsiteX10" fmla="*/ 436272 w 1527946"/>
                    <a:gd name="connsiteY10" fmla="*/ 255628 h 1526140"/>
                    <a:gd name="connsiteX11" fmla="*/ 428641 w 1527946"/>
                    <a:gd name="connsiteY11" fmla="*/ 324305 h 1526140"/>
                    <a:gd name="connsiteX12" fmla="*/ 300827 w 1527946"/>
                    <a:gd name="connsiteY12" fmla="*/ 324305 h 1526140"/>
                    <a:gd name="connsiteX13" fmla="*/ 422918 w 1527946"/>
                    <a:gd name="connsiteY13" fmla="*/ 1411680 h 1526140"/>
                    <a:gd name="connsiteX14" fmla="*/ 430549 w 1527946"/>
                    <a:gd name="connsiteY14" fmla="*/ 1335373 h 1526140"/>
                    <a:gd name="connsiteX15" fmla="*/ 600332 w 1527946"/>
                    <a:gd name="connsiteY15" fmla="*/ 1335373 h 1526140"/>
                    <a:gd name="connsiteX16" fmla="*/ 607963 w 1527946"/>
                    <a:gd name="connsiteY16" fmla="*/ 1411680 h 1526140"/>
                    <a:gd name="connsiteX17" fmla="*/ 422918 w 1527946"/>
                    <a:gd name="connsiteY17" fmla="*/ 1411680 h 1526140"/>
                    <a:gd name="connsiteX18" fmla="*/ 449625 w 1527946"/>
                    <a:gd name="connsiteY18" fmla="*/ 1182759 h 1526140"/>
                    <a:gd name="connsiteX19" fmla="*/ 585070 w 1527946"/>
                    <a:gd name="connsiteY19" fmla="*/ 1182759 h 1526140"/>
                    <a:gd name="connsiteX20" fmla="*/ 592701 w 1527946"/>
                    <a:gd name="connsiteY20" fmla="*/ 1259066 h 1526140"/>
                    <a:gd name="connsiteX21" fmla="*/ 440087 w 1527946"/>
                    <a:gd name="connsiteY21" fmla="*/ 1259066 h 1526140"/>
                    <a:gd name="connsiteX22" fmla="*/ 449625 w 1527946"/>
                    <a:gd name="connsiteY22" fmla="*/ 1182759 h 1526140"/>
                    <a:gd name="connsiteX23" fmla="*/ 466795 w 1527946"/>
                    <a:gd name="connsiteY23" fmla="*/ 1030145 h 1526140"/>
                    <a:gd name="connsiteX24" fmla="*/ 567901 w 1527946"/>
                    <a:gd name="connsiteY24" fmla="*/ 1030145 h 1526140"/>
                    <a:gd name="connsiteX25" fmla="*/ 575532 w 1527946"/>
                    <a:gd name="connsiteY25" fmla="*/ 1106452 h 1526140"/>
                    <a:gd name="connsiteX26" fmla="*/ 457256 w 1527946"/>
                    <a:gd name="connsiteY26" fmla="*/ 1106452 h 1526140"/>
                    <a:gd name="connsiteX27" fmla="*/ 466795 w 1527946"/>
                    <a:gd name="connsiteY27" fmla="*/ 1030145 h 1526140"/>
                    <a:gd name="connsiteX28" fmla="*/ 482056 w 1527946"/>
                    <a:gd name="connsiteY28" fmla="*/ 877531 h 1526140"/>
                    <a:gd name="connsiteX29" fmla="*/ 548825 w 1527946"/>
                    <a:gd name="connsiteY29" fmla="*/ 877531 h 1526140"/>
                    <a:gd name="connsiteX30" fmla="*/ 556455 w 1527946"/>
                    <a:gd name="connsiteY30" fmla="*/ 953838 h 1526140"/>
                    <a:gd name="connsiteX31" fmla="*/ 472518 w 1527946"/>
                    <a:gd name="connsiteY31" fmla="*/ 953838 h 1526140"/>
                    <a:gd name="connsiteX32" fmla="*/ 482056 w 1527946"/>
                    <a:gd name="connsiteY32" fmla="*/ 877531 h 1526140"/>
                    <a:gd name="connsiteX33" fmla="*/ 499225 w 1527946"/>
                    <a:gd name="connsiteY33" fmla="*/ 724917 h 1526140"/>
                    <a:gd name="connsiteX34" fmla="*/ 531656 w 1527946"/>
                    <a:gd name="connsiteY34" fmla="*/ 724917 h 1526140"/>
                    <a:gd name="connsiteX35" fmla="*/ 539286 w 1527946"/>
                    <a:gd name="connsiteY35" fmla="*/ 801224 h 1526140"/>
                    <a:gd name="connsiteX36" fmla="*/ 489687 w 1527946"/>
                    <a:gd name="connsiteY36" fmla="*/ 801224 h 1526140"/>
                    <a:gd name="connsiteX37" fmla="*/ 499225 w 1527946"/>
                    <a:gd name="connsiteY37" fmla="*/ 724917 h 1526140"/>
                    <a:gd name="connsiteX38" fmla="*/ 516394 w 1527946"/>
                    <a:gd name="connsiteY38" fmla="*/ 576118 h 1526140"/>
                    <a:gd name="connsiteX39" fmla="*/ 524025 w 1527946"/>
                    <a:gd name="connsiteY39" fmla="*/ 648610 h 1526140"/>
                    <a:gd name="connsiteX40" fmla="*/ 506856 w 1527946"/>
                    <a:gd name="connsiteY40" fmla="*/ 648610 h 1526140"/>
                    <a:gd name="connsiteX41" fmla="*/ 516394 w 1527946"/>
                    <a:gd name="connsiteY41" fmla="*/ 576118 h 1526140"/>
                    <a:gd name="connsiteX42" fmla="*/ 1336694 w 1527946"/>
                    <a:gd name="connsiteY42" fmla="*/ 763070 h 1526140"/>
                    <a:gd name="connsiteX43" fmla="*/ 1336694 w 1527946"/>
                    <a:gd name="connsiteY43" fmla="*/ 438765 h 1526140"/>
                    <a:gd name="connsiteX44" fmla="*/ 1470232 w 1527946"/>
                    <a:gd name="connsiteY44" fmla="*/ 438765 h 1526140"/>
                    <a:gd name="connsiteX45" fmla="*/ 1527462 w 1527946"/>
                    <a:gd name="connsiteY45" fmla="*/ 389166 h 1526140"/>
                    <a:gd name="connsiteX46" fmla="*/ 1483585 w 1527946"/>
                    <a:gd name="connsiteY46" fmla="*/ 326212 h 1526140"/>
                    <a:gd name="connsiteX47" fmla="*/ 579347 w 1527946"/>
                    <a:gd name="connsiteY47" fmla="*/ 108737 h 1526140"/>
                    <a:gd name="connsiteX48" fmla="*/ 573624 w 1527946"/>
                    <a:gd name="connsiteY48" fmla="*/ 51507 h 1526140"/>
                    <a:gd name="connsiteX49" fmla="*/ 516394 w 1527946"/>
                    <a:gd name="connsiteY49" fmla="*/ 0 h 1526140"/>
                    <a:gd name="connsiteX50" fmla="*/ 459164 w 1527946"/>
                    <a:gd name="connsiteY50" fmla="*/ 51507 h 1526140"/>
                    <a:gd name="connsiteX51" fmla="*/ 451533 w 1527946"/>
                    <a:gd name="connsiteY51" fmla="*/ 122091 h 1526140"/>
                    <a:gd name="connsiteX52" fmla="*/ 31845 w 1527946"/>
                    <a:gd name="connsiteY52" fmla="*/ 331935 h 1526140"/>
                    <a:gd name="connsiteX53" fmla="*/ 1322 w 1527946"/>
                    <a:gd name="connsiteY53" fmla="*/ 396796 h 1526140"/>
                    <a:gd name="connsiteX54" fmla="*/ 58552 w 1527946"/>
                    <a:gd name="connsiteY54" fmla="*/ 438765 h 1526140"/>
                    <a:gd name="connsiteX55" fmla="*/ 417195 w 1527946"/>
                    <a:gd name="connsiteY55" fmla="*/ 438765 h 1526140"/>
                    <a:gd name="connsiteX56" fmla="*/ 308458 w 1527946"/>
                    <a:gd name="connsiteY56" fmla="*/ 1411680 h 1526140"/>
                    <a:gd name="connsiteX57" fmla="*/ 115782 w 1527946"/>
                    <a:gd name="connsiteY57" fmla="*/ 1411680 h 1526140"/>
                    <a:gd name="connsiteX58" fmla="*/ 115782 w 1527946"/>
                    <a:gd name="connsiteY58" fmla="*/ 1526140 h 1526140"/>
                    <a:gd name="connsiteX59" fmla="*/ 917006 w 1527946"/>
                    <a:gd name="connsiteY59" fmla="*/ 1526140 h 1526140"/>
                    <a:gd name="connsiteX60" fmla="*/ 917006 w 1527946"/>
                    <a:gd name="connsiteY60" fmla="*/ 1411680 h 1526140"/>
                    <a:gd name="connsiteX61" fmla="*/ 724331 w 1527946"/>
                    <a:gd name="connsiteY61" fmla="*/ 1411680 h 1526140"/>
                    <a:gd name="connsiteX62" fmla="*/ 615593 w 1527946"/>
                    <a:gd name="connsiteY62" fmla="*/ 438765 h 1526140"/>
                    <a:gd name="connsiteX63" fmla="*/ 1260387 w 1527946"/>
                    <a:gd name="connsiteY63" fmla="*/ 438765 h 1526140"/>
                    <a:gd name="connsiteX64" fmla="*/ 1260387 w 1527946"/>
                    <a:gd name="connsiteY64" fmla="*/ 763070 h 1526140"/>
                    <a:gd name="connsiteX65" fmla="*/ 1069620 w 1527946"/>
                    <a:gd name="connsiteY65" fmla="*/ 763070 h 1526140"/>
                    <a:gd name="connsiteX66" fmla="*/ 1069620 w 1527946"/>
                    <a:gd name="connsiteY66" fmla="*/ 1068298 h 1526140"/>
                    <a:gd name="connsiteX67" fmla="*/ 1527462 w 1527946"/>
                    <a:gd name="connsiteY67" fmla="*/ 1068298 h 1526140"/>
                    <a:gd name="connsiteX68" fmla="*/ 1527462 w 1527946"/>
                    <a:gd name="connsiteY68" fmla="*/ 763070 h 1526140"/>
                    <a:gd name="connsiteX69" fmla="*/ 1336694 w 1527946"/>
                    <a:gd name="connsiteY69" fmla="*/ 763070 h 1526140"/>
                    <a:gd name="connsiteX0" fmla="*/ 1451155 w 1527946"/>
                    <a:gd name="connsiteY0" fmla="*/ 991991 h 1526140"/>
                    <a:gd name="connsiteX1" fmla="*/ 1145927 w 1527946"/>
                    <a:gd name="connsiteY1" fmla="*/ 839377 h 1526140"/>
                    <a:gd name="connsiteX2" fmla="*/ 1451155 w 1527946"/>
                    <a:gd name="connsiteY2" fmla="*/ 839377 h 1526140"/>
                    <a:gd name="connsiteX3" fmla="*/ 1451155 w 1527946"/>
                    <a:gd name="connsiteY3" fmla="*/ 991991 h 1526140"/>
                    <a:gd name="connsiteX4" fmla="*/ 604147 w 1527946"/>
                    <a:gd name="connsiteY4" fmla="*/ 324305 h 1526140"/>
                    <a:gd name="connsiteX5" fmla="*/ 592701 w 1527946"/>
                    <a:gd name="connsiteY5" fmla="*/ 230829 h 1526140"/>
                    <a:gd name="connsiteX6" fmla="*/ 985682 w 1527946"/>
                    <a:gd name="connsiteY6" fmla="*/ 324305 h 1526140"/>
                    <a:gd name="connsiteX7" fmla="*/ 604147 w 1527946"/>
                    <a:gd name="connsiteY7" fmla="*/ 324305 h 1526140"/>
                    <a:gd name="connsiteX8" fmla="*/ 300827 w 1527946"/>
                    <a:gd name="connsiteY8" fmla="*/ 324305 h 1526140"/>
                    <a:gd name="connsiteX9" fmla="*/ 436272 w 1527946"/>
                    <a:gd name="connsiteY9" fmla="*/ 255628 h 1526140"/>
                    <a:gd name="connsiteX10" fmla="*/ 428641 w 1527946"/>
                    <a:gd name="connsiteY10" fmla="*/ 324305 h 1526140"/>
                    <a:gd name="connsiteX11" fmla="*/ 300827 w 1527946"/>
                    <a:gd name="connsiteY11" fmla="*/ 324305 h 1526140"/>
                    <a:gd name="connsiteX12" fmla="*/ 422918 w 1527946"/>
                    <a:gd name="connsiteY12" fmla="*/ 1411680 h 1526140"/>
                    <a:gd name="connsiteX13" fmla="*/ 430549 w 1527946"/>
                    <a:gd name="connsiteY13" fmla="*/ 1335373 h 1526140"/>
                    <a:gd name="connsiteX14" fmla="*/ 600332 w 1527946"/>
                    <a:gd name="connsiteY14" fmla="*/ 1335373 h 1526140"/>
                    <a:gd name="connsiteX15" fmla="*/ 607963 w 1527946"/>
                    <a:gd name="connsiteY15" fmla="*/ 1411680 h 1526140"/>
                    <a:gd name="connsiteX16" fmla="*/ 422918 w 1527946"/>
                    <a:gd name="connsiteY16" fmla="*/ 1411680 h 1526140"/>
                    <a:gd name="connsiteX17" fmla="*/ 449625 w 1527946"/>
                    <a:gd name="connsiteY17" fmla="*/ 1182759 h 1526140"/>
                    <a:gd name="connsiteX18" fmla="*/ 585070 w 1527946"/>
                    <a:gd name="connsiteY18" fmla="*/ 1182759 h 1526140"/>
                    <a:gd name="connsiteX19" fmla="*/ 592701 w 1527946"/>
                    <a:gd name="connsiteY19" fmla="*/ 1259066 h 1526140"/>
                    <a:gd name="connsiteX20" fmla="*/ 440087 w 1527946"/>
                    <a:gd name="connsiteY20" fmla="*/ 1259066 h 1526140"/>
                    <a:gd name="connsiteX21" fmla="*/ 449625 w 1527946"/>
                    <a:gd name="connsiteY21" fmla="*/ 1182759 h 1526140"/>
                    <a:gd name="connsiteX22" fmla="*/ 466795 w 1527946"/>
                    <a:gd name="connsiteY22" fmla="*/ 1030145 h 1526140"/>
                    <a:gd name="connsiteX23" fmla="*/ 567901 w 1527946"/>
                    <a:gd name="connsiteY23" fmla="*/ 1030145 h 1526140"/>
                    <a:gd name="connsiteX24" fmla="*/ 575532 w 1527946"/>
                    <a:gd name="connsiteY24" fmla="*/ 1106452 h 1526140"/>
                    <a:gd name="connsiteX25" fmla="*/ 457256 w 1527946"/>
                    <a:gd name="connsiteY25" fmla="*/ 1106452 h 1526140"/>
                    <a:gd name="connsiteX26" fmla="*/ 466795 w 1527946"/>
                    <a:gd name="connsiteY26" fmla="*/ 1030145 h 1526140"/>
                    <a:gd name="connsiteX27" fmla="*/ 482056 w 1527946"/>
                    <a:gd name="connsiteY27" fmla="*/ 877531 h 1526140"/>
                    <a:gd name="connsiteX28" fmla="*/ 548825 w 1527946"/>
                    <a:gd name="connsiteY28" fmla="*/ 877531 h 1526140"/>
                    <a:gd name="connsiteX29" fmla="*/ 556455 w 1527946"/>
                    <a:gd name="connsiteY29" fmla="*/ 953838 h 1526140"/>
                    <a:gd name="connsiteX30" fmla="*/ 472518 w 1527946"/>
                    <a:gd name="connsiteY30" fmla="*/ 953838 h 1526140"/>
                    <a:gd name="connsiteX31" fmla="*/ 482056 w 1527946"/>
                    <a:gd name="connsiteY31" fmla="*/ 877531 h 1526140"/>
                    <a:gd name="connsiteX32" fmla="*/ 499225 w 1527946"/>
                    <a:gd name="connsiteY32" fmla="*/ 724917 h 1526140"/>
                    <a:gd name="connsiteX33" fmla="*/ 531656 w 1527946"/>
                    <a:gd name="connsiteY33" fmla="*/ 724917 h 1526140"/>
                    <a:gd name="connsiteX34" fmla="*/ 539286 w 1527946"/>
                    <a:gd name="connsiteY34" fmla="*/ 801224 h 1526140"/>
                    <a:gd name="connsiteX35" fmla="*/ 489687 w 1527946"/>
                    <a:gd name="connsiteY35" fmla="*/ 801224 h 1526140"/>
                    <a:gd name="connsiteX36" fmla="*/ 499225 w 1527946"/>
                    <a:gd name="connsiteY36" fmla="*/ 724917 h 1526140"/>
                    <a:gd name="connsiteX37" fmla="*/ 516394 w 1527946"/>
                    <a:gd name="connsiteY37" fmla="*/ 576118 h 1526140"/>
                    <a:gd name="connsiteX38" fmla="*/ 524025 w 1527946"/>
                    <a:gd name="connsiteY38" fmla="*/ 648610 h 1526140"/>
                    <a:gd name="connsiteX39" fmla="*/ 506856 w 1527946"/>
                    <a:gd name="connsiteY39" fmla="*/ 648610 h 1526140"/>
                    <a:gd name="connsiteX40" fmla="*/ 516394 w 1527946"/>
                    <a:gd name="connsiteY40" fmla="*/ 576118 h 1526140"/>
                    <a:gd name="connsiteX41" fmla="*/ 1336694 w 1527946"/>
                    <a:gd name="connsiteY41" fmla="*/ 763070 h 1526140"/>
                    <a:gd name="connsiteX42" fmla="*/ 1336694 w 1527946"/>
                    <a:gd name="connsiteY42" fmla="*/ 438765 h 1526140"/>
                    <a:gd name="connsiteX43" fmla="*/ 1470232 w 1527946"/>
                    <a:gd name="connsiteY43" fmla="*/ 438765 h 1526140"/>
                    <a:gd name="connsiteX44" fmla="*/ 1527462 w 1527946"/>
                    <a:gd name="connsiteY44" fmla="*/ 389166 h 1526140"/>
                    <a:gd name="connsiteX45" fmla="*/ 1483585 w 1527946"/>
                    <a:gd name="connsiteY45" fmla="*/ 326212 h 1526140"/>
                    <a:gd name="connsiteX46" fmla="*/ 579347 w 1527946"/>
                    <a:gd name="connsiteY46" fmla="*/ 108737 h 1526140"/>
                    <a:gd name="connsiteX47" fmla="*/ 573624 w 1527946"/>
                    <a:gd name="connsiteY47" fmla="*/ 51507 h 1526140"/>
                    <a:gd name="connsiteX48" fmla="*/ 516394 w 1527946"/>
                    <a:gd name="connsiteY48" fmla="*/ 0 h 1526140"/>
                    <a:gd name="connsiteX49" fmla="*/ 459164 w 1527946"/>
                    <a:gd name="connsiteY49" fmla="*/ 51507 h 1526140"/>
                    <a:gd name="connsiteX50" fmla="*/ 451533 w 1527946"/>
                    <a:gd name="connsiteY50" fmla="*/ 122091 h 1526140"/>
                    <a:gd name="connsiteX51" fmla="*/ 31845 w 1527946"/>
                    <a:gd name="connsiteY51" fmla="*/ 331935 h 1526140"/>
                    <a:gd name="connsiteX52" fmla="*/ 1322 w 1527946"/>
                    <a:gd name="connsiteY52" fmla="*/ 396796 h 1526140"/>
                    <a:gd name="connsiteX53" fmla="*/ 58552 w 1527946"/>
                    <a:gd name="connsiteY53" fmla="*/ 438765 h 1526140"/>
                    <a:gd name="connsiteX54" fmla="*/ 417195 w 1527946"/>
                    <a:gd name="connsiteY54" fmla="*/ 438765 h 1526140"/>
                    <a:gd name="connsiteX55" fmla="*/ 308458 w 1527946"/>
                    <a:gd name="connsiteY55" fmla="*/ 1411680 h 1526140"/>
                    <a:gd name="connsiteX56" fmla="*/ 115782 w 1527946"/>
                    <a:gd name="connsiteY56" fmla="*/ 1411680 h 1526140"/>
                    <a:gd name="connsiteX57" fmla="*/ 115782 w 1527946"/>
                    <a:gd name="connsiteY57" fmla="*/ 1526140 h 1526140"/>
                    <a:gd name="connsiteX58" fmla="*/ 917006 w 1527946"/>
                    <a:gd name="connsiteY58" fmla="*/ 1526140 h 1526140"/>
                    <a:gd name="connsiteX59" fmla="*/ 917006 w 1527946"/>
                    <a:gd name="connsiteY59" fmla="*/ 1411680 h 1526140"/>
                    <a:gd name="connsiteX60" fmla="*/ 724331 w 1527946"/>
                    <a:gd name="connsiteY60" fmla="*/ 1411680 h 1526140"/>
                    <a:gd name="connsiteX61" fmla="*/ 615593 w 1527946"/>
                    <a:gd name="connsiteY61" fmla="*/ 438765 h 1526140"/>
                    <a:gd name="connsiteX62" fmla="*/ 1260387 w 1527946"/>
                    <a:gd name="connsiteY62" fmla="*/ 438765 h 1526140"/>
                    <a:gd name="connsiteX63" fmla="*/ 1260387 w 1527946"/>
                    <a:gd name="connsiteY63" fmla="*/ 763070 h 1526140"/>
                    <a:gd name="connsiteX64" fmla="*/ 1069620 w 1527946"/>
                    <a:gd name="connsiteY64" fmla="*/ 763070 h 1526140"/>
                    <a:gd name="connsiteX65" fmla="*/ 1069620 w 1527946"/>
                    <a:gd name="connsiteY65" fmla="*/ 1068298 h 1526140"/>
                    <a:gd name="connsiteX66" fmla="*/ 1527462 w 1527946"/>
                    <a:gd name="connsiteY66" fmla="*/ 1068298 h 1526140"/>
                    <a:gd name="connsiteX67" fmla="*/ 1527462 w 1527946"/>
                    <a:gd name="connsiteY67" fmla="*/ 763070 h 1526140"/>
                    <a:gd name="connsiteX68" fmla="*/ 1336694 w 1527946"/>
                    <a:gd name="connsiteY68" fmla="*/ 763070 h 1526140"/>
                    <a:gd name="connsiteX0" fmla="*/ 1451155 w 1527946"/>
                    <a:gd name="connsiteY0" fmla="*/ 991991 h 1526140"/>
                    <a:gd name="connsiteX1" fmla="*/ 1145927 w 1527946"/>
                    <a:gd name="connsiteY1" fmla="*/ 839377 h 1526140"/>
                    <a:gd name="connsiteX2" fmla="*/ 1451155 w 1527946"/>
                    <a:gd name="connsiteY2" fmla="*/ 991991 h 1526140"/>
                    <a:gd name="connsiteX3" fmla="*/ 604147 w 1527946"/>
                    <a:gd name="connsiteY3" fmla="*/ 324305 h 1526140"/>
                    <a:gd name="connsiteX4" fmla="*/ 592701 w 1527946"/>
                    <a:gd name="connsiteY4" fmla="*/ 230829 h 1526140"/>
                    <a:gd name="connsiteX5" fmla="*/ 985682 w 1527946"/>
                    <a:gd name="connsiteY5" fmla="*/ 324305 h 1526140"/>
                    <a:gd name="connsiteX6" fmla="*/ 604147 w 1527946"/>
                    <a:gd name="connsiteY6" fmla="*/ 324305 h 1526140"/>
                    <a:gd name="connsiteX7" fmla="*/ 300827 w 1527946"/>
                    <a:gd name="connsiteY7" fmla="*/ 324305 h 1526140"/>
                    <a:gd name="connsiteX8" fmla="*/ 436272 w 1527946"/>
                    <a:gd name="connsiteY8" fmla="*/ 255628 h 1526140"/>
                    <a:gd name="connsiteX9" fmla="*/ 428641 w 1527946"/>
                    <a:gd name="connsiteY9" fmla="*/ 324305 h 1526140"/>
                    <a:gd name="connsiteX10" fmla="*/ 300827 w 1527946"/>
                    <a:gd name="connsiteY10" fmla="*/ 324305 h 1526140"/>
                    <a:gd name="connsiteX11" fmla="*/ 422918 w 1527946"/>
                    <a:gd name="connsiteY11" fmla="*/ 1411680 h 1526140"/>
                    <a:gd name="connsiteX12" fmla="*/ 430549 w 1527946"/>
                    <a:gd name="connsiteY12" fmla="*/ 1335373 h 1526140"/>
                    <a:gd name="connsiteX13" fmla="*/ 600332 w 1527946"/>
                    <a:gd name="connsiteY13" fmla="*/ 1335373 h 1526140"/>
                    <a:gd name="connsiteX14" fmla="*/ 607963 w 1527946"/>
                    <a:gd name="connsiteY14" fmla="*/ 1411680 h 1526140"/>
                    <a:gd name="connsiteX15" fmla="*/ 422918 w 1527946"/>
                    <a:gd name="connsiteY15" fmla="*/ 1411680 h 1526140"/>
                    <a:gd name="connsiteX16" fmla="*/ 449625 w 1527946"/>
                    <a:gd name="connsiteY16" fmla="*/ 1182759 h 1526140"/>
                    <a:gd name="connsiteX17" fmla="*/ 585070 w 1527946"/>
                    <a:gd name="connsiteY17" fmla="*/ 1182759 h 1526140"/>
                    <a:gd name="connsiteX18" fmla="*/ 592701 w 1527946"/>
                    <a:gd name="connsiteY18" fmla="*/ 1259066 h 1526140"/>
                    <a:gd name="connsiteX19" fmla="*/ 440087 w 1527946"/>
                    <a:gd name="connsiteY19" fmla="*/ 1259066 h 1526140"/>
                    <a:gd name="connsiteX20" fmla="*/ 449625 w 1527946"/>
                    <a:gd name="connsiteY20" fmla="*/ 1182759 h 1526140"/>
                    <a:gd name="connsiteX21" fmla="*/ 466795 w 1527946"/>
                    <a:gd name="connsiteY21" fmla="*/ 1030145 h 1526140"/>
                    <a:gd name="connsiteX22" fmla="*/ 567901 w 1527946"/>
                    <a:gd name="connsiteY22" fmla="*/ 1030145 h 1526140"/>
                    <a:gd name="connsiteX23" fmla="*/ 575532 w 1527946"/>
                    <a:gd name="connsiteY23" fmla="*/ 1106452 h 1526140"/>
                    <a:gd name="connsiteX24" fmla="*/ 457256 w 1527946"/>
                    <a:gd name="connsiteY24" fmla="*/ 1106452 h 1526140"/>
                    <a:gd name="connsiteX25" fmla="*/ 466795 w 1527946"/>
                    <a:gd name="connsiteY25" fmla="*/ 1030145 h 1526140"/>
                    <a:gd name="connsiteX26" fmla="*/ 482056 w 1527946"/>
                    <a:gd name="connsiteY26" fmla="*/ 877531 h 1526140"/>
                    <a:gd name="connsiteX27" fmla="*/ 548825 w 1527946"/>
                    <a:gd name="connsiteY27" fmla="*/ 877531 h 1526140"/>
                    <a:gd name="connsiteX28" fmla="*/ 556455 w 1527946"/>
                    <a:gd name="connsiteY28" fmla="*/ 953838 h 1526140"/>
                    <a:gd name="connsiteX29" fmla="*/ 472518 w 1527946"/>
                    <a:gd name="connsiteY29" fmla="*/ 953838 h 1526140"/>
                    <a:gd name="connsiteX30" fmla="*/ 482056 w 1527946"/>
                    <a:gd name="connsiteY30" fmla="*/ 877531 h 1526140"/>
                    <a:gd name="connsiteX31" fmla="*/ 499225 w 1527946"/>
                    <a:gd name="connsiteY31" fmla="*/ 724917 h 1526140"/>
                    <a:gd name="connsiteX32" fmla="*/ 531656 w 1527946"/>
                    <a:gd name="connsiteY32" fmla="*/ 724917 h 1526140"/>
                    <a:gd name="connsiteX33" fmla="*/ 539286 w 1527946"/>
                    <a:gd name="connsiteY33" fmla="*/ 801224 h 1526140"/>
                    <a:gd name="connsiteX34" fmla="*/ 489687 w 1527946"/>
                    <a:gd name="connsiteY34" fmla="*/ 801224 h 1526140"/>
                    <a:gd name="connsiteX35" fmla="*/ 499225 w 1527946"/>
                    <a:gd name="connsiteY35" fmla="*/ 724917 h 1526140"/>
                    <a:gd name="connsiteX36" fmla="*/ 516394 w 1527946"/>
                    <a:gd name="connsiteY36" fmla="*/ 576118 h 1526140"/>
                    <a:gd name="connsiteX37" fmla="*/ 524025 w 1527946"/>
                    <a:gd name="connsiteY37" fmla="*/ 648610 h 1526140"/>
                    <a:gd name="connsiteX38" fmla="*/ 506856 w 1527946"/>
                    <a:gd name="connsiteY38" fmla="*/ 648610 h 1526140"/>
                    <a:gd name="connsiteX39" fmla="*/ 516394 w 1527946"/>
                    <a:gd name="connsiteY39" fmla="*/ 576118 h 1526140"/>
                    <a:gd name="connsiteX40" fmla="*/ 1336694 w 1527946"/>
                    <a:gd name="connsiteY40" fmla="*/ 763070 h 1526140"/>
                    <a:gd name="connsiteX41" fmla="*/ 1336694 w 1527946"/>
                    <a:gd name="connsiteY41" fmla="*/ 438765 h 1526140"/>
                    <a:gd name="connsiteX42" fmla="*/ 1470232 w 1527946"/>
                    <a:gd name="connsiteY42" fmla="*/ 438765 h 1526140"/>
                    <a:gd name="connsiteX43" fmla="*/ 1527462 w 1527946"/>
                    <a:gd name="connsiteY43" fmla="*/ 389166 h 1526140"/>
                    <a:gd name="connsiteX44" fmla="*/ 1483585 w 1527946"/>
                    <a:gd name="connsiteY44" fmla="*/ 326212 h 1526140"/>
                    <a:gd name="connsiteX45" fmla="*/ 579347 w 1527946"/>
                    <a:gd name="connsiteY45" fmla="*/ 108737 h 1526140"/>
                    <a:gd name="connsiteX46" fmla="*/ 573624 w 1527946"/>
                    <a:gd name="connsiteY46" fmla="*/ 51507 h 1526140"/>
                    <a:gd name="connsiteX47" fmla="*/ 516394 w 1527946"/>
                    <a:gd name="connsiteY47" fmla="*/ 0 h 1526140"/>
                    <a:gd name="connsiteX48" fmla="*/ 459164 w 1527946"/>
                    <a:gd name="connsiteY48" fmla="*/ 51507 h 1526140"/>
                    <a:gd name="connsiteX49" fmla="*/ 451533 w 1527946"/>
                    <a:gd name="connsiteY49" fmla="*/ 122091 h 1526140"/>
                    <a:gd name="connsiteX50" fmla="*/ 31845 w 1527946"/>
                    <a:gd name="connsiteY50" fmla="*/ 331935 h 1526140"/>
                    <a:gd name="connsiteX51" fmla="*/ 1322 w 1527946"/>
                    <a:gd name="connsiteY51" fmla="*/ 396796 h 1526140"/>
                    <a:gd name="connsiteX52" fmla="*/ 58552 w 1527946"/>
                    <a:gd name="connsiteY52" fmla="*/ 438765 h 1526140"/>
                    <a:gd name="connsiteX53" fmla="*/ 417195 w 1527946"/>
                    <a:gd name="connsiteY53" fmla="*/ 438765 h 1526140"/>
                    <a:gd name="connsiteX54" fmla="*/ 308458 w 1527946"/>
                    <a:gd name="connsiteY54" fmla="*/ 1411680 h 1526140"/>
                    <a:gd name="connsiteX55" fmla="*/ 115782 w 1527946"/>
                    <a:gd name="connsiteY55" fmla="*/ 1411680 h 1526140"/>
                    <a:gd name="connsiteX56" fmla="*/ 115782 w 1527946"/>
                    <a:gd name="connsiteY56" fmla="*/ 1526140 h 1526140"/>
                    <a:gd name="connsiteX57" fmla="*/ 917006 w 1527946"/>
                    <a:gd name="connsiteY57" fmla="*/ 1526140 h 1526140"/>
                    <a:gd name="connsiteX58" fmla="*/ 917006 w 1527946"/>
                    <a:gd name="connsiteY58" fmla="*/ 1411680 h 1526140"/>
                    <a:gd name="connsiteX59" fmla="*/ 724331 w 1527946"/>
                    <a:gd name="connsiteY59" fmla="*/ 1411680 h 1526140"/>
                    <a:gd name="connsiteX60" fmla="*/ 615593 w 1527946"/>
                    <a:gd name="connsiteY60" fmla="*/ 438765 h 1526140"/>
                    <a:gd name="connsiteX61" fmla="*/ 1260387 w 1527946"/>
                    <a:gd name="connsiteY61" fmla="*/ 438765 h 1526140"/>
                    <a:gd name="connsiteX62" fmla="*/ 1260387 w 1527946"/>
                    <a:gd name="connsiteY62" fmla="*/ 763070 h 1526140"/>
                    <a:gd name="connsiteX63" fmla="*/ 1069620 w 1527946"/>
                    <a:gd name="connsiteY63" fmla="*/ 763070 h 1526140"/>
                    <a:gd name="connsiteX64" fmla="*/ 1069620 w 1527946"/>
                    <a:gd name="connsiteY64" fmla="*/ 1068298 h 1526140"/>
                    <a:gd name="connsiteX65" fmla="*/ 1527462 w 1527946"/>
                    <a:gd name="connsiteY65" fmla="*/ 1068298 h 1526140"/>
                    <a:gd name="connsiteX66" fmla="*/ 1527462 w 1527946"/>
                    <a:gd name="connsiteY66" fmla="*/ 763070 h 1526140"/>
                    <a:gd name="connsiteX67" fmla="*/ 1336694 w 1527946"/>
                    <a:gd name="connsiteY67"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9620 w 1527946"/>
                    <a:gd name="connsiteY61" fmla="*/ 1068298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7239 w 1527946"/>
                    <a:gd name="connsiteY61" fmla="*/ 849223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069620 w 1529843"/>
                    <a:gd name="connsiteY60" fmla="*/ 763070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117246 w 1529843"/>
                    <a:gd name="connsiteY61" fmla="*/ 844460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46841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39697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96505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3069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2218 w 1527946"/>
                    <a:gd name="connsiteY62" fmla="*/ 832554 h 1526140"/>
                    <a:gd name="connsiteX63" fmla="*/ 1486980 w 1527946"/>
                    <a:gd name="connsiteY63" fmla="*/ 763069 h 1526140"/>
                    <a:gd name="connsiteX64" fmla="*/ 1336694 w 1527946"/>
                    <a:gd name="connsiteY64" fmla="*/ 763070 h 152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527946" h="1526140">
                      <a:moveTo>
                        <a:pt x="604147" y="324305"/>
                      </a:moveTo>
                      <a:lnTo>
                        <a:pt x="592701" y="230829"/>
                      </a:lnTo>
                      <a:lnTo>
                        <a:pt x="985682" y="324305"/>
                      </a:lnTo>
                      <a:lnTo>
                        <a:pt x="604147" y="324305"/>
                      </a:lnTo>
                      <a:close/>
                      <a:moveTo>
                        <a:pt x="300827" y="324305"/>
                      </a:moveTo>
                      <a:lnTo>
                        <a:pt x="436272" y="255628"/>
                      </a:lnTo>
                      <a:lnTo>
                        <a:pt x="428641" y="324305"/>
                      </a:lnTo>
                      <a:lnTo>
                        <a:pt x="300827" y="324305"/>
                      </a:lnTo>
                      <a:close/>
                      <a:moveTo>
                        <a:pt x="422918" y="1411680"/>
                      </a:moveTo>
                      <a:lnTo>
                        <a:pt x="430549" y="1335373"/>
                      </a:lnTo>
                      <a:lnTo>
                        <a:pt x="600332" y="1335373"/>
                      </a:lnTo>
                      <a:lnTo>
                        <a:pt x="607963" y="1411680"/>
                      </a:lnTo>
                      <a:lnTo>
                        <a:pt x="422918" y="1411680"/>
                      </a:lnTo>
                      <a:close/>
                      <a:moveTo>
                        <a:pt x="449625" y="1182759"/>
                      </a:moveTo>
                      <a:lnTo>
                        <a:pt x="585070" y="1182759"/>
                      </a:lnTo>
                      <a:lnTo>
                        <a:pt x="592701" y="1259066"/>
                      </a:lnTo>
                      <a:lnTo>
                        <a:pt x="440087" y="1259066"/>
                      </a:lnTo>
                      <a:lnTo>
                        <a:pt x="449625" y="1182759"/>
                      </a:lnTo>
                      <a:close/>
                      <a:moveTo>
                        <a:pt x="466795" y="1030145"/>
                      </a:moveTo>
                      <a:lnTo>
                        <a:pt x="567901" y="1030145"/>
                      </a:lnTo>
                      <a:lnTo>
                        <a:pt x="575532" y="1106452"/>
                      </a:lnTo>
                      <a:lnTo>
                        <a:pt x="457256" y="1106452"/>
                      </a:lnTo>
                      <a:lnTo>
                        <a:pt x="466795" y="1030145"/>
                      </a:lnTo>
                      <a:close/>
                      <a:moveTo>
                        <a:pt x="482056" y="877531"/>
                      </a:moveTo>
                      <a:lnTo>
                        <a:pt x="548825" y="877531"/>
                      </a:lnTo>
                      <a:lnTo>
                        <a:pt x="556455" y="953838"/>
                      </a:lnTo>
                      <a:lnTo>
                        <a:pt x="472518" y="953838"/>
                      </a:lnTo>
                      <a:lnTo>
                        <a:pt x="482056" y="877531"/>
                      </a:lnTo>
                      <a:close/>
                      <a:moveTo>
                        <a:pt x="499225" y="724917"/>
                      </a:moveTo>
                      <a:lnTo>
                        <a:pt x="531656" y="724917"/>
                      </a:lnTo>
                      <a:lnTo>
                        <a:pt x="539286" y="801224"/>
                      </a:lnTo>
                      <a:lnTo>
                        <a:pt x="489687" y="801224"/>
                      </a:lnTo>
                      <a:lnTo>
                        <a:pt x="499225" y="724917"/>
                      </a:lnTo>
                      <a:close/>
                      <a:moveTo>
                        <a:pt x="516394" y="576118"/>
                      </a:moveTo>
                      <a:lnTo>
                        <a:pt x="524025" y="648610"/>
                      </a:lnTo>
                      <a:lnTo>
                        <a:pt x="506856" y="648610"/>
                      </a:lnTo>
                      <a:lnTo>
                        <a:pt x="516394" y="576118"/>
                      </a:lnTo>
                      <a:close/>
                      <a:moveTo>
                        <a:pt x="1336694" y="763070"/>
                      </a:moveTo>
                      <a:lnTo>
                        <a:pt x="1336694" y="438765"/>
                      </a:lnTo>
                      <a:lnTo>
                        <a:pt x="1470232" y="438765"/>
                      </a:lnTo>
                      <a:cubicBezTo>
                        <a:pt x="1498847" y="438765"/>
                        <a:pt x="1523647" y="417781"/>
                        <a:pt x="1527462" y="389166"/>
                      </a:cubicBezTo>
                      <a:cubicBezTo>
                        <a:pt x="1531277" y="360551"/>
                        <a:pt x="1512200" y="333843"/>
                        <a:pt x="1483585" y="326212"/>
                      </a:cubicBezTo>
                      <a:lnTo>
                        <a:pt x="579347" y="108737"/>
                      </a:lnTo>
                      <a:lnTo>
                        <a:pt x="573624" y="51507"/>
                      </a:lnTo>
                      <a:cubicBezTo>
                        <a:pt x="569809" y="20984"/>
                        <a:pt x="545009" y="0"/>
                        <a:pt x="516394" y="0"/>
                      </a:cubicBezTo>
                      <a:cubicBezTo>
                        <a:pt x="487779" y="0"/>
                        <a:pt x="462979" y="20984"/>
                        <a:pt x="459164" y="51507"/>
                      </a:cubicBezTo>
                      <a:lnTo>
                        <a:pt x="451533" y="122091"/>
                      </a:lnTo>
                      <a:lnTo>
                        <a:pt x="31845" y="331935"/>
                      </a:lnTo>
                      <a:cubicBezTo>
                        <a:pt x="8953" y="343382"/>
                        <a:pt x="-4401" y="370089"/>
                        <a:pt x="1322" y="396796"/>
                      </a:cubicBezTo>
                      <a:cubicBezTo>
                        <a:pt x="8953" y="419689"/>
                        <a:pt x="31845" y="438765"/>
                        <a:pt x="58552" y="438765"/>
                      </a:cubicBezTo>
                      <a:lnTo>
                        <a:pt x="417195" y="438765"/>
                      </a:lnTo>
                      <a:lnTo>
                        <a:pt x="308458" y="1411680"/>
                      </a:lnTo>
                      <a:lnTo>
                        <a:pt x="115782" y="1411680"/>
                      </a:lnTo>
                      <a:lnTo>
                        <a:pt x="115782" y="1526140"/>
                      </a:lnTo>
                      <a:lnTo>
                        <a:pt x="917006" y="1526140"/>
                      </a:lnTo>
                      <a:lnTo>
                        <a:pt x="917006" y="1411680"/>
                      </a:lnTo>
                      <a:lnTo>
                        <a:pt x="724331" y="1411680"/>
                      </a:lnTo>
                      <a:lnTo>
                        <a:pt x="615593" y="438765"/>
                      </a:lnTo>
                      <a:lnTo>
                        <a:pt x="1260387" y="438765"/>
                      </a:lnTo>
                      <a:lnTo>
                        <a:pt x="1260387" y="765452"/>
                      </a:lnTo>
                      <a:lnTo>
                        <a:pt x="1122008" y="765451"/>
                      </a:lnTo>
                      <a:cubicBezTo>
                        <a:pt x="1121214" y="794169"/>
                        <a:pt x="1125184" y="801454"/>
                        <a:pt x="1124390" y="830172"/>
                      </a:cubicBezTo>
                      <a:lnTo>
                        <a:pt x="1482218" y="832554"/>
                      </a:lnTo>
                      <a:cubicBezTo>
                        <a:pt x="1481424" y="802249"/>
                        <a:pt x="1487774" y="793374"/>
                        <a:pt x="1486980" y="763069"/>
                      </a:cubicBezTo>
                      <a:lnTo>
                        <a:pt x="1336694" y="763070"/>
                      </a:lnTo>
                      <a:close/>
                    </a:path>
                  </a:pathLst>
                </a:custGeom>
                <a:solidFill>
                  <a:srgbClr val="8CC5FE"/>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Kuva 9" descr="Rakennus tasaisella täytöllä">
                  <a:extLst>
                    <a:ext uri="{FF2B5EF4-FFF2-40B4-BE49-F238E27FC236}">
                      <a16:creationId xmlns:a16="http://schemas.microsoft.com/office/drawing/2014/main" id="{662B2243-1F4D-9480-3593-45BC1E94BEDD}"/>
                    </a:ext>
                  </a:extLst>
                </p:cNvPr>
                <p:cNvSpPr/>
                <p:nvPr/>
              </p:nvSpPr>
              <p:spPr>
                <a:xfrm>
                  <a:off x="8697108" y="2062163"/>
                  <a:ext cx="704067" cy="628649"/>
                </a:xfrm>
                <a:custGeom>
                  <a:avLst/>
                  <a:gdLst>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0 h 800100"/>
                    <a:gd name="connsiteX67" fmla="*/ 95250 w 533400"/>
                    <a:gd name="connsiteY67" fmla="*/ 38100 h 800100"/>
                    <a:gd name="connsiteX68" fmla="*/ 66675 w 533400"/>
                    <a:gd name="connsiteY68" fmla="*/ 38100 h 800100"/>
                    <a:gd name="connsiteX69" fmla="*/ 66675 w 533400"/>
                    <a:gd name="connsiteY69" fmla="*/ 95250 h 800100"/>
                    <a:gd name="connsiteX70" fmla="*/ 38100 w 533400"/>
                    <a:gd name="connsiteY70" fmla="*/ 95250 h 800100"/>
                    <a:gd name="connsiteX71" fmla="*/ 38100 w 533400"/>
                    <a:gd name="connsiteY71" fmla="*/ 733425 h 800100"/>
                    <a:gd name="connsiteX72" fmla="*/ 0 w 533400"/>
                    <a:gd name="connsiteY72" fmla="*/ 733425 h 800100"/>
                    <a:gd name="connsiteX73" fmla="*/ 0 w 533400"/>
                    <a:gd name="connsiteY73" fmla="*/ 800100 h 800100"/>
                    <a:gd name="connsiteX74" fmla="*/ 533400 w 533400"/>
                    <a:gd name="connsiteY74" fmla="*/ 800100 h 800100"/>
                    <a:gd name="connsiteX75" fmla="*/ 533400 w 533400"/>
                    <a:gd name="connsiteY75" fmla="*/ 733425 h 800100"/>
                    <a:gd name="connsiteX76" fmla="*/ 495300 w 533400"/>
                    <a:gd name="connsiteY76"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38100 h 800100"/>
                    <a:gd name="connsiteX67" fmla="*/ 66675 w 533400"/>
                    <a:gd name="connsiteY67" fmla="*/ 38100 h 800100"/>
                    <a:gd name="connsiteX68" fmla="*/ 66675 w 533400"/>
                    <a:gd name="connsiteY68" fmla="*/ 95250 h 800100"/>
                    <a:gd name="connsiteX69" fmla="*/ 38100 w 533400"/>
                    <a:gd name="connsiteY69" fmla="*/ 95250 h 800100"/>
                    <a:gd name="connsiteX70" fmla="*/ 38100 w 533400"/>
                    <a:gd name="connsiteY70" fmla="*/ 733425 h 800100"/>
                    <a:gd name="connsiteX71" fmla="*/ 0 w 533400"/>
                    <a:gd name="connsiteY71" fmla="*/ 733425 h 800100"/>
                    <a:gd name="connsiteX72" fmla="*/ 0 w 533400"/>
                    <a:gd name="connsiteY72" fmla="*/ 800100 h 800100"/>
                    <a:gd name="connsiteX73" fmla="*/ 533400 w 533400"/>
                    <a:gd name="connsiteY73" fmla="*/ 800100 h 800100"/>
                    <a:gd name="connsiteX74" fmla="*/ 533400 w 533400"/>
                    <a:gd name="connsiteY74" fmla="*/ 733425 h 800100"/>
                    <a:gd name="connsiteX75" fmla="*/ 495300 w 533400"/>
                    <a:gd name="connsiteY75"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66675 w 533400"/>
                    <a:gd name="connsiteY66" fmla="*/ 38100 h 800100"/>
                    <a:gd name="connsiteX67" fmla="*/ 66675 w 533400"/>
                    <a:gd name="connsiteY67" fmla="*/ 95250 h 800100"/>
                    <a:gd name="connsiteX68" fmla="*/ 38100 w 533400"/>
                    <a:gd name="connsiteY68" fmla="*/ 95250 h 800100"/>
                    <a:gd name="connsiteX69" fmla="*/ 38100 w 533400"/>
                    <a:gd name="connsiteY69" fmla="*/ 733425 h 800100"/>
                    <a:gd name="connsiteX70" fmla="*/ 0 w 533400"/>
                    <a:gd name="connsiteY70" fmla="*/ 733425 h 800100"/>
                    <a:gd name="connsiteX71" fmla="*/ 0 w 533400"/>
                    <a:gd name="connsiteY71" fmla="*/ 800100 h 800100"/>
                    <a:gd name="connsiteX72" fmla="*/ 533400 w 533400"/>
                    <a:gd name="connsiteY72" fmla="*/ 800100 h 800100"/>
                    <a:gd name="connsiteX73" fmla="*/ 533400 w 533400"/>
                    <a:gd name="connsiteY73" fmla="*/ 733425 h 800100"/>
                    <a:gd name="connsiteX74" fmla="*/ 495300 w 533400"/>
                    <a:gd name="connsiteY74"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219075 h 800100"/>
                    <a:gd name="connsiteX44" fmla="*/ 161925 w 533400"/>
                    <a:gd name="connsiteY44" fmla="*/ 371475 h 800100"/>
                    <a:gd name="connsiteX45" fmla="*/ 104775 w 533400"/>
                    <a:gd name="connsiteY45" fmla="*/ 371475 h 800100"/>
                    <a:gd name="connsiteX46" fmla="*/ 104775 w 533400"/>
                    <a:gd name="connsiteY46" fmla="*/ 314325 h 800100"/>
                    <a:gd name="connsiteX47" fmla="*/ 161925 w 533400"/>
                    <a:gd name="connsiteY47" fmla="*/ 314325 h 800100"/>
                    <a:gd name="connsiteX48" fmla="*/ 161925 w 533400"/>
                    <a:gd name="connsiteY48" fmla="*/ 371475 h 800100"/>
                    <a:gd name="connsiteX49" fmla="*/ 161925 w 533400"/>
                    <a:gd name="connsiteY49" fmla="*/ 523875 h 800100"/>
                    <a:gd name="connsiteX50" fmla="*/ 104775 w 533400"/>
                    <a:gd name="connsiteY50" fmla="*/ 523875 h 800100"/>
                    <a:gd name="connsiteX51" fmla="*/ 104775 w 533400"/>
                    <a:gd name="connsiteY51" fmla="*/ 466725 h 800100"/>
                    <a:gd name="connsiteX52" fmla="*/ 161925 w 533400"/>
                    <a:gd name="connsiteY52" fmla="*/ 466725 h 800100"/>
                    <a:gd name="connsiteX53" fmla="*/ 161925 w 533400"/>
                    <a:gd name="connsiteY53" fmla="*/ 523875 h 800100"/>
                    <a:gd name="connsiteX54" fmla="*/ 161925 w 533400"/>
                    <a:gd name="connsiteY54" fmla="*/ 676275 h 800100"/>
                    <a:gd name="connsiteX55" fmla="*/ 104775 w 533400"/>
                    <a:gd name="connsiteY55" fmla="*/ 676275 h 800100"/>
                    <a:gd name="connsiteX56" fmla="*/ 104775 w 533400"/>
                    <a:gd name="connsiteY56" fmla="*/ 619125 h 800100"/>
                    <a:gd name="connsiteX57" fmla="*/ 161925 w 533400"/>
                    <a:gd name="connsiteY57" fmla="*/ 619125 h 800100"/>
                    <a:gd name="connsiteX58" fmla="*/ 161925 w 533400"/>
                    <a:gd name="connsiteY58" fmla="*/ 676275 h 800100"/>
                    <a:gd name="connsiteX59" fmla="*/ 495300 w 533400"/>
                    <a:gd name="connsiteY59" fmla="*/ 733425 h 800100"/>
                    <a:gd name="connsiteX60" fmla="*/ 495300 w 533400"/>
                    <a:gd name="connsiteY60" fmla="*/ 95250 h 800100"/>
                    <a:gd name="connsiteX61" fmla="*/ 466725 w 533400"/>
                    <a:gd name="connsiteY61" fmla="*/ 95250 h 800100"/>
                    <a:gd name="connsiteX62" fmla="*/ 466725 w 533400"/>
                    <a:gd name="connsiteY62" fmla="*/ 38100 h 800100"/>
                    <a:gd name="connsiteX63" fmla="*/ 438150 w 533400"/>
                    <a:gd name="connsiteY63" fmla="*/ 38100 h 800100"/>
                    <a:gd name="connsiteX64" fmla="*/ 438150 w 533400"/>
                    <a:gd name="connsiteY64" fmla="*/ 0 h 800100"/>
                    <a:gd name="connsiteX65" fmla="*/ 66675 w 533400"/>
                    <a:gd name="connsiteY65" fmla="*/ 38100 h 800100"/>
                    <a:gd name="connsiteX66" fmla="*/ 66675 w 533400"/>
                    <a:gd name="connsiteY66" fmla="*/ 95250 h 800100"/>
                    <a:gd name="connsiteX67" fmla="*/ 38100 w 533400"/>
                    <a:gd name="connsiteY67" fmla="*/ 95250 h 800100"/>
                    <a:gd name="connsiteX68" fmla="*/ 38100 w 533400"/>
                    <a:gd name="connsiteY68" fmla="*/ 733425 h 800100"/>
                    <a:gd name="connsiteX69" fmla="*/ 0 w 533400"/>
                    <a:gd name="connsiteY69" fmla="*/ 733425 h 800100"/>
                    <a:gd name="connsiteX70" fmla="*/ 0 w 533400"/>
                    <a:gd name="connsiteY70" fmla="*/ 800100 h 800100"/>
                    <a:gd name="connsiteX71" fmla="*/ 533400 w 533400"/>
                    <a:gd name="connsiteY71" fmla="*/ 800100 h 800100"/>
                    <a:gd name="connsiteX72" fmla="*/ 533400 w 533400"/>
                    <a:gd name="connsiteY72" fmla="*/ 733425 h 800100"/>
                    <a:gd name="connsiteX73" fmla="*/ 495300 w 533400"/>
                    <a:gd name="connsiteY73"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61925 w 533400"/>
                    <a:gd name="connsiteY42" fmla="*/ 219075 h 800100"/>
                    <a:gd name="connsiteX43" fmla="*/ 161925 w 533400"/>
                    <a:gd name="connsiteY43" fmla="*/ 371475 h 800100"/>
                    <a:gd name="connsiteX44" fmla="*/ 104775 w 533400"/>
                    <a:gd name="connsiteY44" fmla="*/ 371475 h 800100"/>
                    <a:gd name="connsiteX45" fmla="*/ 104775 w 533400"/>
                    <a:gd name="connsiteY45" fmla="*/ 314325 h 800100"/>
                    <a:gd name="connsiteX46" fmla="*/ 161925 w 533400"/>
                    <a:gd name="connsiteY46" fmla="*/ 314325 h 800100"/>
                    <a:gd name="connsiteX47" fmla="*/ 161925 w 533400"/>
                    <a:gd name="connsiteY47" fmla="*/ 371475 h 800100"/>
                    <a:gd name="connsiteX48" fmla="*/ 161925 w 533400"/>
                    <a:gd name="connsiteY48" fmla="*/ 523875 h 800100"/>
                    <a:gd name="connsiteX49" fmla="*/ 104775 w 533400"/>
                    <a:gd name="connsiteY49" fmla="*/ 523875 h 800100"/>
                    <a:gd name="connsiteX50" fmla="*/ 104775 w 533400"/>
                    <a:gd name="connsiteY50" fmla="*/ 466725 h 800100"/>
                    <a:gd name="connsiteX51" fmla="*/ 161925 w 533400"/>
                    <a:gd name="connsiteY51" fmla="*/ 466725 h 800100"/>
                    <a:gd name="connsiteX52" fmla="*/ 161925 w 533400"/>
                    <a:gd name="connsiteY52" fmla="*/ 523875 h 800100"/>
                    <a:gd name="connsiteX53" fmla="*/ 161925 w 533400"/>
                    <a:gd name="connsiteY53" fmla="*/ 676275 h 800100"/>
                    <a:gd name="connsiteX54" fmla="*/ 104775 w 533400"/>
                    <a:gd name="connsiteY54" fmla="*/ 676275 h 800100"/>
                    <a:gd name="connsiteX55" fmla="*/ 104775 w 533400"/>
                    <a:gd name="connsiteY55" fmla="*/ 619125 h 800100"/>
                    <a:gd name="connsiteX56" fmla="*/ 161925 w 533400"/>
                    <a:gd name="connsiteY56" fmla="*/ 619125 h 800100"/>
                    <a:gd name="connsiteX57" fmla="*/ 161925 w 533400"/>
                    <a:gd name="connsiteY57" fmla="*/ 676275 h 800100"/>
                    <a:gd name="connsiteX58" fmla="*/ 495300 w 533400"/>
                    <a:gd name="connsiteY58" fmla="*/ 733425 h 800100"/>
                    <a:gd name="connsiteX59" fmla="*/ 495300 w 533400"/>
                    <a:gd name="connsiteY59" fmla="*/ 95250 h 800100"/>
                    <a:gd name="connsiteX60" fmla="*/ 466725 w 533400"/>
                    <a:gd name="connsiteY60" fmla="*/ 95250 h 800100"/>
                    <a:gd name="connsiteX61" fmla="*/ 466725 w 533400"/>
                    <a:gd name="connsiteY61" fmla="*/ 38100 h 800100"/>
                    <a:gd name="connsiteX62" fmla="*/ 438150 w 533400"/>
                    <a:gd name="connsiteY62" fmla="*/ 38100 h 800100"/>
                    <a:gd name="connsiteX63" fmla="*/ 438150 w 533400"/>
                    <a:gd name="connsiteY63" fmla="*/ 0 h 800100"/>
                    <a:gd name="connsiteX64" fmla="*/ 66675 w 533400"/>
                    <a:gd name="connsiteY64" fmla="*/ 38100 h 800100"/>
                    <a:gd name="connsiteX65" fmla="*/ 66675 w 533400"/>
                    <a:gd name="connsiteY65" fmla="*/ 95250 h 800100"/>
                    <a:gd name="connsiteX66" fmla="*/ 38100 w 533400"/>
                    <a:gd name="connsiteY66" fmla="*/ 95250 h 800100"/>
                    <a:gd name="connsiteX67" fmla="*/ 38100 w 533400"/>
                    <a:gd name="connsiteY67" fmla="*/ 733425 h 800100"/>
                    <a:gd name="connsiteX68" fmla="*/ 0 w 533400"/>
                    <a:gd name="connsiteY68" fmla="*/ 733425 h 800100"/>
                    <a:gd name="connsiteX69" fmla="*/ 0 w 533400"/>
                    <a:gd name="connsiteY69" fmla="*/ 800100 h 800100"/>
                    <a:gd name="connsiteX70" fmla="*/ 533400 w 533400"/>
                    <a:gd name="connsiteY70" fmla="*/ 800100 h 800100"/>
                    <a:gd name="connsiteX71" fmla="*/ 533400 w 533400"/>
                    <a:gd name="connsiteY71" fmla="*/ 733425 h 800100"/>
                    <a:gd name="connsiteX72" fmla="*/ 495300 w 533400"/>
                    <a:gd name="connsiteY72"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371475 h 800100"/>
                    <a:gd name="connsiteX41" fmla="*/ 104775 w 533400"/>
                    <a:gd name="connsiteY41" fmla="*/ 371475 h 800100"/>
                    <a:gd name="connsiteX42" fmla="*/ 104775 w 533400"/>
                    <a:gd name="connsiteY42" fmla="*/ 314325 h 800100"/>
                    <a:gd name="connsiteX43" fmla="*/ 161925 w 533400"/>
                    <a:gd name="connsiteY43" fmla="*/ 314325 h 800100"/>
                    <a:gd name="connsiteX44" fmla="*/ 161925 w 533400"/>
                    <a:gd name="connsiteY44" fmla="*/ 371475 h 800100"/>
                    <a:gd name="connsiteX45" fmla="*/ 161925 w 533400"/>
                    <a:gd name="connsiteY45" fmla="*/ 523875 h 800100"/>
                    <a:gd name="connsiteX46" fmla="*/ 104775 w 533400"/>
                    <a:gd name="connsiteY46" fmla="*/ 523875 h 800100"/>
                    <a:gd name="connsiteX47" fmla="*/ 104775 w 533400"/>
                    <a:gd name="connsiteY47" fmla="*/ 466725 h 800100"/>
                    <a:gd name="connsiteX48" fmla="*/ 161925 w 533400"/>
                    <a:gd name="connsiteY48" fmla="*/ 466725 h 800100"/>
                    <a:gd name="connsiteX49" fmla="*/ 161925 w 533400"/>
                    <a:gd name="connsiteY49" fmla="*/ 523875 h 800100"/>
                    <a:gd name="connsiteX50" fmla="*/ 161925 w 533400"/>
                    <a:gd name="connsiteY50" fmla="*/ 676275 h 800100"/>
                    <a:gd name="connsiteX51" fmla="*/ 104775 w 533400"/>
                    <a:gd name="connsiteY51" fmla="*/ 676275 h 800100"/>
                    <a:gd name="connsiteX52" fmla="*/ 104775 w 533400"/>
                    <a:gd name="connsiteY52" fmla="*/ 619125 h 800100"/>
                    <a:gd name="connsiteX53" fmla="*/ 161925 w 533400"/>
                    <a:gd name="connsiteY53" fmla="*/ 619125 h 800100"/>
                    <a:gd name="connsiteX54" fmla="*/ 161925 w 533400"/>
                    <a:gd name="connsiteY54" fmla="*/ 676275 h 800100"/>
                    <a:gd name="connsiteX55" fmla="*/ 495300 w 533400"/>
                    <a:gd name="connsiteY55" fmla="*/ 733425 h 800100"/>
                    <a:gd name="connsiteX56" fmla="*/ 495300 w 533400"/>
                    <a:gd name="connsiteY56" fmla="*/ 95250 h 800100"/>
                    <a:gd name="connsiteX57" fmla="*/ 466725 w 533400"/>
                    <a:gd name="connsiteY57" fmla="*/ 95250 h 800100"/>
                    <a:gd name="connsiteX58" fmla="*/ 466725 w 533400"/>
                    <a:gd name="connsiteY58" fmla="*/ 38100 h 800100"/>
                    <a:gd name="connsiteX59" fmla="*/ 438150 w 533400"/>
                    <a:gd name="connsiteY59" fmla="*/ 38100 h 800100"/>
                    <a:gd name="connsiteX60" fmla="*/ 438150 w 533400"/>
                    <a:gd name="connsiteY60" fmla="*/ 0 h 800100"/>
                    <a:gd name="connsiteX61" fmla="*/ 66675 w 533400"/>
                    <a:gd name="connsiteY61" fmla="*/ 38100 h 800100"/>
                    <a:gd name="connsiteX62" fmla="*/ 66675 w 533400"/>
                    <a:gd name="connsiteY62" fmla="*/ 95250 h 800100"/>
                    <a:gd name="connsiteX63" fmla="*/ 38100 w 533400"/>
                    <a:gd name="connsiteY63" fmla="*/ 95250 h 800100"/>
                    <a:gd name="connsiteX64" fmla="*/ 38100 w 533400"/>
                    <a:gd name="connsiteY64" fmla="*/ 733425 h 800100"/>
                    <a:gd name="connsiteX65" fmla="*/ 0 w 533400"/>
                    <a:gd name="connsiteY65" fmla="*/ 733425 h 800100"/>
                    <a:gd name="connsiteX66" fmla="*/ 0 w 533400"/>
                    <a:gd name="connsiteY66" fmla="*/ 800100 h 800100"/>
                    <a:gd name="connsiteX67" fmla="*/ 533400 w 533400"/>
                    <a:gd name="connsiteY67" fmla="*/ 800100 h 800100"/>
                    <a:gd name="connsiteX68" fmla="*/ 533400 w 533400"/>
                    <a:gd name="connsiteY68" fmla="*/ 733425 h 800100"/>
                    <a:gd name="connsiteX69" fmla="*/ 495300 w 533400"/>
                    <a:gd name="connsiteY69"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95275 w 533400"/>
                    <a:gd name="connsiteY22" fmla="*/ 161925 h 800100"/>
                    <a:gd name="connsiteX23" fmla="*/ 295275 w 533400"/>
                    <a:gd name="connsiteY23" fmla="*/ 219075 h 800100"/>
                    <a:gd name="connsiteX24" fmla="*/ 295275 w 533400"/>
                    <a:gd name="connsiteY24" fmla="*/ 371475 h 800100"/>
                    <a:gd name="connsiteX25" fmla="*/ 238125 w 533400"/>
                    <a:gd name="connsiteY25" fmla="*/ 371475 h 800100"/>
                    <a:gd name="connsiteX26" fmla="*/ 238125 w 533400"/>
                    <a:gd name="connsiteY26" fmla="*/ 314325 h 800100"/>
                    <a:gd name="connsiteX27" fmla="*/ 295275 w 533400"/>
                    <a:gd name="connsiteY27" fmla="*/ 314325 h 800100"/>
                    <a:gd name="connsiteX28" fmla="*/ 295275 w 533400"/>
                    <a:gd name="connsiteY28" fmla="*/ 371475 h 800100"/>
                    <a:gd name="connsiteX29" fmla="*/ 295275 w 533400"/>
                    <a:gd name="connsiteY29" fmla="*/ 523875 h 800100"/>
                    <a:gd name="connsiteX30" fmla="*/ 238125 w 533400"/>
                    <a:gd name="connsiteY30" fmla="*/ 523875 h 800100"/>
                    <a:gd name="connsiteX31" fmla="*/ 238125 w 533400"/>
                    <a:gd name="connsiteY31" fmla="*/ 466725 h 800100"/>
                    <a:gd name="connsiteX32" fmla="*/ 295275 w 533400"/>
                    <a:gd name="connsiteY32" fmla="*/ 466725 h 800100"/>
                    <a:gd name="connsiteX33" fmla="*/ 295275 w 533400"/>
                    <a:gd name="connsiteY33" fmla="*/ 523875 h 800100"/>
                    <a:gd name="connsiteX34" fmla="*/ 295275 w 533400"/>
                    <a:gd name="connsiteY34" fmla="*/ 733425 h 800100"/>
                    <a:gd name="connsiteX35" fmla="*/ 238125 w 533400"/>
                    <a:gd name="connsiteY35" fmla="*/ 733425 h 800100"/>
                    <a:gd name="connsiteX36" fmla="*/ 238125 w 533400"/>
                    <a:gd name="connsiteY36" fmla="*/ 619125 h 800100"/>
                    <a:gd name="connsiteX37" fmla="*/ 295275 w 533400"/>
                    <a:gd name="connsiteY37" fmla="*/ 619125 h 800100"/>
                    <a:gd name="connsiteX38" fmla="*/ 295275 w 533400"/>
                    <a:gd name="connsiteY38" fmla="*/ 733425 h 800100"/>
                    <a:gd name="connsiteX39" fmla="*/ 161925 w 533400"/>
                    <a:gd name="connsiteY39" fmla="*/ 371475 h 800100"/>
                    <a:gd name="connsiteX40" fmla="*/ 104775 w 533400"/>
                    <a:gd name="connsiteY40" fmla="*/ 371475 h 800100"/>
                    <a:gd name="connsiteX41" fmla="*/ 104775 w 533400"/>
                    <a:gd name="connsiteY41" fmla="*/ 314325 h 800100"/>
                    <a:gd name="connsiteX42" fmla="*/ 161925 w 533400"/>
                    <a:gd name="connsiteY42" fmla="*/ 314325 h 800100"/>
                    <a:gd name="connsiteX43" fmla="*/ 161925 w 533400"/>
                    <a:gd name="connsiteY43" fmla="*/ 371475 h 800100"/>
                    <a:gd name="connsiteX44" fmla="*/ 161925 w 533400"/>
                    <a:gd name="connsiteY44" fmla="*/ 523875 h 800100"/>
                    <a:gd name="connsiteX45" fmla="*/ 104775 w 533400"/>
                    <a:gd name="connsiteY45" fmla="*/ 523875 h 800100"/>
                    <a:gd name="connsiteX46" fmla="*/ 104775 w 533400"/>
                    <a:gd name="connsiteY46" fmla="*/ 466725 h 800100"/>
                    <a:gd name="connsiteX47" fmla="*/ 161925 w 533400"/>
                    <a:gd name="connsiteY47" fmla="*/ 466725 h 800100"/>
                    <a:gd name="connsiteX48" fmla="*/ 161925 w 533400"/>
                    <a:gd name="connsiteY48" fmla="*/ 523875 h 800100"/>
                    <a:gd name="connsiteX49" fmla="*/ 161925 w 533400"/>
                    <a:gd name="connsiteY49" fmla="*/ 676275 h 800100"/>
                    <a:gd name="connsiteX50" fmla="*/ 104775 w 533400"/>
                    <a:gd name="connsiteY50" fmla="*/ 676275 h 800100"/>
                    <a:gd name="connsiteX51" fmla="*/ 104775 w 533400"/>
                    <a:gd name="connsiteY51" fmla="*/ 619125 h 800100"/>
                    <a:gd name="connsiteX52" fmla="*/ 161925 w 533400"/>
                    <a:gd name="connsiteY52" fmla="*/ 619125 h 800100"/>
                    <a:gd name="connsiteX53" fmla="*/ 161925 w 533400"/>
                    <a:gd name="connsiteY53" fmla="*/ 676275 h 800100"/>
                    <a:gd name="connsiteX54" fmla="*/ 495300 w 533400"/>
                    <a:gd name="connsiteY54" fmla="*/ 733425 h 800100"/>
                    <a:gd name="connsiteX55" fmla="*/ 495300 w 533400"/>
                    <a:gd name="connsiteY55" fmla="*/ 95250 h 800100"/>
                    <a:gd name="connsiteX56" fmla="*/ 466725 w 533400"/>
                    <a:gd name="connsiteY56" fmla="*/ 95250 h 800100"/>
                    <a:gd name="connsiteX57" fmla="*/ 466725 w 533400"/>
                    <a:gd name="connsiteY57" fmla="*/ 38100 h 800100"/>
                    <a:gd name="connsiteX58" fmla="*/ 438150 w 533400"/>
                    <a:gd name="connsiteY58" fmla="*/ 38100 h 800100"/>
                    <a:gd name="connsiteX59" fmla="*/ 438150 w 533400"/>
                    <a:gd name="connsiteY59" fmla="*/ 0 h 800100"/>
                    <a:gd name="connsiteX60" fmla="*/ 66675 w 533400"/>
                    <a:gd name="connsiteY60" fmla="*/ 38100 h 800100"/>
                    <a:gd name="connsiteX61" fmla="*/ 66675 w 533400"/>
                    <a:gd name="connsiteY61" fmla="*/ 95250 h 800100"/>
                    <a:gd name="connsiteX62" fmla="*/ 38100 w 533400"/>
                    <a:gd name="connsiteY62" fmla="*/ 95250 h 800100"/>
                    <a:gd name="connsiteX63" fmla="*/ 38100 w 533400"/>
                    <a:gd name="connsiteY63" fmla="*/ 733425 h 800100"/>
                    <a:gd name="connsiteX64" fmla="*/ 0 w 533400"/>
                    <a:gd name="connsiteY64" fmla="*/ 733425 h 800100"/>
                    <a:gd name="connsiteX65" fmla="*/ 0 w 533400"/>
                    <a:gd name="connsiteY65" fmla="*/ 800100 h 800100"/>
                    <a:gd name="connsiteX66" fmla="*/ 533400 w 533400"/>
                    <a:gd name="connsiteY66" fmla="*/ 800100 h 800100"/>
                    <a:gd name="connsiteX67" fmla="*/ 533400 w 533400"/>
                    <a:gd name="connsiteY67" fmla="*/ 733425 h 800100"/>
                    <a:gd name="connsiteX68" fmla="*/ 495300 w 533400"/>
                    <a:gd name="connsiteY68"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161925 h 800100"/>
                    <a:gd name="connsiteX21" fmla="*/ 238125 w 533400"/>
                    <a:gd name="connsiteY21" fmla="*/ 219075 h 800100"/>
                    <a:gd name="connsiteX22" fmla="*/ 295275 w 533400"/>
                    <a:gd name="connsiteY22" fmla="*/ 161925 h 800100"/>
                    <a:gd name="connsiteX23" fmla="*/ 295275 w 533400"/>
                    <a:gd name="connsiteY23" fmla="*/ 371475 h 800100"/>
                    <a:gd name="connsiteX24" fmla="*/ 238125 w 533400"/>
                    <a:gd name="connsiteY24" fmla="*/ 371475 h 800100"/>
                    <a:gd name="connsiteX25" fmla="*/ 238125 w 533400"/>
                    <a:gd name="connsiteY25" fmla="*/ 314325 h 800100"/>
                    <a:gd name="connsiteX26" fmla="*/ 295275 w 533400"/>
                    <a:gd name="connsiteY26" fmla="*/ 314325 h 800100"/>
                    <a:gd name="connsiteX27" fmla="*/ 295275 w 533400"/>
                    <a:gd name="connsiteY27" fmla="*/ 371475 h 800100"/>
                    <a:gd name="connsiteX28" fmla="*/ 295275 w 533400"/>
                    <a:gd name="connsiteY28" fmla="*/ 523875 h 800100"/>
                    <a:gd name="connsiteX29" fmla="*/ 238125 w 533400"/>
                    <a:gd name="connsiteY29" fmla="*/ 523875 h 800100"/>
                    <a:gd name="connsiteX30" fmla="*/ 238125 w 533400"/>
                    <a:gd name="connsiteY30" fmla="*/ 466725 h 800100"/>
                    <a:gd name="connsiteX31" fmla="*/ 295275 w 533400"/>
                    <a:gd name="connsiteY31" fmla="*/ 466725 h 800100"/>
                    <a:gd name="connsiteX32" fmla="*/ 295275 w 533400"/>
                    <a:gd name="connsiteY32" fmla="*/ 523875 h 800100"/>
                    <a:gd name="connsiteX33" fmla="*/ 295275 w 533400"/>
                    <a:gd name="connsiteY33" fmla="*/ 733425 h 800100"/>
                    <a:gd name="connsiteX34" fmla="*/ 238125 w 533400"/>
                    <a:gd name="connsiteY34" fmla="*/ 733425 h 800100"/>
                    <a:gd name="connsiteX35" fmla="*/ 238125 w 533400"/>
                    <a:gd name="connsiteY35" fmla="*/ 619125 h 800100"/>
                    <a:gd name="connsiteX36" fmla="*/ 295275 w 533400"/>
                    <a:gd name="connsiteY36" fmla="*/ 619125 h 800100"/>
                    <a:gd name="connsiteX37" fmla="*/ 295275 w 533400"/>
                    <a:gd name="connsiteY37" fmla="*/ 733425 h 800100"/>
                    <a:gd name="connsiteX38" fmla="*/ 161925 w 533400"/>
                    <a:gd name="connsiteY38" fmla="*/ 371475 h 800100"/>
                    <a:gd name="connsiteX39" fmla="*/ 104775 w 533400"/>
                    <a:gd name="connsiteY39" fmla="*/ 371475 h 800100"/>
                    <a:gd name="connsiteX40" fmla="*/ 104775 w 533400"/>
                    <a:gd name="connsiteY40" fmla="*/ 314325 h 800100"/>
                    <a:gd name="connsiteX41" fmla="*/ 161925 w 533400"/>
                    <a:gd name="connsiteY41" fmla="*/ 314325 h 800100"/>
                    <a:gd name="connsiteX42" fmla="*/ 161925 w 533400"/>
                    <a:gd name="connsiteY42" fmla="*/ 371475 h 800100"/>
                    <a:gd name="connsiteX43" fmla="*/ 161925 w 533400"/>
                    <a:gd name="connsiteY43" fmla="*/ 523875 h 800100"/>
                    <a:gd name="connsiteX44" fmla="*/ 104775 w 533400"/>
                    <a:gd name="connsiteY44" fmla="*/ 523875 h 800100"/>
                    <a:gd name="connsiteX45" fmla="*/ 104775 w 533400"/>
                    <a:gd name="connsiteY45" fmla="*/ 466725 h 800100"/>
                    <a:gd name="connsiteX46" fmla="*/ 161925 w 533400"/>
                    <a:gd name="connsiteY46" fmla="*/ 466725 h 800100"/>
                    <a:gd name="connsiteX47" fmla="*/ 161925 w 533400"/>
                    <a:gd name="connsiteY47" fmla="*/ 523875 h 800100"/>
                    <a:gd name="connsiteX48" fmla="*/ 161925 w 533400"/>
                    <a:gd name="connsiteY48" fmla="*/ 676275 h 800100"/>
                    <a:gd name="connsiteX49" fmla="*/ 104775 w 533400"/>
                    <a:gd name="connsiteY49" fmla="*/ 676275 h 800100"/>
                    <a:gd name="connsiteX50" fmla="*/ 104775 w 533400"/>
                    <a:gd name="connsiteY50" fmla="*/ 619125 h 800100"/>
                    <a:gd name="connsiteX51" fmla="*/ 161925 w 533400"/>
                    <a:gd name="connsiteY51" fmla="*/ 619125 h 800100"/>
                    <a:gd name="connsiteX52" fmla="*/ 161925 w 533400"/>
                    <a:gd name="connsiteY52" fmla="*/ 676275 h 800100"/>
                    <a:gd name="connsiteX53" fmla="*/ 495300 w 533400"/>
                    <a:gd name="connsiteY53" fmla="*/ 733425 h 800100"/>
                    <a:gd name="connsiteX54" fmla="*/ 495300 w 533400"/>
                    <a:gd name="connsiteY54" fmla="*/ 95250 h 800100"/>
                    <a:gd name="connsiteX55" fmla="*/ 466725 w 533400"/>
                    <a:gd name="connsiteY55" fmla="*/ 95250 h 800100"/>
                    <a:gd name="connsiteX56" fmla="*/ 466725 w 533400"/>
                    <a:gd name="connsiteY56" fmla="*/ 38100 h 800100"/>
                    <a:gd name="connsiteX57" fmla="*/ 438150 w 533400"/>
                    <a:gd name="connsiteY57" fmla="*/ 38100 h 800100"/>
                    <a:gd name="connsiteX58" fmla="*/ 438150 w 533400"/>
                    <a:gd name="connsiteY58" fmla="*/ 0 h 800100"/>
                    <a:gd name="connsiteX59" fmla="*/ 66675 w 533400"/>
                    <a:gd name="connsiteY59" fmla="*/ 38100 h 800100"/>
                    <a:gd name="connsiteX60" fmla="*/ 66675 w 533400"/>
                    <a:gd name="connsiteY60" fmla="*/ 95250 h 800100"/>
                    <a:gd name="connsiteX61" fmla="*/ 38100 w 533400"/>
                    <a:gd name="connsiteY61" fmla="*/ 95250 h 800100"/>
                    <a:gd name="connsiteX62" fmla="*/ 38100 w 533400"/>
                    <a:gd name="connsiteY62" fmla="*/ 733425 h 800100"/>
                    <a:gd name="connsiteX63" fmla="*/ 0 w 533400"/>
                    <a:gd name="connsiteY63" fmla="*/ 733425 h 800100"/>
                    <a:gd name="connsiteX64" fmla="*/ 0 w 533400"/>
                    <a:gd name="connsiteY64" fmla="*/ 800100 h 800100"/>
                    <a:gd name="connsiteX65" fmla="*/ 533400 w 533400"/>
                    <a:gd name="connsiteY65" fmla="*/ 800100 h 800100"/>
                    <a:gd name="connsiteX66" fmla="*/ 533400 w 533400"/>
                    <a:gd name="connsiteY66" fmla="*/ 733425 h 800100"/>
                    <a:gd name="connsiteX67" fmla="*/ 495300 w 533400"/>
                    <a:gd name="connsiteY67"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371475 h 800100"/>
                    <a:gd name="connsiteX21" fmla="*/ 238125 w 533400"/>
                    <a:gd name="connsiteY21" fmla="*/ 371475 h 800100"/>
                    <a:gd name="connsiteX22" fmla="*/ 238125 w 533400"/>
                    <a:gd name="connsiteY22" fmla="*/ 314325 h 800100"/>
                    <a:gd name="connsiteX23" fmla="*/ 295275 w 533400"/>
                    <a:gd name="connsiteY23" fmla="*/ 314325 h 800100"/>
                    <a:gd name="connsiteX24" fmla="*/ 295275 w 533400"/>
                    <a:gd name="connsiteY24" fmla="*/ 371475 h 800100"/>
                    <a:gd name="connsiteX25" fmla="*/ 295275 w 533400"/>
                    <a:gd name="connsiteY25" fmla="*/ 523875 h 800100"/>
                    <a:gd name="connsiteX26" fmla="*/ 238125 w 533400"/>
                    <a:gd name="connsiteY26" fmla="*/ 523875 h 800100"/>
                    <a:gd name="connsiteX27" fmla="*/ 238125 w 533400"/>
                    <a:gd name="connsiteY27" fmla="*/ 466725 h 800100"/>
                    <a:gd name="connsiteX28" fmla="*/ 295275 w 533400"/>
                    <a:gd name="connsiteY28" fmla="*/ 466725 h 800100"/>
                    <a:gd name="connsiteX29" fmla="*/ 295275 w 533400"/>
                    <a:gd name="connsiteY29" fmla="*/ 523875 h 800100"/>
                    <a:gd name="connsiteX30" fmla="*/ 295275 w 533400"/>
                    <a:gd name="connsiteY30" fmla="*/ 733425 h 800100"/>
                    <a:gd name="connsiteX31" fmla="*/ 238125 w 533400"/>
                    <a:gd name="connsiteY31" fmla="*/ 733425 h 800100"/>
                    <a:gd name="connsiteX32" fmla="*/ 238125 w 533400"/>
                    <a:gd name="connsiteY32" fmla="*/ 619125 h 800100"/>
                    <a:gd name="connsiteX33" fmla="*/ 295275 w 533400"/>
                    <a:gd name="connsiteY33" fmla="*/ 619125 h 800100"/>
                    <a:gd name="connsiteX34" fmla="*/ 295275 w 533400"/>
                    <a:gd name="connsiteY34" fmla="*/ 733425 h 800100"/>
                    <a:gd name="connsiteX35" fmla="*/ 161925 w 533400"/>
                    <a:gd name="connsiteY35" fmla="*/ 371475 h 800100"/>
                    <a:gd name="connsiteX36" fmla="*/ 104775 w 533400"/>
                    <a:gd name="connsiteY36" fmla="*/ 371475 h 800100"/>
                    <a:gd name="connsiteX37" fmla="*/ 104775 w 533400"/>
                    <a:gd name="connsiteY37" fmla="*/ 314325 h 800100"/>
                    <a:gd name="connsiteX38" fmla="*/ 161925 w 533400"/>
                    <a:gd name="connsiteY38" fmla="*/ 314325 h 800100"/>
                    <a:gd name="connsiteX39" fmla="*/ 161925 w 533400"/>
                    <a:gd name="connsiteY39" fmla="*/ 371475 h 800100"/>
                    <a:gd name="connsiteX40" fmla="*/ 161925 w 533400"/>
                    <a:gd name="connsiteY40" fmla="*/ 523875 h 800100"/>
                    <a:gd name="connsiteX41" fmla="*/ 104775 w 533400"/>
                    <a:gd name="connsiteY41" fmla="*/ 523875 h 800100"/>
                    <a:gd name="connsiteX42" fmla="*/ 104775 w 533400"/>
                    <a:gd name="connsiteY42" fmla="*/ 466725 h 800100"/>
                    <a:gd name="connsiteX43" fmla="*/ 161925 w 533400"/>
                    <a:gd name="connsiteY43" fmla="*/ 466725 h 800100"/>
                    <a:gd name="connsiteX44" fmla="*/ 161925 w 533400"/>
                    <a:gd name="connsiteY44" fmla="*/ 523875 h 800100"/>
                    <a:gd name="connsiteX45" fmla="*/ 161925 w 533400"/>
                    <a:gd name="connsiteY45" fmla="*/ 676275 h 800100"/>
                    <a:gd name="connsiteX46" fmla="*/ 104775 w 533400"/>
                    <a:gd name="connsiteY46" fmla="*/ 676275 h 800100"/>
                    <a:gd name="connsiteX47" fmla="*/ 104775 w 533400"/>
                    <a:gd name="connsiteY47" fmla="*/ 619125 h 800100"/>
                    <a:gd name="connsiteX48" fmla="*/ 161925 w 533400"/>
                    <a:gd name="connsiteY48" fmla="*/ 619125 h 800100"/>
                    <a:gd name="connsiteX49" fmla="*/ 161925 w 533400"/>
                    <a:gd name="connsiteY49" fmla="*/ 676275 h 800100"/>
                    <a:gd name="connsiteX50" fmla="*/ 495300 w 533400"/>
                    <a:gd name="connsiteY50" fmla="*/ 733425 h 800100"/>
                    <a:gd name="connsiteX51" fmla="*/ 495300 w 533400"/>
                    <a:gd name="connsiteY51" fmla="*/ 95250 h 800100"/>
                    <a:gd name="connsiteX52" fmla="*/ 466725 w 533400"/>
                    <a:gd name="connsiteY52" fmla="*/ 95250 h 800100"/>
                    <a:gd name="connsiteX53" fmla="*/ 466725 w 533400"/>
                    <a:gd name="connsiteY53" fmla="*/ 38100 h 800100"/>
                    <a:gd name="connsiteX54" fmla="*/ 438150 w 533400"/>
                    <a:gd name="connsiteY54" fmla="*/ 38100 h 800100"/>
                    <a:gd name="connsiteX55" fmla="*/ 438150 w 533400"/>
                    <a:gd name="connsiteY55" fmla="*/ 0 h 800100"/>
                    <a:gd name="connsiteX56" fmla="*/ 66675 w 533400"/>
                    <a:gd name="connsiteY56" fmla="*/ 38100 h 800100"/>
                    <a:gd name="connsiteX57" fmla="*/ 66675 w 533400"/>
                    <a:gd name="connsiteY57" fmla="*/ 95250 h 800100"/>
                    <a:gd name="connsiteX58" fmla="*/ 38100 w 533400"/>
                    <a:gd name="connsiteY58" fmla="*/ 95250 h 800100"/>
                    <a:gd name="connsiteX59" fmla="*/ 38100 w 533400"/>
                    <a:gd name="connsiteY59" fmla="*/ 733425 h 800100"/>
                    <a:gd name="connsiteX60" fmla="*/ 0 w 533400"/>
                    <a:gd name="connsiteY60" fmla="*/ 733425 h 800100"/>
                    <a:gd name="connsiteX61" fmla="*/ 0 w 533400"/>
                    <a:gd name="connsiteY61" fmla="*/ 800100 h 800100"/>
                    <a:gd name="connsiteX62" fmla="*/ 533400 w 533400"/>
                    <a:gd name="connsiteY62" fmla="*/ 800100 h 800100"/>
                    <a:gd name="connsiteX63" fmla="*/ 533400 w 533400"/>
                    <a:gd name="connsiteY63" fmla="*/ 733425 h 800100"/>
                    <a:gd name="connsiteX64" fmla="*/ 495300 w 533400"/>
                    <a:gd name="connsiteY64" fmla="*/ 733425 h 800100"/>
                    <a:gd name="connsiteX0" fmla="*/ 428625 w 533400"/>
                    <a:gd name="connsiteY0" fmla="*/ 219075 h 800100"/>
                    <a:gd name="connsiteX1" fmla="*/ 371475 w 533400"/>
                    <a:gd name="connsiteY1" fmla="*/ 161925 h 800100"/>
                    <a:gd name="connsiteX2" fmla="*/ 428625 w 533400"/>
                    <a:gd name="connsiteY2" fmla="*/ 161925 h 800100"/>
                    <a:gd name="connsiteX3" fmla="*/ 428625 w 533400"/>
                    <a:gd name="connsiteY3" fmla="*/ 219075 h 800100"/>
                    <a:gd name="connsiteX4" fmla="*/ 428625 w 533400"/>
                    <a:gd name="connsiteY4" fmla="*/ 371475 h 800100"/>
                    <a:gd name="connsiteX5" fmla="*/ 371475 w 533400"/>
                    <a:gd name="connsiteY5" fmla="*/ 371475 h 800100"/>
                    <a:gd name="connsiteX6" fmla="*/ 371475 w 533400"/>
                    <a:gd name="connsiteY6" fmla="*/ 314325 h 800100"/>
                    <a:gd name="connsiteX7" fmla="*/ 428625 w 533400"/>
                    <a:gd name="connsiteY7" fmla="*/ 314325 h 800100"/>
                    <a:gd name="connsiteX8" fmla="*/ 428625 w 533400"/>
                    <a:gd name="connsiteY8" fmla="*/ 371475 h 800100"/>
                    <a:gd name="connsiteX9" fmla="*/ 428625 w 533400"/>
                    <a:gd name="connsiteY9" fmla="*/ 523875 h 800100"/>
                    <a:gd name="connsiteX10" fmla="*/ 371475 w 533400"/>
                    <a:gd name="connsiteY10" fmla="*/ 523875 h 800100"/>
                    <a:gd name="connsiteX11" fmla="*/ 371475 w 533400"/>
                    <a:gd name="connsiteY11" fmla="*/ 466725 h 800100"/>
                    <a:gd name="connsiteX12" fmla="*/ 428625 w 533400"/>
                    <a:gd name="connsiteY12" fmla="*/ 466725 h 800100"/>
                    <a:gd name="connsiteX13" fmla="*/ 428625 w 533400"/>
                    <a:gd name="connsiteY13" fmla="*/ 523875 h 800100"/>
                    <a:gd name="connsiteX14" fmla="*/ 428625 w 533400"/>
                    <a:gd name="connsiteY14" fmla="*/ 676275 h 800100"/>
                    <a:gd name="connsiteX15" fmla="*/ 371475 w 533400"/>
                    <a:gd name="connsiteY15" fmla="*/ 676275 h 800100"/>
                    <a:gd name="connsiteX16" fmla="*/ 371475 w 533400"/>
                    <a:gd name="connsiteY16" fmla="*/ 619125 h 800100"/>
                    <a:gd name="connsiteX17" fmla="*/ 428625 w 533400"/>
                    <a:gd name="connsiteY17" fmla="*/ 619125 h 800100"/>
                    <a:gd name="connsiteX18" fmla="*/ 428625 w 533400"/>
                    <a:gd name="connsiteY18" fmla="*/ 676275 h 800100"/>
                    <a:gd name="connsiteX19" fmla="*/ 295275 w 533400"/>
                    <a:gd name="connsiteY19" fmla="*/ 371475 h 800100"/>
                    <a:gd name="connsiteX20" fmla="*/ 238125 w 533400"/>
                    <a:gd name="connsiteY20" fmla="*/ 371475 h 800100"/>
                    <a:gd name="connsiteX21" fmla="*/ 238125 w 533400"/>
                    <a:gd name="connsiteY21" fmla="*/ 314325 h 800100"/>
                    <a:gd name="connsiteX22" fmla="*/ 295275 w 533400"/>
                    <a:gd name="connsiteY22" fmla="*/ 314325 h 800100"/>
                    <a:gd name="connsiteX23" fmla="*/ 295275 w 533400"/>
                    <a:gd name="connsiteY23" fmla="*/ 371475 h 800100"/>
                    <a:gd name="connsiteX24" fmla="*/ 295275 w 533400"/>
                    <a:gd name="connsiteY24" fmla="*/ 523875 h 800100"/>
                    <a:gd name="connsiteX25" fmla="*/ 238125 w 533400"/>
                    <a:gd name="connsiteY25" fmla="*/ 523875 h 800100"/>
                    <a:gd name="connsiteX26" fmla="*/ 238125 w 533400"/>
                    <a:gd name="connsiteY26" fmla="*/ 466725 h 800100"/>
                    <a:gd name="connsiteX27" fmla="*/ 295275 w 533400"/>
                    <a:gd name="connsiteY27" fmla="*/ 466725 h 800100"/>
                    <a:gd name="connsiteX28" fmla="*/ 295275 w 533400"/>
                    <a:gd name="connsiteY28" fmla="*/ 523875 h 800100"/>
                    <a:gd name="connsiteX29" fmla="*/ 295275 w 533400"/>
                    <a:gd name="connsiteY29" fmla="*/ 733425 h 800100"/>
                    <a:gd name="connsiteX30" fmla="*/ 238125 w 533400"/>
                    <a:gd name="connsiteY30" fmla="*/ 733425 h 800100"/>
                    <a:gd name="connsiteX31" fmla="*/ 238125 w 533400"/>
                    <a:gd name="connsiteY31" fmla="*/ 619125 h 800100"/>
                    <a:gd name="connsiteX32" fmla="*/ 295275 w 533400"/>
                    <a:gd name="connsiteY32" fmla="*/ 619125 h 800100"/>
                    <a:gd name="connsiteX33" fmla="*/ 295275 w 533400"/>
                    <a:gd name="connsiteY33" fmla="*/ 733425 h 800100"/>
                    <a:gd name="connsiteX34" fmla="*/ 161925 w 533400"/>
                    <a:gd name="connsiteY34" fmla="*/ 371475 h 800100"/>
                    <a:gd name="connsiteX35" fmla="*/ 104775 w 533400"/>
                    <a:gd name="connsiteY35" fmla="*/ 371475 h 800100"/>
                    <a:gd name="connsiteX36" fmla="*/ 104775 w 533400"/>
                    <a:gd name="connsiteY36" fmla="*/ 314325 h 800100"/>
                    <a:gd name="connsiteX37" fmla="*/ 161925 w 533400"/>
                    <a:gd name="connsiteY37" fmla="*/ 314325 h 800100"/>
                    <a:gd name="connsiteX38" fmla="*/ 161925 w 533400"/>
                    <a:gd name="connsiteY38" fmla="*/ 371475 h 800100"/>
                    <a:gd name="connsiteX39" fmla="*/ 161925 w 533400"/>
                    <a:gd name="connsiteY39" fmla="*/ 523875 h 800100"/>
                    <a:gd name="connsiteX40" fmla="*/ 104775 w 533400"/>
                    <a:gd name="connsiteY40" fmla="*/ 523875 h 800100"/>
                    <a:gd name="connsiteX41" fmla="*/ 104775 w 533400"/>
                    <a:gd name="connsiteY41" fmla="*/ 466725 h 800100"/>
                    <a:gd name="connsiteX42" fmla="*/ 161925 w 533400"/>
                    <a:gd name="connsiteY42" fmla="*/ 466725 h 800100"/>
                    <a:gd name="connsiteX43" fmla="*/ 161925 w 533400"/>
                    <a:gd name="connsiteY43" fmla="*/ 523875 h 800100"/>
                    <a:gd name="connsiteX44" fmla="*/ 161925 w 533400"/>
                    <a:gd name="connsiteY44" fmla="*/ 676275 h 800100"/>
                    <a:gd name="connsiteX45" fmla="*/ 104775 w 533400"/>
                    <a:gd name="connsiteY45" fmla="*/ 676275 h 800100"/>
                    <a:gd name="connsiteX46" fmla="*/ 104775 w 533400"/>
                    <a:gd name="connsiteY46" fmla="*/ 619125 h 800100"/>
                    <a:gd name="connsiteX47" fmla="*/ 161925 w 533400"/>
                    <a:gd name="connsiteY47" fmla="*/ 619125 h 800100"/>
                    <a:gd name="connsiteX48" fmla="*/ 161925 w 533400"/>
                    <a:gd name="connsiteY48" fmla="*/ 676275 h 800100"/>
                    <a:gd name="connsiteX49" fmla="*/ 495300 w 533400"/>
                    <a:gd name="connsiteY49" fmla="*/ 733425 h 800100"/>
                    <a:gd name="connsiteX50" fmla="*/ 495300 w 533400"/>
                    <a:gd name="connsiteY50" fmla="*/ 95250 h 800100"/>
                    <a:gd name="connsiteX51" fmla="*/ 466725 w 533400"/>
                    <a:gd name="connsiteY51" fmla="*/ 95250 h 800100"/>
                    <a:gd name="connsiteX52" fmla="*/ 466725 w 533400"/>
                    <a:gd name="connsiteY52" fmla="*/ 38100 h 800100"/>
                    <a:gd name="connsiteX53" fmla="*/ 438150 w 533400"/>
                    <a:gd name="connsiteY53" fmla="*/ 38100 h 800100"/>
                    <a:gd name="connsiteX54" fmla="*/ 438150 w 533400"/>
                    <a:gd name="connsiteY54" fmla="*/ 0 h 800100"/>
                    <a:gd name="connsiteX55" fmla="*/ 66675 w 533400"/>
                    <a:gd name="connsiteY55" fmla="*/ 38100 h 800100"/>
                    <a:gd name="connsiteX56" fmla="*/ 66675 w 533400"/>
                    <a:gd name="connsiteY56" fmla="*/ 95250 h 800100"/>
                    <a:gd name="connsiteX57" fmla="*/ 38100 w 533400"/>
                    <a:gd name="connsiteY57" fmla="*/ 95250 h 800100"/>
                    <a:gd name="connsiteX58" fmla="*/ 38100 w 533400"/>
                    <a:gd name="connsiteY58" fmla="*/ 733425 h 800100"/>
                    <a:gd name="connsiteX59" fmla="*/ 0 w 533400"/>
                    <a:gd name="connsiteY59" fmla="*/ 733425 h 800100"/>
                    <a:gd name="connsiteX60" fmla="*/ 0 w 533400"/>
                    <a:gd name="connsiteY60" fmla="*/ 800100 h 800100"/>
                    <a:gd name="connsiteX61" fmla="*/ 533400 w 533400"/>
                    <a:gd name="connsiteY61" fmla="*/ 800100 h 800100"/>
                    <a:gd name="connsiteX62" fmla="*/ 533400 w 533400"/>
                    <a:gd name="connsiteY62" fmla="*/ 733425 h 800100"/>
                    <a:gd name="connsiteX63" fmla="*/ 495300 w 533400"/>
                    <a:gd name="connsiteY63" fmla="*/ 733425 h 800100"/>
                    <a:gd name="connsiteX0" fmla="*/ 428625 w 533400"/>
                    <a:gd name="connsiteY0" fmla="*/ 219075 h 800100"/>
                    <a:gd name="connsiteX1" fmla="*/ 371475 w 533400"/>
                    <a:gd name="connsiteY1" fmla="*/ 161925 h 800100"/>
                    <a:gd name="connsiteX2" fmla="*/ 428625 w 533400"/>
                    <a:gd name="connsiteY2" fmla="*/ 219075 h 800100"/>
                    <a:gd name="connsiteX3" fmla="*/ 428625 w 533400"/>
                    <a:gd name="connsiteY3" fmla="*/ 371475 h 800100"/>
                    <a:gd name="connsiteX4" fmla="*/ 371475 w 533400"/>
                    <a:gd name="connsiteY4" fmla="*/ 371475 h 800100"/>
                    <a:gd name="connsiteX5" fmla="*/ 371475 w 533400"/>
                    <a:gd name="connsiteY5" fmla="*/ 314325 h 800100"/>
                    <a:gd name="connsiteX6" fmla="*/ 428625 w 533400"/>
                    <a:gd name="connsiteY6" fmla="*/ 314325 h 800100"/>
                    <a:gd name="connsiteX7" fmla="*/ 428625 w 533400"/>
                    <a:gd name="connsiteY7" fmla="*/ 371475 h 800100"/>
                    <a:gd name="connsiteX8" fmla="*/ 428625 w 533400"/>
                    <a:gd name="connsiteY8" fmla="*/ 523875 h 800100"/>
                    <a:gd name="connsiteX9" fmla="*/ 371475 w 533400"/>
                    <a:gd name="connsiteY9" fmla="*/ 523875 h 800100"/>
                    <a:gd name="connsiteX10" fmla="*/ 371475 w 533400"/>
                    <a:gd name="connsiteY10" fmla="*/ 466725 h 800100"/>
                    <a:gd name="connsiteX11" fmla="*/ 428625 w 533400"/>
                    <a:gd name="connsiteY11" fmla="*/ 466725 h 800100"/>
                    <a:gd name="connsiteX12" fmla="*/ 428625 w 533400"/>
                    <a:gd name="connsiteY12" fmla="*/ 523875 h 800100"/>
                    <a:gd name="connsiteX13" fmla="*/ 428625 w 533400"/>
                    <a:gd name="connsiteY13" fmla="*/ 676275 h 800100"/>
                    <a:gd name="connsiteX14" fmla="*/ 371475 w 533400"/>
                    <a:gd name="connsiteY14" fmla="*/ 676275 h 800100"/>
                    <a:gd name="connsiteX15" fmla="*/ 371475 w 533400"/>
                    <a:gd name="connsiteY15" fmla="*/ 619125 h 800100"/>
                    <a:gd name="connsiteX16" fmla="*/ 428625 w 533400"/>
                    <a:gd name="connsiteY16" fmla="*/ 619125 h 800100"/>
                    <a:gd name="connsiteX17" fmla="*/ 428625 w 533400"/>
                    <a:gd name="connsiteY17" fmla="*/ 676275 h 800100"/>
                    <a:gd name="connsiteX18" fmla="*/ 295275 w 533400"/>
                    <a:gd name="connsiteY18" fmla="*/ 371475 h 800100"/>
                    <a:gd name="connsiteX19" fmla="*/ 238125 w 533400"/>
                    <a:gd name="connsiteY19" fmla="*/ 371475 h 800100"/>
                    <a:gd name="connsiteX20" fmla="*/ 238125 w 533400"/>
                    <a:gd name="connsiteY20" fmla="*/ 314325 h 800100"/>
                    <a:gd name="connsiteX21" fmla="*/ 295275 w 533400"/>
                    <a:gd name="connsiteY21" fmla="*/ 314325 h 800100"/>
                    <a:gd name="connsiteX22" fmla="*/ 295275 w 533400"/>
                    <a:gd name="connsiteY22" fmla="*/ 371475 h 800100"/>
                    <a:gd name="connsiteX23" fmla="*/ 295275 w 533400"/>
                    <a:gd name="connsiteY23" fmla="*/ 523875 h 800100"/>
                    <a:gd name="connsiteX24" fmla="*/ 238125 w 533400"/>
                    <a:gd name="connsiteY24" fmla="*/ 523875 h 800100"/>
                    <a:gd name="connsiteX25" fmla="*/ 238125 w 533400"/>
                    <a:gd name="connsiteY25" fmla="*/ 466725 h 800100"/>
                    <a:gd name="connsiteX26" fmla="*/ 295275 w 533400"/>
                    <a:gd name="connsiteY26" fmla="*/ 466725 h 800100"/>
                    <a:gd name="connsiteX27" fmla="*/ 295275 w 533400"/>
                    <a:gd name="connsiteY27" fmla="*/ 523875 h 800100"/>
                    <a:gd name="connsiteX28" fmla="*/ 295275 w 533400"/>
                    <a:gd name="connsiteY28" fmla="*/ 733425 h 800100"/>
                    <a:gd name="connsiteX29" fmla="*/ 238125 w 533400"/>
                    <a:gd name="connsiteY29" fmla="*/ 733425 h 800100"/>
                    <a:gd name="connsiteX30" fmla="*/ 238125 w 533400"/>
                    <a:gd name="connsiteY30" fmla="*/ 619125 h 800100"/>
                    <a:gd name="connsiteX31" fmla="*/ 295275 w 533400"/>
                    <a:gd name="connsiteY31" fmla="*/ 619125 h 800100"/>
                    <a:gd name="connsiteX32" fmla="*/ 295275 w 533400"/>
                    <a:gd name="connsiteY32" fmla="*/ 733425 h 800100"/>
                    <a:gd name="connsiteX33" fmla="*/ 161925 w 533400"/>
                    <a:gd name="connsiteY33" fmla="*/ 371475 h 800100"/>
                    <a:gd name="connsiteX34" fmla="*/ 104775 w 533400"/>
                    <a:gd name="connsiteY34" fmla="*/ 371475 h 800100"/>
                    <a:gd name="connsiteX35" fmla="*/ 104775 w 533400"/>
                    <a:gd name="connsiteY35" fmla="*/ 314325 h 800100"/>
                    <a:gd name="connsiteX36" fmla="*/ 161925 w 533400"/>
                    <a:gd name="connsiteY36" fmla="*/ 314325 h 800100"/>
                    <a:gd name="connsiteX37" fmla="*/ 161925 w 533400"/>
                    <a:gd name="connsiteY37" fmla="*/ 371475 h 800100"/>
                    <a:gd name="connsiteX38" fmla="*/ 161925 w 533400"/>
                    <a:gd name="connsiteY38" fmla="*/ 523875 h 800100"/>
                    <a:gd name="connsiteX39" fmla="*/ 104775 w 533400"/>
                    <a:gd name="connsiteY39" fmla="*/ 523875 h 800100"/>
                    <a:gd name="connsiteX40" fmla="*/ 104775 w 533400"/>
                    <a:gd name="connsiteY40" fmla="*/ 466725 h 800100"/>
                    <a:gd name="connsiteX41" fmla="*/ 161925 w 533400"/>
                    <a:gd name="connsiteY41" fmla="*/ 466725 h 800100"/>
                    <a:gd name="connsiteX42" fmla="*/ 161925 w 533400"/>
                    <a:gd name="connsiteY42" fmla="*/ 523875 h 800100"/>
                    <a:gd name="connsiteX43" fmla="*/ 161925 w 533400"/>
                    <a:gd name="connsiteY43" fmla="*/ 676275 h 800100"/>
                    <a:gd name="connsiteX44" fmla="*/ 104775 w 533400"/>
                    <a:gd name="connsiteY44" fmla="*/ 676275 h 800100"/>
                    <a:gd name="connsiteX45" fmla="*/ 104775 w 533400"/>
                    <a:gd name="connsiteY45" fmla="*/ 619125 h 800100"/>
                    <a:gd name="connsiteX46" fmla="*/ 161925 w 533400"/>
                    <a:gd name="connsiteY46" fmla="*/ 619125 h 800100"/>
                    <a:gd name="connsiteX47" fmla="*/ 161925 w 533400"/>
                    <a:gd name="connsiteY47" fmla="*/ 676275 h 800100"/>
                    <a:gd name="connsiteX48" fmla="*/ 495300 w 533400"/>
                    <a:gd name="connsiteY48" fmla="*/ 733425 h 800100"/>
                    <a:gd name="connsiteX49" fmla="*/ 495300 w 533400"/>
                    <a:gd name="connsiteY49" fmla="*/ 95250 h 800100"/>
                    <a:gd name="connsiteX50" fmla="*/ 466725 w 533400"/>
                    <a:gd name="connsiteY50" fmla="*/ 95250 h 800100"/>
                    <a:gd name="connsiteX51" fmla="*/ 466725 w 533400"/>
                    <a:gd name="connsiteY51" fmla="*/ 38100 h 800100"/>
                    <a:gd name="connsiteX52" fmla="*/ 438150 w 533400"/>
                    <a:gd name="connsiteY52" fmla="*/ 38100 h 800100"/>
                    <a:gd name="connsiteX53" fmla="*/ 438150 w 533400"/>
                    <a:gd name="connsiteY53" fmla="*/ 0 h 800100"/>
                    <a:gd name="connsiteX54" fmla="*/ 66675 w 533400"/>
                    <a:gd name="connsiteY54" fmla="*/ 38100 h 800100"/>
                    <a:gd name="connsiteX55" fmla="*/ 66675 w 533400"/>
                    <a:gd name="connsiteY55" fmla="*/ 95250 h 800100"/>
                    <a:gd name="connsiteX56" fmla="*/ 38100 w 533400"/>
                    <a:gd name="connsiteY56" fmla="*/ 95250 h 800100"/>
                    <a:gd name="connsiteX57" fmla="*/ 38100 w 533400"/>
                    <a:gd name="connsiteY57" fmla="*/ 733425 h 800100"/>
                    <a:gd name="connsiteX58" fmla="*/ 0 w 533400"/>
                    <a:gd name="connsiteY58" fmla="*/ 733425 h 800100"/>
                    <a:gd name="connsiteX59" fmla="*/ 0 w 533400"/>
                    <a:gd name="connsiteY59" fmla="*/ 800100 h 800100"/>
                    <a:gd name="connsiteX60" fmla="*/ 533400 w 533400"/>
                    <a:gd name="connsiteY60" fmla="*/ 800100 h 800100"/>
                    <a:gd name="connsiteX61" fmla="*/ 533400 w 533400"/>
                    <a:gd name="connsiteY61" fmla="*/ 733425 h 800100"/>
                    <a:gd name="connsiteX62" fmla="*/ 495300 w 533400"/>
                    <a:gd name="connsiteY62"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14325 h 800100"/>
                    <a:gd name="connsiteX4" fmla="*/ 428625 w 533400"/>
                    <a:gd name="connsiteY4" fmla="*/ 371475 h 800100"/>
                    <a:gd name="connsiteX5" fmla="*/ 428625 w 533400"/>
                    <a:gd name="connsiteY5" fmla="*/ 523875 h 800100"/>
                    <a:gd name="connsiteX6" fmla="*/ 371475 w 533400"/>
                    <a:gd name="connsiteY6" fmla="*/ 523875 h 800100"/>
                    <a:gd name="connsiteX7" fmla="*/ 371475 w 533400"/>
                    <a:gd name="connsiteY7" fmla="*/ 466725 h 800100"/>
                    <a:gd name="connsiteX8" fmla="*/ 428625 w 533400"/>
                    <a:gd name="connsiteY8" fmla="*/ 466725 h 800100"/>
                    <a:gd name="connsiteX9" fmla="*/ 428625 w 533400"/>
                    <a:gd name="connsiteY9" fmla="*/ 523875 h 800100"/>
                    <a:gd name="connsiteX10" fmla="*/ 428625 w 533400"/>
                    <a:gd name="connsiteY10" fmla="*/ 676275 h 800100"/>
                    <a:gd name="connsiteX11" fmla="*/ 371475 w 533400"/>
                    <a:gd name="connsiteY11" fmla="*/ 676275 h 800100"/>
                    <a:gd name="connsiteX12" fmla="*/ 371475 w 533400"/>
                    <a:gd name="connsiteY12" fmla="*/ 619125 h 800100"/>
                    <a:gd name="connsiteX13" fmla="*/ 428625 w 533400"/>
                    <a:gd name="connsiteY13" fmla="*/ 619125 h 800100"/>
                    <a:gd name="connsiteX14" fmla="*/ 428625 w 533400"/>
                    <a:gd name="connsiteY14" fmla="*/ 676275 h 800100"/>
                    <a:gd name="connsiteX15" fmla="*/ 295275 w 533400"/>
                    <a:gd name="connsiteY15" fmla="*/ 371475 h 800100"/>
                    <a:gd name="connsiteX16" fmla="*/ 238125 w 533400"/>
                    <a:gd name="connsiteY16" fmla="*/ 371475 h 800100"/>
                    <a:gd name="connsiteX17" fmla="*/ 238125 w 533400"/>
                    <a:gd name="connsiteY17" fmla="*/ 314325 h 800100"/>
                    <a:gd name="connsiteX18" fmla="*/ 295275 w 533400"/>
                    <a:gd name="connsiteY18" fmla="*/ 314325 h 800100"/>
                    <a:gd name="connsiteX19" fmla="*/ 295275 w 533400"/>
                    <a:gd name="connsiteY19" fmla="*/ 371475 h 800100"/>
                    <a:gd name="connsiteX20" fmla="*/ 295275 w 533400"/>
                    <a:gd name="connsiteY20" fmla="*/ 523875 h 800100"/>
                    <a:gd name="connsiteX21" fmla="*/ 238125 w 533400"/>
                    <a:gd name="connsiteY21" fmla="*/ 523875 h 800100"/>
                    <a:gd name="connsiteX22" fmla="*/ 238125 w 533400"/>
                    <a:gd name="connsiteY22" fmla="*/ 466725 h 800100"/>
                    <a:gd name="connsiteX23" fmla="*/ 295275 w 533400"/>
                    <a:gd name="connsiteY23" fmla="*/ 466725 h 800100"/>
                    <a:gd name="connsiteX24" fmla="*/ 295275 w 533400"/>
                    <a:gd name="connsiteY24" fmla="*/ 523875 h 800100"/>
                    <a:gd name="connsiteX25" fmla="*/ 295275 w 533400"/>
                    <a:gd name="connsiteY25" fmla="*/ 733425 h 800100"/>
                    <a:gd name="connsiteX26" fmla="*/ 238125 w 533400"/>
                    <a:gd name="connsiteY26" fmla="*/ 733425 h 800100"/>
                    <a:gd name="connsiteX27" fmla="*/ 238125 w 533400"/>
                    <a:gd name="connsiteY27" fmla="*/ 619125 h 800100"/>
                    <a:gd name="connsiteX28" fmla="*/ 295275 w 533400"/>
                    <a:gd name="connsiteY28" fmla="*/ 619125 h 800100"/>
                    <a:gd name="connsiteX29" fmla="*/ 295275 w 533400"/>
                    <a:gd name="connsiteY29" fmla="*/ 733425 h 800100"/>
                    <a:gd name="connsiteX30" fmla="*/ 161925 w 533400"/>
                    <a:gd name="connsiteY30" fmla="*/ 371475 h 800100"/>
                    <a:gd name="connsiteX31" fmla="*/ 104775 w 533400"/>
                    <a:gd name="connsiteY31" fmla="*/ 371475 h 800100"/>
                    <a:gd name="connsiteX32" fmla="*/ 104775 w 533400"/>
                    <a:gd name="connsiteY32" fmla="*/ 314325 h 800100"/>
                    <a:gd name="connsiteX33" fmla="*/ 161925 w 533400"/>
                    <a:gd name="connsiteY33" fmla="*/ 314325 h 800100"/>
                    <a:gd name="connsiteX34" fmla="*/ 161925 w 533400"/>
                    <a:gd name="connsiteY34" fmla="*/ 371475 h 800100"/>
                    <a:gd name="connsiteX35" fmla="*/ 161925 w 533400"/>
                    <a:gd name="connsiteY35" fmla="*/ 523875 h 800100"/>
                    <a:gd name="connsiteX36" fmla="*/ 104775 w 533400"/>
                    <a:gd name="connsiteY36" fmla="*/ 523875 h 800100"/>
                    <a:gd name="connsiteX37" fmla="*/ 104775 w 533400"/>
                    <a:gd name="connsiteY37" fmla="*/ 466725 h 800100"/>
                    <a:gd name="connsiteX38" fmla="*/ 161925 w 533400"/>
                    <a:gd name="connsiteY38" fmla="*/ 466725 h 800100"/>
                    <a:gd name="connsiteX39" fmla="*/ 161925 w 533400"/>
                    <a:gd name="connsiteY39" fmla="*/ 523875 h 800100"/>
                    <a:gd name="connsiteX40" fmla="*/ 161925 w 533400"/>
                    <a:gd name="connsiteY40" fmla="*/ 676275 h 800100"/>
                    <a:gd name="connsiteX41" fmla="*/ 104775 w 533400"/>
                    <a:gd name="connsiteY41" fmla="*/ 676275 h 800100"/>
                    <a:gd name="connsiteX42" fmla="*/ 104775 w 533400"/>
                    <a:gd name="connsiteY42" fmla="*/ 619125 h 800100"/>
                    <a:gd name="connsiteX43" fmla="*/ 161925 w 533400"/>
                    <a:gd name="connsiteY43" fmla="*/ 619125 h 800100"/>
                    <a:gd name="connsiteX44" fmla="*/ 161925 w 533400"/>
                    <a:gd name="connsiteY44" fmla="*/ 676275 h 800100"/>
                    <a:gd name="connsiteX45" fmla="*/ 495300 w 533400"/>
                    <a:gd name="connsiteY45" fmla="*/ 733425 h 800100"/>
                    <a:gd name="connsiteX46" fmla="*/ 495300 w 533400"/>
                    <a:gd name="connsiteY46" fmla="*/ 95250 h 800100"/>
                    <a:gd name="connsiteX47" fmla="*/ 466725 w 533400"/>
                    <a:gd name="connsiteY47" fmla="*/ 95250 h 800100"/>
                    <a:gd name="connsiteX48" fmla="*/ 466725 w 533400"/>
                    <a:gd name="connsiteY48" fmla="*/ 38100 h 800100"/>
                    <a:gd name="connsiteX49" fmla="*/ 438150 w 533400"/>
                    <a:gd name="connsiteY49" fmla="*/ 38100 h 800100"/>
                    <a:gd name="connsiteX50" fmla="*/ 438150 w 533400"/>
                    <a:gd name="connsiteY50" fmla="*/ 0 h 800100"/>
                    <a:gd name="connsiteX51" fmla="*/ 66675 w 533400"/>
                    <a:gd name="connsiteY51" fmla="*/ 38100 h 800100"/>
                    <a:gd name="connsiteX52" fmla="*/ 66675 w 533400"/>
                    <a:gd name="connsiteY52" fmla="*/ 95250 h 800100"/>
                    <a:gd name="connsiteX53" fmla="*/ 38100 w 533400"/>
                    <a:gd name="connsiteY53" fmla="*/ 95250 h 800100"/>
                    <a:gd name="connsiteX54" fmla="*/ 38100 w 533400"/>
                    <a:gd name="connsiteY54" fmla="*/ 733425 h 800100"/>
                    <a:gd name="connsiteX55" fmla="*/ 0 w 533400"/>
                    <a:gd name="connsiteY55" fmla="*/ 733425 h 800100"/>
                    <a:gd name="connsiteX56" fmla="*/ 0 w 533400"/>
                    <a:gd name="connsiteY56" fmla="*/ 800100 h 800100"/>
                    <a:gd name="connsiteX57" fmla="*/ 533400 w 533400"/>
                    <a:gd name="connsiteY57" fmla="*/ 800100 h 800100"/>
                    <a:gd name="connsiteX58" fmla="*/ 533400 w 533400"/>
                    <a:gd name="connsiteY58" fmla="*/ 733425 h 800100"/>
                    <a:gd name="connsiteX59" fmla="*/ 495300 w 533400"/>
                    <a:gd name="connsiteY59"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14325 h 800100"/>
                    <a:gd name="connsiteX18" fmla="*/ 295275 w 533400"/>
                    <a:gd name="connsiteY18" fmla="*/ 371475 h 800100"/>
                    <a:gd name="connsiteX19" fmla="*/ 295275 w 533400"/>
                    <a:gd name="connsiteY19" fmla="*/ 523875 h 800100"/>
                    <a:gd name="connsiteX20" fmla="*/ 238125 w 533400"/>
                    <a:gd name="connsiteY20" fmla="*/ 523875 h 800100"/>
                    <a:gd name="connsiteX21" fmla="*/ 238125 w 533400"/>
                    <a:gd name="connsiteY21" fmla="*/ 466725 h 800100"/>
                    <a:gd name="connsiteX22" fmla="*/ 295275 w 533400"/>
                    <a:gd name="connsiteY22" fmla="*/ 466725 h 800100"/>
                    <a:gd name="connsiteX23" fmla="*/ 295275 w 533400"/>
                    <a:gd name="connsiteY23" fmla="*/ 523875 h 800100"/>
                    <a:gd name="connsiteX24" fmla="*/ 295275 w 533400"/>
                    <a:gd name="connsiteY24" fmla="*/ 733425 h 800100"/>
                    <a:gd name="connsiteX25" fmla="*/ 238125 w 533400"/>
                    <a:gd name="connsiteY25" fmla="*/ 733425 h 800100"/>
                    <a:gd name="connsiteX26" fmla="*/ 238125 w 533400"/>
                    <a:gd name="connsiteY26" fmla="*/ 619125 h 800100"/>
                    <a:gd name="connsiteX27" fmla="*/ 295275 w 533400"/>
                    <a:gd name="connsiteY27" fmla="*/ 619125 h 800100"/>
                    <a:gd name="connsiteX28" fmla="*/ 295275 w 533400"/>
                    <a:gd name="connsiteY28" fmla="*/ 733425 h 800100"/>
                    <a:gd name="connsiteX29" fmla="*/ 161925 w 533400"/>
                    <a:gd name="connsiteY29" fmla="*/ 371475 h 800100"/>
                    <a:gd name="connsiteX30" fmla="*/ 104775 w 533400"/>
                    <a:gd name="connsiteY30" fmla="*/ 371475 h 800100"/>
                    <a:gd name="connsiteX31" fmla="*/ 104775 w 533400"/>
                    <a:gd name="connsiteY31" fmla="*/ 314325 h 800100"/>
                    <a:gd name="connsiteX32" fmla="*/ 161925 w 533400"/>
                    <a:gd name="connsiteY32" fmla="*/ 314325 h 800100"/>
                    <a:gd name="connsiteX33" fmla="*/ 161925 w 533400"/>
                    <a:gd name="connsiteY33" fmla="*/ 371475 h 800100"/>
                    <a:gd name="connsiteX34" fmla="*/ 161925 w 533400"/>
                    <a:gd name="connsiteY34" fmla="*/ 523875 h 800100"/>
                    <a:gd name="connsiteX35" fmla="*/ 104775 w 533400"/>
                    <a:gd name="connsiteY35" fmla="*/ 523875 h 800100"/>
                    <a:gd name="connsiteX36" fmla="*/ 104775 w 533400"/>
                    <a:gd name="connsiteY36" fmla="*/ 466725 h 800100"/>
                    <a:gd name="connsiteX37" fmla="*/ 161925 w 533400"/>
                    <a:gd name="connsiteY37" fmla="*/ 466725 h 800100"/>
                    <a:gd name="connsiteX38" fmla="*/ 161925 w 533400"/>
                    <a:gd name="connsiteY38" fmla="*/ 523875 h 800100"/>
                    <a:gd name="connsiteX39" fmla="*/ 161925 w 533400"/>
                    <a:gd name="connsiteY39" fmla="*/ 676275 h 800100"/>
                    <a:gd name="connsiteX40" fmla="*/ 104775 w 533400"/>
                    <a:gd name="connsiteY40" fmla="*/ 676275 h 800100"/>
                    <a:gd name="connsiteX41" fmla="*/ 104775 w 533400"/>
                    <a:gd name="connsiteY41" fmla="*/ 619125 h 800100"/>
                    <a:gd name="connsiteX42" fmla="*/ 161925 w 533400"/>
                    <a:gd name="connsiteY42" fmla="*/ 619125 h 800100"/>
                    <a:gd name="connsiteX43" fmla="*/ 161925 w 533400"/>
                    <a:gd name="connsiteY43" fmla="*/ 676275 h 800100"/>
                    <a:gd name="connsiteX44" fmla="*/ 495300 w 533400"/>
                    <a:gd name="connsiteY44" fmla="*/ 733425 h 800100"/>
                    <a:gd name="connsiteX45" fmla="*/ 495300 w 533400"/>
                    <a:gd name="connsiteY45" fmla="*/ 95250 h 800100"/>
                    <a:gd name="connsiteX46" fmla="*/ 466725 w 533400"/>
                    <a:gd name="connsiteY46" fmla="*/ 95250 h 800100"/>
                    <a:gd name="connsiteX47" fmla="*/ 466725 w 533400"/>
                    <a:gd name="connsiteY47" fmla="*/ 38100 h 800100"/>
                    <a:gd name="connsiteX48" fmla="*/ 438150 w 533400"/>
                    <a:gd name="connsiteY48" fmla="*/ 38100 h 800100"/>
                    <a:gd name="connsiteX49" fmla="*/ 438150 w 533400"/>
                    <a:gd name="connsiteY49" fmla="*/ 0 h 800100"/>
                    <a:gd name="connsiteX50" fmla="*/ 66675 w 533400"/>
                    <a:gd name="connsiteY50" fmla="*/ 38100 h 800100"/>
                    <a:gd name="connsiteX51" fmla="*/ 66675 w 533400"/>
                    <a:gd name="connsiteY51" fmla="*/ 95250 h 800100"/>
                    <a:gd name="connsiteX52" fmla="*/ 38100 w 533400"/>
                    <a:gd name="connsiteY52" fmla="*/ 95250 h 800100"/>
                    <a:gd name="connsiteX53" fmla="*/ 38100 w 533400"/>
                    <a:gd name="connsiteY53" fmla="*/ 733425 h 800100"/>
                    <a:gd name="connsiteX54" fmla="*/ 0 w 533400"/>
                    <a:gd name="connsiteY54" fmla="*/ 733425 h 800100"/>
                    <a:gd name="connsiteX55" fmla="*/ 0 w 533400"/>
                    <a:gd name="connsiteY55" fmla="*/ 800100 h 800100"/>
                    <a:gd name="connsiteX56" fmla="*/ 533400 w 533400"/>
                    <a:gd name="connsiteY56" fmla="*/ 800100 h 800100"/>
                    <a:gd name="connsiteX57" fmla="*/ 533400 w 533400"/>
                    <a:gd name="connsiteY57" fmla="*/ 733425 h 800100"/>
                    <a:gd name="connsiteX58" fmla="*/ 495300 w 533400"/>
                    <a:gd name="connsiteY58"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71475 h 800100"/>
                    <a:gd name="connsiteX18" fmla="*/ 295275 w 533400"/>
                    <a:gd name="connsiteY18" fmla="*/ 523875 h 800100"/>
                    <a:gd name="connsiteX19" fmla="*/ 238125 w 533400"/>
                    <a:gd name="connsiteY19" fmla="*/ 523875 h 800100"/>
                    <a:gd name="connsiteX20" fmla="*/ 238125 w 533400"/>
                    <a:gd name="connsiteY20" fmla="*/ 466725 h 800100"/>
                    <a:gd name="connsiteX21" fmla="*/ 295275 w 533400"/>
                    <a:gd name="connsiteY21" fmla="*/ 466725 h 800100"/>
                    <a:gd name="connsiteX22" fmla="*/ 295275 w 533400"/>
                    <a:gd name="connsiteY22" fmla="*/ 523875 h 800100"/>
                    <a:gd name="connsiteX23" fmla="*/ 295275 w 533400"/>
                    <a:gd name="connsiteY23" fmla="*/ 733425 h 800100"/>
                    <a:gd name="connsiteX24" fmla="*/ 238125 w 533400"/>
                    <a:gd name="connsiteY24" fmla="*/ 733425 h 800100"/>
                    <a:gd name="connsiteX25" fmla="*/ 238125 w 533400"/>
                    <a:gd name="connsiteY25" fmla="*/ 619125 h 800100"/>
                    <a:gd name="connsiteX26" fmla="*/ 295275 w 533400"/>
                    <a:gd name="connsiteY26" fmla="*/ 619125 h 800100"/>
                    <a:gd name="connsiteX27" fmla="*/ 295275 w 533400"/>
                    <a:gd name="connsiteY27" fmla="*/ 733425 h 800100"/>
                    <a:gd name="connsiteX28" fmla="*/ 161925 w 533400"/>
                    <a:gd name="connsiteY28" fmla="*/ 371475 h 800100"/>
                    <a:gd name="connsiteX29" fmla="*/ 104775 w 533400"/>
                    <a:gd name="connsiteY29" fmla="*/ 371475 h 800100"/>
                    <a:gd name="connsiteX30" fmla="*/ 104775 w 533400"/>
                    <a:gd name="connsiteY30" fmla="*/ 314325 h 800100"/>
                    <a:gd name="connsiteX31" fmla="*/ 161925 w 533400"/>
                    <a:gd name="connsiteY31" fmla="*/ 314325 h 800100"/>
                    <a:gd name="connsiteX32" fmla="*/ 161925 w 533400"/>
                    <a:gd name="connsiteY32" fmla="*/ 371475 h 800100"/>
                    <a:gd name="connsiteX33" fmla="*/ 161925 w 533400"/>
                    <a:gd name="connsiteY33" fmla="*/ 523875 h 800100"/>
                    <a:gd name="connsiteX34" fmla="*/ 104775 w 533400"/>
                    <a:gd name="connsiteY34" fmla="*/ 523875 h 800100"/>
                    <a:gd name="connsiteX35" fmla="*/ 104775 w 533400"/>
                    <a:gd name="connsiteY35" fmla="*/ 466725 h 800100"/>
                    <a:gd name="connsiteX36" fmla="*/ 161925 w 533400"/>
                    <a:gd name="connsiteY36" fmla="*/ 466725 h 800100"/>
                    <a:gd name="connsiteX37" fmla="*/ 161925 w 533400"/>
                    <a:gd name="connsiteY37" fmla="*/ 523875 h 800100"/>
                    <a:gd name="connsiteX38" fmla="*/ 161925 w 533400"/>
                    <a:gd name="connsiteY38" fmla="*/ 676275 h 800100"/>
                    <a:gd name="connsiteX39" fmla="*/ 104775 w 533400"/>
                    <a:gd name="connsiteY39" fmla="*/ 676275 h 800100"/>
                    <a:gd name="connsiteX40" fmla="*/ 104775 w 533400"/>
                    <a:gd name="connsiteY40" fmla="*/ 619125 h 800100"/>
                    <a:gd name="connsiteX41" fmla="*/ 161925 w 533400"/>
                    <a:gd name="connsiteY41" fmla="*/ 619125 h 800100"/>
                    <a:gd name="connsiteX42" fmla="*/ 161925 w 533400"/>
                    <a:gd name="connsiteY42" fmla="*/ 676275 h 800100"/>
                    <a:gd name="connsiteX43" fmla="*/ 495300 w 533400"/>
                    <a:gd name="connsiteY43" fmla="*/ 733425 h 800100"/>
                    <a:gd name="connsiteX44" fmla="*/ 495300 w 533400"/>
                    <a:gd name="connsiteY44" fmla="*/ 95250 h 800100"/>
                    <a:gd name="connsiteX45" fmla="*/ 466725 w 533400"/>
                    <a:gd name="connsiteY45" fmla="*/ 95250 h 800100"/>
                    <a:gd name="connsiteX46" fmla="*/ 466725 w 533400"/>
                    <a:gd name="connsiteY46" fmla="*/ 38100 h 800100"/>
                    <a:gd name="connsiteX47" fmla="*/ 438150 w 533400"/>
                    <a:gd name="connsiteY47" fmla="*/ 38100 h 800100"/>
                    <a:gd name="connsiteX48" fmla="*/ 438150 w 533400"/>
                    <a:gd name="connsiteY48" fmla="*/ 0 h 800100"/>
                    <a:gd name="connsiteX49" fmla="*/ 66675 w 533400"/>
                    <a:gd name="connsiteY49" fmla="*/ 38100 h 800100"/>
                    <a:gd name="connsiteX50" fmla="*/ 66675 w 533400"/>
                    <a:gd name="connsiteY50" fmla="*/ 95250 h 800100"/>
                    <a:gd name="connsiteX51" fmla="*/ 38100 w 533400"/>
                    <a:gd name="connsiteY51" fmla="*/ 95250 h 800100"/>
                    <a:gd name="connsiteX52" fmla="*/ 38100 w 533400"/>
                    <a:gd name="connsiteY52" fmla="*/ 733425 h 800100"/>
                    <a:gd name="connsiteX53" fmla="*/ 0 w 533400"/>
                    <a:gd name="connsiteY53" fmla="*/ 733425 h 800100"/>
                    <a:gd name="connsiteX54" fmla="*/ 0 w 533400"/>
                    <a:gd name="connsiteY54" fmla="*/ 800100 h 800100"/>
                    <a:gd name="connsiteX55" fmla="*/ 533400 w 533400"/>
                    <a:gd name="connsiteY55" fmla="*/ 800100 h 800100"/>
                    <a:gd name="connsiteX56" fmla="*/ 533400 w 533400"/>
                    <a:gd name="connsiteY56" fmla="*/ 733425 h 800100"/>
                    <a:gd name="connsiteX57" fmla="*/ 495300 w 533400"/>
                    <a:gd name="connsiteY57"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71475 h 800100"/>
                    <a:gd name="connsiteX29" fmla="*/ 104775 w 533400"/>
                    <a:gd name="connsiteY29" fmla="*/ 314325 h 800100"/>
                    <a:gd name="connsiteX30" fmla="*/ 161925 w 533400"/>
                    <a:gd name="connsiteY30" fmla="*/ 314325 h 800100"/>
                    <a:gd name="connsiteX31" fmla="*/ 161925 w 533400"/>
                    <a:gd name="connsiteY31" fmla="*/ 371475 h 800100"/>
                    <a:gd name="connsiteX32" fmla="*/ 161925 w 533400"/>
                    <a:gd name="connsiteY32" fmla="*/ 523875 h 800100"/>
                    <a:gd name="connsiteX33" fmla="*/ 104775 w 533400"/>
                    <a:gd name="connsiteY33" fmla="*/ 523875 h 800100"/>
                    <a:gd name="connsiteX34" fmla="*/ 104775 w 533400"/>
                    <a:gd name="connsiteY34" fmla="*/ 466725 h 800100"/>
                    <a:gd name="connsiteX35" fmla="*/ 161925 w 533400"/>
                    <a:gd name="connsiteY35" fmla="*/ 466725 h 800100"/>
                    <a:gd name="connsiteX36" fmla="*/ 161925 w 533400"/>
                    <a:gd name="connsiteY36" fmla="*/ 523875 h 800100"/>
                    <a:gd name="connsiteX37" fmla="*/ 161925 w 533400"/>
                    <a:gd name="connsiteY37" fmla="*/ 676275 h 800100"/>
                    <a:gd name="connsiteX38" fmla="*/ 104775 w 533400"/>
                    <a:gd name="connsiteY38" fmla="*/ 676275 h 800100"/>
                    <a:gd name="connsiteX39" fmla="*/ 104775 w 533400"/>
                    <a:gd name="connsiteY39" fmla="*/ 619125 h 800100"/>
                    <a:gd name="connsiteX40" fmla="*/ 161925 w 533400"/>
                    <a:gd name="connsiteY40" fmla="*/ 619125 h 800100"/>
                    <a:gd name="connsiteX41" fmla="*/ 161925 w 533400"/>
                    <a:gd name="connsiteY41" fmla="*/ 676275 h 800100"/>
                    <a:gd name="connsiteX42" fmla="*/ 495300 w 533400"/>
                    <a:gd name="connsiteY42" fmla="*/ 733425 h 800100"/>
                    <a:gd name="connsiteX43" fmla="*/ 495300 w 533400"/>
                    <a:gd name="connsiteY43" fmla="*/ 95250 h 800100"/>
                    <a:gd name="connsiteX44" fmla="*/ 466725 w 533400"/>
                    <a:gd name="connsiteY44" fmla="*/ 95250 h 800100"/>
                    <a:gd name="connsiteX45" fmla="*/ 466725 w 533400"/>
                    <a:gd name="connsiteY45" fmla="*/ 38100 h 800100"/>
                    <a:gd name="connsiteX46" fmla="*/ 438150 w 533400"/>
                    <a:gd name="connsiteY46" fmla="*/ 38100 h 800100"/>
                    <a:gd name="connsiteX47" fmla="*/ 438150 w 533400"/>
                    <a:gd name="connsiteY47" fmla="*/ 0 h 800100"/>
                    <a:gd name="connsiteX48" fmla="*/ 66675 w 533400"/>
                    <a:gd name="connsiteY48" fmla="*/ 38100 h 800100"/>
                    <a:gd name="connsiteX49" fmla="*/ 66675 w 533400"/>
                    <a:gd name="connsiteY49" fmla="*/ 95250 h 800100"/>
                    <a:gd name="connsiteX50" fmla="*/ 38100 w 533400"/>
                    <a:gd name="connsiteY50" fmla="*/ 95250 h 800100"/>
                    <a:gd name="connsiteX51" fmla="*/ 38100 w 533400"/>
                    <a:gd name="connsiteY51" fmla="*/ 733425 h 800100"/>
                    <a:gd name="connsiteX52" fmla="*/ 0 w 533400"/>
                    <a:gd name="connsiteY52" fmla="*/ 733425 h 800100"/>
                    <a:gd name="connsiteX53" fmla="*/ 0 w 533400"/>
                    <a:gd name="connsiteY53" fmla="*/ 800100 h 800100"/>
                    <a:gd name="connsiteX54" fmla="*/ 533400 w 533400"/>
                    <a:gd name="connsiteY54" fmla="*/ 800100 h 800100"/>
                    <a:gd name="connsiteX55" fmla="*/ 533400 w 533400"/>
                    <a:gd name="connsiteY55" fmla="*/ 733425 h 800100"/>
                    <a:gd name="connsiteX56" fmla="*/ 495300 w 533400"/>
                    <a:gd name="connsiteY56"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14325 h 800100"/>
                    <a:gd name="connsiteX30" fmla="*/ 161925 w 533400"/>
                    <a:gd name="connsiteY30" fmla="*/ 371475 h 800100"/>
                    <a:gd name="connsiteX31" fmla="*/ 161925 w 533400"/>
                    <a:gd name="connsiteY31" fmla="*/ 523875 h 800100"/>
                    <a:gd name="connsiteX32" fmla="*/ 104775 w 533400"/>
                    <a:gd name="connsiteY32" fmla="*/ 523875 h 800100"/>
                    <a:gd name="connsiteX33" fmla="*/ 104775 w 533400"/>
                    <a:gd name="connsiteY33" fmla="*/ 466725 h 800100"/>
                    <a:gd name="connsiteX34" fmla="*/ 161925 w 533400"/>
                    <a:gd name="connsiteY34" fmla="*/ 466725 h 800100"/>
                    <a:gd name="connsiteX35" fmla="*/ 161925 w 533400"/>
                    <a:gd name="connsiteY35" fmla="*/ 523875 h 800100"/>
                    <a:gd name="connsiteX36" fmla="*/ 161925 w 533400"/>
                    <a:gd name="connsiteY36" fmla="*/ 676275 h 800100"/>
                    <a:gd name="connsiteX37" fmla="*/ 104775 w 533400"/>
                    <a:gd name="connsiteY37" fmla="*/ 676275 h 800100"/>
                    <a:gd name="connsiteX38" fmla="*/ 104775 w 533400"/>
                    <a:gd name="connsiteY38" fmla="*/ 619125 h 800100"/>
                    <a:gd name="connsiteX39" fmla="*/ 161925 w 533400"/>
                    <a:gd name="connsiteY39" fmla="*/ 619125 h 800100"/>
                    <a:gd name="connsiteX40" fmla="*/ 161925 w 533400"/>
                    <a:gd name="connsiteY40" fmla="*/ 676275 h 800100"/>
                    <a:gd name="connsiteX41" fmla="*/ 495300 w 533400"/>
                    <a:gd name="connsiteY41" fmla="*/ 733425 h 800100"/>
                    <a:gd name="connsiteX42" fmla="*/ 495300 w 533400"/>
                    <a:gd name="connsiteY42" fmla="*/ 95250 h 800100"/>
                    <a:gd name="connsiteX43" fmla="*/ 466725 w 533400"/>
                    <a:gd name="connsiteY43" fmla="*/ 95250 h 800100"/>
                    <a:gd name="connsiteX44" fmla="*/ 466725 w 533400"/>
                    <a:gd name="connsiteY44" fmla="*/ 38100 h 800100"/>
                    <a:gd name="connsiteX45" fmla="*/ 438150 w 533400"/>
                    <a:gd name="connsiteY45" fmla="*/ 38100 h 800100"/>
                    <a:gd name="connsiteX46" fmla="*/ 438150 w 533400"/>
                    <a:gd name="connsiteY46" fmla="*/ 0 h 800100"/>
                    <a:gd name="connsiteX47" fmla="*/ 66675 w 533400"/>
                    <a:gd name="connsiteY47" fmla="*/ 38100 h 800100"/>
                    <a:gd name="connsiteX48" fmla="*/ 66675 w 533400"/>
                    <a:gd name="connsiteY48" fmla="*/ 95250 h 800100"/>
                    <a:gd name="connsiteX49" fmla="*/ 38100 w 533400"/>
                    <a:gd name="connsiteY49" fmla="*/ 95250 h 800100"/>
                    <a:gd name="connsiteX50" fmla="*/ 38100 w 533400"/>
                    <a:gd name="connsiteY50" fmla="*/ 733425 h 800100"/>
                    <a:gd name="connsiteX51" fmla="*/ 0 w 533400"/>
                    <a:gd name="connsiteY51" fmla="*/ 733425 h 800100"/>
                    <a:gd name="connsiteX52" fmla="*/ 0 w 533400"/>
                    <a:gd name="connsiteY52" fmla="*/ 800100 h 800100"/>
                    <a:gd name="connsiteX53" fmla="*/ 533400 w 533400"/>
                    <a:gd name="connsiteY53" fmla="*/ 800100 h 800100"/>
                    <a:gd name="connsiteX54" fmla="*/ 533400 w 533400"/>
                    <a:gd name="connsiteY54" fmla="*/ 733425 h 800100"/>
                    <a:gd name="connsiteX55" fmla="*/ 495300 w 533400"/>
                    <a:gd name="connsiteY55"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71475 h 800100"/>
                    <a:gd name="connsiteX30" fmla="*/ 161925 w 533400"/>
                    <a:gd name="connsiteY30" fmla="*/ 523875 h 800100"/>
                    <a:gd name="connsiteX31" fmla="*/ 104775 w 533400"/>
                    <a:gd name="connsiteY31" fmla="*/ 523875 h 800100"/>
                    <a:gd name="connsiteX32" fmla="*/ 104775 w 533400"/>
                    <a:gd name="connsiteY32" fmla="*/ 466725 h 800100"/>
                    <a:gd name="connsiteX33" fmla="*/ 161925 w 533400"/>
                    <a:gd name="connsiteY33" fmla="*/ 466725 h 800100"/>
                    <a:gd name="connsiteX34" fmla="*/ 161925 w 533400"/>
                    <a:gd name="connsiteY34" fmla="*/ 523875 h 800100"/>
                    <a:gd name="connsiteX35" fmla="*/ 161925 w 533400"/>
                    <a:gd name="connsiteY35" fmla="*/ 676275 h 800100"/>
                    <a:gd name="connsiteX36" fmla="*/ 104775 w 533400"/>
                    <a:gd name="connsiteY36" fmla="*/ 676275 h 800100"/>
                    <a:gd name="connsiteX37" fmla="*/ 104775 w 533400"/>
                    <a:gd name="connsiteY37" fmla="*/ 619125 h 800100"/>
                    <a:gd name="connsiteX38" fmla="*/ 161925 w 533400"/>
                    <a:gd name="connsiteY38" fmla="*/ 619125 h 800100"/>
                    <a:gd name="connsiteX39" fmla="*/ 161925 w 533400"/>
                    <a:gd name="connsiteY39" fmla="*/ 676275 h 800100"/>
                    <a:gd name="connsiteX40" fmla="*/ 495300 w 533400"/>
                    <a:gd name="connsiteY40" fmla="*/ 733425 h 800100"/>
                    <a:gd name="connsiteX41" fmla="*/ 495300 w 533400"/>
                    <a:gd name="connsiteY41" fmla="*/ 95250 h 800100"/>
                    <a:gd name="connsiteX42" fmla="*/ 466725 w 533400"/>
                    <a:gd name="connsiteY42" fmla="*/ 95250 h 800100"/>
                    <a:gd name="connsiteX43" fmla="*/ 466725 w 533400"/>
                    <a:gd name="connsiteY43" fmla="*/ 38100 h 800100"/>
                    <a:gd name="connsiteX44" fmla="*/ 438150 w 533400"/>
                    <a:gd name="connsiteY44" fmla="*/ 38100 h 800100"/>
                    <a:gd name="connsiteX45" fmla="*/ 438150 w 533400"/>
                    <a:gd name="connsiteY45" fmla="*/ 0 h 800100"/>
                    <a:gd name="connsiteX46" fmla="*/ 66675 w 533400"/>
                    <a:gd name="connsiteY46" fmla="*/ 38100 h 800100"/>
                    <a:gd name="connsiteX47" fmla="*/ 66675 w 533400"/>
                    <a:gd name="connsiteY47" fmla="*/ 95250 h 800100"/>
                    <a:gd name="connsiteX48" fmla="*/ 38100 w 533400"/>
                    <a:gd name="connsiteY48" fmla="*/ 95250 h 800100"/>
                    <a:gd name="connsiteX49" fmla="*/ 38100 w 533400"/>
                    <a:gd name="connsiteY49" fmla="*/ 733425 h 800100"/>
                    <a:gd name="connsiteX50" fmla="*/ 0 w 533400"/>
                    <a:gd name="connsiteY50" fmla="*/ 733425 h 800100"/>
                    <a:gd name="connsiteX51" fmla="*/ 0 w 533400"/>
                    <a:gd name="connsiteY51" fmla="*/ 800100 h 800100"/>
                    <a:gd name="connsiteX52" fmla="*/ 533400 w 533400"/>
                    <a:gd name="connsiteY52" fmla="*/ 800100 h 800100"/>
                    <a:gd name="connsiteX53" fmla="*/ 533400 w 533400"/>
                    <a:gd name="connsiteY53" fmla="*/ 733425 h 800100"/>
                    <a:gd name="connsiteX54" fmla="*/ 495300 w 533400"/>
                    <a:gd name="connsiteY54"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523875 h 800100"/>
                    <a:gd name="connsiteX28" fmla="*/ 104775 w 533400"/>
                    <a:gd name="connsiteY28" fmla="*/ 523875 h 800100"/>
                    <a:gd name="connsiteX29" fmla="*/ 104775 w 533400"/>
                    <a:gd name="connsiteY29" fmla="*/ 466725 h 800100"/>
                    <a:gd name="connsiteX30" fmla="*/ 161925 w 533400"/>
                    <a:gd name="connsiteY30" fmla="*/ 466725 h 800100"/>
                    <a:gd name="connsiteX31" fmla="*/ 161925 w 533400"/>
                    <a:gd name="connsiteY31" fmla="*/ 523875 h 800100"/>
                    <a:gd name="connsiteX32" fmla="*/ 161925 w 533400"/>
                    <a:gd name="connsiteY32" fmla="*/ 676275 h 800100"/>
                    <a:gd name="connsiteX33" fmla="*/ 104775 w 533400"/>
                    <a:gd name="connsiteY33" fmla="*/ 676275 h 800100"/>
                    <a:gd name="connsiteX34" fmla="*/ 104775 w 533400"/>
                    <a:gd name="connsiteY34" fmla="*/ 619125 h 800100"/>
                    <a:gd name="connsiteX35" fmla="*/ 161925 w 533400"/>
                    <a:gd name="connsiteY35" fmla="*/ 619125 h 800100"/>
                    <a:gd name="connsiteX36" fmla="*/ 161925 w 533400"/>
                    <a:gd name="connsiteY36" fmla="*/ 676275 h 800100"/>
                    <a:gd name="connsiteX37" fmla="*/ 495300 w 533400"/>
                    <a:gd name="connsiteY37" fmla="*/ 733425 h 800100"/>
                    <a:gd name="connsiteX38" fmla="*/ 495300 w 533400"/>
                    <a:gd name="connsiteY38" fmla="*/ 95250 h 800100"/>
                    <a:gd name="connsiteX39" fmla="*/ 466725 w 533400"/>
                    <a:gd name="connsiteY39" fmla="*/ 95250 h 800100"/>
                    <a:gd name="connsiteX40" fmla="*/ 466725 w 533400"/>
                    <a:gd name="connsiteY40" fmla="*/ 38100 h 800100"/>
                    <a:gd name="connsiteX41" fmla="*/ 438150 w 533400"/>
                    <a:gd name="connsiteY41" fmla="*/ 38100 h 800100"/>
                    <a:gd name="connsiteX42" fmla="*/ 438150 w 533400"/>
                    <a:gd name="connsiteY42" fmla="*/ 0 h 800100"/>
                    <a:gd name="connsiteX43" fmla="*/ 66675 w 533400"/>
                    <a:gd name="connsiteY43" fmla="*/ 38100 h 800100"/>
                    <a:gd name="connsiteX44" fmla="*/ 66675 w 533400"/>
                    <a:gd name="connsiteY44" fmla="*/ 95250 h 800100"/>
                    <a:gd name="connsiteX45" fmla="*/ 38100 w 533400"/>
                    <a:gd name="connsiteY45" fmla="*/ 95250 h 800100"/>
                    <a:gd name="connsiteX46" fmla="*/ 38100 w 533400"/>
                    <a:gd name="connsiteY46" fmla="*/ 733425 h 800100"/>
                    <a:gd name="connsiteX47" fmla="*/ 0 w 533400"/>
                    <a:gd name="connsiteY47" fmla="*/ 733425 h 800100"/>
                    <a:gd name="connsiteX48" fmla="*/ 0 w 533400"/>
                    <a:gd name="connsiteY48" fmla="*/ 800100 h 800100"/>
                    <a:gd name="connsiteX49" fmla="*/ 533400 w 533400"/>
                    <a:gd name="connsiteY49" fmla="*/ 800100 h 800100"/>
                    <a:gd name="connsiteX50" fmla="*/ 533400 w 533400"/>
                    <a:gd name="connsiteY50" fmla="*/ 733425 h 800100"/>
                    <a:gd name="connsiteX51" fmla="*/ 495300 w 533400"/>
                    <a:gd name="connsiteY51"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523875 h 800100"/>
                    <a:gd name="connsiteX15" fmla="*/ 238125 w 533400"/>
                    <a:gd name="connsiteY15" fmla="*/ 523875 h 800100"/>
                    <a:gd name="connsiteX16" fmla="*/ 238125 w 533400"/>
                    <a:gd name="connsiteY16" fmla="*/ 466725 h 800100"/>
                    <a:gd name="connsiteX17" fmla="*/ 295275 w 533400"/>
                    <a:gd name="connsiteY17" fmla="*/ 466725 h 800100"/>
                    <a:gd name="connsiteX18" fmla="*/ 295275 w 533400"/>
                    <a:gd name="connsiteY18" fmla="*/ 523875 h 800100"/>
                    <a:gd name="connsiteX19" fmla="*/ 295275 w 533400"/>
                    <a:gd name="connsiteY19" fmla="*/ 733425 h 800100"/>
                    <a:gd name="connsiteX20" fmla="*/ 238125 w 533400"/>
                    <a:gd name="connsiteY20" fmla="*/ 733425 h 800100"/>
                    <a:gd name="connsiteX21" fmla="*/ 238125 w 533400"/>
                    <a:gd name="connsiteY21" fmla="*/ 619125 h 800100"/>
                    <a:gd name="connsiteX22" fmla="*/ 295275 w 533400"/>
                    <a:gd name="connsiteY22" fmla="*/ 619125 h 800100"/>
                    <a:gd name="connsiteX23" fmla="*/ 295275 w 533400"/>
                    <a:gd name="connsiteY23" fmla="*/ 733425 h 800100"/>
                    <a:gd name="connsiteX24" fmla="*/ 161925 w 533400"/>
                    <a:gd name="connsiteY24" fmla="*/ 523875 h 800100"/>
                    <a:gd name="connsiteX25" fmla="*/ 104775 w 533400"/>
                    <a:gd name="connsiteY25" fmla="*/ 523875 h 800100"/>
                    <a:gd name="connsiteX26" fmla="*/ 104775 w 533400"/>
                    <a:gd name="connsiteY26" fmla="*/ 466725 h 800100"/>
                    <a:gd name="connsiteX27" fmla="*/ 161925 w 533400"/>
                    <a:gd name="connsiteY27" fmla="*/ 466725 h 800100"/>
                    <a:gd name="connsiteX28" fmla="*/ 161925 w 533400"/>
                    <a:gd name="connsiteY28" fmla="*/ 523875 h 800100"/>
                    <a:gd name="connsiteX29" fmla="*/ 161925 w 533400"/>
                    <a:gd name="connsiteY29" fmla="*/ 676275 h 800100"/>
                    <a:gd name="connsiteX30" fmla="*/ 104775 w 533400"/>
                    <a:gd name="connsiteY30" fmla="*/ 676275 h 800100"/>
                    <a:gd name="connsiteX31" fmla="*/ 104775 w 533400"/>
                    <a:gd name="connsiteY31" fmla="*/ 619125 h 800100"/>
                    <a:gd name="connsiteX32" fmla="*/ 161925 w 533400"/>
                    <a:gd name="connsiteY32" fmla="*/ 619125 h 800100"/>
                    <a:gd name="connsiteX33" fmla="*/ 161925 w 533400"/>
                    <a:gd name="connsiteY33" fmla="*/ 676275 h 800100"/>
                    <a:gd name="connsiteX34" fmla="*/ 495300 w 533400"/>
                    <a:gd name="connsiteY34" fmla="*/ 733425 h 800100"/>
                    <a:gd name="connsiteX35" fmla="*/ 495300 w 533400"/>
                    <a:gd name="connsiteY35" fmla="*/ 95250 h 800100"/>
                    <a:gd name="connsiteX36" fmla="*/ 466725 w 533400"/>
                    <a:gd name="connsiteY36" fmla="*/ 95250 h 800100"/>
                    <a:gd name="connsiteX37" fmla="*/ 466725 w 533400"/>
                    <a:gd name="connsiteY37" fmla="*/ 38100 h 800100"/>
                    <a:gd name="connsiteX38" fmla="*/ 438150 w 533400"/>
                    <a:gd name="connsiteY38" fmla="*/ 38100 h 800100"/>
                    <a:gd name="connsiteX39" fmla="*/ 438150 w 533400"/>
                    <a:gd name="connsiteY39" fmla="*/ 0 h 800100"/>
                    <a:gd name="connsiteX40" fmla="*/ 66675 w 533400"/>
                    <a:gd name="connsiteY40" fmla="*/ 38100 h 800100"/>
                    <a:gd name="connsiteX41" fmla="*/ 66675 w 533400"/>
                    <a:gd name="connsiteY41" fmla="*/ 95250 h 800100"/>
                    <a:gd name="connsiteX42" fmla="*/ 38100 w 533400"/>
                    <a:gd name="connsiteY42" fmla="*/ 95250 h 800100"/>
                    <a:gd name="connsiteX43" fmla="*/ 38100 w 533400"/>
                    <a:gd name="connsiteY43" fmla="*/ 733425 h 800100"/>
                    <a:gd name="connsiteX44" fmla="*/ 0 w 533400"/>
                    <a:gd name="connsiteY44" fmla="*/ 733425 h 800100"/>
                    <a:gd name="connsiteX45" fmla="*/ 0 w 533400"/>
                    <a:gd name="connsiteY45" fmla="*/ 800100 h 800100"/>
                    <a:gd name="connsiteX46" fmla="*/ 533400 w 533400"/>
                    <a:gd name="connsiteY46" fmla="*/ 800100 h 800100"/>
                    <a:gd name="connsiteX47" fmla="*/ 533400 w 533400"/>
                    <a:gd name="connsiteY47" fmla="*/ 733425 h 800100"/>
                    <a:gd name="connsiteX48" fmla="*/ 495300 w 533400"/>
                    <a:gd name="connsiteY48" fmla="*/ 733425 h 800100"/>
                    <a:gd name="connsiteX0" fmla="*/ 428625 w 533400"/>
                    <a:gd name="connsiteY0" fmla="*/ 371475 h 800100"/>
                    <a:gd name="connsiteX1" fmla="*/ 371475 w 533400"/>
                    <a:gd name="connsiteY1" fmla="*/ 314325 h 800100"/>
                    <a:gd name="connsiteX2" fmla="*/ 428625 w 533400"/>
                    <a:gd name="connsiteY2" fmla="*/ 371475 h 800100"/>
                    <a:gd name="connsiteX3" fmla="*/ 428625 w 533400"/>
                    <a:gd name="connsiteY3" fmla="*/ 523875 h 800100"/>
                    <a:gd name="connsiteX4" fmla="*/ 371475 w 533400"/>
                    <a:gd name="connsiteY4" fmla="*/ 523875 h 800100"/>
                    <a:gd name="connsiteX5" fmla="*/ 371475 w 533400"/>
                    <a:gd name="connsiteY5" fmla="*/ 466725 h 800100"/>
                    <a:gd name="connsiteX6" fmla="*/ 428625 w 533400"/>
                    <a:gd name="connsiteY6" fmla="*/ 466725 h 800100"/>
                    <a:gd name="connsiteX7" fmla="*/ 428625 w 533400"/>
                    <a:gd name="connsiteY7" fmla="*/ 523875 h 800100"/>
                    <a:gd name="connsiteX8" fmla="*/ 428625 w 533400"/>
                    <a:gd name="connsiteY8" fmla="*/ 676275 h 800100"/>
                    <a:gd name="connsiteX9" fmla="*/ 371475 w 533400"/>
                    <a:gd name="connsiteY9" fmla="*/ 676275 h 800100"/>
                    <a:gd name="connsiteX10" fmla="*/ 371475 w 533400"/>
                    <a:gd name="connsiteY10" fmla="*/ 619125 h 800100"/>
                    <a:gd name="connsiteX11" fmla="*/ 428625 w 533400"/>
                    <a:gd name="connsiteY11" fmla="*/ 619125 h 800100"/>
                    <a:gd name="connsiteX12" fmla="*/ 428625 w 533400"/>
                    <a:gd name="connsiteY12" fmla="*/ 676275 h 800100"/>
                    <a:gd name="connsiteX13" fmla="*/ 295275 w 533400"/>
                    <a:gd name="connsiteY13" fmla="*/ 523875 h 800100"/>
                    <a:gd name="connsiteX14" fmla="*/ 238125 w 533400"/>
                    <a:gd name="connsiteY14" fmla="*/ 523875 h 800100"/>
                    <a:gd name="connsiteX15" fmla="*/ 238125 w 533400"/>
                    <a:gd name="connsiteY15" fmla="*/ 466725 h 800100"/>
                    <a:gd name="connsiteX16" fmla="*/ 295275 w 533400"/>
                    <a:gd name="connsiteY16" fmla="*/ 466725 h 800100"/>
                    <a:gd name="connsiteX17" fmla="*/ 295275 w 533400"/>
                    <a:gd name="connsiteY17" fmla="*/ 523875 h 800100"/>
                    <a:gd name="connsiteX18" fmla="*/ 295275 w 533400"/>
                    <a:gd name="connsiteY18" fmla="*/ 733425 h 800100"/>
                    <a:gd name="connsiteX19" fmla="*/ 238125 w 533400"/>
                    <a:gd name="connsiteY19" fmla="*/ 733425 h 800100"/>
                    <a:gd name="connsiteX20" fmla="*/ 238125 w 533400"/>
                    <a:gd name="connsiteY20" fmla="*/ 619125 h 800100"/>
                    <a:gd name="connsiteX21" fmla="*/ 295275 w 533400"/>
                    <a:gd name="connsiteY21" fmla="*/ 619125 h 800100"/>
                    <a:gd name="connsiteX22" fmla="*/ 295275 w 533400"/>
                    <a:gd name="connsiteY22" fmla="*/ 733425 h 800100"/>
                    <a:gd name="connsiteX23" fmla="*/ 161925 w 533400"/>
                    <a:gd name="connsiteY23" fmla="*/ 523875 h 800100"/>
                    <a:gd name="connsiteX24" fmla="*/ 104775 w 533400"/>
                    <a:gd name="connsiteY24" fmla="*/ 523875 h 800100"/>
                    <a:gd name="connsiteX25" fmla="*/ 104775 w 533400"/>
                    <a:gd name="connsiteY25" fmla="*/ 466725 h 800100"/>
                    <a:gd name="connsiteX26" fmla="*/ 161925 w 533400"/>
                    <a:gd name="connsiteY26" fmla="*/ 466725 h 800100"/>
                    <a:gd name="connsiteX27" fmla="*/ 161925 w 533400"/>
                    <a:gd name="connsiteY27" fmla="*/ 523875 h 800100"/>
                    <a:gd name="connsiteX28" fmla="*/ 161925 w 533400"/>
                    <a:gd name="connsiteY28" fmla="*/ 676275 h 800100"/>
                    <a:gd name="connsiteX29" fmla="*/ 104775 w 533400"/>
                    <a:gd name="connsiteY29" fmla="*/ 676275 h 800100"/>
                    <a:gd name="connsiteX30" fmla="*/ 104775 w 533400"/>
                    <a:gd name="connsiteY30" fmla="*/ 619125 h 800100"/>
                    <a:gd name="connsiteX31" fmla="*/ 161925 w 533400"/>
                    <a:gd name="connsiteY31" fmla="*/ 619125 h 800100"/>
                    <a:gd name="connsiteX32" fmla="*/ 161925 w 533400"/>
                    <a:gd name="connsiteY32" fmla="*/ 676275 h 800100"/>
                    <a:gd name="connsiteX33" fmla="*/ 495300 w 533400"/>
                    <a:gd name="connsiteY33" fmla="*/ 733425 h 800100"/>
                    <a:gd name="connsiteX34" fmla="*/ 495300 w 533400"/>
                    <a:gd name="connsiteY34" fmla="*/ 95250 h 800100"/>
                    <a:gd name="connsiteX35" fmla="*/ 466725 w 533400"/>
                    <a:gd name="connsiteY35" fmla="*/ 95250 h 800100"/>
                    <a:gd name="connsiteX36" fmla="*/ 466725 w 533400"/>
                    <a:gd name="connsiteY36" fmla="*/ 38100 h 800100"/>
                    <a:gd name="connsiteX37" fmla="*/ 438150 w 533400"/>
                    <a:gd name="connsiteY37" fmla="*/ 38100 h 800100"/>
                    <a:gd name="connsiteX38" fmla="*/ 438150 w 533400"/>
                    <a:gd name="connsiteY38" fmla="*/ 0 h 800100"/>
                    <a:gd name="connsiteX39" fmla="*/ 66675 w 533400"/>
                    <a:gd name="connsiteY39" fmla="*/ 38100 h 800100"/>
                    <a:gd name="connsiteX40" fmla="*/ 66675 w 533400"/>
                    <a:gd name="connsiteY40" fmla="*/ 95250 h 800100"/>
                    <a:gd name="connsiteX41" fmla="*/ 38100 w 533400"/>
                    <a:gd name="connsiteY41" fmla="*/ 95250 h 800100"/>
                    <a:gd name="connsiteX42" fmla="*/ 38100 w 533400"/>
                    <a:gd name="connsiteY42" fmla="*/ 733425 h 800100"/>
                    <a:gd name="connsiteX43" fmla="*/ 0 w 533400"/>
                    <a:gd name="connsiteY43" fmla="*/ 733425 h 800100"/>
                    <a:gd name="connsiteX44" fmla="*/ 0 w 533400"/>
                    <a:gd name="connsiteY44" fmla="*/ 800100 h 800100"/>
                    <a:gd name="connsiteX45" fmla="*/ 533400 w 533400"/>
                    <a:gd name="connsiteY45" fmla="*/ 800100 h 800100"/>
                    <a:gd name="connsiteX46" fmla="*/ 533400 w 533400"/>
                    <a:gd name="connsiteY46" fmla="*/ 733425 h 800100"/>
                    <a:gd name="connsiteX47" fmla="*/ 495300 w 533400"/>
                    <a:gd name="connsiteY47" fmla="*/ 733425 h 800100"/>
                    <a:gd name="connsiteX0" fmla="*/ 428625 w 533400"/>
                    <a:gd name="connsiteY0" fmla="*/ 523875 h 800100"/>
                    <a:gd name="connsiteX1" fmla="*/ 371475 w 533400"/>
                    <a:gd name="connsiteY1" fmla="*/ 523875 h 800100"/>
                    <a:gd name="connsiteX2" fmla="*/ 371475 w 533400"/>
                    <a:gd name="connsiteY2" fmla="*/ 466725 h 800100"/>
                    <a:gd name="connsiteX3" fmla="*/ 428625 w 533400"/>
                    <a:gd name="connsiteY3" fmla="*/ 466725 h 800100"/>
                    <a:gd name="connsiteX4" fmla="*/ 428625 w 533400"/>
                    <a:gd name="connsiteY4" fmla="*/ 523875 h 800100"/>
                    <a:gd name="connsiteX5" fmla="*/ 428625 w 533400"/>
                    <a:gd name="connsiteY5" fmla="*/ 676275 h 800100"/>
                    <a:gd name="connsiteX6" fmla="*/ 371475 w 533400"/>
                    <a:gd name="connsiteY6" fmla="*/ 676275 h 800100"/>
                    <a:gd name="connsiteX7" fmla="*/ 371475 w 533400"/>
                    <a:gd name="connsiteY7" fmla="*/ 619125 h 800100"/>
                    <a:gd name="connsiteX8" fmla="*/ 428625 w 533400"/>
                    <a:gd name="connsiteY8" fmla="*/ 619125 h 800100"/>
                    <a:gd name="connsiteX9" fmla="*/ 428625 w 533400"/>
                    <a:gd name="connsiteY9" fmla="*/ 676275 h 800100"/>
                    <a:gd name="connsiteX10" fmla="*/ 295275 w 533400"/>
                    <a:gd name="connsiteY10" fmla="*/ 523875 h 800100"/>
                    <a:gd name="connsiteX11" fmla="*/ 238125 w 533400"/>
                    <a:gd name="connsiteY11" fmla="*/ 523875 h 800100"/>
                    <a:gd name="connsiteX12" fmla="*/ 238125 w 533400"/>
                    <a:gd name="connsiteY12" fmla="*/ 466725 h 800100"/>
                    <a:gd name="connsiteX13" fmla="*/ 295275 w 533400"/>
                    <a:gd name="connsiteY13" fmla="*/ 466725 h 800100"/>
                    <a:gd name="connsiteX14" fmla="*/ 295275 w 533400"/>
                    <a:gd name="connsiteY14" fmla="*/ 523875 h 800100"/>
                    <a:gd name="connsiteX15" fmla="*/ 295275 w 533400"/>
                    <a:gd name="connsiteY15" fmla="*/ 733425 h 800100"/>
                    <a:gd name="connsiteX16" fmla="*/ 238125 w 533400"/>
                    <a:gd name="connsiteY16" fmla="*/ 733425 h 800100"/>
                    <a:gd name="connsiteX17" fmla="*/ 238125 w 533400"/>
                    <a:gd name="connsiteY17" fmla="*/ 619125 h 800100"/>
                    <a:gd name="connsiteX18" fmla="*/ 295275 w 533400"/>
                    <a:gd name="connsiteY18" fmla="*/ 619125 h 800100"/>
                    <a:gd name="connsiteX19" fmla="*/ 295275 w 533400"/>
                    <a:gd name="connsiteY19" fmla="*/ 733425 h 800100"/>
                    <a:gd name="connsiteX20" fmla="*/ 161925 w 533400"/>
                    <a:gd name="connsiteY20" fmla="*/ 523875 h 800100"/>
                    <a:gd name="connsiteX21" fmla="*/ 104775 w 533400"/>
                    <a:gd name="connsiteY21" fmla="*/ 523875 h 800100"/>
                    <a:gd name="connsiteX22" fmla="*/ 104775 w 533400"/>
                    <a:gd name="connsiteY22" fmla="*/ 466725 h 800100"/>
                    <a:gd name="connsiteX23" fmla="*/ 161925 w 533400"/>
                    <a:gd name="connsiteY23" fmla="*/ 466725 h 800100"/>
                    <a:gd name="connsiteX24" fmla="*/ 161925 w 533400"/>
                    <a:gd name="connsiteY24" fmla="*/ 523875 h 800100"/>
                    <a:gd name="connsiteX25" fmla="*/ 161925 w 533400"/>
                    <a:gd name="connsiteY25" fmla="*/ 676275 h 800100"/>
                    <a:gd name="connsiteX26" fmla="*/ 104775 w 533400"/>
                    <a:gd name="connsiteY26" fmla="*/ 676275 h 800100"/>
                    <a:gd name="connsiteX27" fmla="*/ 104775 w 533400"/>
                    <a:gd name="connsiteY27" fmla="*/ 619125 h 800100"/>
                    <a:gd name="connsiteX28" fmla="*/ 161925 w 533400"/>
                    <a:gd name="connsiteY28" fmla="*/ 619125 h 800100"/>
                    <a:gd name="connsiteX29" fmla="*/ 161925 w 533400"/>
                    <a:gd name="connsiteY29" fmla="*/ 676275 h 800100"/>
                    <a:gd name="connsiteX30" fmla="*/ 495300 w 533400"/>
                    <a:gd name="connsiteY30" fmla="*/ 733425 h 800100"/>
                    <a:gd name="connsiteX31" fmla="*/ 495300 w 533400"/>
                    <a:gd name="connsiteY31" fmla="*/ 95250 h 800100"/>
                    <a:gd name="connsiteX32" fmla="*/ 466725 w 533400"/>
                    <a:gd name="connsiteY32" fmla="*/ 95250 h 800100"/>
                    <a:gd name="connsiteX33" fmla="*/ 466725 w 533400"/>
                    <a:gd name="connsiteY33" fmla="*/ 38100 h 800100"/>
                    <a:gd name="connsiteX34" fmla="*/ 438150 w 533400"/>
                    <a:gd name="connsiteY34" fmla="*/ 38100 h 800100"/>
                    <a:gd name="connsiteX35" fmla="*/ 438150 w 533400"/>
                    <a:gd name="connsiteY35" fmla="*/ 0 h 800100"/>
                    <a:gd name="connsiteX36" fmla="*/ 66675 w 533400"/>
                    <a:gd name="connsiteY36" fmla="*/ 38100 h 800100"/>
                    <a:gd name="connsiteX37" fmla="*/ 66675 w 533400"/>
                    <a:gd name="connsiteY37" fmla="*/ 95250 h 800100"/>
                    <a:gd name="connsiteX38" fmla="*/ 38100 w 533400"/>
                    <a:gd name="connsiteY38" fmla="*/ 95250 h 800100"/>
                    <a:gd name="connsiteX39" fmla="*/ 38100 w 533400"/>
                    <a:gd name="connsiteY39" fmla="*/ 733425 h 800100"/>
                    <a:gd name="connsiteX40" fmla="*/ 0 w 533400"/>
                    <a:gd name="connsiteY40" fmla="*/ 733425 h 800100"/>
                    <a:gd name="connsiteX41" fmla="*/ 0 w 533400"/>
                    <a:gd name="connsiteY41" fmla="*/ 800100 h 800100"/>
                    <a:gd name="connsiteX42" fmla="*/ 533400 w 533400"/>
                    <a:gd name="connsiteY42" fmla="*/ 800100 h 800100"/>
                    <a:gd name="connsiteX43" fmla="*/ 533400 w 533400"/>
                    <a:gd name="connsiteY43" fmla="*/ 733425 h 800100"/>
                    <a:gd name="connsiteX44" fmla="*/ 495300 w 533400"/>
                    <a:gd name="connsiteY44" fmla="*/ 733425 h 8001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0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1913 w 533400"/>
                    <a:gd name="connsiteY35" fmla="*/ 7143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57150 h 762000"/>
                    <a:gd name="connsiteX36" fmla="*/ 38100 w 533400"/>
                    <a:gd name="connsiteY36" fmla="*/ 57150 h 762000"/>
                    <a:gd name="connsiteX37" fmla="*/ 38100 w 533400"/>
                    <a:gd name="connsiteY37" fmla="*/ 695325 h 762000"/>
                    <a:gd name="connsiteX38" fmla="*/ 0 w 533400"/>
                    <a:gd name="connsiteY38" fmla="*/ 695325 h 762000"/>
                    <a:gd name="connsiteX39" fmla="*/ 0 w 533400"/>
                    <a:gd name="connsiteY39" fmla="*/ 762000 h 762000"/>
                    <a:gd name="connsiteX40" fmla="*/ 533400 w 533400"/>
                    <a:gd name="connsiteY40" fmla="*/ 762000 h 762000"/>
                    <a:gd name="connsiteX41" fmla="*/ 533400 w 533400"/>
                    <a:gd name="connsiteY41" fmla="*/ 695325 h 762000"/>
                    <a:gd name="connsiteX42" fmla="*/ 495300 w 533400"/>
                    <a:gd name="connsiteY42"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38100 w 533400"/>
                    <a:gd name="connsiteY35" fmla="*/ 57150 h 762000"/>
                    <a:gd name="connsiteX36" fmla="*/ 38100 w 533400"/>
                    <a:gd name="connsiteY36" fmla="*/ 695325 h 762000"/>
                    <a:gd name="connsiteX37" fmla="*/ 0 w 533400"/>
                    <a:gd name="connsiteY37" fmla="*/ 695325 h 762000"/>
                    <a:gd name="connsiteX38" fmla="*/ 0 w 533400"/>
                    <a:gd name="connsiteY38" fmla="*/ 762000 h 762000"/>
                    <a:gd name="connsiteX39" fmla="*/ 533400 w 533400"/>
                    <a:gd name="connsiteY39" fmla="*/ 762000 h 762000"/>
                    <a:gd name="connsiteX40" fmla="*/ 533400 w 533400"/>
                    <a:gd name="connsiteY40" fmla="*/ 695325 h 762000"/>
                    <a:gd name="connsiteX41" fmla="*/ 495300 w 533400"/>
                    <a:gd name="connsiteY41"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38100 w 533400"/>
                    <a:gd name="connsiteY34" fmla="*/ 57150 h 762000"/>
                    <a:gd name="connsiteX35" fmla="*/ 38100 w 533400"/>
                    <a:gd name="connsiteY35" fmla="*/ 695325 h 762000"/>
                    <a:gd name="connsiteX36" fmla="*/ 0 w 533400"/>
                    <a:gd name="connsiteY36" fmla="*/ 695325 h 762000"/>
                    <a:gd name="connsiteX37" fmla="*/ 0 w 533400"/>
                    <a:gd name="connsiteY37" fmla="*/ 762000 h 762000"/>
                    <a:gd name="connsiteX38" fmla="*/ 533400 w 533400"/>
                    <a:gd name="connsiteY38" fmla="*/ 762000 h 762000"/>
                    <a:gd name="connsiteX39" fmla="*/ 533400 w 533400"/>
                    <a:gd name="connsiteY39" fmla="*/ 695325 h 762000"/>
                    <a:gd name="connsiteX40" fmla="*/ 495300 w 533400"/>
                    <a:gd name="connsiteY40" fmla="*/ 695325 h 76200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466725 w 533400"/>
                    <a:gd name="connsiteY32" fmla="*/ 0 h 704850"/>
                    <a:gd name="connsiteX33" fmla="*/ 38100 w 533400"/>
                    <a:gd name="connsiteY33" fmla="*/ 0 h 704850"/>
                    <a:gd name="connsiteX34" fmla="*/ 38100 w 533400"/>
                    <a:gd name="connsiteY34" fmla="*/ 638175 h 704850"/>
                    <a:gd name="connsiteX35" fmla="*/ 0 w 533400"/>
                    <a:gd name="connsiteY35" fmla="*/ 638175 h 704850"/>
                    <a:gd name="connsiteX36" fmla="*/ 0 w 533400"/>
                    <a:gd name="connsiteY36" fmla="*/ 704850 h 704850"/>
                    <a:gd name="connsiteX37" fmla="*/ 533400 w 533400"/>
                    <a:gd name="connsiteY37" fmla="*/ 704850 h 704850"/>
                    <a:gd name="connsiteX38" fmla="*/ 533400 w 533400"/>
                    <a:gd name="connsiteY38" fmla="*/ 638175 h 704850"/>
                    <a:gd name="connsiteX39" fmla="*/ 495300 w 533400"/>
                    <a:gd name="connsiteY39"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333375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102394 h 378619"/>
                    <a:gd name="connsiteX1" fmla="*/ 371475 w 533400"/>
                    <a:gd name="connsiteY1" fmla="*/ 102394 h 378619"/>
                    <a:gd name="connsiteX2" fmla="*/ 371475 w 533400"/>
                    <a:gd name="connsiteY2" fmla="*/ 45244 h 378619"/>
                    <a:gd name="connsiteX3" fmla="*/ 428625 w 533400"/>
                    <a:gd name="connsiteY3" fmla="*/ 45244 h 378619"/>
                    <a:gd name="connsiteX4" fmla="*/ 428625 w 533400"/>
                    <a:gd name="connsiteY4" fmla="*/ 102394 h 378619"/>
                    <a:gd name="connsiteX5" fmla="*/ 428625 w 533400"/>
                    <a:gd name="connsiteY5" fmla="*/ 254794 h 378619"/>
                    <a:gd name="connsiteX6" fmla="*/ 371475 w 533400"/>
                    <a:gd name="connsiteY6" fmla="*/ 254794 h 378619"/>
                    <a:gd name="connsiteX7" fmla="*/ 371475 w 533400"/>
                    <a:gd name="connsiteY7" fmla="*/ 197644 h 378619"/>
                    <a:gd name="connsiteX8" fmla="*/ 428625 w 533400"/>
                    <a:gd name="connsiteY8" fmla="*/ 197644 h 378619"/>
                    <a:gd name="connsiteX9" fmla="*/ 428625 w 533400"/>
                    <a:gd name="connsiteY9" fmla="*/ 254794 h 378619"/>
                    <a:gd name="connsiteX10" fmla="*/ 295275 w 533400"/>
                    <a:gd name="connsiteY10" fmla="*/ 102394 h 378619"/>
                    <a:gd name="connsiteX11" fmla="*/ 238125 w 533400"/>
                    <a:gd name="connsiteY11" fmla="*/ 102394 h 378619"/>
                    <a:gd name="connsiteX12" fmla="*/ 238125 w 533400"/>
                    <a:gd name="connsiteY12" fmla="*/ 45244 h 378619"/>
                    <a:gd name="connsiteX13" fmla="*/ 295275 w 533400"/>
                    <a:gd name="connsiteY13" fmla="*/ 45244 h 378619"/>
                    <a:gd name="connsiteX14" fmla="*/ 295275 w 533400"/>
                    <a:gd name="connsiteY14" fmla="*/ 102394 h 378619"/>
                    <a:gd name="connsiteX15" fmla="*/ 295275 w 533400"/>
                    <a:gd name="connsiteY15" fmla="*/ 311944 h 378619"/>
                    <a:gd name="connsiteX16" fmla="*/ 238125 w 533400"/>
                    <a:gd name="connsiteY16" fmla="*/ 311944 h 378619"/>
                    <a:gd name="connsiteX17" fmla="*/ 238125 w 533400"/>
                    <a:gd name="connsiteY17" fmla="*/ 197644 h 378619"/>
                    <a:gd name="connsiteX18" fmla="*/ 295275 w 533400"/>
                    <a:gd name="connsiteY18" fmla="*/ 197644 h 378619"/>
                    <a:gd name="connsiteX19" fmla="*/ 295275 w 533400"/>
                    <a:gd name="connsiteY19" fmla="*/ 311944 h 378619"/>
                    <a:gd name="connsiteX20" fmla="*/ 161925 w 533400"/>
                    <a:gd name="connsiteY20" fmla="*/ 102394 h 378619"/>
                    <a:gd name="connsiteX21" fmla="*/ 104775 w 533400"/>
                    <a:gd name="connsiteY21" fmla="*/ 102394 h 378619"/>
                    <a:gd name="connsiteX22" fmla="*/ 104775 w 533400"/>
                    <a:gd name="connsiteY22" fmla="*/ 45244 h 378619"/>
                    <a:gd name="connsiteX23" fmla="*/ 161925 w 533400"/>
                    <a:gd name="connsiteY23" fmla="*/ 45244 h 378619"/>
                    <a:gd name="connsiteX24" fmla="*/ 161925 w 533400"/>
                    <a:gd name="connsiteY24" fmla="*/ 102394 h 378619"/>
                    <a:gd name="connsiteX25" fmla="*/ 161925 w 533400"/>
                    <a:gd name="connsiteY25" fmla="*/ 254794 h 378619"/>
                    <a:gd name="connsiteX26" fmla="*/ 104775 w 533400"/>
                    <a:gd name="connsiteY26" fmla="*/ 254794 h 378619"/>
                    <a:gd name="connsiteX27" fmla="*/ 104775 w 533400"/>
                    <a:gd name="connsiteY27" fmla="*/ 197644 h 378619"/>
                    <a:gd name="connsiteX28" fmla="*/ 161925 w 533400"/>
                    <a:gd name="connsiteY28" fmla="*/ 197644 h 378619"/>
                    <a:gd name="connsiteX29" fmla="*/ 161925 w 533400"/>
                    <a:gd name="connsiteY29" fmla="*/ 254794 h 378619"/>
                    <a:gd name="connsiteX30" fmla="*/ 495300 w 533400"/>
                    <a:gd name="connsiteY30" fmla="*/ 311944 h 378619"/>
                    <a:gd name="connsiteX31" fmla="*/ 495300 w 533400"/>
                    <a:gd name="connsiteY31" fmla="*/ 7144 h 378619"/>
                    <a:gd name="connsiteX32" fmla="*/ 38100 w 533400"/>
                    <a:gd name="connsiteY32" fmla="*/ 0 h 378619"/>
                    <a:gd name="connsiteX33" fmla="*/ 38100 w 533400"/>
                    <a:gd name="connsiteY33" fmla="*/ 311944 h 378619"/>
                    <a:gd name="connsiteX34" fmla="*/ 0 w 533400"/>
                    <a:gd name="connsiteY34" fmla="*/ 311944 h 378619"/>
                    <a:gd name="connsiteX35" fmla="*/ 0 w 533400"/>
                    <a:gd name="connsiteY35" fmla="*/ 378619 h 378619"/>
                    <a:gd name="connsiteX36" fmla="*/ 533400 w 533400"/>
                    <a:gd name="connsiteY36" fmla="*/ 378619 h 378619"/>
                    <a:gd name="connsiteX37" fmla="*/ 533400 w 533400"/>
                    <a:gd name="connsiteY37" fmla="*/ 311944 h 378619"/>
                    <a:gd name="connsiteX38" fmla="*/ 495300 w 533400"/>
                    <a:gd name="connsiteY38" fmla="*/ 311944 h 378619"/>
                    <a:gd name="connsiteX0" fmla="*/ 428625 w 533400"/>
                    <a:gd name="connsiteY0" fmla="*/ 95250 h 371475"/>
                    <a:gd name="connsiteX1" fmla="*/ 371475 w 533400"/>
                    <a:gd name="connsiteY1" fmla="*/ 95250 h 371475"/>
                    <a:gd name="connsiteX2" fmla="*/ 371475 w 533400"/>
                    <a:gd name="connsiteY2" fmla="*/ 38100 h 371475"/>
                    <a:gd name="connsiteX3" fmla="*/ 428625 w 533400"/>
                    <a:gd name="connsiteY3" fmla="*/ 38100 h 371475"/>
                    <a:gd name="connsiteX4" fmla="*/ 428625 w 533400"/>
                    <a:gd name="connsiteY4" fmla="*/ 95250 h 371475"/>
                    <a:gd name="connsiteX5" fmla="*/ 428625 w 533400"/>
                    <a:gd name="connsiteY5" fmla="*/ 247650 h 371475"/>
                    <a:gd name="connsiteX6" fmla="*/ 371475 w 533400"/>
                    <a:gd name="connsiteY6" fmla="*/ 247650 h 371475"/>
                    <a:gd name="connsiteX7" fmla="*/ 371475 w 533400"/>
                    <a:gd name="connsiteY7" fmla="*/ 190500 h 371475"/>
                    <a:gd name="connsiteX8" fmla="*/ 428625 w 533400"/>
                    <a:gd name="connsiteY8" fmla="*/ 190500 h 371475"/>
                    <a:gd name="connsiteX9" fmla="*/ 428625 w 533400"/>
                    <a:gd name="connsiteY9" fmla="*/ 247650 h 371475"/>
                    <a:gd name="connsiteX10" fmla="*/ 295275 w 533400"/>
                    <a:gd name="connsiteY10" fmla="*/ 95250 h 371475"/>
                    <a:gd name="connsiteX11" fmla="*/ 238125 w 533400"/>
                    <a:gd name="connsiteY11" fmla="*/ 95250 h 371475"/>
                    <a:gd name="connsiteX12" fmla="*/ 238125 w 533400"/>
                    <a:gd name="connsiteY12" fmla="*/ 38100 h 371475"/>
                    <a:gd name="connsiteX13" fmla="*/ 295275 w 533400"/>
                    <a:gd name="connsiteY13" fmla="*/ 38100 h 371475"/>
                    <a:gd name="connsiteX14" fmla="*/ 295275 w 533400"/>
                    <a:gd name="connsiteY14" fmla="*/ 95250 h 371475"/>
                    <a:gd name="connsiteX15" fmla="*/ 295275 w 533400"/>
                    <a:gd name="connsiteY15" fmla="*/ 304800 h 371475"/>
                    <a:gd name="connsiteX16" fmla="*/ 238125 w 533400"/>
                    <a:gd name="connsiteY16" fmla="*/ 304800 h 371475"/>
                    <a:gd name="connsiteX17" fmla="*/ 238125 w 533400"/>
                    <a:gd name="connsiteY17" fmla="*/ 190500 h 371475"/>
                    <a:gd name="connsiteX18" fmla="*/ 295275 w 533400"/>
                    <a:gd name="connsiteY18" fmla="*/ 190500 h 371475"/>
                    <a:gd name="connsiteX19" fmla="*/ 295275 w 533400"/>
                    <a:gd name="connsiteY19" fmla="*/ 304800 h 371475"/>
                    <a:gd name="connsiteX20" fmla="*/ 161925 w 533400"/>
                    <a:gd name="connsiteY20" fmla="*/ 95250 h 371475"/>
                    <a:gd name="connsiteX21" fmla="*/ 104775 w 533400"/>
                    <a:gd name="connsiteY21" fmla="*/ 95250 h 371475"/>
                    <a:gd name="connsiteX22" fmla="*/ 104775 w 533400"/>
                    <a:gd name="connsiteY22" fmla="*/ 38100 h 371475"/>
                    <a:gd name="connsiteX23" fmla="*/ 161925 w 533400"/>
                    <a:gd name="connsiteY23" fmla="*/ 38100 h 371475"/>
                    <a:gd name="connsiteX24" fmla="*/ 161925 w 533400"/>
                    <a:gd name="connsiteY24" fmla="*/ 95250 h 371475"/>
                    <a:gd name="connsiteX25" fmla="*/ 161925 w 533400"/>
                    <a:gd name="connsiteY25" fmla="*/ 247650 h 371475"/>
                    <a:gd name="connsiteX26" fmla="*/ 104775 w 533400"/>
                    <a:gd name="connsiteY26" fmla="*/ 247650 h 371475"/>
                    <a:gd name="connsiteX27" fmla="*/ 104775 w 533400"/>
                    <a:gd name="connsiteY27" fmla="*/ 190500 h 371475"/>
                    <a:gd name="connsiteX28" fmla="*/ 161925 w 533400"/>
                    <a:gd name="connsiteY28" fmla="*/ 190500 h 371475"/>
                    <a:gd name="connsiteX29" fmla="*/ 161925 w 533400"/>
                    <a:gd name="connsiteY29" fmla="*/ 247650 h 371475"/>
                    <a:gd name="connsiteX30" fmla="*/ 495300 w 533400"/>
                    <a:gd name="connsiteY30" fmla="*/ 304800 h 371475"/>
                    <a:gd name="connsiteX31" fmla="*/ 495300 w 533400"/>
                    <a:gd name="connsiteY31" fmla="*/ 0 h 371475"/>
                    <a:gd name="connsiteX32" fmla="*/ 38100 w 533400"/>
                    <a:gd name="connsiteY32" fmla="*/ 2381 h 371475"/>
                    <a:gd name="connsiteX33" fmla="*/ 38100 w 533400"/>
                    <a:gd name="connsiteY33" fmla="*/ 304800 h 371475"/>
                    <a:gd name="connsiteX34" fmla="*/ 0 w 533400"/>
                    <a:gd name="connsiteY34" fmla="*/ 304800 h 371475"/>
                    <a:gd name="connsiteX35" fmla="*/ 0 w 533400"/>
                    <a:gd name="connsiteY35" fmla="*/ 371475 h 371475"/>
                    <a:gd name="connsiteX36" fmla="*/ 533400 w 533400"/>
                    <a:gd name="connsiteY36" fmla="*/ 371475 h 371475"/>
                    <a:gd name="connsiteX37" fmla="*/ 533400 w 533400"/>
                    <a:gd name="connsiteY37" fmla="*/ 304800 h 371475"/>
                    <a:gd name="connsiteX38" fmla="*/ 495300 w 533400"/>
                    <a:gd name="connsiteY38" fmla="*/ 30480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33400" h="371475">
                      <a:moveTo>
                        <a:pt x="428625" y="95250"/>
                      </a:moveTo>
                      <a:lnTo>
                        <a:pt x="371475" y="95250"/>
                      </a:lnTo>
                      <a:lnTo>
                        <a:pt x="371475" y="38100"/>
                      </a:lnTo>
                      <a:lnTo>
                        <a:pt x="428625" y="38100"/>
                      </a:lnTo>
                      <a:lnTo>
                        <a:pt x="428625" y="95250"/>
                      </a:lnTo>
                      <a:close/>
                      <a:moveTo>
                        <a:pt x="428625" y="247650"/>
                      </a:moveTo>
                      <a:lnTo>
                        <a:pt x="371475" y="247650"/>
                      </a:lnTo>
                      <a:lnTo>
                        <a:pt x="371475" y="190500"/>
                      </a:lnTo>
                      <a:lnTo>
                        <a:pt x="428625" y="190500"/>
                      </a:lnTo>
                      <a:lnTo>
                        <a:pt x="428625" y="247650"/>
                      </a:lnTo>
                      <a:close/>
                      <a:moveTo>
                        <a:pt x="295275" y="95250"/>
                      </a:moveTo>
                      <a:lnTo>
                        <a:pt x="238125" y="95250"/>
                      </a:lnTo>
                      <a:lnTo>
                        <a:pt x="238125" y="38100"/>
                      </a:lnTo>
                      <a:lnTo>
                        <a:pt x="295275" y="38100"/>
                      </a:lnTo>
                      <a:lnTo>
                        <a:pt x="295275" y="95250"/>
                      </a:lnTo>
                      <a:close/>
                      <a:moveTo>
                        <a:pt x="295275" y="304800"/>
                      </a:moveTo>
                      <a:lnTo>
                        <a:pt x="238125" y="304800"/>
                      </a:lnTo>
                      <a:lnTo>
                        <a:pt x="238125" y="190500"/>
                      </a:lnTo>
                      <a:lnTo>
                        <a:pt x="295275" y="190500"/>
                      </a:lnTo>
                      <a:lnTo>
                        <a:pt x="295275" y="304800"/>
                      </a:lnTo>
                      <a:close/>
                      <a:moveTo>
                        <a:pt x="161925" y="95250"/>
                      </a:moveTo>
                      <a:lnTo>
                        <a:pt x="104775" y="95250"/>
                      </a:lnTo>
                      <a:lnTo>
                        <a:pt x="104775" y="38100"/>
                      </a:lnTo>
                      <a:lnTo>
                        <a:pt x="161925" y="38100"/>
                      </a:lnTo>
                      <a:lnTo>
                        <a:pt x="161925" y="95250"/>
                      </a:lnTo>
                      <a:close/>
                      <a:moveTo>
                        <a:pt x="161925" y="247650"/>
                      </a:moveTo>
                      <a:lnTo>
                        <a:pt x="104775" y="247650"/>
                      </a:lnTo>
                      <a:lnTo>
                        <a:pt x="104775" y="190500"/>
                      </a:lnTo>
                      <a:lnTo>
                        <a:pt x="161925" y="190500"/>
                      </a:lnTo>
                      <a:lnTo>
                        <a:pt x="161925" y="247650"/>
                      </a:lnTo>
                      <a:close/>
                      <a:moveTo>
                        <a:pt x="495300" y="304800"/>
                      </a:moveTo>
                      <a:lnTo>
                        <a:pt x="495300" y="0"/>
                      </a:lnTo>
                      <a:lnTo>
                        <a:pt x="38100" y="2381"/>
                      </a:lnTo>
                      <a:lnTo>
                        <a:pt x="38100" y="304800"/>
                      </a:lnTo>
                      <a:lnTo>
                        <a:pt x="0" y="304800"/>
                      </a:lnTo>
                      <a:lnTo>
                        <a:pt x="0" y="371475"/>
                      </a:lnTo>
                      <a:lnTo>
                        <a:pt x="533400" y="371475"/>
                      </a:lnTo>
                      <a:lnTo>
                        <a:pt x="533400" y="304800"/>
                      </a:lnTo>
                      <a:lnTo>
                        <a:pt x="495300" y="304800"/>
                      </a:lnTo>
                      <a:close/>
                    </a:path>
                  </a:pathLst>
                </a:custGeom>
                <a:solidFill>
                  <a:srgbClr val="8CC5FE"/>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cxnSp>
            <p:nvCxnSpPr>
              <p:cNvPr id="58" name="Suora nuoliyhdysviiva 57">
                <a:extLst>
                  <a:ext uri="{FF2B5EF4-FFF2-40B4-BE49-F238E27FC236}">
                    <a16:creationId xmlns:a16="http://schemas.microsoft.com/office/drawing/2014/main" id="{C6519DD2-69D7-8409-4477-571DC34F7B67}"/>
                  </a:ext>
                </a:extLst>
              </p:cNvPr>
              <p:cNvCxnSpPr>
                <a:cxnSpLocks/>
              </p:cNvCxnSpPr>
              <p:nvPr/>
            </p:nvCxnSpPr>
            <p:spPr>
              <a:xfrm>
                <a:off x="3047080" y="6407881"/>
                <a:ext cx="3528683" cy="0"/>
              </a:xfrm>
              <a:prstGeom prst="straightConnector1">
                <a:avLst/>
              </a:prstGeom>
              <a:ln w="38100">
                <a:solidFill>
                  <a:schemeClr val="bg1"/>
                </a:solidFill>
                <a:prstDash val="dash"/>
                <a:tailEnd type="triangle"/>
              </a:ln>
            </p:spPr>
            <p:style>
              <a:lnRef idx="2">
                <a:schemeClr val="accent1"/>
              </a:lnRef>
              <a:fillRef idx="0">
                <a:schemeClr val="accent1"/>
              </a:fillRef>
              <a:effectRef idx="1">
                <a:schemeClr val="accent1"/>
              </a:effectRef>
              <a:fontRef idx="minor">
                <a:schemeClr val="tx1"/>
              </a:fontRef>
            </p:style>
          </p:cxnSp>
        </p:grpSp>
        <p:cxnSp>
          <p:nvCxnSpPr>
            <p:cNvPr id="62" name="Suora nuoliyhdysviiva 61">
              <a:extLst>
                <a:ext uri="{FF2B5EF4-FFF2-40B4-BE49-F238E27FC236}">
                  <a16:creationId xmlns:a16="http://schemas.microsoft.com/office/drawing/2014/main" id="{E6DF62E8-7917-0A25-E4E4-861152348CD0}"/>
                </a:ext>
              </a:extLst>
            </p:cNvPr>
            <p:cNvCxnSpPr>
              <a:cxnSpLocks/>
            </p:cNvCxnSpPr>
            <p:nvPr/>
          </p:nvCxnSpPr>
          <p:spPr>
            <a:xfrm flipV="1">
              <a:off x="3134159" y="2163617"/>
              <a:ext cx="3502178" cy="3480949"/>
            </a:xfrm>
            <a:prstGeom prst="straightConnector1">
              <a:avLst/>
            </a:prstGeom>
            <a:ln w="38100">
              <a:solidFill>
                <a:schemeClr val="bg1"/>
              </a:solidFill>
              <a:prstDash val="dash"/>
              <a:tailEnd type="triangle"/>
            </a:ln>
          </p:spPr>
          <p:style>
            <a:lnRef idx="2">
              <a:schemeClr val="accent1"/>
            </a:lnRef>
            <a:fillRef idx="0">
              <a:schemeClr val="accent1"/>
            </a:fillRef>
            <a:effectRef idx="1">
              <a:schemeClr val="accent1"/>
            </a:effectRef>
            <a:fontRef idx="minor">
              <a:schemeClr val="tx1"/>
            </a:fontRef>
          </p:style>
        </p:cxnSp>
        <p:cxnSp>
          <p:nvCxnSpPr>
            <p:cNvPr id="65" name="Suora nuoliyhdysviiva 64">
              <a:extLst>
                <a:ext uri="{FF2B5EF4-FFF2-40B4-BE49-F238E27FC236}">
                  <a16:creationId xmlns:a16="http://schemas.microsoft.com/office/drawing/2014/main" id="{CD740B27-5E8F-258D-EA37-65788EF8A6E0}"/>
                </a:ext>
              </a:extLst>
            </p:cNvPr>
            <p:cNvCxnSpPr>
              <a:cxnSpLocks/>
            </p:cNvCxnSpPr>
            <p:nvPr/>
          </p:nvCxnSpPr>
          <p:spPr>
            <a:xfrm>
              <a:off x="3134159" y="1998616"/>
              <a:ext cx="3470634" cy="1551197"/>
            </a:xfrm>
            <a:prstGeom prst="straightConnector1">
              <a:avLst/>
            </a:prstGeom>
            <a:ln w="38100">
              <a:solidFill>
                <a:schemeClr val="bg1"/>
              </a:solidFill>
              <a:prstDash val="dash"/>
              <a:tailEnd type="triangle"/>
            </a:ln>
          </p:spPr>
          <p:style>
            <a:lnRef idx="2">
              <a:schemeClr val="accent1"/>
            </a:lnRef>
            <a:fillRef idx="0">
              <a:schemeClr val="accent1"/>
            </a:fillRef>
            <a:effectRef idx="1">
              <a:schemeClr val="accent1"/>
            </a:effectRef>
            <a:fontRef idx="minor">
              <a:schemeClr val="tx1"/>
            </a:fontRef>
          </p:style>
        </p:cxnSp>
        <p:cxnSp>
          <p:nvCxnSpPr>
            <p:cNvPr id="68" name="Suora nuoliyhdysviiva 67">
              <a:extLst>
                <a:ext uri="{FF2B5EF4-FFF2-40B4-BE49-F238E27FC236}">
                  <a16:creationId xmlns:a16="http://schemas.microsoft.com/office/drawing/2014/main" id="{9C37B822-FDD9-4FE6-B63D-E646C7054246}"/>
                </a:ext>
              </a:extLst>
            </p:cNvPr>
            <p:cNvCxnSpPr>
              <a:cxnSpLocks/>
            </p:cNvCxnSpPr>
            <p:nvPr/>
          </p:nvCxnSpPr>
          <p:spPr>
            <a:xfrm>
              <a:off x="3095836" y="4037809"/>
              <a:ext cx="3508958" cy="1585142"/>
            </a:xfrm>
            <a:prstGeom prst="straightConnector1">
              <a:avLst/>
            </a:prstGeom>
            <a:ln w="38100">
              <a:solidFill>
                <a:schemeClr val="bg1"/>
              </a:solidFill>
              <a:prstDash val="dash"/>
              <a:tailEnd type="triangle"/>
            </a:ln>
          </p:spPr>
          <p:style>
            <a:lnRef idx="2">
              <a:schemeClr val="accent1"/>
            </a:lnRef>
            <a:fillRef idx="0">
              <a:schemeClr val="accent1"/>
            </a:fillRef>
            <a:effectRef idx="1">
              <a:schemeClr val="accent1"/>
            </a:effectRef>
            <a:fontRef idx="minor">
              <a:schemeClr val="tx1"/>
            </a:fontRef>
          </p:style>
        </p:cxnSp>
        <p:cxnSp>
          <p:nvCxnSpPr>
            <p:cNvPr id="20" name="Suora nuoliyhdysviiva 19">
              <a:extLst>
                <a:ext uri="{FF2B5EF4-FFF2-40B4-BE49-F238E27FC236}">
                  <a16:creationId xmlns:a16="http://schemas.microsoft.com/office/drawing/2014/main" id="{0E1D58AA-B6B8-A44B-2B00-8801FC87E3F7}"/>
                </a:ext>
              </a:extLst>
            </p:cNvPr>
            <p:cNvCxnSpPr>
              <a:cxnSpLocks/>
            </p:cNvCxnSpPr>
            <p:nvPr/>
          </p:nvCxnSpPr>
          <p:spPr>
            <a:xfrm flipV="1">
              <a:off x="3378200" y="4178462"/>
              <a:ext cx="3226593" cy="1466106"/>
            </a:xfrm>
            <a:prstGeom prst="straightConnector1">
              <a:avLst/>
            </a:prstGeom>
            <a:ln w="38100">
              <a:solidFill>
                <a:schemeClr val="bg1"/>
              </a:solidFill>
              <a:prstDash val="dash"/>
              <a:tailEnd type="triangle"/>
            </a:ln>
          </p:spPr>
          <p:style>
            <a:lnRef idx="2">
              <a:schemeClr val="accent1"/>
            </a:lnRef>
            <a:fillRef idx="0">
              <a:schemeClr val="accent1"/>
            </a:fillRef>
            <a:effectRef idx="1">
              <a:schemeClr val="accent1"/>
            </a:effectRef>
            <a:fontRef idx="minor">
              <a:schemeClr val="tx1"/>
            </a:fontRef>
          </p:style>
        </p:cxnSp>
        <p:cxnSp>
          <p:nvCxnSpPr>
            <p:cNvPr id="25" name="Suora nuoliyhdysviiva 24">
              <a:extLst>
                <a:ext uri="{FF2B5EF4-FFF2-40B4-BE49-F238E27FC236}">
                  <a16:creationId xmlns:a16="http://schemas.microsoft.com/office/drawing/2014/main" id="{3FDE924F-5DB7-2510-878D-4A00F20608BA}"/>
                </a:ext>
              </a:extLst>
            </p:cNvPr>
            <p:cNvCxnSpPr>
              <a:cxnSpLocks/>
            </p:cNvCxnSpPr>
            <p:nvPr/>
          </p:nvCxnSpPr>
          <p:spPr>
            <a:xfrm flipV="1">
              <a:off x="3147779" y="2107044"/>
              <a:ext cx="3226593" cy="1466106"/>
            </a:xfrm>
            <a:prstGeom prst="straightConnector1">
              <a:avLst/>
            </a:prstGeom>
            <a:ln w="38100">
              <a:solidFill>
                <a:schemeClr val="bg1"/>
              </a:solidFill>
              <a:prstDash val="dash"/>
              <a:tailEnd type="triangle"/>
            </a:ln>
          </p:spPr>
          <p:style>
            <a:lnRef idx="2">
              <a:schemeClr val="accent1"/>
            </a:lnRef>
            <a:fillRef idx="0">
              <a:schemeClr val="accent1"/>
            </a:fillRef>
            <a:effectRef idx="1">
              <a:schemeClr val="accent1"/>
            </a:effectRef>
            <a:fontRef idx="minor">
              <a:schemeClr val="tx1"/>
            </a:fontRef>
          </p:style>
        </p:cxnSp>
        <p:cxnSp>
          <p:nvCxnSpPr>
            <p:cNvPr id="26" name="Suora nuoliyhdysviiva 25">
              <a:extLst>
                <a:ext uri="{FF2B5EF4-FFF2-40B4-BE49-F238E27FC236}">
                  <a16:creationId xmlns:a16="http://schemas.microsoft.com/office/drawing/2014/main" id="{0F78B8A7-9F2A-5D04-5A89-1637CACA9723}"/>
                </a:ext>
              </a:extLst>
            </p:cNvPr>
            <p:cNvCxnSpPr>
              <a:cxnSpLocks/>
            </p:cNvCxnSpPr>
            <p:nvPr/>
          </p:nvCxnSpPr>
          <p:spPr>
            <a:xfrm>
              <a:off x="3097592" y="2157318"/>
              <a:ext cx="3514043" cy="3176684"/>
            </a:xfrm>
            <a:prstGeom prst="straightConnector1">
              <a:avLst/>
            </a:prstGeom>
            <a:ln w="38100">
              <a:solidFill>
                <a:schemeClr val="bg1"/>
              </a:solidFill>
              <a:prstDash val="dash"/>
              <a:tailEnd type="triangle"/>
            </a:ln>
          </p:spPr>
          <p:style>
            <a:lnRef idx="2">
              <a:schemeClr val="accent1"/>
            </a:lnRef>
            <a:fillRef idx="0">
              <a:schemeClr val="accent1"/>
            </a:fillRef>
            <a:effectRef idx="1">
              <a:schemeClr val="accent1"/>
            </a:effectRef>
            <a:fontRef idx="minor">
              <a:schemeClr val="tx1"/>
            </a:fontRef>
          </p:style>
        </p:cxnSp>
      </p:grpSp>
      <p:cxnSp>
        <p:nvCxnSpPr>
          <p:cNvPr id="27" name="Suora yhdysviiva 26">
            <a:extLst>
              <a:ext uri="{FF2B5EF4-FFF2-40B4-BE49-F238E27FC236}">
                <a16:creationId xmlns:a16="http://schemas.microsoft.com/office/drawing/2014/main" id="{C938E68E-39E4-F15D-D69C-A2C7AA78A7C6}"/>
              </a:ext>
            </a:extLst>
          </p:cNvPr>
          <p:cNvCxnSpPr>
            <a:cxnSpLocks/>
          </p:cNvCxnSpPr>
          <p:nvPr/>
        </p:nvCxnSpPr>
        <p:spPr>
          <a:xfrm>
            <a:off x="6096000" y="558800"/>
            <a:ext cx="0" cy="5613400"/>
          </a:xfrm>
          <a:prstGeom prst="line">
            <a:avLst/>
          </a:prstGeom>
          <a:ln w="50800">
            <a:solidFill>
              <a:schemeClr val="bg2"/>
            </a:solidFill>
          </a:ln>
        </p:spPr>
        <p:style>
          <a:lnRef idx="2">
            <a:schemeClr val="accent1"/>
          </a:lnRef>
          <a:fillRef idx="0">
            <a:schemeClr val="accent1"/>
          </a:fillRef>
          <a:effectRef idx="1">
            <a:schemeClr val="accent1"/>
          </a:effectRef>
          <a:fontRef idx="minor">
            <a:schemeClr val="tx1"/>
          </a:fontRef>
        </p:style>
      </p:cxnSp>
      <p:sp>
        <p:nvSpPr>
          <p:cNvPr id="29" name="Tekstiruutu 28">
            <a:extLst>
              <a:ext uri="{FF2B5EF4-FFF2-40B4-BE49-F238E27FC236}">
                <a16:creationId xmlns:a16="http://schemas.microsoft.com/office/drawing/2014/main" id="{16C13EE7-E56F-9C2F-D560-DBD84B6CCD29}"/>
              </a:ext>
            </a:extLst>
          </p:cNvPr>
          <p:cNvSpPr txBox="1"/>
          <p:nvPr/>
        </p:nvSpPr>
        <p:spPr>
          <a:xfrm>
            <a:off x="7462488" y="5485110"/>
            <a:ext cx="2868157"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err="1">
                <a:ln>
                  <a:noFill/>
                </a:ln>
                <a:solidFill>
                  <a:srgbClr val="E8E8E8"/>
                </a:solidFill>
                <a:effectLst/>
                <a:uLnTx/>
                <a:uFillTx/>
                <a:latin typeface="Aptos" panose="02110004020202020204"/>
                <a:ea typeface="+mn-ea"/>
                <a:cs typeface="+mn-cs"/>
              </a:rPr>
              <a:t>Standardised</a:t>
            </a:r>
            <a:r>
              <a:rPr kumimoji="0" lang="fi-FI" sz="1800" b="1" i="0" u="none" strike="noStrike" kern="1200" cap="none" spc="0" normalizeH="0" baseline="0" noProof="0">
                <a:ln>
                  <a:noFill/>
                </a:ln>
                <a:solidFill>
                  <a:srgbClr val="E8E8E8"/>
                </a:solidFill>
                <a:effectLst/>
                <a:uLnTx/>
                <a:uFillTx/>
                <a:latin typeface="Aptos" panose="02110004020202020204"/>
                <a:ea typeface="+mn-ea"/>
                <a:cs typeface="+mn-cs"/>
              </a:rPr>
              <a:t> </a:t>
            </a:r>
            <a:r>
              <a:rPr kumimoji="0" lang="fi-FI" sz="1800" b="1" i="0" u="none" strike="noStrike" kern="1200" cap="none" spc="0" normalizeH="0" baseline="0" noProof="0" err="1">
                <a:ln>
                  <a:noFill/>
                </a:ln>
                <a:solidFill>
                  <a:srgbClr val="E8E8E8"/>
                </a:solidFill>
                <a:effectLst/>
                <a:uLnTx/>
                <a:uFillTx/>
                <a:latin typeface="Aptos" panose="02110004020202020204"/>
                <a:ea typeface="+mn-ea"/>
                <a:cs typeface="+mn-cs"/>
              </a:rPr>
              <a:t>way</a:t>
            </a:r>
            <a:r>
              <a:rPr kumimoji="0" lang="fi-FI" sz="1800" b="1" i="0" u="none" strike="noStrike" kern="1200" cap="none" spc="0" normalizeH="0" baseline="0" noProof="0">
                <a:ln>
                  <a:noFill/>
                </a:ln>
                <a:solidFill>
                  <a:srgbClr val="E8E8E8"/>
                </a:solidFill>
                <a:effectLst/>
                <a:uLnTx/>
                <a:uFillTx/>
                <a:latin typeface="Aptos" panose="02110004020202020204"/>
                <a:ea typeface="+mn-ea"/>
                <a:cs typeface="+mn-cs"/>
              </a:rPr>
              <a:t> to </a:t>
            </a:r>
            <a:r>
              <a:rPr kumimoji="0" lang="fi-FI" sz="1800" b="1" i="0" u="none" strike="noStrike" kern="1200" cap="none" spc="0" normalizeH="0" baseline="0" noProof="0" err="1">
                <a:ln>
                  <a:noFill/>
                </a:ln>
                <a:solidFill>
                  <a:srgbClr val="E8E8E8"/>
                </a:solidFill>
                <a:effectLst/>
                <a:uLnTx/>
                <a:uFillTx/>
                <a:latin typeface="Aptos" panose="02110004020202020204"/>
                <a:ea typeface="+mn-ea"/>
                <a:cs typeface="+mn-cs"/>
              </a:rPr>
              <a:t>work</a:t>
            </a:r>
            <a:endParaRPr kumimoji="0" lang="fi-FI" sz="1800" b="1" i="0" u="none" strike="noStrike" kern="1200" cap="none" spc="0" normalizeH="0" baseline="0" noProof="0">
              <a:ln>
                <a:noFill/>
              </a:ln>
              <a:solidFill>
                <a:srgbClr val="E8E8E8"/>
              </a:solidFill>
              <a:effectLst/>
              <a:uLnTx/>
              <a:uFillTx/>
              <a:latin typeface="Aptos" panose="02110004020202020204"/>
              <a:ea typeface="+mn-ea"/>
              <a:cs typeface="+mn-cs"/>
            </a:endParaRPr>
          </a:p>
        </p:txBody>
      </p:sp>
      <p:grpSp>
        <p:nvGrpSpPr>
          <p:cNvPr id="32" name="Ryhmä 31">
            <a:extLst>
              <a:ext uri="{FF2B5EF4-FFF2-40B4-BE49-F238E27FC236}">
                <a16:creationId xmlns:a16="http://schemas.microsoft.com/office/drawing/2014/main" id="{FDB6D499-5013-730B-5932-38FA0DA17E05}"/>
              </a:ext>
            </a:extLst>
          </p:cNvPr>
          <p:cNvGrpSpPr/>
          <p:nvPr/>
        </p:nvGrpSpPr>
        <p:grpSpPr>
          <a:xfrm>
            <a:off x="321293" y="1289074"/>
            <a:ext cx="5406055" cy="1109634"/>
            <a:chOff x="666107" y="1164672"/>
            <a:chExt cx="8735068" cy="1683838"/>
          </a:xfrm>
        </p:grpSpPr>
        <p:grpSp>
          <p:nvGrpSpPr>
            <p:cNvPr id="83" name="Ryhmä 82">
              <a:extLst>
                <a:ext uri="{FF2B5EF4-FFF2-40B4-BE49-F238E27FC236}">
                  <a16:creationId xmlns:a16="http://schemas.microsoft.com/office/drawing/2014/main" id="{5D26E8C3-AD16-469E-2A7B-B22ED583ED2D}"/>
                </a:ext>
              </a:extLst>
            </p:cNvPr>
            <p:cNvGrpSpPr/>
            <p:nvPr/>
          </p:nvGrpSpPr>
          <p:grpSpPr>
            <a:xfrm>
              <a:off x="2034282" y="1934110"/>
              <a:ext cx="914400" cy="914400"/>
              <a:chOff x="2034282" y="1934110"/>
              <a:chExt cx="914400" cy="914400"/>
            </a:xfrm>
          </p:grpSpPr>
          <p:sp>
            <p:nvSpPr>
              <p:cNvPr id="92" name="Suorakulmio 91">
                <a:extLst>
                  <a:ext uri="{FF2B5EF4-FFF2-40B4-BE49-F238E27FC236}">
                    <a16:creationId xmlns:a16="http://schemas.microsoft.com/office/drawing/2014/main" id="{61E1F741-15B0-9C17-F56A-78DD753AC214}"/>
                  </a:ext>
                </a:extLst>
              </p:cNvPr>
              <p:cNvSpPr/>
              <p:nvPr/>
            </p:nvSpPr>
            <p:spPr>
              <a:xfrm>
                <a:off x="2156519" y="2108835"/>
                <a:ext cx="669925" cy="441325"/>
              </a:xfrm>
              <a:prstGeom prst="rect">
                <a:avLst/>
              </a:prstGeom>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93" name="Kuva 92" descr="Näyttö tasaisella täytöllä">
                <a:extLst>
                  <a:ext uri="{FF2B5EF4-FFF2-40B4-BE49-F238E27FC236}">
                    <a16:creationId xmlns:a16="http://schemas.microsoft.com/office/drawing/2014/main" id="{B5A4C830-CE06-4083-F13A-3B327438AFA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034282" y="1934110"/>
                <a:ext cx="914400" cy="914400"/>
              </a:xfrm>
              <a:prstGeom prst="rect">
                <a:avLst/>
              </a:prstGeom>
            </p:spPr>
          </p:pic>
        </p:grpSp>
        <p:pic>
          <p:nvPicPr>
            <p:cNvPr id="84" name="Kuva 83" descr="Tuotanto tasaisella täytöllä">
              <a:extLst>
                <a:ext uri="{FF2B5EF4-FFF2-40B4-BE49-F238E27FC236}">
                  <a16:creationId xmlns:a16="http://schemas.microsoft.com/office/drawing/2014/main" id="{A95D51AF-3504-9D11-FAE1-DB36446132B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66107" y="1480335"/>
              <a:ext cx="1368175" cy="1368175"/>
            </a:xfrm>
            <a:prstGeom prst="rect">
              <a:avLst/>
            </a:prstGeom>
          </p:spPr>
        </p:pic>
        <p:grpSp>
          <p:nvGrpSpPr>
            <p:cNvPr id="85" name="Ryhmä 84">
              <a:extLst>
                <a:ext uri="{FF2B5EF4-FFF2-40B4-BE49-F238E27FC236}">
                  <a16:creationId xmlns:a16="http://schemas.microsoft.com/office/drawing/2014/main" id="{65DFCFFF-2111-96E4-51BD-7ABCED724354}"/>
                </a:ext>
              </a:extLst>
            </p:cNvPr>
            <p:cNvGrpSpPr/>
            <p:nvPr/>
          </p:nvGrpSpPr>
          <p:grpSpPr>
            <a:xfrm>
              <a:off x="6793785" y="2067460"/>
              <a:ext cx="762000" cy="647700"/>
              <a:chOff x="6793785" y="2067460"/>
              <a:chExt cx="762000" cy="647700"/>
            </a:xfrm>
          </p:grpSpPr>
          <p:sp>
            <p:nvSpPr>
              <p:cNvPr id="90" name="Suorakulmio 89">
                <a:extLst>
                  <a:ext uri="{FF2B5EF4-FFF2-40B4-BE49-F238E27FC236}">
                    <a16:creationId xmlns:a16="http://schemas.microsoft.com/office/drawing/2014/main" id="{6ACE2DA6-73FD-C0F9-CF38-AC9636150C75}"/>
                  </a:ext>
                </a:extLst>
              </p:cNvPr>
              <p:cNvSpPr/>
              <p:nvPr/>
            </p:nvSpPr>
            <p:spPr>
              <a:xfrm>
                <a:off x="6838949" y="2117725"/>
                <a:ext cx="669925" cy="441325"/>
              </a:xfrm>
              <a:prstGeom prst="rect">
                <a:avLst/>
              </a:prstGeom>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91" name="Kuva 5" descr="Näyttö tasaisella täytöllä">
                <a:extLst>
                  <a:ext uri="{FF2B5EF4-FFF2-40B4-BE49-F238E27FC236}">
                    <a16:creationId xmlns:a16="http://schemas.microsoft.com/office/drawing/2014/main" id="{F1A5CA4E-4811-C711-BD62-CAC1FBC20FDC}"/>
                  </a:ext>
                </a:extLst>
              </p:cNvPr>
              <p:cNvSpPr/>
              <p:nvPr/>
            </p:nvSpPr>
            <p:spPr>
              <a:xfrm>
                <a:off x="6793785" y="2067460"/>
                <a:ext cx="762000" cy="647700"/>
              </a:xfrm>
              <a:custGeom>
                <a:avLst/>
                <a:gdLst>
                  <a:gd name="connsiteX0" fmla="*/ 704850 w 762000"/>
                  <a:gd name="connsiteY0" fmla="*/ 476250 h 647700"/>
                  <a:gd name="connsiteX1" fmla="*/ 57150 w 762000"/>
                  <a:gd name="connsiteY1" fmla="*/ 476250 h 647700"/>
                  <a:gd name="connsiteX2" fmla="*/ 57150 w 762000"/>
                  <a:gd name="connsiteY2" fmla="*/ 57150 h 647700"/>
                  <a:gd name="connsiteX3" fmla="*/ 704850 w 762000"/>
                  <a:gd name="connsiteY3" fmla="*/ 57150 h 647700"/>
                  <a:gd name="connsiteX4" fmla="*/ 704850 w 762000"/>
                  <a:gd name="connsiteY4" fmla="*/ 476250 h 647700"/>
                  <a:gd name="connsiteX5" fmla="*/ 723900 w 762000"/>
                  <a:gd name="connsiteY5" fmla="*/ 0 h 647700"/>
                  <a:gd name="connsiteX6" fmla="*/ 38100 w 762000"/>
                  <a:gd name="connsiteY6" fmla="*/ 0 h 647700"/>
                  <a:gd name="connsiteX7" fmla="*/ 0 w 762000"/>
                  <a:gd name="connsiteY7" fmla="*/ 38100 h 647700"/>
                  <a:gd name="connsiteX8" fmla="*/ 0 w 762000"/>
                  <a:gd name="connsiteY8" fmla="*/ 495300 h 647700"/>
                  <a:gd name="connsiteX9" fmla="*/ 38100 w 762000"/>
                  <a:gd name="connsiteY9" fmla="*/ 533400 h 647700"/>
                  <a:gd name="connsiteX10" fmla="*/ 304800 w 762000"/>
                  <a:gd name="connsiteY10" fmla="*/ 533400 h 647700"/>
                  <a:gd name="connsiteX11" fmla="*/ 304800 w 762000"/>
                  <a:gd name="connsiteY11" fmla="*/ 590550 h 647700"/>
                  <a:gd name="connsiteX12" fmla="*/ 209550 w 762000"/>
                  <a:gd name="connsiteY12" fmla="*/ 590550 h 647700"/>
                  <a:gd name="connsiteX13" fmla="*/ 209550 w 762000"/>
                  <a:gd name="connsiteY13" fmla="*/ 647700 h 647700"/>
                  <a:gd name="connsiteX14" fmla="*/ 552450 w 762000"/>
                  <a:gd name="connsiteY14" fmla="*/ 647700 h 647700"/>
                  <a:gd name="connsiteX15" fmla="*/ 552450 w 762000"/>
                  <a:gd name="connsiteY15" fmla="*/ 590550 h 647700"/>
                  <a:gd name="connsiteX16" fmla="*/ 457200 w 762000"/>
                  <a:gd name="connsiteY16" fmla="*/ 590550 h 647700"/>
                  <a:gd name="connsiteX17" fmla="*/ 457200 w 762000"/>
                  <a:gd name="connsiteY17" fmla="*/ 533400 h 647700"/>
                  <a:gd name="connsiteX18" fmla="*/ 723900 w 762000"/>
                  <a:gd name="connsiteY18" fmla="*/ 533400 h 647700"/>
                  <a:gd name="connsiteX19" fmla="*/ 762000 w 762000"/>
                  <a:gd name="connsiteY19" fmla="*/ 495300 h 647700"/>
                  <a:gd name="connsiteX20" fmla="*/ 762000 w 762000"/>
                  <a:gd name="connsiteY20" fmla="*/ 38100 h 647700"/>
                  <a:gd name="connsiteX21" fmla="*/ 723900 w 762000"/>
                  <a:gd name="connsiteY21" fmla="*/ 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2000" h="647700">
                    <a:moveTo>
                      <a:pt x="704850" y="476250"/>
                    </a:moveTo>
                    <a:lnTo>
                      <a:pt x="57150" y="476250"/>
                    </a:lnTo>
                    <a:lnTo>
                      <a:pt x="57150" y="57150"/>
                    </a:lnTo>
                    <a:lnTo>
                      <a:pt x="704850" y="57150"/>
                    </a:lnTo>
                    <a:lnTo>
                      <a:pt x="704850" y="476250"/>
                    </a:lnTo>
                    <a:close/>
                    <a:moveTo>
                      <a:pt x="723900" y="0"/>
                    </a:moveTo>
                    <a:lnTo>
                      <a:pt x="38100" y="0"/>
                    </a:lnTo>
                    <a:cubicBezTo>
                      <a:pt x="17145" y="0"/>
                      <a:pt x="0" y="17145"/>
                      <a:pt x="0" y="38100"/>
                    </a:cubicBezTo>
                    <a:lnTo>
                      <a:pt x="0" y="495300"/>
                    </a:lnTo>
                    <a:cubicBezTo>
                      <a:pt x="0" y="516255"/>
                      <a:pt x="17145" y="533400"/>
                      <a:pt x="38100" y="533400"/>
                    </a:cubicBezTo>
                    <a:lnTo>
                      <a:pt x="304800" y="533400"/>
                    </a:lnTo>
                    <a:lnTo>
                      <a:pt x="304800" y="590550"/>
                    </a:lnTo>
                    <a:lnTo>
                      <a:pt x="209550" y="590550"/>
                    </a:lnTo>
                    <a:lnTo>
                      <a:pt x="209550" y="647700"/>
                    </a:lnTo>
                    <a:lnTo>
                      <a:pt x="552450" y="647700"/>
                    </a:lnTo>
                    <a:lnTo>
                      <a:pt x="552450" y="590550"/>
                    </a:lnTo>
                    <a:lnTo>
                      <a:pt x="457200" y="590550"/>
                    </a:lnTo>
                    <a:lnTo>
                      <a:pt x="457200" y="533400"/>
                    </a:lnTo>
                    <a:lnTo>
                      <a:pt x="723900" y="533400"/>
                    </a:lnTo>
                    <a:cubicBezTo>
                      <a:pt x="744855" y="533400"/>
                      <a:pt x="762000" y="516255"/>
                      <a:pt x="762000" y="495300"/>
                    </a:cubicBezTo>
                    <a:lnTo>
                      <a:pt x="762000" y="38100"/>
                    </a:lnTo>
                    <a:cubicBezTo>
                      <a:pt x="762000" y="17145"/>
                      <a:pt x="744855" y="0"/>
                      <a:pt x="723900" y="0"/>
                    </a:cubicBez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86" name="Ryhmä 85">
              <a:extLst>
                <a:ext uri="{FF2B5EF4-FFF2-40B4-BE49-F238E27FC236}">
                  <a16:creationId xmlns:a16="http://schemas.microsoft.com/office/drawing/2014/main" id="{F8D3E9E3-E56B-8424-D062-B36B96350D69}"/>
                </a:ext>
              </a:extLst>
            </p:cNvPr>
            <p:cNvGrpSpPr/>
            <p:nvPr/>
          </p:nvGrpSpPr>
          <p:grpSpPr>
            <a:xfrm>
              <a:off x="7655207" y="1164672"/>
              <a:ext cx="1745968" cy="1526140"/>
              <a:chOff x="7655207" y="1164672"/>
              <a:chExt cx="1745968" cy="1526140"/>
            </a:xfrm>
          </p:grpSpPr>
          <p:sp>
            <p:nvSpPr>
              <p:cNvPr id="88" name="Kuva 7" descr="Nosturi tasaisella täytöllä">
                <a:extLst>
                  <a:ext uri="{FF2B5EF4-FFF2-40B4-BE49-F238E27FC236}">
                    <a16:creationId xmlns:a16="http://schemas.microsoft.com/office/drawing/2014/main" id="{4513C1A7-6364-2390-39E7-CBDAEF1D3BF5}"/>
                  </a:ext>
                </a:extLst>
              </p:cNvPr>
              <p:cNvSpPr/>
              <p:nvPr/>
            </p:nvSpPr>
            <p:spPr>
              <a:xfrm>
                <a:off x="7655207" y="1164672"/>
                <a:ext cx="1527946" cy="1526140"/>
              </a:xfrm>
              <a:custGeom>
                <a:avLst/>
                <a:gdLst>
                  <a:gd name="connsiteX0" fmla="*/ 1451155 w 1527946"/>
                  <a:gd name="connsiteY0" fmla="*/ 991991 h 1526140"/>
                  <a:gd name="connsiteX1" fmla="*/ 1145927 w 1527946"/>
                  <a:gd name="connsiteY1" fmla="*/ 991991 h 1526140"/>
                  <a:gd name="connsiteX2" fmla="*/ 1145927 w 1527946"/>
                  <a:gd name="connsiteY2" fmla="*/ 839377 h 1526140"/>
                  <a:gd name="connsiteX3" fmla="*/ 1451155 w 1527946"/>
                  <a:gd name="connsiteY3" fmla="*/ 839377 h 1526140"/>
                  <a:gd name="connsiteX4" fmla="*/ 1451155 w 1527946"/>
                  <a:gd name="connsiteY4" fmla="*/ 991991 h 1526140"/>
                  <a:gd name="connsiteX5" fmla="*/ 604147 w 1527946"/>
                  <a:gd name="connsiteY5" fmla="*/ 324305 h 1526140"/>
                  <a:gd name="connsiteX6" fmla="*/ 592701 w 1527946"/>
                  <a:gd name="connsiteY6" fmla="*/ 230829 h 1526140"/>
                  <a:gd name="connsiteX7" fmla="*/ 985682 w 1527946"/>
                  <a:gd name="connsiteY7" fmla="*/ 324305 h 1526140"/>
                  <a:gd name="connsiteX8" fmla="*/ 604147 w 1527946"/>
                  <a:gd name="connsiteY8" fmla="*/ 324305 h 1526140"/>
                  <a:gd name="connsiteX9" fmla="*/ 300827 w 1527946"/>
                  <a:gd name="connsiteY9" fmla="*/ 324305 h 1526140"/>
                  <a:gd name="connsiteX10" fmla="*/ 436272 w 1527946"/>
                  <a:gd name="connsiteY10" fmla="*/ 255628 h 1526140"/>
                  <a:gd name="connsiteX11" fmla="*/ 428641 w 1527946"/>
                  <a:gd name="connsiteY11" fmla="*/ 324305 h 1526140"/>
                  <a:gd name="connsiteX12" fmla="*/ 300827 w 1527946"/>
                  <a:gd name="connsiteY12" fmla="*/ 324305 h 1526140"/>
                  <a:gd name="connsiteX13" fmla="*/ 422918 w 1527946"/>
                  <a:gd name="connsiteY13" fmla="*/ 1411680 h 1526140"/>
                  <a:gd name="connsiteX14" fmla="*/ 430549 w 1527946"/>
                  <a:gd name="connsiteY14" fmla="*/ 1335373 h 1526140"/>
                  <a:gd name="connsiteX15" fmla="*/ 600332 w 1527946"/>
                  <a:gd name="connsiteY15" fmla="*/ 1335373 h 1526140"/>
                  <a:gd name="connsiteX16" fmla="*/ 607963 w 1527946"/>
                  <a:gd name="connsiteY16" fmla="*/ 1411680 h 1526140"/>
                  <a:gd name="connsiteX17" fmla="*/ 422918 w 1527946"/>
                  <a:gd name="connsiteY17" fmla="*/ 1411680 h 1526140"/>
                  <a:gd name="connsiteX18" fmla="*/ 449625 w 1527946"/>
                  <a:gd name="connsiteY18" fmla="*/ 1182759 h 1526140"/>
                  <a:gd name="connsiteX19" fmla="*/ 585070 w 1527946"/>
                  <a:gd name="connsiteY19" fmla="*/ 1182759 h 1526140"/>
                  <a:gd name="connsiteX20" fmla="*/ 592701 w 1527946"/>
                  <a:gd name="connsiteY20" fmla="*/ 1259066 h 1526140"/>
                  <a:gd name="connsiteX21" fmla="*/ 440087 w 1527946"/>
                  <a:gd name="connsiteY21" fmla="*/ 1259066 h 1526140"/>
                  <a:gd name="connsiteX22" fmla="*/ 449625 w 1527946"/>
                  <a:gd name="connsiteY22" fmla="*/ 1182759 h 1526140"/>
                  <a:gd name="connsiteX23" fmla="*/ 466795 w 1527946"/>
                  <a:gd name="connsiteY23" fmla="*/ 1030145 h 1526140"/>
                  <a:gd name="connsiteX24" fmla="*/ 567901 w 1527946"/>
                  <a:gd name="connsiteY24" fmla="*/ 1030145 h 1526140"/>
                  <a:gd name="connsiteX25" fmla="*/ 575532 w 1527946"/>
                  <a:gd name="connsiteY25" fmla="*/ 1106452 h 1526140"/>
                  <a:gd name="connsiteX26" fmla="*/ 457256 w 1527946"/>
                  <a:gd name="connsiteY26" fmla="*/ 1106452 h 1526140"/>
                  <a:gd name="connsiteX27" fmla="*/ 466795 w 1527946"/>
                  <a:gd name="connsiteY27" fmla="*/ 1030145 h 1526140"/>
                  <a:gd name="connsiteX28" fmla="*/ 482056 w 1527946"/>
                  <a:gd name="connsiteY28" fmla="*/ 877531 h 1526140"/>
                  <a:gd name="connsiteX29" fmla="*/ 548825 w 1527946"/>
                  <a:gd name="connsiteY29" fmla="*/ 877531 h 1526140"/>
                  <a:gd name="connsiteX30" fmla="*/ 556455 w 1527946"/>
                  <a:gd name="connsiteY30" fmla="*/ 953838 h 1526140"/>
                  <a:gd name="connsiteX31" fmla="*/ 472518 w 1527946"/>
                  <a:gd name="connsiteY31" fmla="*/ 953838 h 1526140"/>
                  <a:gd name="connsiteX32" fmla="*/ 482056 w 1527946"/>
                  <a:gd name="connsiteY32" fmla="*/ 877531 h 1526140"/>
                  <a:gd name="connsiteX33" fmla="*/ 499225 w 1527946"/>
                  <a:gd name="connsiteY33" fmla="*/ 724917 h 1526140"/>
                  <a:gd name="connsiteX34" fmla="*/ 531656 w 1527946"/>
                  <a:gd name="connsiteY34" fmla="*/ 724917 h 1526140"/>
                  <a:gd name="connsiteX35" fmla="*/ 539286 w 1527946"/>
                  <a:gd name="connsiteY35" fmla="*/ 801224 h 1526140"/>
                  <a:gd name="connsiteX36" fmla="*/ 489687 w 1527946"/>
                  <a:gd name="connsiteY36" fmla="*/ 801224 h 1526140"/>
                  <a:gd name="connsiteX37" fmla="*/ 499225 w 1527946"/>
                  <a:gd name="connsiteY37" fmla="*/ 724917 h 1526140"/>
                  <a:gd name="connsiteX38" fmla="*/ 516394 w 1527946"/>
                  <a:gd name="connsiteY38" fmla="*/ 576118 h 1526140"/>
                  <a:gd name="connsiteX39" fmla="*/ 524025 w 1527946"/>
                  <a:gd name="connsiteY39" fmla="*/ 648610 h 1526140"/>
                  <a:gd name="connsiteX40" fmla="*/ 506856 w 1527946"/>
                  <a:gd name="connsiteY40" fmla="*/ 648610 h 1526140"/>
                  <a:gd name="connsiteX41" fmla="*/ 516394 w 1527946"/>
                  <a:gd name="connsiteY41" fmla="*/ 576118 h 1526140"/>
                  <a:gd name="connsiteX42" fmla="*/ 1336694 w 1527946"/>
                  <a:gd name="connsiteY42" fmla="*/ 763070 h 1526140"/>
                  <a:gd name="connsiteX43" fmla="*/ 1336694 w 1527946"/>
                  <a:gd name="connsiteY43" fmla="*/ 438765 h 1526140"/>
                  <a:gd name="connsiteX44" fmla="*/ 1470232 w 1527946"/>
                  <a:gd name="connsiteY44" fmla="*/ 438765 h 1526140"/>
                  <a:gd name="connsiteX45" fmla="*/ 1527462 w 1527946"/>
                  <a:gd name="connsiteY45" fmla="*/ 389166 h 1526140"/>
                  <a:gd name="connsiteX46" fmla="*/ 1483585 w 1527946"/>
                  <a:gd name="connsiteY46" fmla="*/ 326212 h 1526140"/>
                  <a:gd name="connsiteX47" fmla="*/ 579347 w 1527946"/>
                  <a:gd name="connsiteY47" fmla="*/ 108737 h 1526140"/>
                  <a:gd name="connsiteX48" fmla="*/ 573624 w 1527946"/>
                  <a:gd name="connsiteY48" fmla="*/ 51507 h 1526140"/>
                  <a:gd name="connsiteX49" fmla="*/ 516394 w 1527946"/>
                  <a:gd name="connsiteY49" fmla="*/ 0 h 1526140"/>
                  <a:gd name="connsiteX50" fmla="*/ 459164 w 1527946"/>
                  <a:gd name="connsiteY50" fmla="*/ 51507 h 1526140"/>
                  <a:gd name="connsiteX51" fmla="*/ 451533 w 1527946"/>
                  <a:gd name="connsiteY51" fmla="*/ 122091 h 1526140"/>
                  <a:gd name="connsiteX52" fmla="*/ 31845 w 1527946"/>
                  <a:gd name="connsiteY52" fmla="*/ 331935 h 1526140"/>
                  <a:gd name="connsiteX53" fmla="*/ 1322 w 1527946"/>
                  <a:gd name="connsiteY53" fmla="*/ 396796 h 1526140"/>
                  <a:gd name="connsiteX54" fmla="*/ 58552 w 1527946"/>
                  <a:gd name="connsiteY54" fmla="*/ 438765 h 1526140"/>
                  <a:gd name="connsiteX55" fmla="*/ 417195 w 1527946"/>
                  <a:gd name="connsiteY55" fmla="*/ 438765 h 1526140"/>
                  <a:gd name="connsiteX56" fmla="*/ 308458 w 1527946"/>
                  <a:gd name="connsiteY56" fmla="*/ 1411680 h 1526140"/>
                  <a:gd name="connsiteX57" fmla="*/ 115782 w 1527946"/>
                  <a:gd name="connsiteY57" fmla="*/ 1411680 h 1526140"/>
                  <a:gd name="connsiteX58" fmla="*/ 115782 w 1527946"/>
                  <a:gd name="connsiteY58" fmla="*/ 1526140 h 1526140"/>
                  <a:gd name="connsiteX59" fmla="*/ 917006 w 1527946"/>
                  <a:gd name="connsiteY59" fmla="*/ 1526140 h 1526140"/>
                  <a:gd name="connsiteX60" fmla="*/ 917006 w 1527946"/>
                  <a:gd name="connsiteY60" fmla="*/ 1411680 h 1526140"/>
                  <a:gd name="connsiteX61" fmla="*/ 724331 w 1527946"/>
                  <a:gd name="connsiteY61" fmla="*/ 1411680 h 1526140"/>
                  <a:gd name="connsiteX62" fmla="*/ 615593 w 1527946"/>
                  <a:gd name="connsiteY62" fmla="*/ 438765 h 1526140"/>
                  <a:gd name="connsiteX63" fmla="*/ 1260387 w 1527946"/>
                  <a:gd name="connsiteY63" fmla="*/ 438765 h 1526140"/>
                  <a:gd name="connsiteX64" fmla="*/ 1260387 w 1527946"/>
                  <a:gd name="connsiteY64" fmla="*/ 763070 h 1526140"/>
                  <a:gd name="connsiteX65" fmla="*/ 1069620 w 1527946"/>
                  <a:gd name="connsiteY65" fmla="*/ 763070 h 1526140"/>
                  <a:gd name="connsiteX66" fmla="*/ 1069620 w 1527946"/>
                  <a:gd name="connsiteY66" fmla="*/ 1068298 h 1526140"/>
                  <a:gd name="connsiteX67" fmla="*/ 1527462 w 1527946"/>
                  <a:gd name="connsiteY67" fmla="*/ 1068298 h 1526140"/>
                  <a:gd name="connsiteX68" fmla="*/ 1527462 w 1527946"/>
                  <a:gd name="connsiteY68" fmla="*/ 763070 h 1526140"/>
                  <a:gd name="connsiteX69" fmla="*/ 1336694 w 1527946"/>
                  <a:gd name="connsiteY69" fmla="*/ 763070 h 1526140"/>
                  <a:gd name="connsiteX0" fmla="*/ 1451155 w 1527946"/>
                  <a:gd name="connsiteY0" fmla="*/ 991991 h 1526140"/>
                  <a:gd name="connsiteX1" fmla="*/ 1145927 w 1527946"/>
                  <a:gd name="connsiteY1" fmla="*/ 839377 h 1526140"/>
                  <a:gd name="connsiteX2" fmla="*/ 1451155 w 1527946"/>
                  <a:gd name="connsiteY2" fmla="*/ 839377 h 1526140"/>
                  <a:gd name="connsiteX3" fmla="*/ 1451155 w 1527946"/>
                  <a:gd name="connsiteY3" fmla="*/ 991991 h 1526140"/>
                  <a:gd name="connsiteX4" fmla="*/ 604147 w 1527946"/>
                  <a:gd name="connsiteY4" fmla="*/ 324305 h 1526140"/>
                  <a:gd name="connsiteX5" fmla="*/ 592701 w 1527946"/>
                  <a:gd name="connsiteY5" fmla="*/ 230829 h 1526140"/>
                  <a:gd name="connsiteX6" fmla="*/ 985682 w 1527946"/>
                  <a:gd name="connsiteY6" fmla="*/ 324305 h 1526140"/>
                  <a:gd name="connsiteX7" fmla="*/ 604147 w 1527946"/>
                  <a:gd name="connsiteY7" fmla="*/ 324305 h 1526140"/>
                  <a:gd name="connsiteX8" fmla="*/ 300827 w 1527946"/>
                  <a:gd name="connsiteY8" fmla="*/ 324305 h 1526140"/>
                  <a:gd name="connsiteX9" fmla="*/ 436272 w 1527946"/>
                  <a:gd name="connsiteY9" fmla="*/ 255628 h 1526140"/>
                  <a:gd name="connsiteX10" fmla="*/ 428641 w 1527946"/>
                  <a:gd name="connsiteY10" fmla="*/ 324305 h 1526140"/>
                  <a:gd name="connsiteX11" fmla="*/ 300827 w 1527946"/>
                  <a:gd name="connsiteY11" fmla="*/ 324305 h 1526140"/>
                  <a:gd name="connsiteX12" fmla="*/ 422918 w 1527946"/>
                  <a:gd name="connsiteY12" fmla="*/ 1411680 h 1526140"/>
                  <a:gd name="connsiteX13" fmla="*/ 430549 w 1527946"/>
                  <a:gd name="connsiteY13" fmla="*/ 1335373 h 1526140"/>
                  <a:gd name="connsiteX14" fmla="*/ 600332 w 1527946"/>
                  <a:gd name="connsiteY14" fmla="*/ 1335373 h 1526140"/>
                  <a:gd name="connsiteX15" fmla="*/ 607963 w 1527946"/>
                  <a:gd name="connsiteY15" fmla="*/ 1411680 h 1526140"/>
                  <a:gd name="connsiteX16" fmla="*/ 422918 w 1527946"/>
                  <a:gd name="connsiteY16" fmla="*/ 1411680 h 1526140"/>
                  <a:gd name="connsiteX17" fmla="*/ 449625 w 1527946"/>
                  <a:gd name="connsiteY17" fmla="*/ 1182759 h 1526140"/>
                  <a:gd name="connsiteX18" fmla="*/ 585070 w 1527946"/>
                  <a:gd name="connsiteY18" fmla="*/ 1182759 h 1526140"/>
                  <a:gd name="connsiteX19" fmla="*/ 592701 w 1527946"/>
                  <a:gd name="connsiteY19" fmla="*/ 1259066 h 1526140"/>
                  <a:gd name="connsiteX20" fmla="*/ 440087 w 1527946"/>
                  <a:gd name="connsiteY20" fmla="*/ 1259066 h 1526140"/>
                  <a:gd name="connsiteX21" fmla="*/ 449625 w 1527946"/>
                  <a:gd name="connsiteY21" fmla="*/ 1182759 h 1526140"/>
                  <a:gd name="connsiteX22" fmla="*/ 466795 w 1527946"/>
                  <a:gd name="connsiteY22" fmla="*/ 1030145 h 1526140"/>
                  <a:gd name="connsiteX23" fmla="*/ 567901 w 1527946"/>
                  <a:gd name="connsiteY23" fmla="*/ 1030145 h 1526140"/>
                  <a:gd name="connsiteX24" fmla="*/ 575532 w 1527946"/>
                  <a:gd name="connsiteY24" fmla="*/ 1106452 h 1526140"/>
                  <a:gd name="connsiteX25" fmla="*/ 457256 w 1527946"/>
                  <a:gd name="connsiteY25" fmla="*/ 1106452 h 1526140"/>
                  <a:gd name="connsiteX26" fmla="*/ 466795 w 1527946"/>
                  <a:gd name="connsiteY26" fmla="*/ 1030145 h 1526140"/>
                  <a:gd name="connsiteX27" fmla="*/ 482056 w 1527946"/>
                  <a:gd name="connsiteY27" fmla="*/ 877531 h 1526140"/>
                  <a:gd name="connsiteX28" fmla="*/ 548825 w 1527946"/>
                  <a:gd name="connsiteY28" fmla="*/ 877531 h 1526140"/>
                  <a:gd name="connsiteX29" fmla="*/ 556455 w 1527946"/>
                  <a:gd name="connsiteY29" fmla="*/ 953838 h 1526140"/>
                  <a:gd name="connsiteX30" fmla="*/ 472518 w 1527946"/>
                  <a:gd name="connsiteY30" fmla="*/ 953838 h 1526140"/>
                  <a:gd name="connsiteX31" fmla="*/ 482056 w 1527946"/>
                  <a:gd name="connsiteY31" fmla="*/ 877531 h 1526140"/>
                  <a:gd name="connsiteX32" fmla="*/ 499225 w 1527946"/>
                  <a:gd name="connsiteY32" fmla="*/ 724917 h 1526140"/>
                  <a:gd name="connsiteX33" fmla="*/ 531656 w 1527946"/>
                  <a:gd name="connsiteY33" fmla="*/ 724917 h 1526140"/>
                  <a:gd name="connsiteX34" fmla="*/ 539286 w 1527946"/>
                  <a:gd name="connsiteY34" fmla="*/ 801224 h 1526140"/>
                  <a:gd name="connsiteX35" fmla="*/ 489687 w 1527946"/>
                  <a:gd name="connsiteY35" fmla="*/ 801224 h 1526140"/>
                  <a:gd name="connsiteX36" fmla="*/ 499225 w 1527946"/>
                  <a:gd name="connsiteY36" fmla="*/ 724917 h 1526140"/>
                  <a:gd name="connsiteX37" fmla="*/ 516394 w 1527946"/>
                  <a:gd name="connsiteY37" fmla="*/ 576118 h 1526140"/>
                  <a:gd name="connsiteX38" fmla="*/ 524025 w 1527946"/>
                  <a:gd name="connsiteY38" fmla="*/ 648610 h 1526140"/>
                  <a:gd name="connsiteX39" fmla="*/ 506856 w 1527946"/>
                  <a:gd name="connsiteY39" fmla="*/ 648610 h 1526140"/>
                  <a:gd name="connsiteX40" fmla="*/ 516394 w 1527946"/>
                  <a:gd name="connsiteY40" fmla="*/ 576118 h 1526140"/>
                  <a:gd name="connsiteX41" fmla="*/ 1336694 w 1527946"/>
                  <a:gd name="connsiteY41" fmla="*/ 763070 h 1526140"/>
                  <a:gd name="connsiteX42" fmla="*/ 1336694 w 1527946"/>
                  <a:gd name="connsiteY42" fmla="*/ 438765 h 1526140"/>
                  <a:gd name="connsiteX43" fmla="*/ 1470232 w 1527946"/>
                  <a:gd name="connsiteY43" fmla="*/ 438765 h 1526140"/>
                  <a:gd name="connsiteX44" fmla="*/ 1527462 w 1527946"/>
                  <a:gd name="connsiteY44" fmla="*/ 389166 h 1526140"/>
                  <a:gd name="connsiteX45" fmla="*/ 1483585 w 1527946"/>
                  <a:gd name="connsiteY45" fmla="*/ 326212 h 1526140"/>
                  <a:gd name="connsiteX46" fmla="*/ 579347 w 1527946"/>
                  <a:gd name="connsiteY46" fmla="*/ 108737 h 1526140"/>
                  <a:gd name="connsiteX47" fmla="*/ 573624 w 1527946"/>
                  <a:gd name="connsiteY47" fmla="*/ 51507 h 1526140"/>
                  <a:gd name="connsiteX48" fmla="*/ 516394 w 1527946"/>
                  <a:gd name="connsiteY48" fmla="*/ 0 h 1526140"/>
                  <a:gd name="connsiteX49" fmla="*/ 459164 w 1527946"/>
                  <a:gd name="connsiteY49" fmla="*/ 51507 h 1526140"/>
                  <a:gd name="connsiteX50" fmla="*/ 451533 w 1527946"/>
                  <a:gd name="connsiteY50" fmla="*/ 122091 h 1526140"/>
                  <a:gd name="connsiteX51" fmla="*/ 31845 w 1527946"/>
                  <a:gd name="connsiteY51" fmla="*/ 331935 h 1526140"/>
                  <a:gd name="connsiteX52" fmla="*/ 1322 w 1527946"/>
                  <a:gd name="connsiteY52" fmla="*/ 396796 h 1526140"/>
                  <a:gd name="connsiteX53" fmla="*/ 58552 w 1527946"/>
                  <a:gd name="connsiteY53" fmla="*/ 438765 h 1526140"/>
                  <a:gd name="connsiteX54" fmla="*/ 417195 w 1527946"/>
                  <a:gd name="connsiteY54" fmla="*/ 438765 h 1526140"/>
                  <a:gd name="connsiteX55" fmla="*/ 308458 w 1527946"/>
                  <a:gd name="connsiteY55" fmla="*/ 1411680 h 1526140"/>
                  <a:gd name="connsiteX56" fmla="*/ 115782 w 1527946"/>
                  <a:gd name="connsiteY56" fmla="*/ 1411680 h 1526140"/>
                  <a:gd name="connsiteX57" fmla="*/ 115782 w 1527946"/>
                  <a:gd name="connsiteY57" fmla="*/ 1526140 h 1526140"/>
                  <a:gd name="connsiteX58" fmla="*/ 917006 w 1527946"/>
                  <a:gd name="connsiteY58" fmla="*/ 1526140 h 1526140"/>
                  <a:gd name="connsiteX59" fmla="*/ 917006 w 1527946"/>
                  <a:gd name="connsiteY59" fmla="*/ 1411680 h 1526140"/>
                  <a:gd name="connsiteX60" fmla="*/ 724331 w 1527946"/>
                  <a:gd name="connsiteY60" fmla="*/ 1411680 h 1526140"/>
                  <a:gd name="connsiteX61" fmla="*/ 615593 w 1527946"/>
                  <a:gd name="connsiteY61" fmla="*/ 438765 h 1526140"/>
                  <a:gd name="connsiteX62" fmla="*/ 1260387 w 1527946"/>
                  <a:gd name="connsiteY62" fmla="*/ 438765 h 1526140"/>
                  <a:gd name="connsiteX63" fmla="*/ 1260387 w 1527946"/>
                  <a:gd name="connsiteY63" fmla="*/ 763070 h 1526140"/>
                  <a:gd name="connsiteX64" fmla="*/ 1069620 w 1527946"/>
                  <a:gd name="connsiteY64" fmla="*/ 763070 h 1526140"/>
                  <a:gd name="connsiteX65" fmla="*/ 1069620 w 1527946"/>
                  <a:gd name="connsiteY65" fmla="*/ 1068298 h 1526140"/>
                  <a:gd name="connsiteX66" fmla="*/ 1527462 w 1527946"/>
                  <a:gd name="connsiteY66" fmla="*/ 1068298 h 1526140"/>
                  <a:gd name="connsiteX67" fmla="*/ 1527462 w 1527946"/>
                  <a:gd name="connsiteY67" fmla="*/ 763070 h 1526140"/>
                  <a:gd name="connsiteX68" fmla="*/ 1336694 w 1527946"/>
                  <a:gd name="connsiteY68" fmla="*/ 763070 h 1526140"/>
                  <a:gd name="connsiteX0" fmla="*/ 1451155 w 1527946"/>
                  <a:gd name="connsiteY0" fmla="*/ 991991 h 1526140"/>
                  <a:gd name="connsiteX1" fmla="*/ 1145927 w 1527946"/>
                  <a:gd name="connsiteY1" fmla="*/ 839377 h 1526140"/>
                  <a:gd name="connsiteX2" fmla="*/ 1451155 w 1527946"/>
                  <a:gd name="connsiteY2" fmla="*/ 991991 h 1526140"/>
                  <a:gd name="connsiteX3" fmla="*/ 604147 w 1527946"/>
                  <a:gd name="connsiteY3" fmla="*/ 324305 h 1526140"/>
                  <a:gd name="connsiteX4" fmla="*/ 592701 w 1527946"/>
                  <a:gd name="connsiteY4" fmla="*/ 230829 h 1526140"/>
                  <a:gd name="connsiteX5" fmla="*/ 985682 w 1527946"/>
                  <a:gd name="connsiteY5" fmla="*/ 324305 h 1526140"/>
                  <a:gd name="connsiteX6" fmla="*/ 604147 w 1527946"/>
                  <a:gd name="connsiteY6" fmla="*/ 324305 h 1526140"/>
                  <a:gd name="connsiteX7" fmla="*/ 300827 w 1527946"/>
                  <a:gd name="connsiteY7" fmla="*/ 324305 h 1526140"/>
                  <a:gd name="connsiteX8" fmla="*/ 436272 w 1527946"/>
                  <a:gd name="connsiteY8" fmla="*/ 255628 h 1526140"/>
                  <a:gd name="connsiteX9" fmla="*/ 428641 w 1527946"/>
                  <a:gd name="connsiteY9" fmla="*/ 324305 h 1526140"/>
                  <a:gd name="connsiteX10" fmla="*/ 300827 w 1527946"/>
                  <a:gd name="connsiteY10" fmla="*/ 324305 h 1526140"/>
                  <a:gd name="connsiteX11" fmla="*/ 422918 w 1527946"/>
                  <a:gd name="connsiteY11" fmla="*/ 1411680 h 1526140"/>
                  <a:gd name="connsiteX12" fmla="*/ 430549 w 1527946"/>
                  <a:gd name="connsiteY12" fmla="*/ 1335373 h 1526140"/>
                  <a:gd name="connsiteX13" fmla="*/ 600332 w 1527946"/>
                  <a:gd name="connsiteY13" fmla="*/ 1335373 h 1526140"/>
                  <a:gd name="connsiteX14" fmla="*/ 607963 w 1527946"/>
                  <a:gd name="connsiteY14" fmla="*/ 1411680 h 1526140"/>
                  <a:gd name="connsiteX15" fmla="*/ 422918 w 1527946"/>
                  <a:gd name="connsiteY15" fmla="*/ 1411680 h 1526140"/>
                  <a:gd name="connsiteX16" fmla="*/ 449625 w 1527946"/>
                  <a:gd name="connsiteY16" fmla="*/ 1182759 h 1526140"/>
                  <a:gd name="connsiteX17" fmla="*/ 585070 w 1527946"/>
                  <a:gd name="connsiteY17" fmla="*/ 1182759 h 1526140"/>
                  <a:gd name="connsiteX18" fmla="*/ 592701 w 1527946"/>
                  <a:gd name="connsiteY18" fmla="*/ 1259066 h 1526140"/>
                  <a:gd name="connsiteX19" fmla="*/ 440087 w 1527946"/>
                  <a:gd name="connsiteY19" fmla="*/ 1259066 h 1526140"/>
                  <a:gd name="connsiteX20" fmla="*/ 449625 w 1527946"/>
                  <a:gd name="connsiteY20" fmla="*/ 1182759 h 1526140"/>
                  <a:gd name="connsiteX21" fmla="*/ 466795 w 1527946"/>
                  <a:gd name="connsiteY21" fmla="*/ 1030145 h 1526140"/>
                  <a:gd name="connsiteX22" fmla="*/ 567901 w 1527946"/>
                  <a:gd name="connsiteY22" fmla="*/ 1030145 h 1526140"/>
                  <a:gd name="connsiteX23" fmla="*/ 575532 w 1527946"/>
                  <a:gd name="connsiteY23" fmla="*/ 1106452 h 1526140"/>
                  <a:gd name="connsiteX24" fmla="*/ 457256 w 1527946"/>
                  <a:gd name="connsiteY24" fmla="*/ 1106452 h 1526140"/>
                  <a:gd name="connsiteX25" fmla="*/ 466795 w 1527946"/>
                  <a:gd name="connsiteY25" fmla="*/ 1030145 h 1526140"/>
                  <a:gd name="connsiteX26" fmla="*/ 482056 w 1527946"/>
                  <a:gd name="connsiteY26" fmla="*/ 877531 h 1526140"/>
                  <a:gd name="connsiteX27" fmla="*/ 548825 w 1527946"/>
                  <a:gd name="connsiteY27" fmla="*/ 877531 h 1526140"/>
                  <a:gd name="connsiteX28" fmla="*/ 556455 w 1527946"/>
                  <a:gd name="connsiteY28" fmla="*/ 953838 h 1526140"/>
                  <a:gd name="connsiteX29" fmla="*/ 472518 w 1527946"/>
                  <a:gd name="connsiteY29" fmla="*/ 953838 h 1526140"/>
                  <a:gd name="connsiteX30" fmla="*/ 482056 w 1527946"/>
                  <a:gd name="connsiteY30" fmla="*/ 877531 h 1526140"/>
                  <a:gd name="connsiteX31" fmla="*/ 499225 w 1527946"/>
                  <a:gd name="connsiteY31" fmla="*/ 724917 h 1526140"/>
                  <a:gd name="connsiteX32" fmla="*/ 531656 w 1527946"/>
                  <a:gd name="connsiteY32" fmla="*/ 724917 h 1526140"/>
                  <a:gd name="connsiteX33" fmla="*/ 539286 w 1527946"/>
                  <a:gd name="connsiteY33" fmla="*/ 801224 h 1526140"/>
                  <a:gd name="connsiteX34" fmla="*/ 489687 w 1527946"/>
                  <a:gd name="connsiteY34" fmla="*/ 801224 h 1526140"/>
                  <a:gd name="connsiteX35" fmla="*/ 499225 w 1527946"/>
                  <a:gd name="connsiteY35" fmla="*/ 724917 h 1526140"/>
                  <a:gd name="connsiteX36" fmla="*/ 516394 w 1527946"/>
                  <a:gd name="connsiteY36" fmla="*/ 576118 h 1526140"/>
                  <a:gd name="connsiteX37" fmla="*/ 524025 w 1527946"/>
                  <a:gd name="connsiteY37" fmla="*/ 648610 h 1526140"/>
                  <a:gd name="connsiteX38" fmla="*/ 506856 w 1527946"/>
                  <a:gd name="connsiteY38" fmla="*/ 648610 h 1526140"/>
                  <a:gd name="connsiteX39" fmla="*/ 516394 w 1527946"/>
                  <a:gd name="connsiteY39" fmla="*/ 576118 h 1526140"/>
                  <a:gd name="connsiteX40" fmla="*/ 1336694 w 1527946"/>
                  <a:gd name="connsiteY40" fmla="*/ 763070 h 1526140"/>
                  <a:gd name="connsiteX41" fmla="*/ 1336694 w 1527946"/>
                  <a:gd name="connsiteY41" fmla="*/ 438765 h 1526140"/>
                  <a:gd name="connsiteX42" fmla="*/ 1470232 w 1527946"/>
                  <a:gd name="connsiteY42" fmla="*/ 438765 h 1526140"/>
                  <a:gd name="connsiteX43" fmla="*/ 1527462 w 1527946"/>
                  <a:gd name="connsiteY43" fmla="*/ 389166 h 1526140"/>
                  <a:gd name="connsiteX44" fmla="*/ 1483585 w 1527946"/>
                  <a:gd name="connsiteY44" fmla="*/ 326212 h 1526140"/>
                  <a:gd name="connsiteX45" fmla="*/ 579347 w 1527946"/>
                  <a:gd name="connsiteY45" fmla="*/ 108737 h 1526140"/>
                  <a:gd name="connsiteX46" fmla="*/ 573624 w 1527946"/>
                  <a:gd name="connsiteY46" fmla="*/ 51507 h 1526140"/>
                  <a:gd name="connsiteX47" fmla="*/ 516394 w 1527946"/>
                  <a:gd name="connsiteY47" fmla="*/ 0 h 1526140"/>
                  <a:gd name="connsiteX48" fmla="*/ 459164 w 1527946"/>
                  <a:gd name="connsiteY48" fmla="*/ 51507 h 1526140"/>
                  <a:gd name="connsiteX49" fmla="*/ 451533 w 1527946"/>
                  <a:gd name="connsiteY49" fmla="*/ 122091 h 1526140"/>
                  <a:gd name="connsiteX50" fmla="*/ 31845 w 1527946"/>
                  <a:gd name="connsiteY50" fmla="*/ 331935 h 1526140"/>
                  <a:gd name="connsiteX51" fmla="*/ 1322 w 1527946"/>
                  <a:gd name="connsiteY51" fmla="*/ 396796 h 1526140"/>
                  <a:gd name="connsiteX52" fmla="*/ 58552 w 1527946"/>
                  <a:gd name="connsiteY52" fmla="*/ 438765 h 1526140"/>
                  <a:gd name="connsiteX53" fmla="*/ 417195 w 1527946"/>
                  <a:gd name="connsiteY53" fmla="*/ 438765 h 1526140"/>
                  <a:gd name="connsiteX54" fmla="*/ 308458 w 1527946"/>
                  <a:gd name="connsiteY54" fmla="*/ 1411680 h 1526140"/>
                  <a:gd name="connsiteX55" fmla="*/ 115782 w 1527946"/>
                  <a:gd name="connsiteY55" fmla="*/ 1411680 h 1526140"/>
                  <a:gd name="connsiteX56" fmla="*/ 115782 w 1527946"/>
                  <a:gd name="connsiteY56" fmla="*/ 1526140 h 1526140"/>
                  <a:gd name="connsiteX57" fmla="*/ 917006 w 1527946"/>
                  <a:gd name="connsiteY57" fmla="*/ 1526140 h 1526140"/>
                  <a:gd name="connsiteX58" fmla="*/ 917006 w 1527946"/>
                  <a:gd name="connsiteY58" fmla="*/ 1411680 h 1526140"/>
                  <a:gd name="connsiteX59" fmla="*/ 724331 w 1527946"/>
                  <a:gd name="connsiteY59" fmla="*/ 1411680 h 1526140"/>
                  <a:gd name="connsiteX60" fmla="*/ 615593 w 1527946"/>
                  <a:gd name="connsiteY60" fmla="*/ 438765 h 1526140"/>
                  <a:gd name="connsiteX61" fmla="*/ 1260387 w 1527946"/>
                  <a:gd name="connsiteY61" fmla="*/ 438765 h 1526140"/>
                  <a:gd name="connsiteX62" fmla="*/ 1260387 w 1527946"/>
                  <a:gd name="connsiteY62" fmla="*/ 763070 h 1526140"/>
                  <a:gd name="connsiteX63" fmla="*/ 1069620 w 1527946"/>
                  <a:gd name="connsiteY63" fmla="*/ 763070 h 1526140"/>
                  <a:gd name="connsiteX64" fmla="*/ 1069620 w 1527946"/>
                  <a:gd name="connsiteY64" fmla="*/ 1068298 h 1526140"/>
                  <a:gd name="connsiteX65" fmla="*/ 1527462 w 1527946"/>
                  <a:gd name="connsiteY65" fmla="*/ 1068298 h 1526140"/>
                  <a:gd name="connsiteX66" fmla="*/ 1527462 w 1527946"/>
                  <a:gd name="connsiteY66" fmla="*/ 763070 h 1526140"/>
                  <a:gd name="connsiteX67" fmla="*/ 1336694 w 1527946"/>
                  <a:gd name="connsiteY67"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9620 w 1527946"/>
                  <a:gd name="connsiteY61" fmla="*/ 1068298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7239 w 1527946"/>
                  <a:gd name="connsiteY61" fmla="*/ 849223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069620 w 1529843"/>
                  <a:gd name="connsiteY60" fmla="*/ 763070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117246 w 1529843"/>
                  <a:gd name="connsiteY61" fmla="*/ 844460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46841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39697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96505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3069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2218 w 1527946"/>
                  <a:gd name="connsiteY62" fmla="*/ 832554 h 1526140"/>
                  <a:gd name="connsiteX63" fmla="*/ 1486980 w 1527946"/>
                  <a:gd name="connsiteY63" fmla="*/ 763069 h 1526140"/>
                  <a:gd name="connsiteX64" fmla="*/ 1336694 w 1527946"/>
                  <a:gd name="connsiteY64" fmla="*/ 763070 h 152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527946" h="1526140">
                    <a:moveTo>
                      <a:pt x="604147" y="324305"/>
                    </a:moveTo>
                    <a:lnTo>
                      <a:pt x="592701" y="230829"/>
                    </a:lnTo>
                    <a:lnTo>
                      <a:pt x="985682" y="324305"/>
                    </a:lnTo>
                    <a:lnTo>
                      <a:pt x="604147" y="324305"/>
                    </a:lnTo>
                    <a:close/>
                    <a:moveTo>
                      <a:pt x="300827" y="324305"/>
                    </a:moveTo>
                    <a:lnTo>
                      <a:pt x="436272" y="255628"/>
                    </a:lnTo>
                    <a:lnTo>
                      <a:pt x="428641" y="324305"/>
                    </a:lnTo>
                    <a:lnTo>
                      <a:pt x="300827" y="324305"/>
                    </a:lnTo>
                    <a:close/>
                    <a:moveTo>
                      <a:pt x="422918" y="1411680"/>
                    </a:moveTo>
                    <a:lnTo>
                      <a:pt x="430549" y="1335373"/>
                    </a:lnTo>
                    <a:lnTo>
                      <a:pt x="600332" y="1335373"/>
                    </a:lnTo>
                    <a:lnTo>
                      <a:pt x="607963" y="1411680"/>
                    </a:lnTo>
                    <a:lnTo>
                      <a:pt x="422918" y="1411680"/>
                    </a:lnTo>
                    <a:close/>
                    <a:moveTo>
                      <a:pt x="449625" y="1182759"/>
                    </a:moveTo>
                    <a:lnTo>
                      <a:pt x="585070" y="1182759"/>
                    </a:lnTo>
                    <a:lnTo>
                      <a:pt x="592701" y="1259066"/>
                    </a:lnTo>
                    <a:lnTo>
                      <a:pt x="440087" y="1259066"/>
                    </a:lnTo>
                    <a:lnTo>
                      <a:pt x="449625" y="1182759"/>
                    </a:lnTo>
                    <a:close/>
                    <a:moveTo>
                      <a:pt x="466795" y="1030145"/>
                    </a:moveTo>
                    <a:lnTo>
                      <a:pt x="567901" y="1030145"/>
                    </a:lnTo>
                    <a:lnTo>
                      <a:pt x="575532" y="1106452"/>
                    </a:lnTo>
                    <a:lnTo>
                      <a:pt x="457256" y="1106452"/>
                    </a:lnTo>
                    <a:lnTo>
                      <a:pt x="466795" y="1030145"/>
                    </a:lnTo>
                    <a:close/>
                    <a:moveTo>
                      <a:pt x="482056" y="877531"/>
                    </a:moveTo>
                    <a:lnTo>
                      <a:pt x="548825" y="877531"/>
                    </a:lnTo>
                    <a:lnTo>
                      <a:pt x="556455" y="953838"/>
                    </a:lnTo>
                    <a:lnTo>
                      <a:pt x="472518" y="953838"/>
                    </a:lnTo>
                    <a:lnTo>
                      <a:pt x="482056" y="877531"/>
                    </a:lnTo>
                    <a:close/>
                    <a:moveTo>
                      <a:pt x="499225" y="724917"/>
                    </a:moveTo>
                    <a:lnTo>
                      <a:pt x="531656" y="724917"/>
                    </a:lnTo>
                    <a:lnTo>
                      <a:pt x="539286" y="801224"/>
                    </a:lnTo>
                    <a:lnTo>
                      <a:pt x="489687" y="801224"/>
                    </a:lnTo>
                    <a:lnTo>
                      <a:pt x="499225" y="724917"/>
                    </a:lnTo>
                    <a:close/>
                    <a:moveTo>
                      <a:pt x="516394" y="576118"/>
                    </a:moveTo>
                    <a:lnTo>
                      <a:pt x="524025" y="648610"/>
                    </a:lnTo>
                    <a:lnTo>
                      <a:pt x="506856" y="648610"/>
                    </a:lnTo>
                    <a:lnTo>
                      <a:pt x="516394" y="576118"/>
                    </a:lnTo>
                    <a:close/>
                    <a:moveTo>
                      <a:pt x="1336694" y="763070"/>
                    </a:moveTo>
                    <a:lnTo>
                      <a:pt x="1336694" y="438765"/>
                    </a:lnTo>
                    <a:lnTo>
                      <a:pt x="1470232" y="438765"/>
                    </a:lnTo>
                    <a:cubicBezTo>
                      <a:pt x="1498847" y="438765"/>
                      <a:pt x="1523647" y="417781"/>
                      <a:pt x="1527462" y="389166"/>
                    </a:cubicBezTo>
                    <a:cubicBezTo>
                      <a:pt x="1531277" y="360551"/>
                      <a:pt x="1512200" y="333843"/>
                      <a:pt x="1483585" y="326212"/>
                    </a:cubicBezTo>
                    <a:lnTo>
                      <a:pt x="579347" y="108737"/>
                    </a:lnTo>
                    <a:lnTo>
                      <a:pt x="573624" y="51507"/>
                    </a:lnTo>
                    <a:cubicBezTo>
                      <a:pt x="569809" y="20984"/>
                      <a:pt x="545009" y="0"/>
                      <a:pt x="516394" y="0"/>
                    </a:cubicBezTo>
                    <a:cubicBezTo>
                      <a:pt x="487779" y="0"/>
                      <a:pt x="462979" y="20984"/>
                      <a:pt x="459164" y="51507"/>
                    </a:cubicBezTo>
                    <a:lnTo>
                      <a:pt x="451533" y="122091"/>
                    </a:lnTo>
                    <a:lnTo>
                      <a:pt x="31845" y="331935"/>
                    </a:lnTo>
                    <a:cubicBezTo>
                      <a:pt x="8953" y="343382"/>
                      <a:pt x="-4401" y="370089"/>
                      <a:pt x="1322" y="396796"/>
                    </a:cubicBezTo>
                    <a:cubicBezTo>
                      <a:pt x="8953" y="419689"/>
                      <a:pt x="31845" y="438765"/>
                      <a:pt x="58552" y="438765"/>
                    </a:cubicBezTo>
                    <a:lnTo>
                      <a:pt x="417195" y="438765"/>
                    </a:lnTo>
                    <a:lnTo>
                      <a:pt x="308458" y="1411680"/>
                    </a:lnTo>
                    <a:lnTo>
                      <a:pt x="115782" y="1411680"/>
                    </a:lnTo>
                    <a:lnTo>
                      <a:pt x="115782" y="1526140"/>
                    </a:lnTo>
                    <a:lnTo>
                      <a:pt x="917006" y="1526140"/>
                    </a:lnTo>
                    <a:lnTo>
                      <a:pt x="917006" y="1411680"/>
                    </a:lnTo>
                    <a:lnTo>
                      <a:pt x="724331" y="1411680"/>
                    </a:lnTo>
                    <a:lnTo>
                      <a:pt x="615593" y="438765"/>
                    </a:lnTo>
                    <a:lnTo>
                      <a:pt x="1260387" y="438765"/>
                    </a:lnTo>
                    <a:lnTo>
                      <a:pt x="1260387" y="765452"/>
                    </a:lnTo>
                    <a:lnTo>
                      <a:pt x="1122008" y="765451"/>
                    </a:lnTo>
                    <a:cubicBezTo>
                      <a:pt x="1121214" y="794169"/>
                      <a:pt x="1125184" y="801454"/>
                      <a:pt x="1124390" y="830172"/>
                    </a:cubicBezTo>
                    <a:lnTo>
                      <a:pt x="1482218" y="832554"/>
                    </a:lnTo>
                    <a:cubicBezTo>
                      <a:pt x="1481424" y="802249"/>
                      <a:pt x="1487774" y="793374"/>
                      <a:pt x="1486980" y="763069"/>
                    </a:cubicBezTo>
                    <a:lnTo>
                      <a:pt x="1336694" y="763070"/>
                    </a:lnTo>
                    <a:close/>
                  </a:path>
                </a:pathLst>
              </a:custGeom>
              <a:solidFill>
                <a:schemeClr val="bg2">
                  <a:lumMod val="50000"/>
                </a:schemeClr>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Kuva 9" descr="Rakennus tasaisella täytöllä">
                <a:extLst>
                  <a:ext uri="{FF2B5EF4-FFF2-40B4-BE49-F238E27FC236}">
                    <a16:creationId xmlns:a16="http://schemas.microsoft.com/office/drawing/2014/main" id="{834B9EAA-A76D-148C-8E48-BFDF561FED9E}"/>
                  </a:ext>
                </a:extLst>
              </p:cNvPr>
              <p:cNvSpPr/>
              <p:nvPr/>
            </p:nvSpPr>
            <p:spPr>
              <a:xfrm>
                <a:off x="8697108" y="2062163"/>
                <a:ext cx="704067" cy="628649"/>
              </a:xfrm>
              <a:custGeom>
                <a:avLst/>
                <a:gdLst>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0 h 800100"/>
                  <a:gd name="connsiteX67" fmla="*/ 95250 w 533400"/>
                  <a:gd name="connsiteY67" fmla="*/ 38100 h 800100"/>
                  <a:gd name="connsiteX68" fmla="*/ 66675 w 533400"/>
                  <a:gd name="connsiteY68" fmla="*/ 38100 h 800100"/>
                  <a:gd name="connsiteX69" fmla="*/ 66675 w 533400"/>
                  <a:gd name="connsiteY69" fmla="*/ 95250 h 800100"/>
                  <a:gd name="connsiteX70" fmla="*/ 38100 w 533400"/>
                  <a:gd name="connsiteY70" fmla="*/ 95250 h 800100"/>
                  <a:gd name="connsiteX71" fmla="*/ 38100 w 533400"/>
                  <a:gd name="connsiteY71" fmla="*/ 733425 h 800100"/>
                  <a:gd name="connsiteX72" fmla="*/ 0 w 533400"/>
                  <a:gd name="connsiteY72" fmla="*/ 733425 h 800100"/>
                  <a:gd name="connsiteX73" fmla="*/ 0 w 533400"/>
                  <a:gd name="connsiteY73" fmla="*/ 800100 h 800100"/>
                  <a:gd name="connsiteX74" fmla="*/ 533400 w 533400"/>
                  <a:gd name="connsiteY74" fmla="*/ 800100 h 800100"/>
                  <a:gd name="connsiteX75" fmla="*/ 533400 w 533400"/>
                  <a:gd name="connsiteY75" fmla="*/ 733425 h 800100"/>
                  <a:gd name="connsiteX76" fmla="*/ 495300 w 533400"/>
                  <a:gd name="connsiteY76"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38100 h 800100"/>
                  <a:gd name="connsiteX67" fmla="*/ 66675 w 533400"/>
                  <a:gd name="connsiteY67" fmla="*/ 38100 h 800100"/>
                  <a:gd name="connsiteX68" fmla="*/ 66675 w 533400"/>
                  <a:gd name="connsiteY68" fmla="*/ 95250 h 800100"/>
                  <a:gd name="connsiteX69" fmla="*/ 38100 w 533400"/>
                  <a:gd name="connsiteY69" fmla="*/ 95250 h 800100"/>
                  <a:gd name="connsiteX70" fmla="*/ 38100 w 533400"/>
                  <a:gd name="connsiteY70" fmla="*/ 733425 h 800100"/>
                  <a:gd name="connsiteX71" fmla="*/ 0 w 533400"/>
                  <a:gd name="connsiteY71" fmla="*/ 733425 h 800100"/>
                  <a:gd name="connsiteX72" fmla="*/ 0 w 533400"/>
                  <a:gd name="connsiteY72" fmla="*/ 800100 h 800100"/>
                  <a:gd name="connsiteX73" fmla="*/ 533400 w 533400"/>
                  <a:gd name="connsiteY73" fmla="*/ 800100 h 800100"/>
                  <a:gd name="connsiteX74" fmla="*/ 533400 w 533400"/>
                  <a:gd name="connsiteY74" fmla="*/ 733425 h 800100"/>
                  <a:gd name="connsiteX75" fmla="*/ 495300 w 533400"/>
                  <a:gd name="connsiteY75"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66675 w 533400"/>
                  <a:gd name="connsiteY66" fmla="*/ 38100 h 800100"/>
                  <a:gd name="connsiteX67" fmla="*/ 66675 w 533400"/>
                  <a:gd name="connsiteY67" fmla="*/ 95250 h 800100"/>
                  <a:gd name="connsiteX68" fmla="*/ 38100 w 533400"/>
                  <a:gd name="connsiteY68" fmla="*/ 95250 h 800100"/>
                  <a:gd name="connsiteX69" fmla="*/ 38100 w 533400"/>
                  <a:gd name="connsiteY69" fmla="*/ 733425 h 800100"/>
                  <a:gd name="connsiteX70" fmla="*/ 0 w 533400"/>
                  <a:gd name="connsiteY70" fmla="*/ 733425 h 800100"/>
                  <a:gd name="connsiteX71" fmla="*/ 0 w 533400"/>
                  <a:gd name="connsiteY71" fmla="*/ 800100 h 800100"/>
                  <a:gd name="connsiteX72" fmla="*/ 533400 w 533400"/>
                  <a:gd name="connsiteY72" fmla="*/ 800100 h 800100"/>
                  <a:gd name="connsiteX73" fmla="*/ 533400 w 533400"/>
                  <a:gd name="connsiteY73" fmla="*/ 733425 h 800100"/>
                  <a:gd name="connsiteX74" fmla="*/ 495300 w 533400"/>
                  <a:gd name="connsiteY74"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219075 h 800100"/>
                  <a:gd name="connsiteX44" fmla="*/ 161925 w 533400"/>
                  <a:gd name="connsiteY44" fmla="*/ 371475 h 800100"/>
                  <a:gd name="connsiteX45" fmla="*/ 104775 w 533400"/>
                  <a:gd name="connsiteY45" fmla="*/ 371475 h 800100"/>
                  <a:gd name="connsiteX46" fmla="*/ 104775 w 533400"/>
                  <a:gd name="connsiteY46" fmla="*/ 314325 h 800100"/>
                  <a:gd name="connsiteX47" fmla="*/ 161925 w 533400"/>
                  <a:gd name="connsiteY47" fmla="*/ 314325 h 800100"/>
                  <a:gd name="connsiteX48" fmla="*/ 161925 w 533400"/>
                  <a:gd name="connsiteY48" fmla="*/ 371475 h 800100"/>
                  <a:gd name="connsiteX49" fmla="*/ 161925 w 533400"/>
                  <a:gd name="connsiteY49" fmla="*/ 523875 h 800100"/>
                  <a:gd name="connsiteX50" fmla="*/ 104775 w 533400"/>
                  <a:gd name="connsiteY50" fmla="*/ 523875 h 800100"/>
                  <a:gd name="connsiteX51" fmla="*/ 104775 w 533400"/>
                  <a:gd name="connsiteY51" fmla="*/ 466725 h 800100"/>
                  <a:gd name="connsiteX52" fmla="*/ 161925 w 533400"/>
                  <a:gd name="connsiteY52" fmla="*/ 466725 h 800100"/>
                  <a:gd name="connsiteX53" fmla="*/ 161925 w 533400"/>
                  <a:gd name="connsiteY53" fmla="*/ 523875 h 800100"/>
                  <a:gd name="connsiteX54" fmla="*/ 161925 w 533400"/>
                  <a:gd name="connsiteY54" fmla="*/ 676275 h 800100"/>
                  <a:gd name="connsiteX55" fmla="*/ 104775 w 533400"/>
                  <a:gd name="connsiteY55" fmla="*/ 676275 h 800100"/>
                  <a:gd name="connsiteX56" fmla="*/ 104775 w 533400"/>
                  <a:gd name="connsiteY56" fmla="*/ 619125 h 800100"/>
                  <a:gd name="connsiteX57" fmla="*/ 161925 w 533400"/>
                  <a:gd name="connsiteY57" fmla="*/ 619125 h 800100"/>
                  <a:gd name="connsiteX58" fmla="*/ 161925 w 533400"/>
                  <a:gd name="connsiteY58" fmla="*/ 676275 h 800100"/>
                  <a:gd name="connsiteX59" fmla="*/ 495300 w 533400"/>
                  <a:gd name="connsiteY59" fmla="*/ 733425 h 800100"/>
                  <a:gd name="connsiteX60" fmla="*/ 495300 w 533400"/>
                  <a:gd name="connsiteY60" fmla="*/ 95250 h 800100"/>
                  <a:gd name="connsiteX61" fmla="*/ 466725 w 533400"/>
                  <a:gd name="connsiteY61" fmla="*/ 95250 h 800100"/>
                  <a:gd name="connsiteX62" fmla="*/ 466725 w 533400"/>
                  <a:gd name="connsiteY62" fmla="*/ 38100 h 800100"/>
                  <a:gd name="connsiteX63" fmla="*/ 438150 w 533400"/>
                  <a:gd name="connsiteY63" fmla="*/ 38100 h 800100"/>
                  <a:gd name="connsiteX64" fmla="*/ 438150 w 533400"/>
                  <a:gd name="connsiteY64" fmla="*/ 0 h 800100"/>
                  <a:gd name="connsiteX65" fmla="*/ 66675 w 533400"/>
                  <a:gd name="connsiteY65" fmla="*/ 38100 h 800100"/>
                  <a:gd name="connsiteX66" fmla="*/ 66675 w 533400"/>
                  <a:gd name="connsiteY66" fmla="*/ 95250 h 800100"/>
                  <a:gd name="connsiteX67" fmla="*/ 38100 w 533400"/>
                  <a:gd name="connsiteY67" fmla="*/ 95250 h 800100"/>
                  <a:gd name="connsiteX68" fmla="*/ 38100 w 533400"/>
                  <a:gd name="connsiteY68" fmla="*/ 733425 h 800100"/>
                  <a:gd name="connsiteX69" fmla="*/ 0 w 533400"/>
                  <a:gd name="connsiteY69" fmla="*/ 733425 h 800100"/>
                  <a:gd name="connsiteX70" fmla="*/ 0 w 533400"/>
                  <a:gd name="connsiteY70" fmla="*/ 800100 h 800100"/>
                  <a:gd name="connsiteX71" fmla="*/ 533400 w 533400"/>
                  <a:gd name="connsiteY71" fmla="*/ 800100 h 800100"/>
                  <a:gd name="connsiteX72" fmla="*/ 533400 w 533400"/>
                  <a:gd name="connsiteY72" fmla="*/ 733425 h 800100"/>
                  <a:gd name="connsiteX73" fmla="*/ 495300 w 533400"/>
                  <a:gd name="connsiteY73"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61925 w 533400"/>
                  <a:gd name="connsiteY42" fmla="*/ 219075 h 800100"/>
                  <a:gd name="connsiteX43" fmla="*/ 161925 w 533400"/>
                  <a:gd name="connsiteY43" fmla="*/ 371475 h 800100"/>
                  <a:gd name="connsiteX44" fmla="*/ 104775 w 533400"/>
                  <a:gd name="connsiteY44" fmla="*/ 371475 h 800100"/>
                  <a:gd name="connsiteX45" fmla="*/ 104775 w 533400"/>
                  <a:gd name="connsiteY45" fmla="*/ 314325 h 800100"/>
                  <a:gd name="connsiteX46" fmla="*/ 161925 w 533400"/>
                  <a:gd name="connsiteY46" fmla="*/ 314325 h 800100"/>
                  <a:gd name="connsiteX47" fmla="*/ 161925 w 533400"/>
                  <a:gd name="connsiteY47" fmla="*/ 371475 h 800100"/>
                  <a:gd name="connsiteX48" fmla="*/ 161925 w 533400"/>
                  <a:gd name="connsiteY48" fmla="*/ 523875 h 800100"/>
                  <a:gd name="connsiteX49" fmla="*/ 104775 w 533400"/>
                  <a:gd name="connsiteY49" fmla="*/ 523875 h 800100"/>
                  <a:gd name="connsiteX50" fmla="*/ 104775 w 533400"/>
                  <a:gd name="connsiteY50" fmla="*/ 466725 h 800100"/>
                  <a:gd name="connsiteX51" fmla="*/ 161925 w 533400"/>
                  <a:gd name="connsiteY51" fmla="*/ 466725 h 800100"/>
                  <a:gd name="connsiteX52" fmla="*/ 161925 w 533400"/>
                  <a:gd name="connsiteY52" fmla="*/ 523875 h 800100"/>
                  <a:gd name="connsiteX53" fmla="*/ 161925 w 533400"/>
                  <a:gd name="connsiteY53" fmla="*/ 676275 h 800100"/>
                  <a:gd name="connsiteX54" fmla="*/ 104775 w 533400"/>
                  <a:gd name="connsiteY54" fmla="*/ 676275 h 800100"/>
                  <a:gd name="connsiteX55" fmla="*/ 104775 w 533400"/>
                  <a:gd name="connsiteY55" fmla="*/ 619125 h 800100"/>
                  <a:gd name="connsiteX56" fmla="*/ 161925 w 533400"/>
                  <a:gd name="connsiteY56" fmla="*/ 619125 h 800100"/>
                  <a:gd name="connsiteX57" fmla="*/ 161925 w 533400"/>
                  <a:gd name="connsiteY57" fmla="*/ 676275 h 800100"/>
                  <a:gd name="connsiteX58" fmla="*/ 495300 w 533400"/>
                  <a:gd name="connsiteY58" fmla="*/ 733425 h 800100"/>
                  <a:gd name="connsiteX59" fmla="*/ 495300 w 533400"/>
                  <a:gd name="connsiteY59" fmla="*/ 95250 h 800100"/>
                  <a:gd name="connsiteX60" fmla="*/ 466725 w 533400"/>
                  <a:gd name="connsiteY60" fmla="*/ 95250 h 800100"/>
                  <a:gd name="connsiteX61" fmla="*/ 466725 w 533400"/>
                  <a:gd name="connsiteY61" fmla="*/ 38100 h 800100"/>
                  <a:gd name="connsiteX62" fmla="*/ 438150 w 533400"/>
                  <a:gd name="connsiteY62" fmla="*/ 38100 h 800100"/>
                  <a:gd name="connsiteX63" fmla="*/ 438150 w 533400"/>
                  <a:gd name="connsiteY63" fmla="*/ 0 h 800100"/>
                  <a:gd name="connsiteX64" fmla="*/ 66675 w 533400"/>
                  <a:gd name="connsiteY64" fmla="*/ 38100 h 800100"/>
                  <a:gd name="connsiteX65" fmla="*/ 66675 w 533400"/>
                  <a:gd name="connsiteY65" fmla="*/ 95250 h 800100"/>
                  <a:gd name="connsiteX66" fmla="*/ 38100 w 533400"/>
                  <a:gd name="connsiteY66" fmla="*/ 95250 h 800100"/>
                  <a:gd name="connsiteX67" fmla="*/ 38100 w 533400"/>
                  <a:gd name="connsiteY67" fmla="*/ 733425 h 800100"/>
                  <a:gd name="connsiteX68" fmla="*/ 0 w 533400"/>
                  <a:gd name="connsiteY68" fmla="*/ 733425 h 800100"/>
                  <a:gd name="connsiteX69" fmla="*/ 0 w 533400"/>
                  <a:gd name="connsiteY69" fmla="*/ 800100 h 800100"/>
                  <a:gd name="connsiteX70" fmla="*/ 533400 w 533400"/>
                  <a:gd name="connsiteY70" fmla="*/ 800100 h 800100"/>
                  <a:gd name="connsiteX71" fmla="*/ 533400 w 533400"/>
                  <a:gd name="connsiteY71" fmla="*/ 733425 h 800100"/>
                  <a:gd name="connsiteX72" fmla="*/ 495300 w 533400"/>
                  <a:gd name="connsiteY72"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371475 h 800100"/>
                  <a:gd name="connsiteX41" fmla="*/ 104775 w 533400"/>
                  <a:gd name="connsiteY41" fmla="*/ 371475 h 800100"/>
                  <a:gd name="connsiteX42" fmla="*/ 104775 w 533400"/>
                  <a:gd name="connsiteY42" fmla="*/ 314325 h 800100"/>
                  <a:gd name="connsiteX43" fmla="*/ 161925 w 533400"/>
                  <a:gd name="connsiteY43" fmla="*/ 314325 h 800100"/>
                  <a:gd name="connsiteX44" fmla="*/ 161925 w 533400"/>
                  <a:gd name="connsiteY44" fmla="*/ 371475 h 800100"/>
                  <a:gd name="connsiteX45" fmla="*/ 161925 w 533400"/>
                  <a:gd name="connsiteY45" fmla="*/ 523875 h 800100"/>
                  <a:gd name="connsiteX46" fmla="*/ 104775 w 533400"/>
                  <a:gd name="connsiteY46" fmla="*/ 523875 h 800100"/>
                  <a:gd name="connsiteX47" fmla="*/ 104775 w 533400"/>
                  <a:gd name="connsiteY47" fmla="*/ 466725 h 800100"/>
                  <a:gd name="connsiteX48" fmla="*/ 161925 w 533400"/>
                  <a:gd name="connsiteY48" fmla="*/ 466725 h 800100"/>
                  <a:gd name="connsiteX49" fmla="*/ 161925 w 533400"/>
                  <a:gd name="connsiteY49" fmla="*/ 523875 h 800100"/>
                  <a:gd name="connsiteX50" fmla="*/ 161925 w 533400"/>
                  <a:gd name="connsiteY50" fmla="*/ 676275 h 800100"/>
                  <a:gd name="connsiteX51" fmla="*/ 104775 w 533400"/>
                  <a:gd name="connsiteY51" fmla="*/ 676275 h 800100"/>
                  <a:gd name="connsiteX52" fmla="*/ 104775 w 533400"/>
                  <a:gd name="connsiteY52" fmla="*/ 619125 h 800100"/>
                  <a:gd name="connsiteX53" fmla="*/ 161925 w 533400"/>
                  <a:gd name="connsiteY53" fmla="*/ 619125 h 800100"/>
                  <a:gd name="connsiteX54" fmla="*/ 161925 w 533400"/>
                  <a:gd name="connsiteY54" fmla="*/ 676275 h 800100"/>
                  <a:gd name="connsiteX55" fmla="*/ 495300 w 533400"/>
                  <a:gd name="connsiteY55" fmla="*/ 733425 h 800100"/>
                  <a:gd name="connsiteX56" fmla="*/ 495300 w 533400"/>
                  <a:gd name="connsiteY56" fmla="*/ 95250 h 800100"/>
                  <a:gd name="connsiteX57" fmla="*/ 466725 w 533400"/>
                  <a:gd name="connsiteY57" fmla="*/ 95250 h 800100"/>
                  <a:gd name="connsiteX58" fmla="*/ 466725 w 533400"/>
                  <a:gd name="connsiteY58" fmla="*/ 38100 h 800100"/>
                  <a:gd name="connsiteX59" fmla="*/ 438150 w 533400"/>
                  <a:gd name="connsiteY59" fmla="*/ 38100 h 800100"/>
                  <a:gd name="connsiteX60" fmla="*/ 438150 w 533400"/>
                  <a:gd name="connsiteY60" fmla="*/ 0 h 800100"/>
                  <a:gd name="connsiteX61" fmla="*/ 66675 w 533400"/>
                  <a:gd name="connsiteY61" fmla="*/ 38100 h 800100"/>
                  <a:gd name="connsiteX62" fmla="*/ 66675 w 533400"/>
                  <a:gd name="connsiteY62" fmla="*/ 95250 h 800100"/>
                  <a:gd name="connsiteX63" fmla="*/ 38100 w 533400"/>
                  <a:gd name="connsiteY63" fmla="*/ 95250 h 800100"/>
                  <a:gd name="connsiteX64" fmla="*/ 38100 w 533400"/>
                  <a:gd name="connsiteY64" fmla="*/ 733425 h 800100"/>
                  <a:gd name="connsiteX65" fmla="*/ 0 w 533400"/>
                  <a:gd name="connsiteY65" fmla="*/ 733425 h 800100"/>
                  <a:gd name="connsiteX66" fmla="*/ 0 w 533400"/>
                  <a:gd name="connsiteY66" fmla="*/ 800100 h 800100"/>
                  <a:gd name="connsiteX67" fmla="*/ 533400 w 533400"/>
                  <a:gd name="connsiteY67" fmla="*/ 800100 h 800100"/>
                  <a:gd name="connsiteX68" fmla="*/ 533400 w 533400"/>
                  <a:gd name="connsiteY68" fmla="*/ 733425 h 800100"/>
                  <a:gd name="connsiteX69" fmla="*/ 495300 w 533400"/>
                  <a:gd name="connsiteY69"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95275 w 533400"/>
                  <a:gd name="connsiteY22" fmla="*/ 161925 h 800100"/>
                  <a:gd name="connsiteX23" fmla="*/ 295275 w 533400"/>
                  <a:gd name="connsiteY23" fmla="*/ 219075 h 800100"/>
                  <a:gd name="connsiteX24" fmla="*/ 295275 w 533400"/>
                  <a:gd name="connsiteY24" fmla="*/ 371475 h 800100"/>
                  <a:gd name="connsiteX25" fmla="*/ 238125 w 533400"/>
                  <a:gd name="connsiteY25" fmla="*/ 371475 h 800100"/>
                  <a:gd name="connsiteX26" fmla="*/ 238125 w 533400"/>
                  <a:gd name="connsiteY26" fmla="*/ 314325 h 800100"/>
                  <a:gd name="connsiteX27" fmla="*/ 295275 w 533400"/>
                  <a:gd name="connsiteY27" fmla="*/ 314325 h 800100"/>
                  <a:gd name="connsiteX28" fmla="*/ 295275 w 533400"/>
                  <a:gd name="connsiteY28" fmla="*/ 371475 h 800100"/>
                  <a:gd name="connsiteX29" fmla="*/ 295275 w 533400"/>
                  <a:gd name="connsiteY29" fmla="*/ 523875 h 800100"/>
                  <a:gd name="connsiteX30" fmla="*/ 238125 w 533400"/>
                  <a:gd name="connsiteY30" fmla="*/ 523875 h 800100"/>
                  <a:gd name="connsiteX31" fmla="*/ 238125 w 533400"/>
                  <a:gd name="connsiteY31" fmla="*/ 466725 h 800100"/>
                  <a:gd name="connsiteX32" fmla="*/ 295275 w 533400"/>
                  <a:gd name="connsiteY32" fmla="*/ 466725 h 800100"/>
                  <a:gd name="connsiteX33" fmla="*/ 295275 w 533400"/>
                  <a:gd name="connsiteY33" fmla="*/ 523875 h 800100"/>
                  <a:gd name="connsiteX34" fmla="*/ 295275 w 533400"/>
                  <a:gd name="connsiteY34" fmla="*/ 733425 h 800100"/>
                  <a:gd name="connsiteX35" fmla="*/ 238125 w 533400"/>
                  <a:gd name="connsiteY35" fmla="*/ 733425 h 800100"/>
                  <a:gd name="connsiteX36" fmla="*/ 238125 w 533400"/>
                  <a:gd name="connsiteY36" fmla="*/ 619125 h 800100"/>
                  <a:gd name="connsiteX37" fmla="*/ 295275 w 533400"/>
                  <a:gd name="connsiteY37" fmla="*/ 619125 h 800100"/>
                  <a:gd name="connsiteX38" fmla="*/ 295275 w 533400"/>
                  <a:gd name="connsiteY38" fmla="*/ 733425 h 800100"/>
                  <a:gd name="connsiteX39" fmla="*/ 161925 w 533400"/>
                  <a:gd name="connsiteY39" fmla="*/ 371475 h 800100"/>
                  <a:gd name="connsiteX40" fmla="*/ 104775 w 533400"/>
                  <a:gd name="connsiteY40" fmla="*/ 371475 h 800100"/>
                  <a:gd name="connsiteX41" fmla="*/ 104775 w 533400"/>
                  <a:gd name="connsiteY41" fmla="*/ 314325 h 800100"/>
                  <a:gd name="connsiteX42" fmla="*/ 161925 w 533400"/>
                  <a:gd name="connsiteY42" fmla="*/ 314325 h 800100"/>
                  <a:gd name="connsiteX43" fmla="*/ 161925 w 533400"/>
                  <a:gd name="connsiteY43" fmla="*/ 371475 h 800100"/>
                  <a:gd name="connsiteX44" fmla="*/ 161925 w 533400"/>
                  <a:gd name="connsiteY44" fmla="*/ 523875 h 800100"/>
                  <a:gd name="connsiteX45" fmla="*/ 104775 w 533400"/>
                  <a:gd name="connsiteY45" fmla="*/ 523875 h 800100"/>
                  <a:gd name="connsiteX46" fmla="*/ 104775 w 533400"/>
                  <a:gd name="connsiteY46" fmla="*/ 466725 h 800100"/>
                  <a:gd name="connsiteX47" fmla="*/ 161925 w 533400"/>
                  <a:gd name="connsiteY47" fmla="*/ 466725 h 800100"/>
                  <a:gd name="connsiteX48" fmla="*/ 161925 w 533400"/>
                  <a:gd name="connsiteY48" fmla="*/ 523875 h 800100"/>
                  <a:gd name="connsiteX49" fmla="*/ 161925 w 533400"/>
                  <a:gd name="connsiteY49" fmla="*/ 676275 h 800100"/>
                  <a:gd name="connsiteX50" fmla="*/ 104775 w 533400"/>
                  <a:gd name="connsiteY50" fmla="*/ 676275 h 800100"/>
                  <a:gd name="connsiteX51" fmla="*/ 104775 w 533400"/>
                  <a:gd name="connsiteY51" fmla="*/ 619125 h 800100"/>
                  <a:gd name="connsiteX52" fmla="*/ 161925 w 533400"/>
                  <a:gd name="connsiteY52" fmla="*/ 619125 h 800100"/>
                  <a:gd name="connsiteX53" fmla="*/ 161925 w 533400"/>
                  <a:gd name="connsiteY53" fmla="*/ 676275 h 800100"/>
                  <a:gd name="connsiteX54" fmla="*/ 495300 w 533400"/>
                  <a:gd name="connsiteY54" fmla="*/ 733425 h 800100"/>
                  <a:gd name="connsiteX55" fmla="*/ 495300 w 533400"/>
                  <a:gd name="connsiteY55" fmla="*/ 95250 h 800100"/>
                  <a:gd name="connsiteX56" fmla="*/ 466725 w 533400"/>
                  <a:gd name="connsiteY56" fmla="*/ 95250 h 800100"/>
                  <a:gd name="connsiteX57" fmla="*/ 466725 w 533400"/>
                  <a:gd name="connsiteY57" fmla="*/ 38100 h 800100"/>
                  <a:gd name="connsiteX58" fmla="*/ 438150 w 533400"/>
                  <a:gd name="connsiteY58" fmla="*/ 38100 h 800100"/>
                  <a:gd name="connsiteX59" fmla="*/ 438150 w 533400"/>
                  <a:gd name="connsiteY59" fmla="*/ 0 h 800100"/>
                  <a:gd name="connsiteX60" fmla="*/ 66675 w 533400"/>
                  <a:gd name="connsiteY60" fmla="*/ 38100 h 800100"/>
                  <a:gd name="connsiteX61" fmla="*/ 66675 w 533400"/>
                  <a:gd name="connsiteY61" fmla="*/ 95250 h 800100"/>
                  <a:gd name="connsiteX62" fmla="*/ 38100 w 533400"/>
                  <a:gd name="connsiteY62" fmla="*/ 95250 h 800100"/>
                  <a:gd name="connsiteX63" fmla="*/ 38100 w 533400"/>
                  <a:gd name="connsiteY63" fmla="*/ 733425 h 800100"/>
                  <a:gd name="connsiteX64" fmla="*/ 0 w 533400"/>
                  <a:gd name="connsiteY64" fmla="*/ 733425 h 800100"/>
                  <a:gd name="connsiteX65" fmla="*/ 0 w 533400"/>
                  <a:gd name="connsiteY65" fmla="*/ 800100 h 800100"/>
                  <a:gd name="connsiteX66" fmla="*/ 533400 w 533400"/>
                  <a:gd name="connsiteY66" fmla="*/ 800100 h 800100"/>
                  <a:gd name="connsiteX67" fmla="*/ 533400 w 533400"/>
                  <a:gd name="connsiteY67" fmla="*/ 733425 h 800100"/>
                  <a:gd name="connsiteX68" fmla="*/ 495300 w 533400"/>
                  <a:gd name="connsiteY68"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161925 h 800100"/>
                  <a:gd name="connsiteX21" fmla="*/ 238125 w 533400"/>
                  <a:gd name="connsiteY21" fmla="*/ 219075 h 800100"/>
                  <a:gd name="connsiteX22" fmla="*/ 295275 w 533400"/>
                  <a:gd name="connsiteY22" fmla="*/ 161925 h 800100"/>
                  <a:gd name="connsiteX23" fmla="*/ 295275 w 533400"/>
                  <a:gd name="connsiteY23" fmla="*/ 371475 h 800100"/>
                  <a:gd name="connsiteX24" fmla="*/ 238125 w 533400"/>
                  <a:gd name="connsiteY24" fmla="*/ 371475 h 800100"/>
                  <a:gd name="connsiteX25" fmla="*/ 238125 w 533400"/>
                  <a:gd name="connsiteY25" fmla="*/ 314325 h 800100"/>
                  <a:gd name="connsiteX26" fmla="*/ 295275 w 533400"/>
                  <a:gd name="connsiteY26" fmla="*/ 314325 h 800100"/>
                  <a:gd name="connsiteX27" fmla="*/ 295275 w 533400"/>
                  <a:gd name="connsiteY27" fmla="*/ 371475 h 800100"/>
                  <a:gd name="connsiteX28" fmla="*/ 295275 w 533400"/>
                  <a:gd name="connsiteY28" fmla="*/ 523875 h 800100"/>
                  <a:gd name="connsiteX29" fmla="*/ 238125 w 533400"/>
                  <a:gd name="connsiteY29" fmla="*/ 523875 h 800100"/>
                  <a:gd name="connsiteX30" fmla="*/ 238125 w 533400"/>
                  <a:gd name="connsiteY30" fmla="*/ 466725 h 800100"/>
                  <a:gd name="connsiteX31" fmla="*/ 295275 w 533400"/>
                  <a:gd name="connsiteY31" fmla="*/ 466725 h 800100"/>
                  <a:gd name="connsiteX32" fmla="*/ 295275 w 533400"/>
                  <a:gd name="connsiteY32" fmla="*/ 523875 h 800100"/>
                  <a:gd name="connsiteX33" fmla="*/ 295275 w 533400"/>
                  <a:gd name="connsiteY33" fmla="*/ 733425 h 800100"/>
                  <a:gd name="connsiteX34" fmla="*/ 238125 w 533400"/>
                  <a:gd name="connsiteY34" fmla="*/ 733425 h 800100"/>
                  <a:gd name="connsiteX35" fmla="*/ 238125 w 533400"/>
                  <a:gd name="connsiteY35" fmla="*/ 619125 h 800100"/>
                  <a:gd name="connsiteX36" fmla="*/ 295275 w 533400"/>
                  <a:gd name="connsiteY36" fmla="*/ 619125 h 800100"/>
                  <a:gd name="connsiteX37" fmla="*/ 295275 w 533400"/>
                  <a:gd name="connsiteY37" fmla="*/ 733425 h 800100"/>
                  <a:gd name="connsiteX38" fmla="*/ 161925 w 533400"/>
                  <a:gd name="connsiteY38" fmla="*/ 371475 h 800100"/>
                  <a:gd name="connsiteX39" fmla="*/ 104775 w 533400"/>
                  <a:gd name="connsiteY39" fmla="*/ 371475 h 800100"/>
                  <a:gd name="connsiteX40" fmla="*/ 104775 w 533400"/>
                  <a:gd name="connsiteY40" fmla="*/ 314325 h 800100"/>
                  <a:gd name="connsiteX41" fmla="*/ 161925 w 533400"/>
                  <a:gd name="connsiteY41" fmla="*/ 314325 h 800100"/>
                  <a:gd name="connsiteX42" fmla="*/ 161925 w 533400"/>
                  <a:gd name="connsiteY42" fmla="*/ 371475 h 800100"/>
                  <a:gd name="connsiteX43" fmla="*/ 161925 w 533400"/>
                  <a:gd name="connsiteY43" fmla="*/ 523875 h 800100"/>
                  <a:gd name="connsiteX44" fmla="*/ 104775 w 533400"/>
                  <a:gd name="connsiteY44" fmla="*/ 523875 h 800100"/>
                  <a:gd name="connsiteX45" fmla="*/ 104775 w 533400"/>
                  <a:gd name="connsiteY45" fmla="*/ 466725 h 800100"/>
                  <a:gd name="connsiteX46" fmla="*/ 161925 w 533400"/>
                  <a:gd name="connsiteY46" fmla="*/ 466725 h 800100"/>
                  <a:gd name="connsiteX47" fmla="*/ 161925 w 533400"/>
                  <a:gd name="connsiteY47" fmla="*/ 523875 h 800100"/>
                  <a:gd name="connsiteX48" fmla="*/ 161925 w 533400"/>
                  <a:gd name="connsiteY48" fmla="*/ 676275 h 800100"/>
                  <a:gd name="connsiteX49" fmla="*/ 104775 w 533400"/>
                  <a:gd name="connsiteY49" fmla="*/ 676275 h 800100"/>
                  <a:gd name="connsiteX50" fmla="*/ 104775 w 533400"/>
                  <a:gd name="connsiteY50" fmla="*/ 619125 h 800100"/>
                  <a:gd name="connsiteX51" fmla="*/ 161925 w 533400"/>
                  <a:gd name="connsiteY51" fmla="*/ 619125 h 800100"/>
                  <a:gd name="connsiteX52" fmla="*/ 161925 w 533400"/>
                  <a:gd name="connsiteY52" fmla="*/ 676275 h 800100"/>
                  <a:gd name="connsiteX53" fmla="*/ 495300 w 533400"/>
                  <a:gd name="connsiteY53" fmla="*/ 733425 h 800100"/>
                  <a:gd name="connsiteX54" fmla="*/ 495300 w 533400"/>
                  <a:gd name="connsiteY54" fmla="*/ 95250 h 800100"/>
                  <a:gd name="connsiteX55" fmla="*/ 466725 w 533400"/>
                  <a:gd name="connsiteY55" fmla="*/ 95250 h 800100"/>
                  <a:gd name="connsiteX56" fmla="*/ 466725 w 533400"/>
                  <a:gd name="connsiteY56" fmla="*/ 38100 h 800100"/>
                  <a:gd name="connsiteX57" fmla="*/ 438150 w 533400"/>
                  <a:gd name="connsiteY57" fmla="*/ 38100 h 800100"/>
                  <a:gd name="connsiteX58" fmla="*/ 438150 w 533400"/>
                  <a:gd name="connsiteY58" fmla="*/ 0 h 800100"/>
                  <a:gd name="connsiteX59" fmla="*/ 66675 w 533400"/>
                  <a:gd name="connsiteY59" fmla="*/ 38100 h 800100"/>
                  <a:gd name="connsiteX60" fmla="*/ 66675 w 533400"/>
                  <a:gd name="connsiteY60" fmla="*/ 95250 h 800100"/>
                  <a:gd name="connsiteX61" fmla="*/ 38100 w 533400"/>
                  <a:gd name="connsiteY61" fmla="*/ 95250 h 800100"/>
                  <a:gd name="connsiteX62" fmla="*/ 38100 w 533400"/>
                  <a:gd name="connsiteY62" fmla="*/ 733425 h 800100"/>
                  <a:gd name="connsiteX63" fmla="*/ 0 w 533400"/>
                  <a:gd name="connsiteY63" fmla="*/ 733425 h 800100"/>
                  <a:gd name="connsiteX64" fmla="*/ 0 w 533400"/>
                  <a:gd name="connsiteY64" fmla="*/ 800100 h 800100"/>
                  <a:gd name="connsiteX65" fmla="*/ 533400 w 533400"/>
                  <a:gd name="connsiteY65" fmla="*/ 800100 h 800100"/>
                  <a:gd name="connsiteX66" fmla="*/ 533400 w 533400"/>
                  <a:gd name="connsiteY66" fmla="*/ 733425 h 800100"/>
                  <a:gd name="connsiteX67" fmla="*/ 495300 w 533400"/>
                  <a:gd name="connsiteY67"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371475 h 800100"/>
                  <a:gd name="connsiteX21" fmla="*/ 238125 w 533400"/>
                  <a:gd name="connsiteY21" fmla="*/ 371475 h 800100"/>
                  <a:gd name="connsiteX22" fmla="*/ 238125 w 533400"/>
                  <a:gd name="connsiteY22" fmla="*/ 314325 h 800100"/>
                  <a:gd name="connsiteX23" fmla="*/ 295275 w 533400"/>
                  <a:gd name="connsiteY23" fmla="*/ 314325 h 800100"/>
                  <a:gd name="connsiteX24" fmla="*/ 295275 w 533400"/>
                  <a:gd name="connsiteY24" fmla="*/ 371475 h 800100"/>
                  <a:gd name="connsiteX25" fmla="*/ 295275 w 533400"/>
                  <a:gd name="connsiteY25" fmla="*/ 523875 h 800100"/>
                  <a:gd name="connsiteX26" fmla="*/ 238125 w 533400"/>
                  <a:gd name="connsiteY26" fmla="*/ 523875 h 800100"/>
                  <a:gd name="connsiteX27" fmla="*/ 238125 w 533400"/>
                  <a:gd name="connsiteY27" fmla="*/ 466725 h 800100"/>
                  <a:gd name="connsiteX28" fmla="*/ 295275 w 533400"/>
                  <a:gd name="connsiteY28" fmla="*/ 466725 h 800100"/>
                  <a:gd name="connsiteX29" fmla="*/ 295275 w 533400"/>
                  <a:gd name="connsiteY29" fmla="*/ 523875 h 800100"/>
                  <a:gd name="connsiteX30" fmla="*/ 295275 w 533400"/>
                  <a:gd name="connsiteY30" fmla="*/ 733425 h 800100"/>
                  <a:gd name="connsiteX31" fmla="*/ 238125 w 533400"/>
                  <a:gd name="connsiteY31" fmla="*/ 733425 h 800100"/>
                  <a:gd name="connsiteX32" fmla="*/ 238125 w 533400"/>
                  <a:gd name="connsiteY32" fmla="*/ 619125 h 800100"/>
                  <a:gd name="connsiteX33" fmla="*/ 295275 w 533400"/>
                  <a:gd name="connsiteY33" fmla="*/ 619125 h 800100"/>
                  <a:gd name="connsiteX34" fmla="*/ 295275 w 533400"/>
                  <a:gd name="connsiteY34" fmla="*/ 733425 h 800100"/>
                  <a:gd name="connsiteX35" fmla="*/ 161925 w 533400"/>
                  <a:gd name="connsiteY35" fmla="*/ 371475 h 800100"/>
                  <a:gd name="connsiteX36" fmla="*/ 104775 w 533400"/>
                  <a:gd name="connsiteY36" fmla="*/ 371475 h 800100"/>
                  <a:gd name="connsiteX37" fmla="*/ 104775 w 533400"/>
                  <a:gd name="connsiteY37" fmla="*/ 314325 h 800100"/>
                  <a:gd name="connsiteX38" fmla="*/ 161925 w 533400"/>
                  <a:gd name="connsiteY38" fmla="*/ 314325 h 800100"/>
                  <a:gd name="connsiteX39" fmla="*/ 161925 w 533400"/>
                  <a:gd name="connsiteY39" fmla="*/ 371475 h 800100"/>
                  <a:gd name="connsiteX40" fmla="*/ 161925 w 533400"/>
                  <a:gd name="connsiteY40" fmla="*/ 523875 h 800100"/>
                  <a:gd name="connsiteX41" fmla="*/ 104775 w 533400"/>
                  <a:gd name="connsiteY41" fmla="*/ 523875 h 800100"/>
                  <a:gd name="connsiteX42" fmla="*/ 104775 w 533400"/>
                  <a:gd name="connsiteY42" fmla="*/ 466725 h 800100"/>
                  <a:gd name="connsiteX43" fmla="*/ 161925 w 533400"/>
                  <a:gd name="connsiteY43" fmla="*/ 466725 h 800100"/>
                  <a:gd name="connsiteX44" fmla="*/ 161925 w 533400"/>
                  <a:gd name="connsiteY44" fmla="*/ 523875 h 800100"/>
                  <a:gd name="connsiteX45" fmla="*/ 161925 w 533400"/>
                  <a:gd name="connsiteY45" fmla="*/ 676275 h 800100"/>
                  <a:gd name="connsiteX46" fmla="*/ 104775 w 533400"/>
                  <a:gd name="connsiteY46" fmla="*/ 676275 h 800100"/>
                  <a:gd name="connsiteX47" fmla="*/ 104775 w 533400"/>
                  <a:gd name="connsiteY47" fmla="*/ 619125 h 800100"/>
                  <a:gd name="connsiteX48" fmla="*/ 161925 w 533400"/>
                  <a:gd name="connsiteY48" fmla="*/ 619125 h 800100"/>
                  <a:gd name="connsiteX49" fmla="*/ 161925 w 533400"/>
                  <a:gd name="connsiteY49" fmla="*/ 676275 h 800100"/>
                  <a:gd name="connsiteX50" fmla="*/ 495300 w 533400"/>
                  <a:gd name="connsiteY50" fmla="*/ 733425 h 800100"/>
                  <a:gd name="connsiteX51" fmla="*/ 495300 w 533400"/>
                  <a:gd name="connsiteY51" fmla="*/ 95250 h 800100"/>
                  <a:gd name="connsiteX52" fmla="*/ 466725 w 533400"/>
                  <a:gd name="connsiteY52" fmla="*/ 95250 h 800100"/>
                  <a:gd name="connsiteX53" fmla="*/ 466725 w 533400"/>
                  <a:gd name="connsiteY53" fmla="*/ 38100 h 800100"/>
                  <a:gd name="connsiteX54" fmla="*/ 438150 w 533400"/>
                  <a:gd name="connsiteY54" fmla="*/ 38100 h 800100"/>
                  <a:gd name="connsiteX55" fmla="*/ 438150 w 533400"/>
                  <a:gd name="connsiteY55" fmla="*/ 0 h 800100"/>
                  <a:gd name="connsiteX56" fmla="*/ 66675 w 533400"/>
                  <a:gd name="connsiteY56" fmla="*/ 38100 h 800100"/>
                  <a:gd name="connsiteX57" fmla="*/ 66675 w 533400"/>
                  <a:gd name="connsiteY57" fmla="*/ 95250 h 800100"/>
                  <a:gd name="connsiteX58" fmla="*/ 38100 w 533400"/>
                  <a:gd name="connsiteY58" fmla="*/ 95250 h 800100"/>
                  <a:gd name="connsiteX59" fmla="*/ 38100 w 533400"/>
                  <a:gd name="connsiteY59" fmla="*/ 733425 h 800100"/>
                  <a:gd name="connsiteX60" fmla="*/ 0 w 533400"/>
                  <a:gd name="connsiteY60" fmla="*/ 733425 h 800100"/>
                  <a:gd name="connsiteX61" fmla="*/ 0 w 533400"/>
                  <a:gd name="connsiteY61" fmla="*/ 800100 h 800100"/>
                  <a:gd name="connsiteX62" fmla="*/ 533400 w 533400"/>
                  <a:gd name="connsiteY62" fmla="*/ 800100 h 800100"/>
                  <a:gd name="connsiteX63" fmla="*/ 533400 w 533400"/>
                  <a:gd name="connsiteY63" fmla="*/ 733425 h 800100"/>
                  <a:gd name="connsiteX64" fmla="*/ 495300 w 533400"/>
                  <a:gd name="connsiteY64" fmla="*/ 733425 h 800100"/>
                  <a:gd name="connsiteX0" fmla="*/ 428625 w 533400"/>
                  <a:gd name="connsiteY0" fmla="*/ 219075 h 800100"/>
                  <a:gd name="connsiteX1" fmla="*/ 371475 w 533400"/>
                  <a:gd name="connsiteY1" fmla="*/ 161925 h 800100"/>
                  <a:gd name="connsiteX2" fmla="*/ 428625 w 533400"/>
                  <a:gd name="connsiteY2" fmla="*/ 161925 h 800100"/>
                  <a:gd name="connsiteX3" fmla="*/ 428625 w 533400"/>
                  <a:gd name="connsiteY3" fmla="*/ 219075 h 800100"/>
                  <a:gd name="connsiteX4" fmla="*/ 428625 w 533400"/>
                  <a:gd name="connsiteY4" fmla="*/ 371475 h 800100"/>
                  <a:gd name="connsiteX5" fmla="*/ 371475 w 533400"/>
                  <a:gd name="connsiteY5" fmla="*/ 371475 h 800100"/>
                  <a:gd name="connsiteX6" fmla="*/ 371475 w 533400"/>
                  <a:gd name="connsiteY6" fmla="*/ 314325 h 800100"/>
                  <a:gd name="connsiteX7" fmla="*/ 428625 w 533400"/>
                  <a:gd name="connsiteY7" fmla="*/ 314325 h 800100"/>
                  <a:gd name="connsiteX8" fmla="*/ 428625 w 533400"/>
                  <a:gd name="connsiteY8" fmla="*/ 371475 h 800100"/>
                  <a:gd name="connsiteX9" fmla="*/ 428625 w 533400"/>
                  <a:gd name="connsiteY9" fmla="*/ 523875 h 800100"/>
                  <a:gd name="connsiteX10" fmla="*/ 371475 w 533400"/>
                  <a:gd name="connsiteY10" fmla="*/ 523875 h 800100"/>
                  <a:gd name="connsiteX11" fmla="*/ 371475 w 533400"/>
                  <a:gd name="connsiteY11" fmla="*/ 466725 h 800100"/>
                  <a:gd name="connsiteX12" fmla="*/ 428625 w 533400"/>
                  <a:gd name="connsiteY12" fmla="*/ 466725 h 800100"/>
                  <a:gd name="connsiteX13" fmla="*/ 428625 w 533400"/>
                  <a:gd name="connsiteY13" fmla="*/ 523875 h 800100"/>
                  <a:gd name="connsiteX14" fmla="*/ 428625 w 533400"/>
                  <a:gd name="connsiteY14" fmla="*/ 676275 h 800100"/>
                  <a:gd name="connsiteX15" fmla="*/ 371475 w 533400"/>
                  <a:gd name="connsiteY15" fmla="*/ 676275 h 800100"/>
                  <a:gd name="connsiteX16" fmla="*/ 371475 w 533400"/>
                  <a:gd name="connsiteY16" fmla="*/ 619125 h 800100"/>
                  <a:gd name="connsiteX17" fmla="*/ 428625 w 533400"/>
                  <a:gd name="connsiteY17" fmla="*/ 619125 h 800100"/>
                  <a:gd name="connsiteX18" fmla="*/ 428625 w 533400"/>
                  <a:gd name="connsiteY18" fmla="*/ 676275 h 800100"/>
                  <a:gd name="connsiteX19" fmla="*/ 295275 w 533400"/>
                  <a:gd name="connsiteY19" fmla="*/ 371475 h 800100"/>
                  <a:gd name="connsiteX20" fmla="*/ 238125 w 533400"/>
                  <a:gd name="connsiteY20" fmla="*/ 371475 h 800100"/>
                  <a:gd name="connsiteX21" fmla="*/ 238125 w 533400"/>
                  <a:gd name="connsiteY21" fmla="*/ 314325 h 800100"/>
                  <a:gd name="connsiteX22" fmla="*/ 295275 w 533400"/>
                  <a:gd name="connsiteY22" fmla="*/ 314325 h 800100"/>
                  <a:gd name="connsiteX23" fmla="*/ 295275 w 533400"/>
                  <a:gd name="connsiteY23" fmla="*/ 371475 h 800100"/>
                  <a:gd name="connsiteX24" fmla="*/ 295275 w 533400"/>
                  <a:gd name="connsiteY24" fmla="*/ 523875 h 800100"/>
                  <a:gd name="connsiteX25" fmla="*/ 238125 w 533400"/>
                  <a:gd name="connsiteY25" fmla="*/ 523875 h 800100"/>
                  <a:gd name="connsiteX26" fmla="*/ 238125 w 533400"/>
                  <a:gd name="connsiteY26" fmla="*/ 466725 h 800100"/>
                  <a:gd name="connsiteX27" fmla="*/ 295275 w 533400"/>
                  <a:gd name="connsiteY27" fmla="*/ 466725 h 800100"/>
                  <a:gd name="connsiteX28" fmla="*/ 295275 w 533400"/>
                  <a:gd name="connsiteY28" fmla="*/ 523875 h 800100"/>
                  <a:gd name="connsiteX29" fmla="*/ 295275 w 533400"/>
                  <a:gd name="connsiteY29" fmla="*/ 733425 h 800100"/>
                  <a:gd name="connsiteX30" fmla="*/ 238125 w 533400"/>
                  <a:gd name="connsiteY30" fmla="*/ 733425 h 800100"/>
                  <a:gd name="connsiteX31" fmla="*/ 238125 w 533400"/>
                  <a:gd name="connsiteY31" fmla="*/ 619125 h 800100"/>
                  <a:gd name="connsiteX32" fmla="*/ 295275 w 533400"/>
                  <a:gd name="connsiteY32" fmla="*/ 619125 h 800100"/>
                  <a:gd name="connsiteX33" fmla="*/ 295275 w 533400"/>
                  <a:gd name="connsiteY33" fmla="*/ 733425 h 800100"/>
                  <a:gd name="connsiteX34" fmla="*/ 161925 w 533400"/>
                  <a:gd name="connsiteY34" fmla="*/ 371475 h 800100"/>
                  <a:gd name="connsiteX35" fmla="*/ 104775 w 533400"/>
                  <a:gd name="connsiteY35" fmla="*/ 371475 h 800100"/>
                  <a:gd name="connsiteX36" fmla="*/ 104775 w 533400"/>
                  <a:gd name="connsiteY36" fmla="*/ 314325 h 800100"/>
                  <a:gd name="connsiteX37" fmla="*/ 161925 w 533400"/>
                  <a:gd name="connsiteY37" fmla="*/ 314325 h 800100"/>
                  <a:gd name="connsiteX38" fmla="*/ 161925 w 533400"/>
                  <a:gd name="connsiteY38" fmla="*/ 371475 h 800100"/>
                  <a:gd name="connsiteX39" fmla="*/ 161925 w 533400"/>
                  <a:gd name="connsiteY39" fmla="*/ 523875 h 800100"/>
                  <a:gd name="connsiteX40" fmla="*/ 104775 w 533400"/>
                  <a:gd name="connsiteY40" fmla="*/ 523875 h 800100"/>
                  <a:gd name="connsiteX41" fmla="*/ 104775 w 533400"/>
                  <a:gd name="connsiteY41" fmla="*/ 466725 h 800100"/>
                  <a:gd name="connsiteX42" fmla="*/ 161925 w 533400"/>
                  <a:gd name="connsiteY42" fmla="*/ 466725 h 800100"/>
                  <a:gd name="connsiteX43" fmla="*/ 161925 w 533400"/>
                  <a:gd name="connsiteY43" fmla="*/ 523875 h 800100"/>
                  <a:gd name="connsiteX44" fmla="*/ 161925 w 533400"/>
                  <a:gd name="connsiteY44" fmla="*/ 676275 h 800100"/>
                  <a:gd name="connsiteX45" fmla="*/ 104775 w 533400"/>
                  <a:gd name="connsiteY45" fmla="*/ 676275 h 800100"/>
                  <a:gd name="connsiteX46" fmla="*/ 104775 w 533400"/>
                  <a:gd name="connsiteY46" fmla="*/ 619125 h 800100"/>
                  <a:gd name="connsiteX47" fmla="*/ 161925 w 533400"/>
                  <a:gd name="connsiteY47" fmla="*/ 619125 h 800100"/>
                  <a:gd name="connsiteX48" fmla="*/ 161925 w 533400"/>
                  <a:gd name="connsiteY48" fmla="*/ 676275 h 800100"/>
                  <a:gd name="connsiteX49" fmla="*/ 495300 w 533400"/>
                  <a:gd name="connsiteY49" fmla="*/ 733425 h 800100"/>
                  <a:gd name="connsiteX50" fmla="*/ 495300 w 533400"/>
                  <a:gd name="connsiteY50" fmla="*/ 95250 h 800100"/>
                  <a:gd name="connsiteX51" fmla="*/ 466725 w 533400"/>
                  <a:gd name="connsiteY51" fmla="*/ 95250 h 800100"/>
                  <a:gd name="connsiteX52" fmla="*/ 466725 w 533400"/>
                  <a:gd name="connsiteY52" fmla="*/ 38100 h 800100"/>
                  <a:gd name="connsiteX53" fmla="*/ 438150 w 533400"/>
                  <a:gd name="connsiteY53" fmla="*/ 38100 h 800100"/>
                  <a:gd name="connsiteX54" fmla="*/ 438150 w 533400"/>
                  <a:gd name="connsiteY54" fmla="*/ 0 h 800100"/>
                  <a:gd name="connsiteX55" fmla="*/ 66675 w 533400"/>
                  <a:gd name="connsiteY55" fmla="*/ 38100 h 800100"/>
                  <a:gd name="connsiteX56" fmla="*/ 66675 w 533400"/>
                  <a:gd name="connsiteY56" fmla="*/ 95250 h 800100"/>
                  <a:gd name="connsiteX57" fmla="*/ 38100 w 533400"/>
                  <a:gd name="connsiteY57" fmla="*/ 95250 h 800100"/>
                  <a:gd name="connsiteX58" fmla="*/ 38100 w 533400"/>
                  <a:gd name="connsiteY58" fmla="*/ 733425 h 800100"/>
                  <a:gd name="connsiteX59" fmla="*/ 0 w 533400"/>
                  <a:gd name="connsiteY59" fmla="*/ 733425 h 800100"/>
                  <a:gd name="connsiteX60" fmla="*/ 0 w 533400"/>
                  <a:gd name="connsiteY60" fmla="*/ 800100 h 800100"/>
                  <a:gd name="connsiteX61" fmla="*/ 533400 w 533400"/>
                  <a:gd name="connsiteY61" fmla="*/ 800100 h 800100"/>
                  <a:gd name="connsiteX62" fmla="*/ 533400 w 533400"/>
                  <a:gd name="connsiteY62" fmla="*/ 733425 h 800100"/>
                  <a:gd name="connsiteX63" fmla="*/ 495300 w 533400"/>
                  <a:gd name="connsiteY63" fmla="*/ 733425 h 800100"/>
                  <a:gd name="connsiteX0" fmla="*/ 428625 w 533400"/>
                  <a:gd name="connsiteY0" fmla="*/ 219075 h 800100"/>
                  <a:gd name="connsiteX1" fmla="*/ 371475 w 533400"/>
                  <a:gd name="connsiteY1" fmla="*/ 161925 h 800100"/>
                  <a:gd name="connsiteX2" fmla="*/ 428625 w 533400"/>
                  <a:gd name="connsiteY2" fmla="*/ 219075 h 800100"/>
                  <a:gd name="connsiteX3" fmla="*/ 428625 w 533400"/>
                  <a:gd name="connsiteY3" fmla="*/ 371475 h 800100"/>
                  <a:gd name="connsiteX4" fmla="*/ 371475 w 533400"/>
                  <a:gd name="connsiteY4" fmla="*/ 371475 h 800100"/>
                  <a:gd name="connsiteX5" fmla="*/ 371475 w 533400"/>
                  <a:gd name="connsiteY5" fmla="*/ 314325 h 800100"/>
                  <a:gd name="connsiteX6" fmla="*/ 428625 w 533400"/>
                  <a:gd name="connsiteY6" fmla="*/ 314325 h 800100"/>
                  <a:gd name="connsiteX7" fmla="*/ 428625 w 533400"/>
                  <a:gd name="connsiteY7" fmla="*/ 371475 h 800100"/>
                  <a:gd name="connsiteX8" fmla="*/ 428625 w 533400"/>
                  <a:gd name="connsiteY8" fmla="*/ 523875 h 800100"/>
                  <a:gd name="connsiteX9" fmla="*/ 371475 w 533400"/>
                  <a:gd name="connsiteY9" fmla="*/ 523875 h 800100"/>
                  <a:gd name="connsiteX10" fmla="*/ 371475 w 533400"/>
                  <a:gd name="connsiteY10" fmla="*/ 466725 h 800100"/>
                  <a:gd name="connsiteX11" fmla="*/ 428625 w 533400"/>
                  <a:gd name="connsiteY11" fmla="*/ 466725 h 800100"/>
                  <a:gd name="connsiteX12" fmla="*/ 428625 w 533400"/>
                  <a:gd name="connsiteY12" fmla="*/ 523875 h 800100"/>
                  <a:gd name="connsiteX13" fmla="*/ 428625 w 533400"/>
                  <a:gd name="connsiteY13" fmla="*/ 676275 h 800100"/>
                  <a:gd name="connsiteX14" fmla="*/ 371475 w 533400"/>
                  <a:gd name="connsiteY14" fmla="*/ 676275 h 800100"/>
                  <a:gd name="connsiteX15" fmla="*/ 371475 w 533400"/>
                  <a:gd name="connsiteY15" fmla="*/ 619125 h 800100"/>
                  <a:gd name="connsiteX16" fmla="*/ 428625 w 533400"/>
                  <a:gd name="connsiteY16" fmla="*/ 619125 h 800100"/>
                  <a:gd name="connsiteX17" fmla="*/ 428625 w 533400"/>
                  <a:gd name="connsiteY17" fmla="*/ 676275 h 800100"/>
                  <a:gd name="connsiteX18" fmla="*/ 295275 w 533400"/>
                  <a:gd name="connsiteY18" fmla="*/ 371475 h 800100"/>
                  <a:gd name="connsiteX19" fmla="*/ 238125 w 533400"/>
                  <a:gd name="connsiteY19" fmla="*/ 371475 h 800100"/>
                  <a:gd name="connsiteX20" fmla="*/ 238125 w 533400"/>
                  <a:gd name="connsiteY20" fmla="*/ 314325 h 800100"/>
                  <a:gd name="connsiteX21" fmla="*/ 295275 w 533400"/>
                  <a:gd name="connsiteY21" fmla="*/ 314325 h 800100"/>
                  <a:gd name="connsiteX22" fmla="*/ 295275 w 533400"/>
                  <a:gd name="connsiteY22" fmla="*/ 371475 h 800100"/>
                  <a:gd name="connsiteX23" fmla="*/ 295275 w 533400"/>
                  <a:gd name="connsiteY23" fmla="*/ 523875 h 800100"/>
                  <a:gd name="connsiteX24" fmla="*/ 238125 w 533400"/>
                  <a:gd name="connsiteY24" fmla="*/ 523875 h 800100"/>
                  <a:gd name="connsiteX25" fmla="*/ 238125 w 533400"/>
                  <a:gd name="connsiteY25" fmla="*/ 466725 h 800100"/>
                  <a:gd name="connsiteX26" fmla="*/ 295275 w 533400"/>
                  <a:gd name="connsiteY26" fmla="*/ 466725 h 800100"/>
                  <a:gd name="connsiteX27" fmla="*/ 295275 w 533400"/>
                  <a:gd name="connsiteY27" fmla="*/ 523875 h 800100"/>
                  <a:gd name="connsiteX28" fmla="*/ 295275 w 533400"/>
                  <a:gd name="connsiteY28" fmla="*/ 733425 h 800100"/>
                  <a:gd name="connsiteX29" fmla="*/ 238125 w 533400"/>
                  <a:gd name="connsiteY29" fmla="*/ 733425 h 800100"/>
                  <a:gd name="connsiteX30" fmla="*/ 238125 w 533400"/>
                  <a:gd name="connsiteY30" fmla="*/ 619125 h 800100"/>
                  <a:gd name="connsiteX31" fmla="*/ 295275 w 533400"/>
                  <a:gd name="connsiteY31" fmla="*/ 619125 h 800100"/>
                  <a:gd name="connsiteX32" fmla="*/ 295275 w 533400"/>
                  <a:gd name="connsiteY32" fmla="*/ 733425 h 800100"/>
                  <a:gd name="connsiteX33" fmla="*/ 161925 w 533400"/>
                  <a:gd name="connsiteY33" fmla="*/ 371475 h 800100"/>
                  <a:gd name="connsiteX34" fmla="*/ 104775 w 533400"/>
                  <a:gd name="connsiteY34" fmla="*/ 371475 h 800100"/>
                  <a:gd name="connsiteX35" fmla="*/ 104775 w 533400"/>
                  <a:gd name="connsiteY35" fmla="*/ 314325 h 800100"/>
                  <a:gd name="connsiteX36" fmla="*/ 161925 w 533400"/>
                  <a:gd name="connsiteY36" fmla="*/ 314325 h 800100"/>
                  <a:gd name="connsiteX37" fmla="*/ 161925 w 533400"/>
                  <a:gd name="connsiteY37" fmla="*/ 371475 h 800100"/>
                  <a:gd name="connsiteX38" fmla="*/ 161925 w 533400"/>
                  <a:gd name="connsiteY38" fmla="*/ 523875 h 800100"/>
                  <a:gd name="connsiteX39" fmla="*/ 104775 w 533400"/>
                  <a:gd name="connsiteY39" fmla="*/ 523875 h 800100"/>
                  <a:gd name="connsiteX40" fmla="*/ 104775 w 533400"/>
                  <a:gd name="connsiteY40" fmla="*/ 466725 h 800100"/>
                  <a:gd name="connsiteX41" fmla="*/ 161925 w 533400"/>
                  <a:gd name="connsiteY41" fmla="*/ 466725 h 800100"/>
                  <a:gd name="connsiteX42" fmla="*/ 161925 w 533400"/>
                  <a:gd name="connsiteY42" fmla="*/ 523875 h 800100"/>
                  <a:gd name="connsiteX43" fmla="*/ 161925 w 533400"/>
                  <a:gd name="connsiteY43" fmla="*/ 676275 h 800100"/>
                  <a:gd name="connsiteX44" fmla="*/ 104775 w 533400"/>
                  <a:gd name="connsiteY44" fmla="*/ 676275 h 800100"/>
                  <a:gd name="connsiteX45" fmla="*/ 104775 w 533400"/>
                  <a:gd name="connsiteY45" fmla="*/ 619125 h 800100"/>
                  <a:gd name="connsiteX46" fmla="*/ 161925 w 533400"/>
                  <a:gd name="connsiteY46" fmla="*/ 619125 h 800100"/>
                  <a:gd name="connsiteX47" fmla="*/ 161925 w 533400"/>
                  <a:gd name="connsiteY47" fmla="*/ 676275 h 800100"/>
                  <a:gd name="connsiteX48" fmla="*/ 495300 w 533400"/>
                  <a:gd name="connsiteY48" fmla="*/ 733425 h 800100"/>
                  <a:gd name="connsiteX49" fmla="*/ 495300 w 533400"/>
                  <a:gd name="connsiteY49" fmla="*/ 95250 h 800100"/>
                  <a:gd name="connsiteX50" fmla="*/ 466725 w 533400"/>
                  <a:gd name="connsiteY50" fmla="*/ 95250 h 800100"/>
                  <a:gd name="connsiteX51" fmla="*/ 466725 w 533400"/>
                  <a:gd name="connsiteY51" fmla="*/ 38100 h 800100"/>
                  <a:gd name="connsiteX52" fmla="*/ 438150 w 533400"/>
                  <a:gd name="connsiteY52" fmla="*/ 38100 h 800100"/>
                  <a:gd name="connsiteX53" fmla="*/ 438150 w 533400"/>
                  <a:gd name="connsiteY53" fmla="*/ 0 h 800100"/>
                  <a:gd name="connsiteX54" fmla="*/ 66675 w 533400"/>
                  <a:gd name="connsiteY54" fmla="*/ 38100 h 800100"/>
                  <a:gd name="connsiteX55" fmla="*/ 66675 w 533400"/>
                  <a:gd name="connsiteY55" fmla="*/ 95250 h 800100"/>
                  <a:gd name="connsiteX56" fmla="*/ 38100 w 533400"/>
                  <a:gd name="connsiteY56" fmla="*/ 95250 h 800100"/>
                  <a:gd name="connsiteX57" fmla="*/ 38100 w 533400"/>
                  <a:gd name="connsiteY57" fmla="*/ 733425 h 800100"/>
                  <a:gd name="connsiteX58" fmla="*/ 0 w 533400"/>
                  <a:gd name="connsiteY58" fmla="*/ 733425 h 800100"/>
                  <a:gd name="connsiteX59" fmla="*/ 0 w 533400"/>
                  <a:gd name="connsiteY59" fmla="*/ 800100 h 800100"/>
                  <a:gd name="connsiteX60" fmla="*/ 533400 w 533400"/>
                  <a:gd name="connsiteY60" fmla="*/ 800100 h 800100"/>
                  <a:gd name="connsiteX61" fmla="*/ 533400 w 533400"/>
                  <a:gd name="connsiteY61" fmla="*/ 733425 h 800100"/>
                  <a:gd name="connsiteX62" fmla="*/ 495300 w 533400"/>
                  <a:gd name="connsiteY62"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14325 h 800100"/>
                  <a:gd name="connsiteX4" fmla="*/ 428625 w 533400"/>
                  <a:gd name="connsiteY4" fmla="*/ 371475 h 800100"/>
                  <a:gd name="connsiteX5" fmla="*/ 428625 w 533400"/>
                  <a:gd name="connsiteY5" fmla="*/ 523875 h 800100"/>
                  <a:gd name="connsiteX6" fmla="*/ 371475 w 533400"/>
                  <a:gd name="connsiteY6" fmla="*/ 523875 h 800100"/>
                  <a:gd name="connsiteX7" fmla="*/ 371475 w 533400"/>
                  <a:gd name="connsiteY7" fmla="*/ 466725 h 800100"/>
                  <a:gd name="connsiteX8" fmla="*/ 428625 w 533400"/>
                  <a:gd name="connsiteY8" fmla="*/ 466725 h 800100"/>
                  <a:gd name="connsiteX9" fmla="*/ 428625 w 533400"/>
                  <a:gd name="connsiteY9" fmla="*/ 523875 h 800100"/>
                  <a:gd name="connsiteX10" fmla="*/ 428625 w 533400"/>
                  <a:gd name="connsiteY10" fmla="*/ 676275 h 800100"/>
                  <a:gd name="connsiteX11" fmla="*/ 371475 w 533400"/>
                  <a:gd name="connsiteY11" fmla="*/ 676275 h 800100"/>
                  <a:gd name="connsiteX12" fmla="*/ 371475 w 533400"/>
                  <a:gd name="connsiteY12" fmla="*/ 619125 h 800100"/>
                  <a:gd name="connsiteX13" fmla="*/ 428625 w 533400"/>
                  <a:gd name="connsiteY13" fmla="*/ 619125 h 800100"/>
                  <a:gd name="connsiteX14" fmla="*/ 428625 w 533400"/>
                  <a:gd name="connsiteY14" fmla="*/ 676275 h 800100"/>
                  <a:gd name="connsiteX15" fmla="*/ 295275 w 533400"/>
                  <a:gd name="connsiteY15" fmla="*/ 371475 h 800100"/>
                  <a:gd name="connsiteX16" fmla="*/ 238125 w 533400"/>
                  <a:gd name="connsiteY16" fmla="*/ 371475 h 800100"/>
                  <a:gd name="connsiteX17" fmla="*/ 238125 w 533400"/>
                  <a:gd name="connsiteY17" fmla="*/ 314325 h 800100"/>
                  <a:gd name="connsiteX18" fmla="*/ 295275 w 533400"/>
                  <a:gd name="connsiteY18" fmla="*/ 314325 h 800100"/>
                  <a:gd name="connsiteX19" fmla="*/ 295275 w 533400"/>
                  <a:gd name="connsiteY19" fmla="*/ 371475 h 800100"/>
                  <a:gd name="connsiteX20" fmla="*/ 295275 w 533400"/>
                  <a:gd name="connsiteY20" fmla="*/ 523875 h 800100"/>
                  <a:gd name="connsiteX21" fmla="*/ 238125 w 533400"/>
                  <a:gd name="connsiteY21" fmla="*/ 523875 h 800100"/>
                  <a:gd name="connsiteX22" fmla="*/ 238125 w 533400"/>
                  <a:gd name="connsiteY22" fmla="*/ 466725 h 800100"/>
                  <a:gd name="connsiteX23" fmla="*/ 295275 w 533400"/>
                  <a:gd name="connsiteY23" fmla="*/ 466725 h 800100"/>
                  <a:gd name="connsiteX24" fmla="*/ 295275 w 533400"/>
                  <a:gd name="connsiteY24" fmla="*/ 523875 h 800100"/>
                  <a:gd name="connsiteX25" fmla="*/ 295275 w 533400"/>
                  <a:gd name="connsiteY25" fmla="*/ 733425 h 800100"/>
                  <a:gd name="connsiteX26" fmla="*/ 238125 w 533400"/>
                  <a:gd name="connsiteY26" fmla="*/ 733425 h 800100"/>
                  <a:gd name="connsiteX27" fmla="*/ 238125 w 533400"/>
                  <a:gd name="connsiteY27" fmla="*/ 619125 h 800100"/>
                  <a:gd name="connsiteX28" fmla="*/ 295275 w 533400"/>
                  <a:gd name="connsiteY28" fmla="*/ 619125 h 800100"/>
                  <a:gd name="connsiteX29" fmla="*/ 295275 w 533400"/>
                  <a:gd name="connsiteY29" fmla="*/ 733425 h 800100"/>
                  <a:gd name="connsiteX30" fmla="*/ 161925 w 533400"/>
                  <a:gd name="connsiteY30" fmla="*/ 371475 h 800100"/>
                  <a:gd name="connsiteX31" fmla="*/ 104775 w 533400"/>
                  <a:gd name="connsiteY31" fmla="*/ 371475 h 800100"/>
                  <a:gd name="connsiteX32" fmla="*/ 104775 w 533400"/>
                  <a:gd name="connsiteY32" fmla="*/ 314325 h 800100"/>
                  <a:gd name="connsiteX33" fmla="*/ 161925 w 533400"/>
                  <a:gd name="connsiteY33" fmla="*/ 314325 h 800100"/>
                  <a:gd name="connsiteX34" fmla="*/ 161925 w 533400"/>
                  <a:gd name="connsiteY34" fmla="*/ 371475 h 800100"/>
                  <a:gd name="connsiteX35" fmla="*/ 161925 w 533400"/>
                  <a:gd name="connsiteY35" fmla="*/ 523875 h 800100"/>
                  <a:gd name="connsiteX36" fmla="*/ 104775 w 533400"/>
                  <a:gd name="connsiteY36" fmla="*/ 523875 h 800100"/>
                  <a:gd name="connsiteX37" fmla="*/ 104775 w 533400"/>
                  <a:gd name="connsiteY37" fmla="*/ 466725 h 800100"/>
                  <a:gd name="connsiteX38" fmla="*/ 161925 w 533400"/>
                  <a:gd name="connsiteY38" fmla="*/ 466725 h 800100"/>
                  <a:gd name="connsiteX39" fmla="*/ 161925 w 533400"/>
                  <a:gd name="connsiteY39" fmla="*/ 523875 h 800100"/>
                  <a:gd name="connsiteX40" fmla="*/ 161925 w 533400"/>
                  <a:gd name="connsiteY40" fmla="*/ 676275 h 800100"/>
                  <a:gd name="connsiteX41" fmla="*/ 104775 w 533400"/>
                  <a:gd name="connsiteY41" fmla="*/ 676275 h 800100"/>
                  <a:gd name="connsiteX42" fmla="*/ 104775 w 533400"/>
                  <a:gd name="connsiteY42" fmla="*/ 619125 h 800100"/>
                  <a:gd name="connsiteX43" fmla="*/ 161925 w 533400"/>
                  <a:gd name="connsiteY43" fmla="*/ 619125 h 800100"/>
                  <a:gd name="connsiteX44" fmla="*/ 161925 w 533400"/>
                  <a:gd name="connsiteY44" fmla="*/ 676275 h 800100"/>
                  <a:gd name="connsiteX45" fmla="*/ 495300 w 533400"/>
                  <a:gd name="connsiteY45" fmla="*/ 733425 h 800100"/>
                  <a:gd name="connsiteX46" fmla="*/ 495300 w 533400"/>
                  <a:gd name="connsiteY46" fmla="*/ 95250 h 800100"/>
                  <a:gd name="connsiteX47" fmla="*/ 466725 w 533400"/>
                  <a:gd name="connsiteY47" fmla="*/ 95250 h 800100"/>
                  <a:gd name="connsiteX48" fmla="*/ 466725 w 533400"/>
                  <a:gd name="connsiteY48" fmla="*/ 38100 h 800100"/>
                  <a:gd name="connsiteX49" fmla="*/ 438150 w 533400"/>
                  <a:gd name="connsiteY49" fmla="*/ 38100 h 800100"/>
                  <a:gd name="connsiteX50" fmla="*/ 438150 w 533400"/>
                  <a:gd name="connsiteY50" fmla="*/ 0 h 800100"/>
                  <a:gd name="connsiteX51" fmla="*/ 66675 w 533400"/>
                  <a:gd name="connsiteY51" fmla="*/ 38100 h 800100"/>
                  <a:gd name="connsiteX52" fmla="*/ 66675 w 533400"/>
                  <a:gd name="connsiteY52" fmla="*/ 95250 h 800100"/>
                  <a:gd name="connsiteX53" fmla="*/ 38100 w 533400"/>
                  <a:gd name="connsiteY53" fmla="*/ 95250 h 800100"/>
                  <a:gd name="connsiteX54" fmla="*/ 38100 w 533400"/>
                  <a:gd name="connsiteY54" fmla="*/ 733425 h 800100"/>
                  <a:gd name="connsiteX55" fmla="*/ 0 w 533400"/>
                  <a:gd name="connsiteY55" fmla="*/ 733425 h 800100"/>
                  <a:gd name="connsiteX56" fmla="*/ 0 w 533400"/>
                  <a:gd name="connsiteY56" fmla="*/ 800100 h 800100"/>
                  <a:gd name="connsiteX57" fmla="*/ 533400 w 533400"/>
                  <a:gd name="connsiteY57" fmla="*/ 800100 h 800100"/>
                  <a:gd name="connsiteX58" fmla="*/ 533400 w 533400"/>
                  <a:gd name="connsiteY58" fmla="*/ 733425 h 800100"/>
                  <a:gd name="connsiteX59" fmla="*/ 495300 w 533400"/>
                  <a:gd name="connsiteY59"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14325 h 800100"/>
                  <a:gd name="connsiteX18" fmla="*/ 295275 w 533400"/>
                  <a:gd name="connsiteY18" fmla="*/ 371475 h 800100"/>
                  <a:gd name="connsiteX19" fmla="*/ 295275 w 533400"/>
                  <a:gd name="connsiteY19" fmla="*/ 523875 h 800100"/>
                  <a:gd name="connsiteX20" fmla="*/ 238125 w 533400"/>
                  <a:gd name="connsiteY20" fmla="*/ 523875 h 800100"/>
                  <a:gd name="connsiteX21" fmla="*/ 238125 w 533400"/>
                  <a:gd name="connsiteY21" fmla="*/ 466725 h 800100"/>
                  <a:gd name="connsiteX22" fmla="*/ 295275 w 533400"/>
                  <a:gd name="connsiteY22" fmla="*/ 466725 h 800100"/>
                  <a:gd name="connsiteX23" fmla="*/ 295275 w 533400"/>
                  <a:gd name="connsiteY23" fmla="*/ 523875 h 800100"/>
                  <a:gd name="connsiteX24" fmla="*/ 295275 w 533400"/>
                  <a:gd name="connsiteY24" fmla="*/ 733425 h 800100"/>
                  <a:gd name="connsiteX25" fmla="*/ 238125 w 533400"/>
                  <a:gd name="connsiteY25" fmla="*/ 733425 h 800100"/>
                  <a:gd name="connsiteX26" fmla="*/ 238125 w 533400"/>
                  <a:gd name="connsiteY26" fmla="*/ 619125 h 800100"/>
                  <a:gd name="connsiteX27" fmla="*/ 295275 w 533400"/>
                  <a:gd name="connsiteY27" fmla="*/ 619125 h 800100"/>
                  <a:gd name="connsiteX28" fmla="*/ 295275 w 533400"/>
                  <a:gd name="connsiteY28" fmla="*/ 733425 h 800100"/>
                  <a:gd name="connsiteX29" fmla="*/ 161925 w 533400"/>
                  <a:gd name="connsiteY29" fmla="*/ 371475 h 800100"/>
                  <a:gd name="connsiteX30" fmla="*/ 104775 w 533400"/>
                  <a:gd name="connsiteY30" fmla="*/ 371475 h 800100"/>
                  <a:gd name="connsiteX31" fmla="*/ 104775 w 533400"/>
                  <a:gd name="connsiteY31" fmla="*/ 314325 h 800100"/>
                  <a:gd name="connsiteX32" fmla="*/ 161925 w 533400"/>
                  <a:gd name="connsiteY32" fmla="*/ 314325 h 800100"/>
                  <a:gd name="connsiteX33" fmla="*/ 161925 w 533400"/>
                  <a:gd name="connsiteY33" fmla="*/ 371475 h 800100"/>
                  <a:gd name="connsiteX34" fmla="*/ 161925 w 533400"/>
                  <a:gd name="connsiteY34" fmla="*/ 523875 h 800100"/>
                  <a:gd name="connsiteX35" fmla="*/ 104775 w 533400"/>
                  <a:gd name="connsiteY35" fmla="*/ 523875 h 800100"/>
                  <a:gd name="connsiteX36" fmla="*/ 104775 w 533400"/>
                  <a:gd name="connsiteY36" fmla="*/ 466725 h 800100"/>
                  <a:gd name="connsiteX37" fmla="*/ 161925 w 533400"/>
                  <a:gd name="connsiteY37" fmla="*/ 466725 h 800100"/>
                  <a:gd name="connsiteX38" fmla="*/ 161925 w 533400"/>
                  <a:gd name="connsiteY38" fmla="*/ 523875 h 800100"/>
                  <a:gd name="connsiteX39" fmla="*/ 161925 w 533400"/>
                  <a:gd name="connsiteY39" fmla="*/ 676275 h 800100"/>
                  <a:gd name="connsiteX40" fmla="*/ 104775 w 533400"/>
                  <a:gd name="connsiteY40" fmla="*/ 676275 h 800100"/>
                  <a:gd name="connsiteX41" fmla="*/ 104775 w 533400"/>
                  <a:gd name="connsiteY41" fmla="*/ 619125 h 800100"/>
                  <a:gd name="connsiteX42" fmla="*/ 161925 w 533400"/>
                  <a:gd name="connsiteY42" fmla="*/ 619125 h 800100"/>
                  <a:gd name="connsiteX43" fmla="*/ 161925 w 533400"/>
                  <a:gd name="connsiteY43" fmla="*/ 676275 h 800100"/>
                  <a:gd name="connsiteX44" fmla="*/ 495300 w 533400"/>
                  <a:gd name="connsiteY44" fmla="*/ 733425 h 800100"/>
                  <a:gd name="connsiteX45" fmla="*/ 495300 w 533400"/>
                  <a:gd name="connsiteY45" fmla="*/ 95250 h 800100"/>
                  <a:gd name="connsiteX46" fmla="*/ 466725 w 533400"/>
                  <a:gd name="connsiteY46" fmla="*/ 95250 h 800100"/>
                  <a:gd name="connsiteX47" fmla="*/ 466725 w 533400"/>
                  <a:gd name="connsiteY47" fmla="*/ 38100 h 800100"/>
                  <a:gd name="connsiteX48" fmla="*/ 438150 w 533400"/>
                  <a:gd name="connsiteY48" fmla="*/ 38100 h 800100"/>
                  <a:gd name="connsiteX49" fmla="*/ 438150 w 533400"/>
                  <a:gd name="connsiteY49" fmla="*/ 0 h 800100"/>
                  <a:gd name="connsiteX50" fmla="*/ 66675 w 533400"/>
                  <a:gd name="connsiteY50" fmla="*/ 38100 h 800100"/>
                  <a:gd name="connsiteX51" fmla="*/ 66675 w 533400"/>
                  <a:gd name="connsiteY51" fmla="*/ 95250 h 800100"/>
                  <a:gd name="connsiteX52" fmla="*/ 38100 w 533400"/>
                  <a:gd name="connsiteY52" fmla="*/ 95250 h 800100"/>
                  <a:gd name="connsiteX53" fmla="*/ 38100 w 533400"/>
                  <a:gd name="connsiteY53" fmla="*/ 733425 h 800100"/>
                  <a:gd name="connsiteX54" fmla="*/ 0 w 533400"/>
                  <a:gd name="connsiteY54" fmla="*/ 733425 h 800100"/>
                  <a:gd name="connsiteX55" fmla="*/ 0 w 533400"/>
                  <a:gd name="connsiteY55" fmla="*/ 800100 h 800100"/>
                  <a:gd name="connsiteX56" fmla="*/ 533400 w 533400"/>
                  <a:gd name="connsiteY56" fmla="*/ 800100 h 800100"/>
                  <a:gd name="connsiteX57" fmla="*/ 533400 w 533400"/>
                  <a:gd name="connsiteY57" fmla="*/ 733425 h 800100"/>
                  <a:gd name="connsiteX58" fmla="*/ 495300 w 533400"/>
                  <a:gd name="connsiteY58"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71475 h 800100"/>
                  <a:gd name="connsiteX18" fmla="*/ 295275 w 533400"/>
                  <a:gd name="connsiteY18" fmla="*/ 523875 h 800100"/>
                  <a:gd name="connsiteX19" fmla="*/ 238125 w 533400"/>
                  <a:gd name="connsiteY19" fmla="*/ 523875 h 800100"/>
                  <a:gd name="connsiteX20" fmla="*/ 238125 w 533400"/>
                  <a:gd name="connsiteY20" fmla="*/ 466725 h 800100"/>
                  <a:gd name="connsiteX21" fmla="*/ 295275 w 533400"/>
                  <a:gd name="connsiteY21" fmla="*/ 466725 h 800100"/>
                  <a:gd name="connsiteX22" fmla="*/ 295275 w 533400"/>
                  <a:gd name="connsiteY22" fmla="*/ 523875 h 800100"/>
                  <a:gd name="connsiteX23" fmla="*/ 295275 w 533400"/>
                  <a:gd name="connsiteY23" fmla="*/ 733425 h 800100"/>
                  <a:gd name="connsiteX24" fmla="*/ 238125 w 533400"/>
                  <a:gd name="connsiteY24" fmla="*/ 733425 h 800100"/>
                  <a:gd name="connsiteX25" fmla="*/ 238125 w 533400"/>
                  <a:gd name="connsiteY25" fmla="*/ 619125 h 800100"/>
                  <a:gd name="connsiteX26" fmla="*/ 295275 w 533400"/>
                  <a:gd name="connsiteY26" fmla="*/ 619125 h 800100"/>
                  <a:gd name="connsiteX27" fmla="*/ 295275 w 533400"/>
                  <a:gd name="connsiteY27" fmla="*/ 733425 h 800100"/>
                  <a:gd name="connsiteX28" fmla="*/ 161925 w 533400"/>
                  <a:gd name="connsiteY28" fmla="*/ 371475 h 800100"/>
                  <a:gd name="connsiteX29" fmla="*/ 104775 w 533400"/>
                  <a:gd name="connsiteY29" fmla="*/ 371475 h 800100"/>
                  <a:gd name="connsiteX30" fmla="*/ 104775 w 533400"/>
                  <a:gd name="connsiteY30" fmla="*/ 314325 h 800100"/>
                  <a:gd name="connsiteX31" fmla="*/ 161925 w 533400"/>
                  <a:gd name="connsiteY31" fmla="*/ 314325 h 800100"/>
                  <a:gd name="connsiteX32" fmla="*/ 161925 w 533400"/>
                  <a:gd name="connsiteY32" fmla="*/ 371475 h 800100"/>
                  <a:gd name="connsiteX33" fmla="*/ 161925 w 533400"/>
                  <a:gd name="connsiteY33" fmla="*/ 523875 h 800100"/>
                  <a:gd name="connsiteX34" fmla="*/ 104775 w 533400"/>
                  <a:gd name="connsiteY34" fmla="*/ 523875 h 800100"/>
                  <a:gd name="connsiteX35" fmla="*/ 104775 w 533400"/>
                  <a:gd name="connsiteY35" fmla="*/ 466725 h 800100"/>
                  <a:gd name="connsiteX36" fmla="*/ 161925 w 533400"/>
                  <a:gd name="connsiteY36" fmla="*/ 466725 h 800100"/>
                  <a:gd name="connsiteX37" fmla="*/ 161925 w 533400"/>
                  <a:gd name="connsiteY37" fmla="*/ 523875 h 800100"/>
                  <a:gd name="connsiteX38" fmla="*/ 161925 w 533400"/>
                  <a:gd name="connsiteY38" fmla="*/ 676275 h 800100"/>
                  <a:gd name="connsiteX39" fmla="*/ 104775 w 533400"/>
                  <a:gd name="connsiteY39" fmla="*/ 676275 h 800100"/>
                  <a:gd name="connsiteX40" fmla="*/ 104775 w 533400"/>
                  <a:gd name="connsiteY40" fmla="*/ 619125 h 800100"/>
                  <a:gd name="connsiteX41" fmla="*/ 161925 w 533400"/>
                  <a:gd name="connsiteY41" fmla="*/ 619125 h 800100"/>
                  <a:gd name="connsiteX42" fmla="*/ 161925 w 533400"/>
                  <a:gd name="connsiteY42" fmla="*/ 676275 h 800100"/>
                  <a:gd name="connsiteX43" fmla="*/ 495300 w 533400"/>
                  <a:gd name="connsiteY43" fmla="*/ 733425 h 800100"/>
                  <a:gd name="connsiteX44" fmla="*/ 495300 w 533400"/>
                  <a:gd name="connsiteY44" fmla="*/ 95250 h 800100"/>
                  <a:gd name="connsiteX45" fmla="*/ 466725 w 533400"/>
                  <a:gd name="connsiteY45" fmla="*/ 95250 h 800100"/>
                  <a:gd name="connsiteX46" fmla="*/ 466725 w 533400"/>
                  <a:gd name="connsiteY46" fmla="*/ 38100 h 800100"/>
                  <a:gd name="connsiteX47" fmla="*/ 438150 w 533400"/>
                  <a:gd name="connsiteY47" fmla="*/ 38100 h 800100"/>
                  <a:gd name="connsiteX48" fmla="*/ 438150 w 533400"/>
                  <a:gd name="connsiteY48" fmla="*/ 0 h 800100"/>
                  <a:gd name="connsiteX49" fmla="*/ 66675 w 533400"/>
                  <a:gd name="connsiteY49" fmla="*/ 38100 h 800100"/>
                  <a:gd name="connsiteX50" fmla="*/ 66675 w 533400"/>
                  <a:gd name="connsiteY50" fmla="*/ 95250 h 800100"/>
                  <a:gd name="connsiteX51" fmla="*/ 38100 w 533400"/>
                  <a:gd name="connsiteY51" fmla="*/ 95250 h 800100"/>
                  <a:gd name="connsiteX52" fmla="*/ 38100 w 533400"/>
                  <a:gd name="connsiteY52" fmla="*/ 733425 h 800100"/>
                  <a:gd name="connsiteX53" fmla="*/ 0 w 533400"/>
                  <a:gd name="connsiteY53" fmla="*/ 733425 h 800100"/>
                  <a:gd name="connsiteX54" fmla="*/ 0 w 533400"/>
                  <a:gd name="connsiteY54" fmla="*/ 800100 h 800100"/>
                  <a:gd name="connsiteX55" fmla="*/ 533400 w 533400"/>
                  <a:gd name="connsiteY55" fmla="*/ 800100 h 800100"/>
                  <a:gd name="connsiteX56" fmla="*/ 533400 w 533400"/>
                  <a:gd name="connsiteY56" fmla="*/ 733425 h 800100"/>
                  <a:gd name="connsiteX57" fmla="*/ 495300 w 533400"/>
                  <a:gd name="connsiteY57"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71475 h 800100"/>
                  <a:gd name="connsiteX29" fmla="*/ 104775 w 533400"/>
                  <a:gd name="connsiteY29" fmla="*/ 314325 h 800100"/>
                  <a:gd name="connsiteX30" fmla="*/ 161925 w 533400"/>
                  <a:gd name="connsiteY30" fmla="*/ 314325 h 800100"/>
                  <a:gd name="connsiteX31" fmla="*/ 161925 w 533400"/>
                  <a:gd name="connsiteY31" fmla="*/ 371475 h 800100"/>
                  <a:gd name="connsiteX32" fmla="*/ 161925 w 533400"/>
                  <a:gd name="connsiteY32" fmla="*/ 523875 h 800100"/>
                  <a:gd name="connsiteX33" fmla="*/ 104775 w 533400"/>
                  <a:gd name="connsiteY33" fmla="*/ 523875 h 800100"/>
                  <a:gd name="connsiteX34" fmla="*/ 104775 w 533400"/>
                  <a:gd name="connsiteY34" fmla="*/ 466725 h 800100"/>
                  <a:gd name="connsiteX35" fmla="*/ 161925 w 533400"/>
                  <a:gd name="connsiteY35" fmla="*/ 466725 h 800100"/>
                  <a:gd name="connsiteX36" fmla="*/ 161925 w 533400"/>
                  <a:gd name="connsiteY36" fmla="*/ 523875 h 800100"/>
                  <a:gd name="connsiteX37" fmla="*/ 161925 w 533400"/>
                  <a:gd name="connsiteY37" fmla="*/ 676275 h 800100"/>
                  <a:gd name="connsiteX38" fmla="*/ 104775 w 533400"/>
                  <a:gd name="connsiteY38" fmla="*/ 676275 h 800100"/>
                  <a:gd name="connsiteX39" fmla="*/ 104775 w 533400"/>
                  <a:gd name="connsiteY39" fmla="*/ 619125 h 800100"/>
                  <a:gd name="connsiteX40" fmla="*/ 161925 w 533400"/>
                  <a:gd name="connsiteY40" fmla="*/ 619125 h 800100"/>
                  <a:gd name="connsiteX41" fmla="*/ 161925 w 533400"/>
                  <a:gd name="connsiteY41" fmla="*/ 676275 h 800100"/>
                  <a:gd name="connsiteX42" fmla="*/ 495300 w 533400"/>
                  <a:gd name="connsiteY42" fmla="*/ 733425 h 800100"/>
                  <a:gd name="connsiteX43" fmla="*/ 495300 w 533400"/>
                  <a:gd name="connsiteY43" fmla="*/ 95250 h 800100"/>
                  <a:gd name="connsiteX44" fmla="*/ 466725 w 533400"/>
                  <a:gd name="connsiteY44" fmla="*/ 95250 h 800100"/>
                  <a:gd name="connsiteX45" fmla="*/ 466725 w 533400"/>
                  <a:gd name="connsiteY45" fmla="*/ 38100 h 800100"/>
                  <a:gd name="connsiteX46" fmla="*/ 438150 w 533400"/>
                  <a:gd name="connsiteY46" fmla="*/ 38100 h 800100"/>
                  <a:gd name="connsiteX47" fmla="*/ 438150 w 533400"/>
                  <a:gd name="connsiteY47" fmla="*/ 0 h 800100"/>
                  <a:gd name="connsiteX48" fmla="*/ 66675 w 533400"/>
                  <a:gd name="connsiteY48" fmla="*/ 38100 h 800100"/>
                  <a:gd name="connsiteX49" fmla="*/ 66675 w 533400"/>
                  <a:gd name="connsiteY49" fmla="*/ 95250 h 800100"/>
                  <a:gd name="connsiteX50" fmla="*/ 38100 w 533400"/>
                  <a:gd name="connsiteY50" fmla="*/ 95250 h 800100"/>
                  <a:gd name="connsiteX51" fmla="*/ 38100 w 533400"/>
                  <a:gd name="connsiteY51" fmla="*/ 733425 h 800100"/>
                  <a:gd name="connsiteX52" fmla="*/ 0 w 533400"/>
                  <a:gd name="connsiteY52" fmla="*/ 733425 h 800100"/>
                  <a:gd name="connsiteX53" fmla="*/ 0 w 533400"/>
                  <a:gd name="connsiteY53" fmla="*/ 800100 h 800100"/>
                  <a:gd name="connsiteX54" fmla="*/ 533400 w 533400"/>
                  <a:gd name="connsiteY54" fmla="*/ 800100 h 800100"/>
                  <a:gd name="connsiteX55" fmla="*/ 533400 w 533400"/>
                  <a:gd name="connsiteY55" fmla="*/ 733425 h 800100"/>
                  <a:gd name="connsiteX56" fmla="*/ 495300 w 533400"/>
                  <a:gd name="connsiteY56"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14325 h 800100"/>
                  <a:gd name="connsiteX30" fmla="*/ 161925 w 533400"/>
                  <a:gd name="connsiteY30" fmla="*/ 371475 h 800100"/>
                  <a:gd name="connsiteX31" fmla="*/ 161925 w 533400"/>
                  <a:gd name="connsiteY31" fmla="*/ 523875 h 800100"/>
                  <a:gd name="connsiteX32" fmla="*/ 104775 w 533400"/>
                  <a:gd name="connsiteY32" fmla="*/ 523875 h 800100"/>
                  <a:gd name="connsiteX33" fmla="*/ 104775 w 533400"/>
                  <a:gd name="connsiteY33" fmla="*/ 466725 h 800100"/>
                  <a:gd name="connsiteX34" fmla="*/ 161925 w 533400"/>
                  <a:gd name="connsiteY34" fmla="*/ 466725 h 800100"/>
                  <a:gd name="connsiteX35" fmla="*/ 161925 w 533400"/>
                  <a:gd name="connsiteY35" fmla="*/ 523875 h 800100"/>
                  <a:gd name="connsiteX36" fmla="*/ 161925 w 533400"/>
                  <a:gd name="connsiteY36" fmla="*/ 676275 h 800100"/>
                  <a:gd name="connsiteX37" fmla="*/ 104775 w 533400"/>
                  <a:gd name="connsiteY37" fmla="*/ 676275 h 800100"/>
                  <a:gd name="connsiteX38" fmla="*/ 104775 w 533400"/>
                  <a:gd name="connsiteY38" fmla="*/ 619125 h 800100"/>
                  <a:gd name="connsiteX39" fmla="*/ 161925 w 533400"/>
                  <a:gd name="connsiteY39" fmla="*/ 619125 h 800100"/>
                  <a:gd name="connsiteX40" fmla="*/ 161925 w 533400"/>
                  <a:gd name="connsiteY40" fmla="*/ 676275 h 800100"/>
                  <a:gd name="connsiteX41" fmla="*/ 495300 w 533400"/>
                  <a:gd name="connsiteY41" fmla="*/ 733425 h 800100"/>
                  <a:gd name="connsiteX42" fmla="*/ 495300 w 533400"/>
                  <a:gd name="connsiteY42" fmla="*/ 95250 h 800100"/>
                  <a:gd name="connsiteX43" fmla="*/ 466725 w 533400"/>
                  <a:gd name="connsiteY43" fmla="*/ 95250 h 800100"/>
                  <a:gd name="connsiteX44" fmla="*/ 466725 w 533400"/>
                  <a:gd name="connsiteY44" fmla="*/ 38100 h 800100"/>
                  <a:gd name="connsiteX45" fmla="*/ 438150 w 533400"/>
                  <a:gd name="connsiteY45" fmla="*/ 38100 h 800100"/>
                  <a:gd name="connsiteX46" fmla="*/ 438150 w 533400"/>
                  <a:gd name="connsiteY46" fmla="*/ 0 h 800100"/>
                  <a:gd name="connsiteX47" fmla="*/ 66675 w 533400"/>
                  <a:gd name="connsiteY47" fmla="*/ 38100 h 800100"/>
                  <a:gd name="connsiteX48" fmla="*/ 66675 w 533400"/>
                  <a:gd name="connsiteY48" fmla="*/ 95250 h 800100"/>
                  <a:gd name="connsiteX49" fmla="*/ 38100 w 533400"/>
                  <a:gd name="connsiteY49" fmla="*/ 95250 h 800100"/>
                  <a:gd name="connsiteX50" fmla="*/ 38100 w 533400"/>
                  <a:gd name="connsiteY50" fmla="*/ 733425 h 800100"/>
                  <a:gd name="connsiteX51" fmla="*/ 0 w 533400"/>
                  <a:gd name="connsiteY51" fmla="*/ 733425 h 800100"/>
                  <a:gd name="connsiteX52" fmla="*/ 0 w 533400"/>
                  <a:gd name="connsiteY52" fmla="*/ 800100 h 800100"/>
                  <a:gd name="connsiteX53" fmla="*/ 533400 w 533400"/>
                  <a:gd name="connsiteY53" fmla="*/ 800100 h 800100"/>
                  <a:gd name="connsiteX54" fmla="*/ 533400 w 533400"/>
                  <a:gd name="connsiteY54" fmla="*/ 733425 h 800100"/>
                  <a:gd name="connsiteX55" fmla="*/ 495300 w 533400"/>
                  <a:gd name="connsiteY55"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71475 h 800100"/>
                  <a:gd name="connsiteX30" fmla="*/ 161925 w 533400"/>
                  <a:gd name="connsiteY30" fmla="*/ 523875 h 800100"/>
                  <a:gd name="connsiteX31" fmla="*/ 104775 w 533400"/>
                  <a:gd name="connsiteY31" fmla="*/ 523875 h 800100"/>
                  <a:gd name="connsiteX32" fmla="*/ 104775 w 533400"/>
                  <a:gd name="connsiteY32" fmla="*/ 466725 h 800100"/>
                  <a:gd name="connsiteX33" fmla="*/ 161925 w 533400"/>
                  <a:gd name="connsiteY33" fmla="*/ 466725 h 800100"/>
                  <a:gd name="connsiteX34" fmla="*/ 161925 w 533400"/>
                  <a:gd name="connsiteY34" fmla="*/ 523875 h 800100"/>
                  <a:gd name="connsiteX35" fmla="*/ 161925 w 533400"/>
                  <a:gd name="connsiteY35" fmla="*/ 676275 h 800100"/>
                  <a:gd name="connsiteX36" fmla="*/ 104775 w 533400"/>
                  <a:gd name="connsiteY36" fmla="*/ 676275 h 800100"/>
                  <a:gd name="connsiteX37" fmla="*/ 104775 w 533400"/>
                  <a:gd name="connsiteY37" fmla="*/ 619125 h 800100"/>
                  <a:gd name="connsiteX38" fmla="*/ 161925 w 533400"/>
                  <a:gd name="connsiteY38" fmla="*/ 619125 h 800100"/>
                  <a:gd name="connsiteX39" fmla="*/ 161925 w 533400"/>
                  <a:gd name="connsiteY39" fmla="*/ 676275 h 800100"/>
                  <a:gd name="connsiteX40" fmla="*/ 495300 w 533400"/>
                  <a:gd name="connsiteY40" fmla="*/ 733425 h 800100"/>
                  <a:gd name="connsiteX41" fmla="*/ 495300 w 533400"/>
                  <a:gd name="connsiteY41" fmla="*/ 95250 h 800100"/>
                  <a:gd name="connsiteX42" fmla="*/ 466725 w 533400"/>
                  <a:gd name="connsiteY42" fmla="*/ 95250 h 800100"/>
                  <a:gd name="connsiteX43" fmla="*/ 466725 w 533400"/>
                  <a:gd name="connsiteY43" fmla="*/ 38100 h 800100"/>
                  <a:gd name="connsiteX44" fmla="*/ 438150 w 533400"/>
                  <a:gd name="connsiteY44" fmla="*/ 38100 h 800100"/>
                  <a:gd name="connsiteX45" fmla="*/ 438150 w 533400"/>
                  <a:gd name="connsiteY45" fmla="*/ 0 h 800100"/>
                  <a:gd name="connsiteX46" fmla="*/ 66675 w 533400"/>
                  <a:gd name="connsiteY46" fmla="*/ 38100 h 800100"/>
                  <a:gd name="connsiteX47" fmla="*/ 66675 w 533400"/>
                  <a:gd name="connsiteY47" fmla="*/ 95250 h 800100"/>
                  <a:gd name="connsiteX48" fmla="*/ 38100 w 533400"/>
                  <a:gd name="connsiteY48" fmla="*/ 95250 h 800100"/>
                  <a:gd name="connsiteX49" fmla="*/ 38100 w 533400"/>
                  <a:gd name="connsiteY49" fmla="*/ 733425 h 800100"/>
                  <a:gd name="connsiteX50" fmla="*/ 0 w 533400"/>
                  <a:gd name="connsiteY50" fmla="*/ 733425 h 800100"/>
                  <a:gd name="connsiteX51" fmla="*/ 0 w 533400"/>
                  <a:gd name="connsiteY51" fmla="*/ 800100 h 800100"/>
                  <a:gd name="connsiteX52" fmla="*/ 533400 w 533400"/>
                  <a:gd name="connsiteY52" fmla="*/ 800100 h 800100"/>
                  <a:gd name="connsiteX53" fmla="*/ 533400 w 533400"/>
                  <a:gd name="connsiteY53" fmla="*/ 733425 h 800100"/>
                  <a:gd name="connsiteX54" fmla="*/ 495300 w 533400"/>
                  <a:gd name="connsiteY54"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523875 h 800100"/>
                  <a:gd name="connsiteX28" fmla="*/ 104775 w 533400"/>
                  <a:gd name="connsiteY28" fmla="*/ 523875 h 800100"/>
                  <a:gd name="connsiteX29" fmla="*/ 104775 w 533400"/>
                  <a:gd name="connsiteY29" fmla="*/ 466725 h 800100"/>
                  <a:gd name="connsiteX30" fmla="*/ 161925 w 533400"/>
                  <a:gd name="connsiteY30" fmla="*/ 466725 h 800100"/>
                  <a:gd name="connsiteX31" fmla="*/ 161925 w 533400"/>
                  <a:gd name="connsiteY31" fmla="*/ 523875 h 800100"/>
                  <a:gd name="connsiteX32" fmla="*/ 161925 w 533400"/>
                  <a:gd name="connsiteY32" fmla="*/ 676275 h 800100"/>
                  <a:gd name="connsiteX33" fmla="*/ 104775 w 533400"/>
                  <a:gd name="connsiteY33" fmla="*/ 676275 h 800100"/>
                  <a:gd name="connsiteX34" fmla="*/ 104775 w 533400"/>
                  <a:gd name="connsiteY34" fmla="*/ 619125 h 800100"/>
                  <a:gd name="connsiteX35" fmla="*/ 161925 w 533400"/>
                  <a:gd name="connsiteY35" fmla="*/ 619125 h 800100"/>
                  <a:gd name="connsiteX36" fmla="*/ 161925 w 533400"/>
                  <a:gd name="connsiteY36" fmla="*/ 676275 h 800100"/>
                  <a:gd name="connsiteX37" fmla="*/ 495300 w 533400"/>
                  <a:gd name="connsiteY37" fmla="*/ 733425 h 800100"/>
                  <a:gd name="connsiteX38" fmla="*/ 495300 w 533400"/>
                  <a:gd name="connsiteY38" fmla="*/ 95250 h 800100"/>
                  <a:gd name="connsiteX39" fmla="*/ 466725 w 533400"/>
                  <a:gd name="connsiteY39" fmla="*/ 95250 h 800100"/>
                  <a:gd name="connsiteX40" fmla="*/ 466725 w 533400"/>
                  <a:gd name="connsiteY40" fmla="*/ 38100 h 800100"/>
                  <a:gd name="connsiteX41" fmla="*/ 438150 w 533400"/>
                  <a:gd name="connsiteY41" fmla="*/ 38100 h 800100"/>
                  <a:gd name="connsiteX42" fmla="*/ 438150 w 533400"/>
                  <a:gd name="connsiteY42" fmla="*/ 0 h 800100"/>
                  <a:gd name="connsiteX43" fmla="*/ 66675 w 533400"/>
                  <a:gd name="connsiteY43" fmla="*/ 38100 h 800100"/>
                  <a:gd name="connsiteX44" fmla="*/ 66675 w 533400"/>
                  <a:gd name="connsiteY44" fmla="*/ 95250 h 800100"/>
                  <a:gd name="connsiteX45" fmla="*/ 38100 w 533400"/>
                  <a:gd name="connsiteY45" fmla="*/ 95250 h 800100"/>
                  <a:gd name="connsiteX46" fmla="*/ 38100 w 533400"/>
                  <a:gd name="connsiteY46" fmla="*/ 733425 h 800100"/>
                  <a:gd name="connsiteX47" fmla="*/ 0 w 533400"/>
                  <a:gd name="connsiteY47" fmla="*/ 733425 h 800100"/>
                  <a:gd name="connsiteX48" fmla="*/ 0 w 533400"/>
                  <a:gd name="connsiteY48" fmla="*/ 800100 h 800100"/>
                  <a:gd name="connsiteX49" fmla="*/ 533400 w 533400"/>
                  <a:gd name="connsiteY49" fmla="*/ 800100 h 800100"/>
                  <a:gd name="connsiteX50" fmla="*/ 533400 w 533400"/>
                  <a:gd name="connsiteY50" fmla="*/ 733425 h 800100"/>
                  <a:gd name="connsiteX51" fmla="*/ 495300 w 533400"/>
                  <a:gd name="connsiteY51"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523875 h 800100"/>
                  <a:gd name="connsiteX15" fmla="*/ 238125 w 533400"/>
                  <a:gd name="connsiteY15" fmla="*/ 523875 h 800100"/>
                  <a:gd name="connsiteX16" fmla="*/ 238125 w 533400"/>
                  <a:gd name="connsiteY16" fmla="*/ 466725 h 800100"/>
                  <a:gd name="connsiteX17" fmla="*/ 295275 w 533400"/>
                  <a:gd name="connsiteY17" fmla="*/ 466725 h 800100"/>
                  <a:gd name="connsiteX18" fmla="*/ 295275 w 533400"/>
                  <a:gd name="connsiteY18" fmla="*/ 523875 h 800100"/>
                  <a:gd name="connsiteX19" fmla="*/ 295275 w 533400"/>
                  <a:gd name="connsiteY19" fmla="*/ 733425 h 800100"/>
                  <a:gd name="connsiteX20" fmla="*/ 238125 w 533400"/>
                  <a:gd name="connsiteY20" fmla="*/ 733425 h 800100"/>
                  <a:gd name="connsiteX21" fmla="*/ 238125 w 533400"/>
                  <a:gd name="connsiteY21" fmla="*/ 619125 h 800100"/>
                  <a:gd name="connsiteX22" fmla="*/ 295275 w 533400"/>
                  <a:gd name="connsiteY22" fmla="*/ 619125 h 800100"/>
                  <a:gd name="connsiteX23" fmla="*/ 295275 w 533400"/>
                  <a:gd name="connsiteY23" fmla="*/ 733425 h 800100"/>
                  <a:gd name="connsiteX24" fmla="*/ 161925 w 533400"/>
                  <a:gd name="connsiteY24" fmla="*/ 523875 h 800100"/>
                  <a:gd name="connsiteX25" fmla="*/ 104775 w 533400"/>
                  <a:gd name="connsiteY25" fmla="*/ 523875 h 800100"/>
                  <a:gd name="connsiteX26" fmla="*/ 104775 w 533400"/>
                  <a:gd name="connsiteY26" fmla="*/ 466725 h 800100"/>
                  <a:gd name="connsiteX27" fmla="*/ 161925 w 533400"/>
                  <a:gd name="connsiteY27" fmla="*/ 466725 h 800100"/>
                  <a:gd name="connsiteX28" fmla="*/ 161925 w 533400"/>
                  <a:gd name="connsiteY28" fmla="*/ 523875 h 800100"/>
                  <a:gd name="connsiteX29" fmla="*/ 161925 w 533400"/>
                  <a:gd name="connsiteY29" fmla="*/ 676275 h 800100"/>
                  <a:gd name="connsiteX30" fmla="*/ 104775 w 533400"/>
                  <a:gd name="connsiteY30" fmla="*/ 676275 h 800100"/>
                  <a:gd name="connsiteX31" fmla="*/ 104775 w 533400"/>
                  <a:gd name="connsiteY31" fmla="*/ 619125 h 800100"/>
                  <a:gd name="connsiteX32" fmla="*/ 161925 w 533400"/>
                  <a:gd name="connsiteY32" fmla="*/ 619125 h 800100"/>
                  <a:gd name="connsiteX33" fmla="*/ 161925 w 533400"/>
                  <a:gd name="connsiteY33" fmla="*/ 676275 h 800100"/>
                  <a:gd name="connsiteX34" fmla="*/ 495300 w 533400"/>
                  <a:gd name="connsiteY34" fmla="*/ 733425 h 800100"/>
                  <a:gd name="connsiteX35" fmla="*/ 495300 w 533400"/>
                  <a:gd name="connsiteY35" fmla="*/ 95250 h 800100"/>
                  <a:gd name="connsiteX36" fmla="*/ 466725 w 533400"/>
                  <a:gd name="connsiteY36" fmla="*/ 95250 h 800100"/>
                  <a:gd name="connsiteX37" fmla="*/ 466725 w 533400"/>
                  <a:gd name="connsiteY37" fmla="*/ 38100 h 800100"/>
                  <a:gd name="connsiteX38" fmla="*/ 438150 w 533400"/>
                  <a:gd name="connsiteY38" fmla="*/ 38100 h 800100"/>
                  <a:gd name="connsiteX39" fmla="*/ 438150 w 533400"/>
                  <a:gd name="connsiteY39" fmla="*/ 0 h 800100"/>
                  <a:gd name="connsiteX40" fmla="*/ 66675 w 533400"/>
                  <a:gd name="connsiteY40" fmla="*/ 38100 h 800100"/>
                  <a:gd name="connsiteX41" fmla="*/ 66675 w 533400"/>
                  <a:gd name="connsiteY41" fmla="*/ 95250 h 800100"/>
                  <a:gd name="connsiteX42" fmla="*/ 38100 w 533400"/>
                  <a:gd name="connsiteY42" fmla="*/ 95250 h 800100"/>
                  <a:gd name="connsiteX43" fmla="*/ 38100 w 533400"/>
                  <a:gd name="connsiteY43" fmla="*/ 733425 h 800100"/>
                  <a:gd name="connsiteX44" fmla="*/ 0 w 533400"/>
                  <a:gd name="connsiteY44" fmla="*/ 733425 h 800100"/>
                  <a:gd name="connsiteX45" fmla="*/ 0 w 533400"/>
                  <a:gd name="connsiteY45" fmla="*/ 800100 h 800100"/>
                  <a:gd name="connsiteX46" fmla="*/ 533400 w 533400"/>
                  <a:gd name="connsiteY46" fmla="*/ 800100 h 800100"/>
                  <a:gd name="connsiteX47" fmla="*/ 533400 w 533400"/>
                  <a:gd name="connsiteY47" fmla="*/ 733425 h 800100"/>
                  <a:gd name="connsiteX48" fmla="*/ 495300 w 533400"/>
                  <a:gd name="connsiteY48" fmla="*/ 733425 h 800100"/>
                  <a:gd name="connsiteX0" fmla="*/ 428625 w 533400"/>
                  <a:gd name="connsiteY0" fmla="*/ 371475 h 800100"/>
                  <a:gd name="connsiteX1" fmla="*/ 371475 w 533400"/>
                  <a:gd name="connsiteY1" fmla="*/ 314325 h 800100"/>
                  <a:gd name="connsiteX2" fmla="*/ 428625 w 533400"/>
                  <a:gd name="connsiteY2" fmla="*/ 371475 h 800100"/>
                  <a:gd name="connsiteX3" fmla="*/ 428625 w 533400"/>
                  <a:gd name="connsiteY3" fmla="*/ 523875 h 800100"/>
                  <a:gd name="connsiteX4" fmla="*/ 371475 w 533400"/>
                  <a:gd name="connsiteY4" fmla="*/ 523875 h 800100"/>
                  <a:gd name="connsiteX5" fmla="*/ 371475 w 533400"/>
                  <a:gd name="connsiteY5" fmla="*/ 466725 h 800100"/>
                  <a:gd name="connsiteX6" fmla="*/ 428625 w 533400"/>
                  <a:gd name="connsiteY6" fmla="*/ 466725 h 800100"/>
                  <a:gd name="connsiteX7" fmla="*/ 428625 w 533400"/>
                  <a:gd name="connsiteY7" fmla="*/ 523875 h 800100"/>
                  <a:gd name="connsiteX8" fmla="*/ 428625 w 533400"/>
                  <a:gd name="connsiteY8" fmla="*/ 676275 h 800100"/>
                  <a:gd name="connsiteX9" fmla="*/ 371475 w 533400"/>
                  <a:gd name="connsiteY9" fmla="*/ 676275 h 800100"/>
                  <a:gd name="connsiteX10" fmla="*/ 371475 w 533400"/>
                  <a:gd name="connsiteY10" fmla="*/ 619125 h 800100"/>
                  <a:gd name="connsiteX11" fmla="*/ 428625 w 533400"/>
                  <a:gd name="connsiteY11" fmla="*/ 619125 h 800100"/>
                  <a:gd name="connsiteX12" fmla="*/ 428625 w 533400"/>
                  <a:gd name="connsiteY12" fmla="*/ 676275 h 800100"/>
                  <a:gd name="connsiteX13" fmla="*/ 295275 w 533400"/>
                  <a:gd name="connsiteY13" fmla="*/ 523875 h 800100"/>
                  <a:gd name="connsiteX14" fmla="*/ 238125 w 533400"/>
                  <a:gd name="connsiteY14" fmla="*/ 523875 h 800100"/>
                  <a:gd name="connsiteX15" fmla="*/ 238125 w 533400"/>
                  <a:gd name="connsiteY15" fmla="*/ 466725 h 800100"/>
                  <a:gd name="connsiteX16" fmla="*/ 295275 w 533400"/>
                  <a:gd name="connsiteY16" fmla="*/ 466725 h 800100"/>
                  <a:gd name="connsiteX17" fmla="*/ 295275 w 533400"/>
                  <a:gd name="connsiteY17" fmla="*/ 523875 h 800100"/>
                  <a:gd name="connsiteX18" fmla="*/ 295275 w 533400"/>
                  <a:gd name="connsiteY18" fmla="*/ 733425 h 800100"/>
                  <a:gd name="connsiteX19" fmla="*/ 238125 w 533400"/>
                  <a:gd name="connsiteY19" fmla="*/ 733425 h 800100"/>
                  <a:gd name="connsiteX20" fmla="*/ 238125 w 533400"/>
                  <a:gd name="connsiteY20" fmla="*/ 619125 h 800100"/>
                  <a:gd name="connsiteX21" fmla="*/ 295275 w 533400"/>
                  <a:gd name="connsiteY21" fmla="*/ 619125 h 800100"/>
                  <a:gd name="connsiteX22" fmla="*/ 295275 w 533400"/>
                  <a:gd name="connsiteY22" fmla="*/ 733425 h 800100"/>
                  <a:gd name="connsiteX23" fmla="*/ 161925 w 533400"/>
                  <a:gd name="connsiteY23" fmla="*/ 523875 h 800100"/>
                  <a:gd name="connsiteX24" fmla="*/ 104775 w 533400"/>
                  <a:gd name="connsiteY24" fmla="*/ 523875 h 800100"/>
                  <a:gd name="connsiteX25" fmla="*/ 104775 w 533400"/>
                  <a:gd name="connsiteY25" fmla="*/ 466725 h 800100"/>
                  <a:gd name="connsiteX26" fmla="*/ 161925 w 533400"/>
                  <a:gd name="connsiteY26" fmla="*/ 466725 h 800100"/>
                  <a:gd name="connsiteX27" fmla="*/ 161925 w 533400"/>
                  <a:gd name="connsiteY27" fmla="*/ 523875 h 800100"/>
                  <a:gd name="connsiteX28" fmla="*/ 161925 w 533400"/>
                  <a:gd name="connsiteY28" fmla="*/ 676275 h 800100"/>
                  <a:gd name="connsiteX29" fmla="*/ 104775 w 533400"/>
                  <a:gd name="connsiteY29" fmla="*/ 676275 h 800100"/>
                  <a:gd name="connsiteX30" fmla="*/ 104775 w 533400"/>
                  <a:gd name="connsiteY30" fmla="*/ 619125 h 800100"/>
                  <a:gd name="connsiteX31" fmla="*/ 161925 w 533400"/>
                  <a:gd name="connsiteY31" fmla="*/ 619125 h 800100"/>
                  <a:gd name="connsiteX32" fmla="*/ 161925 w 533400"/>
                  <a:gd name="connsiteY32" fmla="*/ 676275 h 800100"/>
                  <a:gd name="connsiteX33" fmla="*/ 495300 w 533400"/>
                  <a:gd name="connsiteY33" fmla="*/ 733425 h 800100"/>
                  <a:gd name="connsiteX34" fmla="*/ 495300 w 533400"/>
                  <a:gd name="connsiteY34" fmla="*/ 95250 h 800100"/>
                  <a:gd name="connsiteX35" fmla="*/ 466725 w 533400"/>
                  <a:gd name="connsiteY35" fmla="*/ 95250 h 800100"/>
                  <a:gd name="connsiteX36" fmla="*/ 466725 w 533400"/>
                  <a:gd name="connsiteY36" fmla="*/ 38100 h 800100"/>
                  <a:gd name="connsiteX37" fmla="*/ 438150 w 533400"/>
                  <a:gd name="connsiteY37" fmla="*/ 38100 h 800100"/>
                  <a:gd name="connsiteX38" fmla="*/ 438150 w 533400"/>
                  <a:gd name="connsiteY38" fmla="*/ 0 h 800100"/>
                  <a:gd name="connsiteX39" fmla="*/ 66675 w 533400"/>
                  <a:gd name="connsiteY39" fmla="*/ 38100 h 800100"/>
                  <a:gd name="connsiteX40" fmla="*/ 66675 w 533400"/>
                  <a:gd name="connsiteY40" fmla="*/ 95250 h 800100"/>
                  <a:gd name="connsiteX41" fmla="*/ 38100 w 533400"/>
                  <a:gd name="connsiteY41" fmla="*/ 95250 h 800100"/>
                  <a:gd name="connsiteX42" fmla="*/ 38100 w 533400"/>
                  <a:gd name="connsiteY42" fmla="*/ 733425 h 800100"/>
                  <a:gd name="connsiteX43" fmla="*/ 0 w 533400"/>
                  <a:gd name="connsiteY43" fmla="*/ 733425 h 800100"/>
                  <a:gd name="connsiteX44" fmla="*/ 0 w 533400"/>
                  <a:gd name="connsiteY44" fmla="*/ 800100 h 800100"/>
                  <a:gd name="connsiteX45" fmla="*/ 533400 w 533400"/>
                  <a:gd name="connsiteY45" fmla="*/ 800100 h 800100"/>
                  <a:gd name="connsiteX46" fmla="*/ 533400 w 533400"/>
                  <a:gd name="connsiteY46" fmla="*/ 733425 h 800100"/>
                  <a:gd name="connsiteX47" fmla="*/ 495300 w 533400"/>
                  <a:gd name="connsiteY47" fmla="*/ 733425 h 800100"/>
                  <a:gd name="connsiteX0" fmla="*/ 428625 w 533400"/>
                  <a:gd name="connsiteY0" fmla="*/ 523875 h 800100"/>
                  <a:gd name="connsiteX1" fmla="*/ 371475 w 533400"/>
                  <a:gd name="connsiteY1" fmla="*/ 523875 h 800100"/>
                  <a:gd name="connsiteX2" fmla="*/ 371475 w 533400"/>
                  <a:gd name="connsiteY2" fmla="*/ 466725 h 800100"/>
                  <a:gd name="connsiteX3" fmla="*/ 428625 w 533400"/>
                  <a:gd name="connsiteY3" fmla="*/ 466725 h 800100"/>
                  <a:gd name="connsiteX4" fmla="*/ 428625 w 533400"/>
                  <a:gd name="connsiteY4" fmla="*/ 523875 h 800100"/>
                  <a:gd name="connsiteX5" fmla="*/ 428625 w 533400"/>
                  <a:gd name="connsiteY5" fmla="*/ 676275 h 800100"/>
                  <a:gd name="connsiteX6" fmla="*/ 371475 w 533400"/>
                  <a:gd name="connsiteY6" fmla="*/ 676275 h 800100"/>
                  <a:gd name="connsiteX7" fmla="*/ 371475 w 533400"/>
                  <a:gd name="connsiteY7" fmla="*/ 619125 h 800100"/>
                  <a:gd name="connsiteX8" fmla="*/ 428625 w 533400"/>
                  <a:gd name="connsiteY8" fmla="*/ 619125 h 800100"/>
                  <a:gd name="connsiteX9" fmla="*/ 428625 w 533400"/>
                  <a:gd name="connsiteY9" fmla="*/ 676275 h 800100"/>
                  <a:gd name="connsiteX10" fmla="*/ 295275 w 533400"/>
                  <a:gd name="connsiteY10" fmla="*/ 523875 h 800100"/>
                  <a:gd name="connsiteX11" fmla="*/ 238125 w 533400"/>
                  <a:gd name="connsiteY11" fmla="*/ 523875 h 800100"/>
                  <a:gd name="connsiteX12" fmla="*/ 238125 w 533400"/>
                  <a:gd name="connsiteY12" fmla="*/ 466725 h 800100"/>
                  <a:gd name="connsiteX13" fmla="*/ 295275 w 533400"/>
                  <a:gd name="connsiteY13" fmla="*/ 466725 h 800100"/>
                  <a:gd name="connsiteX14" fmla="*/ 295275 w 533400"/>
                  <a:gd name="connsiteY14" fmla="*/ 523875 h 800100"/>
                  <a:gd name="connsiteX15" fmla="*/ 295275 w 533400"/>
                  <a:gd name="connsiteY15" fmla="*/ 733425 h 800100"/>
                  <a:gd name="connsiteX16" fmla="*/ 238125 w 533400"/>
                  <a:gd name="connsiteY16" fmla="*/ 733425 h 800100"/>
                  <a:gd name="connsiteX17" fmla="*/ 238125 w 533400"/>
                  <a:gd name="connsiteY17" fmla="*/ 619125 h 800100"/>
                  <a:gd name="connsiteX18" fmla="*/ 295275 w 533400"/>
                  <a:gd name="connsiteY18" fmla="*/ 619125 h 800100"/>
                  <a:gd name="connsiteX19" fmla="*/ 295275 w 533400"/>
                  <a:gd name="connsiteY19" fmla="*/ 733425 h 800100"/>
                  <a:gd name="connsiteX20" fmla="*/ 161925 w 533400"/>
                  <a:gd name="connsiteY20" fmla="*/ 523875 h 800100"/>
                  <a:gd name="connsiteX21" fmla="*/ 104775 w 533400"/>
                  <a:gd name="connsiteY21" fmla="*/ 523875 h 800100"/>
                  <a:gd name="connsiteX22" fmla="*/ 104775 w 533400"/>
                  <a:gd name="connsiteY22" fmla="*/ 466725 h 800100"/>
                  <a:gd name="connsiteX23" fmla="*/ 161925 w 533400"/>
                  <a:gd name="connsiteY23" fmla="*/ 466725 h 800100"/>
                  <a:gd name="connsiteX24" fmla="*/ 161925 w 533400"/>
                  <a:gd name="connsiteY24" fmla="*/ 523875 h 800100"/>
                  <a:gd name="connsiteX25" fmla="*/ 161925 w 533400"/>
                  <a:gd name="connsiteY25" fmla="*/ 676275 h 800100"/>
                  <a:gd name="connsiteX26" fmla="*/ 104775 w 533400"/>
                  <a:gd name="connsiteY26" fmla="*/ 676275 h 800100"/>
                  <a:gd name="connsiteX27" fmla="*/ 104775 w 533400"/>
                  <a:gd name="connsiteY27" fmla="*/ 619125 h 800100"/>
                  <a:gd name="connsiteX28" fmla="*/ 161925 w 533400"/>
                  <a:gd name="connsiteY28" fmla="*/ 619125 h 800100"/>
                  <a:gd name="connsiteX29" fmla="*/ 161925 w 533400"/>
                  <a:gd name="connsiteY29" fmla="*/ 676275 h 800100"/>
                  <a:gd name="connsiteX30" fmla="*/ 495300 w 533400"/>
                  <a:gd name="connsiteY30" fmla="*/ 733425 h 800100"/>
                  <a:gd name="connsiteX31" fmla="*/ 495300 w 533400"/>
                  <a:gd name="connsiteY31" fmla="*/ 95250 h 800100"/>
                  <a:gd name="connsiteX32" fmla="*/ 466725 w 533400"/>
                  <a:gd name="connsiteY32" fmla="*/ 95250 h 800100"/>
                  <a:gd name="connsiteX33" fmla="*/ 466725 w 533400"/>
                  <a:gd name="connsiteY33" fmla="*/ 38100 h 800100"/>
                  <a:gd name="connsiteX34" fmla="*/ 438150 w 533400"/>
                  <a:gd name="connsiteY34" fmla="*/ 38100 h 800100"/>
                  <a:gd name="connsiteX35" fmla="*/ 438150 w 533400"/>
                  <a:gd name="connsiteY35" fmla="*/ 0 h 800100"/>
                  <a:gd name="connsiteX36" fmla="*/ 66675 w 533400"/>
                  <a:gd name="connsiteY36" fmla="*/ 38100 h 800100"/>
                  <a:gd name="connsiteX37" fmla="*/ 66675 w 533400"/>
                  <a:gd name="connsiteY37" fmla="*/ 95250 h 800100"/>
                  <a:gd name="connsiteX38" fmla="*/ 38100 w 533400"/>
                  <a:gd name="connsiteY38" fmla="*/ 95250 h 800100"/>
                  <a:gd name="connsiteX39" fmla="*/ 38100 w 533400"/>
                  <a:gd name="connsiteY39" fmla="*/ 733425 h 800100"/>
                  <a:gd name="connsiteX40" fmla="*/ 0 w 533400"/>
                  <a:gd name="connsiteY40" fmla="*/ 733425 h 800100"/>
                  <a:gd name="connsiteX41" fmla="*/ 0 w 533400"/>
                  <a:gd name="connsiteY41" fmla="*/ 800100 h 800100"/>
                  <a:gd name="connsiteX42" fmla="*/ 533400 w 533400"/>
                  <a:gd name="connsiteY42" fmla="*/ 800100 h 800100"/>
                  <a:gd name="connsiteX43" fmla="*/ 533400 w 533400"/>
                  <a:gd name="connsiteY43" fmla="*/ 733425 h 800100"/>
                  <a:gd name="connsiteX44" fmla="*/ 495300 w 533400"/>
                  <a:gd name="connsiteY44" fmla="*/ 733425 h 8001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0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1913 w 533400"/>
                  <a:gd name="connsiteY35" fmla="*/ 7143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57150 h 762000"/>
                  <a:gd name="connsiteX36" fmla="*/ 38100 w 533400"/>
                  <a:gd name="connsiteY36" fmla="*/ 57150 h 762000"/>
                  <a:gd name="connsiteX37" fmla="*/ 38100 w 533400"/>
                  <a:gd name="connsiteY37" fmla="*/ 695325 h 762000"/>
                  <a:gd name="connsiteX38" fmla="*/ 0 w 533400"/>
                  <a:gd name="connsiteY38" fmla="*/ 695325 h 762000"/>
                  <a:gd name="connsiteX39" fmla="*/ 0 w 533400"/>
                  <a:gd name="connsiteY39" fmla="*/ 762000 h 762000"/>
                  <a:gd name="connsiteX40" fmla="*/ 533400 w 533400"/>
                  <a:gd name="connsiteY40" fmla="*/ 762000 h 762000"/>
                  <a:gd name="connsiteX41" fmla="*/ 533400 w 533400"/>
                  <a:gd name="connsiteY41" fmla="*/ 695325 h 762000"/>
                  <a:gd name="connsiteX42" fmla="*/ 495300 w 533400"/>
                  <a:gd name="connsiteY42"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38100 w 533400"/>
                  <a:gd name="connsiteY35" fmla="*/ 57150 h 762000"/>
                  <a:gd name="connsiteX36" fmla="*/ 38100 w 533400"/>
                  <a:gd name="connsiteY36" fmla="*/ 695325 h 762000"/>
                  <a:gd name="connsiteX37" fmla="*/ 0 w 533400"/>
                  <a:gd name="connsiteY37" fmla="*/ 695325 h 762000"/>
                  <a:gd name="connsiteX38" fmla="*/ 0 w 533400"/>
                  <a:gd name="connsiteY38" fmla="*/ 762000 h 762000"/>
                  <a:gd name="connsiteX39" fmla="*/ 533400 w 533400"/>
                  <a:gd name="connsiteY39" fmla="*/ 762000 h 762000"/>
                  <a:gd name="connsiteX40" fmla="*/ 533400 w 533400"/>
                  <a:gd name="connsiteY40" fmla="*/ 695325 h 762000"/>
                  <a:gd name="connsiteX41" fmla="*/ 495300 w 533400"/>
                  <a:gd name="connsiteY41"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38100 w 533400"/>
                  <a:gd name="connsiteY34" fmla="*/ 57150 h 762000"/>
                  <a:gd name="connsiteX35" fmla="*/ 38100 w 533400"/>
                  <a:gd name="connsiteY35" fmla="*/ 695325 h 762000"/>
                  <a:gd name="connsiteX36" fmla="*/ 0 w 533400"/>
                  <a:gd name="connsiteY36" fmla="*/ 695325 h 762000"/>
                  <a:gd name="connsiteX37" fmla="*/ 0 w 533400"/>
                  <a:gd name="connsiteY37" fmla="*/ 762000 h 762000"/>
                  <a:gd name="connsiteX38" fmla="*/ 533400 w 533400"/>
                  <a:gd name="connsiteY38" fmla="*/ 762000 h 762000"/>
                  <a:gd name="connsiteX39" fmla="*/ 533400 w 533400"/>
                  <a:gd name="connsiteY39" fmla="*/ 695325 h 762000"/>
                  <a:gd name="connsiteX40" fmla="*/ 495300 w 533400"/>
                  <a:gd name="connsiteY40" fmla="*/ 695325 h 76200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466725 w 533400"/>
                  <a:gd name="connsiteY32" fmla="*/ 0 h 704850"/>
                  <a:gd name="connsiteX33" fmla="*/ 38100 w 533400"/>
                  <a:gd name="connsiteY33" fmla="*/ 0 h 704850"/>
                  <a:gd name="connsiteX34" fmla="*/ 38100 w 533400"/>
                  <a:gd name="connsiteY34" fmla="*/ 638175 h 704850"/>
                  <a:gd name="connsiteX35" fmla="*/ 0 w 533400"/>
                  <a:gd name="connsiteY35" fmla="*/ 638175 h 704850"/>
                  <a:gd name="connsiteX36" fmla="*/ 0 w 533400"/>
                  <a:gd name="connsiteY36" fmla="*/ 704850 h 704850"/>
                  <a:gd name="connsiteX37" fmla="*/ 533400 w 533400"/>
                  <a:gd name="connsiteY37" fmla="*/ 704850 h 704850"/>
                  <a:gd name="connsiteX38" fmla="*/ 533400 w 533400"/>
                  <a:gd name="connsiteY38" fmla="*/ 638175 h 704850"/>
                  <a:gd name="connsiteX39" fmla="*/ 495300 w 533400"/>
                  <a:gd name="connsiteY39"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333375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102394 h 378619"/>
                  <a:gd name="connsiteX1" fmla="*/ 371475 w 533400"/>
                  <a:gd name="connsiteY1" fmla="*/ 102394 h 378619"/>
                  <a:gd name="connsiteX2" fmla="*/ 371475 w 533400"/>
                  <a:gd name="connsiteY2" fmla="*/ 45244 h 378619"/>
                  <a:gd name="connsiteX3" fmla="*/ 428625 w 533400"/>
                  <a:gd name="connsiteY3" fmla="*/ 45244 h 378619"/>
                  <a:gd name="connsiteX4" fmla="*/ 428625 w 533400"/>
                  <a:gd name="connsiteY4" fmla="*/ 102394 h 378619"/>
                  <a:gd name="connsiteX5" fmla="*/ 428625 w 533400"/>
                  <a:gd name="connsiteY5" fmla="*/ 254794 h 378619"/>
                  <a:gd name="connsiteX6" fmla="*/ 371475 w 533400"/>
                  <a:gd name="connsiteY6" fmla="*/ 254794 h 378619"/>
                  <a:gd name="connsiteX7" fmla="*/ 371475 w 533400"/>
                  <a:gd name="connsiteY7" fmla="*/ 197644 h 378619"/>
                  <a:gd name="connsiteX8" fmla="*/ 428625 w 533400"/>
                  <a:gd name="connsiteY8" fmla="*/ 197644 h 378619"/>
                  <a:gd name="connsiteX9" fmla="*/ 428625 w 533400"/>
                  <a:gd name="connsiteY9" fmla="*/ 254794 h 378619"/>
                  <a:gd name="connsiteX10" fmla="*/ 295275 w 533400"/>
                  <a:gd name="connsiteY10" fmla="*/ 102394 h 378619"/>
                  <a:gd name="connsiteX11" fmla="*/ 238125 w 533400"/>
                  <a:gd name="connsiteY11" fmla="*/ 102394 h 378619"/>
                  <a:gd name="connsiteX12" fmla="*/ 238125 w 533400"/>
                  <a:gd name="connsiteY12" fmla="*/ 45244 h 378619"/>
                  <a:gd name="connsiteX13" fmla="*/ 295275 w 533400"/>
                  <a:gd name="connsiteY13" fmla="*/ 45244 h 378619"/>
                  <a:gd name="connsiteX14" fmla="*/ 295275 w 533400"/>
                  <a:gd name="connsiteY14" fmla="*/ 102394 h 378619"/>
                  <a:gd name="connsiteX15" fmla="*/ 295275 w 533400"/>
                  <a:gd name="connsiteY15" fmla="*/ 311944 h 378619"/>
                  <a:gd name="connsiteX16" fmla="*/ 238125 w 533400"/>
                  <a:gd name="connsiteY16" fmla="*/ 311944 h 378619"/>
                  <a:gd name="connsiteX17" fmla="*/ 238125 w 533400"/>
                  <a:gd name="connsiteY17" fmla="*/ 197644 h 378619"/>
                  <a:gd name="connsiteX18" fmla="*/ 295275 w 533400"/>
                  <a:gd name="connsiteY18" fmla="*/ 197644 h 378619"/>
                  <a:gd name="connsiteX19" fmla="*/ 295275 w 533400"/>
                  <a:gd name="connsiteY19" fmla="*/ 311944 h 378619"/>
                  <a:gd name="connsiteX20" fmla="*/ 161925 w 533400"/>
                  <a:gd name="connsiteY20" fmla="*/ 102394 h 378619"/>
                  <a:gd name="connsiteX21" fmla="*/ 104775 w 533400"/>
                  <a:gd name="connsiteY21" fmla="*/ 102394 h 378619"/>
                  <a:gd name="connsiteX22" fmla="*/ 104775 w 533400"/>
                  <a:gd name="connsiteY22" fmla="*/ 45244 h 378619"/>
                  <a:gd name="connsiteX23" fmla="*/ 161925 w 533400"/>
                  <a:gd name="connsiteY23" fmla="*/ 45244 h 378619"/>
                  <a:gd name="connsiteX24" fmla="*/ 161925 w 533400"/>
                  <a:gd name="connsiteY24" fmla="*/ 102394 h 378619"/>
                  <a:gd name="connsiteX25" fmla="*/ 161925 w 533400"/>
                  <a:gd name="connsiteY25" fmla="*/ 254794 h 378619"/>
                  <a:gd name="connsiteX26" fmla="*/ 104775 w 533400"/>
                  <a:gd name="connsiteY26" fmla="*/ 254794 h 378619"/>
                  <a:gd name="connsiteX27" fmla="*/ 104775 w 533400"/>
                  <a:gd name="connsiteY27" fmla="*/ 197644 h 378619"/>
                  <a:gd name="connsiteX28" fmla="*/ 161925 w 533400"/>
                  <a:gd name="connsiteY28" fmla="*/ 197644 h 378619"/>
                  <a:gd name="connsiteX29" fmla="*/ 161925 w 533400"/>
                  <a:gd name="connsiteY29" fmla="*/ 254794 h 378619"/>
                  <a:gd name="connsiteX30" fmla="*/ 495300 w 533400"/>
                  <a:gd name="connsiteY30" fmla="*/ 311944 h 378619"/>
                  <a:gd name="connsiteX31" fmla="*/ 495300 w 533400"/>
                  <a:gd name="connsiteY31" fmla="*/ 7144 h 378619"/>
                  <a:gd name="connsiteX32" fmla="*/ 38100 w 533400"/>
                  <a:gd name="connsiteY32" fmla="*/ 0 h 378619"/>
                  <a:gd name="connsiteX33" fmla="*/ 38100 w 533400"/>
                  <a:gd name="connsiteY33" fmla="*/ 311944 h 378619"/>
                  <a:gd name="connsiteX34" fmla="*/ 0 w 533400"/>
                  <a:gd name="connsiteY34" fmla="*/ 311944 h 378619"/>
                  <a:gd name="connsiteX35" fmla="*/ 0 w 533400"/>
                  <a:gd name="connsiteY35" fmla="*/ 378619 h 378619"/>
                  <a:gd name="connsiteX36" fmla="*/ 533400 w 533400"/>
                  <a:gd name="connsiteY36" fmla="*/ 378619 h 378619"/>
                  <a:gd name="connsiteX37" fmla="*/ 533400 w 533400"/>
                  <a:gd name="connsiteY37" fmla="*/ 311944 h 378619"/>
                  <a:gd name="connsiteX38" fmla="*/ 495300 w 533400"/>
                  <a:gd name="connsiteY38" fmla="*/ 311944 h 378619"/>
                  <a:gd name="connsiteX0" fmla="*/ 428625 w 533400"/>
                  <a:gd name="connsiteY0" fmla="*/ 95250 h 371475"/>
                  <a:gd name="connsiteX1" fmla="*/ 371475 w 533400"/>
                  <a:gd name="connsiteY1" fmla="*/ 95250 h 371475"/>
                  <a:gd name="connsiteX2" fmla="*/ 371475 w 533400"/>
                  <a:gd name="connsiteY2" fmla="*/ 38100 h 371475"/>
                  <a:gd name="connsiteX3" fmla="*/ 428625 w 533400"/>
                  <a:gd name="connsiteY3" fmla="*/ 38100 h 371475"/>
                  <a:gd name="connsiteX4" fmla="*/ 428625 w 533400"/>
                  <a:gd name="connsiteY4" fmla="*/ 95250 h 371475"/>
                  <a:gd name="connsiteX5" fmla="*/ 428625 w 533400"/>
                  <a:gd name="connsiteY5" fmla="*/ 247650 h 371475"/>
                  <a:gd name="connsiteX6" fmla="*/ 371475 w 533400"/>
                  <a:gd name="connsiteY6" fmla="*/ 247650 h 371475"/>
                  <a:gd name="connsiteX7" fmla="*/ 371475 w 533400"/>
                  <a:gd name="connsiteY7" fmla="*/ 190500 h 371475"/>
                  <a:gd name="connsiteX8" fmla="*/ 428625 w 533400"/>
                  <a:gd name="connsiteY8" fmla="*/ 190500 h 371475"/>
                  <a:gd name="connsiteX9" fmla="*/ 428625 w 533400"/>
                  <a:gd name="connsiteY9" fmla="*/ 247650 h 371475"/>
                  <a:gd name="connsiteX10" fmla="*/ 295275 w 533400"/>
                  <a:gd name="connsiteY10" fmla="*/ 95250 h 371475"/>
                  <a:gd name="connsiteX11" fmla="*/ 238125 w 533400"/>
                  <a:gd name="connsiteY11" fmla="*/ 95250 h 371475"/>
                  <a:gd name="connsiteX12" fmla="*/ 238125 w 533400"/>
                  <a:gd name="connsiteY12" fmla="*/ 38100 h 371475"/>
                  <a:gd name="connsiteX13" fmla="*/ 295275 w 533400"/>
                  <a:gd name="connsiteY13" fmla="*/ 38100 h 371475"/>
                  <a:gd name="connsiteX14" fmla="*/ 295275 w 533400"/>
                  <a:gd name="connsiteY14" fmla="*/ 95250 h 371475"/>
                  <a:gd name="connsiteX15" fmla="*/ 295275 w 533400"/>
                  <a:gd name="connsiteY15" fmla="*/ 304800 h 371475"/>
                  <a:gd name="connsiteX16" fmla="*/ 238125 w 533400"/>
                  <a:gd name="connsiteY16" fmla="*/ 304800 h 371475"/>
                  <a:gd name="connsiteX17" fmla="*/ 238125 w 533400"/>
                  <a:gd name="connsiteY17" fmla="*/ 190500 h 371475"/>
                  <a:gd name="connsiteX18" fmla="*/ 295275 w 533400"/>
                  <a:gd name="connsiteY18" fmla="*/ 190500 h 371475"/>
                  <a:gd name="connsiteX19" fmla="*/ 295275 w 533400"/>
                  <a:gd name="connsiteY19" fmla="*/ 304800 h 371475"/>
                  <a:gd name="connsiteX20" fmla="*/ 161925 w 533400"/>
                  <a:gd name="connsiteY20" fmla="*/ 95250 h 371475"/>
                  <a:gd name="connsiteX21" fmla="*/ 104775 w 533400"/>
                  <a:gd name="connsiteY21" fmla="*/ 95250 h 371475"/>
                  <a:gd name="connsiteX22" fmla="*/ 104775 w 533400"/>
                  <a:gd name="connsiteY22" fmla="*/ 38100 h 371475"/>
                  <a:gd name="connsiteX23" fmla="*/ 161925 w 533400"/>
                  <a:gd name="connsiteY23" fmla="*/ 38100 h 371475"/>
                  <a:gd name="connsiteX24" fmla="*/ 161925 w 533400"/>
                  <a:gd name="connsiteY24" fmla="*/ 95250 h 371475"/>
                  <a:gd name="connsiteX25" fmla="*/ 161925 w 533400"/>
                  <a:gd name="connsiteY25" fmla="*/ 247650 h 371475"/>
                  <a:gd name="connsiteX26" fmla="*/ 104775 w 533400"/>
                  <a:gd name="connsiteY26" fmla="*/ 247650 h 371475"/>
                  <a:gd name="connsiteX27" fmla="*/ 104775 w 533400"/>
                  <a:gd name="connsiteY27" fmla="*/ 190500 h 371475"/>
                  <a:gd name="connsiteX28" fmla="*/ 161925 w 533400"/>
                  <a:gd name="connsiteY28" fmla="*/ 190500 h 371475"/>
                  <a:gd name="connsiteX29" fmla="*/ 161925 w 533400"/>
                  <a:gd name="connsiteY29" fmla="*/ 247650 h 371475"/>
                  <a:gd name="connsiteX30" fmla="*/ 495300 w 533400"/>
                  <a:gd name="connsiteY30" fmla="*/ 304800 h 371475"/>
                  <a:gd name="connsiteX31" fmla="*/ 495300 w 533400"/>
                  <a:gd name="connsiteY31" fmla="*/ 0 h 371475"/>
                  <a:gd name="connsiteX32" fmla="*/ 38100 w 533400"/>
                  <a:gd name="connsiteY32" fmla="*/ 2381 h 371475"/>
                  <a:gd name="connsiteX33" fmla="*/ 38100 w 533400"/>
                  <a:gd name="connsiteY33" fmla="*/ 304800 h 371475"/>
                  <a:gd name="connsiteX34" fmla="*/ 0 w 533400"/>
                  <a:gd name="connsiteY34" fmla="*/ 304800 h 371475"/>
                  <a:gd name="connsiteX35" fmla="*/ 0 w 533400"/>
                  <a:gd name="connsiteY35" fmla="*/ 371475 h 371475"/>
                  <a:gd name="connsiteX36" fmla="*/ 533400 w 533400"/>
                  <a:gd name="connsiteY36" fmla="*/ 371475 h 371475"/>
                  <a:gd name="connsiteX37" fmla="*/ 533400 w 533400"/>
                  <a:gd name="connsiteY37" fmla="*/ 304800 h 371475"/>
                  <a:gd name="connsiteX38" fmla="*/ 495300 w 533400"/>
                  <a:gd name="connsiteY38" fmla="*/ 30480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33400" h="371475">
                    <a:moveTo>
                      <a:pt x="428625" y="95250"/>
                    </a:moveTo>
                    <a:lnTo>
                      <a:pt x="371475" y="95250"/>
                    </a:lnTo>
                    <a:lnTo>
                      <a:pt x="371475" y="38100"/>
                    </a:lnTo>
                    <a:lnTo>
                      <a:pt x="428625" y="38100"/>
                    </a:lnTo>
                    <a:lnTo>
                      <a:pt x="428625" y="95250"/>
                    </a:lnTo>
                    <a:close/>
                    <a:moveTo>
                      <a:pt x="428625" y="247650"/>
                    </a:moveTo>
                    <a:lnTo>
                      <a:pt x="371475" y="247650"/>
                    </a:lnTo>
                    <a:lnTo>
                      <a:pt x="371475" y="190500"/>
                    </a:lnTo>
                    <a:lnTo>
                      <a:pt x="428625" y="190500"/>
                    </a:lnTo>
                    <a:lnTo>
                      <a:pt x="428625" y="247650"/>
                    </a:lnTo>
                    <a:close/>
                    <a:moveTo>
                      <a:pt x="295275" y="95250"/>
                    </a:moveTo>
                    <a:lnTo>
                      <a:pt x="238125" y="95250"/>
                    </a:lnTo>
                    <a:lnTo>
                      <a:pt x="238125" y="38100"/>
                    </a:lnTo>
                    <a:lnTo>
                      <a:pt x="295275" y="38100"/>
                    </a:lnTo>
                    <a:lnTo>
                      <a:pt x="295275" y="95250"/>
                    </a:lnTo>
                    <a:close/>
                    <a:moveTo>
                      <a:pt x="295275" y="304800"/>
                    </a:moveTo>
                    <a:lnTo>
                      <a:pt x="238125" y="304800"/>
                    </a:lnTo>
                    <a:lnTo>
                      <a:pt x="238125" y="190500"/>
                    </a:lnTo>
                    <a:lnTo>
                      <a:pt x="295275" y="190500"/>
                    </a:lnTo>
                    <a:lnTo>
                      <a:pt x="295275" y="304800"/>
                    </a:lnTo>
                    <a:close/>
                    <a:moveTo>
                      <a:pt x="161925" y="95250"/>
                    </a:moveTo>
                    <a:lnTo>
                      <a:pt x="104775" y="95250"/>
                    </a:lnTo>
                    <a:lnTo>
                      <a:pt x="104775" y="38100"/>
                    </a:lnTo>
                    <a:lnTo>
                      <a:pt x="161925" y="38100"/>
                    </a:lnTo>
                    <a:lnTo>
                      <a:pt x="161925" y="95250"/>
                    </a:lnTo>
                    <a:close/>
                    <a:moveTo>
                      <a:pt x="161925" y="247650"/>
                    </a:moveTo>
                    <a:lnTo>
                      <a:pt x="104775" y="247650"/>
                    </a:lnTo>
                    <a:lnTo>
                      <a:pt x="104775" y="190500"/>
                    </a:lnTo>
                    <a:lnTo>
                      <a:pt x="161925" y="190500"/>
                    </a:lnTo>
                    <a:lnTo>
                      <a:pt x="161925" y="247650"/>
                    </a:lnTo>
                    <a:close/>
                    <a:moveTo>
                      <a:pt x="495300" y="304800"/>
                    </a:moveTo>
                    <a:lnTo>
                      <a:pt x="495300" y="0"/>
                    </a:lnTo>
                    <a:lnTo>
                      <a:pt x="38100" y="2381"/>
                    </a:lnTo>
                    <a:lnTo>
                      <a:pt x="38100" y="304800"/>
                    </a:lnTo>
                    <a:lnTo>
                      <a:pt x="0" y="304800"/>
                    </a:lnTo>
                    <a:lnTo>
                      <a:pt x="0" y="371475"/>
                    </a:lnTo>
                    <a:lnTo>
                      <a:pt x="533400" y="371475"/>
                    </a:lnTo>
                    <a:lnTo>
                      <a:pt x="533400" y="304800"/>
                    </a:lnTo>
                    <a:lnTo>
                      <a:pt x="495300" y="304800"/>
                    </a:lnTo>
                    <a:close/>
                  </a:path>
                </a:pathLst>
              </a:custGeom>
              <a:solidFill>
                <a:schemeClr val="bg2">
                  <a:lumMod val="5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cxnSp>
          <p:nvCxnSpPr>
            <p:cNvPr id="87" name="Suora nuoliyhdysviiva 86">
              <a:extLst>
                <a:ext uri="{FF2B5EF4-FFF2-40B4-BE49-F238E27FC236}">
                  <a16:creationId xmlns:a16="http://schemas.microsoft.com/office/drawing/2014/main" id="{9FBFFC77-D0D5-DE85-1DBA-8983C4150983}"/>
                </a:ext>
              </a:extLst>
            </p:cNvPr>
            <p:cNvCxnSpPr/>
            <p:nvPr/>
          </p:nvCxnSpPr>
          <p:spPr>
            <a:xfrm>
              <a:off x="3060700" y="2329497"/>
              <a:ext cx="3454400" cy="0"/>
            </a:xfrm>
            <a:prstGeom prst="straightConnector1">
              <a:avLst/>
            </a:prstGeom>
            <a:ln w="38100">
              <a:solidFill>
                <a:srgbClr val="FFC000"/>
              </a:solidFill>
              <a:prstDash val="dash"/>
              <a:tailEnd type="triangle"/>
            </a:ln>
          </p:spPr>
          <p:style>
            <a:lnRef idx="2">
              <a:schemeClr val="accent1"/>
            </a:lnRef>
            <a:fillRef idx="0">
              <a:schemeClr val="accent1"/>
            </a:fillRef>
            <a:effectRef idx="1">
              <a:schemeClr val="accent1"/>
            </a:effectRef>
            <a:fontRef idx="minor">
              <a:schemeClr val="tx1"/>
            </a:fontRef>
          </p:style>
        </p:cxnSp>
      </p:grpSp>
      <p:grpSp>
        <p:nvGrpSpPr>
          <p:cNvPr id="33" name="Ryhmä 32">
            <a:extLst>
              <a:ext uri="{FF2B5EF4-FFF2-40B4-BE49-F238E27FC236}">
                <a16:creationId xmlns:a16="http://schemas.microsoft.com/office/drawing/2014/main" id="{C99BBCF8-215C-5792-0953-0379CF58F261}"/>
              </a:ext>
            </a:extLst>
          </p:cNvPr>
          <p:cNvGrpSpPr/>
          <p:nvPr/>
        </p:nvGrpSpPr>
        <p:grpSpPr>
          <a:xfrm>
            <a:off x="321293" y="2632883"/>
            <a:ext cx="5406055" cy="1109634"/>
            <a:chOff x="666107" y="3353039"/>
            <a:chExt cx="8735068" cy="1683838"/>
          </a:xfrm>
        </p:grpSpPr>
        <p:grpSp>
          <p:nvGrpSpPr>
            <p:cNvPr id="72" name="Ryhmä 71">
              <a:extLst>
                <a:ext uri="{FF2B5EF4-FFF2-40B4-BE49-F238E27FC236}">
                  <a16:creationId xmlns:a16="http://schemas.microsoft.com/office/drawing/2014/main" id="{B59F9E9D-8973-AEEB-69B2-3DF4557EE54E}"/>
                </a:ext>
              </a:extLst>
            </p:cNvPr>
            <p:cNvGrpSpPr/>
            <p:nvPr/>
          </p:nvGrpSpPr>
          <p:grpSpPr>
            <a:xfrm>
              <a:off x="2034282" y="4122477"/>
              <a:ext cx="914400" cy="914400"/>
              <a:chOff x="2034282" y="1934110"/>
              <a:chExt cx="914400" cy="914400"/>
            </a:xfrm>
          </p:grpSpPr>
          <p:sp>
            <p:nvSpPr>
              <p:cNvPr id="81" name="Suorakulmio 80">
                <a:extLst>
                  <a:ext uri="{FF2B5EF4-FFF2-40B4-BE49-F238E27FC236}">
                    <a16:creationId xmlns:a16="http://schemas.microsoft.com/office/drawing/2014/main" id="{E1F7753D-2B72-F18D-5C94-F84DF4908ADB}"/>
                  </a:ext>
                </a:extLst>
              </p:cNvPr>
              <p:cNvSpPr/>
              <p:nvPr/>
            </p:nvSpPr>
            <p:spPr>
              <a:xfrm>
                <a:off x="2156519" y="2108835"/>
                <a:ext cx="669925" cy="441325"/>
              </a:xfrm>
              <a:prstGeom prst="rect">
                <a:avLst/>
              </a:prstGeom>
              <a:solidFill>
                <a:srgbClr val="FF5050"/>
              </a:solid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82" name="Kuva 81" descr="Näyttö tasaisella täytöllä">
                <a:extLst>
                  <a:ext uri="{FF2B5EF4-FFF2-40B4-BE49-F238E27FC236}">
                    <a16:creationId xmlns:a16="http://schemas.microsoft.com/office/drawing/2014/main" id="{3907E1D9-2EC0-4E63-92A1-E66819F9580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034282" y="1934110"/>
                <a:ext cx="914400" cy="914400"/>
              </a:xfrm>
              <a:prstGeom prst="rect">
                <a:avLst/>
              </a:prstGeom>
            </p:spPr>
          </p:pic>
        </p:grpSp>
        <p:pic>
          <p:nvPicPr>
            <p:cNvPr id="73" name="Kuva 72" descr="Tuotanto tasaisella täytöllä">
              <a:extLst>
                <a:ext uri="{FF2B5EF4-FFF2-40B4-BE49-F238E27FC236}">
                  <a16:creationId xmlns:a16="http://schemas.microsoft.com/office/drawing/2014/main" id="{EB1BD1F0-1A73-D367-20C6-9ACF03CD38E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66107" y="3668702"/>
              <a:ext cx="1368175" cy="1368175"/>
            </a:xfrm>
            <a:prstGeom prst="rect">
              <a:avLst/>
            </a:prstGeom>
          </p:spPr>
        </p:pic>
        <p:grpSp>
          <p:nvGrpSpPr>
            <p:cNvPr id="74" name="Ryhmä 73">
              <a:extLst>
                <a:ext uri="{FF2B5EF4-FFF2-40B4-BE49-F238E27FC236}">
                  <a16:creationId xmlns:a16="http://schemas.microsoft.com/office/drawing/2014/main" id="{B2FE17DA-E108-2E12-F57B-4427BEC01B72}"/>
                </a:ext>
              </a:extLst>
            </p:cNvPr>
            <p:cNvGrpSpPr/>
            <p:nvPr/>
          </p:nvGrpSpPr>
          <p:grpSpPr>
            <a:xfrm>
              <a:off x="6793785" y="4255827"/>
              <a:ext cx="762000" cy="647700"/>
              <a:chOff x="6793785" y="2067460"/>
              <a:chExt cx="762000" cy="647700"/>
            </a:xfrm>
          </p:grpSpPr>
          <p:sp>
            <p:nvSpPr>
              <p:cNvPr id="79" name="Suorakulmio 78">
                <a:extLst>
                  <a:ext uri="{FF2B5EF4-FFF2-40B4-BE49-F238E27FC236}">
                    <a16:creationId xmlns:a16="http://schemas.microsoft.com/office/drawing/2014/main" id="{E7385B00-C6DD-828F-9FCF-E6300FA646BF}"/>
                  </a:ext>
                </a:extLst>
              </p:cNvPr>
              <p:cNvSpPr/>
              <p:nvPr/>
            </p:nvSpPr>
            <p:spPr>
              <a:xfrm>
                <a:off x="6838949" y="2117725"/>
                <a:ext cx="669925" cy="441325"/>
              </a:xfrm>
              <a:prstGeom prst="rect">
                <a:avLst/>
              </a:prstGeom>
              <a:solidFill>
                <a:srgbClr val="FF5050"/>
              </a:solid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80" name="Kuva 5" descr="Näyttö tasaisella täytöllä">
                <a:extLst>
                  <a:ext uri="{FF2B5EF4-FFF2-40B4-BE49-F238E27FC236}">
                    <a16:creationId xmlns:a16="http://schemas.microsoft.com/office/drawing/2014/main" id="{01FB9030-A2AC-91A9-EEFC-D066B8742E51}"/>
                  </a:ext>
                </a:extLst>
              </p:cNvPr>
              <p:cNvSpPr/>
              <p:nvPr/>
            </p:nvSpPr>
            <p:spPr>
              <a:xfrm>
                <a:off x="6793785" y="2067460"/>
                <a:ext cx="762000" cy="647700"/>
              </a:xfrm>
              <a:custGeom>
                <a:avLst/>
                <a:gdLst>
                  <a:gd name="connsiteX0" fmla="*/ 704850 w 762000"/>
                  <a:gd name="connsiteY0" fmla="*/ 476250 h 647700"/>
                  <a:gd name="connsiteX1" fmla="*/ 57150 w 762000"/>
                  <a:gd name="connsiteY1" fmla="*/ 476250 h 647700"/>
                  <a:gd name="connsiteX2" fmla="*/ 57150 w 762000"/>
                  <a:gd name="connsiteY2" fmla="*/ 57150 h 647700"/>
                  <a:gd name="connsiteX3" fmla="*/ 704850 w 762000"/>
                  <a:gd name="connsiteY3" fmla="*/ 57150 h 647700"/>
                  <a:gd name="connsiteX4" fmla="*/ 704850 w 762000"/>
                  <a:gd name="connsiteY4" fmla="*/ 476250 h 647700"/>
                  <a:gd name="connsiteX5" fmla="*/ 723900 w 762000"/>
                  <a:gd name="connsiteY5" fmla="*/ 0 h 647700"/>
                  <a:gd name="connsiteX6" fmla="*/ 38100 w 762000"/>
                  <a:gd name="connsiteY6" fmla="*/ 0 h 647700"/>
                  <a:gd name="connsiteX7" fmla="*/ 0 w 762000"/>
                  <a:gd name="connsiteY7" fmla="*/ 38100 h 647700"/>
                  <a:gd name="connsiteX8" fmla="*/ 0 w 762000"/>
                  <a:gd name="connsiteY8" fmla="*/ 495300 h 647700"/>
                  <a:gd name="connsiteX9" fmla="*/ 38100 w 762000"/>
                  <a:gd name="connsiteY9" fmla="*/ 533400 h 647700"/>
                  <a:gd name="connsiteX10" fmla="*/ 304800 w 762000"/>
                  <a:gd name="connsiteY10" fmla="*/ 533400 h 647700"/>
                  <a:gd name="connsiteX11" fmla="*/ 304800 w 762000"/>
                  <a:gd name="connsiteY11" fmla="*/ 590550 h 647700"/>
                  <a:gd name="connsiteX12" fmla="*/ 209550 w 762000"/>
                  <a:gd name="connsiteY12" fmla="*/ 590550 h 647700"/>
                  <a:gd name="connsiteX13" fmla="*/ 209550 w 762000"/>
                  <a:gd name="connsiteY13" fmla="*/ 647700 h 647700"/>
                  <a:gd name="connsiteX14" fmla="*/ 552450 w 762000"/>
                  <a:gd name="connsiteY14" fmla="*/ 647700 h 647700"/>
                  <a:gd name="connsiteX15" fmla="*/ 552450 w 762000"/>
                  <a:gd name="connsiteY15" fmla="*/ 590550 h 647700"/>
                  <a:gd name="connsiteX16" fmla="*/ 457200 w 762000"/>
                  <a:gd name="connsiteY16" fmla="*/ 590550 h 647700"/>
                  <a:gd name="connsiteX17" fmla="*/ 457200 w 762000"/>
                  <a:gd name="connsiteY17" fmla="*/ 533400 h 647700"/>
                  <a:gd name="connsiteX18" fmla="*/ 723900 w 762000"/>
                  <a:gd name="connsiteY18" fmla="*/ 533400 h 647700"/>
                  <a:gd name="connsiteX19" fmla="*/ 762000 w 762000"/>
                  <a:gd name="connsiteY19" fmla="*/ 495300 h 647700"/>
                  <a:gd name="connsiteX20" fmla="*/ 762000 w 762000"/>
                  <a:gd name="connsiteY20" fmla="*/ 38100 h 647700"/>
                  <a:gd name="connsiteX21" fmla="*/ 723900 w 762000"/>
                  <a:gd name="connsiteY21" fmla="*/ 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2000" h="647700">
                    <a:moveTo>
                      <a:pt x="704850" y="476250"/>
                    </a:moveTo>
                    <a:lnTo>
                      <a:pt x="57150" y="476250"/>
                    </a:lnTo>
                    <a:lnTo>
                      <a:pt x="57150" y="57150"/>
                    </a:lnTo>
                    <a:lnTo>
                      <a:pt x="704850" y="57150"/>
                    </a:lnTo>
                    <a:lnTo>
                      <a:pt x="704850" y="476250"/>
                    </a:lnTo>
                    <a:close/>
                    <a:moveTo>
                      <a:pt x="723900" y="0"/>
                    </a:moveTo>
                    <a:lnTo>
                      <a:pt x="38100" y="0"/>
                    </a:lnTo>
                    <a:cubicBezTo>
                      <a:pt x="17145" y="0"/>
                      <a:pt x="0" y="17145"/>
                      <a:pt x="0" y="38100"/>
                    </a:cubicBezTo>
                    <a:lnTo>
                      <a:pt x="0" y="495300"/>
                    </a:lnTo>
                    <a:cubicBezTo>
                      <a:pt x="0" y="516255"/>
                      <a:pt x="17145" y="533400"/>
                      <a:pt x="38100" y="533400"/>
                    </a:cubicBezTo>
                    <a:lnTo>
                      <a:pt x="304800" y="533400"/>
                    </a:lnTo>
                    <a:lnTo>
                      <a:pt x="304800" y="590550"/>
                    </a:lnTo>
                    <a:lnTo>
                      <a:pt x="209550" y="590550"/>
                    </a:lnTo>
                    <a:lnTo>
                      <a:pt x="209550" y="647700"/>
                    </a:lnTo>
                    <a:lnTo>
                      <a:pt x="552450" y="647700"/>
                    </a:lnTo>
                    <a:lnTo>
                      <a:pt x="552450" y="590550"/>
                    </a:lnTo>
                    <a:lnTo>
                      <a:pt x="457200" y="590550"/>
                    </a:lnTo>
                    <a:lnTo>
                      <a:pt x="457200" y="533400"/>
                    </a:lnTo>
                    <a:lnTo>
                      <a:pt x="723900" y="533400"/>
                    </a:lnTo>
                    <a:cubicBezTo>
                      <a:pt x="744855" y="533400"/>
                      <a:pt x="762000" y="516255"/>
                      <a:pt x="762000" y="495300"/>
                    </a:cubicBezTo>
                    <a:lnTo>
                      <a:pt x="762000" y="38100"/>
                    </a:lnTo>
                    <a:cubicBezTo>
                      <a:pt x="762000" y="17145"/>
                      <a:pt x="744855" y="0"/>
                      <a:pt x="723900" y="0"/>
                    </a:cubicBez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75" name="Ryhmä 74">
              <a:extLst>
                <a:ext uri="{FF2B5EF4-FFF2-40B4-BE49-F238E27FC236}">
                  <a16:creationId xmlns:a16="http://schemas.microsoft.com/office/drawing/2014/main" id="{ABA16CB2-F0D6-F753-35AB-1B41F4A937B9}"/>
                </a:ext>
              </a:extLst>
            </p:cNvPr>
            <p:cNvGrpSpPr/>
            <p:nvPr/>
          </p:nvGrpSpPr>
          <p:grpSpPr>
            <a:xfrm>
              <a:off x="7655207" y="3353039"/>
              <a:ext cx="1745968" cy="1526140"/>
              <a:chOff x="7655207" y="1164672"/>
              <a:chExt cx="1745968" cy="1526140"/>
            </a:xfrm>
          </p:grpSpPr>
          <p:sp>
            <p:nvSpPr>
              <p:cNvPr id="77" name="Kuva 7" descr="Nosturi tasaisella täytöllä">
                <a:extLst>
                  <a:ext uri="{FF2B5EF4-FFF2-40B4-BE49-F238E27FC236}">
                    <a16:creationId xmlns:a16="http://schemas.microsoft.com/office/drawing/2014/main" id="{F1434FEA-EC68-39CC-57BB-CBA340E2CF4D}"/>
                  </a:ext>
                </a:extLst>
              </p:cNvPr>
              <p:cNvSpPr/>
              <p:nvPr/>
            </p:nvSpPr>
            <p:spPr>
              <a:xfrm>
                <a:off x="7655207" y="1164672"/>
                <a:ext cx="1527946" cy="1526140"/>
              </a:xfrm>
              <a:custGeom>
                <a:avLst/>
                <a:gdLst>
                  <a:gd name="connsiteX0" fmla="*/ 1451155 w 1527946"/>
                  <a:gd name="connsiteY0" fmla="*/ 991991 h 1526140"/>
                  <a:gd name="connsiteX1" fmla="*/ 1145927 w 1527946"/>
                  <a:gd name="connsiteY1" fmla="*/ 991991 h 1526140"/>
                  <a:gd name="connsiteX2" fmla="*/ 1145927 w 1527946"/>
                  <a:gd name="connsiteY2" fmla="*/ 839377 h 1526140"/>
                  <a:gd name="connsiteX3" fmla="*/ 1451155 w 1527946"/>
                  <a:gd name="connsiteY3" fmla="*/ 839377 h 1526140"/>
                  <a:gd name="connsiteX4" fmla="*/ 1451155 w 1527946"/>
                  <a:gd name="connsiteY4" fmla="*/ 991991 h 1526140"/>
                  <a:gd name="connsiteX5" fmla="*/ 604147 w 1527946"/>
                  <a:gd name="connsiteY5" fmla="*/ 324305 h 1526140"/>
                  <a:gd name="connsiteX6" fmla="*/ 592701 w 1527946"/>
                  <a:gd name="connsiteY6" fmla="*/ 230829 h 1526140"/>
                  <a:gd name="connsiteX7" fmla="*/ 985682 w 1527946"/>
                  <a:gd name="connsiteY7" fmla="*/ 324305 h 1526140"/>
                  <a:gd name="connsiteX8" fmla="*/ 604147 w 1527946"/>
                  <a:gd name="connsiteY8" fmla="*/ 324305 h 1526140"/>
                  <a:gd name="connsiteX9" fmla="*/ 300827 w 1527946"/>
                  <a:gd name="connsiteY9" fmla="*/ 324305 h 1526140"/>
                  <a:gd name="connsiteX10" fmla="*/ 436272 w 1527946"/>
                  <a:gd name="connsiteY10" fmla="*/ 255628 h 1526140"/>
                  <a:gd name="connsiteX11" fmla="*/ 428641 w 1527946"/>
                  <a:gd name="connsiteY11" fmla="*/ 324305 h 1526140"/>
                  <a:gd name="connsiteX12" fmla="*/ 300827 w 1527946"/>
                  <a:gd name="connsiteY12" fmla="*/ 324305 h 1526140"/>
                  <a:gd name="connsiteX13" fmla="*/ 422918 w 1527946"/>
                  <a:gd name="connsiteY13" fmla="*/ 1411680 h 1526140"/>
                  <a:gd name="connsiteX14" fmla="*/ 430549 w 1527946"/>
                  <a:gd name="connsiteY14" fmla="*/ 1335373 h 1526140"/>
                  <a:gd name="connsiteX15" fmla="*/ 600332 w 1527946"/>
                  <a:gd name="connsiteY15" fmla="*/ 1335373 h 1526140"/>
                  <a:gd name="connsiteX16" fmla="*/ 607963 w 1527946"/>
                  <a:gd name="connsiteY16" fmla="*/ 1411680 h 1526140"/>
                  <a:gd name="connsiteX17" fmla="*/ 422918 w 1527946"/>
                  <a:gd name="connsiteY17" fmla="*/ 1411680 h 1526140"/>
                  <a:gd name="connsiteX18" fmla="*/ 449625 w 1527946"/>
                  <a:gd name="connsiteY18" fmla="*/ 1182759 h 1526140"/>
                  <a:gd name="connsiteX19" fmla="*/ 585070 w 1527946"/>
                  <a:gd name="connsiteY19" fmla="*/ 1182759 h 1526140"/>
                  <a:gd name="connsiteX20" fmla="*/ 592701 w 1527946"/>
                  <a:gd name="connsiteY20" fmla="*/ 1259066 h 1526140"/>
                  <a:gd name="connsiteX21" fmla="*/ 440087 w 1527946"/>
                  <a:gd name="connsiteY21" fmla="*/ 1259066 h 1526140"/>
                  <a:gd name="connsiteX22" fmla="*/ 449625 w 1527946"/>
                  <a:gd name="connsiteY22" fmla="*/ 1182759 h 1526140"/>
                  <a:gd name="connsiteX23" fmla="*/ 466795 w 1527946"/>
                  <a:gd name="connsiteY23" fmla="*/ 1030145 h 1526140"/>
                  <a:gd name="connsiteX24" fmla="*/ 567901 w 1527946"/>
                  <a:gd name="connsiteY24" fmla="*/ 1030145 h 1526140"/>
                  <a:gd name="connsiteX25" fmla="*/ 575532 w 1527946"/>
                  <a:gd name="connsiteY25" fmla="*/ 1106452 h 1526140"/>
                  <a:gd name="connsiteX26" fmla="*/ 457256 w 1527946"/>
                  <a:gd name="connsiteY26" fmla="*/ 1106452 h 1526140"/>
                  <a:gd name="connsiteX27" fmla="*/ 466795 w 1527946"/>
                  <a:gd name="connsiteY27" fmla="*/ 1030145 h 1526140"/>
                  <a:gd name="connsiteX28" fmla="*/ 482056 w 1527946"/>
                  <a:gd name="connsiteY28" fmla="*/ 877531 h 1526140"/>
                  <a:gd name="connsiteX29" fmla="*/ 548825 w 1527946"/>
                  <a:gd name="connsiteY29" fmla="*/ 877531 h 1526140"/>
                  <a:gd name="connsiteX30" fmla="*/ 556455 w 1527946"/>
                  <a:gd name="connsiteY30" fmla="*/ 953838 h 1526140"/>
                  <a:gd name="connsiteX31" fmla="*/ 472518 w 1527946"/>
                  <a:gd name="connsiteY31" fmla="*/ 953838 h 1526140"/>
                  <a:gd name="connsiteX32" fmla="*/ 482056 w 1527946"/>
                  <a:gd name="connsiteY32" fmla="*/ 877531 h 1526140"/>
                  <a:gd name="connsiteX33" fmla="*/ 499225 w 1527946"/>
                  <a:gd name="connsiteY33" fmla="*/ 724917 h 1526140"/>
                  <a:gd name="connsiteX34" fmla="*/ 531656 w 1527946"/>
                  <a:gd name="connsiteY34" fmla="*/ 724917 h 1526140"/>
                  <a:gd name="connsiteX35" fmla="*/ 539286 w 1527946"/>
                  <a:gd name="connsiteY35" fmla="*/ 801224 h 1526140"/>
                  <a:gd name="connsiteX36" fmla="*/ 489687 w 1527946"/>
                  <a:gd name="connsiteY36" fmla="*/ 801224 h 1526140"/>
                  <a:gd name="connsiteX37" fmla="*/ 499225 w 1527946"/>
                  <a:gd name="connsiteY37" fmla="*/ 724917 h 1526140"/>
                  <a:gd name="connsiteX38" fmla="*/ 516394 w 1527946"/>
                  <a:gd name="connsiteY38" fmla="*/ 576118 h 1526140"/>
                  <a:gd name="connsiteX39" fmla="*/ 524025 w 1527946"/>
                  <a:gd name="connsiteY39" fmla="*/ 648610 h 1526140"/>
                  <a:gd name="connsiteX40" fmla="*/ 506856 w 1527946"/>
                  <a:gd name="connsiteY40" fmla="*/ 648610 h 1526140"/>
                  <a:gd name="connsiteX41" fmla="*/ 516394 w 1527946"/>
                  <a:gd name="connsiteY41" fmla="*/ 576118 h 1526140"/>
                  <a:gd name="connsiteX42" fmla="*/ 1336694 w 1527946"/>
                  <a:gd name="connsiteY42" fmla="*/ 763070 h 1526140"/>
                  <a:gd name="connsiteX43" fmla="*/ 1336694 w 1527946"/>
                  <a:gd name="connsiteY43" fmla="*/ 438765 h 1526140"/>
                  <a:gd name="connsiteX44" fmla="*/ 1470232 w 1527946"/>
                  <a:gd name="connsiteY44" fmla="*/ 438765 h 1526140"/>
                  <a:gd name="connsiteX45" fmla="*/ 1527462 w 1527946"/>
                  <a:gd name="connsiteY45" fmla="*/ 389166 h 1526140"/>
                  <a:gd name="connsiteX46" fmla="*/ 1483585 w 1527946"/>
                  <a:gd name="connsiteY46" fmla="*/ 326212 h 1526140"/>
                  <a:gd name="connsiteX47" fmla="*/ 579347 w 1527946"/>
                  <a:gd name="connsiteY47" fmla="*/ 108737 h 1526140"/>
                  <a:gd name="connsiteX48" fmla="*/ 573624 w 1527946"/>
                  <a:gd name="connsiteY48" fmla="*/ 51507 h 1526140"/>
                  <a:gd name="connsiteX49" fmla="*/ 516394 w 1527946"/>
                  <a:gd name="connsiteY49" fmla="*/ 0 h 1526140"/>
                  <a:gd name="connsiteX50" fmla="*/ 459164 w 1527946"/>
                  <a:gd name="connsiteY50" fmla="*/ 51507 h 1526140"/>
                  <a:gd name="connsiteX51" fmla="*/ 451533 w 1527946"/>
                  <a:gd name="connsiteY51" fmla="*/ 122091 h 1526140"/>
                  <a:gd name="connsiteX52" fmla="*/ 31845 w 1527946"/>
                  <a:gd name="connsiteY52" fmla="*/ 331935 h 1526140"/>
                  <a:gd name="connsiteX53" fmla="*/ 1322 w 1527946"/>
                  <a:gd name="connsiteY53" fmla="*/ 396796 h 1526140"/>
                  <a:gd name="connsiteX54" fmla="*/ 58552 w 1527946"/>
                  <a:gd name="connsiteY54" fmla="*/ 438765 h 1526140"/>
                  <a:gd name="connsiteX55" fmla="*/ 417195 w 1527946"/>
                  <a:gd name="connsiteY55" fmla="*/ 438765 h 1526140"/>
                  <a:gd name="connsiteX56" fmla="*/ 308458 w 1527946"/>
                  <a:gd name="connsiteY56" fmla="*/ 1411680 h 1526140"/>
                  <a:gd name="connsiteX57" fmla="*/ 115782 w 1527946"/>
                  <a:gd name="connsiteY57" fmla="*/ 1411680 h 1526140"/>
                  <a:gd name="connsiteX58" fmla="*/ 115782 w 1527946"/>
                  <a:gd name="connsiteY58" fmla="*/ 1526140 h 1526140"/>
                  <a:gd name="connsiteX59" fmla="*/ 917006 w 1527946"/>
                  <a:gd name="connsiteY59" fmla="*/ 1526140 h 1526140"/>
                  <a:gd name="connsiteX60" fmla="*/ 917006 w 1527946"/>
                  <a:gd name="connsiteY60" fmla="*/ 1411680 h 1526140"/>
                  <a:gd name="connsiteX61" fmla="*/ 724331 w 1527946"/>
                  <a:gd name="connsiteY61" fmla="*/ 1411680 h 1526140"/>
                  <a:gd name="connsiteX62" fmla="*/ 615593 w 1527946"/>
                  <a:gd name="connsiteY62" fmla="*/ 438765 h 1526140"/>
                  <a:gd name="connsiteX63" fmla="*/ 1260387 w 1527946"/>
                  <a:gd name="connsiteY63" fmla="*/ 438765 h 1526140"/>
                  <a:gd name="connsiteX64" fmla="*/ 1260387 w 1527946"/>
                  <a:gd name="connsiteY64" fmla="*/ 763070 h 1526140"/>
                  <a:gd name="connsiteX65" fmla="*/ 1069620 w 1527946"/>
                  <a:gd name="connsiteY65" fmla="*/ 763070 h 1526140"/>
                  <a:gd name="connsiteX66" fmla="*/ 1069620 w 1527946"/>
                  <a:gd name="connsiteY66" fmla="*/ 1068298 h 1526140"/>
                  <a:gd name="connsiteX67" fmla="*/ 1527462 w 1527946"/>
                  <a:gd name="connsiteY67" fmla="*/ 1068298 h 1526140"/>
                  <a:gd name="connsiteX68" fmla="*/ 1527462 w 1527946"/>
                  <a:gd name="connsiteY68" fmla="*/ 763070 h 1526140"/>
                  <a:gd name="connsiteX69" fmla="*/ 1336694 w 1527946"/>
                  <a:gd name="connsiteY69" fmla="*/ 763070 h 1526140"/>
                  <a:gd name="connsiteX0" fmla="*/ 1451155 w 1527946"/>
                  <a:gd name="connsiteY0" fmla="*/ 991991 h 1526140"/>
                  <a:gd name="connsiteX1" fmla="*/ 1145927 w 1527946"/>
                  <a:gd name="connsiteY1" fmla="*/ 839377 h 1526140"/>
                  <a:gd name="connsiteX2" fmla="*/ 1451155 w 1527946"/>
                  <a:gd name="connsiteY2" fmla="*/ 839377 h 1526140"/>
                  <a:gd name="connsiteX3" fmla="*/ 1451155 w 1527946"/>
                  <a:gd name="connsiteY3" fmla="*/ 991991 h 1526140"/>
                  <a:gd name="connsiteX4" fmla="*/ 604147 w 1527946"/>
                  <a:gd name="connsiteY4" fmla="*/ 324305 h 1526140"/>
                  <a:gd name="connsiteX5" fmla="*/ 592701 w 1527946"/>
                  <a:gd name="connsiteY5" fmla="*/ 230829 h 1526140"/>
                  <a:gd name="connsiteX6" fmla="*/ 985682 w 1527946"/>
                  <a:gd name="connsiteY6" fmla="*/ 324305 h 1526140"/>
                  <a:gd name="connsiteX7" fmla="*/ 604147 w 1527946"/>
                  <a:gd name="connsiteY7" fmla="*/ 324305 h 1526140"/>
                  <a:gd name="connsiteX8" fmla="*/ 300827 w 1527946"/>
                  <a:gd name="connsiteY8" fmla="*/ 324305 h 1526140"/>
                  <a:gd name="connsiteX9" fmla="*/ 436272 w 1527946"/>
                  <a:gd name="connsiteY9" fmla="*/ 255628 h 1526140"/>
                  <a:gd name="connsiteX10" fmla="*/ 428641 w 1527946"/>
                  <a:gd name="connsiteY10" fmla="*/ 324305 h 1526140"/>
                  <a:gd name="connsiteX11" fmla="*/ 300827 w 1527946"/>
                  <a:gd name="connsiteY11" fmla="*/ 324305 h 1526140"/>
                  <a:gd name="connsiteX12" fmla="*/ 422918 w 1527946"/>
                  <a:gd name="connsiteY12" fmla="*/ 1411680 h 1526140"/>
                  <a:gd name="connsiteX13" fmla="*/ 430549 w 1527946"/>
                  <a:gd name="connsiteY13" fmla="*/ 1335373 h 1526140"/>
                  <a:gd name="connsiteX14" fmla="*/ 600332 w 1527946"/>
                  <a:gd name="connsiteY14" fmla="*/ 1335373 h 1526140"/>
                  <a:gd name="connsiteX15" fmla="*/ 607963 w 1527946"/>
                  <a:gd name="connsiteY15" fmla="*/ 1411680 h 1526140"/>
                  <a:gd name="connsiteX16" fmla="*/ 422918 w 1527946"/>
                  <a:gd name="connsiteY16" fmla="*/ 1411680 h 1526140"/>
                  <a:gd name="connsiteX17" fmla="*/ 449625 w 1527946"/>
                  <a:gd name="connsiteY17" fmla="*/ 1182759 h 1526140"/>
                  <a:gd name="connsiteX18" fmla="*/ 585070 w 1527946"/>
                  <a:gd name="connsiteY18" fmla="*/ 1182759 h 1526140"/>
                  <a:gd name="connsiteX19" fmla="*/ 592701 w 1527946"/>
                  <a:gd name="connsiteY19" fmla="*/ 1259066 h 1526140"/>
                  <a:gd name="connsiteX20" fmla="*/ 440087 w 1527946"/>
                  <a:gd name="connsiteY20" fmla="*/ 1259066 h 1526140"/>
                  <a:gd name="connsiteX21" fmla="*/ 449625 w 1527946"/>
                  <a:gd name="connsiteY21" fmla="*/ 1182759 h 1526140"/>
                  <a:gd name="connsiteX22" fmla="*/ 466795 w 1527946"/>
                  <a:gd name="connsiteY22" fmla="*/ 1030145 h 1526140"/>
                  <a:gd name="connsiteX23" fmla="*/ 567901 w 1527946"/>
                  <a:gd name="connsiteY23" fmla="*/ 1030145 h 1526140"/>
                  <a:gd name="connsiteX24" fmla="*/ 575532 w 1527946"/>
                  <a:gd name="connsiteY24" fmla="*/ 1106452 h 1526140"/>
                  <a:gd name="connsiteX25" fmla="*/ 457256 w 1527946"/>
                  <a:gd name="connsiteY25" fmla="*/ 1106452 h 1526140"/>
                  <a:gd name="connsiteX26" fmla="*/ 466795 w 1527946"/>
                  <a:gd name="connsiteY26" fmla="*/ 1030145 h 1526140"/>
                  <a:gd name="connsiteX27" fmla="*/ 482056 w 1527946"/>
                  <a:gd name="connsiteY27" fmla="*/ 877531 h 1526140"/>
                  <a:gd name="connsiteX28" fmla="*/ 548825 w 1527946"/>
                  <a:gd name="connsiteY28" fmla="*/ 877531 h 1526140"/>
                  <a:gd name="connsiteX29" fmla="*/ 556455 w 1527946"/>
                  <a:gd name="connsiteY29" fmla="*/ 953838 h 1526140"/>
                  <a:gd name="connsiteX30" fmla="*/ 472518 w 1527946"/>
                  <a:gd name="connsiteY30" fmla="*/ 953838 h 1526140"/>
                  <a:gd name="connsiteX31" fmla="*/ 482056 w 1527946"/>
                  <a:gd name="connsiteY31" fmla="*/ 877531 h 1526140"/>
                  <a:gd name="connsiteX32" fmla="*/ 499225 w 1527946"/>
                  <a:gd name="connsiteY32" fmla="*/ 724917 h 1526140"/>
                  <a:gd name="connsiteX33" fmla="*/ 531656 w 1527946"/>
                  <a:gd name="connsiteY33" fmla="*/ 724917 h 1526140"/>
                  <a:gd name="connsiteX34" fmla="*/ 539286 w 1527946"/>
                  <a:gd name="connsiteY34" fmla="*/ 801224 h 1526140"/>
                  <a:gd name="connsiteX35" fmla="*/ 489687 w 1527946"/>
                  <a:gd name="connsiteY35" fmla="*/ 801224 h 1526140"/>
                  <a:gd name="connsiteX36" fmla="*/ 499225 w 1527946"/>
                  <a:gd name="connsiteY36" fmla="*/ 724917 h 1526140"/>
                  <a:gd name="connsiteX37" fmla="*/ 516394 w 1527946"/>
                  <a:gd name="connsiteY37" fmla="*/ 576118 h 1526140"/>
                  <a:gd name="connsiteX38" fmla="*/ 524025 w 1527946"/>
                  <a:gd name="connsiteY38" fmla="*/ 648610 h 1526140"/>
                  <a:gd name="connsiteX39" fmla="*/ 506856 w 1527946"/>
                  <a:gd name="connsiteY39" fmla="*/ 648610 h 1526140"/>
                  <a:gd name="connsiteX40" fmla="*/ 516394 w 1527946"/>
                  <a:gd name="connsiteY40" fmla="*/ 576118 h 1526140"/>
                  <a:gd name="connsiteX41" fmla="*/ 1336694 w 1527946"/>
                  <a:gd name="connsiteY41" fmla="*/ 763070 h 1526140"/>
                  <a:gd name="connsiteX42" fmla="*/ 1336694 w 1527946"/>
                  <a:gd name="connsiteY42" fmla="*/ 438765 h 1526140"/>
                  <a:gd name="connsiteX43" fmla="*/ 1470232 w 1527946"/>
                  <a:gd name="connsiteY43" fmla="*/ 438765 h 1526140"/>
                  <a:gd name="connsiteX44" fmla="*/ 1527462 w 1527946"/>
                  <a:gd name="connsiteY44" fmla="*/ 389166 h 1526140"/>
                  <a:gd name="connsiteX45" fmla="*/ 1483585 w 1527946"/>
                  <a:gd name="connsiteY45" fmla="*/ 326212 h 1526140"/>
                  <a:gd name="connsiteX46" fmla="*/ 579347 w 1527946"/>
                  <a:gd name="connsiteY46" fmla="*/ 108737 h 1526140"/>
                  <a:gd name="connsiteX47" fmla="*/ 573624 w 1527946"/>
                  <a:gd name="connsiteY47" fmla="*/ 51507 h 1526140"/>
                  <a:gd name="connsiteX48" fmla="*/ 516394 w 1527946"/>
                  <a:gd name="connsiteY48" fmla="*/ 0 h 1526140"/>
                  <a:gd name="connsiteX49" fmla="*/ 459164 w 1527946"/>
                  <a:gd name="connsiteY49" fmla="*/ 51507 h 1526140"/>
                  <a:gd name="connsiteX50" fmla="*/ 451533 w 1527946"/>
                  <a:gd name="connsiteY50" fmla="*/ 122091 h 1526140"/>
                  <a:gd name="connsiteX51" fmla="*/ 31845 w 1527946"/>
                  <a:gd name="connsiteY51" fmla="*/ 331935 h 1526140"/>
                  <a:gd name="connsiteX52" fmla="*/ 1322 w 1527946"/>
                  <a:gd name="connsiteY52" fmla="*/ 396796 h 1526140"/>
                  <a:gd name="connsiteX53" fmla="*/ 58552 w 1527946"/>
                  <a:gd name="connsiteY53" fmla="*/ 438765 h 1526140"/>
                  <a:gd name="connsiteX54" fmla="*/ 417195 w 1527946"/>
                  <a:gd name="connsiteY54" fmla="*/ 438765 h 1526140"/>
                  <a:gd name="connsiteX55" fmla="*/ 308458 w 1527946"/>
                  <a:gd name="connsiteY55" fmla="*/ 1411680 h 1526140"/>
                  <a:gd name="connsiteX56" fmla="*/ 115782 w 1527946"/>
                  <a:gd name="connsiteY56" fmla="*/ 1411680 h 1526140"/>
                  <a:gd name="connsiteX57" fmla="*/ 115782 w 1527946"/>
                  <a:gd name="connsiteY57" fmla="*/ 1526140 h 1526140"/>
                  <a:gd name="connsiteX58" fmla="*/ 917006 w 1527946"/>
                  <a:gd name="connsiteY58" fmla="*/ 1526140 h 1526140"/>
                  <a:gd name="connsiteX59" fmla="*/ 917006 w 1527946"/>
                  <a:gd name="connsiteY59" fmla="*/ 1411680 h 1526140"/>
                  <a:gd name="connsiteX60" fmla="*/ 724331 w 1527946"/>
                  <a:gd name="connsiteY60" fmla="*/ 1411680 h 1526140"/>
                  <a:gd name="connsiteX61" fmla="*/ 615593 w 1527946"/>
                  <a:gd name="connsiteY61" fmla="*/ 438765 h 1526140"/>
                  <a:gd name="connsiteX62" fmla="*/ 1260387 w 1527946"/>
                  <a:gd name="connsiteY62" fmla="*/ 438765 h 1526140"/>
                  <a:gd name="connsiteX63" fmla="*/ 1260387 w 1527946"/>
                  <a:gd name="connsiteY63" fmla="*/ 763070 h 1526140"/>
                  <a:gd name="connsiteX64" fmla="*/ 1069620 w 1527946"/>
                  <a:gd name="connsiteY64" fmla="*/ 763070 h 1526140"/>
                  <a:gd name="connsiteX65" fmla="*/ 1069620 w 1527946"/>
                  <a:gd name="connsiteY65" fmla="*/ 1068298 h 1526140"/>
                  <a:gd name="connsiteX66" fmla="*/ 1527462 w 1527946"/>
                  <a:gd name="connsiteY66" fmla="*/ 1068298 h 1526140"/>
                  <a:gd name="connsiteX67" fmla="*/ 1527462 w 1527946"/>
                  <a:gd name="connsiteY67" fmla="*/ 763070 h 1526140"/>
                  <a:gd name="connsiteX68" fmla="*/ 1336694 w 1527946"/>
                  <a:gd name="connsiteY68" fmla="*/ 763070 h 1526140"/>
                  <a:gd name="connsiteX0" fmla="*/ 1451155 w 1527946"/>
                  <a:gd name="connsiteY0" fmla="*/ 991991 h 1526140"/>
                  <a:gd name="connsiteX1" fmla="*/ 1145927 w 1527946"/>
                  <a:gd name="connsiteY1" fmla="*/ 839377 h 1526140"/>
                  <a:gd name="connsiteX2" fmla="*/ 1451155 w 1527946"/>
                  <a:gd name="connsiteY2" fmla="*/ 991991 h 1526140"/>
                  <a:gd name="connsiteX3" fmla="*/ 604147 w 1527946"/>
                  <a:gd name="connsiteY3" fmla="*/ 324305 h 1526140"/>
                  <a:gd name="connsiteX4" fmla="*/ 592701 w 1527946"/>
                  <a:gd name="connsiteY4" fmla="*/ 230829 h 1526140"/>
                  <a:gd name="connsiteX5" fmla="*/ 985682 w 1527946"/>
                  <a:gd name="connsiteY5" fmla="*/ 324305 h 1526140"/>
                  <a:gd name="connsiteX6" fmla="*/ 604147 w 1527946"/>
                  <a:gd name="connsiteY6" fmla="*/ 324305 h 1526140"/>
                  <a:gd name="connsiteX7" fmla="*/ 300827 w 1527946"/>
                  <a:gd name="connsiteY7" fmla="*/ 324305 h 1526140"/>
                  <a:gd name="connsiteX8" fmla="*/ 436272 w 1527946"/>
                  <a:gd name="connsiteY8" fmla="*/ 255628 h 1526140"/>
                  <a:gd name="connsiteX9" fmla="*/ 428641 w 1527946"/>
                  <a:gd name="connsiteY9" fmla="*/ 324305 h 1526140"/>
                  <a:gd name="connsiteX10" fmla="*/ 300827 w 1527946"/>
                  <a:gd name="connsiteY10" fmla="*/ 324305 h 1526140"/>
                  <a:gd name="connsiteX11" fmla="*/ 422918 w 1527946"/>
                  <a:gd name="connsiteY11" fmla="*/ 1411680 h 1526140"/>
                  <a:gd name="connsiteX12" fmla="*/ 430549 w 1527946"/>
                  <a:gd name="connsiteY12" fmla="*/ 1335373 h 1526140"/>
                  <a:gd name="connsiteX13" fmla="*/ 600332 w 1527946"/>
                  <a:gd name="connsiteY13" fmla="*/ 1335373 h 1526140"/>
                  <a:gd name="connsiteX14" fmla="*/ 607963 w 1527946"/>
                  <a:gd name="connsiteY14" fmla="*/ 1411680 h 1526140"/>
                  <a:gd name="connsiteX15" fmla="*/ 422918 w 1527946"/>
                  <a:gd name="connsiteY15" fmla="*/ 1411680 h 1526140"/>
                  <a:gd name="connsiteX16" fmla="*/ 449625 w 1527946"/>
                  <a:gd name="connsiteY16" fmla="*/ 1182759 h 1526140"/>
                  <a:gd name="connsiteX17" fmla="*/ 585070 w 1527946"/>
                  <a:gd name="connsiteY17" fmla="*/ 1182759 h 1526140"/>
                  <a:gd name="connsiteX18" fmla="*/ 592701 w 1527946"/>
                  <a:gd name="connsiteY18" fmla="*/ 1259066 h 1526140"/>
                  <a:gd name="connsiteX19" fmla="*/ 440087 w 1527946"/>
                  <a:gd name="connsiteY19" fmla="*/ 1259066 h 1526140"/>
                  <a:gd name="connsiteX20" fmla="*/ 449625 w 1527946"/>
                  <a:gd name="connsiteY20" fmla="*/ 1182759 h 1526140"/>
                  <a:gd name="connsiteX21" fmla="*/ 466795 w 1527946"/>
                  <a:gd name="connsiteY21" fmla="*/ 1030145 h 1526140"/>
                  <a:gd name="connsiteX22" fmla="*/ 567901 w 1527946"/>
                  <a:gd name="connsiteY22" fmla="*/ 1030145 h 1526140"/>
                  <a:gd name="connsiteX23" fmla="*/ 575532 w 1527946"/>
                  <a:gd name="connsiteY23" fmla="*/ 1106452 h 1526140"/>
                  <a:gd name="connsiteX24" fmla="*/ 457256 w 1527946"/>
                  <a:gd name="connsiteY24" fmla="*/ 1106452 h 1526140"/>
                  <a:gd name="connsiteX25" fmla="*/ 466795 w 1527946"/>
                  <a:gd name="connsiteY25" fmla="*/ 1030145 h 1526140"/>
                  <a:gd name="connsiteX26" fmla="*/ 482056 w 1527946"/>
                  <a:gd name="connsiteY26" fmla="*/ 877531 h 1526140"/>
                  <a:gd name="connsiteX27" fmla="*/ 548825 w 1527946"/>
                  <a:gd name="connsiteY27" fmla="*/ 877531 h 1526140"/>
                  <a:gd name="connsiteX28" fmla="*/ 556455 w 1527946"/>
                  <a:gd name="connsiteY28" fmla="*/ 953838 h 1526140"/>
                  <a:gd name="connsiteX29" fmla="*/ 472518 w 1527946"/>
                  <a:gd name="connsiteY29" fmla="*/ 953838 h 1526140"/>
                  <a:gd name="connsiteX30" fmla="*/ 482056 w 1527946"/>
                  <a:gd name="connsiteY30" fmla="*/ 877531 h 1526140"/>
                  <a:gd name="connsiteX31" fmla="*/ 499225 w 1527946"/>
                  <a:gd name="connsiteY31" fmla="*/ 724917 h 1526140"/>
                  <a:gd name="connsiteX32" fmla="*/ 531656 w 1527946"/>
                  <a:gd name="connsiteY32" fmla="*/ 724917 h 1526140"/>
                  <a:gd name="connsiteX33" fmla="*/ 539286 w 1527946"/>
                  <a:gd name="connsiteY33" fmla="*/ 801224 h 1526140"/>
                  <a:gd name="connsiteX34" fmla="*/ 489687 w 1527946"/>
                  <a:gd name="connsiteY34" fmla="*/ 801224 h 1526140"/>
                  <a:gd name="connsiteX35" fmla="*/ 499225 w 1527946"/>
                  <a:gd name="connsiteY35" fmla="*/ 724917 h 1526140"/>
                  <a:gd name="connsiteX36" fmla="*/ 516394 w 1527946"/>
                  <a:gd name="connsiteY36" fmla="*/ 576118 h 1526140"/>
                  <a:gd name="connsiteX37" fmla="*/ 524025 w 1527946"/>
                  <a:gd name="connsiteY37" fmla="*/ 648610 h 1526140"/>
                  <a:gd name="connsiteX38" fmla="*/ 506856 w 1527946"/>
                  <a:gd name="connsiteY38" fmla="*/ 648610 h 1526140"/>
                  <a:gd name="connsiteX39" fmla="*/ 516394 w 1527946"/>
                  <a:gd name="connsiteY39" fmla="*/ 576118 h 1526140"/>
                  <a:gd name="connsiteX40" fmla="*/ 1336694 w 1527946"/>
                  <a:gd name="connsiteY40" fmla="*/ 763070 h 1526140"/>
                  <a:gd name="connsiteX41" fmla="*/ 1336694 w 1527946"/>
                  <a:gd name="connsiteY41" fmla="*/ 438765 h 1526140"/>
                  <a:gd name="connsiteX42" fmla="*/ 1470232 w 1527946"/>
                  <a:gd name="connsiteY42" fmla="*/ 438765 h 1526140"/>
                  <a:gd name="connsiteX43" fmla="*/ 1527462 w 1527946"/>
                  <a:gd name="connsiteY43" fmla="*/ 389166 h 1526140"/>
                  <a:gd name="connsiteX44" fmla="*/ 1483585 w 1527946"/>
                  <a:gd name="connsiteY44" fmla="*/ 326212 h 1526140"/>
                  <a:gd name="connsiteX45" fmla="*/ 579347 w 1527946"/>
                  <a:gd name="connsiteY45" fmla="*/ 108737 h 1526140"/>
                  <a:gd name="connsiteX46" fmla="*/ 573624 w 1527946"/>
                  <a:gd name="connsiteY46" fmla="*/ 51507 h 1526140"/>
                  <a:gd name="connsiteX47" fmla="*/ 516394 w 1527946"/>
                  <a:gd name="connsiteY47" fmla="*/ 0 h 1526140"/>
                  <a:gd name="connsiteX48" fmla="*/ 459164 w 1527946"/>
                  <a:gd name="connsiteY48" fmla="*/ 51507 h 1526140"/>
                  <a:gd name="connsiteX49" fmla="*/ 451533 w 1527946"/>
                  <a:gd name="connsiteY49" fmla="*/ 122091 h 1526140"/>
                  <a:gd name="connsiteX50" fmla="*/ 31845 w 1527946"/>
                  <a:gd name="connsiteY50" fmla="*/ 331935 h 1526140"/>
                  <a:gd name="connsiteX51" fmla="*/ 1322 w 1527946"/>
                  <a:gd name="connsiteY51" fmla="*/ 396796 h 1526140"/>
                  <a:gd name="connsiteX52" fmla="*/ 58552 w 1527946"/>
                  <a:gd name="connsiteY52" fmla="*/ 438765 h 1526140"/>
                  <a:gd name="connsiteX53" fmla="*/ 417195 w 1527946"/>
                  <a:gd name="connsiteY53" fmla="*/ 438765 h 1526140"/>
                  <a:gd name="connsiteX54" fmla="*/ 308458 w 1527946"/>
                  <a:gd name="connsiteY54" fmla="*/ 1411680 h 1526140"/>
                  <a:gd name="connsiteX55" fmla="*/ 115782 w 1527946"/>
                  <a:gd name="connsiteY55" fmla="*/ 1411680 h 1526140"/>
                  <a:gd name="connsiteX56" fmla="*/ 115782 w 1527946"/>
                  <a:gd name="connsiteY56" fmla="*/ 1526140 h 1526140"/>
                  <a:gd name="connsiteX57" fmla="*/ 917006 w 1527946"/>
                  <a:gd name="connsiteY57" fmla="*/ 1526140 h 1526140"/>
                  <a:gd name="connsiteX58" fmla="*/ 917006 w 1527946"/>
                  <a:gd name="connsiteY58" fmla="*/ 1411680 h 1526140"/>
                  <a:gd name="connsiteX59" fmla="*/ 724331 w 1527946"/>
                  <a:gd name="connsiteY59" fmla="*/ 1411680 h 1526140"/>
                  <a:gd name="connsiteX60" fmla="*/ 615593 w 1527946"/>
                  <a:gd name="connsiteY60" fmla="*/ 438765 h 1526140"/>
                  <a:gd name="connsiteX61" fmla="*/ 1260387 w 1527946"/>
                  <a:gd name="connsiteY61" fmla="*/ 438765 h 1526140"/>
                  <a:gd name="connsiteX62" fmla="*/ 1260387 w 1527946"/>
                  <a:gd name="connsiteY62" fmla="*/ 763070 h 1526140"/>
                  <a:gd name="connsiteX63" fmla="*/ 1069620 w 1527946"/>
                  <a:gd name="connsiteY63" fmla="*/ 763070 h 1526140"/>
                  <a:gd name="connsiteX64" fmla="*/ 1069620 w 1527946"/>
                  <a:gd name="connsiteY64" fmla="*/ 1068298 h 1526140"/>
                  <a:gd name="connsiteX65" fmla="*/ 1527462 w 1527946"/>
                  <a:gd name="connsiteY65" fmla="*/ 1068298 h 1526140"/>
                  <a:gd name="connsiteX66" fmla="*/ 1527462 w 1527946"/>
                  <a:gd name="connsiteY66" fmla="*/ 763070 h 1526140"/>
                  <a:gd name="connsiteX67" fmla="*/ 1336694 w 1527946"/>
                  <a:gd name="connsiteY67"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9620 w 1527946"/>
                  <a:gd name="connsiteY61" fmla="*/ 1068298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7239 w 1527946"/>
                  <a:gd name="connsiteY61" fmla="*/ 849223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069620 w 1529843"/>
                  <a:gd name="connsiteY60" fmla="*/ 763070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117246 w 1529843"/>
                  <a:gd name="connsiteY61" fmla="*/ 844460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46841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39697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96505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3069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2218 w 1527946"/>
                  <a:gd name="connsiteY62" fmla="*/ 832554 h 1526140"/>
                  <a:gd name="connsiteX63" fmla="*/ 1486980 w 1527946"/>
                  <a:gd name="connsiteY63" fmla="*/ 763069 h 1526140"/>
                  <a:gd name="connsiteX64" fmla="*/ 1336694 w 1527946"/>
                  <a:gd name="connsiteY64" fmla="*/ 763070 h 152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527946" h="1526140">
                    <a:moveTo>
                      <a:pt x="604147" y="324305"/>
                    </a:moveTo>
                    <a:lnTo>
                      <a:pt x="592701" y="230829"/>
                    </a:lnTo>
                    <a:lnTo>
                      <a:pt x="985682" y="324305"/>
                    </a:lnTo>
                    <a:lnTo>
                      <a:pt x="604147" y="324305"/>
                    </a:lnTo>
                    <a:close/>
                    <a:moveTo>
                      <a:pt x="300827" y="324305"/>
                    </a:moveTo>
                    <a:lnTo>
                      <a:pt x="436272" y="255628"/>
                    </a:lnTo>
                    <a:lnTo>
                      <a:pt x="428641" y="324305"/>
                    </a:lnTo>
                    <a:lnTo>
                      <a:pt x="300827" y="324305"/>
                    </a:lnTo>
                    <a:close/>
                    <a:moveTo>
                      <a:pt x="422918" y="1411680"/>
                    </a:moveTo>
                    <a:lnTo>
                      <a:pt x="430549" y="1335373"/>
                    </a:lnTo>
                    <a:lnTo>
                      <a:pt x="600332" y="1335373"/>
                    </a:lnTo>
                    <a:lnTo>
                      <a:pt x="607963" y="1411680"/>
                    </a:lnTo>
                    <a:lnTo>
                      <a:pt x="422918" y="1411680"/>
                    </a:lnTo>
                    <a:close/>
                    <a:moveTo>
                      <a:pt x="449625" y="1182759"/>
                    </a:moveTo>
                    <a:lnTo>
                      <a:pt x="585070" y="1182759"/>
                    </a:lnTo>
                    <a:lnTo>
                      <a:pt x="592701" y="1259066"/>
                    </a:lnTo>
                    <a:lnTo>
                      <a:pt x="440087" y="1259066"/>
                    </a:lnTo>
                    <a:lnTo>
                      <a:pt x="449625" y="1182759"/>
                    </a:lnTo>
                    <a:close/>
                    <a:moveTo>
                      <a:pt x="466795" y="1030145"/>
                    </a:moveTo>
                    <a:lnTo>
                      <a:pt x="567901" y="1030145"/>
                    </a:lnTo>
                    <a:lnTo>
                      <a:pt x="575532" y="1106452"/>
                    </a:lnTo>
                    <a:lnTo>
                      <a:pt x="457256" y="1106452"/>
                    </a:lnTo>
                    <a:lnTo>
                      <a:pt x="466795" y="1030145"/>
                    </a:lnTo>
                    <a:close/>
                    <a:moveTo>
                      <a:pt x="482056" y="877531"/>
                    </a:moveTo>
                    <a:lnTo>
                      <a:pt x="548825" y="877531"/>
                    </a:lnTo>
                    <a:lnTo>
                      <a:pt x="556455" y="953838"/>
                    </a:lnTo>
                    <a:lnTo>
                      <a:pt x="472518" y="953838"/>
                    </a:lnTo>
                    <a:lnTo>
                      <a:pt x="482056" y="877531"/>
                    </a:lnTo>
                    <a:close/>
                    <a:moveTo>
                      <a:pt x="499225" y="724917"/>
                    </a:moveTo>
                    <a:lnTo>
                      <a:pt x="531656" y="724917"/>
                    </a:lnTo>
                    <a:lnTo>
                      <a:pt x="539286" y="801224"/>
                    </a:lnTo>
                    <a:lnTo>
                      <a:pt x="489687" y="801224"/>
                    </a:lnTo>
                    <a:lnTo>
                      <a:pt x="499225" y="724917"/>
                    </a:lnTo>
                    <a:close/>
                    <a:moveTo>
                      <a:pt x="516394" y="576118"/>
                    </a:moveTo>
                    <a:lnTo>
                      <a:pt x="524025" y="648610"/>
                    </a:lnTo>
                    <a:lnTo>
                      <a:pt x="506856" y="648610"/>
                    </a:lnTo>
                    <a:lnTo>
                      <a:pt x="516394" y="576118"/>
                    </a:lnTo>
                    <a:close/>
                    <a:moveTo>
                      <a:pt x="1336694" y="763070"/>
                    </a:moveTo>
                    <a:lnTo>
                      <a:pt x="1336694" y="438765"/>
                    </a:lnTo>
                    <a:lnTo>
                      <a:pt x="1470232" y="438765"/>
                    </a:lnTo>
                    <a:cubicBezTo>
                      <a:pt x="1498847" y="438765"/>
                      <a:pt x="1523647" y="417781"/>
                      <a:pt x="1527462" y="389166"/>
                    </a:cubicBezTo>
                    <a:cubicBezTo>
                      <a:pt x="1531277" y="360551"/>
                      <a:pt x="1512200" y="333843"/>
                      <a:pt x="1483585" y="326212"/>
                    </a:cubicBezTo>
                    <a:lnTo>
                      <a:pt x="579347" y="108737"/>
                    </a:lnTo>
                    <a:lnTo>
                      <a:pt x="573624" y="51507"/>
                    </a:lnTo>
                    <a:cubicBezTo>
                      <a:pt x="569809" y="20984"/>
                      <a:pt x="545009" y="0"/>
                      <a:pt x="516394" y="0"/>
                    </a:cubicBezTo>
                    <a:cubicBezTo>
                      <a:pt x="487779" y="0"/>
                      <a:pt x="462979" y="20984"/>
                      <a:pt x="459164" y="51507"/>
                    </a:cubicBezTo>
                    <a:lnTo>
                      <a:pt x="451533" y="122091"/>
                    </a:lnTo>
                    <a:lnTo>
                      <a:pt x="31845" y="331935"/>
                    </a:lnTo>
                    <a:cubicBezTo>
                      <a:pt x="8953" y="343382"/>
                      <a:pt x="-4401" y="370089"/>
                      <a:pt x="1322" y="396796"/>
                    </a:cubicBezTo>
                    <a:cubicBezTo>
                      <a:pt x="8953" y="419689"/>
                      <a:pt x="31845" y="438765"/>
                      <a:pt x="58552" y="438765"/>
                    </a:cubicBezTo>
                    <a:lnTo>
                      <a:pt x="417195" y="438765"/>
                    </a:lnTo>
                    <a:lnTo>
                      <a:pt x="308458" y="1411680"/>
                    </a:lnTo>
                    <a:lnTo>
                      <a:pt x="115782" y="1411680"/>
                    </a:lnTo>
                    <a:lnTo>
                      <a:pt x="115782" y="1526140"/>
                    </a:lnTo>
                    <a:lnTo>
                      <a:pt x="917006" y="1526140"/>
                    </a:lnTo>
                    <a:lnTo>
                      <a:pt x="917006" y="1411680"/>
                    </a:lnTo>
                    <a:lnTo>
                      <a:pt x="724331" y="1411680"/>
                    </a:lnTo>
                    <a:lnTo>
                      <a:pt x="615593" y="438765"/>
                    </a:lnTo>
                    <a:lnTo>
                      <a:pt x="1260387" y="438765"/>
                    </a:lnTo>
                    <a:lnTo>
                      <a:pt x="1260387" y="765452"/>
                    </a:lnTo>
                    <a:lnTo>
                      <a:pt x="1122008" y="765451"/>
                    </a:lnTo>
                    <a:cubicBezTo>
                      <a:pt x="1121214" y="794169"/>
                      <a:pt x="1125184" y="801454"/>
                      <a:pt x="1124390" y="830172"/>
                    </a:cubicBezTo>
                    <a:lnTo>
                      <a:pt x="1482218" y="832554"/>
                    </a:lnTo>
                    <a:cubicBezTo>
                      <a:pt x="1481424" y="802249"/>
                      <a:pt x="1487774" y="793374"/>
                      <a:pt x="1486980" y="763069"/>
                    </a:cubicBezTo>
                    <a:lnTo>
                      <a:pt x="1336694" y="763070"/>
                    </a:lnTo>
                    <a:close/>
                  </a:path>
                </a:pathLst>
              </a:custGeom>
              <a:solidFill>
                <a:srgbClr val="FEB81C"/>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Kuva 9" descr="Rakennus tasaisella täytöllä">
                <a:extLst>
                  <a:ext uri="{FF2B5EF4-FFF2-40B4-BE49-F238E27FC236}">
                    <a16:creationId xmlns:a16="http://schemas.microsoft.com/office/drawing/2014/main" id="{0E57B934-4D87-492A-D9EF-A2A3D979F936}"/>
                  </a:ext>
                </a:extLst>
              </p:cNvPr>
              <p:cNvSpPr/>
              <p:nvPr/>
            </p:nvSpPr>
            <p:spPr>
              <a:xfrm>
                <a:off x="8697108" y="2062163"/>
                <a:ext cx="704067" cy="628649"/>
              </a:xfrm>
              <a:custGeom>
                <a:avLst/>
                <a:gdLst>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0 h 800100"/>
                  <a:gd name="connsiteX67" fmla="*/ 95250 w 533400"/>
                  <a:gd name="connsiteY67" fmla="*/ 38100 h 800100"/>
                  <a:gd name="connsiteX68" fmla="*/ 66675 w 533400"/>
                  <a:gd name="connsiteY68" fmla="*/ 38100 h 800100"/>
                  <a:gd name="connsiteX69" fmla="*/ 66675 w 533400"/>
                  <a:gd name="connsiteY69" fmla="*/ 95250 h 800100"/>
                  <a:gd name="connsiteX70" fmla="*/ 38100 w 533400"/>
                  <a:gd name="connsiteY70" fmla="*/ 95250 h 800100"/>
                  <a:gd name="connsiteX71" fmla="*/ 38100 w 533400"/>
                  <a:gd name="connsiteY71" fmla="*/ 733425 h 800100"/>
                  <a:gd name="connsiteX72" fmla="*/ 0 w 533400"/>
                  <a:gd name="connsiteY72" fmla="*/ 733425 h 800100"/>
                  <a:gd name="connsiteX73" fmla="*/ 0 w 533400"/>
                  <a:gd name="connsiteY73" fmla="*/ 800100 h 800100"/>
                  <a:gd name="connsiteX74" fmla="*/ 533400 w 533400"/>
                  <a:gd name="connsiteY74" fmla="*/ 800100 h 800100"/>
                  <a:gd name="connsiteX75" fmla="*/ 533400 w 533400"/>
                  <a:gd name="connsiteY75" fmla="*/ 733425 h 800100"/>
                  <a:gd name="connsiteX76" fmla="*/ 495300 w 533400"/>
                  <a:gd name="connsiteY76"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38100 h 800100"/>
                  <a:gd name="connsiteX67" fmla="*/ 66675 w 533400"/>
                  <a:gd name="connsiteY67" fmla="*/ 38100 h 800100"/>
                  <a:gd name="connsiteX68" fmla="*/ 66675 w 533400"/>
                  <a:gd name="connsiteY68" fmla="*/ 95250 h 800100"/>
                  <a:gd name="connsiteX69" fmla="*/ 38100 w 533400"/>
                  <a:gd name="connsiteY69" fmla="*/ 95250 h 800100"/>
                  <a:gd name="connsiteX70" fmla="*/ 38100 w 533400"/>
                  <a:gd name="connsiteY70" fmla="*/ 733425 h 800100"/>
                  <a:gd name="connsiteX71" fmla="*/ 0 w 533400"/>
                  <a:gd name="connsiteY71" fmla="*/ 733425 h 800100"/>
                  <a:gd name="connsiteX72" fmla="*/ 0 w 533400"/>
                  <a:gd name="connsiteY72" fmla="*/ 800100 h 800100"/>
                  <a:gd name="connsiteX73" fmla="*/ 533400 w 533400"/>
                  <a:gd name="connsiteY73" fmla="*/ 800100 h 800100"/>
                  <a:gd name="connsiteX74" fmla="*/ 533400 w 533400"/>
                  <a:gd name="connsiteY74" fmla="*/ 733425 h 800100"/>
                  <a:gd name="connsiteX75" fmla="*/ 495300 w 533400"/>
                  <a:gd name="connsiteY75"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66675 w 533400"/>
                  <a:gd name="connsiteY66" fmla="*/ 38100 h 800100"/>
                  <a:gd name="connsiteX67" fmla="*/ 66675 w 533400"/>
                  <a:gd name="connsiteY67" fmla="*/ 95250 h 800100"/>
                  <a:gd name="connsiteX68" fmla="*/ 38100 w 533400"/>
                  <a:gd name="connsiteY68" fmla="*/ 95250 h 800100"/>
                  <a:gd name="connsiteX69" fmla="*/ 38100 w 533400"/>
                  <a:gd name="connsiteY69" fmla="*/ 733425 h 800100"/>
                  <a:gd name="connsiteX70" fmla="*/ 0 w 533400"/>
                  <a:gd name="connsiteY70" fmla="*/ 733425 h 800100"/>
                  <a:gd name="connsiteX71" fmla="*/ 0 w 533400"/>
                  <a:gd name="connsiteY71" fmla="*/ 800100 h 800100"/>
                  <a:gd name="connsiteX72" fmla="*/ 533400 w 533400"/>
                  <a:gd name="connsiteY72" fmla="*/ 800100 h 800100"/>
                  <a:gd name="connsiteX73" fmla="*/ 533400 w 533400"/>
                  <a:gd name="connsiteY73" fmla="*/ 733425 h 800100"/>
                  <a:gd name="connsiteX74" fmla="*/ 495300 w 533400"/>
                  <a:gd name="connsiteY74"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219075 h 800100"/>
                  <a:gd name="connsiteX44" fmla="*/ 161925 w 533400"/>
                  <a:gd name="connsiteY44" fmla="*/ 371475 h 800100"/>
                  <a:gd name="connsiteX45" fmla="*/ 104775 w 533400"/>
                  <a:gd name="connsiteY45" fmla="*/ 371475 h 800100"/>
                  <a:gd name="connsiteX46" fmla="*/ 104775 w 533400"/>
                  <a:gd name="connsiteY46" fmla="*/ 314325 h 800100"/>
                  <a:gd name="connsiteX47" fmla="*/ 161925 w 533400"/>
                  <a:gd name="connsiteY47" fmla="*/ 314325 h 800100"/>
                  <a:gd name="connsiteX48" fmla="*/ 161925 w 533400"/>
                  <a:gd name="connsiteY48" fmla="*/ 371475 h 800100"/>
                  <a:gd name="connsiteX49" fmla="*/ 161925 w 533400"/>
                  <a:gd name="connsiteY49" fmla="*/ 523875 h 800100"/>
                  <a:gd name="connsiteX50" fmla="*/ 104775 w 533400"/>
                  <a:gd name="connsiteY50" fmla="*/ 523875 h 800100"/>
                  <a:gd name="connsiteX51" fmla="*/ 104775 w 533400"/>
                  <a:gd name="connsiteY51" fmla="*/ 466725 h 800100"/>
                  <a:gd name="connsiteX52" fmla="*/ 161925 w 533400"/>
                  <a:gd name="connsiteY52" fmla="*/ 466725 h 800100"/>
                  <a:gd name="connsiteX53" fmla="*/ 161925 w 533400"/>
                  <a:gd name="connsiteY53" fmla="*/ 523875 h 800100"/>
                  <a:gd name="connsiteX54" fmla="*/ 161925 w 533400"/>
                  <a:gd name="connsiteY54" fmla="*/ 676275 h 800100"/>
                  <a:gd name="connsiteX55" fmla="*/ 104775 w 533400"/>
                  <a:gd name="connsiteY55" fmla="*/ 676275 h 800100"/>
                  <a:gd name="connsiteX56" fmla="*/ 104775 w 533400"/>
                  <a:gd name="connsiteY56" fmla="*/ 619125 h 800100"/>
                  <a:gd name="connsiteX57" fmla="*/ 161925 w 533400"/>
                  <a:gd name="connsiteY57" fmla="*/ 619125 h 800100"/>
                  <a:gd name="connsiteX58" fmla="*/ 161925 w 533400"/>
                  <a:gd name="connsiteY58" fmla="*/ 676275 h 800100"/>
                  <a:gd name="connsiteX59" fmla="*/ 495300 w 533400"/>
                  <a:gd name="connsiteY59" fmla="*/ 733425 h 800100"/>
                  <a:gd name="connsiteX60" fmla="*/ 495300 w 533400"/>
                  <a:gd name="connsiteY60" fmla="*/ 95250 h 800100"/>
                  <a:gd name="connsiteX61" fmla="*/ 466725 w 533400"/>
                  <a:gd name="connsiteY61" fmla="*/ 95250 h 800100"/>
                  <a:gd name="connsiteX62" fmla="*/ 466725 w 533400"/>
                  <a:gd name="connsiteY62" fmla="*/ 38100 h 800100"/>
                  <a:gd name="connsiteX63" fmla="*/ 438150 w 533400"/>
                  <a:gd name="connsiteY63" fmla="*/ 38100 h 800100"/>
                  <a:gd name="connsiteX64" fmla="*/ 438150 w 533400"/>
                  <a:gd name="connsiteY64" fmla="*/ 0 h 800100"/>
                  <a:gd name="connsiteX65" fmla="*/ 66675 w 533400"/>
                  <a:gd name="connsiteY65" fmla="*/ 38100 h 800100"/>
                  <a:gd name="connsiteX66" fmla="*/ 66675 w 533400"/>
                  <a:gd name="connsiteY66" fmla="*/ 95250 h 800100"/>
                  <a:gd name="connsiteX67" fmla="*/ 38100 w 533400"/>
                  <a:gd name="connsiteY67" fmla="*/ 95250 h 800100"/>
                  <a:gd name="connsiteX68" fmla="*/ 38100 w 533400"/>
                  <a:gd name="connsiteY68" fmla="*/ 733425 h 800100"/>
                  <a:gd name="connsiteX69" fmla="*/ 0 w 533400"/>
                  <a:gd name="connsiteY69" fmla="*/ 733425 h 800100"/>
                  <a:gd name="connsiteX70" fmla="*/ 0 w 533400"/>
                  <a:gd name="connsiteY70" fmla="*/ 800100 h 800100"/>
                  <a:gd name="connsiteX71" fmla="*/ 533400 w 533400"/>
                  <a:gd name="connsiteY71" fmla="*/ 800100 h 800100"/>
                  <a:gd name="connsiteX72" fmla="*/ 533400 w 533400"/>
                  <a:gd name="connsiteY72" fmla="*/ 733425 h 800100"/>
                  <a:gd name="connsiteX73" fmla="*/ 495300 w 533400"/>
                  <a:gd name="connsiteY73"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61925 w 533400"/>
                  <a:gd name="connsiteY42" fmla="*/ 219075 h 800100"/>
                  <a:gd name="connsiteX43" fmla="*/ 161925 w 533400"/>
                  <a:gd name="connsiteY43" fmla="*/ 371475 h 800100"/>
                  <a:gd name="connsiteX44" fmla="*/ 104775 w 533400"/>
                  <a:gd name="connsiteY44" fmla="*/ 371475 h 800100"/>
                  <a:gd name="connsiteX45" fmla="*/ 104775 w 533400"/>
                  <a:gd name="connsiteY45" fmla="*/ 314325 h 800100"/>
                  <a:gd name="connsiteX46" fmla="*/ 161925 w 533400"/>
                  <a:gd name="connsiteY46" fmla="*/ 314325 h 800100"/>
                  <a:gd name="connsiteX47" fmla="*/ 161925 w 533400"/>
                  <a:gd name="connsiteY47" fmla="*/ 371475 h 800100"/>
                  <a:gd name="connsiteX48" fmla="*/ 161925 w 533400"/>
                  <a:gd name="connsiteY48" fmla="*/ 523875 h 800100"/>
                  <a:gd name="connsiteX49" fmla="*/ 104775 w 533400"/>
                  <a:gd name="connsiteY49" fmla="*/ 523875 h 800100"/>
                  <a:gd name="connsiteX50" fmla="*/ 104775 w 533400"/>
                  <a:gd name="connsiteY50" fmla="*/ 466725 h 800100"/>
                  <a:gd name="connsiteX51" fmla="*/ 161925 w 533400"/>
                  <a:gd name="connsiteY51" fmla="*/ 466725 h 800100"/>
                  <a:gd name="connsiteX52" fmla="*/ 161925 w 533400"/>
                  <a:gd name="connsiteY52" fmla="*/ 523875 h 800100"/>
                  <a:gd name="connsiteX53" fmla="*/ 161925 w 533400"/>
                  <a:gd name="connsiteY53" fmla="*/ 676275 h 800100"/>
                  <a:gd name="connsiteX54" fmla="*/ 104775 w 533400"/>
                  <a:gd name="connsiteY54" fmla="*/ 676275 h 800100"/>
                  <a:gd name="connsiteX55" fmla="*/ 104775 w 533400"/>
                  <a:gd name="connsiteY55" fmla="*/ 619125 h 800100"/>
                  <a:gd name="connsiteX56" fmla="*/ 161925 w 533400"/>
                  <a:gd name="connsiteY56" fmla="*/ 619125 h 800100"/>
                  <a:gd name="connsiteX57" fmla="*/ 161925 w 533400"/>
                  <a:gd name="connsiteY57" fmla="*/ 676275 h 800100"/>
                  <a:gd name="connsiteX58" fmla="*/ 495300 w 533400"/>
                  <a:gd name="connsiteY58" fmla="*/ 733425 h 800100"/>
                  <a:gd name="connsiteX59" fmla="*/ 495300 w 533400"/>
                  <a:gd name="connsiteY59" fmla="*/ 95250 h 800100"/>
                  <a:gd name="connsiteX60" fmla="*/ 466725 w 533400"/>
                  <a:gd name="connsiteY60" fmla="*/ 95250 h 800100"/>
                  <a:gd name="connsiteX61" fmla="*/ 466725 w 533400"/>
                  <a:gd name="connsiteY61" fmla="*/ 38100 h 800100"/>
                  <a:gd name="connsiteX62" fmla="*/ 438150 w 533400"/>
                  <a:gd name="connsiteY62" fmla="*/ 38100 h 800100"/>
                  <a:gd name="connsiteX63" fmla="*/ 438150 w 533400"/>
                  <a:gd name="connsiteY63" fmla="*/ 0 h 800100"/>
                  <a:gd name="connsiteX64" fmla="*/ 66675 w 533400"/>
                  <a:gd name="connsiteY64" fmla="*/ 38100 h 800100"/>
                  <a:gd name="connsiteX65" fmla="*/ 66675 w 533400"/>
                  <a:gd name="connsiteY65" fmla="*/ 95250 h 800100"/>
                  <a:gd name="connsiteX66" fmla="*/ 38100 w 533400"/>
                  <a:gd name="connsiteY66" fmla="*/ 95250 h 800100"/>
                  <a:gd name="connsiteX67" fmla="*/ 38100 w 533400"/>
                  <a:gd name="connsiteY67" fmla="*/ 733425 h 800100"/>
                  <a:gd name="connsiteX68" fmla="*/ 0 w 533400"/>
                  <a:gd name="connsiteY68" fmla="*/ 733425 h 800100"/>
                  <a:gd name="connsiteX69" fmla="*/ 0 w 533400"/>
                  <a:gd name="connsiteY69" fmla="*/ 800100 h 800100"/>
                  <a:gd name="connsiteX70" fmla="*/ 533400 w 533400"/>
                  <a:gd name="connsiteY70" fmla="*/ 800100 h 800100"/>
                  <a:gd name="connsiteX71" fmla="*/ 533400 w 533400"/>
                  <a:gd name="connsiteY71" fmla="*/ 733425 h 800100"/>
                  <a:gd name="connsiteX72" fmla="*/ 495300 w 533400"/>
                  <a:gd name="connsiteY72"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371475 h 800100"/>
                  <a:gd name="connsiteX41" fmla="*/ 104775 w 533400"/>
                  <a:gd name="connsiteY41" fmla="*/ 371475 h 800100"/>
                  <a:gd name="connsiteX42" fmla="*/ 104775 w 533400"/>
                  <a:gd name="connsiteY42" fmla="*/ 314325 h 800100"/>
                  <a:gd name="connsiteX43" fmla="*/ 161925 w 533400"/>
                  <a:gd name="connsiteY43" fmla="*/ 314325 h 800100"/>
                  <a:gd name="connsiteX44" fmla="*/ 161925 w 533400"/>
                  <a:gd name="connsiteY44" fmla="*/ 371475 h 800100"/>
                  <a:gd name="connsiteX45" fmla="*/ 161925 w 533400"/>
                  <a:gd name="connsiteY45" fmla="*/ 523875 h 800100"/>
                  <a:gd name="connsiteX46" fmla="*/ 104775 w 533400"/>
                  <a:gd name="connsiteY46" fmla="*/ 523875 h 800100"/>
                  <a:gd name="connsiteX47" fmla="*/ 104775 w 533400"/>
                  <a:gd name="connsiteY47" fmla="*/ 466725 h 800100"/>
                  <a:gd name="connsiteX48" fmla="*/ 161925 w 533400"/>
                  <a:gd name="connsiteY48" fmla="*/ 466725 h 800100"/>
                  <a:gd name="connsiteX49" fmla="*/ 161925 w 533400"/>
                  <a:gd name="connsiteY49" fmla="*/ 523875 h 800100"/>
                  <a:gd name="connsiteX50" fmla="*/ 161925 w 533400"/>
                  <a:gd name="connsiteY50" fmla="*/ 676275 h 800100"/>
                  <a:gd name="connsiteX51" fmla="*/ 104775 w 533400"/>
                  <a:gd name="connsiteY51" fmla="*/ 676275 h 800100"/>
                  <a:gd name="connsiteX52" fmla="*/ 104775 w 533400"/>
                  <a:gd name="connsiteY52" fmla="*/ 619125 h 800100"/>
                  <a:gd name="connsiteX53" fmla="*/ 161925 w 533400"/>
                  <a:gd name="connsiteY53" fmla="*/ 619125 h 800100"/>
                  <a:gd name="connsiteX54" fmla="*/ 161925 w 533400"/>
                  <a:gd name="connsiteY54" fmla="*/ 676275 h 800100"/>
                  <a:gd name="connsiteX55" fmla="*/ 495300 w 533400"/>
                  <a:gd name="connsiteY55" fmla="*/ 733425 h 800100"/>
                  <a:gd name="connsiteX56" fmla="*/ 495300 w 533400"/>
                  <a:gd name="connsiteY56" fmla="*/ 95250 h 800100"/>
                  <a:gd name="connsiteX57" fmla="*/ 466725 w 533400"/>
                  <a:gd name="connsiteY57" fmla="*/ 95250 h 800100"/>
                  <a:gd name="connsiteX58" fmla="*/ 466725 w 533400"/>
                  <a:gd name="connsiteY58" fmla="*/ 38100 h 800100"/>
                  <a:gd name="connsiteX59" fmla="*/ 438150 w 533400"/>
                  <a:gd name="connsiteY59" fmla="*/ 38100 h 800100"/>
                  <a:gd name="connsiteX60" fmla="*/ 438150 w 533400"/>
                  <a:gd name="connsiteY60" fmla="*/ 0 h 800100"/>
                  <a:gd name="connsiteX61" fmla="*/ 66675 w 533400"/>
                  <a:gd name="connsiteY61" fmla="*/ 38100 h 800100"/>
                  <a:gd name="connsiteX62" fmla="*/ 66675 w 533400"/>
                  <a:gd name="connsiteY62" fmla="*/ 95250 h 800100"/>
                  <a:gd name="connsiteX63" fmla="*/ 38100 w 533400"/>
                  <a:gd name="connsiteY63" fmla="*/ 95250 h 800100"/>
                  <a:gd name="connsiteX64" fmla="*/ 38100 w 533400"/>
                  <a:gd name="connsiteY64" fmla="*/ 733425 h 800100"/>
                  <a:gd name="connsiteX65" fmla="*/ 0 w 533400"/>
                  <a:gd name="connsiteY65" fmla="*/ 733425 h 800100"/>
                  <a:gd name="connsiteX66" fmla="*/ 0 w 533400"/>
                  <a:gd name="connsiteY66" fmla="*/ 800100 h 800100"/>
                  <a:gd name="connsiteX67" fmla="*/ 533400 w 533400"/>
                  <a:gd name="connsiteY67" fmla="*/ 800100 h 800100"/>
                  <a:gd name="connsiteX68" fmla="*/ 533400 w 533400"/>
                  <a:gd name="connsiteY68" fmla="*/ 733425 h 800100"/>
                  <a:gd name="connsiteX69" fmla="*/ 495300 w 533400"/>
                  <a:gd name="connsiteY69"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95275 w 533400"/>
                  <a:gd name="connsiteY22" fmla="*/ 161925 h 800100"/>
                  <a:gd name="connsiteX23" fmla="*/ 295275 w 533400"/>
                  <a:gd name="connsiteY23" fmla="*/ 219075 h 800100"/>
                  <a:gd name="connsiteX24" fmla="*/ 295275 w 533400"/>
                  <a:gd name="connsiteY24" fmla="*/ 371475 h 800100"/>
                  <a:gd name="connsiteX25" fmla="*/ 238125 w 533400"/>
                  <a:gd name="connsiteY25" fmla="*/ 371475 h 800100"/>
                  <a:gd name="connsiteX26" fmla="*/ 238125 w 533400"/>
                  <a:gd name="connsiteY26" fmla="*/ 314325 h 800100"/>
                  <a:gd name="connsiteX27" fmla="*/ 295275 w 533400"/>
                  <a:gd name="connsiteY27" fmla="*/ 314325 h 800100"/>
                  <a:gd name="connsiteX28" fmla="*/ 295275 w 533400"/>
                  <a:gd name="connsiteY28" fmla="*/ 371475 h 800100"/>
                  <a:gd name="connsiteX29" fmla="*/ 295275 w 533400"/>
                  <a:gd name="connsiteY29" fmla="*/ 523875 h 800100"/>
                  <a:gd name="connsiteX30" fmla="*/ 238125 w 533400"/>
                  <a:gd name="connsiteY30" fmla="*/ 523875 h 800100"/>
                  <a:gd name="connsiteX31" fmla="*/ 238125 w 533400"/>
                  <a:gd name="connsiteY31" fmla="*/ 466725 h 800100"/>
                  <a:gd name="connsiteX32" fmla="*/ 295275 w 533400"/>
                  <a:gd name="connsiteY32" fmla="*/ 466725 h 800100"/>
                  <a:gd name="connsiteX33" fmla="*/ 295275 w 533400"/>
                  <a:gd name="connsiteY33" fmla="*/ 523875 h 800100"/>
                  <a:gd name="connsiteX34" fmla="*/ 295275 w 533400"/>
                  <a:gd name="connsiteY34" fmla="*/ 733425 h 800100"/>
                  <a:gd name="connsiteX35" fmla="*/ 238125 w 533400"/>
                  <a:gd name="connsiteY35" fmla="*/ 733425 h 800100"/>
                  <a:gd name="connsiteX36" fmla="*/ 238125 w 533400"/>
                  <a:gd name="connsiteY36" fmla="*/ 619125 h 800100"/>
                  <a:gd name="connsiteX37" fmla="*/ 295275 w 533400"/>
                  <a:gd name="connsiteY37" fmla="*/ 619125 h 800100"/>
                  <a:gd name="connsiteX38" fmla="*/ 295275 w 533400"/>
                  <a:gd name="connsiteY38" fmla="*/ 733425 h 800100"/>
                  <a:gd name="connsiteX39" fmla="*/ 161925 w 533400"/>
                  <a:gd name="connsiteY39" fmla="*/ 371475 h 800100"/>
                  <a:gd name="connsiteX40" fmla="*/ 104775 w 533400"/>
                  <a:gd name="connsiteY40" fmla="*/ 371475 h 800100"/>
                  <a:gd name="connsiteX41" fmla="*/ 104775 w 533400"/>
                  <a:gd name="connsiteY41" fmla="*/ 314325 h 800100"/>
                  <a:gd name="connsiteX42" fmla="*/ 161925 w 533400"/>
                  <a:gd name="connsiteY42" fmla="*/ 314325 h 800100"/>
                  <a:gd name="connsiteX43" fmla="*/ 161925 w 533400"/>
                  <a:gd name="connsiteY43" fmla="*/ 371475 h 800100"/>
                  <a:gd name="connsiteX44" fmla="*/ 161925 w 533400"/>
                  <a:gd name="connsiteY44" fmla="*/ 523875 h 800100"/>
                  <a:gd name="connsiteX45" fmla="*/ 104775 w 533400"/>
                  <a:gd name="connsiteY45" fmla="*/ 523875 h 800100"/>
                  <a:gd name="connsiteX46" fmla="*/ 104775 w 533400"/>
                  <a:gd name="connsiteY46" fmla="*/ 466725 h 800100"/>
                  <a:gd name="connsiteX47" fmla="*/ 161925 w 533400"/>
                  <a:gd name="connsiteY47" fmla="*/ 466725 h 800100"/>
                  <a:gd name="connsiteX48" fmla="*/ 161925 w 533400"/>
                  <a:gd name="connsiteY48" fmla="*/ 523875 h 800100"/>
                  <a:gd name="connsiteX49" fmla="*/ 161925 w 533400"/>
                  <a:gd name="connsiteY49" fmla="*/ 676275 h 800100"/>
                  <a:gd name="connsiteX50" fmla="*/ 104775 w 533400"/>
                  <a:gd name="connsiteY50" fmla="*/ 676275 h 800100"/>
                  <a:gd name="connsiteX51" fmla="*/ 104775 w 533400"/>
                  <a:gd name="connsiteY51" fmla="*/ 619125 h 800100"/>
                  <a:gd name="connsiteX52" fmla="*/ 161925 w 533400"/>
                  <a:gd name="connsiteY52" fmla="*/ 619125 h 800100"/>
                  <a:gd name="connsiteX53" fmla="*/ 161925 w 533400"/>
                  <a:gd name="connsiteY53" fmla="*/ 676275 h 800100"/>
                  <a:gd name="connsiteX54" fmla="*/ 495300 w 533400"/>
                  <a:gd name="connsiteY54" fmla="*/ 733425 h 800100"/>
                  <a:gd name="connsiteX55" fmla="*/ 495300 w 533400"/>
                  <a:gd name="connsiteY55" fmla="*/ 95250 h 800100"/>
                  <a:gd name="connsiteX56" fmla="*/ 466725 w 533400"/>
                  <a:gd name="connsiteY56" fmla="*/ 95250 h 800100"/>
                  <a:gd name="connsiteX57" fmla="*/ 466725 w 533400"/>
                  <a:gd name="connsiteY57" fmla="*/ 38100 h 800100"/>
                  <a:gd name="connsiteX58" fmla="*/ 438150 w 533400"/>
                  <a:gd name="connsiteY58" fmla="*/ 38100 h 800100"/>
                  <a:gd name="connsiteX59" fmla="*/ 438150 w 533400"/>
                  <a:gd name="connsiteY59" fmla="*/ 0 h 800100"/>
                  <a:gd name="connsiteX60" fmla="*/ 66675 w 533400"/>
                  <a:gd name="connsiteY60" fmla="*/ 38100 h 800100"/>
                  <a:gd name="connsiteX61" fmla="*/ 66675 w 533400"/>
                  <a:gd name="connsiteY61" fmla="*/ 95250 h 800100"/>
                  <a:gd name="connsiteX62" fmla="*/ 38100 w 533400"/>
                  <a:gd name="connsiteY62" fmla="*/ 95250 h 800100"/>
                  <a:gd name="connsiteX63" fmla="*/ 38100 w 533400"/>
                  <a:gd name="connsiteY63" fmla="*/ 733425 h 800100"/>
                  <a:gd name="connsiteX64" fmla="*/ 0 w 533400"/>
                  <a:gd name="connsiteY64" fmla="*/ 733425 h 800100"/>
                  <a:gd name="connsiteX65" fmla="*/ 0 w 533400"/>
                  <a:gd name="connsiteY65" fmla="*/ 800100 h 800100"/>
                  <a:gd name="connsiteX66" fmla="*/ 533400 w 533400"/>
                  <a:gd name="connsiteY66" fmla="*/ 800100 h 800100"/>
                  <a:gd name="connsiteX67" fmla="*/ 533400 w 533400"/>
                  <a:gd name="connsiteY67" fmla="*/ 733425 h 800100"/>
                  <a:gd name="connsiteX68" fmla="*/ 495300 w 533400"/>
                  <a:gd name="connsiteY68"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161925 h 800100"/>
                  <a:gd name="connsiteX21" fmla="*/ 238125 w 533400"/>
                  <a:gd name="connsiteY21" fmla="*/ 219075 h 800100"/>
                  <a:gd name="connsiteX22" fmla="*/ 295275 w 533400"/>
                  <a:gd name="connsiteY22" fmla="*/ 161925 h 800100"/>
                  <a:gd name="connsiteX23" fmla="*/ 295275 w 533400"/>
                  <a:gd name="connsiteY23" fmla="*/ 371475 h 800100"/>
                  <a:gd name="connsiteX24" fmla="*/ 238125 w 533400"/>
                  <a:gd name="connsiteY24" fmla="*/ 371475 h 800100"/>
                  <a:gd name="connsiteX25" fmla="*/ 238125 w 533400"/>
                  <a:gd name="connsiteY25" fmla="*/ 314325 h 800100"/>
                  <a:gd name="connsiteX26" fmla="*/ 295275 w 533400"/>
                  <a:gd name="connsiteY26" fmla="*/ 314325 h 800100"/>
                  <a:gd name="connsiteX27" fmla="*/ 295275 w 533400"/>
                  <a:gd name="connsiteY27" fmla="*/ 371475 h 800100"/>
                  <a:gd name="connsiteX28" fmla="*/ 295275 w 533400"/>
                  <a:gd name="connsiteY28" fmla="*/ 523875 h 800100"/>
                  <a:gd name="connsiteX29" fmla="*/ 238125 w 533400"/>
                  <a:gd name="connsiteY29" fmla="*/ 523875 h 800100"/>
                  <a:gd name="connsiteX30" fmla="*/ 238125 w 533400"/>
                  <a:gd name="connsiteY30" fmla="*/ 466725 h 800100"/>
                  <a:gd name="connsiteX31" fmla="*/ 295275 w 533400"/>
                  <a:gd name="connsiteY31" fmla="*/ 466725 h 800100"/>
                  <a:gd name="connsiteX32" fmla="*/ 295275 w 533400"/>
                  <a:gd name="connsiteY32" fmla="*/ 523875 h 800100"/>
                  <a:gd name="connsiteX33" fmla="*/ 295275 w 533400"/>
                  <a:gd name="connsiteY33" fmla="*/ 733425 h 800100"/>
                  <a:gd name="connsiteX34" fmla="*/ 238125 w 533400"/>
                  <a:gd name="connsiteY34" fmla="*/ 733425 h 800100"/>
                  <a:gd name="connsiteX35" fmla="*/ 238125 w 533400"/>
                  <a:gd name="connsiteY35" fmla="*/ 619125 h 800100"/>
                  <a:gd name="connsiteX36" fmla="*/ 295275 w 533400"/>
                  <a:gd name="connsiteY36" fmla="*/ 619125 h 800100"/>
                  <a:gd name="connsiteX37" fmla="*/ 295275 w 533400"/>
                  <a:gd name="connsiteY37" fmla="*/ 733425 h 800100"/>
                  <a:gd name="connsiteX38" fmla="*/ 161925 w 533400"/>
                  <a:gd name="connsiteY38" fmla="*/ 371475 h 800100"/>
                  <a:gd name="connsiteX39" fmla="*/ 104775 w 533400"/>
                  <a:gd name="connsiteY39" fmla="*/ 371475 h 800100"/>
                  <a:gd name="connsiteX40" fmla="*/ 104775 w 533400"/>
                  <a:gd name="connsiteY40" fmla="*/ 314325 h 800100"/>
                  <a:gd name="connsiteX41" fmla="*/ 161925 w 533400"/>
                  <a:gd name="connsiteY41" fmla="*/ 314325 h 800100"/>
                  <a:gd name="connsiteX42" fmla="*/ 161925 w 533400"/>
                  <a:gd name="connsiteY42" fmla="*/ 371475 h 800100"/>
                  <a:gd name="connsiteX43" fmla="*/ 161925 w 533400"/>
                  <a:gd name="connsiteY43" fmla="*/ 523875 h 800100"/>
                  <a:gd name="connsiteX44" fmla="*/ 104775 w 533400"/>
                  <a:gd name="connsiteY44" fmla="*/ 523875 h 800100"/>
                  <a:gd name="connsiteX45" fmla="*/ 104775 w 533400"/>
                  <a:gd name="connsiteY45" fmla="*/ 466725 h 800100"/>
                  <a:gd name="connsiteX46" fmla="*/ 161925 w 533400"/>
                  <a:gd name="connsiteY46" fmla="*/ 466725 h 800100"/>
                  <a:gd name="connsiteX47" fmla="*/ 161925 w 533400"/>
                  <a:gd name="connsiteY47" fmla="*/ 523875 h 800100"/>
                  <a:gd name="connsiteX48" fmla="*/ 161925 w 533400"/>
                  <a:gd name="connsiteY48" fmla="*/ 676275 h 800100"/>
                  <a:gd name="connsiteX49" fmla="*/ 104775 w 533400"/>
                  <a:gd name="connsiteY49" fmla="*/ 676275 h 800100"/>
                  <a:gd name="connsiteX50" fmla="*/ 104775 w 533400"/>
                  <a:gd name="connsiteY50" fmla="*/ 619125 h 800100"/>
                  <a:gd name="connsiteX51" fmla="*/ 161925 w 533400"/>
                  <a:gd name="connsiteY51" fmla="*/ 619125 h 800100"/>
                  <a:gd name="connsiteX52" fmla="*/ 161925 w 533400"/>
                  <a:gd name="connsiteY52" fmla="*/ 676275 h 800100"/>
                  <a:gd name="connsiteX53" fmla="*/ 495300 w 533400"/>
                  <a:gd name="connsiteY53" fmla="*/ 733425 h 800100"/>
                  <a:gd name="connsiteX54" fmla="*/ 495300 w 533400"/>
                  <a:gd name="connsiteY54" fmla="*/ 95250 h 800100"/>
                  <a:gd name="connsiteX55" fmla="*/ 466725 w 533400"/>
                  <a:gd name="connsiteY55" fmla="*/ 95250 h 800100"/>
                  <a:gd name="connsiteX56" fmla="*/ 466725 w 533400"/>
                  <a:gd name="connsiteY56" fmla="*/ 38100 h 800100"/>
                  <a:gd name="connsiteX57" fmla="*/ 438150 w 533400"/>
                  <a:gd name="connsiteY57" fmla="*/ 38100 h 800100"/>
                  <a:gd name="connsiteX58" fmla="*/ 438150 w 533400"/>
                  <a:gd name="connsiteY58" fmla="*/ 0 h 800100"/>
                  <a:gd name="connsiteX59" fmla="*/ 66675 w 533400"/>
                  <a:gd name="connsiteY59" fmla="*/ 38100 h 800100"/>
                  <a:gd name="connsiteX60" fmla="*/ 66675 w 533400"/>
                  <a:gd name="connsiteY60" fmla="*/ 95250 h 800100"/>
                  <a:gd name="connsiteX61" fmla="*/ 38100 w 533400"/>
                  <a:gd name="connsiteY61" fmla="*/ 95250 h 800100"/>
                  <a:gd name="connsiteX62" fmla="*/ 38100 w 533400"/>
                  <a:gd name="connsiteY62" fmla="*/ 733425 h 800100"/>
                  <a:gd name="connsiteX63" fmla="*/ 0 w 533400"/>
                  <a:gd name="connsiteY63" fmla="*/ 733425 h 800100"/>
                  <a:gd name="connsiteX64" fmla="*/ 0 w 533400"/>
                  <a:gd name="connsiteY64" fmla="*/ 800100 h 800100"/>
                  <a:gd name="connsiteX65" fmla="*/ 533400 w 533400"/>
                  <a:gd name="connsiteY65" fmla="*/ 800100 h 800100"/>
                  <a:gd name="connsiteX66" fmla="*/ 533400 w 533400"/>
                  <a:gd name="connsiteY66" fmla="*/ 733425 h 800100"/>
                  <a:gd name="connsiteX67" fmla="*/ 495300 w 533400"/>
                  <a:gd name="connsiteY67"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371475 h 800100"/>
                  <a:gd name="connsiteX21" fmla="*/ 238125 w 533400"/>
                  <a:gd name="connsiteY21" fmla="*/ 371475 h 800100"/>
                  <a:gd name="connsiteX22" fmla="*/ 238125 w 533400"/>
                  <a:gd name="connsiteY22" fmla="*/ 314325 h 800100"/>
                  <a:gd name="connsiteX23" fmla="*/ 295275 w 533400"/>
                  <a:gd name="connsiteY23" fmla="*/ 314325 h 800100"/>
                  <a:gd name="connsiteX24" fmla="*/ 295275 w 533400"/>
                  <a:gd name="connsiteY24" fmla="*/ 371475 h 800100"/>
                  <a:gd name="connsiteX25" fmla="*/ 295275 w 533400"/>
                  <a:gd name="connsiteY25" fmla="*/ 523875 h 800100"/>
                  <a:gd name="connsiteX26" fmla="*/ 238125 w 533400"/>
                  <a:gd name="connsiteY26" fmla="*/ 523875 h 800100"/>
                  <a:gd name="connsiteX27" fmla="*/ 238125 w 533400"/>
                  <a:gd name="connsiteY27" fmla="*/ 466725 h 800100"/>
                  <a:gd name="connsiteX28" fmla="*/ 295275 w 533400"/>
                  <a:gd name="connsiteY28" fmla="*/ 466725 h 800100"/>
                  <a:gd name="connsiteX29" fmla="*/ 295275 w 533400"/>
                  <a:gd name="connsiteY29" fmla="*/ 523875 h 800100"/>
                  <a:gd name="connsiteX30" fmla="*/ 295275 w 533400"/>
                  <a:gd name="connsiteY30" fmla="*/ 733425 h 800100"/>
                  <a:gd name="connsiteX31" fmla="*/ 238125 w 533400"/>
                  <a:gd name="connsiteY31" fmla="*/ 733425 h 800100"/>
                  <a:gd name="connsiteX32" fmla="*/ 238125 w 533400"/>
                  <a:gd name="connsiteY32" fmla="*/ 619125 h 800100"/>
                  <a:gd name="connsiteX33" fmla="*/ 295275 w 533400"/>
                  <a:gd name="connsiteY33" fmla="*/ 619125 h 800100"/>
                  <a:gd name="connsiteX34" fmla="*/ 295275 w 533400"/>
                  <a:gd name="connsiteY34" fmla="*/ 733425 h 800100"/>
                  <a:gd name="connsiteX35" fmla="*/ 161925 w 533400"/>
                  <a:gd name="connsiteY35" fmla="*/ 371475 h 800100"/>
                  <a:gd name="connsiteX36" fmla="*/ 104775 w 533400"/>
                  <a:gd name="connsiteY36" fmla="*/ 371475 h 800100"/>
                  <a:gd name="connsiteX37" fmla="*/ 104775 w 533400"/>
                  <a:gd name="connsiteY37" fmla="*/ 314325 h 800100"/>
                  <a:gd name="connsiteX38" fmla="*/ 161925 w 533400"/>
                  <a:gd name="connsiteY38" fmla="*/ 314325 h 800100"/>
                  <a:gd name="connsiteX39" fmla="*/ 161925 w 533400"/>
                  <a:gd name="connsiteY39" fmla="*/ 371475 h 800100"/>
                  <a:gd name="connsiteX40" fmla="*/ 161925 w 533400"/>
                  <a:gd name="connsiteY40" fmla="*/ 523875 h 800100"/>
                  <a:gd name="connsiteX41" fmla="*/ 104775 w 533400"/>
                  <a:gd name="connsiteY41" fmla="*/ 523875 h 800100"/>
                  <a:gd name="connsiteX42" fmla="*/ 104775 w 533400"/>
                  <a:gd name="connsiteY42" fmla="*/ 466725 h 800100"/>
                  <a:gd name="connsiteX43" fmla="*/ 161925 w 533400"/>
                  <a:gd name="connsiteY43" fmla="*/ 466725 h 800100"/>
                  <a:gd name="connsiteX44" fmla="*/ 161925 w 533400"/>
                  <a:gd name="connsiteY44" fmla="*/ 523875 h 800100"/>
                  <a:gd name="connsiteX45" fmla="*/ 161925 w 533400"/>
                  <a:gd name="connsiteY45" fmla="*/ 676275 h 800100"/>
                  <a:gd name="connsiteX46" fmla="*/ 104775 w 533400"/>
                  <a:gd name="connsiteY46" fmla="*/ 676275 h 800100"/>
                  <a:gd name="connsiteX47" fmla="*/ 104775 w 533400"/>
                  <a:gd name="connsiteY47" fmla="*/ 619125 h 800100"/>
                  <a:gd name="connsiteX48" fmla="*/ 161925 w 533400"/>
                  <a:gd name="connsiteY48" fmla="*/ 619125 h 800100"/>
                  <a:gd name="connsiteX49" fmla="*/ 161925 w 533400"/>
                  <a:gd name="connsiteY49" fmla="*/ 676275 h 800100"/>
                  <a:gd name="connsiteX50" fmla="*/ 495300 w 533400"/>
                  <a:gd name="connsiteY50" fmla="*/ 733425 h 800100"/>
                  <a:gd name="connsiteX51" fmla="*/ 495300 w 533400"/>
                  <a:gd name="connsiteY51" fmla="*/ 95250 h 800100"/>
                  <a:gd name="connsiteX52" fmla="*/ 466725 w 533400"/>
                  <a:gd name="connsiteY52" fmla="*/ 95250 h 800100"/>
                  <a:gd name="connsiteX53" fmla="*/ 466725 w 533400"/>
                  <a:gd name="connsiteY53" fmla="*/ 38100 h 800100"/>
                  <a:gd name="connsiteX54" fmla="*/ 438150 w 533400"/>
                  <a:gd name="connsiteY54" fmla="*/ 38100 h 800100"/>
                  <a:gd name="connsiteX55" fmla="*/ 438150 w 533400"/>
                  <a:gd name="connsiteY55" fmla="*/ 0 h 800100"/>
                  <a:gd name="connsiteX56" fmla="*/ 66675 w 533400"/>
                  <a:gd name="connsiteY56" fmla="*/ 38100 h 800100"/>
                  <a:gd name="connsiteX57" fmla="*/ 66675 w 533400"/>
                  <a:gd name="connsiteY57" fmla="*/ 95250 h 800100"/>
                  <a:gd name="connsiteX58" fmla="*/ 38100 w 533400"/>
                  <a:gd name="connsiteY58" fmla="*/ 95250 h 800100"/>
                  <a:gd name="connsiteX59" fmla="*/ 38100 w 533400"/>
                  <a:gd name="connsiteY59" fmla="*/ 733425 h 800100"/>
                  <a:gd name="connsiteX60" fmla="*/ 0 w 533400"/>
                  <a:gd name="connsiteY60" fmla="*/ 733425 h 800100"/>
                  <a:gd name="connsiteX61" fmla="*/ 0 w 533400"/>
                  <a:gd name="connsiteY61" fmla="*/ 800100 h 800100"/>
                  <a:gd name="connsiteX62" fmla="*/ 533400 w 533400"/>
                  <a:gd name="connsiteY62" fmla="*/ 800100 h 800100"/>
                  <a:gd name="connsiteX63" fmla="*/ 533400 w 533400"/>
                  <a:gd name="connsiteY63" fmla="*/ 733425 h 800100"/>
                  <a:gd name="connsiteX64" fmla="*/ 495300 w 533400"/>
                  <a:gd name="connsiteY64" fmla="*/ 733425 h 800100"/>
                  <a:gd name="connsiteX0" fmla="*/ 428625 w 533400"/>
                  <a:gd name="connsiteY0" fmla="*/ 219075 h 800100"/>
                  <a:gd name="connsiteX1" fmla="*/ 371475 w 533400"/>
                  <a:gd name="connsiteY1" fmla="*/ 161925 h 800100"/>
                  <a:gd name="connsiteX2" fmla="*/ 428625 w 533400"/>
                  <a:gd name="connsiteY2" fmla="*/ 161925 h 800100"/>
                  <a:gd name="connsiteX3" fmla="*/ 428625 w 533400"/>
                  <a:gd name="connsiteY3" fmla="*/ 219075 h 800100"/>
                  <a:gd name="connsiteX4" fmla="*/ 428625 w 533400"/>
                  <a:gd name="connsiteY4" fmla="*/ 371475 h 800100"/>
                  <a:gd name="connsiteX5" fmla="*/ 371475 w 533400"/>
                  <a:gd name="connsiteY5" fmla="*/ 371475 h 800100"/>
                  <a:gd name="connsiteX6" fmla="*/ 371475 w 533400"/>
                  <a:gd name="connsiteY6" fmla="*/ 314325 h 800100"/>
                  <a:gd name="connsiteX7" fmla="*/ 428625 w 533400"/>
                  <a:gd name="connsiteY7" fmla="*/ 314325 h 800100"/>
                  <a:gd name="connsiteX8" fmla="*/ 428625 w 533400"/>
                  <a:gd name="connsiteY8" fmla="*/ 371475 h 800100"/>
                  <a:gd name="connsiteX9" fmla="*/ 428625 w 533400"/>
                  <a:gd name="connsiteY9" fmla="*/ 523875 h 800100"/>
                  <a:gd name="connsiteX10" fmla="*/ 371475 w 533400"/>
                  <a:gd name="connsiteY10" fmla="*/ 523875 h 800100"/>
                  <a:gd name="connsiteX11" fmla="*/ 371475 w 533400"/>
                  <a:gd name="connsiteY11" fmla="*/ 466725 h 800100"/>
                  <a:gd name="connsiteX12" fmla="*/ 428625 w 533400"/>
                  <a:gd name="connsiteY12" fmla="*/ 466725 h 800100"/>
                  <a:gd name="connsiteX13" fmla="*/ 428625 w 533400"/>
                  <a:gd name="connsiteY13" fmla="*/ 523875 h 800100"/>
                  <a:gd name="connsiteX14" fmla="*/ 428625 w 533400"/>
                  <a:gd name="connsiteY14" fmla="*/ 676275 h 800100"/>
                  <a:gd name="connsiteX15" fmla="*/ 371475 w 533400"/>
                  <a:gd name="connsiteY15" fmla="*/ 676275 h 800100"/>
                  <a:gd name="connsiteX16" fmla="*/ 371475 w 533400"/>
                  <a:gd name="connsiteY16" fmla="*/ 619125 h 800100"/>
                  <a:gd name="connsiteX17" fmla="*/ 428625 w 533400"/>
                  <a:gd name="connsiteY17" fmla="*/ 619125 h 800100"/>
                  <a:gd name="connsiteX18" fmla="*/ 428625 w 533400"/>
                  <a:gd name="connsiteY18" fmla="*/ 676275 h 800100"/>
                  <a:gd name="connsiteX19" fmla="*/ 295275 w 533400"/>
                  <a:gd name="connsiteY19" fmla="*/ 371475 h 800100"/>
                  <a:gd name="connsiteX20" fmla="*/ 238125 w 533400"/>
                  <a:gd name="connsiteY20" fmla="*/ 371475 h 800100"/>
                  <a:gd name="connsiteX21" fmla="*/ 238125 w 533400"/>
                  <a:gd name="connsiteY21" fmla="*/ 314325 h 800100"/>
                  <a:gd name="connsiteX22" fmla="*/ 295275 w 533400"/>
                  <a:gd name="connsiteY22" fmla="*/ 314325 h 800100"/>
                  <a:gd name="connsiteX23" fmla="*/ 295275 w 533400"/>
                  <a:gd name="connsiteY23" fmla="*/ 371475 h 800100"/>
                  <a:gd name="connsiteX24" fmla="*/ 295275 w 533400"/>
                  <a:gd name="connsiteY24" fmla="*/ 523875 h 800100"/>
                  <a:gd name="connsiteX25" fmla="*/ 238125 w 533400"/>
                  <a:gd name="connsiteY25" fmla="*/ 523875 h 800100"/>
                  <a:gd name="connsiteX26" fmla="*/ 238125 w 533400"/>
                  <a:gd name="connsiteY26" fmla="*/ 466725 h 800100"/>
                  <a:gd name="connsiteX27" fmla="*/ 295275 w 533400"/>
                  <a:gd name="connsiteY27" fmla="*/ 466725 h 800100"/>
                  <a:gd name="connsiteX28" fmla="*/ 295275 w 533400"/>
                  <a:gd name="connsiteY28" fmla="*/ 523875 h 800100"/>
                  <a:gd name="connsiteX29" fmla="*/ 295275 w 533400"/>
                  <a:gd name="connsiteY29" fmla="*/ 733425 h 800100"/>
                  <a:gd name="connsiteX30" fmla="*/ 238125 w 533400"/>
                  <a:gd name="connsiteY30" fmla="*/ 733425 h 800100"/>
                  <a:gd name="connsiteX31" fmla="*/ 238125 w 533400"/>
                  <a:gd name="connsiteY31" fmla="*/ 619125 h 800100"/>
                  <a:gd name="connsiteX32" fmla="*/ 295275 w 533400"/>
                  <a:gd name="connsiteY32" fmla="*/ 619125 h 800100"/>
                  <a:gd name="connsiteX33" fmla="*/ 295275 w 533400"/>
                  <a:gd name="connsiteY33" fmla="*/ 733425 h 800100"/>
                  <a:gd name="connsiteX34" fmla="*/ 161925 w 533400"/>
                  <a:gd name="connsiteY34" fmla="*/ 371475 h 800100"/>
                  <a:gd name="connsiteX35" fmla="*/ 104775 w 533400"/>
                  <a:gd name="connsiteY35" fmla="*/ 371475 h 800100"/>
                  <a:gd name="connsiteX36" fmla="*/ 104775 w 533400"/>
                  <a:gd name="connsiteY36" fmla="*/ 314325 h 800100"/>
                  <a:gd name="connsiteX37" fmla="*/ 161925 w 533400"/>
                  <a:gd name="connsiteY37" fmla="*/ 314325 h 800100"/>
                  <a:gd name="connsiteX38" fmla="*/ 161925 w 533400"/>
                  <a:gd name="connsiteY38" fmla="*/ 371475 h 800100"/>
                  <a:gd name="connsiteX39" fmla="*/ 161925 w 533400"/>
                  <a:gd name="connsiteY39" fmla="*/ 523875 h 800100"/>
                  <a:gd name="connsiteX40" fmla="*/ 104775 w 533400"/>
                  <a:gd name="connsiteY40" fmla="*/ 523875 h 800100"/>
                  <a:gd name="connsiteX41" fmla="*/ 104775 w 533400"/>
                  <a:gd name="connsiteY41" fmla="*/ 466725 h 800100"/>
                  <a:gd name="connsiteX42" fmla="*/ 161925 w 533400"/>
                  <a:gd name="connsiteY42" fmla="*/ 466725 h 800100"/>
                  <a:gd name="connsiteX43" fmla="*/ 161925 w 533400"/>
                  <a:gd name="connsiteY43" fmla="*/ 523875 h 800100"/>
                  <a:gd name="connsiteX44" fmla="*/ 161925 w 533400"/>
                  <a:gd name="connsiteY44" fmla="*/ 676275 h 800100"/>
                  <a:gd name="connsiteX45" fmla="*/ 104775 w 533400"/>
                  <a:gd name="connsiteY45" fmla="*/ 676275 h 800100"/>
                  <a:gd name="connsiteX46" fmla="*/ 104775 w 533400"/>
                  <a:gd name="connsiteY46" fmla="*/ 619125 h 800100"/>
                  <a:gd name="connsiteX47" fmla="*/ 161925 w 533400"/>
                  <a:gd name="connsiteY47" fmla="*/ 619125 h 800100"/>
                  <a:gd name="connsiteX48" fmla="*/ 161925 w 533400"/>
                  <a:gd name="connsiteY48" fmla="*/ 676275 h 800100"/>
                  <a:gd name="connsiteX49" fmla="*/ 495300 w 533400"/>
                  <a:gd name="connsiteY49" fmla="*/ 733425 h 800100"/>
                  <a:gd name="connsiteX50" fmla="*/ 495300 w 533400"/>
                  <a:gd name="connsiteY50" fmla="*/ 95250 h 800100"/>
                  <a:gd name="connsiteX51" fmla="*/ 466725 w 533400"/>
                  <a:gd name="connsiteY51" fmla="*/ 95250 h 800100"/>
                  <a:gd name="connsiteX52" fmla="*/ 466725 w 533400"/>
                  <a:gd name="connsiteY52" fmla="*/ 38100 h 800100"/>
                  <a:gd name="connsiteX53" fmla="*/ 438150 w 533400"/>
                  <a:gd name="connsiteY53" fmla="*/ 38100 h 800100"/>
                  <a:gd name="connsiteX54" fmla="*/ 438150 w 533400"/>
                  <a:gd name="connsiteY54" fmla="*/ 0 h 800100"/>
                  <a:gd name="connsiteX55" fmla="*/ 66675 w 533400"/>
                  <a:gd name="connsiteY55" fmla="*/ 38100 h 800100"/>
                  <a:gd name="connsiteX56" fmla="*/ 66675 w 533400"/>
                  <a:gd name="connsiteY56" fmla="*/ 95250 h 800100"/>
                  <a:gd name="connsiteX57" fmla="*/ 38100 w 533400"/>
                  <a:gd name="connsiteY57" fmla="*/ 95250 h 800100"/>
                  <a:gd name="connsiteX58" fmla="*/ 38100 w 533400"/>
                  <a:gd name="connsiteY58" fmla="*/ 733425 h 800100"/>
                  <a:gd name="connsiteX59" fmla="*/ 0 w 533400"/>
                  <a:gd name="connsiteY59" fmla="*/ 733425 h 800100"/>
                  <a:gd name="connsiteX60" fmla="*/ 0 w 533400"/>
                  <a:gd name="connsiteY60" fmla="*/ 800100 h 800100"/>
                  <a:gd name="connsiteX61" fmla="*/ 533400 w 533400"/>
                  <a:gd name="connsiteY61" fmla="*/ 800100 h 800100"/>
                  <a:gd name="connsiteX62" fmla="*/ 533400 w 533400"/>
                  <a:gd name="connsiteY62" fmla="*/ 733425 h 800100"/>
                  <a:gd name="connsiteX63" fmla="*/ 495300 w 533400"/>
                  <a:gd name="connsiteY63" fmla="*/ 733425 h 800100"/>
                  <a:gd name="connsiteX0" fmla="*/ 428625 w 533400"/>
                  <a:gd name="connsiteY0" fmla="*/ 219075 h 800100"/>
                  <a:gd name="connsiteX1" fmla="*/ 371475 w 533400"/>
                  <a:gd name="connsiteY1" fmla="*/ 161925 h 800100"/>
                  <a:gd name="connsiteX2" fmla="*/ 428625 w 533400"/>
                  <a:gd name="connsiteY2" fmla="*/ 219075 h 800100"/>
                  <a:gd name="connsiteX3" fmla="*/ 428625 w 533400"/>
                  <a:gd name="connsiteY3" fmla="*/ 371475 h 800100"/>
                  <a:gd name="connsiteX4" fmla="*/ 371475 w 533400"/>
                  <a:gd name="connsiteY4" fmla="*/ 371475 h 800100"/>
                  <a:gd name="connsiteX5" fmla="*/ 371475 w 533400"/>
                  <a:gd name="connsiteY5" fmla="*/ 314325 h 800100"/>
                  <a:gd name="connsiteX6" fmla="*/ 428625 w 533400"/>
                  <a:gd name="connsiteY6" fmla="*/ 314325 h 800100"/>
                  <a:gd name="connsiteX7" fmla="*/ 428625 w 533400"/>
                  <a:gd name="connsiteY7" fmla="*/ 371475 h 800100"/>
                  <a:gd name="connsiteX8" fmla="*/ 428625 w 533400"/>
                  <a:gd name="connsiteY8" fmla="*/ 523875 h 800100"/>
                  <a:gd name="connsiteX9" fmla="*/ 371475 w 533400"/>
                  <a:gd name="connsiteY9" fmla="*/ 523875 h 800100"/>
                  <a:gd name="connsiteX10" fmla="*/ 371475 w 533400"/>
                  <a:gd name="connsiteY10" fmla="*/ 466725 h 800100"/>
                  <a:gd name="connsiteX11" fmla="*/ 428625 w 533400"/>
                  <a:gd name="connsiteY11" fmla="*/ 466725 h 800100"/>
                  <a:gd name="connsiteX12" fmla="*/ 428625 w 533400"/>
                  <a:gd name="connsiteY12" fmla="*/ 523875 h 800100"/>
                  <a:gd name="connsiteX13" fmla="*/ 428625 w 533400"/>
                  <a:gd name="connsiteY13" fmla="*/ 676275 h 800100"/>
                  <a:gd name="connsiteX14" fmla="*/ 371475 w 533400"/>
                  <a:gd name="connsiteY14" fmla="*/ 676275 h 800100"/>
                  <a:gd name="connsiteX15" fmla="*/ 371475 w 533400"/>
                  <a:gd name="connsiteY15" fmla="*/ 619125 h 800100"/>
                  <a:gd name="connsiteX16" fmla="*/ 428625 w 533400"/>
                  <a:gd name="connsiteY16" fmla="*/ 619125 h 800100"/>
                  <a:gd name="connsiteX17" fmla="*/ 428625 w 533400"/>
                  <a:gd name="connsiteY17" fmla="*/ 676275 h 800100"/>
                  <a:gd name="connsiteX18" fmla="*/ 295275 w 533400"/>
                  <a:gd name="connsiteY18" fmla="*/ 371475 h 800100"/>
                  <a:gd name="connsiteX19" fmla="*/ 238125 w 533400"/>
                  <a:gd name="connsiteY19" fmla="*/ 371475 h 800100"/>
                  <a:gd name="connsiteX20" fmla="*/ 238125 w 533400"/>
                  <a:gd name="connsiteY20" fmla="*/ 314325 h 800100"/>
                  <a:gd name="connsiteX21" fmla="*/ 295275 w 533400"/>
                  <a:gd name="connsiteY21" fmla="*/ 314325 h 800100"/>
                  <a:gd name="connsiteX22" fmla="*/ 295275 w 533400"/>
                  <a:gd name="connsiteY22" fmla="*/ 371475 h 800100"/>
                  <a:gd name="connsiteX23" fmla="*/ 295275 w 533400"/>
                  <a:gd name="connsiteY23" fmla="*/ 523875 h 800100"/>
                  <a:gd name="connsiteX24" fmla="*/ 238125 w 533400"/>
                  <a:gd name="connsiteY24" fmla="*/ 523875 h 800100"/>
                  <a:gd name="connsiteX25" fmla="*/ 238125 w 533400"/>
                  <a:gd name="connsiteY25" fmla="*/ 466725 h 800100"/>
                  <a:gd name="connsiteX26" fmla="*/ 295275 w 533400"/>
                  <a:gd name="connsiteY26" fmla="*/ 466725 h 800100"/>
                  <a:gd name="connsiteX27" fmla="*/ 295275 w 533400"/>
                  <a:gd name="connsiteY27" fmla="*/ 523875 h 800100"/>
                  <a:gd name="connsiteX28" fmla="*/ 295275 w 533400"/>
                  <a:gd name="connsiteY28" fmla="*/ 733425 h 800100"/>
                  <a:gd name="connsiteX29" fmla="*/ 238125 w 533400"/>
                  <a:gd name="connsiteY29" fmla="*/ 733425 h 800100"/>
                  <a:gd name="connsiteX30" fmla="*/ 238125 w 533400"/>
                  <a:gd name="connsiteY30" fmla="*/ 619125 h 800100"/>
                  <a:gd name="connsiteX31" fmla="*/ 295275 w 533400"/>
                  <a:gd name="connsiteY31" fmla="*/ 619125 h 800100"/>
                  <a:gd name="connsiteX32" fmla="*/ 295275 w 533400"/>
                  <a:gd name="connsiteY32" fmla="*/ 733425 h 800100"/>
                  <a:gd name="connsiteX33" fmla="*/ 161925 w 533400"/>
                  <a:gd name="connsiteY33" fmla="*/ 371475 h 800100"/>
                  <a:gd name="connsiteX34" fmla="*/ 104775 w 533400"/>
                  <a:gd name="connsiteY34" fmla="*/ 371475 h 800100"/>
                  <a:gd name="connsiteX35" fmla="*/ 104775 w 533400"/>
                  <a:gd name="connsiteY35" fmla="*/ 314325 h 800100"/>
                  <a:gd name="connsiteX36" fmla="*/ 161925 w 533400"/>
                  <a:gd name="connsiteY36" fmla="*/ 314325 h 800100"/>
                  <a:gd name="connsiteX37" fmla="*/ 161925 w 533400"/>
                  <a:gd name="connsiteY37" fmla="*/ 371475 h 800100"/>
                  <a:gd name="connsiteX38" fmla="*/ 161925 w 533400"/>
                  <a:gd name="connsiteY38" fmla="*/ 523875 h 800100"/>
                  <a:gd name="connsiteX39" fmla="*/ 104775 w 533400"/>
                  <a:gd name="connsiteY39" fmla="*/ 523875 h 800100"/>
                  <a:gd name="connsiteX40" fmla="*/ 104775 w 533400"/>
                  <a:gd name="connsiteY40" fmla="*/ 466725 h 800100"/>
                  <a:gd name="connsiteX41" fmla="*/ 161925 w 533400"/>
                  <a:gd name="connsiteY41" fmla="*/ 466725 h 800100"/>
                  <a:gd name="connsiteX42" fmla="*/ 161925 w 533400"/>
                  <a:gd name="connsiteY42" fmla="*/ 523875 h 800100"/>
                  <a:gd name="connsiteX43" fmla="*/ 161925 w 533400"/>
                  <a:gd name="connsiteY43" fmla="*/ 676275 h 800100"/>
                  <a:gd name="connsiteX44" fmla="*/ 104775 w 533400"/>
                  <a:gd name="connsiteY44" fmla="*/ 676275 h 800100"/>
                  <a:gd name="connsiteX45" fmla="*/ 104775 w 533400"/>
                  <a:gd name="connsiteY45" fmla="*/ 619125 h 800100"/>
                  <a:gd name="connsiteX46" fmla="*/ 161925 w 533400"/>
                  <a:gd name="connsiteY46" fmla="*/ 619125 h 800100"/>
                  <a:gd name="connsiteX47" fmla="*/ 161925 w 533400"/>
                  <a:gd name="connsiteY47" fmla="*/ 676275 h 800100"/>
                  <a:gd name="connsiteX48" fmla="*/ 495300 w 533400"/>
                  <a:gd name="connsiteY48" fmla="*/ 733425 h 800100"/>
                  <a:gd name="connsiteX49" fmla="*/ 495300 w 533400"/>
                  <a:gd name="connsiteY49" fmla="*/ 95250 h 800100"/>
                  <a:gd name="connsiteX50" fmla="*/ 466725 w 533400"/>
                  <a:gd name="connsiteY50" fmla="*/ 95250 h 800100"/>
                  <a:gd name="connsiteX51" fmla="*/ 466725 w 533400"/>
                  <a:gd name="connsiteY51" fmla="*/ 38100 h 800100"/>
                  <a:gd name="connsiteX52" fmla="*/ 438150 w 533400"/>
                  <a:gd name="connsiteY52" fmla="*/ 38100 h 800100"/>
                  <a:gd name="connsiteX53" fmla="*/ 438150 w 533400"/>
                  <a:gd name="connsiteY53" fmla="*/ 0 h 800100"/>
                  <a:gd name="connsiteX54" fmla="*/ 66675 w 533400"/>
                  <a:gd name="connsiteY54" fmla="*/ 38100 h 800100"/>
                  <a:gd name="connsiteX55" fmla="*/ 66675 w 533400"/>
                  <a:gd name="connsiteY55" fmla="*/ 95250 h 800100"/>
                  <a:gd name="connsiteX56" fmla="*/ 38100 w 533400"/>
                  <a:gd name="connsiteY56" fmla="*/ 95250 h 800100"/>
                  <a:gd name="connsiteX57" fmla="*/ 38100 w 533400"/>
                  <a:gd name="connsiteY57" fmla="*/ 733425 h 800100"/>
                  <a:gd name="connsiteX58" fmla="*/ 0 w 533400"/>
                  <a:gd name="connsiteY58" fmla="*/ 733425 h 800100"/>
                  <a:gd name="connsiteX59" fmla="*/ 0 w 533400"/>
                  <a:gd name="connsiteY59" fmla="*/ 800100 h 800100"/>
                  <a:gd name="connsiteX60" fmla="*/ 533400 w 533400"/>
                  <a:gd name="connsiteY60" fmla="*/ 800100 h 800100"/>
                  <a:gd name="connsiteX61" fmla="*/ 533400 w 533400"/>
                  <a:gd name="connsiteY61" fmla="*/ 733425 h 800100"/>
                  <a:gd name="connsiteX62" fmla="*/ 495300 w 533400"/>
                  <a:gd name="connsiteY62"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14325 h 800100"/>
                  <a:gd name="connsiteX4" fmla="*/ 428625 w 533400"/>
                  <a:gd name="connsiteY4" fmla="*/ 371475 h 800100"/>
                  <a:gd name="connsiteX5" fmla="*/ 428625 w 533400"/>
                  <a:gd name="connsiteY5" fmla="*/ 523875 h 800100"/>
                  <a:gd name="connsiteX6" fmla="*/ 371475 w 533400"/>
                  <a:gd name="connsiteY6" fmla="*/ 523875 h 800100"/>
                  <a:gd name="connsiteX7" fmla="*/ 371475 w 533400"/>
                  <a:gd name="connsiteY7" fmla="*/ 466725 h 800100"/>
                  <a:gd name="connsiteX8" fmla="*/ 428625 w 533400"/>
                  <a:gd name="connsiteY8" fmla="*/ 466725 h 800100"/>
                  <a:gd name="connsiteX9" fmla="*/ 428625 w 533400"/>
                  <a:gd name="connsiteY9" fmla="*/ 523875 h 800100"/>
                  <a:gd name="connsiteX10" fmla="*/ 428625 w 533400"/>
                  <a:gd name="connsiteY10" fmla="*/ 676275 h 800100"/>
                  <a:gd name="connsiteX11" fmla="*/ 371475 w 533400"/>
                  <a:gd name="connsiteY11" fmla="*/ 676275 h 800100"/>
                  <a:gd name="connsiteX12" fmla="*/ 371475 w 533400"/>
                  <a:gd name="connsiteY12" fmla="*/ 619125 h 800100"/>
                  <a:gd name="connsiteX13" fmla="*/ 428625 w 533400"/>
                  <a:gd name="connsiteY13" fmla="*/ 619125 h 800100"/>
                  <a:gd name="connsiteX14" fmla="*/ 428625 w 533400"/>
                  <a:gd name="connsiteY14" fmla="*/ 676275 h 800100"/>
                  <a:gd name="connsiteX15" fmla="*/ 295275 w 533400"/>
                  <a:gd name="connsiteY15" fmla="*/ 371475 h 800100"/>
                  <a:gd name="connsiteX16" fmla="*/ 238125 w 533400"/>
                  <a:gd name="connsiteY16" fmla="*/ 371475 h 800100"/>
                  <a:gd name="connsiteX17" fmla="*/ 238125 w 533400"/>
                  <a:gd name="connsiteY17" fmla="*/ 314325 h 800100"/>
                  <a:gd name="connsiteX18" fmla="*/ 295275 w 533400"/>
                  <a:gd name="connsiteY18" fmla="*/ 314325 h 800100"/>
                  <a:gd name="connsiteX19" fmla="*/ 295275 w 533400"/>
                  <a:gd name="connsiteY19" fmla="*/ 371475 h 800100"/>
                  <a:gd name="connsiteX20" fmla="*/ 295275 w 533400"/>
                  <a:gd name="connsiteY20" fmla="*/ 523875 h 800100"/>
                  <a:gd name="connsiteX21" fmla="*/ 238125 w 533400"/>
                  <a:gd name="connsiteY21" fmla="*/ 523875 h 800100"/>
                  <a:gd name="connsiteX22" fmla="*/ 238125 w 533400"/>
                  <a:gd name="connsiteY22" fmla="*/ 466725 h 800100"/>
                  <a:gd name="connsiteX23" fmla="*/ 295275 w 533400"/>
                  <a:gd name="connsiteY23" fmla="*/ 466725 h 800100"/>
                  <a:gd name="connsiteX24" fmla="*/ 295275 w 533400"/>
                  <a:gd name="connsiteY24" fmla="*/ 523875 h 800100"/>
                  <a:gd name="connsiteX25" fmla="*/ 295275 w 533400"/>
                  <a:gd name="connsiteY25" fmla="*/ 733425 h 800100"/>
                  <a:gd name="connsiteX26" fmla="*/ 238125 w 533400"/>
                  <a:gd name="connsiteY26" fmla="*/ 733425 h 800100"/>
                  <a:gd name="connsiteX27" fmla="*/ 238125 w 533400"/>
                  <a:gd name="connsiteY27" fmla="*/ 619125 h 800100"/>
                  <a:gd name="connsiteX28" fmla="*/ 295275 w 533400"/>
                  <a:gd name="connsiteY28" fmla="*/ 619125 h 800100"/>
                  <a:gd name="connsiteX29" fmla="*/ 295275 w 533400"/>
                  <a:gd name="connsiteY29" fmla="*/ 733425 h 800100"/>
                  <a:gd name="connsiteX30" fmla="*/ 161925 w 533400"/>
                  <a:gd name="connsiteY30" fmla="*/ 371475 h 800100"/>
                  <a:gd name="connsiteX31" fmla="*/ 104775 w 533400"/>
                  <a:gd name="connsiteY31" fmla="*/ 371475 h 800100"/>
                  <a:gd name="connsiteX32" fmla="*/ 104775 w 533400"/>
                  <a:gd name="connsiteY32" fmla="*/ 314325 h 800100"/>
                  <a:gd name="connsiteX33" fmla="*/ 161925 w 533400"/>
                  <a:gd name="connsiteY33" fmla="*/ 314325 h 800100"/>
                  <a:gd name="connsiteX34" fmla="*/ 161925 w 533400"/>
                  <a:gd name="connsiteY34" fmla="*/ 371475 h 800100"/>
                  <a:gd name="connsiteX35" fmla="*/ 161925 w 533400"/>
                  <a:gd name="connsiteY35" fmla="*/ 523875 h 800100"/>
                  <a:gd name="connsiteX36" fmla="*/ 104775 w 533400"/>
                  <a:gd name="connsiteY36" fmla="*/ 523875 h 800100"/>
                  <a:gd name="connsiteX37" fmla="*/ 104775 w 533400"/>
                  <a:gd name="connsiteY37" fmla="*/ 466725 h 800100"/>
                  <a:gd name="connsiteX38" fmla="*/ 161925 w 533400"/>
                  <a:gd name="connsiteY38" fmla="*/ 466725 h 800100"/>
                  <a:gd name="connsiteX39" fmla="*/ 161925 w 533400"/>
                  <a:gd name="connsiteY39" fmla="*/ 523875 h 800100"/>
                  <a:gd name="connsiteX40" fmla="*/ 161925 w 533400"/>
                  <a:gd name="connsiteY40" fmla="*/ 676275 h 800100"/>
                  <a:gd name="connsiteX41" fmla="*/ 104775 w 533400"/>
                  <a:gd name="connsiteY41" fmla="*/ 676275 h 800100"/>
                  <a:gd name="connsiteX42" fmla="*/ 104775 w 533400"/>
                  <a:gd name="connsiteY42" fmla="*/ 619125 h 800100"/>
                  <a:gd name="connsiteX43" fmla="*/ 161925 w 533400"/>
                  <a:gd name="connsiteY43" fmla="*/ 619125 h 800100"/>
                  <a:gd name="connsiteX44" fmla="*/ 161925 w 533400"/>
                  <a:gd name="connsiteY44" fmla="*/ 676275 h 800100"/>
                  <a:gd name="connsiteX45" fmla="*/ 495300 w 533400"/>
                  <a:gd name="connsiteY45" fmla="*/ 733425 h 800100"/>
                  <a:gd name="connsiteX46" fmla="*/ 495300 w 533400"/>
                  <a:gd name="connsiteY46" fmla="*/ 95250 h 800100"/>
                  <a:gd name="connsiteX47" fmla="*/ 466725 w 533400"/>
                  <a:gd name="connsiteY47" fmla="*/ 95250 h 800100"/>
                  <a:gd name="connsiteX48" fmla="*/ 466725 w 533400"/>
                  <a:gd name="connsiteY48" fmla="*/ 38100 h 800100"/>
                  <a:gd name="connsiteX49" fmla="*/ 438150 w 533400"/>
                  <a:gd name="connsiteY49" fmla="*/ 38100 h 800100"/>
                  <a:gd name="connsiteX50" fmla="*/ 438150 w 533400"/>
                  <a:gd name="connsiteY50" fmla="*/ 0 h 800100"/>
                  <a:gd name="connsiteX51" fmla="*/ 66675 w 533400"/>
                  <a:gd name="connsiteY51" fmla="*/ 38100 h 800100"/>
                  <a:gd name="connsiteX52" fmla="*/ 66675 w 533400"/>
                  <a:gd name="connsiteY52" fmla="*/ 95250 h 800100"/>
                  <a:gd name="connsiteX53" fmla="*/ 38100 w 533400"/>
                  <a:gd name="connsiteY53" fmla="*/ 95250 h 800100"/>
                  <a:gd name="connsiteX54" fmla="*/ 38100 w 533400"/>
                  <a:gd name="connsiteY54" fmla="*/ 733425 h 800100"/>
                  <a:gd name="connsiteX55" fmla="*/ 0 w 533400"/>
                  <a:gd name="connsiteY55" fmla="*/ 733425 h 800100"/>
                  <a:gd name="connsiteX56" fmla="*/ 0 w 533400"/>
                  <a:gd name="connsiteY56" fmla="*/ 800100 h 800100"/>
                  <a:gd name="connsiteX57" fmla="*/ 533400 w 533400"/>
                  <a:gd name="connsiteY57" fmla="*/ 800100 h 800100"/>
                  <a:gd name="connsiteX58" fmla="*/ 533400 w 533400"/>
                  <a:gd name="connsiteY58" fmla="*/ 733425 h 800100"/>
                  <a:gd name="connsiteX59" fmla="*/ 495300 w 533400"/>
                  <a:gd name="connsiteY59"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14325 h 800100"/>
                  <a:gd name="connsiteX18" fmla="*/ 295275 w 533400"/>
                  <a:gd name="connsiteY18" fmla="*/ 371475 h 800100"/>
                  <a:gd name="connsiteX19" fmla="*/ 295275 w 533400"/>
                  <a:gd name="connsiteY19" fmla="*/ 523875 h 800100"/>
                  <a:gd name="connsiteX20" fmla="*/ 238125 w 533400"/>
                  <a:gd name="connsiteY20" fmla="*/ 523875 h 800100"/>
                  <a:gd name="connsiteX21" fmla="*/ 238125 w 533400"/>
                  <a:gd name="connsiteY21" fmla="*/ 466725 h 800100"/>
                  <a:gd name="connsiteX22" fmla="*/ 295275 w 533400"/>
                  <a:gd name="connsiteY22" fmla="*/ 466725 h 800100"/>
                  <a:gd name="connsiteX23" fmla="*/ 295275 w 533400"/>
                  <a:gd name="connsiteY23" fmla="*/ 523875 h 800100"/>
                  <a:gd name="connsiteX24" fmla="*/ 295275 w 533400"/>
                  <a:gd name="connsiteY24" fmla="*/ 733425 h 800100"/>
                  <a:gd name="connsiteX25" fmla="*/ 238125 w 533400"/>
                  <a:gd name="connsiteY25" fmla="*/ 733425 h 800100"/>
                  <a:gd name="connsiteX26" fmla="*/ 238125 w 533400"/>
                  <a:gd name="connsiteY26" fmla="*/ 619125 h 800100"/>
                  <a:gd name="connsiteX27" fmla="*/ 295275 w 533400"/>
                  <a:gd name="connsiteY27" fmla="*/ 619125 h 800100"/>
                  <a:gd name="connsiteX28" fmla="*/ 295275 w 533400"/>
                  <a:gd name="connsiteY28" fmla="*/ 733425 h 800100"/>
                  <a:gd name="connsiteX29" fmla="*/ 161925 w 533400"/>
                  <a:gd name="connsiteY29" fmla="*/ 371475 h 800100"/>
                  <a:gd name="connsiteX30" fmla="*/ 104775 w 533400"/>
                  <a:gd name="connsiteY30" fmla="*/ 371475 h 800100"/>
                  <a:gd name="connsiteX31" fmla="*/ 104775 w 533400"/>
                  <a:gd name="connsiteY31" fmla="*/ 314325 h 800100"/>
                  <a:gd name="connsiteX32" fmla="*/ 161925 w 533400"/>
                  <a:gd name="connsiteY32" fmla="*/ 314325 h 800100"/>
                  <a:gd name="connsiteX33" fmla="*/ 161925 w 533400"/>
                  <a:gd name="connsiteY33" fmla="*/ 371475 h 800100"/>
                  <a:gd name="connsiteX34" fmla="*/ 161925 w 533400"/>
                  <a:gd name="connsiteY34" fmla="*/ 523875 h 800100"/>
                  <a:gd name="connsiteX35" fmla="*/ 104775 w 533400"/>
                  <a:gd name="connsiteY35" fmla="*/ 523875 h 800100"/>
                  <a:gd name="connsiteX36" fmla="*/ 104775 w 533400"/>
                  <a:gd name="connsiteY36" fmla="*/ 466725 h 800100"/>
                  <a:gd name="connsiteX37" fmla="*/ 161925 w 533400"/>
                  <a:gd name="connsiteY37" fmla="*/ 466725 h 800100"/>
                  <a:gd name="connsiteX38" fmla="*/ 161925 w 533400"/>
                  <a:gd name="connsiteY38" fmla="*/ 523875 h 800100"/>
                  <a:gd name="connsiteX39" fmla="*/ 161925 w 533400"/>
                  <a:gd name="connsiteY39" fmla="*/ 676275 h 800100"/>
                  <a:gd name="connsiteX40" fmla="*/ 104775 w 533400"/>
                  <a:gd name="connsiteY40" fmla="*/ 676275 h 800100"/>
                  <a:gd name="connsiteX41" fmla="*/ 104775 w 533400"/>
                  <a:gd name="connsiteY41" fmla="*/ 619125 h 800100"/>
                  <a:gd name="connsiteX42" fmla="*/ 161925 w 533400"/>
                  <a:gd name="connsiteY42" fmla="*/ 619125 h 800100"/>
                  <a:gd name="connsiteX43" fmla="*/ 161925 w 533400"/>
                  <a:gd name="connsiteY43" fmla="*/ 676275 h 800100"/>
                  <a:gd name="connsiteX44" fmla="*/ 495300 w 533400"/>
                  <a:gd name="connsiteY44" fmla="*/ 733425 h 800100"/>
                  <a:gd name="connsiteX45" fmla="*/ 495300 w 533400"/>
                  <a:gd name="connsiteY45" fmla="*/ 95250 h 800100"/>
                  <a:gd name="connsiteX46" fmla="*/ 466725 w 533400"/>
                  <a:gd name="connsiteY46" fmla="*/ 95250 h 800100"/>
                  <a:gd name="connsiteX47" fmla="*/ 466725 w 533400"/>
                  <a:gd name="connsiteY47" fmla="*/ 38100 h 800100"/>
                  <a:gd name="connsiteX48" fmla="*/ 438150 w 533400"/>
                  <a:gd name="connsiteY48" fmla="*/ 38100 h 800100"/>
                  <a:gd name="connsiteX49" fmla="*/ 438150 w 533400"/>
                  <a:gd name="connsiteY49" fmla="*/ 0 h 800100"/>
                  <a:gd name="connsiteX50" fmla="*/ 66675 w 533400"/>
                  <a:gd name="connsiteY50" fmla="*/ 38100 h 800100"/>
                  <a:gd name="connsiteX51" fmla="*/ 66675 w 533400"/>
                  <a:gd name="connsiteY51" fmla="*/ 95250 h 800100"/>
                  <a:gd name="connsiteX52" fmla="*/ 38100 w 533400"/>
                  <a:gd name="connsiteY52" fmla="*/ 95250 h 800100"/>
                  <a:gd name="connsiteX53" fmla="*/ 38100 w 533400"/>
                  <a:gd name="connsiteY53" fmla="*/ 733425 h 800100"/>
                  <a:gd name="connsiteX54" fmla="*/ 0 w 533400"/>
                  <a:gd name="connsiteY54" fmla="*/ 733425 h 800100"/>
                  <a:gd name="connsiteX55" fmla="*/ 0 w 533400"/>
                  <a:gd name="connsiteY55" fmla="*/ 800100 h 800100"/>
                  <a:gd name="connsiteX56" fmla="*/ 533400 w 533400"/>
                  <a:gd name="connsiteY56" fmla="*/ 800100 h 800100"/>
                  <a:gd name="connsiteX57" fmla="*/ 533400 w 533400"/>
                  <a:gd name="connsiteY57" fmla="*/ 733425 h 800100"/>
                  <a:gd name="connsiteX58" fmla="*/ 495300 w 533400"/>
                  <a:gd name="connsiteY58"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71475 h 800100"/>
                  <a:gd name="connsiteX18" fmla="*/ 295275 w 533400"/>
                  <a:gd name="connsiteY18" fmla="*/ 523875 h 800100"/>
                  <a:gd name="connsiteX19" fmla="*/ 238125 w 533400"/>
                  <a:gd name="connsiteY19" fmla="*/ 523875 h 800100"/>
                  <a:gd name="connsiteX20" fmla="*/ 238125 w 533400"/>
                  <a:gd name="connsiteY20" fmla="*/ 466725 h 800100"/>
                  <a:gd name="connsiteX21" fmla="*/ 295275 w 533400"/>
                  <a:gd name="connsiteY21" fmla="*/ 466725 h 800100"/>
                  <a:gd name="connsiteX22" fmla="*/ 295275 w 533400"/>
                  <a:gd name="connsiteY22" fmla="*/ 523875 h 800100"/>
                  <a:gd name="connsiteX23" fmla="*/ 295275 w 533400"/>
                  <a:gd name="connsiteY23" fmla="*/ 733425 h 800100"/>
                  <a:gd name="connsiteX24" fmla="*/ 238125 w 533400"/>
                  <a:gd name="connsiteY24" fmla="*/ 733425 h 800100"/>
                  <a:gd name="connsiteX25" fmla="*/ 238125 w 533400"/>
                  <a:gd name="connsiteY25" fmla="*/ 619125 h 800100"/>
                  <a:gd name="connsiteX26" fmla="*/ 295275 w 533400"/>
                  <a:gd name="connsiteY26" fmla="*/ 619125 h 800100"/>
                  <a:gd name="connsiteX27" fmla="*/ 295275 w 533400"/>
                  <a:gd name="connsiteY27" fmla="*/ 733425 h 800100"/>
                  <a:gd name="connsiteX28" fmla="*/ 161925 w 533400"/>
                  <a:gd name="connsiteY28" fmla="*/ 371475 h 800100"/>
                  <a:gd name="connsiteX29" fmla="*/ 104775 w 533400"/>
                  <a:gd name="connsiteY29" fmla="*/ 371475 h 800100"/>
                  <a:gd name="connsiteX30" fmla="*/ 104775 w 533400"/>
                  <a:gd name="connsiteY30" fmla="*/ 314325 h 800100"/>
                  <a:gd name="connsiteX31" fmla="*/ 161925 w 533400"/>
                  <a:gd name="connsiteY31" fmla="*/ 314325 h 800100"/>
                  <a:gd name="connsiteX32" fmla="*/ 161925 w 533400"/>
                  <a:gd name="connsiteY32" fmla="*/ 371475 h 800100"/>
                  <a:gd name="connsiteX33" fmla="*/ 161925 w 533400"/>
                  <a:gd name="connsiteY33" fmla="*/ 523875 h 800100"/>
                  <a:gd name="connsiteX34" fmla="*/ 104775 w 533400"/>
                  <a:gd name="connsiteY34" fmla="*/ 523875 h 800100"/>
                  <a:gd name="connsiteX35" fmla="*/ 104775 w 533400"/>
                  <a:gd name="connsiteY35" fmla="*/ 466725 h 800100"/>
                  <a:gd name="connsiteX36" fmla="*/ 161925 w 533400"/>
                  <a:gd name="connsiteY36" fmla="*/ 466725 h 800100"/>
                  <a:gd name="connsiteX37" fmla="*/ 161925 w 533400"/>
                  <a:gd name="connsiteY37" fmla="*/ 523875 h 800100"/>
                  <a:gd name="connsiteX38" fmla="*/ 161925 w 533400"/>
                  <a:gd name="connsiteY38" fmla="*/ 676275 h 800100"/>
                  <a:gd name="connsiteX39" fmla="*/ 104775 w 533400"/>
                  <a:gd name="connsiteY39" fmla="*/ 676275 h 800100"/>
                  <a:gd name="connsiteX40" fmla="*/ 104775 w 533400"/>
                  <a:gd name="connsiteY40" fmla="*/ 619125 h 800100"/>
                  <a:gd name="connsiteX41" fmla="*/ 161925 w 533400"/>
                  <a:gd name="connsiteY41" fmla="*/ 619125 h 800100"/>
                  <a:gd name="connsiteX42" fmla="*/ 161925 w 533400"/>
                  <a:gd name="connsiteY42" fmla="*/ 676275 h 800100"/>
                  <a:gd name="connsiteX43" fmla="*/ 495300 w 533400"/>
                  <a:gd name="connsiteY43" fmla="*/ 733425 h 800100"/>
                  <a:gd name="connsiteX44" fmla="*/ 495300 w 533400"/>
                  <a:gd name="connsiteY44" fmla="*/ 95250 h 800100"/>
                  <a:gd name="connsiteX45" fmla="*/ 466725 w 533400"/>
                  <a:gd name="connsiteY45" fmla="*/ 95250 h 800100"/>
                  <a:gd name="connsiteX46" fmla="*/ 466725 w 533400"/>
                  <a:gd name="connsiteY46" fmla="*/ 38100 h 800100"/>
                  <a:gd name="connsiteX47" fmla="*/ 438150 w 533400"/>
                  <a:gd name="connsiteY47" fmla="*/ 38100 h 800100"/>
                  <a:gd name="connsiteX48" fmla="*/ 438150 w 533400"/>
                  <a:gd name="connsiteY48" fmla="*/ 0 h 800100"/>
                  <a:gd name="connsiteX49" fmla="*/ 66675 w 533400"/>
                  <a:gd name="connsiteY49" fmla="*/ 38100 h 800100"/>
                  <a:gd name="connsiteX50" fmla="*/ 66675 w 533400"/>
                  <a:gd name="connsiteY50" fmla="*/ 95250 h 800100"/>
                  <a:gd name="connsiteX51" fmla="*/ 38100 w 533400"/>
                  <a:gd name="connsiteY51" fmla="*/ 95250 h 800100"/>
                  <a:gd name="connsiteX52" fmla="*/ 38100 w 533400"/>
                  <a:gd name="connsiteY52" fmla="*/ 733425 h 800100"/>
                  <a:gd name="connsiteX53" fmla="*/ 0 w 533400"/>
                  <a:gd name="connsiteY53" fmla="*/ 733425 h 800100"/>
                  <a:gd name="connsiteX54" fmla="*/ 0 w 533400"/>
                  <a:gd name="connsiteY54" fmla="*/ 800100 h 800100"/>
                  <a:gd name="connsiteX55" fmla="*/ 533400 w 533400"/>
                  <a:gd name="connsiteY55" fmla="*/ 800100 h 800100"/>
                  <a:gd name="connsiteX56" fmla="*/ 533400 w 533400"/>
                  <a:gd name="connsiteY56" fmla="*/ 733425 h 800100"/>
                  <a:gd name="connsiteX57" fmla="*/ 495300 w 533400"/>
                  <a:gd name="connsiteY57"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71475 h 800100"/>
                  <a:gd name="connsiteX29" fmla="*/ 104775 w 533400"/>
                  <a:gd name="connsiteY29" fmla="*/ 314325 h 800100"/>
                  <a:gd name="connsiteX30" fmla="*/ 161925 w 533400"/>
                  <a:gd name="connsiteY30" fmla="*/ 314325 h 800100"/>
                  <a:gd name="connsiteX31" fmla="*/ 161925 w 533400"/>
                  <a:gd name="connsiteY31" fmla="*/ 371475 h 800100"/>
                  <a:gd name="connsiteX32" fmla="*/ 161925 w 533400"/>
                  <a:gd name="connsiteY32" fmla="*/ 523875 h 800100"/>
                  <a:gd name="connsiteX33" fmla="*/ 104775 w 533400"/>
                  <a:gd name="connsiteY33" fmla="*/ 523875 h 800100"/>
                  <a:gd name="connsiteX34" fmla="*/ 104775 w 533400"/>
                  <a:gd name="connsiteY34" fmla="*/ 466725 h 800100"/>
                  <a:gd name="connsiteX35" fmla="*/ 161925 w 533400"/>
                  <a:gd name="connsiteY35" fmla="*/ 466725 h 800100"/>
                  <a:gd name="connsiteX36" fmla="*/ 161925 w 533400"/>
                  <a:gd name="connsiteY36" fmla="*/ 523875 h 800100"/>
                  <a:gd name="connsiteX37" fmla="*/ 161925 w 533400"/>
                  <a:gd name="connsiteY37" fmla="*/ 676275 h 800100"/>
                  <a:gd name="connsiteX38" fmla="*/ 104775 w 533400"/>
                  <a:gd name="connsiteY38" fmla="*/ 676275 h 800100"/>
                  <a:gd name="connsiteX39" fmla="*/ 104775 w 533400"/>
                  <a:gd name="connsiteY39" fmla="*/ 619125 h 800100"/>
                  <a:gd name="connsiteX40" fmla="*/ 161925 w 533400"/>
                  <a:gd name="connsiteY40" fmla="*/ 619125 h 800100"/>
                  <a:gd name="connsiteX41" fmla="*/ 161925 w 533400"/>
                  <a:gd name="connsiteY41" fmla="*/ 676275 h 800100"/>
                  <a:gd name="connsiteX42" fmla="*/ 495300 w 533400"/>
                  <a:gd name="connsiteY42" fmla="*/ 733425 h 800100"/>
                  <a:gd name="connsiteX43" fmla="*/ 495300 w 533400"/>
                  <a:gd name="connsiteY43" fmla="*/ 95250 h 800100"/>
                  <a:gd name="connsiteX44" fmla="*/ 466725 w 533400"/>
                  <a:gd name="connsiteY44" fmla="*/ 95250 h 800100"/>
                  <a:gd name="connsiteX45" fmla="*/ 466725 w 533400"/>
                  <a:gd name="connsiteY45" fmla="*/ 38100 h 800100"/>
                  <a:gd name="connsiteX46" fmla="*/ 438150 w 533400"/>
                  <a:gd name="connsiteY46" fmla="*/ 38100 h 800100"/>
                  <a:gd name="connsiteX47" fmla="*/ 438150 w 533400"/>
                  <a:gd name="connsiteY47" fmla="*/ 0 h 800100"/>
                  <a:gd name="connsiteX48" fmla="*/ 66675 w 533400"/>
                  <a:gd name="connsiteY48" fmla="*/ 38100 h 800100"/>
                  <a:gd name="connsiteX49" fmla="*/ 66675 w 533400"/>
                  <a:gd name="connsiteY49" fmla="*/ 95250 h 800100"/>
                  <a:gd name="connsiteX50" fmla="*/ 38100 w 533400"/>
                  <a:gd name="connsiteY50" fmla="*/ 95250 h 800100"/>
                  <a:gd name="connsiteX51" fmla="*/ 38100 w 533400"/>
                  <a:gd name="connsiteY51" fmla="*/ 733425 h 800100"/>
                  <a:gd name="connsiteX52" fmla="*/ 0 w 533400"/>
                  <a:gd name="connsiteY52" fmla="*/ 733425 h 800100"/>
                  <a:gd name="connsiteX53" fmla="*/ 0 w 533400"/>
                  <a:gd name="connsiteY53" fmla="*/ 800100 h 800100"/>
                  <a:gd name="connsiteX54" fmla="*/ 533400 w 533400"/>
                  <a:gd name="connsiteY54" fmla="*/ 800100 h 800100"/>
                  <a:gd name="connsiteX55" fmla="*/ 533400 w 533400"/>
                  <a:gd name="connsiteY55" fmla="*/ 733425 h 800100"/>
                  <a:gd name="connsiteX56" fmla="*/ 495300 w 533400"/>
                  <a:gd name="connsiteY56"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14325 h 800100"/>
                  <a:gd name="connsiteX30" fmla="*/ 161925 w 533400"/>
                  <a:gd name="connsiteY30" fmla="*/ 371475 h 800100"/>
                  <a:gd name="connsiteX31" fmla="*/ 161925 w 533400"/>
                  <a:gd name="connsiteY31" fmla="*/ 523875 h 800100"/>
                  <a:gd name="connsiteX32" fmla="*/ 104775 w 533400"/>
                  <a:gd name="connsiteY32" fmla="*/ 523875 h 800100"/>
                  <a:gd name="connsiteX33" fmla="*/ 104775 w 533400"/>
                  <a:gd name="connsiteY33" fmla="*/ 466725 h 800100"/>
                  <a:gd name="connsiteX34" fmla="*/ 161925 w 533400"/>
                  <a:gd name="connsiteY34" fmla="*/ 466725 h 800100"/>
                  <a:gd name="connsiteX35" fmla="*/ 161925 w 533400"/>
                  <a:gd name="connsiteY35" fmla="*/ 523875 h 800100"/>
                  <a:gd name="connsiteX36" fmla="*/ 161925 w 533400"/>
                  <a:gd name="connsiteY36" fmla="*/ 676275 h 800100"/>
                  <a:gd name="connsiteX37" fmla="*/ 104775 w 533400"/>
                  <a:gd name="connsiteY37" fmla="*/ 676275 h 800100"/>
                  <a:gd name="connsiteX38" fmla="*/ 104775 w 533400"/>
                  <a:gd name="connsiteY38" fmla="*/ 619125 h 800100"/>
                  <a:gd name="connsiteX39" fmla="*/ 161925 w 533400"/>
                  <a:gd name="connsiteY39" fmla="*/ 619125 h 800100"/>
                  <a:gd name="connsiteX40" fmla="*/ 161925 w 533400"/>
                  <a:gd name="connsiteY40" fmla="*/ 676275 h 800100"/>
                  <a:gd name="connsiteX41" fmla="*/ 495300 w 533400"/>
                  <a:gd name="connsiteY41" fmla="*/ 733425 h 800100"/>
                  <a:gd name="connsiteX42" fmla="*/ 495300 w 533400"/>
                  <a:gd name="connsiteY42" fmla="*/ 95250 h 800100"/>
                  <a:gd name="connsiteX43" fmla="*/ 466725 w 533400"/>
                  <a:gd name="connsiteY43" fmla="*/ 95250 h 800100"/>
                  <a:gd name="connsiteX44" fmla="*/ 466725 w 533400"/>
                  <a:gd name="connsiteY44" fmla="*/ 38100 h 800100"/>
                  <a:gd name="connsiteX45" fmla="*/ 438150 w 533400"/>
                  <a:gd name="connsiteY45" fmla="*/ 38100 h 800100"/>
                  <a:gd name="connsiteX46" fmla="*/ 438150 w 533400"/>
                  <a:gd name="connsiteY46" fmla="*/ 0 h 800100"/>
                  <a:gd name="connsiteX47" fmla="*/ 66675 w 533400"/>
                  <a:gd name="connsiteY47" fmla="*/ 38100 h 800100"/>
                  <a:gd name="connsiteX48" fmla="*/ 66675 w 533400"/>
                  <a:gd name="connsiteY48" fmla="*/ 95250 h 800100"/>
                  <a:gd name="connsiteX49" fmla="*/ 38100 w 533400"/>
                  <a:gd name="connsiteY49" fmla="*/ 95250 h 800100"/>
                  <a:gd name="connsiteX50" fmla="*/ 38100 w 533400"/>
                  <a:gd name="connsiteY50" fmla="*/ 733425 h 800100"/>
                  <a:gd name="connsiteX51" fmla="*/ 0 w 533400"/>
                  <a:gd name="connsiteY51" fmla="*/ 733425 h 800100"/>
                  <a:gd name="connsiteX52" fmla="*/ 0 w 533400"/>
                  <a:gd name="connsiteY52" fmla="*/ 800100 h 800100"/>
                  <a:gd name="connsiteX53" fmla="*/ 533400 w 533400"/>
                  <a:gd name="connsiteY53" fmla="*/ 800100 h 800100"/>
                  <a:gd name="connsiteX54" fmla="*/ 533400 w 533400"/>
                  <a:gd name="connsiteY54" fmla="*/ 733425 h 800100"/>
                  <a:gd name="connsiteX55" fmla="*/ 495300 w 533400"/>
                  <a:gd name="connsiteY55"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71475 h 800100"/>
                  <a:gd name="connsiteX30" fmla="*/ 161925 w 533400"/>
                  <a:gd name="connsiteY30" fmla="*/ 523875 h 800100"/>
                  <a:gd name="connsiteX31" fmla="*/ 104775 w 533400"/>
                  <a:gd name="connsiteY31" fmla="*/ 523875 h 800100"/>
                  <a:gd name="connsiteX32" fmla="*/ 104775 w 533400"/>
                  <a:gd name="connsiteY32" fmla="*/ 466725 h 800100"/>
                  <a:gd name="connsiteX33" fmla="*/ 161925 w 533400"/>
                  <a:gd name="connsiteY33" fmla="*/ 466725 h 800100"/>
                  <a:gd name="connsiteX34" fmla="*/ 161925 w 533400"/>
                  <a:gd name="connsiteY34" fmla="*/ 523875 h 800100"/>
                  <a:gd name="connsiteX35" fmla="*/ 161925 w 533400"/>
                  <a:gd name="connsiteY35" fmla="*/ 676275 h 800100"/>
                  <a:gd name="connsiteX36" fmla="*/ 104775 w 533400"/>
                  <a:gd name="connsiteY36" fmla="*/ 676275 h 800100"/>
                  <a:gd name="connsiteX37" fmla="*/ 104775 w 533400"/>
                  <a:gd name="connsiteY37" fmla="*/ 619125 h 800100"/>
                  <a:gd name="connsiteX38" fmla="*/ 161925 w 533400"/>
                  <a:gd name="connsiteY38" fmla="*/ 619125 h 800100"/>
                  <a:gd name="connsiteX39" fmla="*/ 161925 w 533400"/>
                  <a:gd name="connsiteY39" fmla="*/ 676275 h 800100"/>
                  <a:gd name="connsiteX40" fmla="*/ 495300 w 533400"/>
                  <a:gd name="connsiteY40" fmla="*/ 733425 h 800100"/>
                  <a:gd name="connsiteX41" fmla="*/ 495300 w 533400"/>
                  <a:gd name="connsiteY41" fmla="*/ 95250 h 800100"/>
                  <a:gd name="connsiteX42" fmla="*/ 466725 w 533400"/>
                  <a:gd name="connsiteY42" fmla="*/ 95250 h 800100"/>
                  <a:gd name="connsiteX43" fmla="*/ 466725 w 533400"/>
                  <a:gd name="connsiteY43" fmla="*/ 38100 h 800100"/>
                  <a:gd name="connsiteX44" fmla="*/ 438150 w 533400"/>
                  <a:gd name="connsiteY44" fmla="*/ 38100 h 800100"/>
                  <a:gd name="connsiteX45" fmla="*/ 438150 w 533400"/>
                  <a:gd name="connsiteY45" fmla="*/ 0 h 800100"/>
                  <a:gd name="connsiteX46" fmla="*/ 66675 w 533400"/>
                  <a:gd name="connsiteY46" fmla="*/ 38100 h 800100"/>
                  <a:gd name="connsiteX47" fmla="*/ 66675 w 533400"/>
                  <a:gd name="connsiteY47" fmla="*/ 95250 h 800100"/>
                  <a:gd name="connsiteX48" fmla="*/ 38100 w 533400"/>
                  <a:gd name="connsiteY48" fmla="*/ 95250 h 800100"/>
                  <a:gd name="connsiteX49" fmla="*/ 38100 w 533400"/>
                  <a:gd name="connsiteY49" fmla="*/ 733425 h 800100"/>
                  <a:gd name="connsiteX50" fmla="*/ 0 w 533400"/>
                  <a:gd name="connsiteY50" fmla="*/ 733425 h 800100"/>
                  <a:gd name="connsiteX51" fmla="*/ 0 w 533400"/>
                  <a:gd name="connsiteY51" fmla="*/ 800100 h 800100"/>
                  <a:gd name="connsiteX52" fmla="*/ 533400 w 533400"/>
                  <a:gd name="connsiteY52" fmla="*/ 800100 h 800100"/>
                  <a:gd name="connsiteX53" fmla="*/ 533400 w 533400"/>
                  <a:gd name="connsiteY53" fmla="*/ 733425 h 800100"/>
                  <a:gd name="connsiteX54" fmla="*/ 495300 w 533400"/>
                  <a:gd name="connsiteY54"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523875 h 800100"/>
                  <a:gd name="connsiteX28" fmla="*/ 104775 w 533400"/>
                  <a:gd name="connsiteY28" fmla="*/ 523875 h 800100"/>
                  <a:gd name="connsiteX29" fmla="*/ 104775 w 533400"/>
                  <a:gd name="connsiteY29" fmla="*/ 466725 h 800100"/>
                  <a:gd name="connsiteX30" fmla="*/ 161925 w 533400"/>
                  <a:gd name="connsiteY30" fmla="*/ 466725 h 800100"/>
                  <a:gd name="connsiteX31" fmla="*/ 161925 w 533400"/>
                  <a:gd name="connsiteY31" fmla="*/ 523875 h 800100"/>
                  <a:gd name="connsiteX32" fmla="*/ 161925 w 533400"/>
                  <a:gd name="connsiteY32" fmla="*/ 676275 h 800100"/>
                  <a:gd name="connsiteX33" fmla="*/ 104775 w 533400"/>
                  <a:gd name="connsiteY33" fmla="*/ 676275 h 800100"/>
                  <a:gd name="connsiteX34" fmla="*/ 104775 w 533400"/>
                  <a:gd name="connsiteY34" fmla="*/ 619125 h 800100"/>
                  <a:gd name="connsiteX35" fmla="*/ 161925 w 533400"/>
                  <a:gd name="connsiteY35" fmla="*/ 619125 h 800100"/>
                  <a:gd name="connsiteX36" fmla="*/ 161925 w 533400"/>
                  <a:gd name="connsiteY36" fmla="*/ 676275 h 800100"/>
                  <a:gd name="connsiteX37" fmla="*/ 495300 w 533400"/>
                  <a:gd name="connsiteY37" fmla="*/ 733425 h 800100"/>
                  <a:gd name="connsiteX38" fmla="*/ 495300 w 533400"/>
                  <a:gd name="connsiteY38" fmla="*/ 95250 h 800100"/>
                  <a:gd name="connsiteX39" fmla="*/ 466725 w 533400"/>
                  <a:gd name="connsiteY39" fmla="*/ 95250 h 800100"/>
                  <a:gd name="connsiteX40" fmla="*/ 466725 w 533400"/>
                  <a:gd name="connsiteY40" fmla="*/ 38100 h 800100"/>
                  <a:gd name="connsiteX41" fmla="*/ 438150 w 533400"/>
                  <a:gd name="connsiteY41" fmla="*/ 38100 h 800100"/>
                  <a:gd name="connsiteX42" fmla="*/ 438150 w 533400"/>
                  <a:gd name="connsiteY42" fmla="*/ 0 h 800100"/>
                  <a:gd name="connsiteX43" fmla="*/ 66675 w 533400"/>
                  <a:gd name="connsiteY43" fmla="*/ 38100 h 800100"/>
                  <a:gd name="connsiteX44" fmla="*/ 66675 w 533400"/>
                  <a:gd name="connsiteY44" fmla="*/ 95250 h 800100"/>
                  <a:gd name="connsiteX45" fmla="*/ 38100 w 533400"/>
                  <a:gd name="connsiteY45" fmla="*/ 95250 h 800100"/>
                  <a:gd name="connsiteX46" fmla="*/ 38100 w 533400"/>
                  <a:gd name="connsiteY46" fmla="*/ 733425 h 800100"/>
                  <a:gd name="connsiteX47" fmla="*/ 0 w 533400"/>
                  <a:gd name="connsiteY47" fmla="*/ 733425 h 800100"/>
                  <a:gd name="connsiteX48" fmla="*/ 0 w 533400"/>
                  <a:gd name="connsiteY48" fmla="*/ 800100 h 800100"/>
                  <a:gd name="connsiteX49" fmla="*/ 533400 w 533400"/>
                  <a:gd name="connsiteY49" fmla="*/ 800100 h 800100"/>
                  <a:gd name="connsiteX50" fmla="*/ 533400 w 533400"/>
                  <a:gd name="connsiteY50" fmla="*/ 733425 h 800100"/>
                  <a:gd name="connsiteX51" fmla="*/ 495300 w 533400"/>
                  <a:gd name="connsiteY51"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523875 h 800100"/>
                  <a:gd name="connsiteX15" fmla="*/ 238125 w 533400"/>
                  <a:gd name="connsiteY15" fmla="*/ 523875 h 800100"/>
                  <a:gd name="connsiteX16" fmla="*/ 238125 w 533400"/>
                  <a:gd name="connsiteY16" fmla="*/ 466725 h 800100"/>
                  <a:gd name="connsiteX17" fmla="*/ 295275 w 533400"/>
                  <a:gd name="connsiteY17" fmla="*/ 466725 h 800100"/>
                  <a:gd name="connsiteX18" fmla="*/ 295275 w 533400"/>
                  <a:gd name="connsiteY18" fmla="*/ 523875 h 800100"/>
                  <a:gd name="connsiteX19" fmla="*/ 295275 w 533400"/>
                  <a:gd name="connsiteY19" fmla="*/ 733425 h 800100"/>
                  <a:gd name="connsiteX20" fmla="*/ 238125 w 533400"/>
                  <a:gd name="connsiteY20" fmla="*/ 733425 h 800100"/>
                  <a:gd name="connsiteX21" fmla="*/ 238125 w 533400"/>
                  <a:gd name="connsiteY21" fmla="*/ 619125 h 800100"/>
                  <a:gd name="connsiteX22" fmla="*/ 295275 w 533400"/>
                  <a:gd name="connsiteY22" fmla="*/ 619125 h 800100"/>
                  <a:gd name="connsiteX23" fmla="*/ 295275 w 533400"/>
                  <a:gd name="connsiteY23" fmla="*/ 733425 h 800100"/>
                  <a:gd name="connsiteX24" fmla="*/ 161925 w 533400"/>
                  <a:gd name="connsiteY24" fmla="*/ 523875 h 800100"/>
                  <a:gd name="connsiteX25" fmla="*/ 104775 w 533400"/>
                  <a:gd name="connsiteY25" fmla="*/ 523875 h 800100"/>
                  <a:gd name="connsiteX26" fmla="*/ 104775 w 533400"/>
                  <a:gd name="connsiteY26" fmla="*/ 466725 h 800100"/>
                  <a:gd name="connsiteX27" fmla="*/ 161925 w 533400"/>
                  <a:gd name="connsiteY27" fmla="*/ 466725 h 800100"/>
                  <a:gd name="connsiteX28" fmla="*/ 161925 w 533400"/>
                  <a:gd name="connsiteY28" fmla="*/ 523875 h 800100"/>
                  <a:gd name="connsiteX29" fmla="*/ 161925 w 533400"/>
                  <a:gd name="connsiteY29" fmla="*/ 676275 h 800100"/>
                  <a:gd name="connsiteX30" fmla="*/ 104775 w 533400"/>
                  <a:gd name="connsiteY30" fmla="*/ 676275 h 800100"/>
                  <a:gd name="connsiteX31" fmla="*/ 104775 w 533400"/>
                  <a:gd name="connsiteY31" fmla="*/ 619125 h 800100"/>
                  <a:gd name="connsiteX32" fmla="*/ 161925 w 533400"/>
                  <a:gd name="connsiteY32" fmla="*/ 619125 h 800100"/>
                  <a:gd name="connsiteX33" fmla="*/ 161925 w 533400"/>
                  <a:gd name="connsiteY33" fmla="*/ 676275 h 800100"/>
                  <a:gd name="connsiteX34" fmla="*/ 495300 w 533400"/>
                  <a:gd name="connsiteY34" fmla="*/ 733425 h 800100"/>
                  <a:gd name="connsiteX35" fmla="*/ 495300 w 533400"/>
                  <a:gd name="connsiteY35" fmla="*/ 95250 h 800100"/>
                  <a:gd name="connsiteX36" fmla="*/ 466725 w 533400"/>
                  <a:gd name="connsiteY36" fmla="*/ 95250 h 800100"/>
                  <a:gd name="connsiteX37" fmla="*/ 466725 w 533400"/>
                  <a:gd name="connsiteY37" fmla="*/ 38100 h 800100"/>
                  <a:gd name="connsiteX38" fmla="*/ 438150 w 533400"/>
                  <a:gd name="connsiteY38" fmla="*/ 38100 h 800100"/>
                  <a:gd name="connsiteX39" fmla="*/ 438150 w 533400"/>
                  <a:gd name="connsiteY39" fmla="*/ 0 h 800100"/>
                  <a:gd name="connsiteX40" fmla="*/ 66675 w 533400"/>
                  <a:gd name="connsiteY40" fmla="*/ 38100 h 800100"/>
                  <a:gd name="connsiteX41" fmla="*/ 66675 w 533400"/>
                  <a:gd name="connsiteY41" fmla="*/ 95250 h 800100"/>
                  <a:gd name="connsiteX42" fmla="*/ 38100 w 533400"/>
                  <a:gd name="connsiteY42" fmla="*/ 95250 h 800100"/>
                  <a:gd name="connsiteX43" fmla="*/ 38100 w 533400"/>
                  <a:gd name="connsiteY43" fmla="*/ 733425 h 800100"/>
                  <a:gd name="connsiteX44" fmla="*/ 0 w 533400"/>
                  <a:gd name="connsiteY44" fmla="*/ 733425 h 800100"/>
                  <a:gd name="connsiteX45" fmla="*/ 0 w 533400"/>
                  <a:gd name="connsiteY45" fmla="*/ 800100 h 800100"/>
                  <a:gd name="connsiteX46" fmla="*/ 533400 w 533400"/>
                  <a:gd name="connsiteY46" fmla="*/ 800100 h 800100"/>
                  <a:gd name="connsiteX47" fmla="*/ 533400 w 533400"/>
                  <a:gd name="connsiteY47" fmla="*/ 733425 h 800100"/>
                  <a:gd name="connsiteX48" fmla="*/ 495300 w 533400"/>
                  <a:gd name="connsiteY48" fmla="*/ 733425 h 800100"/>
                  <a:gd name="connsiteX0" fmla="*/ 428625 w 533400"/>
                  <a:gd name="connsiteY0" fmla="*/ 371475 h 800100"/>
                  <a:gd name="connsiteX1" fmla="*/ 371475 w 533400"/>
                  <a:gd name="connsiteY1" fmla="*/ 314325 h 800100"/>
                  <a:gd name="connsiteX2" fmla="*/ 428625 w 533400"/>
                  <a:gd name="connsiteY2" fmla="*/ 371475 h 800100"/>
                  <a:gd name="connsiteX3" fmla="*/ 428625 w 533400"/>
                  <a:gd name="connsiteY3" fmla="*/ 523875 h 800100"/>
                  <a:gd name="connsiteX4" fmla="*/ 371475 w 533400"/>
                  <a:gd name="connsiteY4" fmla="*/ 523875 h 800100"/>
                  <a:gd name="connsiteX5" fmla="*/ 371475 w 533400"/>
                  <a:gd name="connsiteY5" fmla="*/ 466725 h 800100"/>
                  <a:gd name="connsiteX6" fmla="*/ 428625 w 533400"/>
                  <a:gd name="connsiteY6" fmla="*/ 466725 h 800100"/>
                  <a:gd name="connsiteX7" fmla="*/ 428625 w 533400"/>
                  <a:gd name="connsiteY7" fmla="*/ 523875 h 800100"/>
                  <a:gd name="connsiteX8" fmla="*/ 428625 w 533400"/>
                  <a:gd name="connsiteY8" fmla="*/ 676275 h 800100"/>
                  <a:gd name="connsiteX9" fmla="*/ 371475 w 533400"/>
                  <a:gd name="connsiteY9" fmla="*/ 676275 h 800100"/>
                  <a:gd name="connsiteX10" fmla="*/ 371475 w 533400"/>
                  <a:gd name="connsiteY10" fmla="*/ 619125 h 800100"/>
                  <a:gd name="connsiteX11" fmla="*/ 428625 w 533400"/>
                  <a:gd name="connsiteY11" fmla="*/ 619125 h 800100"/>
                  <a:gd name="connsiteX12" fmla="*/ 428625 w 533400"/>
                  <a:gd name="connsiteY12" fmla="*/ 676275 h 800100"/>
                  <a:gd name="connsiteX13" fmla="*/ 295275 w 533400"/>
                  <a:gd name="connsiteY13" fmla="*/ 523875 h 800100"/>
                  <a:gd name="connsiteX14" fmla="*/ 238125 w 533400"/>
                  <a:gd name="connsiteY14" fmla="*/ 523875 h 800100"/>
                  <a:gd name="connsiteX15" fmla="*/ 238125 w 533400"/>
                  <a:gd name="connsiteY15" fmla="*/ 466725 h 800100"/>
                  <a:gd name="connsiteX16" fmla="*/ 295275 w 533400"/>
                  <a:gd name="connsiteY16" fmla="*/ 466725 h 800100"/>
                  <a:gd name="connsiteX17" fmla="*/ 295275 w 533400"/>
                  <a:gd name="connsiteY17" fmla="*/ 523875 h 800100"/>
                  <a:gd name="connsiteX18" fmla="*/ 295275 w 533400"/>
                  <a:gd name="connsiteY18" fmla="*/ 733425 h 800100"/>
                  <a:gd name="connsiteX19" fmla="*/ 238125 w 533400"/>
                  <a:gd name="connsiteY19" fmla="*/ 733425 h 800100"/>
                  <a:gd name="connsiteX20" fmla="*/ 238125 w 533400"/>
                  <a:gd name="connsiteY20" fmla="*/ 619125 h 800100"/>
                  <a:gd name="connsiteX21" fmla="*/ 295275 w 533400"/>
                  <a:gd name="connsiteY21" fmla="*/ 619125 h 800100"/>
                  <a:gd name="connsiteX22" fmla="*/ 295275 w 533400"/>
                  <a:gd name="connsiteY22" fmla="*/ 733425 h 800100"/>
                  <a:gd name="connsiteX23" fmla="*/ 161925 w 533400"/>
                  <a:gd name="connsiteY23" fmla="*/ 523875 h 800100"/>
                  <a:gd name="connsiteX24" fmla="*/ 104775 w 533400"/>
                  <a:gd name="connsiteY24" fmla="*/ 523875 h 800100"/>
                  <a:gd name="connsiteX25" fmla="*/ 104775 w 533400"/>
                  <a:gd name="connsiteY25" fmla="*/ 466725 h 800100"/>
                  <a:gd name="connsiteX26" fmla="*/ 161925 w 533400"/>
                  <a:gd name="connsiteY26" fmla="*/ 466725 h 800100"/>
                  <a:gd name="connsiteX27" fmla="*/ 161925 w 533400"/>
                  <a:gd name="connsiteY27" fmla="*/ 523875 h 800100"/>
                  <a:gd name="connsiteX28" fmla="*/ 161925 w 533400"/>
                  <a:gd name="connsiteY28" fmla="*/ 676275 h 800100"/>
                  <a:gd name="connsiteX29" fmla="*/ 104775 w 533400"/>
                  <a:gd name="connsiteY29" fmla="*/ 676275 h 800100"/>
                  <a:gd name="connsiteX30" fmla="*/ 104775 w 533400"/>
                  <a:gd name="connsiteY30" fmla="*/ 619125 h 800100"/>
                  <a:gd name="connsiteX31" fmla="*/ 161925 w 533400"/>
                  <a:gd name="connsiteY31" fmla="*/ 619125 h 800100"/>
                  <a:gd name="connsiteX32" fmla="*/ 161925 w 533400"/>
                  <a:gd name="connsiteY32" fmla="*/ 676275 h 800100"/>
                  <a:gd name="connsiteX33" fmla="*/ 495300 w 533400"/>
                  <a:gd name="connsiteY33" fmla="*/ 733425 h 800100"/>
                  <a:gd name="connsiteX34" fmla="*/ 495300 w 533400"/>
                  <a:gd name="connsiteY34" fmla="*/ 95250 h 800100"/>
                  <a:gd name="connsiteX35" fmla="*/ 466725 w 533400"/>
                  <a:gd name="connsiteY35" fmla="*/ 95250 h 800100"/>
                  <a:gd name="connsiteX36" fmla="*/ 466725 w 533400"/>
                  <a:gd name="connsiteY36" fmla="*/ 38100 h 800100"/>
                  <a:gd name="connsiteX37" fmla="*/ 438150 w 533400"/>
                  <a:gd name="connsiteY37" fmla="*/ 38100 h 800100"/>
                  <a:gd name="connsiteX38" fmla="*/ 438150 w 533400"/>
                  <a:gd name="connsiteY38" fmla="*/ 0 h 800100"/>
                  <a:gd name="connsiteX39" fmla="*/ 66675 w 533400"/>
                  <a:gd name="connsiteY39" fmla="*/ 38100 h 800100"/>
                  <a:gd name="connsiteX40" fmla="*/ 66675 w 533400"/>
                  <a:gd name="connsiteY40" fmla="*/ 95250 h 800100"/>
                  <a:gd name="connsiteX41" fmla="*/ 38100 w 533400"/>
                  <a:gd name="connsiteY41" fmla="*/ 95250 h 800100"/>
                  <a:gd name="connsiteX42" fmla="*/ 38100 w 533400"/>
                  <a:gd name="connsiteY42" fmla="*/ 733425 h 800100"/>
                  <a:gd name="connsiteX43" fmla="*/ 0 w 533400"/>
                  <a:gd name="connsiteY43" fmla="*/ 733425 h 800100"/>
                  <a:gd name="connsiteX44" fmla="*/ 0 w 533400"/>
                  <a:gd name="connsiteY44" fmla="*/ 800100 h 800100"/>
                  <a:gd name="connsiteX45" fmla="*/ 533400 w 533400"/>
                  <a:gd name="connsiteY45" fmla="*/ 800100 h 800100"/>
                  <a:gd name="connsiteX46" fmla="*/ 533400 w 533400"/>
                  <a:gd name="connsiteY46" fmla="*/ 733425 h 800100"/>
                  <a:gd name="connsiteX47" fmla="*/ 495300 w 533400"/>
                  <a:gd name="connsiteY47" fmla="*/ 733425 h 800100"/>
                  <a:gd name="connsiteX0" fmla="*/ 428625 w 533400"/>
                  <a:gd name="connsiteY0" fmla="*/ 523875 h 800100"/>
                  <a:gd name="connsiteX1" fmla="*/ 371475 w 533400"/>
                  <a:gd name="connsiteY1" fmla="*/ 523875 h 800100"/>
                  <a:gd name="connsiteX2" fmla="*/ 371475 w 533400"/>
                  <a:gd name="connsiteY2" fmla="*/ 466725 h 800100"/>
                  <a:gd name="connsiteX3" fmla="*/ 428625 w 533400"/>
                  <a:gd name="connsiteY3" fmla="*/ 466725 h 800100"/>
                  <a:gd name="connsiteX4" fmla="*/ 428625 w 533400"/>
                  <a:gd name="connsiteY4" fmla="*/ 523875 h 800100"/>
                  <a:gd name="connsiteX5" fmla="*/ 428625 w 533400"/>
                  <a:gd name="connsiteY5" fmla="*/ 676275 h 800100"/>
                  <a:gd name="connsiteX6" fmla="*/ 371475 w 533400"/>
                  <a:gd name="connsiteY6" fmla="*/ 676275 h 800100"/>
                  <a:gd name="connsiteX7" fmla="*/ 371475 w 533400"/>
                  <a:gd name="connsiteY7" fmla="*/ 619125 h 800100"/>
                  <a:gd name="connsiteX8" fmla="*/ 428625 w 533400"/>
                  <a:gd name="connsiteY8" fmla="*/ 619125 h 800100"/>
                  <a:gd name="connsiteX9" fmla="*/ 428625 w 533400"/>
                  <a:gd name="connsiteY9" fmla="*/ 676275 h 800100"/>
                  <a:gd name="connsiteX10" fmla="*/ 295275 w 533400"/>
                  <a:gd name="connsiteY10" fmla="*/ 523875 h 800100"/>
                  <a:gd name="connsiteX11" fmla="*/ 238125 w 533400"/>
                  <a:gd name="connsiteY11" fmla="*/ 523875 h 800100"/>
                  <a:gd name="connsiteX12" fmla="*/ 238125 w 533400"/>
                  <a:gd name="connsiteY12" fmla="*/ 466725 h 800100"/>
                  <a:gd name="connsiteX13" fmla="*/ 295275 w 533400"/>
                  <a:gd name="connsiteY13" fmla="*/ 466725 h 800100"/>
                  <a:gd name="connsiteX14" fmla="*/ 295275 w 533400"/>
                  <a:gd name="connsiteY14" fmla="*/ 523875 h 800100"/>
                  <a:gd name="connsiteX15" fmla="*/ 295275 w 533400"/>
                  <a:gd name="connsiteY15" fmla="*/ 733425 h 800100"/>
                  <a:gd name="connsiteX16" fmla="*/ 238125 w 533400"/>
                  <a:gd name="connsiteY16" fmla="*/ 733425 h 800100"/>
                  <a:gd name="connsiteX17" fmla="*/ 238125 w 533400"/>
                  <a:gd name="connsiteY17" fmla="*/ 619125 h 800100"/>
                  <a:gd name="connsiteX18" fmla="*/ 295275 w 533400"/>
                  <a:gd name="connsiteY18" fmla="*/ 619125 h 800100"/>
                  <a:gd name="connsiteX19" fmla="*/ 295275 w 533400"/>
                  <a:gd name="connsiteY19" fmla="*/ 733425 h 800100"/>
                  <a:gd name="connsiteX20" fmla="*/ 161925 w 533400"/>
                  <a:gd name="connsiteY20" fmla="*/ 523875 h 800100"/>
                  <a:gd name="connsiteX21" fmla="*/ 104775 w 533400"/>
                  <a:gd name="connsiteY21" fmla="*/ 523875 h 800100"/>
                  <a:gd name="connsiteX22" fmla="*/ 104775 w 533400"/>
                  <a:gd name="connsiteY22" fmla="*/ 466725 h 800100"/>
                  <a:gd name="connsiteX23" fmla="*/ 161925 w 533400"/>
                  <a:gd name="connsiteY23" fmla="*/ 466725 h 800100"/>
                  <a:gd name="connsiteX24" fmla="*/ 161925 w 533400"/>
                  <a:gd name="connsiteY24" fmla="*/ 523875 h 800100"/>
                  <a:gd name="connsiteX25" fmla="*/ 161925 w 533400"/>
                  <a:gd name="connsiteY25" fmla="*/ 676275 h 800100"/>
                  <a:gd name="connsiteX26" fmla="*/ 104775 w 533400"/>
                  <a:gd name="connsiteY26" fmla="*/ 676275 h 800100"/>
                  <a:gd name="connsiteX27" fmla="*/ 104775 w 533400"/>
                  <a:gd name="connsiteY27" fmla="*/ 619125 h 800100"/>
                  <a:gd name="connsiteX28" fmla="*/ 161925 w 533400"/>
                  <a:gd name="connsiteY28" fmla="*/ 619125 h 800100"/>
                  <a:gd name="connsiteX29" fmla="*/ 161925 w 533400"/>
                  <a:gd name="connsiteY29" fmla="*/ 676275 h 800100"/>
                  <a:gd name="connsiteX30" fmla="*/ 495300 w 533400"/>
                  <a:gd name="connsiteY30" fmla="*/ 733425 h 800100"/>
                  <a:gd name="connsiteX31" fmla="*/ 495300 w 533400"/>
                  <a:gd name="connsiteY31" fmla="*/ 95250 h 800100"/>
                  <a:gd name="connsiteX32" fmla="*/ 466725 w 533400"/>
                  <a:gd name="connsiteY32" fmla="*/ 95250 h 800100"/>
                  <a:gd name="connsiteX33" fmla="*/ 466725 w 533400"/>
                  <a:gd name="connsiteY33" fmla="*/ 38100 h 800100"/>
                  <a:gd name="connsiteX34" fmla="*/ 438150 w 533400"/>
                  <a:gd name="connsiteY34" fmla="*/ 38100 h 800100"/>
                  <a:gd name="connsiteX35" fmla="*/ 438150 w 533400"/>
                  <a:gd name="connsiteY35" fmla="*/ 0 h 800100"/>
                  <a:gd name="connsiteX36" fmla="*/ 66675 w 533400"/>
                  <a:gd name="connsiteY36" fmla="*/ 38100 h 800100"/>
                  <a:gd name="connsiteX37" fmla="*/ 66675 w 533400"/>
                  <a:gd name="connsiteY37" fmla="*/ 95250 h 800100"/>
                  <a:gd name="connsiteX38" fmla="*/ 38100 w 533400"/>
                  <a:gd name="connsiteY38" fmla="*/ 95250 h 800100"/>
                  <a:gd name="connsiteX39" fmla="*/ 38100 w 533400"/>
                  <a:gd name="connsiteY39" fmla="*/ 733425 h 800100"/>
                  <a:gd name="connsiteX40" fmla="*/ 0 w 533400"/>
                  <a:gd name="connsiteY40" fmla="*/ 733425 h 800100"/>
                  <a:gd name="connsiteX41" fmla="*/ 0 w 533400"/>
                  <a:gd name="connsiteY41" fmla="*/ 800100 h 800100"/>
                  <a:gd name="connsiteX42" fmla="*/ 533400 w 533400"/>
                  <a:gd name="connsiteY42" fmla="*/ 800100 h 800100"/>
                  <a:gd name="connsiteX43" fmla="*/ 533400 w 533400"/>
                  <a:gd name="connsiteY43" fmla="*/ 733425 h 800100"/>
                  <a:gd name="connsiteX44" fmla="*/ 495300 w 533400"/>
                  <a:gd name="connsiteY44" fmla="*/ 733425 h 8001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0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1913 w 533400"/>
                  <a:gd name="connsiteY35" fmla="*/ 7143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57150 h 762000"/>
                  <a:gd name="connsiteX36" fmla="*/ 38100 w 533400"/>
                  <a:gd name="connsiteY36" fmla="*/ 57150 h 762000"/>
                  <a:gd name="connsiteX37" fmla="*/ 38100 w 533400"/>
                  <a:gd name="connsiteY37" fmla="*/ 695325 h 762000"/>
                  <a:gd name="connsiteX38" fmla="*/ 0 w 533400"/>
                  <a:gd name="connsiteY38" fmla="*/ 695325 h 762000"/>
                  <a:gd name="connsiteX39" fmla="*/ 0 w 533400"/>
                  <a:gd name="connsiteY39" fmla="*/ 762000 h 762000"/>
                  <a:gd name="connsiteX40" fmla="*/ 533400 w 533400"/>
                  <a:gd name="connsiteY40" fmla="*/ 762000 h 762000"/>
                  <a:gd name="connsiteX41" fmla="*/ 533400 w 533400"/>
                  <a:gd name="connsiteY41" fmla="*/ 695325 h 762000"/>
                  <a:gd name="connsiteX42" fmla="*/ 495300 w 533400"/>
                  <a:gd name="connsiteY42"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38100 w 533400"/>
                  <a:gd name="connsiteY35" fmla="*/ 57150 h 762000"/>
                  <a:gd name="connsiteX36" fmla="*/ 38100 w 533400"/>
                  <a:gd name="connsiteY36" fmla="*/ 695325 h 762000"/>
                  <a:gd name="connsiteX37" fmla="*/ 0 w 533400"/>
                  <a:gd name="connsiteY37" fmla="*/ 695325 h 762000"/>
                  <a:gd name="connsiteX38" fmla="*/ 0 w 533400"/>
                  <a:gd name="connsiteY38" fmla="*/ 762000 h 762000"/>
                  <a:gd name="connsiteX39" fmla="*/ 533400 w 533400"/>
                  <a:gd name="connsiteY39" fmla="*/ 762000 h 762000"/>
                  <a:gd name="connsiteX40" fmla="*/ 533400 w 533400"/>
                  <a:gd name="connsiteY40" fmla="*/ 695325 h 762000"/>
                  <a:gd name="connsiteX41" fmla="*/ 495300 w 533400"/>
                  <a:gd name="connsiteY41"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38100 w 533400"/>
                  <a:gd name="connsiteY34" fmla="*/ 57150 h 762000"/>
                  <a:gd name="connsiteX35" fmla="*/ 38100 w 533400"/>
                  <a:gd name="connsiteY35" fmla="*/ 695325 h 762000"/>
                  <a:gd name="connsiteX36" fmla="*/ 0 w 533400"/>
                  <a:gd name="connsiteY36" fmla="*/ 695325 h 762000"/>
                  <a:gd name="connsiteX37" fmla="*/ 0 w 533400"/>
                  <a:gd name="connsiteY37" fmla="*/ 762000 h 762000"/>
                  <a:gd name="connsiteX38" fmla="*/ 533400 w 533400"/>
                  <a:gd name="connsiteY38" fmla="*/ 762000 h 762000"/>
                  <a:gd name="connsiteX39" fmla="*/ 533400 w 533400"/>
                  <a:gd name="connsiteY39" fmla="*/ 695325 h 762000"/>
                  <a:gd name="connsiteX40" fmla="*/ 495300 w 533400"/>
                  <a:gd name="connsiteY40" fmla="*/ 695325 h 76200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466725 w 533400"/>
                  <a:gd name="connsiteY32" fmla="*/ 0 h 704850"/>
                  <a:gd name="connsiteX33" fmla="*/ 38100 w 533400"/>
                  <a:gd name="connsiteY33" fmla="*/ 0 h 704850"/>
                  <a:gd name="connsiteX34" fmla="*/ 38100 w 533400"/>
                  <a:gd name="connsiteY34" fmla="*/ 638175 h 704850"/>
                  <a:gd name="connsiteX35" fmla="*/ 0 w 533400"/>
                  <a:gd name="connsiteY35" fmla="*/ 638175 h 704850"/>
                  <a:gd name="connsiteX36" fmla="*/ 0 w 533400"/>
                  <a:gd name="connsiteY36" fmla="*/ 704850 h 704850"/>
                  <a:gd name="connsiteX37" fmla="*/ 533400 w 533400"/>
                  <a:gd name="connsiteY37" fmla="*/ 704850 h 704850"/>
                  <a:gd name="connsiteX38" fmla="*/ 533400 w 533400"/>
                  <a:gd name="connsiteY38" fmla="*/ 638175 h 704850"/>
                  <a:gd name="connsiteX39" fmla="*/ 495300 w 533400"/>
                  <a:gd name="connsiteY39"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333375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102394 h 378619"/>
                  <a:gd name="connsiteX1" fmla="*/ 371475 w 533400"/>
                  <a:gd name="connsiteY1" fmla="*/ 102394 h 378619"/>
                  <a:gd name="connsiteX2" fmla="*/ 371475 w 533400"/>
                  <a:gd name="connsiteY2" fmla="*/ 45244 h 378619"/>
                  <a:gd name="connsiteX3" fmla="*/ 428625 w 533400"/>
                  <a:gd name="connsiteY3" fmla="*/ 45244 h 378619"/>
                  <a:gd name="connsiteX4" fmla="*/ 428625 w 533400"/>
                  <a:gd name="connsiteY4" fmla="*/ 102394 h 378619"/>
                  <a:gd name="connsiteX5" fmla="*/ 428625 w 533400"/>
                  <a:gd name="connsiteY5" fmla="*/ 254794 h 378619"/>
                  <a:gd name="connsiteX6" fmla="*/ 371475 w 533400"/>
                  <a:gd name="connsiteY6" fmla="*/ 254794 h 378619"/>
                  <a:gd name="connsiteX7" fmla="*/ 371475 w 533400"/>
                  <a:gd name="connsiteY7" fmla="*/ 197644 h 378619"/>
                  <a:gd name="connsiteX8" fmla="*/ 428625 w 533400"/>
                  <a:gd name="connsiteY8" fmla="*/ 197644 h 378619"/>
                  <a:gd name="connsiteX9" fmla="*/ 428625 w 533400"/>
                  <a:gd name="connsiteY9" fmla="*/ 254794 h 378619"/>
                  <a:gd name="connsiteX10" fmla="*/ 295275 w 533400"/>
                  <a:gd name="connsiteY10" fmla="*/ 102394 h 378619"/>
                  <a:gd name="connsiteX11" fmla="*/ 238125 w 533400"/>
                  <a:gd name="connsiteY11" fmla="*/ 102394 h 378619"/>
                  <a:gd name="connsiteX12" fmla="*/ 238125 w 533400"/>
                  <a:gd name="connsiteY12" fmla="*/ 45244 h 378619"/>
                  <a:gd name="connsiteX13" fmla="*/ 295275 w 533400"/>
                  <a:gd name="connsiteY13" fmla="*/ 45244 h 378619"/>
                  <a:gd name="connsiteX14" fmla="*/ 295275 w 533400"/>
                  <a:gd name="connsiteY14" fmla="*/ 102394 h 378619"/>
                  <a:gd name="connsiteX15" fmla="*/ 295275 w 533400"/>
                  <a:gd name="connsiteY15" fmla="*/ 311944 h 378619"/>
                  <a:gd name="connsiteX16" fmla="*/ 238125 w 533400"/>
                  <a:gd name="connsiteY16" fmla="*/ 311944 h 378619"/>
                  <a:gd name="connsiteX17" fmla="*/ 238125 w 533400"/>
                  <a:gd name="connsiteY17" fmla="*/ 197644 h 378619"/>
                  <a:gd name="connsiteX18" fmla="*/ 295275 w 533400"/>
                  <a:gd name="connsiteY18" fmla="*/ 197644 h 378619"/>
                  <a:gd name="connsiteX19" fmla="*/ 295275 w 533400"/>
                  <a:gd name="connsiteY19" fmla="*/ 311944 h 378619"/>
                  <a:gd name="connsiteX20" fmla="*/ 161925 w 533400"/>
                  <a:gd name="connsiteY20" fmla="*/ 102394 h 378619"/>
                  <a:gd name="connsiteX21" fmla="*/ 104775 w 533400"/>
                  <a:gd name="connsiteY21" fmla="*/ 102394 h 378619"/>
                  <a:gd name="connsiteX22" fmla="*/ 104775 w 533400"/>
                  <a:gd name="connsiteY22" fmla="*/ 45244 h 378619"/>
                  <a:gd name="connsiteX23" fmla="*/ 161925 w 533400"/>
                  <a:gd name="connsiteY23" fmla="*/ 45244 h 378619"/>
                  <a:gd name="connsiteX24" fmla="*/ 161925 w 533400"/>
                  <a:gd name="connsiteY24" fmla="*/ 102394 h 378619"/>
                  <a:gd name="connsiteX25" fmla="*/ 161925 w 533400"/>
                  <a:gd name="connsiteY25" fmla="*/ 254794 h 378619"/>
                  <a:gd name="connsiteX26" fmla="*/ 104775 w 533400"/>
                  <a:gd name="connsiteY26" fmla="*/ 254794 h 378619"/>
                  <a:gd name="connsiteX27" fmla="*/ 104775 w 533400"/>
                  <a:gd name="connsiteY27" fmla="*/ 197644 h 378619"/>
                  <a:gd name="connsiteX28" fmla="*/ 161925 w 533400"/>
                  <a:gd name="connsiteY28" fmla="*/ 197644 h 378619"/>
                  <a:gd name="connsiteX29" fmla="*/ 161925 w 533400"/>
                  <a:gd name="connsiteY29" fmla="*/ 254794 h 378619"/>
                  <a:gd name="connsiteX30" fmla="*/ 495300 w 533400"/>
                  <a:gd name="connsiteY30" fmla="*/ 311944 h 378619"/>
                  <a:gd name="connsiteX31" fmla="*/ 495300 w 533400"/>
                  <a:gd name="connsiteY31" fmla="*/ 7144 h 378619"/>
                  <a:gd name="connsiteX32" fmla="*/ 38100 w 533400"/>
                  <a:gd name="connsiteY32" fmla="*/ 0 h 378619"/>
                  <a:gd name="connsiteX33" fmla="*/ 38100 w 533400"/>
                  <a:gd name="connsiteY33" fmla="*/ 311944 h 378619"/>
                  <a:gd name="connsiteX34" fmla="*/ 0 w 533400"/>
                  <a:gd name="connsiteY34" fmla="*/ 311944 h 378619"/>
                  <a:gd name="connsiteX35" fmla="*/ 0 w 533400"/>
                  <a:gd name="connsiteY35" fmla="*/ 378619 h 378619"/>
                  <a:gd name="connsiteX36" fmla="*/ 533400 w 533400"/>
                  <a:gd name="connsiteY36" fmla="*/ 378619 h 378619"/>
                  <a:gd name="connsiteX37" fmla="*/ 533400 w 533400"/>
                  <a:gd name="connsiteY37" fmla="*/ 311944 h 378619"/>
                  <a:gd name="connsiteX38" fmla="*/ 495300 w 533400"/>
                  <a:gd name="connsiteY38" fmla="*/ 311944 h 378619"/>
                  <a:gd name="connsiteX0" fmla="*/ 428625 w 533400"/>
                  <a:gd name="connsiteY0" fmla="*/ 95250 h 371475"/>
                  <a:gd name="connsiteX1" fmla="*/ 371475 w 533400"/>
                  <a:gd name="connsiteY1" fmla="*/ 95250 h 371475"/>
                  <a:gd name="connsiteX2" fmla="*/ 371475 w 533400"/>
                  <a:gd name="connsiteY2" fmla="*/ 38100 h 371475"/>
                  <a:gd name="connsiteX3" fmla="*/ 428625 w 533400"/>
                  <a:gd name="connsiteY3" fmla="*/ 38100 h 371475"/>
                  <a:gd name="connsiteX4" fmla="*/ 428625 w 533400"/>
                  <a:gd name="connsiteY4" fmla="*/ 95250 h 371475"/>
                  <a:gd name="connsiteX5" fmla="*/ 428625 w 533400"/>
                  <a:gd name="connsiteY5" fmla="*/ 247650 h 371475"/>
                  <a:gd name="connsiteX6" fmla="*/ 371475 w 533400"/>
                  <a:gd name="connsiteY6" fmla="*/ 247650 h 371475"/>
                  <a:gd name="connsiteX7" fmla="*/ 371475 w 533400"/>
                  <a:gd name="connsiteY7" fmla="*/ 190500 h 371475"/>
                  <a:gd name="connsiteX8" fmla="*/ 428625 w 533400"/>
                  <a:gd name="connsiteY8" fmla="*/ 190500 h 371475"/>
                  <a:gd name="connsiteX9" fmla="*/ 428625 w 533400"/>
                  <a:gd name="connsiteY9" fmla="*/ 247650 h 371475"/>
                  <a:gd name="connsiteX10" fmla="*/ 295275 w 533400"/>
                  <a:gd name="connsiteY10" fmla="*/ 95250 h 371475"/>
                  <a:gd name="connsiteX11" fmla="*/ 238125 w 533400"/>
                  <a:gd name="connsiteY11" fmla="*/ 95250 h 371475"/>
                  <a:gd name="connsiteX12" fmla="*/ 238125 w 533400"/>
                  <a:gd name="connsiteY12" fmla="*/ 38100 h 371475"/>
                  <a:gd name="connsiteX13" fmla="*/ 295275 w 533400"/>
                  <a:gd name="connsiteY13" fmla="*/ 38100 h 371475"/>
                  <a:gd name="connsiteX14" fmla="*/ 295275 w 533400"/>
                  <a:gd name="connsiteY14" fmla="*/ 95250 h 371475"/>
                  <a:gd name="connsiteX15" fmla="*/ 295275 w 533400"/>
                  <a:gd name="connsiteY15" fmla="*/ 304800 h 371475"/>
                  <a:gd name="connsiteX16" fmla="*/ 238125 w 533400"/>
                  <a:gd name="connsiteY16" fmla="*/ 304800 h 371475"/>
                  <a:gd name="connsiteX17" fmla="*/ 238125 w 533400"/>
                  <a:gd name="connsiteY17" fmla="*/ 190500 h 371475"/>
                  <a:gd name="connsiteX18" fmla="*/ 295275 w 533400"/>
                  <a:gd name="connsiteY18" fmla="*/ 190500 h 371475"/>
                  <a:gd name="connsiteX19" fmla="*/ 295275 w 533400"/>
                  <a:gd name="connsiteY19" fmla="*/ 304800 h 371475"/>
                  <a:gd name="connsiteX20" fmla="*/ 161925 w 533400"/>
                  <a:gd name="connsiteY20" fmla="*/ 95250 h 371475"/>
                  <a:gd name="connsiteX21" fmla="*/ 104775 w 533400"/>
                  <a:gd name="connsiteY21" fmla="*/ 95250 h 371475"/>
                  <a:gd name="connsiteX22" fmla="*/ 104775 w 533400"/>
                  <a:gd name="connsiteY22" fmla="*/ 38100 h 371475"/>
                  <a:gd name="connsiteX23" fmla="*/ 161925 w 533400"/>
                  <a:gd name="connsiteY23" fmla="*/ 38100 h 371475"/>
                  <a:gd name="connsiteX24" fmla="*/ 161925 w 533400"/>
                  <a:gd name="connsiteY24" fmla="*/ 95250 h 371475"/>
                  <a:gd name="connsiteX25" fmla="*/ 161925 w 533400"/>
                  <a:gd name="connsiteY25" fmla="*/ 247650 h 371475"/>
                  <a:gd name="connsiteX26" fmla="*/ 104775 w 533400"/>
                  <a:gd name="connsiteY26" fmla="*/ 247650 h 371475"/>
                  <a:gd name="connsiteX27" fmla="*/ 104775 w 533400"/>
                  <a:gd name="connsiteY27" fmla="*/ 190500 h 371475"/>
                  <a:gd name="connsiteX28" fmla="*/ 161925 w 533400"/>
                  <a:gd name="connsiteY28" fmla="*/ 190500 h 371475"/>
                  <a:gd name="connsiteX29" fmla="*/ 161925 w 533400"/>
                  <a:gd name="connsiteY29" fmla="*/ 247650 h 371475"/>
                  <a:gd name="connsiteX30" fmla="*/ 495300 w 533400"/>
                  <a:gd name="connsiteY30" fmla="*/ 304800 h 371475"/>
                  <a:gd name="connsiteX31" fmla="*/ 495300 w 533400"/>
                  <a:gd name="connsiteY31" fmla="*/ 0 h 371475"/>
                  <a:gd name="connsiteX32" fmla="*/ 38100 w 533400"/>
                  <a:gd name="connsiteY32" fmla="*/ 2381 h 371475"/>
                  <a:gd name="connsiteX33" fmla="*/ 38100 w 533400"/>
                  <a:gd name="connsiteY33" fmla="*/ 304800 h 371475"/>
                  <a:gd name="connsiteX34" fmla="*/ 0 w 533400"/>
                  <a:gd name="connsiteY34" fmla="*/ 304800 h 371475"/>
                  <a:gd name="connsiteX35" fmla="*/ 0 w 533400"/>
                  <a:gd name="connsiteY35" fmla="*/ 371475 h 371475"/>
                  <a:gd name="connsiteX36" fmla="*/ 533400 w 533400"/>
                  <a:gd name="connsiteY36" fmla="*/ 371475 h 371475"/>
                  <a:gd name="connsiteX37" fmla="*/ 533400 w 533400"/>
                  <a:gd name="connsiteY37" fmla="*/ 304800 h 371475"/>
                  <a:gd name="connsiteX38" fmla="*/ 495300 w 533400"/>
                  <a:gd name="connsiteY38" fmla="*/ 30480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33400" h="371475">
                    <a:moveTo>
                      <a:pt x="428625" y="95250"/>
                    </a:moveTo>
                    <a:lnTo>
                      <a:pt x="371475" y="95250"/>
                    </a:lnTo>
                    <a:lnTo>
                      <a:pt x="371475" y="38100"/>
                    </a:lnTo>
                    <a:lnTo>
                      <a:pt x="428625" y="38100"/>
                    </a:lnTo>
                    <a:lnTo>
                      <a:pt x="428625" y="95250"/>
                    </a:lnTo>
                    <a:close/>
                    <a:moveTo>
                      <a:pt x="428625" y="247650"/>
                    </a:moveTo>
                    <a:lnTo>
                      <a:pt x="371475" y="247650"/>
                    </a:lnTo>
                    <a:lnTo>
                      <a:pt x="371475" y="190500"/>
                    </a:lnTo>
                    <a:lnTo>
                      <a:pt x="428625" y="190500"/>
                    </a:lnTo>
                    <a:lnTo>
                      <a:pt x="428625" y="247650"/>
                    </a:lnTo>
                    <a:close/>
                    <a:moveTo>
                      <a:pt x="295275" y="95250"/>
                    </a:moveTo>
                    <a:lnTo>
                      <a:pt x="238125" y="95250"/>
                    </a:lnTo>
                    <a:lnTo>
                      <a:pt x="238125" y="38100"/>
                    </a:lnTo>
                    <a:lnTo>
                      <a:pt x="295275" y="38100"/>
                    </a:lnTo>
                    <a:lnTo>
                      <a:pt x="295275" y="95250"/>
                    </a:lnTo>
                    <a:close/>
                    <a:moveTo>
                      <a:pt x="295275" y="304800"/>
                    </a:moveTo>
                    <a:lnTo>
                      <a:pt x="238125" y="304800"/>
                    </a:lnTo>
                    <a:lnTo>
                      <a:pt x="238125" y="190500"/>
                    </a:lnTo>
                    <a:lnTo>
                      <a:pt x="295275" y="190500"/>
                    </a:lnTo>
                    <a:lnTo>
                      <a:pt x="295275" y="304800"/>
                    </a:lnTo>
                    <a:close/>
                    <a:moveTo>
                      <a:pt x="161925" y="95250"/>
                    </a:moveTo>
                    <a:lnTo>
                      <a:pt x="104775" y="95250"/>
                    </a:lnTo>
                    <a:lnTo>
                      <a:pt x="104775" y="38100"/>
                    </a:lnTo>
                    <a:lnTo>
                      <a:pt x="161925" y="38100"/>
                    </a:lnTo>
                    <a:lnTo>
                      <a:pt x="161925" y="95250"/>
                    </a:lnTo>
                    <a:close/>
                    <a:moveTo>
                      <a:pt x="161925" y="247650"/>
                    </a:moveTo>
                    <a:lnTo>
                      <a:pt x="104775" y="247650"/>
                    </a:lnTo>
                    <a:lnTo>
                      <a:pt x="104775" y="190500"/>
                    </a:lnTo>
                    <a:lnTo>
                      <a:pt x="161925" y="190500"/>
                    </a:lnTo>
                    <a:lnTo>
                      <a:pt x="161925" y="247650"/>
                    </a:lnTo>
                    <a:close/>
                    <a:moveTo>
                      <a:pt x="495300" y="304800"/>
                    </a:moveTo>
                    <a:lnTo>
                      <a:pt x="495300" y="0"/>
                    </a:lnTo>
                    <a:lnTo>
                      <a:pt x="38100" y="2381"/>
                    </a:lnTo>
                    <a:lnTo>
                      <a:pt x="38100" y="304800"/>
                    </a:lnTo>
                    <a:lnTo>
                      <a:pt x="0" y="304800"/>
                    </a:lnTo>
                    <a:lnTo>
                      <a:pt x="0" y="371475"/>
                    </a:lnTo>
                    <a:lnTo>
                      <a:pt x="533400" y="371475"/>
                    </a:lnTo>
                    <a:lnTo>
                      <a:pt x="533400" y="304800"/>
                    </a:lnTo>
                    <a:lnTo>
                      <a:pt x="495300" y="304800"/>
                    </a:lnTo>
                    <a:close/>
                  </a:path>
                </a:pathLst>
              </a:custGeom>
              <a:solidFill>
                <a:srgbClr val="FEB81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cxnSp>
          <p:nvCxnSpPr>
            <p:cNvPr id="76" name="Suora nuoliyhdysviiva 75">
              <a:extLst>
                <a:ext uri="{FF2B5EF4-FFF2-40B4-BE49-F238E27FC236}">
                  <a16:creationId xmlns:a16="http://schemas.microsoft.com/office/drawing/2014/main" id="{FAF02BD9-4CA1-12A7-1E6A-B07B003BF471}"/>
                </a:ext>
              </a:extLst>
            </p:cNvPr>
            <p:cNvCxnSpPr/>
            <p:nvPr/>
          </p:nvCxnSpPr>
          <p:spPr>
            <a:xfrm>
              <a:off x="3060700" y="4517864"/>
              <a:ext cx="3454400" cy="0"/>
            </a:xfrm>
            <a:prstGeom prst="straightConnector1">
              <a:avLst/>
            </a:prstGeom>
            <a:ln w="38100">
              <a:solidFill>
                <a:srgbClr val="FF5050"/>
              </a:solidFill>
              <a:prstDash val="dash"/>
              <a:tailEnd type="triangle"/>
            </a:ln>
          </p:spPr>
          <p:style>
            <a:lnRef idx="2">
              <a:schemeClr val="accent1"/>
            </a:lnRef>
            <a:fillRef idx="0">
              <a:schemeClr val="accent1"/>
            </a:fillRef>
            <a:effectRef idx="1">
              <a:schemeClr val="accent1"/>
            </a:effectRef>
            <a:fontRef idx="minor">
              <a:schemeClr val="tx1"/>
            </a:fontRef>
          </p:style>
        </p:cxnSp>
      </p:grpSp>
      <p:grpSp>
        <p:nvGrpSpPr>
          <p:cNvPr id="34" name="Ryhmä 33">
            <a:extLst>
              <a:ext uri="{FF2B5EF4-FFF2-40B4-BE49-F238E27FC236}">
                <a16:creationId xmlns:a16="http://schemas.microsoft.com/office/drawing/2014/main" id="{31E56D1B-37AF-89B7-89AF-A58A436C90E8}"/>
              </a:ext>
            </a:extLst>
          </p:cNvPr>
          <p:cNvGrpSpPr/>
          <p:nvPr/>
        </p:nvGrpSpPr>
        <p:grpSpPr>
          <a:xfrm>
            <a:off x="312864" y="3976691"/>
            <a:ext cx="5406055" cy="1109634"/>
            <a:chOff x="652487" y="5243056"/>
            <a:chExt cx="8735068" cy="1683838"/>
          </a:xfrm>
        </p:grpSpPr>
        <p:grpSp>
          <p:nvGrpSpPr>
            <p:cNvPr id="44" name="Ryhmä 43">
              <a:extLst>
                <a:ext uri="{FF2B5EF4-FFF2-40B4-BE49-F238E27FC236}">
                  <a16:creationId xmlns:a16="http://schemas.microsoft.com/office/drawing/2014/main" id="{FFBE0605-0D73-1AC4-885F-527430D251B3}"/>
                </a:ext>
              </a:extLst>
            </p:cNvPr>
            <p:cNvGrpSpPr/>
            <p:nvPr/>
          </p:nvGrpSpPr>
          <p:grpSpPr>
            <a:xfrm>
              <a:off x="2020662" y="6012494"/>
              <a:ext cx="914400" cy="914400"/>
              <a:chOff x="2034282" y="1934110"/>
              <a:chExt cx="914400" cy="914400"/>
            </a:xfrm>
          </p:grpSpPr>
          <p:sp>
            <p:nvSpPr>
              <p:cNvPr id="70" name="Suorakulmio 69">
                <a:extLst>
                  <a:ext uri="{FF2B5EF4-FFF2-40B4-BE49-F238E27FC236}">
                    <a16:creationId xmlns:a16="http://schemas.microsoft.com/office/drawing/2014/main" id="{3183AAB0-BF99-BF9B-D173-B2E53EB1A62C}"/>
                  </a:ext>
                </a:extLst>
              </p:cNvPr>
              <p:cNvSpPr/>
              <p:nvPr/>
            </p:nvSpPr>
            <p:spPr>
              <a:xfrm>
                <a:off x="2156519" y="2108835"/>
                <a:ext cx="669925" cy="441325"/>
              </a:xfrm>
              <a:prstGeom prst="rect">
                <a:avLst/>
              </a:prstGeom>
              <a:solidFill>
                <a:srgbClr val="48CCBE"/>
              </a:solid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71" name="Kuva 70" descr="Näyttö tasaisella täytöllä">
                <a:extLst>
                  <a:ext uri="{FF2B5EF4-FFF2-40B4-BE49-F238E27FC236}">
                    <a16:creationId xmlns:a16="http://schemas.microsoft.com/office/drawing/2014/main" id="{0B42846B-5B58-CF30-1213-F84FF26348F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034282" y="1934110"/>
                <a:ext cx="914400" cy="914400"/>
              </a:xfrm>
              <a:prstGeom prst="rect">
                <a:avLst/>
              </a:prstGeom>
            </p:spPr>
          </p:pic>
        </p:grpSp>
        <p:pic>
          <p:nvPicPr>
            <p:cNvPr id="45" name="Kuva 44" descr="Tuotanto tasaisella täytöllä">
              <a:extLst>
                <a:ext uri="{FF2B5EF4-FFF2-40B4-BE49-F238E27FC236}">
                  <a16:creationId xmlns:a16="http://schemas.microsoft.com/office/drawing/2014/main" id="{CD5208E6-4DAA-09F3-C38A-9F2BAE806FFF}"/>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52487" y="5558719"/>
              <a:ext cx="1368175" cy="1368175"/>
            </a:xfrm>
            <a:prstGeom prst="rect">
              <a:avLst/>
            </a:prstGeom>
          </p:spPr>
        </p:pic>
        <p:grpSp>
          <p:nvGrpSpPr>
            <p:cNvPr id="46" name="Ryhmä 45">
              <a:extLst>
                <a:ext uri="{FF2B5EF4-FFF2-40B4-BE49-F238E27FC236}">
                  <a16:creationId xmlns:a16="http://schemas.microsoft.com/office/drawing/2014/main" id="{07582065-9A13-5A32-A18C-5E3018AADEA6}"/>
                </a:ext>
              </a:extLst>
            </p:cNvPr>
            <p:cNvGrpSpPr/>
            <p:nvPr/>
          </p:nvGrpSpPr>
          <p:grpSpPr>
            <a:xfrm>
              <a:off x="6780165" y="6145844"/>
              <a:ext cx="762000" cy="647700"/>
              <a:chOff x="6793785" y="2067460"/>
              <a:chExt cx="762000" cy="647700"/>
            </a:xfrm>
          </p:grpSpPr>
          <p:sp>
            <p:nvSpPr>
              <p:cNvPr id="67" name="Suorakulmio 66">
                <a:extLst>
                  <a:ext uri="{FF2B5EF4-FFF2-40B4-BE49-F238E27FC236}">
                    <a16:creationId xmlns:a16="http://schemas.microsoft.com/office/drawing/2014/main" id="{5A74C9A6-8DBE-1C6D-35FA-0F709E14FA09}"/>
                  </a:ext>
                </a:extLst>
              </p:cNvPr>
              <p:cNvSpPr/>
              <p:nvPr/>
            </p:nvSpPr>
            <p:spPr>
              <a:xfrm>
                <a:off x="6838949" y="2117725"/>
                <a:ext cx="669925" cy="441325"/>
              </a:xfrm>
              <a:prstGeom prst="rect">
                <a:avLst/>
              </a:prstGeom>
              <a:solidFill>
                <a:srgbClr val="48CCBE"/>
              </a:solid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9" name="Kuva 5" descr="Näyttö tasaisella täytöllä">
                <a:extLst>
                  <a:ext uri="{FF2B5EF4-FFF2-40B4-BE49-F238E27FC236}">
                    <a16:creationId xmlns:a16="http://schemas.microsoft.com/office/drawing/2014/main" id="{6727380F-FD80-0BC5-F447-3D3D854E741B}"/>
                  </a:ext>
                </a:extLst>
              </p:cNvPr>
              <p:cNvSpPr/>
              <p:nvPr/>
            </p:nvSpPr>
            <p:spPr>
              <a:xfrm>
                <a:off x="6793785" y="2067460"/>
                <a:ext cx="762000" cy="647700"/>
              </a:xfrm>
              <a:custGeom>
                <a:avLst/>
                <a:gdLst>
                  <a:gd name="connsiteX0" fmla="*/ 704850 w 762000"/>
                  <a:gd name="connsiteY0" fmla="*/ 476250 h 647700"/>
                  <a:gd name="connsiteX1" fmla="*/ 57150 w 762000"/>
                  <a:gd name="connsiteY1" fmla="*/ 476250 h 647700"/>
                  <a:gd name="connsiteX2" fmla="*/ 57150 w 762000"/>
                  <a:gd name="connsiteY2" fmla="*/ 57150 h 647700"/>
                  <a:gd name="connsiteX3" fmla="*/ 704850 w 762000"/>
                  <a:gd name="connsiteY3" fmla="*/ 57150 h 647700"/>
                  <a:gd name="connsiteX4" fmla="*/ 704850 w 762000"/>
                  <a:gd name="connsiteY4" fmla="*/ 476250 h 647700"/>
                  <a:gd name="connsiteX5" fmla="*/ 723900 w 762000"/>
                  <a:gd name="connsiteY5" fmla="*/ 0 h 647700"/>
                  <a:gd name="connsiteX6" fmla="*/ 38100 w 762000"/>
                  <a:gd name="connsiteY6" fmla="*/ 0 h 647700"/>
                  <a:gd name="connsiteX7" fmla="*/ 0 w 762000"/>
                  <a:gd name="connsiteY7" fmla="*/ 38100 h 647700"/>
                  <a:gd name="connsiteX8" fmla="*/ 0 w 762000"/>
                  <a:gd name="connsiteY8" fmla="*/ 495300 h 647700"/>
                  <a:gd name="connsiteX9" fmla="*/ 38100 w 762000"/>
                  <a:gd name="connsiteY9" fmla="*/ 533400 h 647700"/>
                  <a:gd name="connsiteX10" fmla="*/ 304800 w 762000"/>
                  <a:gd name="connsiteY10" fmla="*/ 533400 h 647700"/>
                  <a:gd name="connsiteX11" fmla="*/ 304800 w 762000"/>
                  <a:gd name="connsiteY11" fmla="*/ 590550 h 647700"/>
                  <a:gd name="connsiteX12" fmla="*/ 209550 w 762000"/>
                  <a:gd name="connsiteY12" fmla="*/ 590550 h 647700"/>
                  <a:gd name="connsiteX13" fmla="*/ 209550 w 762000"/>
                  <a:gd name="connsiteY13" fmla="*/ 647700 h 647700"/>
                  <a:gd name="connsiteX14" fmla="*/ 552450 w 762000"/>
                  <a:gd name="connsiteY14" fmla="*/ 647700 h 647700"/>
                  <a:gd name="connsiteX15" fmla="*/ 552450 w 762000"/>
                  <a:gd name="connsiteY15" fmla="*/ 590550 h 647700"/>
                  <a:gd name="connsiteX16" fmla="*/ 457200 w 762000"/>
                  <a:gd name="connsiteY16" fmla="*/ 590550 h 647700"/>
                  <a:gd name="connsiteX17" fmla="*/ 457200 w 762000"/>
                  <a:gd name="connsiteY17" fmla="*/ 533400 h 647700"/>
                  <a:gd name="connsiteX18" fmla="*/ 723900 w 762000"/>
                  <a:gd name="connsiteY18" fmla="*/ 533400 h 647700"/>
                  <a:gd name="connsiteX19" fmla="*/ 762000 w 762000"/>
                  <a:gd name="connsiteY19" fmla="*/ 495300 h 647700"/>
                  <a:gd name="connsiteX20" fmla="*/ 762000 w 762000"/>
                  <a:gd name="connsiteY20" fmla="*/ 38100 h 647700"/>
                  <a:gd name="connsiteX21" fmla="*/ 723900 w 762000"/>
                  <a:gd name="connsiteY21" fmla="*/ 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2000" h="647700">
                    <a:moveTo>
                      <a:pt x="704850" y="476250"/>
                    </a:moveTo>
                    <a:lnTo>
                      <a:pt x="57150" y="476250"/>
                    </a:lnTo>
                    <a:lnTo>
                      <a:pt x="57150" y="57150"/>
                    </a:lnTo>
                    <a:lnTo>
                      <a:pt x="704850" y="57150"/>
                    </a:lnTo>
                    <a:lnTo>
                      <a:pt x="704850" y="476250"/>
                    </a:lnTo>
                    <a:close/>
                    <a:moveTo>
                      <a:pt x="723900" y="0"/>
                    </a:moveTo>
                    <a:lnTo>
                      <a:pt x="38100" y="0"/>
                    </a:lnTo>
                    <a:cubicBezTo>
                      <a:pt x="17145" y="0"/>
                      <a:pt x="0" y="17145"/>
                      <a:pt x="0" y="38100"/>
                    </a:cubicBezTo>
                    <a:lnTo>
                      <a:pt x="0" y="495300"/>
                    </a:lnTo>
                    <a:cubicBezTo>
                      <a:pt x="0" y="516255"/>
                      <a:pt x="17145" y="533400"/>
                      <a:pt x="38100" y="533400"/>
                    </a:cubicBezTo>
                    <a:lnTo>
                      <a:pt x="304800" y="533400"/>
                    </a:lnTo>
                    <a:lnTo>
                      <a:pt x="304800" y="590550"/>
                    </a:lnTo>
                    <a:lnTo>
                      <a:pt x="209550" y="590550"/>
                    </a:lnTo>
                    <a:lnTo>
                      <a:pt x="209550" y="647700"/>
                    </a:lnTo>
                    <a:lnTo>
                      <a:pt x="552450" y="647700"/>
                    </a:lnTo>
                    <a:lnTo>
                      <a:pt x="552450" y="590550"/>
                    </a:lnTo>
                    <a:lnTo>
                      <a:pt x="457200" y="590550"/>
                    </a:lnTo>
                    <a:lnTo>
                      <a:pt x="457200" y="533400"/>
                    </a:lnTo>
                    <a:lnTo>
                      <a:pt x="723900" y="533400"/>
                    </a:lnTo>
                    <a:cubicBezTo>
                      <a:pt x="744855" y="533400"/>
                      <a:pt x="762000" y="516255"/>
                      <a:pt x="762000" y="495300"/>
                    </a:cubicBezTo>
                    <a:lnTo>
                      <a:pt x="762000" y="38100"/>
                    </a:lnTo>
                    <a:cubicBezTo>
                      <a:pt x="762000" y="17145"/>
                      <a:pt x="744855" y="0"/>
                      <a:pt x="723900" y="0"/>
                    </a:cubicBez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7" name="Ryhmä 46">
              <a:extLst>
                <a:ext uri="{FF2B5EF4-FFF2-40B4-BE49-F238E27FC236}">
                  <a16:creationId xmlns:a16="http://schemas.microsoft.com/office/drawing/2014/main" id="{CE874F06-74B9-3D89-03E9-EEFBEF88B9B3}"/>
                </a:ext>
              </a:extLst>
            </p:cNvPr>
            <p:cNvGrpSpPr/>
            <p:nvPr/>
          </p:nvGrpSpPr>
          <p:grpSpPr>
            <a:xfrm>
              <a:off x="7641587" y="5243056"/>
              <a:ext cx="1745968" cy="1526140"/>
              <a:chOff x="7655207" y="1164672"/>
              <a:chExt cx="1745968" cy="1526140"/>
            </a:xfrm>
          </p:grpSpPr>
          <p:sp>
            <p:nvSpPr>
              <p:cNvPr id="64" name="Kuva 7" descr="Nosturi tasaisella täytöllä">
                <a:extLst>
                  <a:ext uri="{FF2B5EF4-FFF2-40B4-BE49-F238E27FC236}">
                    <a16:creationId xmlns:a16="http://schemas.microsoft.com/office/drawing/2014/main" id="{AF66ED87-DE12-FC2B-BC85-EA0E2F3DF391}"/>
                  </a:ext>
                </a:extLst>
              </p:cNvPr>
              <p:cNvSpPr/>
              <p:nvPr/>
            </p:nvSpPr>
            <p:spPr>
              <a:xfrm>
                <a:off x="7655207" y="1164672"/>
                <a:ext cx="1527946" cy="1526140"/>
              </a:xfrm>
              <a:custGeom>
                <a:avLst/>
                <a:gdLst>
                  <a:gd name="connsiteX0" fmla="*/ 1451155 w 1527946"/>
                  <a:gd name="connsiteY0" fmla="*/ 991991 h 1526140"/>
                  <a:gd name="connsiteX1" fmla="*/ 1145927 w 1527946"/>
                  <a:gd name="connsiteY1" fmla="*/ 991991 h 1526140"/>
                  <a:gd name="connsiteX2" fmla="*/ 1145927 w 1527946"/>
                  <a:gd name="connsiteY2" fmla="*/ 839377 h 1526140"/>
                  <a:gd name="connsiteX3" fmla="*/ 1451155 w 1527946"/>
                  <a:gd name="connsiteY3" fmla="*/ 839377 h 1526140"/>
                  <a:gd name="connsiteX4" fmla="*/ 1451155 w 1527946"/>
                  <a:gd name="connsiteY4" fmla="*/ 991991 h 1526140"/>
                  <a:gd name="connsiteX5" fmla="*/ 604147 w 1527946"/>
                  <a:gd name="connsiteY5" fmla="*/ 324305 h 1526140"/>
                  <a:gd name="connsiteX6" fmla="*/ 592701 w 1527946"/>
                  <a:gd name="connsiteY6" fmla="*/ 230829 h 1526140"/>
                  <a:gd name="connsiteX7" fmla="*/ 985682 w 1527946"/>
                  <a:gd name="connsiteY7" fmla="*/ 324305 h 1526140"/>
                  <a:gd name="connsiteX8" fmla="*/ 604147 w 1527946"/>
                  <a:gd name="connsiteY8" fmla="*/ 324305 h 1526140"/>
                  <a:gd name="connsiteX9" fmla="*/ 300827 w 1527946"/>
                  <a:gd name="connsiteY9" fmla="*/ 324305 h 1526140"/>
                  <a:gd name="connsiteX10" fmla="*/ 436272 w 1527946"/>
                  <a:gd name="connsiteY10" fmla="*/ 255628 h 1526140"/>
                  <a:gd name="connsiteX11" fmla="*/ 428641 w 1527946"/>
                  <a:gd name="connsiteY11" fmla="*/ 324305 h 1526140"/>
                  <a:gd name="connsiteX12" fmla="*/ 300827 w 1527946"/>
                  <a:gd name="connsiteY12" fmla="*/ 324305 h 1526140"/>
                  <a:gd name="connsiteX13" fmla="*/ 422918 w 1527946"/>
                  <a:gd name="connsiteY13" fmla="*/ 1411680 h 1526140"/>
                  <a:gd name="connsiteX14" fmla="*/ 430549 w 1527946"/>
                  <a:gd name="connsiteY14" fmla="*/ 1335373 h 1526140"/>
                  <a:gd name="connsiteX15" fmla="*/ 600332 w 1527946"/>
                  <a:gd name="connsiteY15" fmla="*/ 1335373 h 1526140"/>
                  <a:gd name="connsiteX16" fmla="*/ 607963 w 1527946"/>
                  <a:gd name="connsiteY16" fmla="*/ 1411680 h 1526140"/>
                  <a:gd name="connsiteX17" fmla="*/ 422918 w 1527946"/>
                  <a:gd name="connsiteY17" fmla="*/ 1411680 h 1526140"/>
                  <a:gd name="connsiteX18" fmla="*/ 449625 w 1527946"/>
                  <a:gd name="connsiteY18" fmla="*/ 1182759 h 1526140"/>
                  <a:gd name="connsiteX19" fmla="*/ 585070 w 1527946"/>
                  <a:gd name="connsiteY19" fmla="*/ 1182759 h 1526140"/>
                  <a:gd name="connsiteX20" fmla="*/ 592701 w 1527946"/>
                  <a:gd name="connsiteY20" fmla="*/ 1259066 h 1526140"/>
                  <a:gd name="connsiteX21" fmla="*/ 440087 w 1527946"/>
                  <a:gd name="connsiteY21" fmla="*/ 1259066 h 1526140"/>
                  <a:gd name="connsiteX22" fmla="*/ 449625 w 1527946"/>
                  <a:gd name="connsiteY22" fmla="*/ 1182759 h 1526140"/>
                  <a:gd name="connsiteX23" fmla="*/ 466795 w 1527946"/>
                  <a:gd name="connsiteY23" fmla="*/ 1030145 h 1526140"/>
                  <a:gd name="connsiteX24" fmla="*/ 567901 w 1527946"/>
                  <a:gd name="connsiteY24" fmla="*/ 1030145 h 1526140"/>
                  <a:gd name="connsiteX25" fmla="*/ 575532 w 1527946"/>
                  <a:gd name="connsiteY25" fmla="*/ 1106452 h 1526140"/>
                  <a:gd name="connsiteX26" fmla="*/ 457256 w 1527946"/>
                  <a:gd name="connsiteY26" fmla="*/ 1106452 h 1526140"/>
                  <a:gd name="connsiteX27" fmla="*/ 466795 w 1527946"/>
                  <a:gd name="connsiteY27" fmla="*/ 1030145 h 1526140"/>
                  <a:gd name="connsiteX28" fmla="*/ 482056 w 1527946"/>
                  <a:gd name="connsiteY28" fmla="*/ 877531 h 1526140"/>
                  <a:gd name="connsiteX29" fmla="*/ 548825 w 1527946"/>
                  <a:gd name="connsiteY29" fmla="*/ 877531 h 1526140"/>
                  <a:gd name="connsiteX30" fmla="*/ 556455 w 1527946"/>
                  <a:gd name="connsiteY30" fmla="*/ 953838 h 1526140"/>
                  <a:gd name="connsiteX31" fmla="*/ 472518 w 1527946"/>
                  <a:gd name="connsiteY31" fmla="*/ 953838 h 1526140"/>
                  <a:gd name="connsiteX32" fmla="*/ 482056 w 1527946"/>
                  <a:gd name="connsiteY32" fmla="*/ 877531 h 1526140"/>
                  <a:gd name="connsiteX33" fmla="*/ 499225 w 1527946"/>
                  <a:gd name="connsiteY33" fmla="*/ 724917 h 1526140"/>
                  <a:gd name="connsiteX34" fmla="*/ 531656 w 1527946"/>
                  <a:gd name="connsiteY34" fmla="*/ 724917 h 1526140"/>
                  <a:gd name="connsiteX35" fmla="*/ 539286 w 1527946"/>
                  <a:gd name="connsiteY35" fmla="*/ 801224 h 1526140"/>
                  <a:gd name="connsiteX36" fmla="*/ 489687 w 1527946"/>
                  <a:gd name="connsiteY36" fmla="*/ 801224 h 1526140"/>
                  <a:gd name="connsiteX37" fmla="*/ 499225 w 1527946"/>
                  <a:gd name="connsiteY37" fmla="*/ 724917 h 1526140"/>
                  <a:gd name="connsiteX38" fmla="*/ 516394 w 1527946"/>
                  <a:gd name="connsiteY38" fmla="*/ 576118 h 1526140"/>
                  <a:gd name="connsiteX39" fmla="*/ 524025 w 1527946"/>
                  <a:gd name="connsiteY39" fmla="*/ 648610 h 1526140"/>
                  <a:gd name="connsiteX40" fmla="*/ 506856 w 1527946"/>
                  <a:gd name="connsiteY40" fmla="*/ 648610 h 1526140"/>
                  <a:gd name="connsiteX41" fmla="*/ 516394 w 1527946"/>
                  <a:gd name="connsiteY41" fmla="*/ 576118 h 1526140"/>
                  <a:gd name="connsiteX42" fmla="*/ 1336694 w 1527946"/>
                  <a:gd name="connsiteY42" fmla="*/ 763070 h 1526140"/>
                  <a:gd name="connsiteX43" fmla="*/ 1336694 w 1527946"/>
                  <a:gd name="connsiteY43" fmla="*/ 438765 h 1526140"/>
                  <a:gd name="connsiteX44" fmla="*/ 1470232 w 1527946"/>
                  <a:gd name="connsiteY44" fmla="*/ 438765 h 1526140"/>
                  <a:gd name="connsiteX45" fmla="*/ 1527462 w 1527946"/>
                  <a:gd name="connsiteY45" fmla="*/ 389166 h 1526140"/>
                  <a:gd name="connsiteX46" fmla="*/ 1483585 w 1527946"/>
                  <a:gd name="connsiteY46" fmla="*/ 326212 h 1526140"/>
                  <a:gd name="connsiteX47" fmla="*/ 579347 w 1527946"/>
                  <a:gd name="connsiteY47" fmla="*/ 108737 h 1526140"/>
                  <a:gd name="connsiteX48" fmla="*/ 573624 w 1527946"/>
                  <a:gd name="connsiteY48" fmla="*/ 51507 h 1526140"/>
                  <a:gd name="connsiteX49" fmla="*/ 516394 w 1527946"/>
                  <a:gd name="connsiteY49" fmla="*/ 0 h 1526140"/>
                  <a:gd name="connsiteX50" fmla="*/ 459164 w 1527946"/>
                  <a:gd name="connsiteY50" fmla="*/ 51507 h 1526140"/>
                  <a:gd name="connsiteX51" fmla="*/ 451533 w 1527946"/>
                  <a:gd name="connsiteY51" fmla="*/ 122091 h 1526140"/>
                  <a:gd name="connsiteX52" fmla="*/ 31845 w 1527946"/>
                  <a:gd name="connsiteY52" fmla="*/ 331935 h 1526140"/>
                  <a:gd name="connsiteX53" fmla="*/ 1322 w 1527946"/>
                  <a:gd name="connsiteY53" fmla="*/ 396796 h 1526140"/>
                  <a:gd name="connsiteX54" fmla="*/ 58552 w 1527946"/>
                  <a:gd name="connsiteY54" fmla="*/ 438765 h 1526140"/>
                  <a:gd name="connsiteX55" fmla="*/ 417195 w 1527946"/>
                  <a:gd name="connsiteY55" fmla="*/ 438765 h 1526140"/>
                  <a:gd name="connsiteX56" fmla="*/ 308458 w 1527946"/>
                  <a:gd name="connsiteY56" fmla="*/ 1411680 h 1526140"/>
                  <a:gd name="connsiteX57" fmla="*/ 115782 w 1527946"/>
                  <a:gd name="connsiteY57" fmla="*/ 1411680 h 1526140"/>
                  <a:gd name="connsiteX58" fmla="*/ 115782 w 1527946"/>
                  <a:gd name="connsiteY58" fmla="*/ 1526140 h 1526140"/>
                  <a:gd name="connsiteX59" fmla="*/ 917006 w 1527946"/>
                  <a:gd name="connsiteY59" fmla="*/ 1526140 h 1526140"/>
                  <a:gd name="connsiteX60" fmla="*/ 917006 w 1527946"/>
                  <a:gd name="connsiteY60" fmla="*/ 1411680 h 1526140"/>
                  <a:gd name="connsiteX61" fmla="*/ 724331 w 1527946"/>
                  <a:gd name="connsiteY61" fmla="*/ 1411680 h 1526140"/>
                  <a:gd name="connsiteX62" fmla="*/ 615593 w 1527946"/>
                  <a:gd name="connsiteY62" fmla="*/ 438765 h 1526140"/>
                  <a:gd name="connsiteX63" fmla="*/ 1260387 w 1527946"/>
                  <a:gd name="connsiteY63" fmla="*/ 438765 h 1526140"/>
                  <a:gd name="connsiteX64" fmla="*/ 1260387 w 1527946"/>
                  <a:gd name="connsiteY64" fmla="*/ 763070 h 1526140"/>
                  <a:gd name="connsiteX65" fmla="*/ 1069620 w 1527946"/>
                  <a:gd name="connsiteY65" fmla="*/ 763070 h 1526140"/>
                  <a:gd name="connsiteX66" fmla="*/ 1069620 w 1527946"/>
                  <a:gd name="connsiteY66" fmla="*/ 1068298 h 1526140"/>
                  <a:gd name="connsiteX67" fmla="*/ 1527462 w 1527946"/>
                  <a:gd name="connsiteY67" fmla="*/ 1068298 h 1526140"/>
                  <a:gd name="connsiteX68" fmla="*/ 1527462 w 1527946"/>
                  <a:gd name="connsiteY68" fmla="*/ 763070 h 1526140"/>
                  <a:gd name="connsiteX69" fmla="*/ 1336694 w 1527946"/>
                  <a:gd name="connsiteY69" fmla="*/ 763070 h 1526140"/>
                  <a:gd name="connsiteX0" fmla="*/ 1451155 w 1527946"/>
                  <a:gd name="connsiteY0" fmla="*/ 991991 h 1526140"/>
                  <a:gd name="connsiteX1" fmla="*/ 1145927 w 1527946"/>
                  <a:gd name="connsiteY1" fmla="*/ 839377 h 1526140"/>
                  <a:gd name="connsiteX2" fmla="*/ 1451155 w 1527946"/>
                  <a:gd name="connsiteY2" fmla="*/ 839377 h 1526140"/>
                  <a:gd name="connsiteX3" fmla="*/ 1451155 w 1527946"/>
                  <a:gd name="connsiteY3" fmla="*/ 991991 h 1526140"/>
                  <a:gd name="connsiteX4" fmla="*/ 604147 w 1527946"/>
                  <a:gd name="connsiteY4" fmla="*/ 324305 h 1526140"/>
                  <a:gd name="connsiteX5" fmla="*/ 592701 w 1527946"/>
                  <a:gd name="connsiteY5" fmla="*/ 230829 h 1526140"/>
                  <a:gd name="connsiteX6" fmla="*/ 985682 w 1527946"/>
                  <a:gd name="connsiteY6" fmla="*/ 324305 h 1526140"/>
                  <a:gd name="connsiteX7" fmla="*/ 604147 w 1527946"/>
                  <a:gd name="connsiteY7" fmla="*/ 324305 h 1526140"/>
                  <a:gd name="connsiteX8" fmla="*/ 300827 w 1527946"/>
                  <a:gd name="connsiteY8" fmla="*/ 324305 h 1526140"/>
                  <a:gd name="connsiteX9" fmla="*/ 436272 w 1527946"/>
                  <a:gd name="connsiteY9" fmla="*/ 255628 h 1526140"/>
                  <a:gd name="connsiteX10" fmla="*/ 428641 w 1527946"/>
                  <a:gd name="connsiteY10" fmla="*/ 324305 h 1526140"/>
                  <a:gd name="connsiteX11" fmla="*/ 300827 w 1527946"/>
                  <a:gd name="connsiteY11" fmla="*/ 324305 h 1526140"/>
                  <a:gd name="connsiteX12" fmla="*/ 422918 w 1527946"/>
                  <a:gd name="connsiteY12" fmla="*/ 1411680 h 1526140"/>
                  <a:gd name="connsiteX13" fmla="*/ 430549 w 1527946"/>
                  <a:gd name="connsiteY13" fmla="*/ 1335373 h 1526140"/>
                  <a:gd name="connsiteX14" fmla="*/ 600332 w 1527946"/>
                  <a:gd name="connsiteY14" fmla="*/ 1335373 h 1526140"/>
                  <a:gd name="connsiteX15" fmla="*/ 607963 w 1527946"/>
                  <a:gd name="connsiteY15" fmla="*/ 1411680 h 1526140"/>
                  <a:gd name="connsiteX16" fmla="*/ 422918 w 1527946"/>
                  <a:gd name="connsiteY16" fmla="*/ 1411680 h 1526140"/>
                  <a:gd name="connsiteX17" fmla="*/ 449625 w 1527946"/>
                  <a:gd name="connsiteY17" fmla="*/ 1182759 h 1526140"/>
                  <a:gd name="connsiteX18" fmla="*/ 585070 w 1527946"/>
                  <a:gd name="connsiteY18" fmla="*/ 1182759 h 1526140"/>
                  <a:gd name="connsiteX19" fmla="*/ 592701 w 1527946"/>
                  <a:gd name="connsiteY19" fmla="*/ 1259066 h 1526140"/>
                  <a:gd name="connsiteX20" fmla="*/ 440087 w 1527946"/>
                  <a:gd name="connsiteY20" fmla="*/ 1259066 h 1526140"/>
                  <a:gd name="connsiteX21" fmla="*/ 449625 w 1527946"/>
                  <a:gd name="connsiteY21" fmla="*/ 1182759 h 1526140"/>
                  <a:gd name="connsiteX22" fmla="*/ 466795 w 1527946"/>
                  <a:gd name="connsiteY22" fmla="*/ 1030145 h 1526140"/>
                  <a:gd name="connsiteX23" fmla="*/ 567901 w 1527946"/>
                  <a:gd name="connsiteY23" fmla="*/ 1030145 h 1526140"/>
                  <a:gd name="connsiteX24" fmla="*/ 575532 w 1527946"/>
                  <a:gd name="connsiteY24" fmla="*/ 1106452 h 1526140"/>
                  <a:gd name="connsiteX25" fmla="*/ 457256 w 1527946"/>
                  <a:gd name="connsiteY25" fmla="*/ 1106452 h 1526140"/>
                  <a:gd name="connsiteX26" fmla="*/ 466795 w 1527946"/>
                  <a:gd name="connsiteY26" fmla="*/ 1030145 h 1526140"/>
                  <a:gd name="connsiteX27" fmla="*/ 482056 w 1527946"/>
                  <a:gd name="connsiteY27" fmla="*/ 877531 h 1526140"/>
                  <a:gd name="connsiteX28" fmla="*/ 548825 w 1527946"/>
                  <a:gd name="connsiteY28" fmla="*/ 877531 h 1526140"/>
                  <a:gd name="connsiteX29" fmla="*/ 556455 w 1527946"/>
                  <a:gd name="connsiteY29" fmla="*/ 953838 h 1526140"/>
                  <a:gd name="connsiteX30" fmla="*/ 472518 w 1527946"/>
                  <a:gd name="connsiteY30" fmla="*/ 953838 h 1526140"/>
                  <a:gd name="connsiteX31" fmla="*/ 482056 w 1527946"/>
                  <a:gd name="connsiteY31" fmla="*/ 877531 h 1526140"/>
                  <a:gd name="connsiteX32" fmla="*/ 499225 w 1527946"/>
                  <a:gd name="connsiteY32" fmla="*/ 724917 h 1526140"/>
                  <a:gd name="connsiteX33" fmla="*/ 531656 w 1527946"/>
                  <a:gd name="connsiteY33" fmla="*/ 724917 h 1526140"/>
                  <a:gd name="connsiteX34" fmla="*/ 539286 w 1527946"/>
                  <a:gd name="connsiteY34" fmla="*/ 801224 h 1526140"/>
                  <a:gd name="connsiteX35" fmla="*/ 489687 w 1527946"/>
                  <a:gd name="connsiteY35" fmla="*/ 801224 h 1526140"/>
                  <a:gd name="connsiteX36" fmla="*/ 499225 w 1527946"/>
                  <a:gd name="connsiteY36" fmla="*/ 724917 h 1526140"/>
                  <a:gd name="connsiteX37" fmla="*/ 516394 w 1527946"/>
                  <a:gd name="connsiteY37" fmla="*/ 576118 h 1526140"/>
                  <a:gd name="connsiteX38" fmla="*/ 524025 w 1527946"/>
                  <a:gd name="connsiteY38" fmla="*/ 648610 h 1526140"/>
                  <a:gd name="connsiteX39" fmla="*/ 506856 w 1527946"/>
                  <a:gd name="connsiteY39" fmla="*/ 648610 h 1526140"/>
                  <a:gd name="connsiteX40" fmla="*/ 516394 w 1527946"/>
                  <a:gd name="connsiteY40" fmla="*/ 576118 h 1526140"/>
                  <a:gd name="connsiteX41" fmla="*/ 1336694 w 1527946"/>
                  <a:gd name="connsiteY41" fmla="*/ 763070 h 1526140"/>
                  <a:gd name="connsiteX42" fmla="*/ 1336694 w 1527946"/>
                  <a:gd name="connsiteY42" fmla="*/ 438765 h 1526140"/>
                  <a:gd name="connsiteX43" fmla="*/ 1470232 w 1527946"/>
                  <a:gd name="connsiteY43" fmla="*/ 438765 h 1526140"/>
                  <a:gd name="connsiteX44" fmla="*/ 1527462 w 1527946"/>
                  <a:gd name="connsiteY44" fmla="*/ 389166 h 1526140"/>
                  <a:gd name="connsiteX45" fmla="*/ 1483585 w 1527946"/>
                  <a:gd name="connsiteY45" fmla="*/ 326212 h 1526140"/>
                  <a:gd name="connsiteX46" fmla="*/ 579347 w 1527946"/>
                  <a:gd name="connsiteY46" fmla="*/ 108737 h 1526140"/>
                  <a:gd name="connsiteX47" fmla="*/ 573624 w 1527946"/>
                  <a:gd name="connsiteY47" fmla="*/ 51507 h 1526140"/>
                  <a:gd name="connsiteX48" fmla="*/ 516394 w 1527946"/>
                  <a:gd name="connsiteY48" fmla="*/ 0 h 1526140"/>
                  <a:gd name="connsiteX49" fmla="*/ 459164 w 1527946"/>
                  <a:gd name="connsiteY49" fmla="*/ 51507 h 1526140"/>
                  <a:gd name="connsiteX50" fmla="*/ 451533 w 1527946"/>
                  <a:gd name="connsiteY50" fmla="*/ 122091 h 1526140"/>
                  <a:gd name="connsiteX51" fmla="*/ 31845 w 1527946"/>
                  <a:gd name="connsiteY51" fmla="*/ 331935 h 1526140"/>
                  <a:gd name="connsiteX52" fmla="*/ 1322 w 1527946"/>
                  <a:gd name="connsiteY52" fmla="*/ 396796 h 1526140"/>
                  <a:gd name="connsiteX53" fmla="*/ 58552 w 1527946"/>
                  <a:gd name="connsiteY53" fmla="*/ 438765 h 1526140"/>
                  <a:gd name="connsiteX54" fmla="*/ 417195 w 1527946"/>
                  <a:gd name="connsiteY54" fmla="*/ 438765 h 1526140"/>
                  <a:gd name="connsiteX55" fmla="*/ 308458 w 1527946"/>
                  <a:gd name="connsiteY55" fmla="*/ 1411680 h 1526140"/>
                  <a:gd name="connsiteX56" fmla="*/ 115782 w 1527946"/>
                  <a:gd name="connsiteY56" fmla="*/ 1411680 h 1526140"/>
                  <a:gd name="connsiteX57" fmla="*/ 115782 w 1527946"/>
                  <a:gd name="connsiteY57" fmla="*/ 1526140 h 1526140"/>
                  <a:gd name="connsiteX58" fmla="*/ 917006 w 1527946"/>
                  <a:gd name="connsiteY58" fmla="*/ 1526140 h 1526140"/>
                  <a:gd name="connsiteX59" fmla="*/ 917006 w 1527946"/>
                  <a:gd name="connsiteY59" fmla="*/ 1411680 h 1526140"/>
                  <a:gd name="connsiteX60" fmla="*/ 724331 w 1527946"/>
                  <a:gd name="connsiteY60" fmla="*/ 1411680 h 1526140"/>
                  <a:gd name="connsiteX61" fmla="*/ 615593 w 1527946"/>
                  <a:gd name="connsiteY61" fmla="*/ 438765 h 1526140"/>
                  <a:gd name="connsiteX62" fmla="*/ 1260387 w 1527946"/>
                  <a:gd name="connsiteY62" fmla="*/ 438765 h 1526140"/>
                  <a:gd name="connsiteX63" fmla="*/ 1260387 w 1527946"/>
                  <a:gd name="connsiteY63" fmla="*/ 763070 h 1526140"/>
                  <a:gd name="connsiteX64" fmla="*/ 1069620 w 1527946"/>
                  <a:gd name="connsiteY64" fmla="*/ 763070 h 1526140"/>
                  <a:gd name="connsiteX65" fmla="*/ 1069620 w 1527946"/>
                  <a:gd name="connsiteY65" fmla="*/ 1068298 h 1526140"/>
                  <a:gd name="connsiteX66" fmla="*/ 1527462 w 1527946"/>
                  <a:gd name="connsiteY66" fmla="*/ 1068298 h 1526140"/>
                  <a:gd name="connsiteX67" fmla="*/ 1527462 w 1527946"/>
                  <a:gd name="connsiteY67" fmla="*/ 763070 h 1526140"/>
                  <a:gd name="connsiteX68" fmla="*/ 1336694 w 1527946"/>
                  <a:gd name="connsiteY68" fmla="*/ 763070 h 1526140"/>
                  <a:gd name="connsiteX0" fmla="*/ 1451155 w 1527946"/>
                  <a:gd name="connsiteY0" fmla="*/ 991991 h 1526140"/>
                  <a:gd name="connsiteX1" fmla="*/ 1145927 w 1527946"/>
                  <a:gd name="connsiteY1" fmla="*/ 839377 h 1526140"/>
                  <a:gd name="connsiteX2" fmla="*/ 1451155 w 1527946"/>
                  <a:gd name="connsiteY2" fmla="*/ 991991 h 1526140"/>
                  <a:gd name="connsiteX3" fmla="*/ 604147 w 1527946"/>
                  <a:gd name="connsiteY3" fmla="*/ 324305 h 1526140"/>
                  <a:gd name="connsiteX4" fmla="*/ 592701 w 1527946"/>
                  <a:gd name="connsiteY4" fmla="*/ 230829 h 1526140"/>
                  <a:gd name="connsiteX5" fmla="*/ 985682 w 1527946"/>
                  <a:gd name="connsiteY5" fmla="*/ 324305 h 1526140"/>
                  <a:gd name="connsiteX6" fmla="*/ 604147 w 1527946"/>
                  <a:gd name="connsiteY6" fmla="*/ 324305 h 1526140"/>
                  <a:gd name="connsiteX7" fmla="*/ 300827 w 1527946"/>
                  <a:gd name="connsiteY7" fmla="*/ 324305 h 1526140"/>
                  <a:gd name="connsiteX8" fmla="*/ 436272 w 1527946"/>
                  <a:gd name="connsiteY8" fmla="*/ 255628 h 1526140"/>
                  <a:gd name="connsiteX9" fmla="*/ 428641 w 1527946"/>
                  <a:gd name="connsiteY9" fmla="*/ 324305 h 1526140"/>
                  <a:gd name="connsiteX10" fmla="*/ 300827 w 1527946"/>
                  <a:gd name="connsiteY10" fmla="*/ 324305 h 1526140"/>
                  <a:gd name="connsiteX11" fmla="*/ 422918 w 1527946"/>
                  <a:gd name="connsiteY11" fmla="*/ 1411680 h 1526140"/>
                  <a:gd name="connsiteX12" fmla="*/ 430549 w 1527946"/>
                  <a:gd name="connsiteY12" fmla="*/ 1335373 h 1526140"/>
                  <a:gd name="connsiteX13" fmla="*/ 600332 w 1527946"/>
                  <a:gd name="connsiteY13" fmla="*/ 1335373 h 1526140"/>
                  <a:gd name="connsiteX14" fmla="*/ 607963 w 1527946"/>
                  <a:gd name="connsiteY14" fmla="*/ 1411680 h 1526140"/>
                  <a:gd name="connsiteX15" fmla="*/ 422918 w 1527946"/>
                  <a:gd name="connsiteY15" fmla="*/ 1411680 h 1526140"/>
                  <a:gd name="connsiteX16" fmla="*/ 449625 w 1527946"/>
                  <a:gd name="connsiteY16" fmla="*/ 1182759 h 1526140"/>
                  <a:gd name="connsiteX17" fmla="*/ 585070 w 1527946"/>
                  <a:gd name="connsiteY17" fmla="*/ 1182759 h 1526140"/>
                  <a:gd name="connsiteX18" fmla="*/ 592701 w 1527946"/>
                  <a:gd name="connsiteY18" fmla="*/ 1259066 h 1526140"/>
                  <a:gd name="connsiteX19" fmla="*/ 440087 w 1527946"/>
                  <a:gd name="connsiteY19" fmla="*/ 1259066 h 1526140"/>
                  <a:gd name="connsiteX20" fmla="*/ 449625 w 1527946"/>
                  <a:gd name="connsiteY20" fmla="*/ 1182759 h 1526140"/>
                  <a:gd name="connsiteX21" fmla="*/ 466795 w 1527946"/>
                  <a:gd name="connsiteY21" fmla="*/ 1030145 h 1526140"/>
                  <a:gd name="connsiteX22" fmla="*/ 567901 w 1527946"/>
                  <a:gd name="connsiteY22" fmla="*/ 1030145 h 1526140"/>
                  <a:gd name="connsiteX23" fmla="*/ 575532 w 1527946"/>
                  <a:gd name="connsiteY23" fmla="*/ 1106452 h 1526140"/>
                  <a:gd name="connsiteX24" fmla="*/ 457256 w 1527946"/>
                  <a:gd name="connsiteY24" fmla="*/ 1106452 h 1526140"/>
                  <a:gd name="connsiteX25" fmla="*/ 466795 w 1527946"/>
                  <a:gd name="connsiteY25" fmla="*/ 1030145 h 1526140"/>
                  <a:gd name="connsiteX26" fmla="*/ 482056 w 1527946"/>
                  <a:gd name="connsiteY26" fmla="*/ 877531 h 1526140"/>
                  <a:gd name="connsiteX27" fmla="*/ 548825 w 1527946"/>
                  <a:gd name="connsiteY27" fmla="*/ 877531 h 1526140"/>
                  <a:gd name="connsiteX28" fmla="*/ 556455 w 1527946"/>
                  <a:gd name="connsiteY28" fmla="*/ 953838 h 1526140"/>
                  <a:gd name="connsiteX29" fmla="*/ 472518 w 1527946"/>
                  <a:gd name="connsiteY29" fmla="*/ 953838 h 1526140"/>
                  <a:gd name="connsiteX30" fmla="*/ 482056 w 1527946"/>
                  <a:gd name="connsiteY30" fmla="*/ 877531 h 1526140"/>
                  <a:gd name="connsiteX31" fmla="*/ 499225 w 1527946"/>
                  <a:gd name="connsiteY31" fmla="*/ 724917 h 1526140"/>
                  <a:gd name="connsiteX32" fmla="*/ 531656 w 1527946"/>
                  <a:gd name="connsiteY32" fmla="*/ 724917 h 1526140"/>
                  <a:gd name="connsiteX33" fmla="*/ 539286 w 1527946"/>
                  <a:gd name="connsiteY33" fmla="*/ 801224 h 1526140"/>
                  <a:gd name="connsiteX34" fmla="*/ 489687 w 1527946"/>
                  <a:gd name="connsiteY34" fmla="*/ 801224 h 1526140"/>
                  <a:gd name="connsiteX35" fmla="*/ 499225 w 1527946"/>
                  <a:gd name="connsiteY35" fmla="*/ 724917 h 1526140"/>
                  <a:gd name="connsiteX36" fmla="*/ 516394 w 1527946"/>
                  <a:gd name="connsiteY36" fmla="*/ 576118 h 1526140"/>
                  <a:gd name="connsiteX37" fmla="*/ 524025 w 1527946"/>
                  <a:gd name="connsiteY37" fmla="*/ 648610 h 1526140"/>
                  <a:gd name="connsiteX38" fmla="*/ 506856 w 1527946"/>
                  <a:gd name="connsiteY38" fmla="*/ 648610 h 1526140"/>
                  <a:gd name="connsiteX39" fmla="*/ 516394 w 1527946"/>
                  <a:gd name="connsiteY39" fmla="*/ 576118 h 1526140"/>
                  <a:gd name="connsiteX40" fmla="*/ 1336694 w 1527946"/>
                  <a:gd name="connsiteY40" fmla="*/ 763070 h 1526140"/>
                  <a:gd name="connsiteX41" fmla="*/ 1336694 w 1527946"/>
                  <a:gd name="connsiteY41" fmla="*/ 438765 h 1526140"/>
                  <a:gd name="connsiteX42" fmla="*/ 1470232 w 1527946"/>
                  <a:gd name="connsiteY42" fmla="*/ 438765 h 1526140"/>
                  <a:gd name="connsiteX43" fmla="*/ 1527462 w 1527946"/>
                  <a:gd name="connsiteY43" fmla="*/ 389166 h 1526140"/>
                  <a:gd name="connsiteX44" fmla="*/ 1483585 w 1527946"/>
                  <a:gd name="connsiteY44" fmla="*/ 326212 h 1526140"/>
                  <a:gd name="connsiteX45" fmla="*/ 579347 w 1527946"/>
                  <a:gd name="connsiteY45" fmla="*/ 108737 h 1526140"/>
                  <a:gd name="connsiteX46" fmla="*/ 573624 w 1527946"/>
                  <a:gd name="connsiteY46" fmla="*/ 51507 h 1526140"/>
                  <a:gd name="connsiteX47" fmla="*/ 516394 w 1527946"/>
                  <a:gd name="connsiteY47" fmla="*/ 0 h 1526140"/>
                  <a:gd name="connsiteX48" fmla="*/ 459164 w 1527946"/>
                  <a:gd name="connsiteY48" fmla="*/ 51507 h 1526140"/>
                  <a:gd name="connsiteX49" fmla="*/ 451533 w 1527946"/>
                  <a:gd name="connsiteY49" fmla="*/ 122091 h 1526140"/>
                  <a:gd name="connsiteX50" fmla="*/ 31845 w 1527946"/>
                  <a:gd name="connsiteY50" fmla="*/ 331935 h 1526140"/>
                  <a:gd name="connsiteX51" fmla="*/ 1322 w 1527946"/>
                  <a:gd name="connsiteY51" fmla="*/ 396796 h 1526140"/>
                  <a:gd name="connsiteX52" fmla="*/ 58552 w 1527946"/>
                  <a:gd name="connsiteY52" fmla="*/ 438765 h 1526140"/>
                  <a:gd name="connsiteX53" fmla="*/ 417195 w 1527946"/>
                  <a:gd name="connsiteY53" fmla="*/ 438765 h 1526140"/>
                  <a:gd name="connsiteX54" fmla="*/ 308458 w 1527946"/>
                  <a:gd name="connsiteY54" fmla="*/ 1411680 h 1526140"/>
                  <a:gd name="connsiteX55" fmla="*/ 115782 w 1527946"/>
                  <a:gd name="connsiteY55" fmla="*/ 1411680 h 1526140"/>
                  <a:gd name="connsiteX56" fmla="*/ 115782 w 1527946"/>
                  <a:gd name="connsiteY56" fmla="*/ 1526140 h 1526140"/>
                  <a:gd name="connsiteX57" fmla="*/ 917006 w 1527946"/>
                  <a:gd name="connsiteY57" fmla="*/ 1526140 h 1526140"/>
                  <a:gd name="connsiteX58" fmla="*/ 917006 w 1527946"/>
                  <a:gd name="connsiteY58" fmla="*/ 1411680 h 1526140"/>
                  <a:gd name="connsiteX59" fmla="*/ 724331 w 1527946"/>
                  <a:gd name="connsiteY59" fmla="*/ 1411680 h 1526140"/>
                  <a:gd name="connsiteX60" fmla="*/ 615593 w 1527946"/>
                  <a:gd name="connsiteY60" fmla="*/ 438765 h 1526140"/>
                  <a:gd name="connsiteX61" fmla="*/ 1260387 w 1527946"/>
                  <a:gd name="connsiteY61" fmla="*/ 438765 h 1526140"/>
                  <a:gd name="connsiteX62" fmla="*/ 1260387 w 1527946"/>
                  <a:gd name="connsiteY62" fmla="*/ 763070 h 1526140"/>
                  <a:gd name="connsiteX63" fmla="*/ 1069620 w 1527946"/>
                  <a:gd name="connsiteY63" fmla="*/ 763070 h 1526140"/>
                  <a:gd name="connsiteX64" fmla="*/ 1069620 w 1527946"/>
                  <a:gd name="connsiteY64" fmla="*/ 1068298 h 1526140"/>
                  <a:gd name="connsiteX65" fmla="*/ 1527462 w 1527946"/>
                  <a:gd name="connsiteY65" fmla="*/ 1068298 h 1526140"/>
                  <a:gd name="connsiteX66" fmla="*/ 1527462 w 1527946"/>
                  <a:gd name="connsiteY66" fmla="*/ 763070 h 1526140"/>
                  <a:gd name="connsiteX67" fmla="*/ 1336694 w 1527946"/>
                  <a:gd name="connsiteY67"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9620 w 1527946"/>
                  <a:gd name="connsiteY61" fmla="*/ 1068298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7239 w 1527946"/>
                  <a:gd name="connsiteY61" fmla="*/ 849223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069620 w 1529843"/>
                  <a:gd name="connsiteY60" fmla="*/ 763070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117246 w 1529843"/>
                  <a:gd name="connsiteY61" fmla="*/ 844460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46841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39697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96505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3069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2218 w 1527946"/>
                  <a:gd name="connsiteY62" fmla="*/ 832554 h 1526140"/>
                  <a:gd name="connsiteX63" fmla="*/ 1486980 w 1527946"/>
                  <a:gd name="connsiteY63" fmla="*/ 763069 h 1526140"/>
                  <a:gd name="connsiteX64" fmla="*/ 1336694 w 1527946"/>
                  <a:gd name="connsiteY64" fmla="*/ 763070 h 152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527946" h="1526140">
                    <a:moveTo>
                      <a:pt x="604147" y="324305"/>
                    </a:moveTo>
                    <a:lnTo>
                      <a:pt x="592701" y="230829"/>
                    </a:lnTo>
                    <a:lnTo>
                      <a:pt x="985682" y="324305"/>
                    </a:lnTo>
                    <a:lnTo>
                      <a:pt x="604147" y="324305"/>
                    </a:lnTo>
                    <a:close/>
                    <a:moveTo>
                      <a:pt x="300827" y="324305"/>
                    </a:moveTo>
                    <a:lnTo>
                      <a:pt x="436272" y="255628"/>
                    </a:lnTo>
                    <a:lnTo>
                      <a:pt x="428641" y="324305"/>
                    </a:lnTo>
                    <a:lnTo>
                      <a:pt x="300827" y="324305"/>
                    </a:lnTo>
                    <a:close/>
                    <a:moveTo>
                      <a:pt x="422918" y="1411680"/>
                    </a:moveTo>
                    <a:lnTo>
                      <a:pt x="430549" y="1335373"/>
                    </a:lnTo>
                    <a:lnTo>
                      <a:pt x="600332" y="1335373"/>
                    </a:lnTo>
                    <a:lnTo>
                      <a:pt x="607963" y="1411680"/>
                    </a:lnTo>
                    <a:lnTo>
                      <a:pt x="422918" y="1411680"/>
                    </a:lnTo>
                    <a:close/>
                    <a:moveTo>
                      <a:pt x="449625" y="1182759"/>
                    </a:moveTo>
                    <a:lnTo>
                      <a:pt x="585070" y="1182759"/>
                    </a:lnTo>
                    <a:lnTo>
                      <a:pt x="592701" y="1259066"/>
                    </a:lnTo>
                    <a:lnTo>
                      <a:pt x="440087" y="1259066"/>
                    </a:lnTo>
                    <a:lnTo>
                      <a:pt x="449625" y="1182759"/>
                    </a:lnTo>
                    <a:close/>
                    <a:moveTo>
                      <a:pt x="466795" y="1030145"/>
                    </a:moveTo>
                    <a:lnTo>
                      <a:pt x="567901" y="1030145"/>
                    </a:lnTo>
                    <a:lnTo>
                      <a:pt x="575532" y="1106452"/>
                    </a:lnTo>
                    <a:lnTo>
                      <a:pt x="457256" y="1106452"/>
                    </a:lnTo>
                    <a:lnTo>
                      <a:pt x="466795" y="1030145"/>
                    </a:lnTo>
                    <a:close/>
                    <a:moveTo>
                      <a:pt x="482056" y="877531"/>
                    </a:moveTo>
                    <a:lnTo>
                      <a:pt x="548825" y="877531"/>
                    </a:lnTo>
                    <a:lnTo>
                      <a:pt x="556455" y="953838"/>
                    </a:lnTo>
                    <a:lnTo>
                      <a:pt x="472518" y="953838"/>
                    </a:lnTo>
                    <a:lnTo>
                      <a:pt x="482056" y="877531"/>
                    </a:lnTo>
                    <a:close/>
                    <a:moveTo>
                      <a:pt x="499225" y="724917"/>
                    </a:moveTo>
                    <a:lnTo>
                      <a:pt x="531656" y="724917"/>
                    </a:lnTo>
                    <a:lnTo>
                      <a:pt x="539286" y="801224"/>
                    </a:lnTo>
                    <a:lnTo>
                      <a:pt x="489687" y="801224"/>
                    </a:lnTo>
                    <a:lnTo>
                      <a:pt x="499225" y="724917"/>
                    </a:lnTo>
                    <a:close/>
                    <a:moveTo>
                      <a:pt x="516394" y="576118"/>
                    </a:moveTo>
                    <a:lnTo>
                      <a:pt x="524025" y="648610"/>
                    </a:lnTo>
                    <a:lnTo>
                      <a:pt x="506856" y="648610"/>
                    </a:lnTo>
                    <a:lnTo>
                      <a:pt x="516394" y="576118"/>
                    </a:lnTo>
                    <a:close/>
                    <a:moveTo>
                      <a:pt x="1336694" y="763070"/>
                    </a:moveTo>
                    <a:lnTo>
                      <a:pt x="1336694" y="438765"/>
                    </a:lnTo>
                    <a:lnTo>
                      <a:pt x="1470232" y="438765"/>
                    </a:lnTo>
                    <a:cubicBezTo>
                      <a:pt x="1498847" y="438765"/>
                      <a:pt x="1523647" y="417781"/>
                      <a:pt x="1527462" y="389166"/>
                    </a:cubicBezTo>
                    <a:cubicBezTo>
                      <a:pt x="1531277" y="360551"/>
                      <a:pt x="1512200" y="333843"/>
                      <a:pt x="1483585" y="326212"/>
                    </a:cubicBezTo>
                    <a:lnTo>
                      <a:pt x="579347" y="108737"/>
                    </a:lnTo>
                    <a:lnTo>
                      <a:pt x="573624" y="51507"/>
                    </a:lnTo>
                    <a:cubicBezTo>
                      <a:pt x="569809" y="20984"/>
                      <a:pt x="545009" y="0"/>
                      <a:pt x="516394" y="0"/>
                    </a:cubicBezTo>
                    <a:cubicBezTo>
                      <a:pt x="487779" y="0"/>
                      <a:pt x="462979" y="20984"/>
                      <a:pt x="459164" y="51507"/>
                    </a:cubicBezTo>
                    <a:lnTo>
                      <a:pt x="451533" y="122091"/>
                    </a:lnTo>
                    <a:lnTo>
                      <a:pt x="31845" y="331935"/>
                    </a:lnTo>
                    <a:cubicBezTo>
                      <a:pt x="8953" y="343382"/>
                      <a:pt x="-4401" y="370089"/>
                      <a:pt x="1322" y="396796"/>
                    </a:cubicBezTo>
                    <a:cubicBezTo>
                      <a:pt x="8953" y="419689"/>
                      <a:pt x="31845" y="438765"/>
                      <a:pt x="58552" y="438765"/>
                    </a:cubicBezTo>
                    <a:lnTo>
                      <a:pt x="417195" y="438765"/>
                    </a:lnTo>
                    <a:lnTo>
                      <a:pt x="308458" y="1411680"/>
                    </a:lnTo>
                    <a:lnTo>
                      <a:pt x="115782" y="1411680"/>
                    </a:lnTo>
                    <a:lnTo>
                      <a:pt x="115782" y="1526140"/>
                    </a:lnTo>
                    <a:lnTo>
                      <a:pt x="917006" y="1526140"/>
                    </a:lnTo>
                    <a:lnTo>
                      <a:pt x="917006" y="1411680"/>
                    </a:lnTo>
                    <a:lnTo>
                      <a:pt x="724331" y="1411680"/>
                    </a:lnTo>
                    <a:lnTo>
                      <a:pt x="615593" y="438765"/>
                    </a:lnTo>
                    <a:lnTo>
                      <a:pt x="1260387" y="438765"/>
                    </a:lnTo>
                    <a:lnTo>
                      <a:pt x="1260387" y="765452"/>
                    </a:lnTo>
                    <a:lnTo>
                      <a:pt x="1122008" y="765451"/>
                    </a:lnTo>
                    <a:cubicBezTo>
                      <a:pt x="1121214" y="794169"/>
                      <a:pt x="1125184" y="801454"/>
                      <a:pt x="1124390" y="830172"/>
                    </a:cubicBezTo>
                    <a:lnTo>
                      <a:pt x="1482218" y="832554"/>
                    </a:lnTo>
                    <a:cubicBezTo>
                      <a:pt x="1481424" y="802249"/>
                      <a:pt x="1487774" y="793374"/>
                      <a:pt x="1486980" y="763069"/>
                    </a:cubicBezTo>
                    <a:lnTo>
                      <a:pt x="1336694" y="763070"/>
                    </a:lnTo>
                    <a:close/>
                  </a:path>
                </a:pathLst>
              </a:custGeom>
              <a:solidFill>
                <a:srgbClr val="8CC5FE"/>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Kuva 9" descr="Rakennus tasaisella täytöllä">
                <a:extLst>
                  <a:ext uri="{FF2B5EF4-FFF2-40B4-BE49-F238E27FC236}">
                    <a16:creationId xmlns:a16="http://schemas.microsoft.com/office/drawing/2014/main" id="{5F93D045-0B35-E50A-AC6C-57BEF223E971}"/>
                  </a:ext>
                </a:extLst>
              </p:cNvPr>
              <p:cNvSpPr/>
              <p:nvPr/>
            </p:nvSpPr>
            <p:spPr>
              <a:xfrm>
                <a:off x="8697108" y="2062163"/>
                <a:ext cx="704067" cy="628649"/>
              </a:xfrm>
              <a:custGeom>
                <a:avLst/>
                <a:gdLst>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0 h 800100"/>
                  <a:gd name="connsiteX67" fmla="*/ 95250 w 533400"/>
                  <a:gd name="connsiteY67" fmla="*/ 38100 h 800100"/>
                  <a:gd name="connsiteX68" fmla="*/ 66675 w 533400"/>
                  <a:gd name="connsiteY68" fmla="*/ 38100 h 800100"/>
                  <a:gd name="connsiteX69" fmla="*/ 66675 w 533400"/>
                  <a:gd name="connsiteY69" fmla="*/ 95250 h 800100"/>
                  <a:gd name="connsiteX70" fmla="*/ 38100 w 533400"/>
                  <a:gd name="connsiteY70" fmla="*/ 95250 h 800100"/>
                  <a:gd name="connsiteX71" fmla="*/ 38100 w 533400"/>
                  <a:gd name="connsiteY71" fmla="*/ 733425 h 800100"/>
                  <a:gd name="connsiteX72" fmla="*/ 0 w 533400"/>
                  <a:gd name="connsiteY72" fmla="*/ 733425 h 800100"/>
                  <a:gd name="connsiteX73" fmla="*/ 0 w 533400"/>
                  <a:gd name="connsiteY73" fmla="*/ 800100 h 800100"/>
                  <a:gd name="connsiteX74" fmla="*/ 533400 w 533400"/>
                  <a:gd name="connsiteY74" fmla="*/ 800100 h 800100"/>
                  <a:gd name="connsiteX75" fmla="*/ 533400 w 533400"/>
                  <a:gd name="connsiteY75" fmla="*/ 733425 h 800100"/>
                  <a:gd name="connsiteX76" fmla="*/ 495300 w 533400"/>
                  <a:gd name="connsiteY76"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38100 h 800100"/>
                  <a:gd name="connsiteX67" fmla="*/ 66675 w 533400"/>
                  <a:gd name="connsiteY67" fmla="*/ 38100 h 800100"/>
                  <a:gd name="connsiteX68" fmla="*/ 66675 w 533400"/>
                  <a:gd name="connsiteY68" fmla="*/ 95250 h 800100"/>
                  <a:gd name="connsiteX69" fmla="*/ 38100 w 533400"/>
                  <a:gd name="connsiteY69" fmla="*/ 95250 h 800100"/>
                  <a:gd name="connsiteX70" fmla="*/ 38100 w 533400"/>
                  <a:gd name="connsiteY70" fmla="*/ 733425 h 800100"/>
                  <a:gd name="connsiteX71" fmla="*/ 0 w 533400"/>
                  <a:gd name="connsiteY71" fmla="*/ 733425 h 800100"/>
                  <a:gd name="connsiteX72" fmla="*/ 0 w 533400"/>
                  <a:gd name="connsiteY72" fmla="*/ 800100 h 800100"/>
                  <a:gd name="connsiteX73" fmla="*/ 533400 w 533400"/>
                  <a:gd name="connsiteY73" fmla="*/ 800100 h 800100"/>
                  <a:gd name="connsiteX74" fmla="*/ 533400 w 533400"/>
                  <a:gd name="connsiteY74" fmla="*/ 733425 h 800100"/>
                  <a:gd name="connsiteX75" fmla="*/ 495300 w 533400"/>
                  <a:gd name="connsiteY75"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66675 w 533400"/>
                  <a:gd name="connsiteY66" fmla="*/ 38100 h 800100"/>
                  <a:gd name="connsiteX67" fmla="*/ 66675 w 533400"/>
                  <a:gd name="connsiteY67" fmla="*/ 95250 h 800100"/>
                  <a:gd name="connsiteX68" fmla="*/ 38100 w 533400"/>
                  <a:gd name="connsiteY68" fmla="*/ 95250 h 800100"/>
                  <a:gd name="connsiteX69" fmla="*/ 38100 w 533400"/>
                  <a:gd name="connsiteY69" fmla="*/ 733425 h 800100"/>
                  <a:gd name="connsiteX70" fmla="*/ 0 w 533400"/>
                  <a:gd name="connsiteY70" fmla="*/ 733425 h 800100"/>
                  <a:gd name="connsiteX71" fmla="*/ 0 w 533400"/>
                  <a:gd name="connsiteY71" fmla="*/ 800100 h 800100"/>
                  <a:gd name="connsiteX72" fmla="*/ 533400 w 533400"/>
                  <a:gd name="connsiteY72" fmla="*/ 800100 h 800100"/>
                  <a:gd name="connsiteX73" fmla="*/ 533400 w 533400"/>
                  <a:gd name="connsiteY73" fmla="*/ 733425 h 800100"/>
                  <a:gd name="connsiteX74" fmla="*/ 495300 w 533400"/>
                  <a:gd name="connsiteY74"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219075 h 800100"/>
                  <a:gd name="connsiteX44" fmla="*/ 161925 w 533400"/>
                  <a:gd name="connsiteY44" fmla="*/ 371475 h 800100"/>
                  <a:gd name="connsiteX45" fmla="*/ 104775 w 533400"/>
                  <a:gd name="connsiteY45" fmla="*/ 371475 h 800100"/>
                  <a:gd name="connsiteX46" fmla="*/ 104775 w 533400"/>
                  <a:gd name="connsiteY46" fmla="*/ 314325 h 800100"/>
                  <a:gd name="connsiteX47" fmla="*/ 161925 w 533400"/>
                  <a:gd name="connsiteY47" fmla="*/ 314325 h 800100"/>
                  <a:gd name="connsiteX48" fmla="*/ 161925 w 533400"/>
                  <a:gd name="connsiteY48" fmla="*/ 371475 h 800100"/>
                  <a:gd name="connsiteX49" fmla="*/ 161925 w 533400"/>
                  <a:gd name="connsiteY49" fmla="*/ 523875 h 800100"/>
                  <a:gd name="connsiteX50" fmla="*/ 104775 w 533400"/>
                  <a:gd name="connsiteY50" fmla="*/ 523875 h 800100"/>
                  <a:gd name="connsiteX51" fmla="*/ 104775 w 533400"/>
                  <a:gd name="connsiteY51" fmla="*/ 466725 h 800100"/>
                  <a:gd name="connsiteX52" fmla="*/ 161925 w 533400"/>
                  <a:gd name="connsiteY52" fmla="*/ 466725 h 800100"/>
                  <a:gd name="connsiteX53" fmla="*/ 161925 w 533400"/>
                  <a:gd name="connsiteY53" fmla="*/ 523875 h 800100"/>
                  <a:gd name="connsiteX54" fmla="*/ 161925 w 533400"/>
                  <a:gd name="connsiteY54" fmla="*/ 676275 h 800100"/>
                  <a:gd name="connsiteX55" fmla="*/ 104775 w 533400"/>
                  <a:gd name="connsiteY55" fmla="*/ 676275 h 800100"/>
                  <a:gd name="connsiteX56" fmla="*/ 104775 w 533400"/>
                  <a:gd name="connsiteY56" fmla="*/ 619125 h 800100"/>
                  <a:gd name="connsiteX57" fmla="*/ 161925 w 533400"/>
                  <a:gd name="connsiteY57" fmla="*/ 619125 h 800100"/>
                  <a:gd name="connsiteX58" fmla="*/ 161925 w 533400"/>
                  <a:gd name="connsiteY58" fmla="*/ 676275 h 800100"/>
                  <a:gd name="connsiteX59" fmla="*/ 495300 w 533400"/>
                  <a:gd name="connsiteY59" fmla="*/ 733425 h 800100"/>
                  <a:gd name="connsiteX60" fmla="*/ 495300 w 533400"/>
                  <a:gd name="connsiteY60" fmla="*/ 95250 h 800100"/>
                  <a:gd name="connsiteX61" fmla="*/ 466725 w 533400"/>
                  <a:gd name="connsiteY61" fmla="*/ 95250 h 800100"/>
                  <a:gd name="connsiteX62" fmla="*/ 466725 w 533400"/>
                  <a:gd name="connsiteY62" fmla="*/ 38100 h 800100"/>
                  <a:gd name="connsiteX63" fmla="*/ 438150 w 533400"/>
                  <a:gd name="connsiteY63" fmla="*/ 38100 h 800100"/>
                  <a:gd name="connsiteX64" fmla="*/ 438150 w 533400"/>
                  <a:gd name="connsiteY64" fmla="*/ 0 h 800100"/>
                  <a:gd name="connsiteX65" fmla="*/ 66675 w 533400"/>
                  <a:gd name="connsiteY65" fmla="*/ 38100 h 800100"/>
                  <a:gd name="connsiteX66" fmla="*/ 66675 w 533400"/>
                  <a:gd name="connsiteY66" fmla="*/ 95250 h 800100"/>
                  <a:gd name="connsiteX67" fmla="*/ 38100 w 533400"/>
                  <a:gd name="connsiteY67" fmla="*/ 95250 h 800100"/>
                  <a:gd name="connsiteX68" fmla="*/ 38100 w 533400"/>
                  <a:gd name="connsiteY68" fmla="*/ 733425 h 800100"/>
                  <a:gd name="connsiteX69" fmla="*/ 0 w 533400"/>
                  <a:gd name="connsiteY69" fmla="*/ 733425 h 800100"/>
                  <a:gd name="connsiteX70" fmla="*/ 0 w 533400"/>
                  <a:gd name="connsiteY70" fmla="*/ 800100 h 800100"/>
                  <a:gd name="connsiteX71" fmla="*/ 533400 w 533400"/>
                  <a:gd name="connsiteY71" fmla="*/ 800100 h 800100"/>
                  <a:gd name="connsiteX72" fmla="*/ 533400 w 533400"/>
                  <a:gd name="connsiteY72" fmla="*/ 733425 h 800100"/>
                  <a:gd name="connsiteX73" fmla="*/ 495300 w 533400"/>
                  <a:gd name="connsiteY73"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61925 w 533400"/>
                  <a:gd name="connsiteY42" fmla="*/ 219075 h 800100"/>
                  <a:gd name="connsiteX43" fmla="*/ 161925 w 533400"/>
                  <a:gd name="connsiteY43" fmla="*/ 371475 h 800100"/>
                  <a:gd name="connsiteX44" fmla="*/ 104775 w 533400"/>
                  <a:gd name="connsiteY44" fmla="*/ 371475 h 800100"/>
                  <a:gd name="connsiteX45" fmla="*/ 104775 w 533400"/>
                  <a:gd name="connsiteY45" fmla="*/ 314325 h 800100"/>
                  <a:gd name="connsiteX46" fmla="*/ 161925 w 533400"/>
                  <a:gd name="connsiteY46" fmla="*/ 314325 h 800100"/>
                  <a:gd name="connsiteX47" fmla="*/ 161925 w 533400"/>
                  <a:gd name="connsiteY47" fmla="*/ 371475 h 800100"/>
                  <a:gd name="connsiteX48" fmla="*/ 161925 w 533400"/>
                  <a:gd name="connsiteY48" fmla="*/ 523875 h 800100"/>
                  <a:gd name="connsiteX49" fmla="*/ 104775 w 533400"/>
                  <a:gd name="connsiteY49" fmla="*/ 523875 h 800100"/>
                  <a:gd name="connsiteX50" fmla="*/ 104775 w 533400"/>
                  <a:gd name="connsiteY50" fmla="*/ 466725 h 800100"/>
                  <a:gd name="connsiteX51" fmla="*/ 161925 w 533400"/>
                  <a:gd name="connsiteY51" fmla="*/ 466725 h 800100"/>
                  <a:gd name="connsiteX52" fmla="*/ 161925 w 533400"/>
                  <a:gd name="connsiteY52" fmla="*/ 523875 h 800100"/>
                  <a:gd name="connsiteX53" fmla="*/ 161925 w 533400"/>
                  <a:gd name="connsiteY53" fmla="*/ 676275 h 800100"/>
                  <a:gd name="connsiteX54" fmla="*/ 104775 w 533400"/>
                  <a:gd name="connsiteY54" fmla="*/ 676275 h 800100"/>
                  <a:gd name="connsiteX55" fmla="*/ 104775 w 533400"/>
                  <a:gd name="connsiteY55" fmla="*/ 619125 h 800100"/>
                  <a:gd name="connsiteX56" fmla="*/ 161925 w 533400"/>
                  <a:gd name="connsiteY56" fmla="*/ 619125 h 800100"/>
                  <a:gd name="connsiteX57" fmla="*/ 161925 w 533400"/>
                  <a:gd name="connsiteY57" fmla="*/ 676275 h 800100"/>
                  <a:gd name="connsiteX58" fmla="*/ 495300 w 533400"/>
                  <a:gd name="connsiteY58" fmla="*/ 733425 h 800100"/>
                  <a:gd name="connsiteX59" fmla="*/ 495300 w 533400"/>
                  <a:gd name="connsiteY59" fmla="*/ 95250 h 800100"/>
                  <a:gd name="connsiteX60" fmla="*/ 466725 w 533400"/>
                  <a:gd name="connsiteY60" fmla="*/ 95250 h 800100"/>
                  <a:gd name="connsiteX61" fmla="*/ 466725 w 533400"/>
                  <a:gd name="connsiteY61" fmla="*/ 38100 h 800100"/>
                  <a:gd name="connsiteX62" fmla="*/ 438150 w 533400"/>
                  <a:gd name="connsiteY62" fmla="*/ 38100 h 800100"/>
                  <a:gd name="connsiteX63" fmla="*/ 438150 w 533400"/>
                  <a:gd name="connsiteY63" fmla="*/ 0 h 800100"/>
                  <a:gd name="connsiteX64" fmla="*/ 66675 w 533400"/>
                  <a:gd name="connsiteY64" fmla="*/ 38100 h 800100"/>
                  <a:gd name="connsiteX65" fmla="*/ 66675 w 533400"/>
                  <a:gd name="connsiteY65" fmla="*/ 95250 h 800100"/>
                  <a:gd name="connsiteX66" fmla="*/ 38100 w 533400"/>
                  <a:gd name="connsiteY66" fmla="*/ 95250 h 800100"/>
                  <a:gd name="connsiteX67" fmla="*/ 38100 w 533400"/>
                  <a:gd name="connsiteY67" fmla="*/ 733425 h 800100"/>
                  <a:gd name="connsiteX68" fmla="*/ 0 w 533400"/>
                  <a:gd name="connsiteY68" fmla="*/ 733425 h 800100"/>
                  <a:gd name="connsiteX69" fmla="*/ 0 w 533400"/>
                  <a:gd name="connsiteY69" fmla="*/ 800100 h 800100"/>
                  <a:gd name="connsiteX70" fmla="*/ 533400 w 533400"/>
                  <a:gd name="connsiteY70" fmla="*/ 800100 h 800100"/>
                  <a:gd name="connsiteX71" fmla="*/ 533400 w 533400"/>
                  <a:gd name="connsiteY71" fmla="*/ 733425 h 800100"/>
                  <a:gd name="connsiteX72" fmla="*/ 495300 w 533400"/>
                  <a:gd name="connsiteY72"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371475 h 800100"/>
                  <a:gd name="connsiteX41" fmla="*/ 104775 w 533400"/>
                  <a:gd name="connsiteY41" fmla="*/ 371475 h 800100"/>
                  <a:gd name="connsiteX42" fmla="*/ 104775 w 533400"/>
                  <a:gd name="connsiteY42" fmla="*/ 314325 h 800100"/>
                  <a:gd name="connsiteX43" fmla="*/ 161925 w 533400"/>
                  <a:gd name="connsiteY43" fmla="*/ 314325 h 800100"/>
                  <a:gd name="connsiteX44" fmla="*/ 161925 w 533400"/>
                  <a:gd name="connsiteY44" fmla="*/ 371475 h 800100"/>
                  <a:gd name="connsiteX45" fmla="*/ 161925 w 533400"/>
                  <a:gd name="connsiteY45" fmla="*/ 523875 h 800100"/>
                  <a:gd name="connsiteX46" fmla="*/ 104775 w 533400"/>
                  <a:gd name="connsiteY46" fmla="*/ 523875 h 800100"/>
                  <a:gd name="connsiteX47" fmla="*/ 104775 w 533400"/>
                  <a:gd name="connsiteY47" fmla="*/ 466725 h 800100"/>
                  <a:gd name="connsiteX48" fmla="*/ 161925 w 533400"/>
                  <a:gd name="connsiteY48" fmla="*/ 466725 h 800100"/>
                  <a:gd name="connsiteX49" fmla="*/ 161925 w 533400"/>
                  <a:gd name="connsiteY49" fmla="*/ 523875 h 800100"/>
                  <a:gd name="connsiteX50" fmla="*/ 161925 w 533400"/>
                  <a:gd name="connsiteY50" fmla="*/ 676275 h 800100"/>
                  <a:gd name="connsiteX51" fmla="*/ 104775 w 533400"/>
                  <a:gd name="connsiteY51" fmla="*/ 676275 h 800100"/>
                  <a:gd name="connsiteX52" fmla="*/ 104775 w 533400"/>
                  <a:gd name="connsiteY52" fmla="*/ 619125 h 800100"/>
                  <a:gd name="connsiteX53" fmla="*/ 161925 w 533400"/>
                  <a:gd name="connsiteY53" fmla="*/ 619125 h 800100"/>
                  <a:gd name="connsiteX54" fmla="*/ 161925 w 533400"/>
                  <a:gd name="connsiteY54" fmla="*/ 676275 h 800100"/>
                  <a:gd name="connsiteX55" fmla="*/ 495300 w 533400"/>
                  <a:gd name="connsiteY55" fmla="*/ 733425 h 800100"/>
                  <a:gd name="connsiteX56" fmla="*/ 495300 w 533400"/>
                  <a:gd name="connsiteY56" fmla="*/ 95250 h 800100"/>
                  <a:gd name="connsiteX57" fmla="*/ 466725 w 533400"/>
                  <a:gd name="connsiteY57" fmla="*/ 95250 h 800100"/>
                  <a:gd name="connsiteX58" fmla="*/ 466725 w 533400"/>
                  <a:gd name="connsiteY58" fmla="*/ 38100 h 800100"/>
                  <a:gd name="connsiteX59" fmla="*/ 438150 w 533400"/>
                  <a:gd name="connsiteY59" fmla="*/ 38100 h 800100"/>
                  <a:gd name="connsiteX60" fmla="*/ 438150 w 533400"/>
                  <a:gd name="connsiteY60" fmla="*/ 0 h 800100"/>
                  <a:gd name="connsiteX61" fmla="*/ 66675 w 533400"/>
                  <a:gd name="connsiteY61" fmla="*/ 38100 h 800100"/>
                  <a:gd name="connsiteX62" fmla="*/ 66675 w 533400"/>
                  <a:gd name="connsiteY62" fmla="*/ 95250 h 800100"/>
                  <a:gd name="connsiteX63" fmla="*/ 38100 w 533400"/>
                  <a:gd name="connsiteY63" fmla="*/ 95250 h 800100"/>
                  <a:gd name="connsiteX64" fmla="*/ 38100 w 533400"/>
                  <a:gd name="connsiteY64" fmla="*/ 733425 h 800100"/>
                  <a:gd name="connsiteX65" fmla="*/ 0 w 533400"/>
                  <a:gd name="connsiteY65" fmla="*/ 733425 h 800100"/>
                  <a:gd name="connsiteX66" fmla="*/ 0 w 533400"/>
                  <a:gd name="connsiteY66" fmla="*/ 800100 h 800100"/>
                  <a:gd name="connsiteX67" fmla="*/ 533400 w 533400"/>
                  <a:gd name="connsiteY67" fmla="*/ 800100 h 800100"/>
                  <a:gd name="connsiteX68" fmla="*/ 533400 w 533400"/>
                  <a:gd name="connsiteY68" fmla="*/ 733425 h 800100"/>
                  <a:gd name="connsiteX69" fmla="*/ 495300 w 533400"/>
                  <a:gd name="connsiteY69"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95275 w 533400"/>
                  <a:gd name="connsiteY22" fmla="*/ 161925 h 800100"/>
                  <a:gd name="connsiteX23" fmla="*/ 295275 w 533400"/>
                  <a:gd name="connsiteY23" fmla="*/ 219075 h 800100"/>
                  <a:gd name="connsiteX24" fmla="*/ 295275 w 533400"/>
                  <a:gd name="connsiteY24" fmla="*/ 371475 h 800100"/>
                  <a:gd name="connsiteX25" fmla="*/ 238125 w 533400"/>
                  <a:gd name="connsiteY25" fmla="*/ 371475 h 800100"/>
                  <a:gd name="connsiteX26" fmla="*/ 238125 w 533400"/>
                  <a:gd name="connsiteY26" fmla="*/ 314325 h 800100"/>
                  <a:gd name="connsiteX27" fmla="*/ 295275 w 533400"/>
                  <a:gd name="connsiteY27" fmla="*/ 314325 h 800100"/>
                  <a:gd name="connsiteX28" fmla="*/ 295275 w 533400"/>
                  <a:gd name="connsiteY28" fmla="*/ 371475 h 800100"/>
                  <a:gd name="connsiteX29" fmla="*/ 295275 w 533400"/>
                  <a:gd name="connsiteY29" fmla="*/ 523875 h 800100"/>
                  <a:gd name="connsiteX30" fmla="*/ 238125 w 533400"/>
                  <a:gd name="connsiteY30" fmla="*/ 523875 h 800100"/>
                  <a:gd name="connsiteX31" fmla="*/ 238125 w 533400"/>
                  <a:gd name="connsiteY31" fmla="*/ 466725 h 800100"/>
                  <a:gd name="connsiteX32" fmla="*/ 295275 w 533400"/>
                  <a:gd name="connsiteY32" fmla="*/ 466725 h 800100"/>
                  <a:gd name="connsiteX33" fmla="*/ 295275 w 533400"/>
                  <a:gd name="connsiteY33" fmla="*/ 523875 h 800100"/>
                  <a:gd name="connsiteX34" fmla="*/ 295275 w 533400"/>
                  <a:gd name="connsiteY34" fmla="*/ 733425 h 800100"/>
                  <a:gd name="connsiteX35" fmla="*/ 238125 w 533400"/>
                  <a:gd name="connsiteY35" fmla="*/ 733425 h 800100"/>
                  <a:gd name="connsiteX36" fmla="*/ 238125 w 533400"/>
                  <a:gd name="connsiteY36" fmla="*/ 619125 h 800100"/>
                  <a:gd name="connsiteX37" fmla="*/ 295275 w 533400"/>
                  <a:gd name="connsiteY37" fmla="*/ 619125 h 800100"/>
                  <a:gd name="connsiteX38" fmla="*/ 295275 w 533400"/>
                  <a:gd name="connsiteY38" fmla="*/ 733425 h 800100"/>
                  <a:gd name="connsiteX39" fmla="*/ 161925 w 533400"/>
                  <a:gd name="connsiteY39" fmla="*/ 371475 h 800100"/>
                  <a:gd name="connsiteX40" fmla="*/ 104775 w 533400"/>
                  <a:gd name="connsiteY40" fmla="*/ 371475 h 800100"/>
                  <a:gd name="connsiteX41" fmla="*/ 104775 w 533400"/>
                  <a:gd name="connsiteY41" fmla="*/ 314325 h 800100"/>
                  <a:gd name="connsiteX42" fmla="*/ 161925 w 533400"/>
                  <a:gd name="connsiteY42" fmla="*/ 314325 h 800100"/>
                  <a:gd name="connsiteX43" fmla="*/ 161925 w 533400"/>
                  <a:gd name="connsiteY43" fmla="*/ 371475 h 800100"/>
                  <a:gd name="connsiteX44" fmla="*/ 161925 w 533400"/>
                  <a:gd name="connsiteY44" fmla="*/ 523875 h 800100"/>
                  <a:gd name="connsiteX45" fmla="*/ 104775 w 533400"/>
                  <a:gd name="connsiteY45" fmla="*/ 523875 h 800100"/>
                  <a:gd name="connsiteX46" fmla="*/ 104775 w 533400"/>
                  <a:gd name="connsiteY46" fmla="*/ 466725 h 800100"/>
                  <a:gd name="connsiteX47" fmla="*/ 161925 w 533400"/>
                  <a:gd name="connsiteY47" fmla="*/ 466725 h 800100"/>
                  <a:gd name="connsiteX48" fmla="*/ 161925 w 533400"/>
                  <a:gd name="connsiteY48" fmla="*/ 523875 h 800100"/>
                  <a:gd name="connsiteX49" fmla="*/ 161925 w 533400"/>
                  <a:gd name="connsiteY49" fmla="*/ 676275 h 800100"/>
                  <a:gd name="connsiteX50" fmla="*/ 104775 w 533400"/>
                  <a:gd name="connsiteY50" fmla="*/ 676275 h 800100"/>
                  <a:gd name="connsiteX51" fmla="*/ 104775 w 533400"/>
                  <a:gd name="connsiteY51" fmla="*/ 619125 h 800100"/>
                  <a:gd name="connsiteX52" fmla="*/ 161925 w 533400"/>
                  <a:gd name="connsiteY52" fmla="*/ 619125 h 800100"/>
                  <a:gd name="connsiteX53" fmla="*/ 161925 w 533400"/>
                  <a:gd name="connsiteY53" fmla="*/ 676275 h 800100"/>
                  <a:gd name="connsiteX54" fmla="*/ 495300 w 533400"/>
                  <a:gd name="connsiteY54" fmla="*/ 733425 h 800100"/>
                  <a:gd name="connsiteX55" fmla="*/ 495300 w 533400"/>
                  <a:gd name="connsiteY55" fmla="*/ 95250 h 800100"/>
                  <a:gd name="connsiteX56" fmla="*/ 466725 w 533400"/>
                  <a:gd name="connsiteY56" fmla="*/ 95250 h 800100"/>
                  <a:gd name="connsiteX57" fmla="*/ 466725 w 533400"/>
                  <a:gd name="connsiteY57" fmla="*/ 38100 h 800100"/>
                  <a:gd name="connsiteX58" fmla="*/ 438150 w 533400"/>
                  <a:gd name="connsiteY58" fmla="*/ 38100 h 800100"/>
                  <a:gd name="connsiteX59" fmla="*/ 438150 w 533400"/>
                  <a:gd name="connsiteY59" fmla="*/ 0 h 800100"/>
                  <a:gd name="connsiteX60" fmla="*/ 66675 w 533400"/>
                  <a:gd name="connsiteY60" fmla="*/ 38100 h 800100"/>
                  <a:gd name="connsiteX61" fmla="*/ 66675 w 533400"/>
                  <a:gd name="connsiteY61" fmla="*/ 95250 h 800100"/>
                  <a:gd name="connsiteX62" fmla="*/ 38100 w 533400"/>
                  <a:gd name="connsiteY62" fmla="*/ 95250 h 800100"/>
                  <a:gd name="connsiteX63" fmla="*/ 38100 w 533400"/>
                  <a:gd name="connsiteY63" fmla="*/ 733425 h 800100"/>
                  <a:gd name="connsiteX64" fmla="*/ 0 w 533400"/>
                  <a:gd name="connsiteY64" fmla="*/ 733425 h 800100"/>
                  <a:gd name="connsiteX65" fmla="*/ 0 w 533400"/>
                  <a:gd name="connsiteY65" fmla="*/ 800100 h 800100"/>
                  <a:gd name="connsiteX66" fmla="*/ 533400 w 533400"/>
                  <a:gd name="connsiteY66" fmla="*/ 800100 h 800100"/>
                  <a:gd name="connsiteX67" fmla="*/ 533400 w 533400"/>
                  <a:gd name="connsiteY67" fmla="*/ 733425 h 800100"/>
                  <a:gd name="connsiteX68" fmla="*/ 495300 w 533400"/>
                  <a:gd name="connsiteY68"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161925 h 800100"/>
                  <a:gd name="connsiteX21" fmla="*/ 238125 w 533400"/>
                  <a:gd name="connsiteY21" fmla="*/ 219075 h 800100"/>
                  <a:gd name="connsiteX22" fmla="*/ 295275 w 533400"/>
                  <a:gd name="connsiteY22" fmla="*/ 161925 h 800100"/>
                  <a:gd name="connsiteX23" fmla="*/ 295275 w 533400"/>
                  <a:gd name="connsiteY23" fmla="*/ 371475 h 800100"/>
                  <a:gd name="connsiteX24" fmla="*/ 238125 w 533400"/>
                  <a:gd name="connsiteY24" fmla="*/ 371475 h 800100"/>
                  <a:gd name="connsiteX25" fmla="*/ 238125 w 533400"/>
                  <a:gd name="connsiteY25" fmla="*/ 314325 h 800100"/>
                  <a:gd name="connsiteX26" fmla="*/ 295275 w 533400"/>
                  <a:gd name="connsiteY26" fmla="*/ 314325 h 800100"/>
                  <a:gd name="connsiteX27" fmla="*/ 295275 w 533400"/>
                  <a:gd name="connsiteY27" fmla="*/ 371475 h 800100"/>
                  <a:gd name="connsiteX28" fmla="*/ 295275 w 533400"/>
                  <a:gd name="connsiteY28" fmla="*/ 523875 h 800100"/>
                  <a:gd name="connsiteX29" fmla="*/ 238125 w 533400"/>
                  <a:gd name="connsiteY29" fmla="*/ 523875 h 800100"/>
                  <a:gd name="connsiteX30" fmla="*/ 238125 w 533400"/>
                  <a:gd name="connsiteY30" fmla="*/ 466725 h 800100"/>
                  <a:gd name="connsiteX31" fmla="*/ 295275 w 533400"/>
                  <a:gd name="connsiteY31" fmla="*/ 466725 h 800100"/>
                  <a:gd name="connsiteX32" fmla="*/ 295275 w 533400"/>
                  <a:gd name="connsiteY32" fmla="*/ 523875 h 800100"/>
                  <a:gd name="connsiteX33" fmla="*/ 295275 w 533400"/>
                  <a:gd name="connsiteY33" fmla="*/ 733425 h 800100"/>
                  <a:gd name="connsiteX34" fmla="*/ 238125 w 533400"/>
                  <a:gd name="connsiteY34" fmla="*/ 733425 h 800100"/>
                  <a:gd name="connsiteX35" fmla="*/ 238125 w 533400"/>
                  <a:gd name="connsiteY35" fmla="*/ 619125 h 800100"/>
                  <a:gd name="connsiteX36" fmla="*/ 295275 w 533400"/>
                  <a:gd name="connsiteY36" fmla="*/ 619125 h 800100"/>
                  <a:gd name="connsiteX37" fmla="*/ 295275 w 533400"/>
                  <a:gd name="connsiteY37" fmla="*/ 733425 h 800100"/>
                  <a:gd name="connsiteX38" fmla="*/ 161925 w 533400"/>
                  <a:gd name="connsiteY38" fmla="*/ 371475 h 800100"/>
                  <a:gd name="connsiteX39" fmla="*/ 104775 w 533400"/>
                  <a:gd name="connsiteY39" fmla="*/ 371475 h 800100"/>
                  <a:gd name="connsiteX40" fmla="*/ 104775 w 533400"/>
                  <a:gd name="connsiteY40" fmla="*/ 314325 h 800100"/>
                  <a:gd name="connsiteX41" fmla="*/ 161925 w 533400"/>
                  <a:gd name="connsiteY41" fmla="*/ 314325 h 800100"/>
                  <a:gd name="connsiteX42" fmla="*/ 161925 w 533400"/>
                  <a:gd name="connsiteY42" fmla="*/ 371475 h 800100"/>
                  <a:gd name="connsiteX43" fmla="*/ 161925 w 533400"/>
                  <a:gd name="connsiteY43" fmla="*/ 523875 h 800100"/>
                  <a:gd name="connsiteX44" fmla="*/ 104775 w 533400"/>
                  <a:gd name="connsiteY44" fmla="*/ 523875 h 800100"/>
                  <a:gd name="connsiteX45" fmla="*/ 104775 w 533400"/>
                  <a:gd name="connsiteY45" fmla="*/ 466725 h 800100"/>
                  <a:gd name="connsiteX46" fmla="*/ 161925 w 533400"/>
                  <a:gd name="connsiteY46" fmla="*/ 466725 h 800100"/>
                  <a:gd name="connsiteX47" fmla="*/ 161925 w 533400"/>
                  <a:gd name="connsiteY47" fmla="*/ 523875 h 800100"/>
                  <a:gd name="connsiteX48" fmla="*/ 161925 w 533400"/>
                  <a:gd name="connsiteY48" fmla="*/ 676275 h 800100"/>
                  <a:gd name="connsiteX49" fmla="*/ 104775 w 533400"/>
                  <a:gd name="connsiteY49" fmla="*/ 676275 h 800100"/>
                  <a:gd name="connsiteX50" fmla="*/ 104775 w 533400"/>
                  <a:gd name="connsiteY50" fmla="*/ 619125 h 800100"/>
                  <a:gd name="connsiteX51" fmla="*/ 161925 w 533400"/>
                  <a:gd name="connsiteY51" fmla="*/ 619125 h 800100"/>
                  <a:gd name="connsiteX52" fmla="*/ 161925 w 533400"/>
                  <a:gd name="connsiteY52" fmla="*/ 676275 h 800100"/>
                  <a:gd name="connsiteX53" fmla="*/ 495300 w 533400"/>
                  <a:gd name="connsiteY53" fmla="*/ 733425 h 800100"/>
                  <a:gd name="connsiteX54" fmla="*/ 495300 w 533400"/>
                  <a:gd name="connsiteY54" fmla="*/ 95250 h 800100"/>
                  <a:gd name="connsiteX55" fmla="*/ 466725 w 533400"/>
                  <a:gd name="connsiteY55" fmla="*/ 95250 h 800100"/>
                  <a:gd name="connsiteX56" fmla="*/ 466725 w 533400"/>
                  <a:gd name="connsiteY56" fmla="*/ 38100 h 800100"/>
                  <a:gd name="connsiteX57" fmla="*/ 438150 w 533400"/>
                  <a:gd name="connsiteY57" fmla="*/ 38100 h 800100"/>
                  <a:gd name="connsiteX58" fmla="*/ 438150 w 533400"/>
                  <a:gd name="connsiteY58" fmla="*/ 0 h 800100"/>
                  <a:gd name="connsiteX59" fmla="*/ 66675 w 533400"/>
                  <a:gd name="connsiteY59" fmla="*/ 38100 h 800100"/>
                  <a:gd name="connsiteX60" fmla="*/ 66675 w 533400"/>
                  <a:gd name="connsiteY60" fmla="*/ 95250 h 800100"/>
                  <a:gd name="connsiteX61" fmla="*/ 38100 w 533400"/>
                  <a:gd name="connsiteY61" fmla="*/ 95250 h 800100"/>
                  <a:gd name="connsiteX62" fmla="*/ 38100 w 533400"/>
                  <a:gd name="connsiteY62" fmla="*/ 733425 h 800100"/>
                  <a:gd name="connsiteX63" fmla="*/ 0 w 533400"/>
                  <a:gd name="connsiteY63" fmla="*/ 733425 h 800100"/>
                  <a:gd name="connsiteX64" fmla="*/ 0 w 533400"/>
                  <a:gd name="connsiteY64" fmla="*/ 800100 h 800100"/>
                  <a:gd name="connsiteX65" fmla="*/ 533400 w 533400"/>
                  <a:gd name="connsiteY65" fmla="*/ 800100 h 800100"/>
                  <a:gd name="connsiteX66" fmla="*/ 533400 w 533400"/>
                  <a:gd name="connsiteY66" fmla="*/ 733425 h 800100"/>
                  <a:gd name="connsiteX67" fmla="*/ 495300 w 533400"/>
                  <a:gd name="connsiteY67"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371475 h 800100"/>
                  <a:gd name="connsiteX21" fmla="*/ 238125 w 533400"/>
                  <a:gd name="connsiteY21" fmla="*/ 371475 h 800100"/>
                  <a:gd name="connsiteX22" fmla="*/ 238125 w 533400"/>
                  <a:gd name="connsiteY22" fmla="*/ 314325 h 800100"/>
                  <a:gd name="connsiteX23" fmla="*/ 295275 w 533400"/>
                  <a:gd name="connsiteY23" fmla="*/ 314325 h 800100"/>
                  <a:gd name="connsiteX24" fmla="*/ 295275 w 533400"/>
                  <a:gd name="connsiteY24" fmla="*/ 371475 h 800100"/>
                  <a:gd name="connsiteX25" fmla="*/ 295275 w 533400"/>
                  <a:gd name="connsiteY25" fmla="*/ 523875 h 800100"/>
                  <a:gd name="connsiteX26" fmla="*/ 238125 w 533400"/>
                  <a:gd name="connsiteY26" fmla="*/ 523875 h 800100"/>
                  <a:gd name="connsiteX27" fmla="*/ 238125 w 533400"/>
                  <a:gd name="connsiteY27" fmla="*/ 466725 h 800100"/>
                  <a:gd name="connsiteX28" fmla="*/ 295275 w 533400"/>
                  <a:gd name="connsiteY28" fmla="*/ 466725 h 800100"/>
                  <a:gd name="connsiteX29" fmla="*/ 295275 w 533400"/>
                  <a:gd name="connsiteY29" fmla="*/ 523875 h 800100"/>
                  <a:gd name="connsiteX30" fmla="*/ 295275 w 533400"/>
                  <a:gd name="connsiteY30" fmla="*/ 733425 h 800100"/>
                  <a:gd name="connsiteX31" fmla="*/ 238125 w 533400"/>
                  <a:gd name="connsiteY31" fmla="*/ 733425 h 800100"/>
                  <a:gd name="connsiteX32" fmla="*/ 238125 w 533400"/>
                  <a:gd name="connsiteY32" fmla="*/ 619125 h 800100"/>
                  <a:gd name="connsiteX33" fmla="*/ 295275 w 533400"/>
                  <a:gd name="connsiteY33" fmla="*/ 619125 h 800100"/>
                  <a:gd name="connsiteX34" fmla="*/ 295275 w 533400"/>
                  <a:gd name="connsiteY34" fmla="*/ 733425 h 800100"/>
                  <a:gd name="connsiteX35" fmla="*/ 161925 w 533400"/>
                  <a:gd name="connsiteY35" fmla="*/ 371475 h 800100"/>
                  <a:gd name="connsiteX36" fmla="*/ 104775 w 533400"/>
                  <a:gd name="connsiteY36" fmla="*/ 371475 h 800100"/>
                  <a:gd name="connsiteX37" fmla="*/ 104775 w 533400"/>
                  <a:gd name="connsiteY37" fmla="*/ 314325 h 800100"/>
                  <a:gd name="connsiteX38" fmla="*/ 161925 w 533400"/>
                  <a:gd name="connsiteY38" fmla="*/ 314325 h 800100"/>
                  <a:gd name="connsiteX39" fmla="*/ 161925 w 533400"/>
                  <a:gd name="connsiteY39" fmla="*/ 371475 h 800100"/>
                  <a:gd name="connsiteX40" fmla="*/ 161925 w 533400"/>
                  <a:gd name="connsiteY40" fmla="*/ 523875 h 800100"/>
                  <a:gd name="connsiteX41" fmla="*/ 104775 w 533400"/>
                  <a:gd name="connsiteY41" fmla="*/ 523875 h 800100"/>
                  <a:gd name="connsiteX42" fmla="*/ 104775 w 533400"/>
                  <a:gd name="connsiteY42" fmla="*/ 466725 h 800100"/>
                  <a:gd name="connsiteX43" fmla="*/ 161925 w 533400"/>
                  <a:gd name="connsiteY43" fmla="*/ 466725 h 800100"/>
                  <a:gd name="connsiteX44" fmla="*/ 161925 w 533400"/>
                  <a:gd name="connsiteY44" fmla="*/ 523875 h 800100"/>
                  <a:gd name="connsiteX45" fmla="*/ 161925 w 533400"/>
                  <a:gd name="connsiteY45" fmla="*/ 676275 h 800100"/>
                  <a:gd name="connsiteX46" fmla="*/ 104775 w 533400"/>
                  <a:gd name="connsiteY46" fmla="*/ 676275 h 800100"/>
                  <a:gd name="connsiteX47" fmla="*/ 104775 w 533400"/>
                  <a:gd name="connsiteY47" fmla="*/ 619125 h 800100"/>
                  <a:gd name="connsiteX48" fmla="*/ 161925 w 533400"/>
                  <a:gd name="connsiteY48" fmla="*/ 619125 h 800100"/>
                  <a:gd name="connsiteX49" fmla="*/ 161925 w 533400"/>
                  <a:gd name="connsiteY49" fmla="*/ 676275 h 800100"/>
                  <a:gd name="connsiteX50" fmla="*/ 495300 w 533400"/>
                  <a:gd name="connsiteY50" fmla="*/ 733425 h 800100"/>
                  <a:gd name="connsiteX51" fmla="*/ 495300 w 533400"/>
                  <a:gd name="connsiteY51" fmla="*/ 95250 h 800100"/>
                  <a:gd name="connsiteX52" fmla="*/ 466725 w 533400"/>
                  <a:gd name="connsiteY52" fmla="*/ 95250 h 800100"/>
                  <a:gd name="connsiteX53" fmla="*/ 466725 w 533400"/>
                  <a:gd name="connsiteY53" fmla="*/ 38100 h 800100"/>
                  <a:gd name="connsiteX54" fmla="*/ 438150 w 533400"/>
                  <a:gd name="connsiteY54" fmla="*/ 38100 h 800100"/>
                  <a:gd name="connsiteX55" fmla="*/ 438150 w 533400"/>
                  <a:gd name="connsiteY55" fmla="*/ 0 h 800100"/>
                  <a:gd name="connsiteX56" fmla="*/ 66675 w 533400"/>
                  <a:gd name="connsiteY56" fmla="*/ 38100 h 800100"/>
                  <a:gd name="connsiteX57" fmla="*/ 66675 w 533400"/>
                  <a:gd name="connsiteY57" fmla="*/ 95250 h 800100"/>
                  <a:gd name="connsiteX58" fmla="*/ 38100 w 533400"/>
                  <a:gd name="connsiteY58" fmla="*/ 95250 h 800100"/>
                  <a:gd name="connsiteX59" fmla="*/ 38100 w 533400"/>
                  <a:gd name="connsiteY59" fmla="*/ 733425 h 800100"/>
                  <a:gd name="connsiteX60" fmla="*/ 0 w 533400"/>
                  <a:gd name="connsiteY60" fmla="*/ 733425 h 800100"/>
                  <a:gd name="connsiteX61" fmla="*/ 0 w 533400"/>
                  <a:gd name="connsiteY61" fmla="*/ 800100 h 800100"/>
                  <a:gd name="connsiteX62" fmla="*/ 533400 w 533400"/>
                  <a:gd name="connsiteY62" fmla="*/ 800100 h 800100"/>
                  <a:gd name="connsiteX63" fmla="*/ 533400 w 533400"/>
                  <a:gd name="connsiteY63" fmla="*/ 733425 h 800100"/>
                  <a:gd name="connsiteX64" fmla="*/ 495300 w 533400"/>
                  <a:gd name="connsiteY64" fmla="*/ 733425 h 800100"/>
                  <a:gd name="connsiteX0" fmla="*/ 428625 w 533400"/>
                  <a:gd name="connsiteY0" fmla="*/ 219075 h 800100"/>
                  <a:gd name="connsiteX1" fmla="*/ 371475 w 533400"/>
                  <a:gd name="connsiteY1" fmla="*/ 161925 h 800100"/>
                  <a:gd name="connsiteX2" fmla="*/ 428625 w 533400"/>
                  <a:gd name="connsiteY2" fmla="*/ 161925 h 800100"/>
                  <a:gd name="connsiteX3" fmla="*/ 428625 w 533400"/>
                  <a:gd name="connsiteY3" fmla="*/ 219075 h 800100"/>
                  <a:gd name="connsiteX4" fmla="*/ 428625 w 533400"/>
                  <a:gd name="connsiteY4" fmla="*/ 371475 h 800100"/>
                  <a:gd name="connsiteX5" fmla="*/ 371475 w 533400"/>
                  <a:gd name="connsiteY5" fmla="*/ 371475 h 800100"/>
                  <a:gd name="connsiteX6" fmla="*/ 371475 w 533400"/>
                  <a:gd name="connsiteY6" fmla="*/ 314325 h 800100"/>
                  <a:gd name="connsiteX7" fmla="*/ 428625 w 533400"/>
                  <a:gd name="connsiteY7" fmla="*/ 314325 h 800100"/>
                  <a:gd name="connsiteX8" fmla="*/ 428625 w 533400"/>
                  <a:gd name="connsiteY8" fmla="*/ 371475 h 800100"/>
                  <a:gd name="connsiteX9" fmla="*/ 428625 w 533400"/>
                  <a:gd name="connsiteY9" fmla="*/ 523875 h 800100"/>
                  <a:gd name="connsiteX10" fmla="*/ 371475 w 533400"/>
                  <a:gd name="connsiteY10" fmla="*/ 523875 h 800100"/>
                  <a:gd name="connsiteX11" fmla="*/ 371475 w 533400"/>
                  <a:gd name="connsiteY11" fmla="*/ 466725 h 800100"/>
                  <a:gd name="connsiteX12" fmla="*/ 428625 w 533400"/>
                  <a:gd name="connsiteY12" fmla="*/ 466725 h 800100"/>
                  <a:gd name="connsiteX13" fmla="*/ 428625 w 533400"/>
                  <a:gd name="connsiteY13" fmla="*/ 523875 h 800100"/>
                  <a:gd name="connsiteX14" fmla="*/ 428625 w 533400"/>
                  <a:gd name="connsiteY14" fmla="*/ 676275 h 800100"/>
                  <a:gd name="connsiteX15" fmla="*/ 371475 w 533400"/>
                  <a:gd name="connsiteY15" fmla="*/ 676275 h 800100"/>
                  <a:gd name="connsiteX16" fmla="*/ 371475 w 533400"/>
                  <a:gd name="connsiteY16" fmla="*/ 619125 h 800100"/>
                  <a:gd name="connsiteX17" fmla="*/ 428625 w 533400"/>
                  <a:gd name="connsiteY17" fmla="*/ 619125 h 800100"/>
                  <a:gd name="connsiteX18" fmla="*/ 428625 w 533400"/>
                  <a:gd name="connsiteY18" fmla="*/ 676275 h 800100"/>
                  <a:gd name="connsiteX19" fmla="*/ 295275 w 533400"/>
                  <a:gd name="connsiteY19" fmla="*/ 371475 h 800100"/>
                  <a:gd name="connsiteX20" fmla="*/ 238125 w 533400"/>
                  <a:gd name="connsiteY20" fmla="*/ 371475 h 800100"/>
                  <a:gd name="connsiteX21" fmla="*/ 238125 w 533400"/>
                  <a:gd name="connsiteY21" fmla="*/ 314325 h 800100"/>
                  <a:gd name="connsiteX22" fmla="*/ 295275 w 533400"/>
                  <a:gd name="connsiteY22" fmla="*/ 314325 h 800100"/>
                  <a:gd name="connsiteX23" fmla="*/ 295275 w 533400"/>
                  <a:gd name="connsiteY23" fmla="*/ 371475 h 800100"/>
                  <a:gd name="connsiteX24" fmla="*/ 295275 w 533400"/>
                  <a:gd name="connsiteY24" fmla="*/ 523875 h 800100"/>
                  <a:gd name="connsiteX25" fmla="*/ 238125 w 533400"/>
                  <a:gd name="connsiteY25" fmla="*/ 523875 h 800100"/>
                  <a:gd name="connsiteX26" fmla="*/ 238125 w 533400"/>
                  <a:gd name="connsiteY26" fmla="*/ 466725 h 800100"/>
                  <a:gd name="connsiteX27" fmla="*/ 295275 w 533400"/>
                  <a:gd name="connsiteY27" fmla="*/ 466725 h 800100"/>
                  <a:gd name="connsiteX28" fmla="*/ 295275 w 533400"/>
                  <a:gd name="connsiteY28" fmla="*/ 523875 h 800100"/>
                  <a:gd name="connsiteX29" fmla="*/ 295275 w 533400"/>
                  <a:gd name="connsiteY29" fmla="*/ 733425 h 800100"/>
                  <a:gd name="connsiteX30" fmla="*/ 238125 w 533400"/>
                  <a:gd name="connsiteY30" fmla="*/ 733425 h 800100"/>
                  <a:gd name="connsiteX31" fmla="*/ 238125 w 533400"/>
                  <a:gd name="connsiteY31" fmla="*/ 619125 h 800100"/>
                  <a:gd name="connsiteX32" fmla="*/ 295275 w 533400"/>
                  <a:gd name="connsiteY32" fmla="*/ 619125 h 800100"/>
                  <a:gd name="connsiteX33" fmla="*/ 295275 w 533400"/>
                  <a:gd name="connsiteY33" fmla="*/ 733425 h 800100"/>
                  <a:gd name="connsiteX34" fmla="*/ 161925 w 533400"/>
                  <a:gd name="connsiteY34" fmla="*/ 371475 h 800100"/>
                  <a:gd name="connsiteX35" fmla="*/ 104775 w 533400"/>
                  <a:gd name="connsiteY35" fmla="*/ 371475 h 800100"/>
                  <a:gd name="connsiteX36" fmla="*/ 104775 w 533400"/>
                  <a:gd name="connsiteY36" fmla="*/ 314325 h 800100"/>
                  <a:gd name="connsiteX37" fmla="*/ 161925 w 533400"/>
                  <a:gd name="connsiteY37" fmla="*/ 314325 h 800100"/>
                  <a:gd name="connsiteX38" fmla="*/ 161925 w 533400"/>
                  <a:gd name="connsiteY38" fmla="*/ 371475 h 800100"/>
                  <a:gd name="connsiteX39" fmla="*/ 161925 w 533400"/>
                  <a:gd name="connsiteY39" fmla="*/ 523875 h 800100"/>
                  <a:gd name="connsiteX40" fmla="*/ 104775 w 533400"/>
                  <a:gd name="connsiteY40" fmla="*/ 523875 h 800100"/>
                  <a:gd name="connsiteX41" fmla="*/ 104775 w 533400"/>
                  <a:gd name="connsiteY41" fmla="*/ 466725 h 800100"/>
                  <a:gd name="connsiteX42" fmla="*/ 161925 w 533400"/>
                  <a:gd name="connsiteY42" fmla="*/ 466725 h 800100"/>
                  <a:gd name="connsiteX43" fmla="*/ 161925 w 533400"/>
                  <a:gd name="connsiteY43" fmla="*/ 523875 h 800100"/>
                  <a:gd name="connsiteX44" fmla="*/ 161925 w 533400"/>
                  <a:gd name="connsiteY44" fmla="*/ 676275 h 800100"/>
                  <a:gd name="connsiteX45" fmla="*/ 104775 w 533400"/>
                  <a:gd name="connsiteY45" fmla="*/ 676275 h 800100"/>
                  <a:gd name="connsiteX46" fmla="*/ 104775 w 533400"/>
                  <a:gd name="connsiteY46" fmla="*/ 619125 h 800100"/>
                  <a:gd name="connsiteX47" fmla="*/ 161925 w 533400"/>
                  <a:gd name="connsiteY47" fmla="*/ 619125 h 800100"/>
                  <a:gd name="connsiteX48" fmla="*/ 161925 w 533400"/>
                  <a:gd name="connsiteY48" fmla="*/ 676275 h 800100"/>
                  <a:gd name="connsiteX49" fmla="*/ 495300 w 533400"/>
                  <a:gd name="connsiteY49" fmla="*/ 733425 h 800100"/>
                  <a:gd name="connsiteX50" fmla="*/ 495300 w 533400"/>
                  <a:gd name="connsiteY50" fmla="*/ 95250 h 800100"/>
                  <a:gd name="connsiteX51" fmla="*/ 466725 w 533400"/>
                  <a:gd name="connsiteY51" fmla="*/ 95250 h 800100"/>
                  <a:gd name="connsiteX52" fmla="*/ 466725 w 533400"/>
                  <a:gd name="connsiteY52" fmla="*/ 38100 h 800100"/>
                  <a:gd name="connsiteX53" fmla="*/ 438150 w 533400"/>
                  <a:gd name="connsiteY53" fmla="*/ 38100 h 800100"/>
                  <a:gd name="connsiteX54" fmla="*/ 438150 w 533400"/>
                  <a:gd name="connsiteY54" fmla="*/ 0 h 800100"/>
                  <a:gd name="connsiteX55" fmla="*/ 66675 w 533400"/>
                  <a:gd name="connsiteY55" fmla="*/ 38100 h 800100"/>
                  <a:gd name="connsiteX56" fmla="*/ 66675 w 533400"/>
                  <a:gd name="connsiteY56" fmla="*/ 95250 h 800100"/>
                  <a:gd name="connsiteX57" fmla="*/ 38100 w 533400"/>
                  <a:gd name="connsiteY57" fmla="*/ 95250 h 800100"/>
                  <a:gd name="connsiteX58" fmla="*/ 38100 w 533400"/>
                  <a:gd name="connsiteY58" fmla="*/ 733425 h 800100"/>
                  <a:gd name="connsiteX59" fmla="*/ 0 w 533400"/>
                  <a:gd name="connsiteY59" fmla="*/ 733425 h 800100"/>
                  <a:gd name="connsiteX60" fmla="*/ 0 w 533400"/>
                  <a:gd name="connsiteY60" fmla="*/ 800100 h 800100"/>
                  <a:gd name="connsiteX61" fmla="*/ 533400 w 533400"/>
                  <a:gd name="connsiteY61" fmla="*/ 800100 h 800100"/>
                  <a:gd name="connsiteX62" fmla="*/ 533400 w 533400"/>
                  <a:gd name="connsiteY62" fmla="*/ 733425 h 800100"/>
                  <a:gd name="connsiteX63" fmla="*/ 495300 w 533400"/>
                  <a:gd name="connsiteY63" fmla="*/ 733425 h 800100"/>
                  <a:gd name="connsiteX0" fmla="*/ 428625 w 533400"/>
                  <a:gd name="connsiteY0" fmla="*/ 219075 h 800100"/>
                  <a:gd name="connsiteX1" fmla="*/ 371475 w 533400"/>
                  <a:gd name="connsiteY1" fmla="*/ 161925 h 800100"/>
                  <a:gd name="connsiteX2" fmla="*/ 428625 w 533400"/>
                  <a:gd name="connsiteY2" fmla="*/ 219075 h 800100"/>
                  <a:gd name="connsiteX3" fmla="*/ 428625 w 533400"/>
                  <a:gd name="connsiteY3" fmla="*/ 371475 h 800100"/>
                  <a:gd name="connsiteX4" fmla="*/ 371475 w 533400"/>
                  <a:gd name="connsiteY4" fmla="*/ 371475 h 800100"/>
                  <a:gd name="connsiteX5" fmla="*/ 371475 w 533400"/>
                  <a:gd name="connsiteY5" fmla="*/ 314325 h 800100"/>
                  <a:gd name="connsiteX6" fmla="*/ 428625 w 533400"/>
                  <a:gd name="connsiteY6" fmla="*/ 314325 h 800100"/>
                  <a:gd name="connsiteX7" fmla="*/ 428625 w 533400"/>
                  <a:gd name="connsiteY7" fmla="*/ 371475 h 800100"/>
                  <a:gd name="connsiteX8" fmla="*/ 428625 w 533400"/>
                  <a:gd name="connsiteY8" fmla="*/ 523875 h 800100"/>
                  <a:gd name="connsiteX9" fmla="*/ 371475 w 533400"/>
                  <a:gd name="connsiteY9" fmla="*/ 523875 h 800100"/>
                  <a:gd name="connsiteX10" fmla="*/ 371475 w 533400"/>
                  <a:gd name="connsiteY10" fmla="*/ 466725 h 800100"/>
                  <a:gd name="connsiteX11" fmla="*/ 428625 w 533400"/>
                  <a:gd name="connsiteY11" fmla="*/ 466725 h 800100"/>
                  <a:gd name="connsiteX12" fmla="*/ 428625 w 533400"/>
                  <a:gd name="connsiteY12" fmla="*/ 523875 h 800100"/>
                  <a:gd name="connsiteX13" fmla="*/ 428625 w 533400"/>
                  <a:gd name="connsiteY13" fmla="*/ 676275 h 800100"/>
                  <a:gd name="connsiteX14" fmla="*/ 371475 w 533400"/>
                  <a:gd name="connsiteY14" fmla="*/ 676275 h 800100"/>
                  <a:gd name="connsiteX15" fmla="*/ 371475 w 533400"/>
                  <a:gd name="connsiteY15" fmla="*/ 619125 h 800100"/>
                  <a:gd name="connsiteX16" fmla="*/ 428625 w 533400"/>
                  <a:gd name="connsiteY16" fmla="*/ 619125 h 800100"/>
                  <a:gd name="connsiteX17" fmla="*/ 428625 w 533400"/>
                  <a:gd name="connsiteY17" fmla="*/ 676275 h 800100"/>
                  <a:gd name="connsiteX18" fmla="*/ 295275 w 533400"/>
                  <a:gd name="connsiteY18" fmla="*/ 371475 h 800100"/>
                  <a:gd name="connsiteX19" fmla="*/ 238125 w 533400"/>
                  <a:gd name="connsiteY19" fmla="*/ 371475 h 800100"/>
                  <a:gd name="connsiteX20" fmla="*/ 238125 w 533400"/>
                  <a:gd name="connsiteY20" fmla="*/ 314325 h 800100"/>
                  <a:gd name="connsiteX21" fmla="*/ 295275 w 533400"/>
                  <a:gd name="connsiteY21" fmla="*/ 314325 h 800100"/>
                  <a:gd name="connsiteX22" fmla="*/ 295275 w 533400"/>
                  <a:gd name="connsiteY22" fmla="*/ 371475 h 800100"/>
                  <a:gd name="connsiteX23" fmla="*/ 295275 w 533400"/>
                  <a:gd name="connsiteY23" fmla="*/ 523875 h 800100"/>
                  <a:gd name="connsiteX24" fmla="*/ 238125 w 533400"/>
                  <a:gd name="connsiteY24" fmla="*/ 523875 h 800100"/>
                  <a:gd name="connsiteX25" fmla="*/ 238125 w 533400"/>
                  <a:gd name="connsiteY25" fmla="*/ 466725 h 800100"/>
                  <a:gd name="connsiteX26" fmla="*/ 295275 w 533400"/>
                  <a:gd name="connsiteY26" fmla="*/ 466725 h 800100"/>
                  <a:gd name="connsiteX27" fmla="*/ 295275 w 533400"/>
                  <a:gd name="connsiteY27" fmla="*/ 523875 h 800100"/>
                  <a:gd name="connsiteX28" fmla="*/ 295275 w 533400"/>
                  <a:gd name="connsiteY28" fmla="*/ 733425 h 800100"/>
                  <a:gd name="connsiteX29" fmla="*/ 238125 w 533400"/>
                  <a:gd name="connsiteY29" fmla="*/ 733425 h 800100"/>
                  <a:gd name="connsiteX30" fmla="*/ 238125 w 533400"/>
                  <a:gd name="connsiteY30" fmla="*/ 619125 h 800100"/>
                  <a:gd name="connsiteX31" fmla="*/ 295275 w 533400"/>
                  <a:gd name="connsiteY31" fmla="*/ 619125 h 800100"/>
                  <a:gd name="connsiteX32" fmla="*/ 295275 w 533400"/>
                  <a:gd name="connsiteY32" fmla="*/ 733425 h 800100"/>
                  <a:gd name="connsiteX33" fmla="*/ 161925 w 533400"/>
                  <a:gd name="connsiteY33" fmla="*/ 371475 h 800100"/>
                  <a:gd name="connsiteX34" fmla="*/ 104775 w 533400"/>
                  <a:gd name="connsiteY34" fmla="*/ 371475 h 800100"/>
                  <a:gd name="connsiteX35" fmla="*/ 104775 w 533400"/>
                  <a:gd name="connsiteY35" fmla="*/ 314325 h 800100"/>
                  <a:gd name="connsiteX36" fmla="*/ 161925 w 533400"/>
                  <a:gd name="connsiteY36" fmla="*/ 314325 h 800100"/>
                  <a:gd name="connsiteX37" fmla="*/ 161925 w 533400"/>
                  <a:gd name="connsiteY37" fmla="*/ 371475 h 800100"/>
                  <a:gd name="connsiteX38" fmla="*/ 161925 w 533400"/>
                  <a:gd name="connsiteY38" fmla="*/ 523875 h 800100"/>
                  <a:gd name="connsiteX39" fmla="*/ 104775 w 533400"/>
                  <a:gd name="connsiteY39" fmla="*/ 523875 h 800100"/>
                  <a:gd name="connsiteX40" fmla="*/ 104775 w 533400"/>
                  <a:gd name="connsiteY40" fmla="*/ 466725 h 800100"/>
                  <a:gd name="connsiteX41" fmla="*/ 161925 w 533400"/>
                  <a:gd name="connsiteY41" fmla="*/ 466725 h 800100"/>
                  <a:gd name="connsiteX42" fmla="*/ 161925 w 533400"/>
                  <a:gd name="connsiteY42" fmla="*/ 523875 h 800100"/>
                  <a:gd name="connsiteX43" fmla="*/ 161925 w 533400"/>
                  <a:gd name="connsiteY43" fmla="*/ 676275 h 800100"/>
                  <a:gd name="connsiteX44" fmla="*/ 104775 w 533400"/>
                  <a:gd name="connsiteY44" fmla="*/ 676275 h 800100"/>
                  <a:gd name="connsiteX45" fmla="*/ 104775 w 533400"/>
                  <a:gd name="connsiteY45" fmla="*/ 619125 h 800100"/>
                  <a:gd name="connsiteX46" fmla="*/ 161925 w 533400"/>
                  <a:gd name="connsiteY46" fmla="*/ 619125 h 800100"/>
                  <a:gd name="connsiteX47" fmla="*/ 161925 w 533400"/>
                  <a:gd name="connsiteY47" fmla="*/ 676275 h 800100"/>
                  <a:gd name="connsiteX48" fmla="*/ 495300 w 533400"/>
                  <a:gd name="connsiteY48" fmla="*/ 733425 h 800100"/>
                  <a:gd name="connsiteX49" fmla="*/ 495300 w 533400"/>
                  <a:gd name="connsiteY49" fmla="*/ 95250 h 800100"/>
                  <a:gd name="connsiteX50" fmla="*/ 466725 w 533400"/>
                  <a:gd name="connsiteY50" fmla="*/ 95250 h 800100"/>
                  <a:gd name="connsiteX51" fmla="*/ 466725 w 533400"/>
                  <a:gd name="connsiteY51" fmla="*/ 38100 h 800100"/>
                  <a:gd name="connsiteX52" fmla="*/ 438150 w 533400"/>
                  <a:gd name="connsiteY52" fmla="*/ 38100 h 800100"/>
                  <a:gd name="connsiteX53" fmla="*/ 438150 w 533400"/>
                  <a:gd name="connsiteY53" fmla="*/ 0 h 800100"/>
                  <a:gd name="connsiteX54" fmla="*/ 66675 w 533400"/>
                  <a:gd name="connsiteY54" fmla="*/ 38100 h 800100"/>
                  <a:gd name="connsiteX55" fmla="*/ 66675 w 533400"/>
                  <a:gd name="connsiteY55" fmla="*/ 95250 h 800100"/>
                  <a:gd name="connsiteX56" fmla="*/ 38100 w 533400"/>
                  <a:gd name="connsiteY56" fmla="*/ 95250 h 800100"/>
                  <a:gd name="connsiteX57" fmla="*/ 38100 w 533400"/>
                  <a:gd name="connsiteY57" fmla="*/ 733425 h 800100"/>
                  <a:gd name="connsiteX58" fmla="*/ 0 w 533400"/>
                  <a:gd name="connsiteY58" fmla="*/ 733425 h 800100"/>
                  <a:gd name="connsiteX59" fmla="*/ 0 w 533400"/>
                  <a:gd name="connsiteY59" fmla="*/ 800100 h 800100"/>
                  <a:gd name="connsiteX60" fmla="*/ 533400 w 533400"/>
                  <a:gd name="connsiteY60" fmla="*/ 800100 h 800100"/>
                  <a:gd name="connsiteX61" fmla="*/ 533400 w 533400"/>
                  <a:gd name="connsiteY61" fmla="*/ 733425 h 800100"/>
                  <a:gd name="connsiteX62" fmla="*/ 495300 w 533400"/>
                  <a:gd name="connsiteY62"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14325 h 800100"/>
                  <a:gd name="connsiteX4" fmla="*/ 428625 w 533400"/>
                  <a:gd name="connsiteY4" fmla="*/ 371475 h 800100"/>
                  <a:gd name="connsiteX5" fmla="*/ 428625 w 533400"/>
                  <a:gd name="connsiteY5" fmla="*/ 523875 h 800100"/>
                  <a:gd name="connsiteX6" fmla="*/ 371475 w 533400"/>
                  <a:gd name="connsiteY6" fmla="*/ 523875 h 800100"/>
                  <a:gd name="connsiteX7" fmla="*/ 371475 w 533400"/>
                  <a:gd name="connsiteY7" fmla="*/ 466725 h 800100"/>
                  <a:gd name="connsiteX8" fmla="*/ 428625 w 533400"/>
                  <a:gd name="connsiteY8" fmla="*/ 466725 h 800100"/>
                  <a:gd name="connsiteX9" fmla="*/ 428625 w 533400"/>
                  <a:gd name="connsiteY9" fmla="*/ 523875 h 800100"/>
                  <a:gd name="connsiteX10" fmla="*/ 428625 w 533400"/>
                  <a:gd name="connsiteY10" fmla="*/ 676275 h 800100"/>
                  <a:gd name="connsiteX11" fmla="*/ 371475 w 533400"/>
                  <a:gd name="connsiteY11" fmla="*/ 676275 h 800100"/>
                  <a:gd name="connsiteX12" fmla="*/ 371475 w 533400"/>
                  <a:gd name="connsiteY12" fmla="*/ 619125 h 800100"/>
                  <a:gd name="connsiteX13" fmla="*/ 428625 w 533400"/>
                  <a:gd name="connsiteY13" fmla="*/ 619125 h 800100"/>
                  <a:gd name="connsiteX14" fmla="*/ 428625 w 533400"/>
                  <a:gd name="connsiteY14" fmla="*/ 676275 h 800100"/>
                  <a:gd name="connsiteX15" fmla="*/ 295275 w 533400"/>
                  <a:gd name="connsiteY15" fmla="*/ 371475 h 800100"/>
                  <a:gd name="connsiteX16" fmla="*/ 238125 w 533400"/>
                  <a:gd name="connsiteY16" fmla="*/ 371475 h 800100"/>
                  <a:gd name="connsiteX17" fmla="*/ 238125 w 533400"/>
                  <a:gd name="connsiteY17" fmla="*/ 314325 h 800100"/>
                  <a:gd name="connsiteX18" fmla="*/ 295275 w 533400"/>
                  <a:gd name="connsiteY18" fmla="*/ 314325 h 800100"/>
                  <a:gd name="connsiteX19" fmla="*/ 295275 w 533400"/>
                  <a:gd name="connsiteY19" fmla="*/ 371475 h 800100"/>
                  <a:gd name="connsiteX20" fmla="*/ 295275 w 533400"/>
                  <a:gd name="connsiteY20" fmla="*/ 523875 h 800100"/>
                  <a:gd name="connsiteX21" fmla="*/ 238125 w 533400"/>
                  <a:gd name="connsiteY21" fmla="*/ 523875 h 800100"/>
                  <a:gd name="connsiteX22" fmla="*/ 238125 w 533400"/>
                  <a:gd name="connsiteY22" fmla="*/ 466725 h 800100"/>
                  <a:gd name="connsiteX23" fmla="*/ 295275 w 533400"/>
                  <a:gd name="connsiteY23" fmla="*/ 466725 h 800100"/>
                  <a:gd name="connsiteX24" fmla="*/ 295275 w 533400"/>
                  <a:gd name="connsiteY24" fmla="*/ 523875 h 800100"/>
                  <a:gd name="connsiteX25" fmla="*/ 295275 w 533400"/>
                  <a:gd name="connsiteY25" fmla="*/ 733425 h 800100"/>
                  <a:gd name="connsiteX26" fmla="*/ 238125 w 533400"/>
                  <a:gd name="connsiteY26" fmla="*/ 733425 h 800100"/>
                  <a:gd name="connsiteX27" fmla="*/ 238125 w 533400"/>
                  <a:gd name="connsiteY27" fmla="*/ 619125 h 800100"/>
                  <a:gd name="connsiteX28" fmla="*/ 295275 w 533400"/>
                  <a:gd name="connsiteY28" fmla="*/ 619125 h 800100"/>
                  <a:gd name="connsiteX29" fmla="*/ 295275 w 533400"/>
                  <a:gd name="connsiteY29" fmla="*/ 733425 h 800100"/>
                  <a:gd name="connsiteX30" fmla="*/ 161925 w 533400"/>
                  <a:gd name="connsiteY30" fmla="*/ 371475 h 800100"/>
                  <a:gd name="connsiteX31" fmla="*/ 104775 w 533400"/>
                  <a:gd name="connsiteY31" fmla="*/ 371475 h 800100"/>
                  <a:gd name="connsiteX32" fmla="*/ 104775 w 533400"/>
                  <a:gd name="connsiteY32" fmla="*/ 314325 h 800100"/>
                  <a:gd name="connsiteX33" fmla="*/ 161925 w 533400"/>
                  <a:gd name="connsiteY33" fmla="*/ 314325 h 800100"/>
                  <a:gd name="connsiteX34" fmla="*/ 161925 w 533400"/>
                  <a:gd name="connsiteY34" fmla="*/ 371475 h 800100"/>
                  <a:gd name="connsiteX35" fmla="*/ 161925 w 533400"/>
                  <a:gd name="connsiteY35" fmla="*/ 523875 h 800100"/>
                  <a:gd name="connsiteX36" fmla="*/ 104775 w 533400"/>
                  <a:gd name="connsiteY36" fmla="*/ 523875 h 800100"/>
                  <a:gd name="connsiteX37" fmla="*/ 104775 w 533400"/>
                  <a:gd name="connsiteY37" fmla="*/ 466725 h 800100"/>
                  <a:gd name="connsiteX38" fmla="*/ 161925 w 533400"/>
                  <a:gd name="connsiteY38" fmla="*/ 466725 h 800100"/>
                  <a:gd name="connsiteX39" fmla="*/ 161925 w 533400"/>
                  <a:gd name="connsiteY39" fmla="*/ 523875 h 800100"/>
                  <a:gd name="connsiteX40" fmla="*/ 161925 w 533400"/>
                  <a:gd name="connsiteY40" fmla="*/ 676275 h 800100"/>
                  <a:gd name="connsiteX41" fmla="*/ 104775 w 533400"/>
                  <a:gd name="connsiteY41" fmla="*/ 676275 h 800100"/>
                  <a:gd name="connsiteX42" fmla="*/ 104775 w 533400"/>
                  <a:gd name="connsiteY42" fmla="*/ 619125 h 800100"/>
                  <a:gd name="connsiteX43" fmla="*/ 161925 w 533400"/>
                  <a:gd name="connsiteY43" fmla="*/ 619125 h 800100"/>
                  <a:gd name="connsiteX44" fmla="*/ 161925 w 533400"/>
                  <a:gd name="connsiteY44" fmla="*/ 676275 h 800100"/>
                  <a:gd name="connsiteX45" fmla="*/ 495300 w 533400"/>
                  <a:gd name="connsiteY45" fmla="*/ 733425 h 800100"/>
                  <a:gd name="connsiteX46" fmla="*/ 495300 w 533400"/>
                  <a:gd name="connsiteY46" fmla="*/ 95250 h 800100"/>
                  <a:gd name="connsiteX47" fmla="*/ 466725 w 533400"/>
                  <a:gd name="connsiteY47" fmla="*/ 95250 h 800100"/>
                  <a:gd name="connsiteX48" fmla="*/ 466725 w 533400"/>
                  <a:gd name="connsiteY48" fmla="*/ 38100 h 800100"/>
                  <a:gd name="connsiteX49" fmla="*/ 438150 w 533400"/>
                  <a:gd name="connsiteY49" fmla="*/ 38100 h 800100"/>
                  <a:gd name="connsiteX50" fmla="*/ 438150 w 533400"/>
                  <a:gd name="connsiteY50" fmla="*/ 0 h 800100"/>
                  <a:gd name="connsiteX51" fmla="*/ 66675 w 533400"/>
                  <a:gd name="connsiteY51" fmla="*/ 38100 h 800100"/>
                  <a:gd name="connsiteX52" fmla="*/ 66675 w 533400"/>
                  <a:gd name="connsiteY52" fmla="*/ 95250 h 800100"/>
                  <a:gd name="connsiteX53" fmla="*/ 38100 w 533400"/>
                  <a:gd name="connsiteY53" fmla="*/ 95250 h 800100"/>
                  <a:gd name="connsiteX54" fmla="*/ 38100 w 533400"/>
                  <a:gd name="connsiteY54" fmla="*/ 733425 h 800100"/>
                  <a:gd name="connsiteX55" fmla="*/ 0 w 533400"/>
                  <a:gd name="connsiteY55" fmla="*/ 733425 h 800100"/>
                  <a:gd name="connsiteX56" fmla="*/ 0 w 533400"/>
                  <a:gd name="connsiteY56" fmla="*/ 800100 h 800100"/>
                  <a:gd name="connsiteX57" fmla="*/ 533400 w 533400"/>
                  <a:gd name="connsiteY57" fmla="*/ 800100 h 800100"/>
                  <a:gd name="connsiteX58" fmla="*/ 533400 w 533400"/>
                  <a:gd name="connsiteY58" fmla="*/ 733425 h 800100"/>
                  <a:gd name="connsiteX59" fmla="*/ 495300 w 533400"/>
                  <a:gd name="connsiteY59"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14325 h 800100"/>
                  <a:gd name="connsiteX18" fmla="*/ 295275 w 533400"/>
                  <a:gd name="connsiteY18" fmla="*/ 371475 h 800100"/>
                  <a:gd name="connsiteX19" fmla="*/ 295275 w 533400"/>
                  <a:gd name="connsiteY19" fmla="*/ 523875 h 800100"/>
                  <a:gd name="connsiteX20" fmla="*/ 238125 w 533400"/>
                  <a:gd name="connsiteY20" fmla="*/ 523875 h 800100"/>
                  <a:gd name="connsiteX21" fmla="*/ 238125 w 533400"/>
                  <a:gd name="connsiteY21" fmla="*/ 466725 h 800100"/>
                  <a:gd name="connsiteX22" fmla="*/ 295275 w 533400"/>
                  <a:gd name="connsiteY22" fmla="*/ 466725 h 800100"/>
                  <a:gd name="connsiteX23" fmla="*/ 295275 w 533400"/>
                  <a:gd name="connsiteY23" fmla="*/ 523875 h 800100"/>
                  <a:gd name="connsiteX24" fmla="*/ 295275 w 533400"/>
                  <a:gd name="connsiteY24" fmla="*/ 733425 h 800100"/>
                  <a:gd name="connsiteX25" fmla="*/ 238125 w 533400"/>
                  <a:gd name="connsiteY25" fmla="*/ 733425 h 800100"/>
                  <a:gd name="connsiteX26" fmla="*/ 238125 w 533400"/>
                  <a:gd name="connsiteY26" fmla="*/ 619125 h 800100"/>
                  <a:gd name="connsiteX27" fmla="*/ 295275 w 533400"/>
                  <a:gd name="connsiteY27" fmla="*/ 619125 h 800100"/>
                  <a:gd name="connsiteX28" fmla="*/ 295275 w 533400"/>
                  <a:gd name="connsiteY28" fmla="*/ 733425 h 800100"/>
                  <a:gd name="connsiteX29" fmla="*/ 161925 w 533400"/>
                  <a:gd name="connsiteY29" fmla="*/ 371475 h 800100"/>
                  <a:gd name="connsiteX30" fmla="*/ 104775 w 533400"/>
                  <a:gd name="connsiteY30" fmla="*/ 371475 h 800100"/>
                  <a:gd name="connsiteX31" fmla="*/ 104775 w 533400"/>
                  <a:gd name="connsiteY31" fmla="*/ 314325 h 800100"/>
                  <a:gd name="connsiteX32" fmla="*/ 161925 w 533400"/>
                  <a:gd name="connsiteY32" fmla="*/ 314325 h 800100"/>
                  <a:gd name="connsiteX33" fmla="*/ 161925 w 533400"/>
                  <a:gd name="connsiteY33" fmla="*/ 371475 h 800100"/>
                  <a:gd name="connsiteX34" fmla="*/ 161925 w 533400"/>
                  <a:gd name="connsiteY34" fmla="*/ 523875 h 800100"/>
                  <a:gd name="connsiteX35" fmla="*/ 104775 w 533400"/>
                  <a:gd name="connsiteY35" fmla="*/ 523875 h 800100"/>
                  <a:gd name="connsiteX36" fmla="*/ 104775 w 533400"/>
                  <a:gd name="connsiteY36" fmla="*/ 466725 h 800100"/>
                  <a:gd name="connsiteX37" fmla="*/ 161925 w 533400"/>
                  <a:gd name="connsiteY37" fmla="*/ 466725 h 800100"/>
                  <a:gd name="connsiteX38" fmla="*/ 161925 w 533400"/>
                  <a:gd name="connsiteY38" fmla="*/ 523875 h 800100"/>
                  <a:gd name="connsiteX39" fmla="*/ 161925 w 533400"/>
                  <a:gd name="connsiteY39" fmla="*/ 676275 h 800100"/>
                  <a:gd name="connsiteX40" fmla="*/ 104775 w 533400"/>
                  <a:gd name="connsiteY40" fmla="*/ 676275 h 800100"/>
                  <a:gd name="connsiteX41" fmla="*/ 104775 w 533400"/>
                  <a:gd name="connsiteY41" fmla="*/ 619125 h 800100"/>
                  <a:gd name="connsiteX42" fmla="*/ 161925 w 533400"/>
                  <a:gd name="connsiteY42" fmla="*/ 619125 h 800100"/>
                  <a:gd name="connsiteX43" fmla="*/ 161925 w 533400"/>
                  <a:gd name="connsiteY43" fmla="*/ 676275 h 800100"/>
                  <a:gd name="connsiteX44" fmla="*/ 495300 w 533400"/>
                  <a:gd name="connsiteY44" fmla="*/ 733425 h 800100"/>
                  <a:gd name="connsiteX45" fmla="*/ 495300 w 533400"/>
                  <a:gd name="connsiteY45" fmla="*/ 95250 h 800100"/>
                  <a:gd name="connsiteX46" fmla="*/ 466725 w 533400"/>
                  <a:gd name="connsiteY46" fmla="*/ 95250 h 800100"/>
                  <a:gd name="connsiteX47" fmla="*/ 466725 w 533400"/>
                  <a:gd name="connsiteY47" fmla="*/ 38100 h 800100"/>
                  <a:gd name="connsiteX48" fmla="*/ 438150 w 533400"/>
                  <a:gd name="connsiteY48" fmla="*/ 38100 h 800100"/>
                  <a:gd name="connsiteX49" fmla="*/ 438150 w 533400"/>
                  <a:gd name="connsiteY49" fmla="*/ 0 h 800100"/>
                  <a:gd name="connsiteX50" fmla="*/ 66675 w 533400"/>
                  <a:gd name="connsiteY50" fmla="*/ 38100 h 800100"/>
                  <a:gd name="connsiteX51" fmla="*/ 66675 w 533400"/>
                  <a:gd name="connsiteY51" fmla="*/ 95250 h 800100"/>
                  <a:gd name="connsiteX52" fmla="*/ 38100 w 533400"/>
                  <a:gd name="connsiteY52" fmla="*/ 95250 h 800100"/>
                  <a:gd name="connsiteX53" fmla="*/ 38100 w 533400"/>
                  <a:gd name="connsiteY53" fmla="*/ 733425 h 800100"/>
                  <a:gd name="connsiteX54" fmla="*/ 0 w 533400"/>
                  <a:gd name="connsiteY54" fmla="*/ 733425 h 800100"/>
                  <a:gd name="connsiteX55" fmla="*/ 0 w 533400"/>
                  <a:gd name="connsiteY55" fmla="*/ 800100 h 800100"/>
                  <a:gd name="connsiteX56" fmla="*/ 533400 w 533400"/>
                  <a:gd name="connsiteY56" fmla="*/ 800100 h 800100"/>
                  <a:gd name="connsiteX57" fmla="*/ 533400 w 533400"/>
                  <a:gd name="connsiteY57" fmla="*/ 733425 h 800100"/>
                  <a:gd name="connsiteX58" fmla="*/ 495300 w 533400"/>
                  <a:gd name="connsiteY58"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71475 h 800100"/>
                  <a:gd name="connsiteX18" fmla="*/ 295275 w 533400"/>
                  <a:gd name="connsiteY18" fmla="*/ 523875 h 800100"/>
                  <a:gd name="connsiteX19" fmla="*/ 238125 w 533400"/>
                  <a:gd name="connsiteY19" fmla="*/ 523875 h 800100"/>
                  <a:gd name="connsiteX20" fmla="*/ 238125 w 533400"/>
                  <a:gd name="connsiteY20" fmla="*/ 466725 h 800100"/>
                  <a:gd name="connsiteX21" fmla="*/ 295275 w 533400"/>
                  <a:gd name="connsiteY21" fmla="*/ 466725 h 800100"/>
                  <a:gd name="connsiteX22" fmla="*/ 295275 w 533400"/>
                  <a:gd name="connsiteY22" fmla="*/ 523875 h 800100"/>
                  <a:gd name="connsiteX23" fmla="*/ 295275 w 533400"/>
                  <a:gd name="connsiteY23" fmla="*/ 733425 h 800100"/>
                  <a:gd name="connsiteX24" fmla="*/ 238125 w 533400"/>
                  <a:gd name="connsiteY24" fmla="*/ 733425 h 800100"/>
                  <a:gd name="connsiteX25" fmla="*/ 238125 w 533400"/>
                  <a:gd name="connsiteY25" fmla="*/ 619125 h 800100"/>
                  <a:gd name="connsiteX26" fmla="*/ 295275 w 533400"/>
                  <a:gd name="connsiteY26" fmla="*/ 619125 h 800100"/>
                  <a:gd name="connsiteX27" fmla="*/ 295275 w 533400"/>
                  <a:gd name="connsiteY27" fmla="*/ 733425 h 800100"/>
                  <a:gd name="connsiteX28" fmla="*/ 161925 w 533400"/>
                  <a:gd name="connsiteY28" fmla="*/ 371475 h 800100"/>
                  <a:gd name="connsiteX29" fmla="*/ 104775 w 533400"/>
                  <a:gd name="connsiteY29" fmla="*/ 371475 h 800100"/>
                  <a:gd name="connsiteX30" fmla="*/ 104775 w 533400"/>
                  <a:gd name="connsiteY30" fmla="*/ 314325 h 800100"/>
                  <a:gd name="connsiteX31" fmla="*/ 161925 w 533400"/>
                  <a:gd name="connsiteY31" fmla="*/ 314325 h 800100"/>
                  <a:gd name="connsiteX32" fmla="*/ 161925 w 533400"/>
                  <a:gd name="connsiteY32" fmla="*/ 371475 h 800100"/>
                  <a:gd name="connsiteX33" fmla="*/ 161925 w 533400"/>
                  <a:gd name="connsiteY33" fmla="*/ 523875 h 800100"/>
                  <a:gd name="connsiteX34" fmla="*/ 104775 w 533400"/>
                  <a:gd name="connsiteY34" fmla="*/ 523875 h 800100"/>
                  <a:gd name="connsiteX35" fmla="*/ 104775 w 533400"/>
                  <a:gd name="connsiteY35" fmla="*/ 466725 h 800100"/>
                  <a:gd name="connsiteX36" fmla="*/ 161925 w 533400"/>
                  <a:gd name="connsiteY36" fmla="*/ 466725 h 800100"/>
                  <a:gd name="connsiteX37" fmla="*/ 161925 w 533400"/>
                  <a:gd name="connsiteY37" fmla="*/ 523875 h 800100"/>
                  <a:gd name="connsiteX38" fmla="*/ 161925 w 533400"/>
                  <a:gd name="connsiteY38" fmla="*/ 676275 h 800100"/>
                  <a:gd name="connsiteX39" fmla="*/ 104775 w 533400"/>
                  <a:gd name="connsiteY39" fmla="*/ 676275 h 800100"/>
                  <a:gd name="connsiteX40" fmla="*/ 104775 w 533400"/>
                  <a:gd name="connsiteY40" fmla="*/ 619125 h 800100"/>
                  <a:gd name="connsiteX41" fmla="*/ 161925 w 533400"/>
                  <a:gd name="connsiteY41" fmla="*/ 619125 h 800100"/>
                  <a:gd name="connsiteX42" fmla="*/ 161925 w 533400"/>
                  <a:gd name="connsiteY42" fmla="*/ 676275 h 800100"/>
                  <a:gd name="connsiteX43" fmla="*/ 495300 w 533400"/>
                  <a:gd name="connsiteY43" fmla="*/ 733425 h 800100"/>
                  <a:gd name="connsiteX44" fmla="*/ 495300 w 533400"/>
                  <a:gd name="connsiteY44" fmla="*/ 95250 h 800100"/>
                  <a:gd name="connsiteX45" fmla="*/ 466725 w 533400"/>
                  <a:gd name="connsiteY45" fmla="*/ 95250 h 800100"/>
                  <a:gd name="connsiteX46" fmla="*/ 466725 w 533400"/>
                  <a:gd name="connsiteY46" fmla="*/ 38100 h 800100"/>
                  <a:gd name="connsiteX47" fmla="*/ 438150 w 533400"/>
                  <a:gd name="connsiteY47" fmla="*/ 38100 h 800100"/>
                  <a:gd name="connsiteX48" fmla="*/ 438150 w 533400"/>
                  <a:gd name="connsiteY48" fmla="*/ 0 h 800100"/>
                  <a:gd name="connsiteX49" fmla="*/ 66675 w 533400"/>
                  <a:gd name="connsiteY49" fmla="*/ 38100 h 800100"/>
                  <a:gd name="connsiteX50" fmla="*/ 66675 w 533400"/>
                  <a:gd name="connsiteY50" fmla="*/ 95250 h 800100"/>
                  <a:gd name="connsiteX51" fmla="*/ 38100 w 533400"/>
                  <a:gd name="connsiteY51" fmla="*/ 95250 h 800100"/>
                  <a:gd name="connsiteX52" fmla="*/ 38100 w 533400"/>
                  <a:gd name="connsiteY52" fmla="*/ 733425 h 800100"/>
                  <a:gd name="connsiteX53" fmla="*/ 0 w 533400"/>
                  <a:gd name="connsiteY53" fmla="*/ 733425 h 800100"/>
                  <a:gd name="connsiteX54" fmla="*/ 0 w 533400"/>
                  <a:gd name="connsiteY54" fmla="*/ 800100 h 800100"/>
                  <a:gd name="connsiteX55" fmla="*/ 533400 w 533400"/>
                  <a:gd name="connsiteY55" fmla="*/ 800100 h 800100"/>
                  <a:gd name="connsiteX56" fmla="*/ 533400 w 533400"/>
                  <a:gd name="connsiteY56" fmla="*/ 733425 h 800100"/>
                  <a:gd name="connsiteX57" fmla="*/ 495300 w 533400"/>
                  <a:gd name="connsiteY57"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71475 h 800100"/>
                  <a:gd name="connsiteX29" fmla="*/ 104775 w 533400"/>
                  <a:gd name="connsiteY29" fmla="*/ 314325 h 800100"/>
                  <a:gd name="connsiteX30" fmla="*/ 161925 w 533400"/>
                  <a:gd name="connsiteY30" fmla="*/ 314325 h 800100"/>
                  <a:gd name="connsiteX31" fmla="*/ 161925 w 533400"/>
                  <a:gd name="connsiteY31" fmla="*/ 371475 h 800100"/>
                  <a:gd name="connsiteX32" fmla="*/ 161925 w 533400"/>
                  <a:gd name="connsiteY32" fmla="*/ 523875 h 800100"/>
                  <a:gd name="connsiteX33" fmla="*/ 104775 w 533400"/>
                  <a:gd name="connsiteY33" fmla="*/ 523875 h 800100"/>
                  <a:gd name="connsiteX34" fmla="*/ 104775 w 533400"/>
                  <a:gd name="connsiteY34" fmla="*/ 466725 h 800100"/>
                  <a:gd name="connsiteX35" fmla="*/ 161925 w 533400"/>
                  <a:gd name="connsiteY35" fmla="*/ 466725 h 800100"/>
                  <a:gd name="connsiteX36" fmla="*/ 161925 w 533400"/>
                  <a:gd name="connsiteY36" fmla="*/ 523875 h 800100"/>
                  <a:gd name="connsiteX37" fmla="*/ 161925 w 533400"/>
                  <a:gd name="connsiteY37" fmla="*/ 676275 h 800100"/>
                  <a:gd name="connsiteX38" fmla="*/ 104775 w 533400"/>
                  <a:gd name="connsiteY38" fmla="*/ 676275 h 800100"/>
                  <a:gd name="connsiteX39" fmla="*/ 104775 w 533400"/>
                  <a:gd name="connsiteY39" fmla="*/ 619125 h 800100"/>
                  <a:gd name="connsiteX40" fmla="*/ 161925 w 533400"/>
                  <a:gd name="connsiteY40" fmla="*/ 619125 h 800100"/>
                  <a:gd name="connsiteX41" fmla="*/ 161925 w 533400"/>
                  <a:gd name="connsiteY41" fmla="*/ 676275 h 800100"/>
                  <a:gd name="connsiteX42" fmla="*/ 495300 w 533400"/>
                  <a:gd name="connsiteY42" fmla="*/ 733425 h 800100"/>
                  <a:gd name="connsiteX43" fmla="*/ 495300 w 533400"/>
                  <a:gd name="connsiteY43" fmla="*/ 95250 h 800100"/>
                  <a:gd name="connsiteX44" fmla="*/ 466725 w 533400"/>
                  <a:gd name="connsiteY44" fmla="*/ 95250 h 800100"/>
                  <a:gd name="connsiteX45" fmla="*/ 466725 w 533400"/>
                  <a:gd name="connsiteY45" fmla="*/ 38100 h 800100"/>
                  <a:gd name="connsiteX46" fmla="*/ 438150 w 533400"/>
                  <a:gd name="connsiteY46" fmla="*/ 38100 h 800100"/>
                  <a:gd name="connsiteX47" fmla="*/ 438150 w 533400"/>
                  <a:gd name="connsiteY47" fmla="*/ 0 h 800100"/>
                  <a:gd name="connsiteX48" fmla="*/ 66675 w 533400"/>
                  <a:gd name="connsiteY48" fmla="*/ 38100 h 800100"/>
                  <a:gd name="connsiteX49" fmla="*/ 66675 w 533400"/>
                  <a:gd name="connsiteY49" fmla="*/ 95250 h 800100"/>
                  <a:gd name="connsiteX50" fmla="*/ 38100 w 533400"/>
                  <a:gd name="connsiteY50" fmla="*/ 95250 h 800100"/>
                  <a:gd name="connsiteX51" fmla="*/ 38100 w 533400"/>
                  <a:gd name="connsiteY51" fmla="*/ 733425 h 800100"/>
                  <a:gd name="connsiteX52" fmla="*/ 0 w 533400"/>
                  <a:gd name="connsiteY52" fmla="*/ 733425 h 800100"/>
                  <a:gd name="connsiteX53" fmla="*/ 0 w 533400"/>
                  <a:gd name="connsiteY53" fmla="*/ 800100 h 800100"/>
                  <a:gd name="connsiteX54" fmla="*/ 533400 w 533400"/>
                  <a:gd name="connsiteY54" fmla="*/ 800100 h 800100"/>
                  <a:gd name="connsiteX55" fmla="*/ 533400 w 533400"/>
                  <a:gd name="connsiteY55" fmla="*/ 733425 h 800100"/>
                  <a:gd name="connsiteX56" fmla="*/ 495300 w 533400"/>
                  <a:gd name="connsiteY56"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14325 h 800100"/>
                  <a:gd name="connsiteX30" fmla="*/ 161925 w 533400"/>
                  <a:gd name="connsiteY30" fmla="*/ 371475 h 800100"/>
                  <a:gd name="connsiteX31" fmla="*/ 161925 w 533400"/>
                  <a:gd name="connsiteY31" fmla="*/ 523875 h 800100"/>
                  <a:gd name="connsiteX32" fmla="*/ 104775 w 533400"/>
                  <a:gd name="connsiteY32" fmla="*/ 523875 h 800100"/>
                  <a:gd name="connsiteX33" fmla="*/ 104775 w 533400"/>
                  <a:gd name="connsiteY33" fmla="*/ 466725 h 800100"/>
                  <a:gd name="connsiteX34" fmla="*/ 161925 w 533400"/>
                  <a:gd name="connsiteY34" fmla="*/ 466725 h 800100"/>
                  <a:gd name="connsiteX35" fmla="*/ 161925 w 533400"/>
                  <a:gd name="connsiteY35" fmla="*/ 523875 h 800100"/>
                  <a:gd name="connsiteX36" fmla="*/ 161925 w 533400"/>
                  <a:gd name="connsiteY36" fmla="*/ 676275 h 800100"/>
                  <a:gd name="connsiteX37" fmla="*/ 104775 w 533400"/>
                  <a:gd name="connsiteY37" fmla="*/ 676275 h 800100"/>
                  <a:gd name="connsiteX38" fmla="*/ 104775 w 533400"/>
                  <a:gd name="connsiteY38" fmla="*/ 619125 h 800100"/>
                  <a:gd name="connsiteX39" fmla="*/ 161925 w 533400"/>
                  <a:gd name="connsiteY39" fmla="*/ 619125 h 800100"/>
                  <a:gd name="connsiteX40" fmla="*/ 161925 w 533400"/>
                  <a:gd name="connsiteY40" fmla="*/ 676275 h 800100"/>
                  <a:gd name="connsiteX41" fmla="*/ 495300 w 533400"/>
                  <a:gd name="connsiteY41" fmla="*/ 733425 h 800100"/>
                  <a:gd name="connsiteX42" fmla="*/ 495300 w 533400"/>
                  <a:gd name="connsiteY42" fmla="*/ 95250 h 800100"/>
                  <a:gd name="connsiteX43" fmla="*/ 466725 w 533400"/>
                  <a:gd name="connsiteY43" fmla="*/ 95250 h 800100"/>
                  <a:gd name="connsiteX44" fmla="*/ 466725 w 533400"/>
                  <a:gd name="connsiteY44" fmla="*/ 38100 h 800100"/>
                  <a:gd name="connsiteX45" fmla="*/ 438150 w 533400"/>
                  <a:gd name="connsiteY45" fmla="*/ 38100 h 800100"/>
                  <a:gd name="connsiteX46" fmla="*/ 438150 w 533400"/>
                  <a:gd name="connsiteY46" fmla="*/ 0 h 800100"/>
                  <a:gd name="connsiteX47" fmla="*/ 66675 w 533400"/>
                  <a:gd name="connsiteY47" fmla="*/ 38100 h 800100"/>
                  <a:gd name="connsiteX48" fmla="*/ 66675 w 533400"/>
                  <a:gd name="connsiteY48" fmla="*/ 95250 h 800100"/>
                  <a:gd name="connsiteX49" fmla="*/ 38100 w 533400"/>
                  <a:gd name="connsiteY49" fmla="*/ 95250 h 800100"/>
                  <a:gd name="connsiteX50" fmla="*/ 38100 w 533400"/>
                  <a:gd name="connsiteY50" fmla="*/ 733425 h 800100"/>
                  <a:gd name="connsiteX51" fmla="*/ 0 w 533400"/>
                  <a:gd name="connsiteY51" fmla="*/ 733425 h 800100"/>
                  <a:gd name="connsiteX52" fmla="*/ 0 w 533400"/>
                  <a:gd name="connsiteY52" fmla="*/ 800100 h 800100"/>
                  <a:gd name="connsiteX53" fmla="*/ 533400 w 533400"/>
                  <a:gd name="connsiteY53" fmla="*/ 800100 h 800100"/>
                  <a:gd name="connsiteX54" fmla="*/ 533400 w 533400"/>
                  <a:gd name="connsiteY54" fmla="*/ 733425 h 800100"/>
                  <a:gd name="connsiteX55" fmla="*/ 495300 w 533400"/>
                  <a:gd name="connsiteY55"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71475 h 800100"/>
                  <a:gd name="connsiteX30" fmla="*/ 161925 w 533400"/>
                  <a:gd name="connsiteY30" fmla="*/ 523875 h 800100"/>
                  <a:gd name="connsiteX31" fmla="*/ 104775 w 533400"/>
                  <a:gd name="connsiteY31" fmla="*/ 523875 h 800100"/>
                  <a:gd name="connsiteX32" fmla="*/ 104775 w 533400"/>
                  <a:gd name="connsiteY32" fmla="*/ 466725 h 800100"/>
                  <a:gd name="connsiteX33" fmla="*/ 161925 w 533400"/>
                  <a:gd name="connsiteY33" fmla="*/ 466725 h 800100"/>
                  <a:gd name="connsiteX34" fmla="*/ 161925 w 533400"/>
                  <a:gd name="connsiteY34" fmla="*/ 523875 h 800100"/>
                  <a:gd name="connsiteX35" fmla="*/ 161925 w 533400"/>
                  <a:gd name="connsiteY35" fmla="*/ 676275 h 800100"/>
                  <a:gd name="connsiteX36" fmla="*/ 104775 w 533400"/>
                  <a:gd name="connsiteY36" fmla="*/ 676275 h 800100"/>
                  <a:gd name="connsiteX37" fmla="*/ 104775 w 533400"/>
                  <a:gd name="connsiteY37" fmla="*/ 619125 h 800100"/>
                  <a:gd name="connsiteX38" fmla="*/ 161925 w 533400"/>
                  <a:gd name="connsiteY38" fmla="*/ 619125 h 800100"/>
                  <a:gd name="connsiteX39" fmla="*/ 161925 w 533400"/>
                  <a:gd name="connsiteY39" fmla="*/ 676275 h 800100"/>
                  <a:gd name="connsiteX40" fmla="*/ 495300 w 533400"/>
                  <a:gd name="connsiteY40" fmla="*/ 733425 h 800100"/>
                  <a:gd name="connsiteX41" fmla="*/ 495300 w 533400"/>
                  <a:gd name="connsiteY41" fmla="*/ 95250 h 800100"/>
                  <a:gd name="connsiteX42" fmla="*/ 466725 w 533400"/>
                  <a:gd name="connsiteY42" fmla="*/ 95250 h 800100"/>
                  <a:gd name="connsiteX43" fmla="*/ 466725 w 533400"/>
                  <a:gd name="connsiteY43" fmla="*/ 38100 h 800100"/>
                  <a:gd name="connsiteX44" fmla="*/ 438150 w 533400"/>
                  <a:gd name="connsiteY44" fmla="*/ 38100 h 800100"/>
                  <a:gd name="connsiteX45" fmla="*/ 438150 w 533400"/>
                  <a:gd name="connsiteY45" fmla="*/ 0 h 800100"/>
                  <a:gd name="connsiteX46" fmla="*/ 66675 w 533400"/>
                  <a:gd name="connsiteY46" fmla="*/ 38100 h 800100"/>
                  <a:gd name="connsiteX47" fmla="*/ 66675 w 533400"/>
                  <a:gd name="connsiteY47" fmla="*/ 95250 h 800100"/>
                  <a:gd name="connsiteX48" fmla="*/ 38100 w 533400"/>
                  <a:gd name="connsiteY48" fmla="*/ 95250 h 800100"/>
                  <a:gd name="connsiteX49" fmla="*/ 38100 w 533400"/>
                  <a:gd name="connsiteY49" fmla="*/ 733425 h 800100"/>
                  <a:gd name="connsiteX50" fmla="*/ 0 w 533400"/>
                  <a:gd name="connsiteY50" fmla="*/ 733425 h 800100"/>
                  <a:gd name="connsiteX51" fmla="*/ 0 w 533400"/>
                  <a:gd name="connsiteY51" fmla="*/ 800100 h 800100"/>
                  <a:gd name="connsiteX52" fmla="*/ 533400 w 533400"/>
                  <a:gd name="connsiteY52" fmla="*/ 800100 h 800100"/>
                  <a:gd name="connsiteX53" fmla="*/ 533400 w 533400"/>
                  <a:gd name="connsiteY53" fmla="*/ 733425 h 800100"/>
                  <a:gd name="connsiteX54" fmla="*/ 495300 w 533400"/>
                  <a:gd name="connsiteY54"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523875 h 800100"/>
                  <a:gd name="connsiteX28" fmla="*/ 104775 w 533400"/>
                  <a:gd name="connsiteY28" fmla="*/ 523875 h 800100"/>
                  <a:gd name="connsiteX29" fmla="*/ 104775 w 533400"/>
                  <a:gd name="connsiteY29" fmla="*/ 466725 h 800100"/>
                  <a:gd name="connsiteX30" fmla="*/ 161925 w 533400"/>
                  <a:gd name="connsiteY30" fmla="*/ 466725 h 800100"/>
                  <a:gd name="connsiteX31" fmla="*/ 161925 w 533400"/>
                  <a:gd name="connsiteY31" fmla="*/ 523875 h 800100"/>
                  <a:gd name="connsiteX32" fmla="*/ 161925 w 533400"/>
                  <a:gd name="connsiteY32" fmla="*/ 676275 h 800100"/>
                  <a:gd name="connsiteX33" fmla="*/ 104775 w 533400"/>
                  <a:gd name="connsiteY33" fmla="*/ 676275 h 800100"/>
                  <a:gd name="connsiteX34" fmla="*/ 104775 w 533400"/>
                  <a:gd name="connsiteY34" fmla="*/ 619125 h 800100"/>
                  <a:gd name="connsiteX35" fmla="*/ 161925 w 533400"/>
                  <a:gd name="connsiteY35" fmla="*/ 619125 h 800100"/>
                  <a:gd name="connsiteX36" fmla="*/ 161925 w 533400"/>
                  <a:gd name="connsiteY36" fmla="*/ 676275 h 800100"/>
                  <a:gd name="connsiteX37" fmla="*/ 495300 w 533400"/>
                  <a:gd name="connsiteY37" fmla="*/ 733425 h 800100"/>
                  <a:gd name="connsiteX38" fmla="*/ 495300 w 533400"/>
                  <a:gd name="connsiteY38" fmla="*/ 95250 h 800100"/>
                  <a:gd name="connsiteX39" fmla="*/ 466725 w 533400"/>
                  <a:gd name="connsiteY39" fmla="*/ 95250 h 800100"/>
                  <a:gd name="connsiteX40" fmla="*/ 466725 w 533400"/>
                  <a:gd name="connsiteY40" fmla="*/ 38100 h 800100"/>
                  <a:gd name="connsiteX41" fmla="*/ 438150 w 533400"/>
                  <a:gd name="connsiteY41" fmla="*/ 38100 h 800100"/>
                  <a:gd name="connsiteX42" fmla="*/ 438150 w 533400"/>
                  <a:gd name="connsiteY42" fmla="*/ 0 h 800100"/>
                  <a:gd name="connsiteX43" fmla="*/ 66675 w 533400"/>
                  <a:gd name="connsiteY43" fmla="*/ 38100 h 800100"/>
                  <a:gd name="connsiteX44" fmla="*/ 66675 w 533400"/>
                  <a:gd name="connsiteY44" fmla="*/ 95250 h 800100"/>
                  <a:gd name="connsiteX45" fmla="*/ 38100 w 533400"/>
                  <a:gd name="connsiteY45" fmla="*/ 95250 h 800100"/>
                  <a:gd name="connsiteX46" fmla="*/ 38100 w 533400"/>
                  <a:gd name="connsiteY46" fmla="*/ 733425 h 800100"/>
                  <a:gd name="connsiteX47" fmla="*/ 0 w 533400"/>
                  <a:gd name="connsiteY47" fmla="*/ 733425 h 800100"/>
                  <a:gd name="connsiteX48" fmla="*/ 0 w 533400"/>
                  <a:gd name="connsiteY48" fmla="*/ 800100 h 800100"/>
                  <a:gd name="connsiteX49" fmla="*/ 533400 w 533400"/>
                  <a:gd name="connsiteY49" fmla="*/ 800100 h 800100"/>
                  <a:gd name="connsiteX50" fmla="*/ 533400 w 533400"/>
                  <a:gd name="connsiteY50" fmla="*/ 733425 h 800100"/>
                  <a:gd name="connsiteX51" fmla="*/ 495300 w 533400"/>
                  <a:gd name="connsiteY51"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523875 h 800100"/>
                  <a:gd name="connsiteX15" fmla="*/ 238125 w 533400"/>
                  <a:gd name="connsiteY15" fmla="*/ 523875 h 800100"/>
                  <a:gd name="connsiteX16" fmla="*/ 238125 w 533400"/>
                  <a:gd name="connsiteY16" fmla="*/ 466725 h 800100"/>
                  <a:gd name="connsiteX17" fmla="*/ 295275 w 533400"/>
                  <a:gd name="connsiteY17" fmla="*/ 466725 h 800100"/>
                  <a:gd name="connsiteX18" fmla="*/ 295275 w 533400"/>
                  <a:gd name="connsiteY18" fmla="*/ 523875 h 800100"/>
                  <a:gd name="connsiteX19" fmla="*/ 295275 w 533400"/>
                  <a:gd name="connsiteY19" fmla="*/ 733425 h 800100"/>
                  <a:gd name="connsiteX20" fmla="*/ 238125 w 533400"/>
                  <a:gd name="connsiteY20" fmla="*/ 733425 h 800100"/>
                  <a:gd name="connsiteX21" fmla="*/ 238125 w 533400"/>
                  <a:gd name="connsiteY21" fmla="*/ 619125 h 800100"/>
                  <a:gd name="connsiteX22" fmla="*/ 295275 w 533400"/>
                  <a:gd name="connsiteY22" fmla="*/ 619125 h 800100"/>
                  <a:gd name="connsiteX23" fmla="*/ 295275 w 533400"/>
                  <a:gd name="connsiteY23" fmla="*/ 733425 h 800100"/>
                  <a:gd name="connsiteX24" fmla="*/ 161925 w 533400"/>
                  <a:gd name="connsiteY24" fmla="*/ 523875 h 800100"/>
                  <a:gd name="connsiteX25" fmla="*/ 104775 w 533400"/>
                  <a:gd name="connsiteY25" fmla="*/ 523875 h 800100"/>
                  <a:gd name="connsiteX26" fmla="*/ 104775 w 533400"/>
                  <a:gd name="connsiteY26" fmla="*/ 466725 h 800100"/>
                  <a:gd name="connsiteX27" fmla="*/ 161925 w 533400"/>
                  <a:gd name="connsiteY27" fmla="*/ 466725 h 800100"/>
                  <a:gd name="connsiteX28" fmla="*/ 161925 w 533400"/>
                  <a:gd name="connsiteY28" fmla="*/ 523875 h 800100"/>
                  <a:gd name="connsiteX29" fmla="*/ 161925 w 533400"/>
                  <a:gd name="connsiteY29" fmla="*/ 676275 h 800100"/>
                  <a:gd name="connsiteX30" fmla="*/ 104775 w 533400"/>
                  <a:gd name="connsiteY30" fmla="*/ 676275 h 800100"/>
                  <a:gd name="connsiteX31" fmla="*/ 104775 w 533400"/>
                  <a:gd name="connsiteY31" fmla="*/ 619125 h 800100"/>
                  <a:gd name="connsiteX32" fmla="*/ 161925 w 533400"/>
                  <a:gd name="connsiteY32" fmla="*/ 619125 h 800100"/>
                  <a:gd name="connsiteX33" fmla="*/ 161925 w 533400"/>
                  <a:gd name="connsiteY33" fmla="*/ 676275 h 800100"/>
                  <a:gd name="connsiteX34" fmla="*/ 495300 w 533400"/>
                  <a:gd name="connsiteY34" fmla="*/ 733425 h 800100"/>
                  <a:gd name="connsiteX35" fmla="*/ 495300 w 533400"/>
                  <a:gd name="connsiteY35" fmla="*/ 95250 h 800100"/>
                  <a:gd name="connsiteX36" fmla="*/ 466725 w 533400"/>
                  <a:gd name="connsiteY36" fmla="*/ 95250 h 800100"/>
                  <a:gd name="connsiteX37" fmla="*/ 466725 w 533400"/>
                  <a:gd name="connsiteY37" fmla="*/ 38100 h 800100"/>
                  <a:gd name="connsiteX38" fmla="*/ 438150 w 533400"/>
                  <a:gd name="connsiteY38" fmla="*/ 38100 h 800100"/>
                  <a:gd name="connsiteX39" fmla="*/ 438150 w 533400"/>
                  <a:gd name="connsiteY39" fmla="*/ 0 h 800100"/>
                  <a:gd name="connsiteX40" fmla="*/ 66675 w 533400"/>
                  <a:gd name="connsiteY40" fmla="*/ 38100 h 800100"/>
                  <a:gd name="connsiteX41" fmla="*/ 66675 w 533400"/>
                  <a:gd name="connsiteY41" fmla="*/ 95250 h 800100"/>
                  <a:gd name="connsiteX42" fmla="*/ 38100 w 533400"/>
                  <a:gd name="connsiteY42" fmla="*/ 95250 h 800100"/>
                  <a:gd name="connsiteX43" fmla="*/ 38100 w 533400"/>
                  <a:gd name="connsiteY43" fmla="*/ 733425 h 800100"/>
                  <a:gd name="connsiteX44" fmla="*/ 0 w 533400"/>
                  <a:gd name="connsiteY44" fmla="*/ 733425 h 800100"/>
                  <a:gd name="connsiteX45" fmla="*/ 0 w 533400"/>
                  <a:gd name="connsiteY45" fmla="*/ 800100 h 800100"/>
                  <a:gd name="connsiteX46" fmla="*/ 533400 w 533400"/>
                  <a:gd name="connsiteY46" fmla="*/ 800100 h 800100"/>
                  <a:gd name="connsiteX47" fmla="*/ 533400 w 533400"/>
                  <a:gd name="connsiteY47" fmla="*/ 733425 h 800100"/>
                  <a:gd name="connsiteX48" fmla="*/ 495300 w 533400"/>
                  <a:gd name="connsiteY48" fmla="*/ 733425 h 800100"/>
                  <a:gd name="connsiteX0" fmla="*/ 428625 w 533400"/>
                  <a:gd name="connsiteY0" fmla="*/ 371475 h 800100"/>
                  <a:gd name="connsiteX1" fmla="*/ 371475 w 533400"/>
                  <a:gd name="connsiteY1" fmla="*/ 314325 h 800100"/>
                  <a:gd name="connsiteX2" fmla="*/ 428625 w 533400"/>
                  <a:gd name="connsiteY2" fmla="*/ 371475 h 800100"/>
                  <a:gd name="connsiteX3" fmla="*/ 428625 w 533400"/>
                  <a:gd name="connsiteY3" fmla="*/ 523875 h 800100"/>
                  <a:gd name="connsiteX4" fmla="*/ 371475 w 533400"/>
                  <a:gd name="connsiteY4" fmla="*/ 523875 h 800100"/>
                  <a:gd name="connsiteX5" fmla="*/ 371475 w 533400"/>
                  <a:gd name="connsiteY5" fmla="*/ 466725 h 800100"/>
                  <a:gd name="connsiteX6" fmla="*/ 428625 w 533400"/>
                  <a:gd name="connsiteY6" fmla="*/ 466725 h 800100"/>
                  <a:gd name="connsiteX7" fmla="*/ 428625 w 533400"/>
                  <a:gd name="connsiteY7" fmla="*/ 523875 h 800100"/>
                  <a:gd name="connsiteX8" fmla="*/ 428625 w 533400"/>
                  <a:gd name="connsiteY8" fmla="*/ 676275 h 800100"/>
                  <a:gd name="connsiteX9" fmla="*/ 371475 w 533400"/>
                  <a:gd name="connsiteY9" fmla="*/ 676275 h 800100"/>
                  <a:gd name="connsiteX10" fmla="*/ 371475 w 533400"/>
                  <a:gd name="connsiteY10" fmla="*/ 619125 h 800100"/>
                  <a:gd name="connsiteX11" fmla="*/ 428625 w 533400"/>
                  <a:gd name="connsiteY11" fmla="*/ 619125 h 800100"/>
                  <a:gd name="connsiteX12" fmla="*/ 428625 w 533400"/>
                  <a:gd name="connsiteY12" fmla="*/ 676275 h 800100"/>
                  <a:gd name="connsiteX13" fmla="*/ 295275 w 533400"/>
                  <a:gd name="connsiteY13" fmla="*/ 523875 h 800100"/>
                  <a:gd name="connsiteX14" fmla="*/ 238125 w 533400"/>
                  <a:gd name="connsiteY14" fmla="*/ 523875 h 800100"/>
                  <a:gd name="connsiteX15" fmla="*/ 238125 w 533400"/>
                  <a:gd name="connsiteY15" fmla="*/ 466725 h 800100"/>
                  <a:gd name="connsiteX16" fmla="*/ 295275 w 533400"/>
                  <a:gd name="connsiteY16" fmla="*/ 466725 h 800100"/>
                  <a:gd name="connsiteX17" fmla="*/ 295275 w 533400"/>
                  <a:gd name="connsiteY17" fmla="*/ 523875 h 800100"/>
                  <a:gd name="connsiteX18" fmla="*/ 295275 w 533400"/>
                  <a:gd name="connsiteY18" fmla="*/ 733425 h 800100"/>
                  <a:gd name="connsiteX19" fmla="*/ 238125 w 533400"/>
                  <a:gd name="connsiteY19" fmla="*/ 733425 h 800100"/>
                  <a:gd name="connsiteX20" fmla="*/ 238125 w 533400"/>
                  <a:gd name="connsiteY20" fmla="*/ 619125 h 800100"/>
                  <a:gd name="connsiteX21" fmla="*/ 295275 w 533400"/>
                  <a:gd name="connsiteY21" fmla="*/ 619125 h 800100"/>
                  <a:gd name="connsiteX22" fmla="*/ 295275 w 533400"/>
                  <a:gd name="connsiteY22" fmla="*/ 733425 h 800100"/>
                  <a:gd name="connsiteX23" fmla="*/ 161925 w 533400"/>
                  <a:gd name="connsiteY23" fmla="*/ 523875 h 800100"/>
                  <a:gd name="connsiteX24" fmla="*/ 104775 w 533400"/>
                  <a:gd name="connsiteY24" fmla="*/ 523875 h 800100"/>
                  <a:gd name="connsiteX25" fmla="*/ 104775 w 533400"/>
                  <a:gd name="connsiteY25" fmla="*/ 466725 h 800100"/>
                  <a:gd name="connsiteX26" fmla="*/ 161925 w 533400"/>
                  <a:gd name="connsiteY26" fmla="*/ 466725 h 800100"/>
                  <a:gd name="connsiteX27" fmla="*/ 161925 w 533400"/>
                  <a:gd name="connsiteY27" fmla="*/ 523875 h 800100"/>
                  <a:gd name="connsiteX28" fmla="*/ 161925 w 533400"/>
                  <a:gd name="connsiteY28" fmla="*/ 676275 h 800100"/>
                  <a:gd name="connsiteX29" fmla="*/ 104775 w 533400"/>
                  <a:gd name="connsiteY29" fmla="*/ 676275 h 800100"/>
                  <a:gd name="connsiteX30" fmla="*/ 104775 w 533400"/>
                  <a:gd name="connsiteY30" fmla="*/ 619125 h 800100"/>
                  <a:gd name="connsiteX31" fmla="*/ 161925 w 533400"/>
                  <a:gd name="connsiteY31" fmla="*/ 619125 h 800100"/>
                  <a:gd name="connsiteX32" fmla="*/ 161925 w 533400"/>
                  <a:gd name="connsiteY32" fmla="*/ 676275 h 800100"/>
                  <a:gd name="connsiteX33" fmla="*/ 495300 w 533400"/>
                  <a:gd name="connsiteY33" fmla="*/ 733425 h 800100"/>
                  <a:gd name="connsiteX34" fmla="*/ 495300 w 533400"/>
                  <a:gd name="connsiteY34" fmla="*/ 95250 h 800100"/>
                  <a:gd name="connsiteX35" fmla="*/ 466725 w 533400"/>
                  <a:gd name="connsiteY35" fmla="*/ 95250 h 800100"/>
                  <a:gd name="connsiteX36" fmla="*/ 466725 w 533400"/>
                  <a:gd name="connsiteY36" fmla="*/ 38100 h 800100"/>
                  <a:gd name="connsiteX37" fmla="*/ 438150 w 533400"/>
                  <a:gd name="connsiteY37" fmla="*/ 38100 h 800100"/>
                  <a:gd name="connsiteX38" fmla="*/ 438150 w 533400"/>
                  <a:gd name="connsiteY38" fmla="*/ 0 h 800100"/>
                  <a:gd name="connsiteX39" fmla="*/ 66675 w 533400"/>
                  <a:gd name="connsiteY39" fmla="*/ 38100 h 800100"/>
                  <a:gd name="connsiteX40" fmla="*/ 66675 w 533400"/>
                  <a:gd name="connsiteY40" fmla="*/ 95250 h 800100"/>
                  <a:gd name="connsiteX41" fmla="*/ 38100 w 533400"/>
                  <a:gd name="connsiteY41" fmla="*/ 95250 h 800100"/>
                  <a:gd name="connsiteX42" fmla="*/ 38100 w 533400"/>
                  <a:gd name="connsiteY42" fmla="*/ 733425 h 800100"/>
                  <a:gd name="connsiteX43" fmla="*/ 0 w 533400"/>
                  <a:gd name="connsiteY43" fmla="*/ 733425 h 800100"/>
                  <a:gd name="connsiteX44" fmla="*/ 0 w 533400"/>
                  <a:gd name="connsiteY44" fmla="*/ 800100 h 800100"/>
                  <a:gd name="connsiteX45" fmla="*/ 533400 w 533400"/>
                  <a:gd name="connsiteY45" fmla="*/ 800100 h 800100"/>
                  <a:gd name="connsiteX46" fmla="*/ 533400 w 533400"/>
                  <a:gd name="connsiteY46" fmla="*/ 733425 h 800100"/>
                  <a:gd name="connsiteX47" fmla="*/ 495300 w 533400"/>
                  <a:gd name="connsiteY47" fmla="*/ 733425 h 800100"/>
                  <a:gd name="connsiteX0" fmla="*/ 428625 w 533400"/>
                  <a:gd name="connsiteY0" fmla="*/ 523875 h 800100"/>
                  <a:gd name="connsiteX1" fmla="*/ 371475 w 533400"/>
                  <a:gd name="connsiteY1" fmla="*/ 523875 h 800100"/>
                  <a:gd name="connsiteX2" fmla="*/ 371475 w 533400"/>
                  <a:gd name="connsiteY2" fmla="*/ 466725 h 800100"/>
                  <a:gd name="connsiteX3" fmla="*/ 428625 w 533400"/>
                  <a:gd name="connsiteY3" fmla="*/ 466725 h 800100"/>
                  <a:gd name="connsiteX4" fmla="*/ 428625 w 533400"/>
                  <a:gd name="connsiteY4" fmla="*/ 523875 h 800100"/>
                  <a:gd name="connsiteX5" fmla="*/ 428625 w 533400"/>
                  <a:gd name="connsiteY5" fmla="*/ 676275 h 800100"/>
                  <a:gd name="connsiteX6" fmla="*/ 371475 w 533400"/>
                  <a:gd name="connsiteY6" fmla="*/ 676275 h 800100"/>
                  <a:gd name="connsiteX7" fmla="*/ 371475 w 533400"/>
                  <a:gd name="connsiteY7" fmla="*/ 619125 h 800100"/>
                  <a:gd name="connsiteX8" fmla="*/ 428625 w 533400"/>
                  <a:gd name="connsiteY8" fmla="*/ 619125 h 800100"/>
                  <a:gd name="connsiteX9" fmla="*/ 428625 w 533400"/>
                  <a:gd name="connsiteY9" fmla="*/ 676275 h 800100"/>
                  <a:gd name="connsiteX10" fmla="*/ 295275 w 533400"/>
                  <a:gd name="connsiteY10" fmla="*/ 523875 h 800100"/>
                  <a:gd name="connsiteX11" fmla="*/ 238125 w 533400"/>
                  <a:gd name="connsiteY11" fmla="*/ 523875 h 800100"/>
                  <a:gd name="connsiteX12" fmla="*/ 238125 w 533400"/>
                  <a:gd name="connsiteY12" fmla="*/ 466725 h 800100"/>
                  <a:gd name="connsiteX13" fmla="*/ 295275 w 533400"/>
                  <a:gd name="connsiteY13" fmla="*/ 466725 h 800100"/>
                  <a:gd name="connsiteX14" fmla="*/ 295275 w 533400"/>
                  <a:gd name="connsiteY14" fmla="*/ 523875 h 800100"/>
                  <a:gd name="connsiteX15" fmla="*/ 295275 w 533400"/>
                  <a:gd name="connsiteY15" fmla="*/ 733425 h 800100"/>
                  <a:gd name="connsiteX16" fmla="*/ 238125 w 533400"/>
                  <a:gd name="connsiteY16" fmla="*/ 733425 h 800100"/>
                  <a:gd name="connsiteX17" fmla="*/ 238125 w 533400"/>
                  <a:gd name="connsiteY17" fmla="*/ 619125 h 800100"/>
                  <a:gd name="connsiteX18" fmla="*/ 295275 w 533400"/>
                  <a:gd name="connsiteY18" fmla="*/ 619125 h 800100"/>
                  <a:gd name="connsiteX19" fmla="*/ 295275 w 533400"/>
                  <a:gd name="connsiteY19" fmla="*/ 733425 h 800100"/>
                  <a:gd name="connsiteX20" fmla="*/ 161925 w 533400"/>
                  <a:gd name="connsiteY20" fmla="*/ 523875 h 800100"/>
                  <a:gd name="connsiteX21" fmla="*/ 104775 w 533400"/>
                  <a:gd name="connsiteY21" fmla="*/ 523875 h 800100"/>
                  <a:gd name="connsiteX22" fmla="*/ 104775 w 533400"/>
                  <a:gd name="connsiteY22" fmla="*/ 466725 h 800100"/>
                  <a:gd name="connsiteX23" fmla="*/ 161925 w 533400"/>
                  <a:gd name="connsiteY23" fmla="*/ 466725 h 800100"/>
                  <a:gd name="connsiteX24" fmla="*/ 161925 w 533400"/>
                  <a:gd name="connsiteY24" fmla="*/ 523875 h 800100"/>
                  <a:gd name="connsiteX25" fmla="*/ 161925 w 533400"/>
                  <a:gd name="connsiteY25" fmla="*/ 676275 h 800100"/>
                  <a:gd name="connsiteX26" fmla="*/ 104775 w 533400"/>
                  <a:gd name="connsiteY26" fmla="*/ 676275 h 800100"/>
                  <a:gd name="connsiteX27" fmla="*/ 104775 w 533400"/>
                  <a:gd name="connsiteY27" fmla="*/ 619125 h 800100"/>
                  <a:gd name="connsiteX28" fmla="*/ 161925 w 533400"/>
                  <a:gd name="connsiteY28" fmla="*/ 619125 h 800100"/>
                  <a:gd name="connsiteX29" fmla="*/ 161925 w 533400"/>
                  <a:gd name="connsiteY29" fmla="*/ 676275 h 800100"/>
                  <a:gd name="connsiteX30" fmla="*/ 495300 w 533400"/>
                  <a:gd name="connsiteY30" fmla="*/ 733425 h 800100"/>
                  <a:gd name="connsiteX31" fmla="*/ 495300 w 533400"/>
                  <a:gd name="connsiteY31" fmla="*/ 95250 h 800100"/>
                  <a:gd name="connsiteX32" fmla="*/ 466725 w 533400"/>
                  <a:gd name="connsiteY32" fmla="*/ 95250 h 800100"/>
                  <a:gd name="connsiteX33" fmla="*/ 466725 w 533400"/>
                  <a:gd name="connsiteY33" fmla="*/ 38100 h 800100"/>
                  <a:gd name="connsiteX34" fmla="*/ 438150 w 533400"/>
                  <a:gd name="connsiteY34" fmla="*/ 38100 h 800100"/>
                  <a:gd name="connsiteX35" fmla="*/ 438150 w 533400"/>
                  <a:gd name="connsiteY35" fmla="*/ 0 h 800100"/>
                  <a:gd name="connsiteX36" fmla="*/ 66675 w 533400"/>
                  <a:gd name="connsiteY36" fmla="*/ 38100 h 800100"/>
                  <a:gd name="connsiteX37" fmla="*/ 66675 w 533400"/>
                  <a:gd name="connsiteY37" fmla="*/ 95250 h 800100"/>
                  <a:gd name="connsiteX38" fmla="*/ 38100 w 533400"/>
                  <a:gd name="connsiteY38" fmla="*/ 95250 h 800100"/>
                  <a:gd name="connsiteX39" fmla="*/ 38100 w 533400"/>
                  <a:gd name="connsiteY39" fmla="*/ 733425 h 800100"/>
                  <a:gd name="connsiteX40" fmla="*/ 0 w 533400"/>
                  <a:gd name="connsiteY40" fmla="*/ 733425 h 800100"/>
                  <a:gd name="connsiteX41" fmla="*/ 0 w 533400"/>
                  <a:gd name="connsiteY41" fmla="*/ 800100 h 800100"/>
                  <a:gd name="connsiteX42" fmla="*/ 533400 w 533400"/>
                  <a:gd name="connsiteY42" fmla="*/ 800100 h 800100"/>
                  <a:gd name="connsiteX43" fmla="*/ 533400 w 533400"/>
                  <a:gd name="connsiteY43" fmla="*/ 733425 h 800100"/>
                  <a:gd name="connsiteX44" fmla="*/ 495300 w 533400"/>
                  <a:gd name="connsiteY44" fmla="*/ 733425 h 8001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0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1913 w 533400"/>
                  <a:gd name="connsiteY35" fmla="*/ 7143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57150 h 762000"/>
                  <a:gd name="connsiteX36" fmla="*/ 38100 w 533400"/>
                  <a:gd name="connsiteY36" fmla="*/ 57150 h 762000"/>
                  <a:gd name="connsiteX37" fmla="*/ 38100 w 533400"/>
                  <a:gd name="connsiteY37" fmla="*/ 695325 h 762000"/>
                  <a:gd name="connsiteX38" fmla="*/ 0 w 533400"/>
                  <a:gd name="connsiteY38" fmla="*/ 695325 h 762000"/>
                  <a:gd name="connsiteX39" fmla="*/ 0 w 533400"/>
                  <a:gd name="connsiteY39" fmla="*/ 762000 h 762000"/>
                  <a:gd name="connsiteX40" fmla="*/ 533400 w 533400"/>
                  <a:gd name="connsiteY40" fmla="*/ 762000 h 762000"/>
                  <a:gd name="connsiteX41" fmla="*/ 533400 w 533400"/>
                  <a:gd name="connsiteY41" fmla="*/ 695325 h 762000"/>
                  <a:gd name="connsiteX42" fmla="*/ 495300 w 533400"/>
                  <a:gd name="connsiteY42"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38100 w 533400"/>
                  <a:gd name="connsiteY35" fmla="*/ 57150 h 762000"/>
                  <a:gd name="connsiteX36" fmla="*/ 38100 w 533400"/>
                  <a:gd name="connsiteY36" fmla="*/ 695325 h 762000"/>
                  <a:gd name="connsiteX37" fmla="*/ 0 w 533400"/>
                  <a:gd name="connsiteY37" fmla="*/ 695325 h 762000"/>
                  <a:gd name="connsiteX38" fmla="*/ 0 w 533400"/>
                  <a:gd name="connsiteY38" fmla="*/ 762000 h 762000"/>
                  <a:gd name="connsiteX39" fmla="*/ 533400 w 533400"/>
                  <a:gd name="connsiteY39" fmla="*/ 762000 h 762000"/>
                  <a:gd name="connsiteX40" fmla="*/ 533400 w 533400"/>
                  <a:gd name="connsiteY40" fmla="*/ 695325 h 762000"/>
                  <a:gd name="connsiteX41" fmla="*/ 495300 w 533400"/>
                  <a:gd name="connsiteY41"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38100 w 533400"/>
                  <a:gd name="connsiteY34" fmla="*/ 57150 h 762000"/>
                  <a:gd name="connsiteX35" fmla="*/ 38100 w 533400"/>
                  <a:gd name="connsiteY35" fmla="*/ 695325 h 762000"/>
                  <a:gd name="connsiteX36" fmla="*/ 0 w 533400"/>
                  <a:gd name="connsiteY36" fmla="*/ 695325 h 762000"/>
                  <a:gd name="connsiteX37" fmla="*/ 0 w 533400"/>
                  <a:gd name="connsiteY37" fmla="*/ 762000 h 762000"/>
                  <a:gd name="connsiteX38" fmla="*/ 533400 w 533400"/>
                  <a:gd name="connsiteY38" fmla="*/ 762000 h 762000"/>
                  <a:gd name="connsiteX39" fmla="*/ 533400 w 533400"/>
                  <a:gd name="connsiteY39" fmla="*/ 695325 h 762000"/>
                  <a:gd name="connsiteX40" fmla="*/ 495300 w 533400"/>
                  <a:gd name="connsiteY40" fmla="*/ 695325 h 76200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466725 w 533400"/>
                  <a:gd name="connsiteY32" fmla="*/ 0 h 704850"/>
                  <a:gd name="connsiteX33" fmla="*/ 38100 w 533400"/>
                  <a:gd name="connsiteY33" fmla="*/ 0 h 704850"/>
                  <a:gd name="connsiteX34" fmla="*/ 38100 w 533400"/>
                  <a:gd name="connsiteY34" fmla="*/ 638175 h 704850"/>
                  <a:gd name="connsiteX35" fmla="*/ 0 w 533400"/>
                  <a:gd name="connsiteY35" fmla="*/ 638175 h 704850"/>
                  <a:gd name="connsiteX36" fmla="*/ 0 w 533400"/>
                  <a:gd name="connsiteY36" fmla="*/ 704850 h 704850"/>
                  <a:gd name="connsiteX37" fmla="*/ 533400 w 533400"/>
                  <a:gd name="connsiteY37" fmla="*/ 704850 h 704850"/>
                  <a:gd name="connsiteX38" fmla="*/ 533400 w 533400"/>
                  <a:gd name="connsiteY38" fmla="*/ 638175 h 704850"/>
                  <a:gd name="connsiteX39" fmla="*/ 495300 w 533400"/>
                  <a:gd name="connsiteY39"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333375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102394 h 378619"/>
                  <a:gd name="connsiteX1" fmla="*/ 371475 w 533400"/>
                  <a:gd name="connsiteY1" fmla="*/ 102394 h 378619"/>
                  <a:gd name="connsiteX2" fmla="*/ 371475 w 533400"/>
                  <a:gd name="connsiteY2" fmla="*/ 45244 h 378619"/>
                  <a:gd name="connsiteX3" fmla="*/ 428625 w 533400"/>
                  <a:gd name="connsiteY3" fmla="*/ 45244 h 378619"/>
                  <a:gd name="connsiteX4" fmla="*/ 428625 w 533400"/>
                  <a:gd name="connsiteY4" fmla="*/ 102394 h 378619"/>
                  <a:gd name="connsiteX5" fmla="*/ 428625 w 533400"/>
                  <a:gd name="connsiteY5" fmla="*/ 254794 h 378619"/>
                  <a:gd name="connsiteX6" fmla="*/ 371475 w 533400"/>
                  <a:gd name="connsiteY6" fmla="*/ 254794 h 378619"/>
                  <a:gd name="connsiteX7" fmla="*/ 371475 w 533400"/>
                  <a:gd name="connsiteY7" fmla="*/ 197644 h 378619"/>
                  <a:gd name="connsiteX8" fmla="*/ 428625 w 533400"/>
                  <a:gd name="connsiteY8" fmla="*/ 197644 h 378619"/>
                  <a:gd name="connsiteX9" fmla="*/ 428625 w 533400"/>
                  <a:gd name="connsiteY9" fmla="*/ 254794 h 378619"/>
                  <a:gd name="connsiteX10" fmla="*/ 295275 w 533400"/>
                  <a:gd name="connsiteY10" fmla="*/ 102394 h 378619"/>
                  <a:gd name="connsiteX11" fmla="*/ 238125 w 533400"/>
                  <a:gd name="connsiteY11" fmla="*/ 102394 h 378619"/>
                  <a:gd name="connsiteX12" fmla="*/ 238125 w 533400"/>
                  <a:gd name="connsiteY12" fmla="*/ 45244 h 378619"/>
                  <a:gd name="connsiteX13" fmla="*/ 295275 w 533400"/>
                  <a:gd name="connsiteY13" fmla="*/ 45244 h 378619"/>
                  <a:gd name="connsiteX14" fmla="*/ 295275 w 533400"/>
                  <a:gd name="connsiteY14" fmla="*/ 102394 h 378619"/>
                  <a:gd name="connsiteX15" fmla="*/ 295275 w 533400"/>
                  <a:gd name="connsiteY15" fmla="*/ 311944 h 378619"/>
                  <a:gd name="connsiteX16" fmla="*/ 238125 w 533400"/>
                  <a:gd name="connsiteY16" fmla="*/ 311944 h 378619"/>
                  <a:gd name="connsiteX17" fmla="*/ 238125 w 533400"/>
                  <a:gd name="connsiteY17" fmla="*/ 197644 h 378619"/>
                  <a:gd name="connsiteX18" fmla="*/ 295275 w 533400"/>
                  <a:gd name="connsiteY18" fmla="*/ 197644 h 378619"/>
                  <a:gd name="connsiteX19" fmla="*/ 295275 w 533400"/>
                  <a:gd name="connsiteY19" fmla="*/ 311944 h 378619"/>
                  <a:gd name="connsiteX20" fmla="*/ 161925 w 533400"/>
                  <a:gd name="connsiteY20" fmla="*/ 102394 h 378619"/>
                  <a:gd name="connsiteX21" fmla="*/ 104775 w 533400"/>
                  <a:gd name="connsiteY21" fmla="*/ 102394 h 378619"/>
                  <a:gd name="connsiteX22" fmla="*/ 104775 w 533400"/>
                  <a:gd name="connsiteY22" fmla="*/ 45244 h 378619"/>
                  <a:gd name="connsiteX23" fmla="*/ 161925 w 533400"/>
                  <a:gd name="connsiteY23" fmla="*/ 45244 h 378619"/>
                  <a:gd name="connsiteX24" fmla="*/ 161925 w 533400"/>
                  <a:gd name="connsiteY24" fmla="*/ 102394 h 378619"/>
                  <a:gd name="connsiteX25" fmla="*/ 161925 w 533400"/>
                  <a:gd name="connsiteY25" fmla="*/ 254794 h 378619"/>
                  <a:gd name="connsiteX26" fmla="*/ 104775 w 533400"/>
                  <a:gd name="connsiteY26" fmla="*/ 254794 h 378619"/>
                  <a:gd name="connsiteX27" fmla="*/ 104775 w 533400"/>
                  <a:gd name="connsiteY27" fmla="*/ 197644 h 378619"/>
                  <a:gd name="connsiteX28" fmla="*/ 161925 w 533400"/>
                  <a:gd name="connsiteY28" fmla="*/ 197644 h 378619"/>
                  <a:gd name="connsiteX29" fmla="*/ 161925 w 533400"/>
                  <a:gd name="connsiteY29" fmla="*/ 254794 h 378619"/>
                  <a:gd name="connsiteX30" fmla="*/ 495300 w 533400"/>
                  <a:gd name="connsiteY30" fmla="*/ 311944 h 378619"/>
                  <a:gd name="connsiteX31" fmla="*/ 495300 w 533400"/>
                  <a:gd name="connsiteY31" fmla="*/ 7144 h 378619"/>
                  <a:gd name="connsiteX32" fmla="*/ 38100 w 533400"/>
                  <a:gd name="connsiteY32" fmla="*/ 0 h 378619"/>
                  <a:gd name="connsiteX33" fmla="*/ 38100 w 533400"/>
                  <a:gd name="connsiteY33" fmla="*/ 311944 h 378619"/>
                  <a:gd name="connsiteX34" fmla="*/ 0 w 533400"/>
                  <a:gd name="connsiteY34" fmla="*/ 311944 h 378619"/>
                  <a:gd name="connsiteX35" fmla="*/ 0 w 533400"/>
                  <a:gd name="connsiteY35" fmla="*/ 378619 h 378619"/>
                  <a:gd name="connsiteX36" fmla="*/ 533400 w 533400"/>
                  <a:gd name="connsiteY36" fmla="*/ 378619 h 378619"/>
                  <a:gd name="connsiteX37" fmla="*/ 533400 w 533400"/>
                  <a:gd name="connsiteY37" fmla="*/ 311944 h 378619"/>
                  <a:gd name="connsiteX38" fmla="*/ 495300 w 533400"/>
                  <a:gd name="connsiteY38" fmla="*/ 311944 h 378619"/>
                  <a:gd name="connsiteX0" fmla="*/ 428625 w 533400"/>
                  <a:gd name="connsiteY0" fmla="*/ 95250 h 371475"/>
                  <a:gd name="connsiteX1" fmla="*/ 371475 w 533400"/>
                  <a:gd name="connsiteY1" fmla="*/ 95250 h 371475"/>
                  <a:gd name="connsiteX2" fmla="*/ 371475 w 533400"/>
                  <a:gd name="connsiteY2" fmla="*/ 38100 h 371475"/>
                  <a:gd name="connsiteX3" fmla="*/ 428625 w 533400"/>
                  <a:gd name="connsiteY3" fmla="*/ 38100 h 371475"/>
                  <a:gd name="connsiteX4" fmla="*/ 428625 w 533400"/>
                  <a:gd name="connsiteY4" fmla="*/ 95250 h 371475"/>
                  <a:gd name="connsiteX5" fmla="*/ 428625 w 533400"/>
                  <a:gd name="connsiteY5" fmla="*/ 247650 h 371475"/>
                  <a:gd name="connsiteX6" fmla="*/ 371475 w 533400"/>
                  <a:gd name="connsiteY6" fmla="*/ 247650 h 371475"/>
                  <a:gd name="connsiteX7" fmla="*/ 371475 w 533400"/>
                  <a:gd name="connsiteY7" fmla="*/ 190500 h 371475"/>
                  <a:gd name="connsiteX8" fmla="*/ 428625 w 533400"/>
                  <a:gd name="connsiteY8" fmla="*/ 190500 h 371475"/>
                  <a:gd name="connsiteX9" fmla="*/ 428625 w 533400"/>
                  <a:gd name="connsiteY9" fmla="*/ 247650 h 371475"/>
                  <a:gd name="connsiteX10" fmla="*/ 295275 w 533400"/>
                  <a:gd name="connsiteY10" fmla="*/ 95250 h 371475"/>
                  <a:gd name="connsiteX11" fmla="*/ 238125 w 533400"/>
                  <a:gd name="connsiteY11" fmla="*/ 95250 h 371475"/>
                  <a:gd name="connsiteX12" fmla="*/ 238125 w 533400"/>
                  <a:gd name="connsiteY12" fmla="*/ 38100 h 371475"/>
                  <a:gd name="connsiteX13" fmla="*/ 295275 w 533400"/>
                  <a:gd name="connsiteY13" fmla="*/ 38100 h 371475"/>
                  <a:gd name="connsiteX14" fmla="*/ 295275 w 533400"/>
                  <a:gd name="connsiteY14" fmla="*/ 95250 h 371475"/>
                  <a:gd name="connsiteX15" fmla="*/ 295275 w 533400"/>
                  <a:gd name="connsiteY15" fmla="*/ 304800 h 371475"/>
                  <a:gd name="connsiteX16" fmla="*/ 238125 w 533400"/>
                  <a:gd name="connsiteY16" fmla="*/ 304800 h 371475"/>
                  <a:gd name="connsiteX17" fmla="*/ 238125 w 533400"/>
                  <a:gd name="connsiteY17" fmla="*/ 190500 h 371475"/>
                  <a:gd name="connsiteX18" fmla="*/ 295275 w 533400"/>
                  <a:gd name="connsiteY18" fmla="*/ 190500 h 371475"/>
                  <a:gd name="connsiteX19" fmla="*/ 295275 w 533400"/>
                  <a:gd name="connsiteY19" fmla="*/ 304800 h 371475"/>
                  <a:gd name="connsiteX20" fmla="*/ 161925 w 533400"/>
                  <a:gd name="connsiteY20" fmla="*/ 95250 h 371475"/>
                  <a:gd name="connsiteX21" fmla="*/ 104775 w 533400"/>
                  <a:gd name="connsiteY21" fmla="*/ 95250 h 371475"/>
                  <a:gd name="connsiteX22" fmla="*/ 104775 w 533400"/>
                  <a:gd name="connsiteY22" fmla="*/ 38100 h 371475"/>
                  <a:gd name="connsiteX23" fmla="*/ 161925 w 533400"/>
                  <a:gd name="connsiteY23" fmla="*/ 38100 h 371475"/>
                  <a:gd name="connsiteX24" fmla="*/ 161925 w 533400"/>
                  <a:gd name="connsiteY24" fmla="*/ 95250 h 371475"/>
                  <a:gd name="connsiteX25" fmla="*/ 161925 w 533400"/>
                  <a:gd name="connsiteY25" fmla="*/ 247650 h 371475"/>
                  <a:gd name="connsiteX26" fmla="*/ 104775 w 533400"/>
                  <a:gd name="connsiteY26" fmla="*/ 247650 h 371475"/>
                  <a:gd name="connsiteX27" fmla="*/ 104775 w 533400"/>
                  <a:gd name="connsiteY27" fmla="*/ 190500 h 371475"/>
                  <a:gd name="connsiteX28" fmla="*/ 161925 w 533400"/>
                  <a:gd name="connsiteY28" fmla="*/ 190500 h 371475"/>
                  <a:gd name="connsiteX29" fmla="*/ 161925 w 533400"/>
                  <a:gd name="connsiteY29" fmla="*/ 247650 h 371475"/>
                  <a:gd name="connsiteX30" fmla="*/ 495300 w 533400"/>
                  <a:gd name="connsiteY30" fmla="*/ 304800 h 371475"/>
                  <a:gd name="connsiteX31" fmla="*/ 495300 w 533400"/>
                  <a:gd name="connsiteY31" fmla="*/ 0 h 371475"/>
                  <a:gd name="connsiteX32" fmla="*/ 38100 w 533400"/>
                  <a:gd name="connsiteY32" fmla="*/ 2381 h 371475"/>
                  <a:gd name="connsiteX33" fmla="*/ 38100 w 533400"/>
                  <a:gd name="connsiteY33" fmla="*/ 304800 h 371475"/>
                  <a:gd name="connsiteX34" fmla="*/ 0 w 533400"/>
                  <a:gd name="connsiteY34" fmla="*/ 304800 h 371475"/>
                  <a:gd name="connsiteX35" fmla="*/ 0 w 533400"/>
                  <a:gd name="connsiteY35" fmla="*/ 371475 h 371475"/>
                  <a:gd name="connsiteX36" fmla="*/ 533400 w 533400"/>
                  <a:gd name="connsiteY36" fmla="*/ 371475 h 371475"/>
                  <a:gd name="connsiteX37" fmla="*/ 533400 w 533400"/>
                  <a:gd name="connsiteY37" fmla="*/ 304800 h 371475"/>
                  <a:gd name="connsiteX38" fmla="*/ 495300 w 533400"/>
                  <a:gd name="connsiteY38" fmla="*/ 30480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33400" h="371475">
                    <a:moveTo>
                      <a:pt x="428625" y="95250"/>
                    </a:moveTo>
                    <a:lnTo>
                      <a:pt x="371475" y="95250"/>
                    </a:lnTo>
                    <a:lnTo>
                      <a:pt x="371475" y="38100"/>
                    </a:lnTo>
                    <a:lnTo>
                      <a:pt x="428625" y="38100"/>
                    </a:lnTo>
                    <a:lnTo>
                      <a:pt x="428625" y="95250"/>
                    </a:lnTo>
                    <a:close/>
                    <a:moveTo>
                      <a:pt x="428625" y="247650"/>
                    </a:moveTo>
                    <a:lnTo>
                      <a:pt x="371475" y="247650"/>
                    </a:lnTo>
                    <a:lnTo>
                      <a:pt x="371475" y="190500"/>
                    </a:lnTo>
                    <a:lnTo>
                      <a:pt x="428625" y="190500"/>
                    </a:lnTo>
                    <a:lnTo>
                      <a:pt x="428625" y="247650"/>
                    </a:lnTo>
                    <a:close/>
                    <a:moveTo>
                      <a:pt x="295275" y="95250"/>
                    </a:moveTo>
                    <a:lnTo>
                      <a:pt x="238125" y="95250"/>
                    </a:lnTo>
                    <a:lnTo>
                      <a:pt x="238125" y="38100"/>
                    </a:lnTo>
                    <a:lnTo>
                      <a:pt x="295275" y="38100"/>
                    </a:lnTo>
                    <a:lnTo>
                      <a:pt x="295275" y="95250"/>
                    </a:lnTo>
                    <a:close/>
                    <a:moveTo>
                      <a:pt x="295275" y="304800"/>
                    </a:moveTo>
                    <a:lnTo>
                      <a:pt x="238125" y="304800"/>
                    </a:lnTo>
                    <a:lnTo>
                      <a:pt x="238125" y="190500"/>
                    </a:lnTo>
                    <a:lnTo>
                      <a:pt x="295275" y="190500"/>
                    </a:lnTo>
                    <a:lnTo>
                      <a:pt x="295275" y="304800"/>
                    </a:lnTo>
                    <a:close/>
                    <a:moveTo>
                      <a:pt x="161925" y="95250"/>
                    </a:moveTo>
                    <a:lnTo>
                      <a:pt x="104775" y="95250"/>
                    </a:lnTo>
                    <a:lnTo>
                      <a:pt x="104775" y="38100"/>
                    </a:lnTo>
                    <a:lnTo>
                      <a:pt x="161925" y="38100"/>
                    </a:lnTo>
                    <a:lnTo>
                      <a:pt x="161925" y="95250"/>
                    </a:lnTo>
                    <a:close/>
                    <a:moveTo>
                      <a:pt x="161925" y="247650"/>
                    </a:moveTo>
                    <a:lnTo>
                      <a:pt x="104775" y="247650"/>
                    </a:lnTo>
                    <a:lnTo>
                      <a:pt x="104775" y="190500"/>
                    </a:lnTo>
                    <a:lnTo>
                      <a:pt x="161925" y="190500"/>
                    </a:lnTo>
                    <a:lnTo>
                      <a:pt x="161925" y="247650"/>
                    </a:lnTo>
                    <a:close/>
                    <a:moveTo>
                      <a:pt x="495300" y="304800"/>
                    </a:moveTo>
                    <a:lnTo>
                      <a:pt x="495300" y="0"/>
                    </a:lnTo>
                    <a:lnTo>
                      <a:pt x="38100" y="2381"/>
                    </a:lnTo>
                    <a:lnTo>
                      <a:pt x="38100" y="304800"/>
                    </a:lnTo>
                    <a:lnTo>
                      <a:pt x="0" y="304800"/>
                    </a:lnTo>
                    <a:lnTo>
                      <a:pt x="0" y="371475"/>
                    </a:lnTo>
                    <a:lnTo>
                      <a:pt x="533400" y="371475"/>
                    </a:lnTo>
                    <a:lnTo>
                      <a:pt x="533400" y="304800"/>
                    </a:lnTo>
                    <a:lnTo>
                      <a:pt x="495300" y="304800"/>
                    </a:lnTo>
                    <a:close/>
                  </a:path>
                </a:pathLst>
              </a:custGeom>
              <a:solidFill>
                <a:srgbClr val="8CC5FE"/>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cxnSp>
          <p:nvCxnSpPr>
            <p:cNvPr id="63" name="Suora nuoliyhdysviiva 62">
              <a:extLst>
                <a:ext uri="{FF2B5EF4-FFF2-40B4-BE49-F238E27FC236}">
                  <a16:creationId xmlns:a16="http://schemas.microsoft.com/office/drawing/2014/main" id="{1311BB10-B45D-69D4-706D-C0705FB34B87}"/>
                </a:ext>
              </a:extLst>
            </p:cNvPr>
            <p:cNvCxnSpPr>
              <a:cxnSpLocks/>
            </p:cNvCxnSpPr>
            <p:nvPr/>
          </p:nvCxnSpPr>
          <p:spPr>
            <a:xfrm>
              <a:off x="3047080" y="6407881"/>
              <a:ext cx="3528683" cy="0"/>
            </a:xfrm>
            <a:prstGeom prst="straightConnector1">
              <a:avLst/>
            </a:prstGeom>
            <a:ln w="38100">
              <a:solidFill>
                <a:srgbClr val="48CCBE"/>
              </a:solidFill>
              <a:prstDash val="dash"/>
              <a:tailEnd type="triangle"/>
            </a:ln>
          </p:spPr>
          <p:style>
            <a:lnRef idx="2">
              <a:schemeClr val="accent1"/>
            </a:lnRef>
            <a:fillRef idx="0">
              <a:schemeClr val="accent1"/>
            </a:fillRef>
            <a:effectRef idx="1">
              <a:schemeClr val="accent1"/>
            </a:effectRef>
            <a:fontRef idx="minor">
              <a:schemeClr val="tx1"/>
            </a:fontRef>
          </p:style>
        </p:cxnSp>
      </p:grpSp>
      <p:cxnSp>
        <p:nvCxnSpPr>
          <p:cNvPr id="37" name="Suora nuoliyhdysviiva 36">
            <a:extLst>
              <a:ext uri="{FF2B5EF4-FFF2-40B4-BE49-F238E27FC236}">
                <a16:creationId xmlns:a16="http://schemas.microsoft.com/office/drawing/2014/main" id="{A236EFD9-BBDA-F357-5235-A49A0854B5A7}"/>
              </a:ext>
            </a:extLst>
          </p:cNvPr>
          <p:cNvCxnSpPr>
            <a:cxnSpLocks/>
          </p:cNvCxnSpPr>
          <p:nvPr/>
        </p:nvCxnSpPr>
        <p:spPr>
          <a:xfrm flipV="1">
            <a:off x="1830782" y="2310831"/>
            <a:ext cx="2167466" cy="2293913"/>
          </a:xfrm>
          <a:prstGeom prst="straightConnector1">
            <a:avLst/>
          </a:prstGeom>
          <a:ln w="38100">
            <a:solidFill>
              <a:srgbClr val="48CCBE"/>
            </a:solidFill>
            <a:prstDash val="dash"/>
            <a:tailEnd type="triangle"/>
          </a:ln>
        </p:spPr>
        <p:style>
          <a:lnRef idx="2">
            <a:schemeClr val="accent1"/>
          </a:lnRef>
          <a:fillRef idx="0">
            <a:schemeClr val="accent1"/>
          </a:fillRef>
          <a:effectRef idx="1">
            <a:schemeClr val="accent1"/>
          </a:effectRef>
          <a:fontRef idx="minor">
            <a:schemeClr val="tx1"/>
          </a:fontRef>
        </p:style>
      </p:cxnSp>
      <p:cxnSp>
        <p:nvCxnSpPr>
          <p:cNvPr id="38" name="Suora nuoliyhdysviiva 37">
            <a:extLst>
              <a:ext uri="{FF2B5EF4-FFF2-40B4-BE49-F238E27FC236}">
                <a16:creationId xmlns:a16="http://schemas.microsoft.com/office/drawing/2014/main" id="{11DD22FB-CED8-3649-2843-9CAC1E4C5594}"/>
              </a:ext>
            </a:extLst>
          </p:cNvPr>
          <p:cNvCxnSpPr>
            <a:cxnSpLocks/>
          </p:cNvCxnSpPr>
          <p:nvPr/>
        </p:nvCxnSpPr>
        <p:spPr>
          <a:xfrm>
            <a:off x="1830782" y="2202097"/>
            <a:ext cx="2147944" cy="1022224"/>
          </a:xfrm>
          <a:prstGeom prst="straightConnector1">
            <a:avLst/>
          </a:prstGeom>
          <a:ln w="38100">
            <a:solidFill>
              <a:srgbClr val="FFC000"/>
            </a:solidFill>
            <a:prstDash val="dash"/>
            <a:tailEnd type="triangle"/>
          </a:ln>
        </p:spPr>
        <p:style>
          <a:lnRef idx="2">
            <a:schemeClr val="accent1"/>
          </a:lnRef>
          <a:fillRef idx="0">
            <a:schemeClr val="accent1"/>
          </a:fillRef>
          <a:effectRef idx="1">
            <a:schemeClr val="accent1"/>
          </a:effectRef>
          <a:fontRef idx="minor">
            <a:schemeClr val="tx1"/>
          </a:fontRef>
        </p:style>
      </p:cxnSp>
      <p:cxnSp>
        <p:nvCxnSpPr>
          <p:cNvPr id="39" name="Suora nuoliyhdysviiva 38">
            <a:extLst>
              <a:ext uri="{FF2B5EF4-FFF2-40B4-BE49-F238E27FC236}">
                <a16:creationId xmlns:a16="http://schemas.microsoft.com/office/drawing/2014/main" id="{A86A7660-2114-9D15-CA09-5EDF830F3F37}"/>
              </a:ext>
            </a:extLst>
          </p:cNvPr>
          <p:cNvCxnSpPr>
            <a:cxnSpLocks/>
          </p:cNvCxnSpPr>
          <p:nvPr/>
        </p:nvCxnSpPr>
        <p:spPr>
          <a:xfrm>
            <a:off x="1807064" y="3545906"/>
            <a:ext cx="2171662" cy="1044594"/>
          </a:xfrm>
          <a:prstGeom prst="straightConnector1">
            <a:avLst/>
          </a:prstGeom>
          <a:ln w="38100">
            <a:solidFill>
              <a:srgbClr val="FF5050"/>
            </a:solidFill>
            <a:prstDash val="dash"/>
            <a:tailEnd type="triangle"/>
          </a:ln>
        </p:spPr>
        <p:style>
          <a:lnRef idx="2">
            <a:schemeClr val="accent1"/>
          </a:lnRef>
          <a:fillRef idx="0">
            <a:schemeClr val="accent1"/>
          </a:fillRef>
          <a:effectRef idx="1">
            <a:schemeClr val="accent1"/>
          </a:effectRef>
          <a:fontRef idx="minor">
            <a:schemeClr val="tx1"/>
          </a:fontRef>
        </p:style>
      </p:cxnSp>
      <p:sp>
        <p:nvSpPr>
          <p:cNvPr id="94" name="Tekstiruutu 93">
            <a:extLst>
              <a:ext uri="{FF2B5EF4-FFF2-40B4-BE49-F238E27FC236}">
                <a16:creationId xmlns:a16="http://schemas.microsoft.com/office/drawing/2014/main" id="{CEE618D7-18DF-A823-502E-6F54EC5FB460}"/>
              </a:ext>
            </a:extLst>
          </p:cNvPr>
          <p:cNvSpPr txBox="1"/>
          <p:nvPr/>
        </p:nvSpPr>
        <p:spPr>
          <a:xfrm>
            <a:off x="1379608" y="5485110"/>
            <a:ext cx="3069815"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E8E8E8"/>
                </a:solidFill>
                <a:effectLst/>
                <a:uLnTx/>
                <a:uFillTx/>
                <a:latin typeface="Aptos" panose="02110004020202020204"/>
                <a:ea typeface="+mn-ea"/>
                <a:cs typeface="+mn-cs"/>
              </a:rPr>
              <a:t>A non-standard way to work</a:t>
            </a:r>
            <a:endParaRPr kumimoji="0" lang="fi-FI" sz="1800" b="1" i="0" u="none" strike="noStrike" kern="1200" cap="none" spc="0" normalizeH="0" baseline="0" noProof="0">
              <a:ln>
                <a:noFill/>
              </a:ln>
              <a:solidFill>
                <a:srgbClr val="E8E8E8"/>
              </a:solidFill>
              <a:effectLst/>
              <a:uLnTx/>
              <a:uFillTx/>
              <a:latin typeface="Aptos" panose="02110004020202020204"/>
              <a:ea typeface="+mn-ea"/>
              <a:cs typeface="+mn-cs"/>
            </a:endParaRPr>
          </a:p>
        </p:txBody>
      </p:sp>
      <p:pic>
        <p:nvPicPr>
          <p:cNvPr id="95" name="Kuva 94" descr="Merkki kysymysmerkki tasaisella täytöllä">
            <a:extLst>
              <a:ext uri="{FF2B5EF4-FFF2-40B4-BE49-F238E27FC236}">
                <a16:creationId xmlns:a16="http://schemas.microsoft.com/office/drawing/2014/main" id="{54B54FAB-A4E7-D390-1ECD-163624DDF2B1}"/>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3889156" y="2350638"/>
            <a:ext cx="362139" cy="362139"/>
          </a:xfrm>
          <a:prstGeom prst="rect">
            <a:avLst/>
          </a:prstGeom>
        </p:spPr>
      </p:pic>
      <p:pic>
        <p:nvPicPr>
          <p:cNvPr id="98" name="Kuva 97" descr="Merkki kysymysmerkki tasaisella täytöllä">
            <a:extLst>
              <a:ext uri="{FF2B5EF4-FFF2-40B4-BE49-F238E27FC236}">
                <a16:creationId xmlns:a16="http://schemas.microsoft.com/office/drawing/2014/main" id="{272B0B8C-03F2-8069-9F04-765B1AC8A546}"/>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3912594" y="2874980"/>
            <a:ext cx="362139" cy="362139"/>
          </a:xfrm>
          <a:prstGeom prst="rect">
            <a:avLst/>
          </a:prstGeom>
        </p:spPr>
      </p:pic>
      <p:pic>
        <p:nvPicPr>
          <p:cNvPr id="99" name="Kuva 98" descr="Merkki kysymysmerkki tasaisella täytöllä">
            <a:extLst>
              <a:ext uri="{FF2B5EF4-FFF2-40B4-BE49-F238E27FC236}">
                <a16:creationId xmlns:a16="http://schemas.microsoft.com/office/drawing/2014/main" id="{4F3F7B22-D5A0-D406-9FA0-9573FAD73F7D}"/>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3850004" y="4195395"/>
            <a:ext cx="362139" cy="362139"/>
          </a:xfrm>
          <a:prstGeom prst="rect">
            <a:avLst/>
          </a:prstGeom>
        </p:spPr>
      </p:pic>
      <p:grpSp>
        <p:nvGrpSpPr>
          <p:cNvPr id="118" name="Ryhmä 117">
            <a:extLst>
              <a:ext uri="{FF2B5EF4-FFF2-40B4-BE49-F238E27FC236}">
                <a16:creationId xmlns:a16="http://schemas.microsoft.com/office/drawing/2014/main" id="{1B963255-9522-0F7A-1DAD-B4C5F699F306}"/>
              </a:ext>
            </a:extLst>
          </p:cNvPr>
          <p:cNvGrpSpPr/>
          <p:nvPr/>
        </p:nvGrpSpPr>
        <p:grpSpPr>
          <a:xfrm>
            <a:off x="7211627" y="2051060"/>
            <a:ext cx="3835400" cy="3001410"/>
            <a:chOff x="7211627" y="2051060"/>
            <a:chExt cx="3835400" cy="3001410"/>
          </a:xfrm>
        </p:grpSpPr>
        <p:sp>
          <p:nvSpPr>
            <p:cNvPr id="105" name="Suorakulmio: Pyöristetyt kulmat 104">
              <a:extLst>
                <a:ext uri="{FF2B5EF4-FFF2-40B4-BE49-F238E27FC236}">
                  <a16:creationId xmlns:a16="http://schemas.microsoft.com/office/drawing/2014/main" id="{C1AABDF2-4A22-F7B8-9F53-C7D3FE241A98}"/>
                </a:ext>
              </a:extLst>
            </p:cNvPr>
            <p:cNvSpPr/>
            <p:nvPr/>
          </p:nvSpPr>
          <p:spPr>
            <a:xfrm>
              <a:off x="7211627" y="2051060"/>
              <a:ext cx="3835400" cy="3001410"/>
            </a:xfrm>
            <a:prstGeom prst="roundRect">
              <a:avLst>
                <a:gd name="adj" fmla="val 9051"/>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nvGrpSpPr>
            <p:cNvPr id="106" name="Ryhmä 105">
              <a:extLst>
                <a:ext uri="{FF2B5EF4-FFF2-40B4-BE49-F238E27FC236}">
                  <a16:creationId xmlns:a16="http://schemas.microsoft.com/office/drawing/2014/main" id="{0EE5A699-9158-4929-FB11-1D535FC44F22}"/>
                </a:ext>
              </a:extLst>
            </p:cNvPr>
            <p:cNvGrpSpPr/>
            <p:nvPr/>
          </p:nvGrpSpPr>
          <p:grpSpPr>
            <a:xfrm>
              <a:off x="7509486" y="3016260"/>
              <a:ext cx="579494" cy="504854"/>
              <a:chOff x="6793785" y="2067460"/>
              <a:chExt cx="762000" cy="647700"/>
            </a:xfrm>
          </p:grpSpPr>
          <p:sp>
            <p:nvSpPr>
              <p:cNvPr id="107" name="Suorakulmio 106">
                <a:extLst>
                  <a:ext uri="{FF2B5EF4-FFF2-40B4-BE49-F238E27FC236}">
                    <a16:creationId xmlns:a16="http://schemas.microsoft.com/office/drawing/2014/main" id="{ECF9DD68-A0C9-738B-7E5F-194FA9FCD801}"/>
                  </a:ext>
                </a:extLst>
              </p:cNvPr>
              <p:cNvSpPr/>
              <p:nvPr/>
            </p:nvSpPr>
            <p:spPr>
              <a:xfrm>
                <a:off x="6838949" y="2117725"/>
                <a:ext cx="669925" cy="441325"/>
              </a:xfrm>
              <a:prstGeom prst="rect">
                <a:avLst/>
              </a:prstGeom>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8" name="Kuva 5" descr="Näyttö tasaisella täytöllä">
                <a:extLst>
                  <a:ext uri="{FF2B5EF4-FFF2-40B4-BE49-F238E27FC236}">
                    <a16:creationId xmlns:a16="http://schemas.microsoft.com/office/drawing/2014/main" id="{A6146101-61FF-5089-0D07-FF2BF1ED1FCB}"/>
                  </a:ext>
                </a:extLst>
              </p:cNvPr>
              <p:cNvSpPr/>
              <p:nvPr/>
            </p:nvSpPr>
            <p:spPr>
              <a:xfrm>
                <a:off x="6793785" y="2067460"/>
                <a:ext cx="762000" cy="647700"/>
              </a:xfrm>
              <a:custGeom>
                <a:avLst/>
                <a:gdLst>
                  <a:gd name="connsiteX0" fmla="*/ 704850 w 762000"/>
                  <a:gd name="connsiteY0" fmla="*/ 476250 h 647700"/>
                  <a:gd name="connsiteX1" fmla="*/ 57150 w 762000"/>
                  <a:gd name="connsiteY1" fmla="*/ 476250 h 647700"/>
                  <a:gd name="connsiteX2" fmla="*/ 57150 w 762000"/>
                  <a:gd name="connsiteY2" fmla="*/ 57150 h 647700"/>
                  <a:gd name="connsiteX3" fmla="*/ 704850 w 762000"/>
                  <a:gd name="connsiteY3" fmla="*/ 57150 h 647700"/>
                  <a:gd name="connsiteX4" fmla="*/ 704850 w 762000"/>
                  <a:gd name="connsiteY4" fmla="*/ 476250 h 647700"/>
                  <a:gd name="connsiteX5" fmla="*/ 723900 w 762000"/>
                  <a:gd name="connsiteY5" fmla="*/ 0 h 647700"/>
                  <a:gd name="connsiteX6" fmla="*/ 38100 w 762000"/>
                  <a:gd name="connsiteY6" fmla="*/ 0 h 647700"/>
                  <a:gd name="connsiteX7" fmla="*/ 0 w 762000"/>
                  <a:gd name="connsiteY7" fmla="*/ 38100 h 647700"/>
                  <a:gd name="connsiteX8" fmla="*/ 0 w 762000"/>
                  <a:gd name="connsiteY8" fmla="*/ 495300 h 647700"/>
                  <a:gd name="connsiteX9" fmla="*/ 38100 w 762000"/>
                  <a:gd name="connsiteY9" fmla="*/ 533400 h 647700"/>
                  <a:gd name="connsiteX10" fmla="*/ 304800 w 762000"/>
                  <a:gd name="connsiteY10" fmla="*/ 533400 h 647700"/>
                  <a:gd name="connsiteX11" fmla="*/ 304800 w 762000"/>
                  <a:gd name="connsiteY11" fmla="*/ 590550 h 647700"/>
                  <a:gd name="connsiteX12" fmla="*/ 209550 w 762000"/>
                  <a:gd name="connsiteY12" fmla="*/ 590550 h 647700"/>
                  <a:gd name="connsiteX13" fmla="*/ 209550 w 762000"/>
                  <a:gd name="connsiteY13" fmla="*/ 647700 h 647700"/>
                  <a:gd name="connsiteX14" fmla="*/ 552450 w 762000"/>
                  <a:gd name="connsiteY14" fmla="*/ 647700 h 647700"/>
                  <a:gd name="connsiteX15" fmla="*/ 552450 w 762000"/>
                  <a:gd name="connsiteY15" fmla="*/ 590550 h 647700"/>
                  <a:gd name="connsiteX16" fmla="*/ 457200 w 762000"/>
                  <a:gd name="connsiteY16" fmla="*/ 590550 h 647700"/>
                  <a:gd name="connsiteX17" fmla="*/ 457200 w 762000"/>
                  <a:gd name="connsiteY17" fmla="*/ 533400 h 647700"/>
                  <a:gd name="connsiteX18" fmla="*/ 723900 w 762000"/>
                  <a:gd name="connsiteY18" fmla="*/ 533400 h 647700"/>
                  <a:gd name="connsiteX19" fmla="*/ 762000 w 762000"/>
                  <a:gd name="connsiteY19" fmla="*/ 495300 h 647700"/>
                  <a:gd name="connsiteX20" fmla="*/ 762000 w 762000"/>
                  <a:gd name="connsiteY20" fmla="*/ 38100 h 647700"/>
                  <a:gd name="connsiteX21" fmla="*/ 723900 w 762000"/>
                  <a:gd name="connsiteY21" fmla="*/ 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2000" h="647700">
                    <a:moveTo>
                      <a:pt x="704850" y="476250"/>
                    </a:moveTo>
                    <a:lnTo>
                      <a:pt x="57150" y="476250"/>
                    </a:lnTo>
                    <a:lnTo>
                      <a:pt x="57150" y="57150"/>
                    </a:lnTo>
                    <a:lnTo>
                      <a:pt x="704850" y="57150"/>
                    </a:lnTo>
                    <a:lnTo>
                      <a:pt x="704850" y="476250"/>
                    </a:lnTo>
                    <a:close/>
                    <a:moveTo>
                      <a:pt x="723900" y="0"/>
                    </a:moveTo>
                    <a:lnTo>
                      <a:pt x="38100" y="0"/>
                    </a:lnTo>
                    <a:cubicBezTo>
                      <a:pt x="17145" y="0"/>
                      <a:pt x="0" y="17145"/>
                      <a:pt x="0" y="38100"/>
                    </a:cubicBezTo>
                    <a:lnTo>
                      <a:pt x="0" y="495300"/>
                    </a:lnTo>
                    <a:cubicBezTo>
                      <a:pt x="0" y="516255"/>
                      <a:pt x="17145" y="533400"/>
                      <a:pt x="38100" y="533400"/>
                    </a:cubicBezTo>
                    <a:lnTo>
                      <a:pt x="304800" y="533400"/>
                    </a:lnTo>
                    <a:lnTo>
                      <a:pt x="304800" y="590550"/>
                    </a:lnTo>
                    <a:lnTo>
                      <a:pt x="209550" y="590550"/>
                    </a:lnTo>
                    <a:lnTo>
                      <a:pt x="209550" y="647700"/>
                    </a:lnTo>
                    <a:lnTo>
                      <a:pt x="552450" y="647700"/>
                    </a:lnTo>
                    <a:lnTo>
                      <a:pt x="552450" y="590550"/>
                    </a:lnTo>
                    <a:lnTo>
                      <a:pt x="457200" y="590550"/>
                    </a:lnTo>
                    <a:lnTo>
                      <a:pt x="457200" y="533400"/>
                    </a:lnTo>
                    <a:lnTo>
                      <a:pt x="723900" y="533400"/>
                    </a:lnTo>
                    <a:cubicBezTo>
                      <a:pt x="744855" y="533400"/>
                      <a:pt x="762000" y="516255"/>
                      <a:pt x="762000" y="495300"/>
                    </a:cubicBezTo>
                    <a:lnTo>
                      <a:pt x="762000" y="38100"/>
                    </a:lnTo>
                    <a:cubicBezTo>
                      <a:pt x="762000" y="17145"/>
                      <a:pt x="744855" y="0"/>
                      <a:pt x="723900" y="0"/>
                    </a:cubicBez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09" name="Ryhmä 108">
              <a:extLst>
                <a:ext uri="{FF2B5EF4-FFF2-40B4-BE49-F238E27FC236}">
                  <a16:creationId xmlns:a16="http://schemas.microsoft.com/office/drawing/2014/main" id="{5F4440C6-70B7-AD80-E2DC-F3441C3E006A}"/>
                </a:ext>
              </a:extLst>
            </p:cNvPr>
            <p:cNvGrpSpPr/>
            <p:nvPr/>
          </p:nvGrpSpPr>
          <p:grpSpPr>
            <a:xfrm>
              <a:off x="7514645" y="3693038"/>
              <a:ext cx="662181" cy="588410"/>
              <a:chOff x="7655207" y="1164672"/>
              <a:chExt cx="1745968" cy="1526140"/>
            </a:xfrm>
          </p:grpSpPr>
          <p:sp>
            <p:nvSpPr>
              <p:cNvPr id="110" name="Kuva 7" descr="Nosturi tasaisella täytöllä">
                <a:extLst>
                  <a:ext uri="{FF2B5EF4-FFF2-40B4-BE49-F238E27FC236}">
                    <a16:creationId xmlns:a16="http://schemas.microsoft.com/office/drawing/2014/main" id="{ACD18BB9-0F85-864E-4EEC-ECE9FF76CCEC}"/>
                  </a:ext>
                </a:extLst>
              </p:cNvPr>
              <p:cNvSpPr/>
              <p:nvPr/>
            </p:nvSpPr>
            <p:spPr>
              <a:xfrm>
                <a:off x="7655207" y="1164672"/>
                <a:ext cx="1527946" cy="1526140"/>
              </a:xfrm>
              <a:custGeom>
                <a:avLst/>
                <a:gdLst>
                  <a:gd name="connsiteX0" fmla="*/ 1451155 w 1527946"/>
                  <a:gd name="connsiteY0" fmla="*/ 991991 h 1526140"/>
                  <a:gd name="connsiteX1" fmla="*/ 1145927 w 1527946"/>
                  <a:gd name="connsiteY1" fmla="*/ 991991 h 1526140"/>
                  <a:gd name="connsiteX2" fmla="*/ 1145927 w 1527946"/>
                  <a:gd name="connsiteY2" fmla="*/ 839377 h 1526140"/>
                  <a:gd name="connsiteX3" fmla="*/ 1451155 w 1527946"/>
                  <a:gd name="connsiteY3" fmla="*/ 839377 h 1526140"/>
                  <a:gd name="connsiteX4" fmla="*/ 1451155 w 1527946"/>
                  <a:gd name="connsiteY4" fmla="*/ 991991 h 1526140"/>
                  <a:gd name="connsiteX5" fmla="*/ 604147 w 1527946"/>
                  <a:gd name="connsiteY5" fmla="*/ 324305 h 1526140"/>
                  <a:gd name="connsiteX6" fmla="*/ 592701 w 1527946"/>
                  <a:gd name="connsiteY6" fmla="*/ 230829 h 1526140"/>
                  <a:gd name="connsiteX7" fmla="*/ 985682 w 1527946"/>
                  <a:gd name="connsiteY7" fmla="*/ 324305 h 1526140"/>
                  <a:gd name="connsiteX8" fmla="*/ 604147 w 1527946"/>
                  <a:gd name="connsiteY8" fmla="*/ 324305 h 1526140"/>
                  <a:gd name="connsiteX9" fmla="*/ 300827 w 1527946"/>
                  <a:gd name="connsiteY9" fmla="*/ 324305 h 1526140"/>
                  <a:gd name="connsiteX10" fmla="*/ 436272 w 1527946"/>
                  <a:gd name="connsiteY10" fmla="*/ 255628 h 1526140"/>
                  <a:gd name="connsiteX11" fmla="*/ 428641 w 1527946"/>
                  <a:gd name="connsiteY11" fmla="*/ 324305 h 1526140"/>
                  <a:gd name="connsiteX12" fmla="*/ 300827 w 1527946"/>
                  <a:gd name="connsiteY12" fmla="*/ 324305 h 1526140"/>
                  <a:gd name="connsiteX13" fmla="*/ 422918 w 1527946"/>
                  <a:gd name="connsiteY13" fmla="*/ 1411680 h 1526140"/>
                  <a:gd name="connsiteX14" fmla="*/ 430549 w 1527946"/>
                  <a:gd name="connsiteY14" fmla="*/ 1335373 h 1526140"/>
                  <a:gd name="connsiteX15" fmla="*/ 600332 w 1527946"/>
                  <a:gd name="connsiteY15" fmla="*/ 1335373 h 1526140"/>
                  <a:gd name="connsiteX16" fmla="*/ 607963 w 1527946"/>
                  <a:gd name="connsiteY16" fmla="*/ 1411680 h 1526140"/>
                  <a:gd name="connsiteX17" fmla="*/ 422918 w 1527946"/>
                  <a:gd name="connsiteY17" fmla="*/ 1411680 h 1526140"/>
                  <a:gd name="connsiteX18" fmla="*/ 449625 w 1527946"/>
                  <a:gd name="connsiteY18" fmla="*/ 1182759 h 1526140"/>
                  <a:gd name="connsiteX19" fmla="*/ 585070 w 1527946"/>
                  <a:gd name="connsiteY19" fmla="*/ 1182759 h 1526140"/>
                  <a:gd name="connsiteX20" fmla="*/ 592701 w 1527946"/>
                  <a:gd name="connsiteY20" fmla="*/ 1259066 h 1526140"/>
                  <a:gd name="connsiteX21" fmla="*/ 440087 w 1527946"/>
                  <a:gd name="connsiteY21" fmla="*/ 1259066 h 1526140"/>
                  <a:gd name="connsiteX22" fmla="*/ 449625 w 1527946"/>
                  <a:gd name="connsiteY22" fmla="*/ 1182759 h 1526140"/>
                  <a:gd name="connsiteX23" fmla="*/ 466795 w 1527946"/>
                  <a:gd name="connsiteY23" fmla="*/ 1030145 h 1526140"/>
                  <a:gd name="connsiteX24" fmla="*/ 567901 w 1527946"/>
                  <a:gd name="connsiteY24" fmla="*/ 1030145 h 1526140"/>
                  <a:gd name="connsiteX25" fmla="*/ 575532 w 1527946"/>
                  <a:gd name="connsiteY25" fmla="*/ 1106452 h 1526140"/>
                  <a:gd name="connsiteX26" fmla="*/ 457256 w 1527946"/>
                  <a:gd name="connsiteY26" fmla="*/ 1106452 h 1526140"/>
                  <a:gd name="connsiteX27" fmla="*/ 466795 w 1527946"/>
                  <a:gd name="connsiteY27" fmla="*/ 1030145 h 1526140"/>
                  <a:gd name="connsiteX28" fmla="*/ 482056 w 1527946"/>
                  <a:gd name="connsiteY28" fmla="*/ 877531 h 1526140"/>
                  <a:gd name="connsiteX29" fmla="*/ 548825 w 1527946"/>
                  <a:gd name="connsiteY29" fmla="*/ 877531 h 1526140"/>
                  <a:gd name="connsiteX30" fmla="*/ 556455 w 1527946"/>
                  <a:gd name="connsiteY30" fmla="*/ 953838 h 1526140"/>
                  <a:gd name="connsiteX31" fmla="*/ 472518 w 1527946"/>
                  <a:gd name="connsiteY31" fmla="*/ 953838 h 1526140"/>
                  <a:gd name="connsiteX32" fmla="*/ 482056 w 1527946"/>
                  <a:gd name="connsiteY32" fmla="*/ 877531 h 1526140"/>
                  <a:gd name="connsiteX33" fmla="*/ 499225 w 1527946"/>
                  <a:gd name="connsiteY33" fmla="*/ 724917 h 1526140"/>
                  <a:gd name="connsiteX34" fmla="*/ 531656 w 1527946"/>
                  <a:gd name="connsiteY34" fmla="*/ 724917 h 1526140"/>
                  <a:gd name="connsiteX35" fmla="*/ 539286 w 1527946"/>
                  <a:gd name="connsiteY35" fmla="*/ 801224 h 1526140"/>
                  <a:gd name="connsiteX36" fmla="*/ 489687 w 1527946"/>
                  <a:gd name="connsiteY36" fmla="*/ 801224 h 1526140"/>
                  <a:gd name="connsiteX37" fmla="*/ 499225 w 1527946"/>
                  <a:gd name="connsiteY37" fmla="*/ 724917 h 1526140"/>
                  <a:gd name="connsiteX38" fmla="*/ 516394 w 1527946"/>
                  <a:gd name="connsiteY38" fmla="*/ 576118 h 1526140"/>
                  <a:gd name="connsiteX39" fmla="*/ 524025 w 1527946"/>
                  <a:gd name="connsiteY39" fmla="*/ 648610 h 1526140"/>
                  <a:gd name="connsiteX40" fmla="*/ 506856 w 1527946"/>
                  <a:gd name="connsiteY40" fmla="*/ 648610 h 1526140"/>
                  <a:gd name="connsiteX41" fmla="*/ 516394 w 1527946"/>
                  <a:gd name="connsiteY41" fmla="*/ 576118 h 1526140"/>
                  <a:gd name="connsiteX42" fmla="*/ 1336694 w 1527946"/>
                  <a:gd name="connsiteY42" fmla="*/ 763070 h 1526140"/>
                  <a:gd name="connsiteX43" fmla="*/ 1336694 w 1527946"/>
                  <a:gd name="connsiteY43" fmla="*/ 438765 h 1526140"/>
                  <a:gd name="connsiteX44" fmla="*/ 1470232 w 1527946"/>
                  <a:gd name="connsiteY44" fmla="*/ 438765 h 1526140"/>
                  <a:gd name="connsiteX45" fmla="*/ 1527462 w 1527946"/>
                  <a:gd name="connsiteY45" fmla="*/ 389166 h 1526140"/>
                  <a:gd name="connsiteX46" fmla="*/ 1483585 w 1527946"/>
                  <a:gd name="connsiteY46" fmla="*/ 326212 h 1526140"/>
                  <a:gd name="connsiteX47" fmla="*/ 579347 w 1527946"/>
                  <a:gd name="connsiteY47" fmla="*/ 108737 h 1526140"/>
                  <a:gd name="connsiteX48" fmla="*/ 573624 w 1527946"/>
                  <a:gd name="connsiteY48" fmla="*/ 51507 h 1526140"/>
                  <a:gd name="connsiteX49" fmla="*/ 516394 w 1527946"/>
                  <a:gd name="connsiteY49" fmla="*/ 0 h 1526140"/>
                  <a:gd name="connsiteX50" fmla="*/ 459164 w 1527946"/>
                  <a:gd name="connsiteY50" fmla="*/ 51507 h 1526140"/>
                  <a:gd name="connsiteX51" fmla="*/ 451533 w 1527946"/>
                  <a:gd name="connsiteY51" fmla="*/ 122091 h 1526140"/>
                  <a:gd name="connsiteX52" fmla="*/ 31845 w 1527946"/>
                  <a:gd name="connsiteY52" fmla="*/ 331935 h 1526140"/>
                  <a:gd name="connsiteX53" fmla="*/ 1322 w 1527946"/>
                  <a:gd name="connsiteY53" fmla="*/ 396796 h 1526140"/>
                  <a:gd name="connsiteX54" fmla="*/ 58552 w 1527946"/>
                  <a:gd name="connsiteY54" fmla="*/ 438765 h 1526140"/>
                  <a:gd name="connsiteX55" fmla="*/ 417195 w 1527946"/>
                  <a:gd name="connsiteY55" fmla="*/ 438765 h 1526140"/>
                  <a:gd name="connsiteX56" fmla="*/ 308458 w 1527946"/>
                  <a:gd name="connsiteY56" fmla="*/ 1411680 h 1526140"/>
                  <a:gd name="connsiteX57" fmla="*/ 115782 w 1527946"/>
                  <a:gd name="connsiteY57" fmla="*/ 1411680 h 1526140"/>
                  <a:gd name="connsiteX58" fmla="*/ 115782 w 1527946"/>
                  <a:gd name="connsiteY58" fmla="*/ 1526140 h 1526140"/>
                  <a:gd name="connsiteX59" fmla="*/ 917006 w 1527946"/>
                  <a:gd name="connsiteY59" fmla="*/ 1526140 h 1526140"/>
                  <a:gd name="connsiteX60" fmla="*/ 917006 w 1527946"/>
                  <a:gd name="connsiteY60" fmla="*/ 1411680 h 1526140"/>
                  <a:gd name="connsiteX61" fmla="*/ 724331 w 1527946"/>
                  <a:gd name="connsiteY61" fmla="*/ 1411680 h 1526140"/>
                  <a:gd name="connsiteX62" fmla="*/ 615593 w 1527946"/>
                  <a:gd name="connsiteY62" fmla="*/ 438765 h 1526140"/>
                  <a:gd name="connsiteX63" fmla="*/ 1260387 w 1527946"/>
                  <a:gd name="connsiteY63" fmla="*/ 438765 h 1526140"/>
                  <a:gd name="connsiteX64" fmla="*/ 1260387 w 1527946"/>
                  <a:gd name="connsiteY64" fmla="*/ 763070 h 1526140"/>
                  <a:gd name="connsiteX65" fmla="*/ 1069620 w 1527946"/>
                  <a:gd name="connsiteY65" fmla="*/ 763070 h 1526140"/>
                  <a:gd name="connsiteX66" fmla="*/ 1069620 w 1527946"/>
                  <a:gd name="connsiteY66" fmla="*/ 1068298 h 1526140"/>
                  <a:gd name="connsiteX67" fmla="*/ 1527462 w 1527946"/>
                  <a:gd name="connsiteY67" fmla="*/ 1068298 h 1526140"/>
                  <a:gd name="connsiteX68" fmla="*/ 1527462 w 1527946"/>
                  <a:gd name="connsiteY68" fmla="*/ 763070 h 1526140"/>
                  <a:gd name="connsiteX69" fmla="*/ 1336694 w 1527946"/>
                  <a:gd name="connsiteY69" fmla="*/ 763070 h 1526140"/>
                  <a:gd name="connsiteX0" fmla="*/ 1451155 w 1527946"/>
                  <a:gd name="connsiteY0" fmla="*/ 991991 h 1526140"/>
                  <a:gd name="connsiteX1" fmla="*/ 1145927 w 1527946"/>
                  <a:gd name="connsiteY1" fmla="*/ 839377 h 1526140"/>
                  <a:gd name="connsiteX2" fmla="*/ 1451155 w 1527946"/>
                  <a:gd name="connsiteY2" fmla="*/ 839377 h 1526140"/>
                  <a:gd name="connsiteX3" fmla="*/ 1451155 w 1527946"/>
                  <a:gd name="connsiteY3" fmla="*/ 991991 h 1526140"/>
                  <a:gd name="connsiteX4" fmla="*/ 604147 w 1527946"/>
                  <a:gd name="connsiteY4" fmla="*/ 324305 h 1526140"/>
                  <a:gd name="connsiteX5" fmla="*/ 592701 w 1527946"/>
                  <a:gd name="connsiteY5" fmla="*/ 230829 h 1526140"/>
                  <a:gd name="connsiteX6" fmla="*/ 985682 w 1527946"/>
                  <a:gd name="connsiteY6" fmla="*/ 324305 h 1526140"/>
                  <a:gd name="connsiteX7" fmla="*/ 604147 w 1527946"/>
                  <a:gd name="connsiteY7" fmla="*/ 324305 h 1526140"/>
                  <a:gd name="connsiteX8" fmla="*/ 300827 w 1527946"/>
                  <a:gd name="connsiteY8" fmla="*/ 324305 h 1526140"/>
                  <a:gd name="connsiteX9" fmla="*/ 436272 w 1527946"/>
                  <a:gd name="connsiteY9" fmla="*/ 255628 h 1526140"/>
                  <a:gd name="connsiteX10" fmla="*/ 428641 w 1527946"/>
                  <a:gd name="connsiteY10" fmla="*/ 324305 h 1526140"/>
                  <a:gd name="connsiteX11" fmla="*/ 300827 w 1527946"/>
                  <a:gd name="connsiteY11" fmla="*/ 324305 h 1526140"/>
                  <a:gd name="connsiteX12" fmla="*/ 422918 w 1527946"/>
                  <a:gd name="connsiteY12" fmla="*/ 1411680 h 1526140"/>
                  <a:gd name="connsiteX13" fmla="*/ 430549 w 1527946"/>
                  <a:gd name="connsiteY13" fmla="*/ 1335373 h 1526140"/>
                  <a:gd name="connsiteX14" fmla="*/ 600332 w 1527946"/>
                  <a:gd name="connsiteY14" fmla="*/ 1335373 h 1526140"/>
                  <a:gd name="connsiteX15" fmla="*/ 607963 w 1527946"/>
                  <a:gd name="connsiteY15" fmla="*/ 1411680 h 1526140"/>
                  <a:gd name="connsiteX16" fmla="*/ 422918 w 1527946"/>
                  <a:gd name="connsiteY16" fmla="*/ 1411680 h 1526140"/>
                  <a:gd name="connsiteX17" fmla="*/ 449625 w 1527946"/>
                  <a:gd name="connsiteY17" fmla="*/ 1182759 h 1526140"/>
                  <a:gd name="connsiteX18" fmla="*/ 585070 w 1527946"/>
                  <a:gd name="connsiteY18" fmla="*/ 1182759 h 1526140"/>
                  <a:gd name="connsiteX19" fmla="*/ 592701 w 1527946"/>
                  <a:gd name="connsiteY19" fmla="*/ 1259066 h 1526140"/>
                  <a:gd name="connsiteX20" fmla="*/ 440087 w 1527946"/>
                  <a:gd name="connsiteY20" fmla="*/ 1259066 h 1526140"/>
                  <a:gd name="connsiteX21" fmla="*/ 449625 w 1527946"/>
                  <a:gd name="connsiteY21" fmla="*/ 1182759 h 1526140"/>
                  <a:gd name="connsiteX22" fmla="*/ 466795 w 1527946"/>
                  <a:gd name="connsiteY22" fmla="*/ 1030145 h 1526140"/>
                  <a:gd name="connsiteX23" fmla="*/ 567901 w 1527946"/>
                  <a:gd name="connsiteY23" fmla="*/ 1030145 h 1526140"/>
                  <a:gd name="connsiteX24" fmla="*/ 575532 w 1527946"/>
                  <a:gd name="connsiteY24" fmla="*/ 1106452 h 1526140"/>
                  <a:gd name="connsiteX25" fmla="*/ 457256 w 1527946"/>
                  <a:gd name="connsiteY25" fmla="*/ 1106452 h 1526140"/>
                  <a:gd name="connsiteX26" fmla="*/ 466795 w 1527946"/>
                  <a:gd name="connsiteY26" fmla="*/ 1030145 h 1526140"/>
                  <a:gd name="connsiteX27" fmla="*/ 482056 w 1527946"/>
                  <a:gd name="connsiteY27" fmla="*/ 877531 h 1526140"/>
                  <a:gd name="connsiteX28" fmla="*/ 548825 w 1527946"/>
                  <a:gd name="connsiteY28" fmla="*/ 877531 h 1526140"/>
                  <a:gd name="connsiteX29" fmla="*/ 556455 w 1527946"/>
                  <a:gd name="connsiteY29" fmla="*/ 953838 h 1526140"/>
                  <a:gd name="connsiteX30" fmla="*/ 472518 w 1527946"/>
                  <a:gd name="connsiteY30" fmla="*/ 953838 h 1526140"/>
                  <a:gd name="connsiteX31" fmla="*/ 482056 w 1527946"/>
                  <a:gd name="connsiteY31" fmla="*/ 877531 h 1526140"/>
                  <a:gd name="connsiteX32" fmla="*/ 499225 w 1527946"/>
                  <a:gd name="connsiteY32" fmla="*/ 724917 h 1526140"/>
                  <a:gd name="connsiteX33" fmla="*/ 531656 w 1527946"/>
                  <a:gd name="connsiteY33" fmla="*/ 724917 h 1526140"/>
                  <a:gd name="connsiteX34" fmla="*/ 539286 w 1527946"/>
                  <a:gd name="connsiteY34" fmla="*/ 801224 h 1526140"/>
                  <a:gd name="connsiteX35" fmla="*/ 489687 w 1527946"/>
                  <a:gd name="connsiteY35" fmla="*/ 801224 h 1526140"/>
                  <a:gd name="connsiteX36" fmla="*/ 499225 w 1527946"/>
                  <a:gd name="connsiteY36" fmla="*/ 724917 h 1526140"/>
                  <a:gd name="connsiteX37" fmla="*/ 516394 w 1527946"/>
                  <a:gd name="connsiteY37" fmla="*/ 576118 h 1526140"/>
                  <a:gd name="connsiteX38" fmla="*/ 524025 w 1527946"/>
                  <a:gd name="connsiteY38" fmla="*/ 648610 h 1526140"/>
                  <a:gd name="connsiteX39" fmla="*/ 506856 w 1527946"/>
                  <a:gd name="connsiteY39" fmla="*/ 648610 h 1526140"/>
                  <a:gd name="connsiteX40" fmla="*/ 516394 w 1527946"/>
                  <a:gd name="connsiteY40" fmla="*/ 576118 h 1526140"/>
                  <a:gd name="connsiteX41" fmla="*/ 1336694 w 1527946"/>
                  <a:gd name="connsiteY41" fmla="*/ 763070 h 1526140"/>
                  <a:gd name="connsiteX42" fmla="*/ 1336694 w 1527946"/>
                  <a:gd name="connsiteY42" fmla="*/ 438765 h 1526140"/>
                  <a:gd name="connsiteX43" fmla="*/ 1470232 w 1527946"/>
                  <a:gd name="connsiteY43" fmla="*/ 438765 h 1526140"/>
                  <a:gd name="connsiteX44" fmla="*/ 1527462 w 1527946"/>
                  <a:gd name="connsiteY44" fmla="*/ 389166 h 1526140"/>
                  <a:gd name="connsiteX45" fmla="*/ 1483585 w 1527946"/>
                  <a:gd name="connsiteY45" fmla="*/ 326212 h 1526140"/>
                  <a:gd name="connsiteX46" fmla="*/ 579347 w 1527946"/>
                  <a:gd name="connsiteY46" fmla="*/ 108737 h 1526140"/>
                  <a:gd name="connsiteX47" fmla="*/ 573624 w 1527946"/>
                  <a:gd name="connsiteY47" fmla="*/ 51507 h 1526140"/>
                  <a:gd name="connsiteX48" fmla="*/ 516394 w 1527946"/>
                  <a:gd name="connsiteY48" fmla="*/ 0 h 1526140"/>
                  <a:gd name="connsiteX49" fmla="*/ 459164 w 1527946"/>
                  <a:gd name="connsiteY49" fmla="*/ 51507 h 1526140"/>
                  <a:gd name="connsiteX50" fmla="*/ 451533 w 1527946"/>
                  <a:gd name="connsiteY50" fmla="*/ 122091 h 1526140"/>
                  <a:gd name="connsiteX51" fmla="*/ 31845 w 1527946"/>
                  <a:gd name="connsiteY51" fmla="*/ 331935 h 1526140"/>
                  <a:gd name="connsiteX52" fmla="*/ 1322 w 1527946"/>
                  <a:gd name="connsiteY52" fmla="*/ 396796 h 1526140"/>
                  <a:gd name="connsiteX53" fmla="*/ 58552 w 1527946"/>
                  <a:gd name="connsiteY53" fmla="*/ 438765 h 1526140"/>
                  <a:gd name="connsiteX54" fmla="*/ 417195 w 1527946"/>
                  <a:gd name="connsiteY54" fmla="*/ 438765 h 1526140"/>
                  <a:gd name="connsiteX55" fmla="*/ 308458 w 1527946"/>
                  <a:gd name="connsiteY55" fmla="*/ 1411680 h 1526140"/>
                  <a:gd name="connsiteX56" fmla="*/ 115782 w 1527946"/>
                  <a:gd name="connsiteY56" fmla="*/ 1411680 h 1526140"/>
                  <a:gd name="connsiteX57" fmla="*/ 115782 w 1527946"/>
                  <a:gd name="connsiteY57" fmla="*/ 1526140 h 1526140"/>
                  <a:gd name="connsiteX58" fmla="*/ 917006 w 1527946"/>
                  <a:gd name="connsiteY58" fmla="*/ 1526140 h 1526140"/>
                  <a:gd name="connsiteX59" fmla="*/ 917006 w 1527946"/>
                  <a:gd name="connsiteY59" fmla="*/ 1411680 h 1526140"/>
                  <a:gd name="connsiteX60" fmla="*/ 724331 w 1527946"/>
                  <a:gd name="connsiteY60" fmla="*/ 1411680 h 1526140"/>
                  <a:gd name="connsiteX61" fmla="*/ 615593 w 1527946"/>
                  <a:gd name="connsiteY61" fmla="*/ 438765 h 1526140"/>
                  <a:gd name="connsiteX62" fmla="*/ 1260387 w 1527946"/>
                  <a:gd name="connsiteY62" fmla="*/ 438765 h 1526140"/>
                  <a:gd name="connsiteX63" fmla="*/ 1260387 w 1527946"/>
                  <a:gd name="connsiteY63" fmla="*/ 763070 h 1526140"/>
                  <a:gd name="connsiteX64" fmla="*/ 1069620 w 1527946"/>
                  <a:gd name="connsiteY64" fmla="*/ 763070 h 1526140"/>
                  <a:gd name="connsiteX65" fmla="*/ 1069620 w 1527946"/>
                  <a:gd name="connsiteY65" fmla="*/ 1068298 h 1526140"/>
                  <a:gd name="connsiteX66" fmla="*/ 1527462 w 1527946"/>
                  <a:gd name="connsiteY66" fmla="*/ 1068298 h 1526140"/>
                  <a:gd name="connsiteX67" fmla="*/ 1527462 w 1527946"/>
                  <a:gd name="connsiteY67" fmla="*/ 763070 h 1526140"/>
                  <a:gd name="connsiteX68" fmla="*/ 1336694 w 1527946"/>
                  <a:gd name="connsiteY68" fmla="*/ 763070 h 1526140"/>
                  <a:gd name="connsiteX0" fmla="*/ 1451155 w 1527946"/>
                  <a:gd name="connsiteY0" fmla="*/ 991991 h 1526140"/>
                  <a:gd name="connsiteX1" fmla="*/ 1145927 w 1527946"/>
                  <a:gd name="connsiteY1" fmla="*/ 839377 h 1526140"/>
                  <a:gd name="connsiteX2" fmla="*/ 1451155 w 1527946"/>
                  <a:gd name="connsiteY2" fmla="*/ 991991 h 1526140"/>
                  <a:gd name="connsiteX3" fmla="*/ 604147 w 1527946"/>
                  <a:gd name="connsiteY3" fmla="*/ 324305 h 1526140"/>
                  <a:gd name="connsiteX4" fmla="*/ 592701 w 1527946"/>
                  <a:gd name="connsiteY4" fmla="*/ 230829 h 1526140"/>
                  <a:gd name="connsiteX5" fmla="*/ 985682 w 1527946"/>
                  <a:gd name="connsiteY5" fmla="*/ 324305 h 1526140"/>
                  <a:gd name="connsiteX6" fmla="*/ 604147 w 1527946"/>
                  <a:gd name="connsiteY6" fmla="*/ 324305 h 1526140"/>
                  <a:gd name="connsiteX7" fmla="*/ 300827 w 1527946"/>
                  <a:gd name="connsiteY7" fmla="*/ 324305 h 1526140"/>
                  <a:gd name="connsiteX8" fmla="*/ 436272 w 1527946"/>
                  <a:gd name="connsiteY8" fmla="*/ 255628 h 1526140"/>
                  <a:gd name="connsiteX9" fmla="*/ 428641 w 1527946"/>
                  <a:gd name="connsiteY9" fmla="*/ 324305 h 1526140"/>
                  <a:gd name="connsiteX10" fmla="*/ 300827 w 1527946"/>
                  <a:gd name="connsiteY10" fmla="*/ 324305 h 1526140"/>
                  <a:gd name="connsiteX11" fmla="*/ 422918 w 1527946"/>
                  <a:gd name="connsiteY11" fmla="*/ 1411680 h 1526140"/>
                  <a:gd name="connsiteX12" fmla="*/ 430549 w 1527946"/>
                  <a:gd name="connsiteY12" fmla="*/ 1335373 h 1526140"/>
                  <a:gd name="connsiteX13" fmla="*/ 600332 w 1527946"/>
                  <a:gd name="connsiteY13" fmla="*/ 1335373 h 1526140"/>
                  <a:gd name="connsiteX14" fmla="*/ 607963 w 1527946"/>
                  <a:gd name="connsiteY14" fmla="*/ 1411680 h 1526140"/>
                  <a:gd name="connsiteX15" fmla="*/ 422918 w 1527946"/>
                  <a:gd name="connsiteY15" fmla="*/ 1411680 h 1526140"/>
                  <a:gd name="connsiteX16" fmla="*/ 449625 w 1527946"/>
                  <a:gd name="connsiteY16" fmla="*/ 1182759 h 1526140"/>
                  <a:gd name="connsiteX17" fmla="*/ 585070 w 1527946"/>
                  <a:gd name="connsiteY17" fmla="*/ 1182759 h 1526140"/>
                  <a:gd name="connsiteX18" fmla="*/ 592701 w 1527946"/>
                  <a:gd name="connsiteY18" fmla="*/ 1259066 h 1526140"/>
                  <a:gd name="connsiteX19" fmla="*/ 440087 w 1527946"/>
                  <a:gd name="connsiteY19" fmla="*/ 1259066 h 1526140"/>
                  <a:gd name="connsiteX20" fmla="*/ 449625 w 1527946"/>
                  <a:gd name="connsiteY20" fmla="*/ 1182759 h 1526140"/>
                  <a:gd name="connsiteX21" fmla="*/ 466795 w 1527946"/>
                  <a:gd name="connsiteY21" fmla="*/ 1030145 h 1526140"/>
                  <a:gd name="connsiteX22" fmla="*/ 567901 w 1527946"/>
                  <a:gd name="connsiteY22" fmla="*/ 1030145 h 1526140"/>
                  <a:gd name="connsiteX23" fmla="*/ 575532 w 1527946"/>
                  <a:gd name="connsiteY23" fmla="*/ 1106452 h 1526140"/>
                  <a:gd name="connsiteX24" fmla="*/ 457256 w 1527946"/>
                  <a:gd name="connsiteY24" fmla="*/ 1106452 h 1526140"/>
                  <a:gd name="connsiteX25" fmla="*/ 466795 w 1527946"/>
                  <a:gd name="connsiteY25" fmla="*/ 1030145 h 1526140"/>
                  <a:gd name="connsiteX26" fmla="*/ 482056 w 1527946"/>
                  <a:gd name="connsiteY26" fmla="*/ 877531 h 1526140"/>
                  <a:gd name="connsiteX27" fmla="*/ 548825 w 1527946"/>
                  <a:gd name="connsiteY27" fmla="*/ 877531 h 1526140"/>
                  <a:gd name="connsiteX28" fmla="*/ 556455 w 1527946"/>
                  <a:gd name="connsiteY28" fmla="*/ 953838 h 1526140"/>
                  <a:gd name="connsiteX29" fmla="*/ 472518 w 1527946"/>
                  <a:gd name="connsiteY29" fmla="*/ 953838 h 1526140"/>
                  <a:gd name="connsiteX30" fmla="*/ 482056 w 1527946"/>
                  <a:gd name="connsiteY30" fmla="*/ 877531 h 1526140"/>
                  <a:gd name="connsiteX31" fmla="*/ 499225 w 1527946"/>
                  <a:gd name="connsiteY31" fmla="*/ 724917 h 1526140"/>
                  <a:gd name="connsiteX32" fmla="*/ 531656 w 1527946"/>
                  <a:gd name="connsiteY32" fmla="*/ 724917 h 1526140"/>
                  <a:gd name="connsiteX33" fmla="*/ 539286 w 1527946"/>
                  <a:gd name="connsiteY33" fmla="*/ 801224 h 1526140"/>
                  <a:gd name="connsiteX34" fmla="*/ 489687 w 1527946"/>
                  <a:gd name="connsiteY34" fmla="*/ 801224 h 1526140"/>
                  <a:gd name="connsiteX35" fmla="*/ 499225 w 1527946"/>
                  <a:gd name="connsiteY35" fmla="*/ 724917 h 1526140"/>
                  <a:gd name="connsiteX36" fmla="*/ 516394 w 1527946"/>
                  <a:gd name="connsiteY36" fmla="*/ 576118 h 1526140"/>
                  <a:gd name="connsiteX37" fmla="*/ 524025 w 1527946"/>
                  <a:gd name="connsiteY37" fmla="*/ 648610 h 1526140"/>
                  <a:gd name="connsiteX38" fmla="*/ 506856 w 1527946"/>
                  <a:gd name="connsiteY38" fmla="*/ 648610 h 1526140"/>
                  <a:gd name="connsiteX39" fmla="*/ 516394 w 1527946"/>
                  <a:gd name="connsiteY39" fmla="*/ 576118 h 1526140"/>
                  <a:gd name="connsiteX40" fmla="*/ 1336694 w 1527946"/>
                  <a:gd name="connsiteY40" fmla="*/ 763070 h 1526140"/>
                  <a:gd name="connsiteX41" fmla="*/ 1336694 w 1527946"/>
                  <a:gd name="connsiteY41" fmla="*/ 438765 h 1526140"/>
                  <a:gd name="connsiteX42" fmla="*/ 1470232 w 1527946"/>
                  <a:gd name="connsiteY42" fmla="*/ 438765 h 1526140"/>
                  <a:gd name="connsiteX43" fmla="*/ 1527462 w 1527946"/>
                  <a:gd name="connsiteY43" fmla="*/ 389166 h 1526140"/>
                  <a:gd name="connsiteX44" fmla="*/ 1483585 w 1527946"/>
                  <a:gd name="connsiteY44" fmla="*/ 326212 h 1526140"/>
                  <a:gd name="connsiteX45" fmla="*/ 579347 w 1527946"/>
                  <a:gd name="connsiteY45" fmla="*/ 108737 h 1526140"/>
                  <a:gd name="connsiteX46" fmla="*/ 573624 w 1527946"/>
                  <a:gd name="connsiteY46" fmla="*/ 51507 h 1526140"/>
                  <a:gd name="connsiteX47" fmla="*/ 516394 w 1527946"/>
                  <a:gd name="connsiteY47" fmla="*/ 0 h 1526140"/>
                  <a:gd name="connsiteX48" fmla="*/ 459164 w 1527946"/>
                  <a:gd name="connsiteY48" fmla="*/ 51507 h 1526140"/>
                  <a:gd name="connsiteX49" fmla="*/ 451533 w 1527946"/>
                  <a:gd name="connsiteY49" fmla="*/ 122091 h 1526140"/>
                  <a:gd name="connsiteX50" fmla="*/ 31845 w 1527946"/>
                  <a:gd name="connsiteY50" fmla="*/ 331935 h 1526140"/>
                  <a:gd name="connsiteX51" fmla="*/ 1322 w 1527946"/>
                  <a:gd name="connsiteY51" fmla="*/ 396796 h 1526140"/>
                  <a:gd name="connsiteX52" fmla="*/ 58552 w 1527946"/>
                  <a:gd name="connsiteY52" fmla="*/ 438765 h 1526140"/>
                  <a:gd name="connsiteX53" fmla="*/ 417195 w 1527946"/>
                  <a:gd name="connsiteY53" fmla="*/ 438765 h 1526140"/>
                  <a:gd name="connsiteX54" fmla="*/ 308458 w 1527946"/>
                  <a:gd name="connsiteY54" fmla="*/ 1411680 h 1526140"/>
                  <a:gd name="connsiteX55" fmla="*/ 115782 w 1527946"/>
                  <a:gd name="connsiteY55" fmla="*/ 1411680 h 1526140"/>
                  <a:gd name="connsiteX56" fmla="*/ 115782 w 1527946"/>
                  <a:gd name="connsiteY56" fmla="*/ 1526140 h 1526140"/>
                  <a:gd name="connsiteX57" fmla="*/ 917006 w 1527946"/>
                  <a:gd name="connsiteY57" fmla="*/ 1526140 h 1526140"/>
                  <a:gd name="connsiteX58" fmla="*/ 917006 w 1527946"/>
                  <a:gd name="connsiteY58" fmla="*/ 1411680 h 1526140"/>
                  <a:gd name="connsiteX59" fmla="*/ 724331 w 1527946"/>
                  <a:gd name="connsiteY59" fmla="*/ 1411680 h 1526140"/>
                  <a:gd name="connsiteX60" fmla="*/ 615593 w 1527946"/>
                  <a:gd name="connsiteY60" fmla="*/ 438765 h 1526140"/>
                  <a:gd name="connsiteX61" fmla="*/ 1260387 w 1527946"/>
                  <a:gd name="connsiteY61" fmla="*/ 438765 h 1526140"/>
                  <a:gd name="connsiteX62" fmla="*/ 1260387 w 1527946"/>
                  <a:gd name="connsiteY62" fmla="*/ 763070 h 1526140"/>
                  <a:gd name="connsiteX63" fmla="*/ 1069620 w 1527946"/>
                  <a:gd name="connsiteY63" fmla="*/ 763070 h 1526140"/>
                  <a:gd name="connsiteX64" fmla="*/ 1069620 w 1527946"/>
                  <a:gd name="connsiteY64" fmla="*/ 1068298 h 1526140"/>
                  <a:gd name="connsiteX65" fmla="*/ 1527462 w 1527946"/>
                  <a:gd name="connsiteY65" fmla="*/ 1068298 h 1526140"/>
                  <a:gd name="connsiteX66" fmla="*/ 1527462 w 1527946"/>
                  <a:gd name="connsiteY66" fmla="*/ 763070 h 1526140"/>
                  <a:gd name="connsiteX67" fmla="*/ 1336694 w 1527946"/>
                  <a:gd name="connsiteY67"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9620 w 1527946"/>
                  <a:gd name="connsiteY61" fmla="*/ 1068298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7239 w 1527946"/>
                  <a:gd name="connsiteY61" fmla="*/ 849223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069620 w 1529843"/>
                  <a:gd name="connsiteY60" fmla="*/ 763070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117246 w 1529843"/>
                  <a:gd name="connsiteY61" fmla="*/ 844460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46841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39697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96505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3069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2218 w 1527946"/>
                  <a:gd name="connsiteY62" fmla="*/ 832554 h 1526140"/>
                  <a:gd name="connsiteX63" fmla="*/ 1486980 w 1527946"/>
                  <a:gd name="connsiteY63" fmla="*/ 763069 h 1526140"/>
                  <a:gd name="connsiteX64" fmla="*/ 1336694 w 1527946"/>
                  <a:gd name="connsiteY64" fmla="*/ 763070 h 152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527946" h="1526140">
                    <a:moveTo>
                      <a:pt x="604147" y="324305"/>
                    </a:moveTo>
                    <a:lnTo>
                      <a:pt x="592701" y="230829"/>
                    </a:lnTo>
                    <a:lnTo>
                      <a:pt x="985682" y="324305"/>
                    </a:lnTo>
                    <a:lnTo>
                      <a:pt x="604147" y="324305"/>
                    </a:lnTo>
                    <a:close/>
                    <a:moveTo>
                      <a:pt x="300827" y="324305"/>
                    </a:moveTo>
                    <a:lnTo>
                      <a:pt x="436272" y="255628"/>
                    </a:lnTo>
                    <a:lnTo>
                      <a:pt x="428641" y="324305"/>
                    </a:lnTo>
                    <a:lnTo>
                      <a:pt x="300827" y="324305"/>
                    </a:lnTo>
                    <a:close/>
                    <a:moveTo>
                      <a:pt x="422918" y="1411680"/>
                    </a:moveTo>
                    <a:lnTo>
                      <a:pt x="430549" y="1335373"/>
                    </a:lnTo>
                    <a:lnTo>
                      <a:pt x="600332" y="1335373"/>
                    </a:lnTo>
                    <a:lnTo>
                      <a:pt x="607963" y="1411680"/>
                    </a:lnTo>
                    <a:lnTo>
                      <a:pt x="422918" y="1411680"/>
                    </a:lnTo>
                    <a:close/>
                    <a:moveTo>
                      <a:pt x="449625" y="1182759"/>
                    </a:moveTo>
                    <a:lnTo>
                      <a:pt x="585070" y="1182759"/>
                    </a:lnTo>
                    <a:lnTo>
                      <a:pt x="592701" y="1259066"/>
                    </a:lnTo>
                    <a:lnTo>
                      <a:pt x="440087" y="1259066"/>
                    </a:lnTo>
                    <a:lnTo>
                      <a:pt x="449625" y="1182759"/>
                    </a:lnTo>
                    <a:close/>
                    <a:moveTo>
                      <a:pt x="466795" y="1030145"/>
                    </a:moveTo>
                    <a:lnTo>
                      <a:pt x="567901" y="1030145"/>
                    </a:lnTo>
                    <a:lnTo>
                      <a:pt x="575532" y="1106452"/>
                    </a:lnTo>
                    <a:lnTo>
                      <a:pt x="457256" y="1106452"/>
                    </a:lnTo>
                    <a:lnTo>
                      <a:pt x="466795" y="1030145"/>
                    </a:lnTo>
                    <a:close/>
                    <a:moveTo>
                      <a:pt x="482056" y="877531"/>
                    </a:moveTo>
                    <a:lnTo>
                      <a:pt x="548825" y="877531"/>
                    </a:lnTo>
                    <a:lnTo>
                      <a:pt x="556455" y="953838"/>
                    </a:lnTo>
                    <a:lnTo>
                      <a:pt x="472518" y="953838"/>
                    </a:lnTo>
                    <a:lnTo>
                      <a:pt x="482056" y="877531"/>
                    </a:lnTo>
                    <a:close/>
                    <a:moveTo>
                      <a:pt x="499225" y="724917"/>
                    </a:moveTo>
                    <a:lnTo>
                      <a:pt x="531656" y="724917"/>
                    </a:lnTo>
                    <a:lnTo>
                      <a:pt x="539286" y="801224"/>
                    </a:lnTo>
                    <a:lnTo>
                      <a:pt x="489687" y="801224"/>
                    </a:lnTo>
                    <a:lnTo>
                      <a:pt x="499225" y="724917"/>
                    </a:lnTo>
                    <a:close/>
                    <a:moveTo>
                      <a:pt x="516394" y="576118"/>
                    </a:moveTo>
                    <a:lnTo>
                      <a:pt x="524025" y="648610"/>
                    </a:lnTo>
                    <a:lnTo>
                      <a:pt x="506856" y="648610"/>
                    </a:lnTo>
                    <a:lnTo>
                      <a:pt x="516394" y="576118"/>
                    </a:lnTo>
                    <a:close/>
                    <a:moveTo>
                      <a:pt x="1336694" y="763070"/>
                    </a:moveTo>
                    <a:lnTo>
                      <a:pt x="1336694" y="438765"/>
                    </a:lnTo>
                    <a:lnTo>
                      <a:pt x="1470232" y="438765"/>
                    </a:lnTo>
                    <a:cubicBezTo>
                      <a:pt x="1498847" y="438765"/>
                      <a:pt x="1523647" y="417781"/>
                      <a:pt x="1527462" y="389166"/>
                    </a:cubicBezTo>
                    <a:cubicBezTo>
                      <a:pt x="1531277" y="360551"/>
                      <a:pt x="1512200" y="333843"/>
                      <a:pt x="1483585" y="326212"/>
                    </a:cubicBezTo>
                    <a:lnTo>
                      <a:pt x="579347" y="108737"/>
                    </a:lnTo>
                    <a:lnTo>
                      <a:pt x="573624" y="51507"/>
                    </a:lnTo>
                    <a:cubicBezTo>
                      <a:pt x="569809" y="20984"/>
                      <a:pt x="545009" y="0"/>
                      <a:pt x="516394" y="0"/>
                    </a:cubicBezTo>
                    <a:cubicBezTo>
                      <a:pt x="487779" y="0"/>
                      <a:pt x="462979" y="20984"/>
                      <a:pt x="459164" y="51507"/>
                    </a:cubicBezTo>
                    <a:lnTo>
                      <a:pt x="451533" y="122091"/>
                    </a:lnTo>
                    <a:lnTo>
                      <a:pt x="31845" y="331935"/>
                    </a:lnTo>
                    <a:cubicBezTo>
                      <a:pt x="8953" y="343382"/>
                      <a:pt x="-4401" y="370089"/>
                      <a:pt x="1322" y="396796"/>
                    </a:cubicBezTo>
                    <a:cubicBezTo>
                      <a:pt x="8953" y="419689"/>
                      <a:pt x="31845" y="438765"/>
                      <a:pt x="58552" y="438765"/>
                    </a:cubicBezTo>
                    <a:lnTo>
                      <a:pt x="417195" y="438765"/>
                    </a:lnTo>
                    <a:lnTo>
                      <a:pt x="308458" y="1411680"/>
                    </a:lnTo>
                    <a:lnTo>
                      <a:pt x="115782" y="1411680"/>
                    </a:lnTo>
                    <a:lnTo>
                      <a:pt x="115782" y="1526140"/>
                    </a:lnTo>
                    <a:lnTo>
                      <a:pt x="917006" y="1526140"/>
                    </a:lnTo>
                    <a:lnTo>
                      <a:pt x="917006" y="1411680"/>
                    </a:lnTo>
                    <a:lnTo>
                      <a:pt x="724331" y="1411680"/>
                    </a:lnTo>
                    <a:lnTo>
                      <a:pt x="615593" y="438765"/>
                    </a:lnTo>
                    <a:lnTo>
                      <a:pt x="1260387" y="438765"/>
                    </a:lnTo>
                    <a:lnTo>
                      <a:pt x="1260387" y="765452"/>
                    </a:lnTo>
                    <a:lnTo>
                      <a:pt x="1122008" y="765451"/>
                    </a:lnTo>
                    <a:cubicBezTo>
                      <a:pt x="1121214" y="794169"/>
                      <a:pt x="1125184" y="801454"/>
                      <a:pt x="1124390" y="830172"/>
                    </a:cubicBezTo>
                    <a:lnTo>
                      <a:pt x="1482218" y="832554"/>
                    </a:lnTo>
                    <a:cubicBezTo>
                      <a:pt x="1481424" y="802249"/>
                      <a:pt x="1487774" y="793374"/>
                      <a:pt x="1486980" y="763069"/>
                    </a:cubicBezTo>
                    <a:lnTo>
                      <a:pt x="1336694" y="763070"/>
                    </a:lnTo>
                    <a:close/>
                  </a:path>
                </a:pathLst>
              </a:custGeom>
              <a:solidFill>
                <a:schemeClr val="bg2">
                  <a:lumMod val="50000"/>
                </a:schemeClr>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Kuva 9" descr="Rakennus tasaisella täytöllä">
                <a:extLst>
                  <a:ext uri="{FF2B5EF4-FFF2-40B4-BE49-F238E27FC236}">
                    <a16:creationId xmlns:a16="http://schemas.microsoft.com/office/drawing/2014/main" id="{5F5F1541-C331-5536-5398-45F339309790}"/>
                  </a:ext>
                </a:extLst>
              </p:cNvPr>
              <p:cNvSpPr/>
              <p:nvPr/>
            </p:nvSpPr>
            <p:spPr>
              <a:xfrm>
                <a:off x="8697108" y="2062163"/>
                <a:ext cx="704067" cy="628649"/>
              </a:xfrm>
              <a:custGeom>
                <a:avLst/>
                <a:gdLst>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0 h 800100"/>
                  <a:gd name="connsiteX67" fmla="*/ 95250 w 533400"/>
                  <a:gd name="connsiteY67" fmla="*/ 38100 h 800100"/>
                  <a:gd name="connsiteX68" fmla="*/ 66675 w 533400"/>
                  <a:gd name="connsiteY68" fmla="*/ 38100 h 800100"/>
                  <a:gd name="connsiteX69" fmla="*/ 66675 w 533400"/>
                  <a:gd name="connsiteY69" fmla="*/ 95250 h 800100"/>
                  <a:gd name="connsiteX70" fmla="*/ 38100 w 533400"/>
                  <a:gd name="connsiteY70" fmla="*/ 95250 h 800100"/>
                  <a:gd name="connsiteX71" fmla="*/ 38100 w 533400"/>
                  <a:gd name="connsiteY71" fmla="*/ 733425 h 800100"/>
                  <a:gd name="connsiteX72" fmla="*/ 0 w 533400"/>
                  <a:gd name="connsiteY72" fmla="*/ 733425 h 800100"/>
                  <a:gd name="connsiteX73" fmla="*/ 0 w 533400"/>
                  <a:gd name="connsiteY73" fmla="*/ 800100 h 800100"/>
                  <a:gd name="connsiteX74" fmla="*/ 533400 w 533400"/>
                  <a:gd name="connsiteY74" fmla="*/ 800100 h 800100"/>
                  <a:gd name="connsiteX75" fmla="*/ 533400 w 533400"/>
                  <a:gd name="connsiteY75" fmla="*/ 733425 h 800100"/>
                  <a:gd name="connsiteX76" fmla="*/ 495300 w 533400"/>
                  <a:gd name="connsiteY76"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38100 h 800100"/>
                  <a:gd name="connsiteX67" fmla="*/ 66675 w 533400"/>
                  <a:gd name="connsiteY67" fmla="*/ 38100 h 800100"/>
                  <a:gd name="connsiteX68" fmla="*/ 66675 w 533400"/>
                  <a:gd name="connsiteY68" fmla="*/ 95250 h 800100"/>
                  <a:gd name="connsiteX69" fmla="*/ 38100 w 533400"/>
                  <a:gd name="connsiteY69" fmla="*/ 95250 h 800100"/>
                  <a:gd name="connsiteX70" fmla="*/ 38100 w 533400"/>
                  <a:gd name="connsiteY70" fmla="*/ 733425 h 800100"/>
                  <a:gd name="connsiteX71" fmla="*/ 0 w 533400"/>
                  <a:gd name="connsiteY71" fmla="*/ 733425 h 800100"/>
                  <a:gd name="connsiteX72" fmla="*/ 0 w 533400"/>
                  <a:gd name="connsiteY72" fmla="*/ 800100 h 800100"/>
                  <a:gd name="connsiteX73" fmla="*/ 533400 w 533400"/>
                  <a:gd name="connsiteY73" fmla="*/ 800100 h 800100"/>
                  <a:gd name="connsiteX74" fmla="*/ 533400 w 533400"/>
                  <a:gd name="connsiteY74" fmla="*/ 733425 h 800100"/>
                  <a:gd name="connsiteX75" fmla="*/ 495300 w 533400"/>
                  <a:gd name="connsiteY75"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66675 w 533400"/>
                  <a:gd name="connsiteY66" fmla="*/ 38100 h 800100"/>
                  <a:gd name="connsiteX67" fmla="*/ 66675 w 533400"/>
                  <a:gd name="connsiteY67" fmla="*/ 95250 h 800100"/>
                  <a:gd name="connsiteX68" fmla="*/ 38100 w 533400"/>
                  <a:gd name="connsiteY68" fmla="*/ 95250 h 800100"/>
                  <a:gd name="connsiteX69" fmla="*/ 38100 w 533400"/>
                  <a:gd name="connsiteY69" fmla="*/ 733425 h 800100"/>
                  <a:gd name="connsiteX70" fmla="*/ 0 w 533400"/>
                  <a:gd name="connsiteY70" fmla="*/ 733425 h 800100"/>
                  <a:gd name="connsiteX71" fmla="*/ 0 w 533400"/>
                  <a:gd name="connsiteY71" fmla="*/ 800100 h 800100"/>
                  <a:gd name="connsiteX72" fmla="*/ 533400 w 533400"/>
                  <a:gd name="connsiteY72" fmla="*/ 800100 h 800100"/>
                  <a:gd name="connsiteX73" fmla="*/ 533400 w 533400"/>
                  <a:gd name="connsiteY73" fmla="*/ 733425 h 800100"/>
                  <a:gd name="connsiteX74" fmla="*/ 495300 w 533400"/>
                  <a:gd name="connsiteY74"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219075 h 800100"/>
                  <a:gd name="connsiteX44" fmla="*/ 161925 w 533400"/>
                  <a:gd name="connsiteY44" fmla="*/ 371475 h 800100"/>
                  <a:gd name="connsiteX45" fmla="*/ 104775 w 533400"/>
                  <a:gd name="connsiteY45" fmla="*/ 371475 h 800100"/>
                  <a:gd name="connsiteX46" fmla="*/ 104775 w 533400"/>
                  <a:gd name="connsiteY46" fmla="*/ 314325 h 800100"/>
                  <a:gd name="connsiteX47" fmla="*/ 161925 w 533400"/>
                  <a:gd name="connsiteY47" fmla="*/ 314325 h 800100"/>
                  <a:gd name="connsiteX48" fmla="*/ 161925 w 533400"/>
                  <a:gd name="connsiteY48" fmla="*/ 371475 h 800100"/>
                  <a:gd name="connsiteX49" fmla="*/ 161925 w 533400"/>
                  <a:gd name="connsiteY49" fmla="*/ 523875 h 800100"/>
                  <a:gd name="connsiteX50" fmla="*/ 104775 w 533400"/>
                  <a:gd name="connsiteY50" fmla="*/ 523875 h 800100"/>
                  <a:gd name="connsiteX51" fmla="*/ 104775 w 533400"/>
                  <a:gd name="connsiteY51" fmla="*/ 466725 h 800100"/>
                  <a:gd name="connsiteX52" fmla="*/ 161925 w 533400"/>
                  <a:gd name="connsiteY52" fmla="*/ 466725 h 800100"/>
                  <a:gd name="connsiteX53" fmla="*/ 161925 w 533400"/>
                  <a:gd name="connsiteY53" fmla="*/ 523875 h 800100"/>
                  <a:gd name="connsiteX54" fmla="*/ 161925 w 533400"/>
                  <a:gd name="connsiteY54" fmla="*/ 676275 h 800100"/>
                  <a:gd name="connsiteX55" fmla="*/ 104775 w 533400"/>
                  <a:gd name="connsiteY55" fmla="*/ 676275 h 800100"/>
                  <a:gd name="connsiteX56" fmla="*/ 104775 w 533400"/>
                  <a:gd name="connsiteY56" fmla="*/ 619125 h 800100"/>
                  <a:gd name="connsiteX57" fmla="*/ 161925 w 533400"/>
                  <a:gd name="connsiteY57" fmla="*/ 619125 h 800100"/>
                  <a:gd name="connsiteX58" fmla="*/ 161925 w 533400"/>
                  <a:gd name="connsiteY58" fmla="*/ 676275 h 800100"/>
                  <a:gd name="connsiteX59" fmla="*/ 495300 w 533400"/>
                  <a:gd name="connsiteY59" fmla="*/ 733425 h 800100"/>
                  <a:gd name="connsiteX60" fmla="*/ 495300 w 533400"/>
                  <a:gd name="connsiteY60" fmla="*/ 95250 h 800100"/>
                  <a:gd name="connsiteX61" fmla="*/ 466725 w 533400"/>
                  <a:gd name="connsiteY61" fmla="*/ 95250 h 800100"/>
                  <a:gd name="connsiteX62" fmla="*/ 466725 w 533400"/>
                  <a:gd name="connsiteY62" fmla="*/ 38100 h 800100"/>
                  <a:gd name="connsiteX63" fmla="*/ 438150 w 533400"/>
                  <a:gd name="connsiteY63" fmla="*/ 38100 h 800100"/>
                  <a:gd name="connsiteX64" fmla="*/ 438150 w 533400"/>
                  <a:gd name="connsiteY64" fmla="*/ 0 h 800100"/>
                  <a:gd name="connsiteX65" fmla="*/ 66675 w 533400"/>
                  <a:gd name="connsiteY65" fmla="*/ 38100 h 800100"/>
                  <a:gd name="connsiteX66" fmla="*/ 66675 w 533400"/>
                  <a:gd name="connsiteY66" fmla="*/ 95250 h 800100"/>
                  <a:gd name="connsiteX67" fmla="*/ 38100 w 533400"/>
                  <a:gd name="connsiteY67" fmla="*/ 95250 h 800100"/>
                  <a:gd name="connsiteX68" fmla="*/ 38100 w 533400"/>
                  <a:gd name="connsiteY68" fmla="*/ 733425 h 800100"/>
                  <a:gd name="connsiteX69" fmla="*/ 0 w 533400"/>
                  <a:gd name="connsiteY69" fmla="*/ 733425 h 800100"/>
                  <a:gd name="connsiteX70" fmla="*/ 0 w 533400"/>
                  <a:gd name="connsiteY70" fmla="*/ 800100 h 800100"/>
                  <a:gd name="connsiteX71" fmla="*/ 533400 w 533400"/>
                  <a:gd name="connsiteY71" fmla="*/ 800100 h 800100"/>
                  <a:gd name="connsiteX72" fmla="*/ 533400 w 533400"/>
                  <a:gd name="connsiteY72" fmla="*/ 733425 h 800100"/>
                  <a:gd name="connsiteX73" fmla="*/ 495300 w 533400"/>
                  <a:gd name="connsiteY73"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61925 w 533400"/>
                  <a:gd name="connsiteY42" fmla="*/ 219075 h 800100"/>
                  <a:gd name="connsiteX43" fmla="*/ 161925 w 533400"/>
                  <a:gd name="connsiteY43" fmla="*/ 371475 h 800100"/>
                  <a:gd name="connsiteX44" fmla="*/ 104775 w 533400"/>
                  <a:gd name="connsiteY44" fmla="*/ 371475 h 800100"/>
                  <a:gd name="connsiteX45" fmla="*/ 104775 w 533400"/>
                  <a:gd name="connsiteY45" fmla="*/ 314325 h 800100"/>
                  <a:gd name="connsiteX46" fmla="*/ 161925 w 533400"/>
                  <a:gd name="connsiteY46" fmla="*/ 314325 h 800100"/>
                  <a:gd name="connsiteX47" fmla="*/ 161925 w 533400"/>
                  <a:gd name="connsiteY47" fmla="*/ 371475 h 800100"/>
                  <a:gd name="connsiteX48" fmla="*/ 161925 w 533400"/>
                  <a:gd name="connsiteY48" fmla="*/ 523875 h 800100"/>
                  <a:gd name="connsiteX49" fmla="*/ 104775 w 533400"/>
                  <a:gd name="connsiteY49" fmla="*/ 523875 h 800100"/>
                  <a:gd name="connsiteX50" fmla="*/ 104775 w 533400"/>
                  <a:gd name="connsiteY50" fmla="*/ 466725 h 800100"/>
                  <a:gd name="connsiteX51" fmla="*/ 161925 w 533400"/>
                  <a:gd name="connsiteY51" fmla="*/ 466725 h 800100"/>
                  <a:gd name="connsiteX52" fmla="*/ 161925 w 533400"/>
                  <a:gd name="connsiteY52" fmla="*/ 523875 h 800100"/>
                  <a:gd name="connsiteX53" fmla="*/ 161925 w 533400"/>
                  <a:gd name="connsiteY53" fmla="*/ 676275 h 800100"/>
                  <a:gd name="connsiteX54" fmla="*/ 104775 w 533400"/>
                  <a:gd name="connsiteY54" fmla="*/ 676275 h 800100"/>
                  <a:gd name="connsiteX55" fmla="*/ 104775 w 533400"/>
                  <a:gd name="connsiteY55" fmla="*/ 619125 h 800100"/>
                  <a:gd name="connsiteX56" fmla="*/ 161925 w 533400"/>
                  <a:gd name="connsiteY56" fmla="*/ 619125 h 800100"/>
                  <a:gd name="connsiteX57" fmla="*/ 161925 w 533400"/>
                  <a:gd name="connsiteY57" fmla="*/ 676275 h 800100"/>
                  <a:gd name="connsiteX58" fmla="*/ 495300 w 533400"/>
                  <a:gd name="connsiteY58" fmla="*/ 733425 h 800100"/>
                  <a:gd name="connsiteX59" fmla="*/ 495300 w 533400"/>
                  <a:gd name="connsiteY59" fmla="*/ 95250 h 800100"/>
                  <a:gd name="connsiteX60" fmla="*/ 466725 w 533400"/>
                  <a:gd name="connsiteY60" fmla="*/ 95250 h 800100"/>
                  <a:gd name="connsiteX61" fmla="*/ 466725 w 533400"/>
                  <a:gd name="connsiteY61" fmla="*/ 38100 h 800100"/>
                  <a:gd name="connsiteX62" fmla="*/ 438150 w 533400"/>
                  <a:gd name="connsiteY62" fmla="*/ 38100 h 800100"/>
                  <a:gd name="connsiteX63" fmla="*/ 438150 w 533400"/>
                  <a:gd name="connsiteY63" fmla="*/ 0 h 800100"/>
                  <a:gd name="connsiteX64" fmla="*/ 66675 w 533400"/>
                  <a:gd name="connsiteY64" fmla="*/ 38100 h 800100"/>
                  <a:gd name="connsiteX65" fmla="*/ 66675 w 533400"/>
                  <a:gd name="connsiteY65" fmla="*/ 95250 h 800100"/>
                  <a:gd name="connsiteX66" fmla="*/ 38100 w 533400"/>
                  <a:gd name="connsiteY66" fmla="*/ 95250 h 800100"/>
                  <a:gd name="connsiteX67" fmla="*/ 38100 w 533400"/>
                  <a:gd name="connsiteY67" fmla="*/ 733425 h 800100"/>
                  <a:gd name="connsiteX68" fmla="*/ 0 w 533400"/>
                  <a:gd name="connsiteY68" fmla="*/ 733425 h 800100"/>
                  <a:gd name="connsiteX69" fmla="*/ 0 w 533400"/>
                  <a:gd name="connsiteY69" fmla="*/ 800100 h 800100"/>
                  <a:gd name="connsiteX70" fmla="*/ 533400 w 533400"/>
                  <a:gd name="connsiteY70" fmla="*/ 800100 h 800100"/>
                  <a:gd name="connsiteX71" fmla="*/ 533400 w 533400"/>
                  <a:gd name="connsiteY71" fmla="*/ 733425 h 800100"/>
                  <a:gd name="connsiteX72" fmla="*/ 495300 w 533400"/>
                  <a:gd name="connsiteY72"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371475 h 800100"/>
                  <a:gd name="connsiteX41" fmla="*/ 104775 w 533400"/>
                  <a:gd name="connsiteY41" fmla="*/ 371475 h 800100"/>
                  <a:gd name="connsiteX42" fmla="*/ 104775 w 533400"/>
                  <a:gd name="connsiteY42" fmla="*/ 314325 h 800100"/>
                  <a:gd name="connsiteX43" fmla="*/ 161925 w 533400"/>
                  <a:gd name="connsiteY43" fmla="*/ 314325 h 800100"/>
                  <a:gd name="connsiteX44" fmla="*/ 161925 w 533400"/>
                  <a:gd name="connsiteY44" fmla="*/ 371475 h 800100"/>
                  <a:gd name="connsiteX45" fmla="*/ 161925 w 533400"/>
                  <a:gd name="connsiteY45" fmla="*/ 523875 h 800100"/>
                  <a:gd name="connsiteX46" fmla="*/ 104775 w 533400"/>
                  <a:gd name="connsiteY46" fmla="*/ 523875 h 800100"/>
                  <a:gd name="connsiteX47" fmla="*/ 104775 w 533400"/>
                  <a:gd name="connsiteY47" fmla="*/ 466725 h 800100"/>
                  <a:gd name="connsiteX48" fmla="*/ 161925 w 533400"/>
                  <a:gd name="connsiteY48" fmla="*/ 466725 h 800100"/>
                  <a:gd name="connsiteX49" fmla="*/ 161925 w 533400"/>
                  <a:gd name="connsiteY49" fmla="*/ 523875 h 800100"/>
                  <a:gd name="connsiteX50" fmla="*/ 161925 w 533400"/>
                  <a:gd name="connsiteY50" fmla="*/ 676275 h 800100"/>
                  <a:gd name="connsiteX51" fmla="*/ 104775 w 533400"/>
                  <a:gd name="connsiteY51" fmla="*/ 676275 h 800100"/>
                  <a:gd name="connsiteX52" fmla="*/ 104775 w 533400"/>
                  <a:gd name="connsiteY52" fmla="*/ 619125 h 800100"/>
                  <a:gd name="connsiteX53" fmla="*/ 161925 w 533400"/>
                  <a:gd name="connsiteY53" fmla="*/ 619125 h 800100"/>
                  <a:gd name="connsiteX54" fmla="*/ 161925 w 533400"/>
                  <a:gd name="connsiteY54" fmla="*/ 676275 h 800100"/>
                  <a:gd name="connsiteX55" fmla="*/ 495300 w 533400"/>
                  <a:gd name="connsiteY55" fmla="*/ 733425 h 800100"/>
                  <a:gd name="connsiteX56" fmla="*/ 495300 w 533400"/>
                  <a:gd name="connsiteY56" fmla="*/ 95250 h 800100"/>
                  <a:gd name="connsiteX57" fmla="*/ 466725 w 533400"/>
                  <a:gd name="connsiteY57" fmla="*/ 95250 h 800100"/>
                  <a:gd name="connsiteX58" fmla="*/ 466725 w 533400"/>
                  <a:gd name="connsiteY58" fmla="*/ 38100 h 800100"/>
                  <a:gd name="connsiteX59" fmla="*/ 438150 w 533400"/>
                  <a:gd name="connsiteY59" fmla="*/ 38100 h 800100"/>
                  <a:gd name="connsiteX60" fmla="*/ 438150 w 533400"/>
                  <a:gd name="connsiteY60" fmla="*/ 0 h 800100"/>
                  <a:gd name="connsiteX61" fmla="*/ 66675 w 533400"/>
                  <a:gd name="connsiteY61" fmla="*/ 38100 h 800100"/>
                  <a:gd name="connsiteX62" fmla="*/ 66675 w 533400"/>
                  <a:gd name="connsiteY62" fmla="*/ 95250 h 800100"/>
                  <a:gd name="connsiteX63" fmla="*/ 38100 w 533400"/>
                  <a:gd name="connsiteY63" fmla="*/ 95250 h 800100"/>
                  <a:gd name="connsiteX64" fmla="*/ 38100 w 533400"/>
                  <a:gd name="connsiteY64" fmla="*/ 733425 h 800100"/>
                  <a:gd name="connsiteX65" fmla="*/ 0 w 533400"/>
                  <a:gd name="connsiteY65" fmla="*/ 733425 h 800100"/>
                  <a:gd name="connsiteX66" fmla="*/ 0 w 533400"/>
                  <a:gd name="connsiteY66" fmla="*/ 800100 h 800100"/>
                  <a:gd name="connsiteX67" fmla="*/ 533400 w 533400"/>
                  <a:gd name="connsiteY67" fmla="*/ 800100 h 800100"/>
                  <a:gd name="connsiteX68" fmla="*/ 533400 w 533400"/>
                  <a:gd name="connsiteY68" fmla="*/ 733425 h 800100"/>
                  <a:gd name="connsiteX69" fmla="*/ 495300 w 533400"/>
                  <a:gd name="connsiteY69"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95275 w 533400"/>
                  <a:gd name="connsiteY22" fmla="*/ 161925 h 800100"/>
                  <a:gd name="connsiteX23" fmla="*/ 295275 w 533400"/>
                  <a:gd name="connsiteY23" fmla="*/ 219075 h 800100"/>
                  <a:gd name="connsiteX24" fmla="*/ 295275 w 533400"/>
                  <a:gd name="connsiteY24" fmla="*/ 371475 h 800100"/>
                  <a:gd name="connsiteX25" fmla="*/ 238125 w 533400"/>
                  <a:gd name="connsiteY25" fmla="*/ 371475 h 800100"/>
                  <a:gd name="connsiteX26" fmla="*/ 238125 w 533400"/>
                  <a:gd name="connsiteY26" fmla="*/ 314325 h 800100"/>
                  <a:gd name="connsiteX27" fmla="*/ 295275 w 533400"/>
                  <a:gd name="connsiteY27" fmla="*/ 314325 h 800100"/>
                  <a:gd name="connsiteX28" fmla="*/ 295275 w 533400"/>
                  <a:gd name="connsiteY28" fmla="*/ 371475 h 800100"/>
                  <a:gd name="connsiteX29" fmla="*/ 295275 w 533400"/>
                  <a:gd name="connsiteY29" fmla="*/ 523875 h 800100"/>
                  <a:gd name="connsiteX30" fmla="*/ 238125 w 533400"/>
                  <a:gd name="connsiteY30" fmla="*/ 523875 h 800100"/>
                  <a:gd name="connsiteX31" fmla="*/ 238125 w 533400"/>
                  <a:gd name="connsiteY31" fmla="*/ 466725 h 800100"/>
                  <a:gd name="connsiteX32" fmla="*/ 295275 w 533400"/>
                  <a:gd name="connsiteY32" fmla="*/ 466725 h 800100"/>
                  <a:gd name="connsiteX33" fmla="*/ 295275 w 533400"/>
                  <a:gd name="connsiteY33" fmla="*/ 523875 h 800100"/>
                  <a:gd name="connsiteX34" fmla="*/ 295275 w 533400"/>
                  <a:gd name="connsiteY34" fmla="*/ 733425 h 800100"/>
                  <a:gd name="connsiteX35" fmla="*/ 238125 w 533400"/>
                  <a:gd name="connsiteY35" fmla="*/ 733425 h 800100"/>
                  <a:gd name="connsiteX36" fmla="*/ 238125 w 533400"/>
                  <a:gd name="connsiteY36" fmla="*/ 619125 h 800100"/>
                  <a:gd name="connsiteX37" fmla="*/ 295275 w 533400"/>
                  <a:gd name="connsiteY37" fmla="*/ 619125 h 800100"/>
                  <a:gd name="connsiteX38" fmla="*/ 295275 w 533400"/>
                  <a:gd name="connsiteY38" fmla="*/ 733425 h 800100"/>
                  <a:gd name="connsiteX39" fmla="*/ 161925 w 533400"/>
                  <a:gd name="connsiteY39" fmla="*/ 371475 h 800100"/>
                  <a:gd name="connsiteX40" fmla="*/ 104775 w 533400"/>
                  <a:gd name="connsiteY40" fmla="*/ 371475 h 800100"/>
                  <a:gd name="connsiteX41" fmla="*/ 104775 w 533400"/>
                  <a:gd name="connsiteY41" fmla="*/ 314325 h 800100"/>
                  <a:gd name="connsiteX42" fmla="*/ 161925 w 533400"/>
                  <a:gd name="connsiteY42" fmla="*/ 314325 h 800100"/>
                  <a:gd name="connsiteX43" fmla="*/ 161925 w 533400"/>
                  <a:gd name="connsiteY43" fmla="*/ 371475 h 800100"/>
                  <a:gd name="connsiteX44" fmla="*/ 161925 w 533400"/>
                  <a:gd name="connsiteY44" fmla="*/ 523875 h 800100"/>
                  <a:gd name="connsiteX45" fmla="*/ 104775 w 533400"/>
                  <a:gd name="connsiteY45" fmla="*/ 523875 h 800100"/>
                  <a:gd name="connsiteX46" fmla="*/ 104775 w 533400"/>
                  <a:gd name="connsiteY46" fmla="*/ 466725 h 800100"/>
                  <a:gd name="connsiteX47" fmla="*/ 161925 w 533400"/>
                  <a:gd name="connsiteY47" fmla="*/ 466725 h 800100"/>
                  <a:gd name="connsiteX48" fmla="*/ 161925 w 533400"/>
                  <a:gd name="connsiteY48" fmla="*/ 523875 h 800100"/>
                  <a:gd name="connsiteX49" fmla="*/ 161925 w 533400"/>
                  <a:gd name="connsiteY49" fmla="*/ 676275 h 800100"/>
                  <a:gd name="connsiteX50" fmla="*/ 104775 w 533400"/>
                  <a:gd name="connsiteY50" fmla="*/ 676275 h 800100"/>
                  <a:gd name="connsiteX51" fmla="*/ 104775 w 533400"/>
                  <a:gd name="connsiteY51" fmla="*/ 619125 h 800100"/>
                  <a:gd name="connsiteX52" fmla="*/ 161925 w 533400"/>
                  <a:gd name="connsiteY52" fmla="*/ 619125 h 800100"/>
                  <a:gd name="connsiteX53" fmla="*/ 161925 w 533400"/>
                  <a:gd name="connsiteY53" fmla="*/ 676275 h 800100"/>
                  <a:gd name="connsiteX54" fmla="*/ 495300 w 533400"/>
                  <a:gd name="connsiteY54" fmla="*/ 733425 h 800100"/>
                  <a:gd name="connsiteX55" fmla="*/ 495300 w 533400"/>
                  <a:gd name="connsiteY55" fmla="*/ 95250 h 800100"/>
                  <a:gd name="connsiteX56" fmla="*/ 466725 w 533400"/>
                  <a:gd name="connsiteY56" fmla="*/ 95250 h 800100"/>
                  <a:gd name="connsiteX57" fmla="*/ 466725 w 533400"/>
                  <a:gd name="connsiteY57" fmla="*/ 38100 h 800100"/>
                  <a:gd name="connsiteX58" fmla="*/ 438150 w 533400"/>
                  <a:gd name="connsiteY58" fmla="*/ 38100 h 800100"/>
                  <a:gd name="connsiteX59" fmla="*/ 438150 w 533400"/>
                  <a:gd name="connsiteY59" fmla="*/ 0 h 800100"/>
                  <a:gd name="connsiteX60" fmla="*/ 66675 w 533400"/>
                  <a:gd name="connsiteY60" fmla="*/ 38100 h 800100"/>
                  <a:gd name="connsiteX61" fmla="*/ 66675 w 533400"/>
                  <a:gd name="connsiteY61" fmla="*/ 95250 h 800100"/>
                  <a:gd name="connsiteX62" fmla="*/ 38100 w 533400"/>
                  <a:gd name="connsiteY62" fmla="*/ 95250 h 800100"/>
                  <a:gd name="connsiteX63" fmla="*/ 38100 w 533400"/>
                  <a:gd name="connsiteY63" fmla="*/ 733425 h 800100"/>
                  <a:gd name="connsiteX64" fmla="*/ 0 w 533400"/>
                  <a:gd name="connsiteY64" fmla="*/ 733425 h 800100"/>
                  <a:gd name="connsiteX65" fmla="*/ 0 w 533400"/>
                  <a:gd name="connsiteY65" fmla="*/ 800100 h 800100"/>
                  <a:gd name="connsiteX66" fmla="*/ 533400 w 533400"/>
                  <a:gd name="connsiteY66" fmla="*/ 800100 h 800100"/>
                  <a:gd name="connsiteX67" fmla="*/ 533400 w 533400"/>
                  <a:gd name="connsiteY67" fmla="*/ 733425 h 800100"/>
                  <a:gd name="connsiteX68" fmla="*/ 495300 w 533400"/>
                  <a:gd name="connsiteY68"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161925 h 800100"/>
                  <a:gd name="connsiteX21" fmla="*/ 238125 w 533400"/>
                  <a:gd name="connsiteY21" fmla="*/ 219075 h 800100"/>
                  <a:gd name="connsiteX22" fmla="*/ 295275 w 533400"/>
                  <a:gd name="connsiteY22" fmla="*/ 161925 h 800100"/>
                  <a:gd name="connsiteX23" fmla="*/ 295275 w 533400"/>
                  <a:gd name="connsiteY23" fmla="*/ 371475 h 800100"/>
                  <a:gd name="connsiteX24" fmla="*/ 238125 w 533400"/>
                  <a:gd name="connsiteY24" fmla="*/ 371475 h 800100"/>
                  <a:gd name="connsiteX25" fmla="*/ 238125 w 533400"/>
                  <a:gd name="connsiteY25" fmla="*/ 314325 h 800100"/>
                  <a:gd name="connsiteX26" fmla="*/ 295275 w 533400"/>
                  <a:gd name="connsiteY26" fmla="*/ 314325 h 800100"/>
                  <a:gd name="connsiteX27" fmla="*/ 295275 w 533400"/>
                  <a:gd name="connsiteY27" fmla="*/ 371475 h 800100"/>
                  <a:gd name="connsiteX28" fmla="*/ 295275 w 533400"/>
                  <a:gd name="connsiteY28" fmla="*/ 523875 h 800100"/>
                  <a:gd name="connsiteX29" fmla="*/ 238125 w 533400"/>
                  <a:gd name="connsiteY29" fmla="*/ 523875 h 800100"/>
                  <a:gd name="connsiteX30" fmla="*/ 238125 w 533400"/>
                  <a:gd name="connsiteY30" fmla="*/ 466725 h 800100"/>
                  <a:gd name="connsiteX31" fmla="*/ 295275 w 533400"/>
                  <a:gd name="connsiteY31" fmla="*/ 466725 h 800100"/>
                  <a:gd name="connsiteX32" fmla="*/ 295275 w 533400"/>
                  <a:gd name="connsiteY32" fmla="*/ 523875 h 800100"/>
                  <a:gd name="connsiteX33" fmla="*/ 295275 w 533400"/>
                  <a:gd name="connsiteY33" fmla="*/ 733425 h 800100"/>
                  <a:gd name="connsiteX34" fmla="*/ 238125 w 533400"/>
                  <a:gd name="connsiteY34" fmla="*/ 733425 h 800100"/>
                  <a:gd name="connsiteX35" fmla="*/ 238125 w 533400"/>
                  <a:gd name="connsiteY35" fmla="*/ 619125 h 800100"/>
                  <a:gd name="connsiteX36" fmla="*/ 295275 w 533400"/>
                  <a:gd name="connsiteY36" fmla="*/ 619125 h 800100"/>
                  <a:gd name="connsiteX37" fmla="*/ 295275 w 533400"/>
                  <a:gd name="connsiteY37" fmla="*/ 733425 h 800100"/>
                  <a:gd name="connsiteX38" fmla="*/ 161925 w 533400"/>
                  <a:gd name="connsiteY38" fmla="*/ 371475 h 800100"/>
                  <a:gd name="connsiteX39" fmla="*/ 104775 w 533400"/>
                  <a:gd name="connsiteY39" fmla="*/ 371475 h 800100"/>
                  <a:gd name="connsiteX40" fmla="*/ 104775 w 533400"/>
                  <a:gd name="connsiteY40" fmla="*/ 314325 h 800100"/>
                  <a:gd name="connsiteX41" fmla="*/ 161925 w 533400"/>
                  <a:gd name="connsiteY41" fmla="*/ 314325 h 800100"/>
                  <a:gd name="connsiteX42" fmla="*/ 161925 w 533400"/>
                  <a:gd name="connsiteY42" fmla="*/ 371475 h 800100"/>
                  <a:gd name="connsiteX43" fmla="*/ 161925 w 533400"/>
                  <a:gd name="connsiteY43" fmla="*/ 523875 h 800100"/>
                  <a:gd name="connsiteX44" fmla="*/ 104775 w 533400"/>
                  <a:gd name="connsiteY44" fmla="*/ 523875 h 800100"/>
                  <a:gd name="connsiteX45" fmla="*/ 104775 w 533400"/>
                  <a:gd name="connsiteY45" fmla="*/ 466725 h 800100"/>
                  <a:gd name="connsiteX46" fmla="*/ 161925 w 533400"/>
                  <a:gd name="connsiteY46" fmla="*/ 466725 h 800100"/>
                  <a:gd name="connsiteX47" fmla="*/ 161925 w 533400"/>
                  <a:gd name="connsiteY47" fmla="*/ 523875 h 800100"/>
                  <a:gd name="connsiteX48" fmla="*/ 161925 w 533400"/>
                  <a:gd name="connsiteY48" fmla="*/ 676275 h 800100"/>
                  <a:gd name="connsiteX49" fmla="*/ 104775 w 533400"/>
                  <a:gd name="connsiteY49" fmla="*/ 676275 h 800100"/>
                  <a:gd name="connsiteX50" fmla="*/ 104775 w 533400"/>
                  <a:gd name="connsiteY50" fmla="*/ 619125 h 800100"/>
                  <a:gd name="connsiteX51" fmla="*/ 161925 w 533400"/>
                  <a:gd name="connsiteY51" fmla="*/ 619125 h 800100"/>
                  <a:gd name="connsiteX52" fmla="*/ 161925 w 533400"/>
                  <a:gd name="connsiteY52" fmla="*/ 676275 h 800100"/>
                  <a:gd name="connsiteX53" fmla="*/ 495300 w 533400"/>
                  <a:gd name="connsiteY53" fmla="*/ 733425 h 800100"/>
                  <a:gd name="connsiteX54" fmla="*/ 495300 w 533400"/>
                  <a:gd name="connsiteY54" fmla="*/ 95250 h 800100"/>
                  <a:gd name="connsiteX55" fmla="*/ 466725 w 533400"/>
                  <a:gd name="connsiteY55" fmla="*/ 95250 h 800100"/>
                  <a:gd name="connsiteX56" fmla="*/ 466725 w 533400"/>
                  <a:gd name="connsiteY56" fmla="*/ 38100 h 800100"/>
                  <a:gd name="connsiteX57" fmla="*/ 438150 w 533400"/>
                  <a:gd name="connsiteY57" fmla="*/ 38100 h 800100"/>
                  <a:gd name="connsiteX58" fmla="*/ 438150 w 533400"/>
                  <a:gd name="connsiteY58" fmla="*/ 0 h 800100"/>
                  <a:gd name="connsiteX59" fmla="*/ 66675 w 533400"/>
                  <a:gd name="connsiteY59" fmla="*/ 38100 h 800100"/>
                  <a:gd name="connsiteX60" fmla="*/ 66675 w 533400"/>
                  <a:gd name="connsiteY60" fmla="*/ 95250 h 800100"/>
                  <a:gd name="connsiteX61" fmla="*/ 38100 w 533400"/>
                  <a:gd name="connsiteY61" fmla="*/ 95250 h 800100"/>
                  <a:gd name="connsiteX62" fmla="*/ 38100 w 533400"/>
                  <a:gd name="connsiteY62" fmla="*/ 733425 h 800100"/>
                  <a:gd name="connsiteX63" fmla="*/ 0 w 533400"/>
                  <a:gd name="connsiteY63" fmla="*/ 733425 h 800100"/>
                  <a:gd name="connsiteX64" fmla="*/ 0 w 533400"/>
                  <a:gd name="connsiteY64" fmla="*/ 800100 h 800100"/>
                  <a:gd name="connsiteX65" fmla="*/ 533400 w 533400"/>
                  <a:gd name="connsiteY65" fmla="*/ 800100 h 800100"/>
                  <a:gd name="connsiteX66" fmla="*/ 533400 w 533400"/>
                  <a:gd name="connsiteY66" fmla="*/ 733425 h 800100"/>
                  <a:gd name="connsiteX67" fmla="*/ 495300 w 533400"/>
                  <a:gd name="connsiteY67"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371475 h 800100"/>
                  <a:gd name="connsiteX21" fmla="*/ 238125 w 533400"/>
                  <a:gd name="connsiteY21" fmla="*/ 371475 h 800100"/>
                  <a:gd name="connsiteX22" fmla="*/ 238125 w 533400"/>
                  <a:gd name="connsiteY22" fmla="*/ 314325 h 800100"/>
                  <a:gd name="connsiteX23" fmla="*/ 295275 w 533400"/>
                  <a:gd name="connsiteY23" fmla="*/ 314325 h 800100"/>
                  <a:gd name="connsiteX24" fmla="*/ 295275 w 533400"/>
                  <a:gd name="connsiteY24" fmla="*/ 371475 h 800100"/>
                  <a:gd name="connsiteX25" fmla="*/ 295275 w 533400"/>
                  <a:gd name="connsiteY25" fmla="*/ 523875 h 800100"/>
                  <a:gd name="connsiteX26" fmla="*/ 238125 w 533400"/>
                  <a:gd name="connsiteY26" fmla="*/ 523875 h 800100"/>
                  <a:gd name="connsiteX27" fmla="*/ 238125 w 533400"/>
                  <a:gd name="connsiteY27" fmla="*/ 466725 h 800100"/>
                  <a:gd name="connsiteX28" fmla="*/ 295275 w 533400"/>
                  <a:gd name="connsiteY28" fmla="*/ 466725 h 800100"/>
                  <a:gd name="connsiteX29" fmla="*/ 295275 w 533400"/>
                  <a:gd name="connsiteY29" fmla="*/ 523875 h 800100"/>
                  <a:gd name="connsiteX30" fmla="*/ 295275 w 533400"/>
                  <a:gd name="connsiteY30" fmla="*/ 733425 h 800100"/>
                  <a:gd name="connsiteX31" fmla="*/ 238125 w 533400"/>
                  <a:gd name="connsiteY31" fmla="*/ 733425 h 800100"/>
                  <a:gd name="connsiteX32" fmla="*/ 238125 w 533400"/>
                  <a:gd name="connsiteY32" fmla="*/ 619125 h 800100"/>
                  <a:gd name="connsiteX33" fmla="*/ 295275 w 533400"/>
                  <a:gd name="connsiteY33" fmla="*/ 619125 h 800100"/>
                  <a:gd name="connsiteX34" fmla="*/ 295275 w 533400"/>
                  <a:gd name="connsiteY34" fmla="*/ 733425 h 800100"/>
                  <a:gd name="connsiteX35" fmla="*/ 161925 w 533400"/>
                  <a:gd name="connsiteY35" fmla="*/ 371475 h 800100"/>
                  <a:gd name="connsiteX36" fmla="*/ 104775 w 533400"/>
                  <a:gd name="connsiteY36" fmla="*/ 371475 h 800100"/>
                  <a:gd name="connsiteX37" fmla="*/ 104775 w 533400"/>
                  <a:gd name="connsiteY37" fmla="*/ 314325 h 800100"/>
                  <a:gd name="connsiteX38" fmla="*/ 161925 w 533400"/>
                  <a:gd name="connsiteY38" fmla="*/ 314325 h 800100"/>
                  <a:gd name="connsiteX39" fmla="*/ 161925 w 533400"/>
                  <a:gd name="connsiteY39" fmla="*/ 371475 h 800100"/>
                  <a:gd name="connsiteX40" fmla="*/ 161925 w 533400"/>
                  <a:gd name="connsiteY40" fmla="*/ 523875 h 800100"/>
                  <a:gd name="connsiteX41" fmla="*/ 104775 w 533400"/>
                  <a:gd name="connsiteY41" fmla="*/ 523875 h 800100"/>
                  <a:gd name="connsiteX42" fmla="*/ 104775 w 533400"/>
                  <a:gd name="connsiteY42" fmla="*/ 466725 h 800100"/>
                  <a:gd name="connsiteX43" fmla="*/ 161925 w 533400"/>
                  <a:gd name="connsiteY43" fmla="*/ 466725 h 800100"/>
                  <a:gd name="connsiteX44" fmla="*/ 161925 w 533400"/>
                  <a:gd name="connsiteY44" fmla="*/ 523875 h 800100"/>
                  <a:gd name="connsiteX45" fmla="*/ 161925 w 533400"/>
                  <a:gd name="connsiteY45" fmla="*/ 676275 h 800100"/>
                  <a:gd name="connsiteX46" fmla="*/ 104775 w 533400"/>
                  <a:gd name="connsiteY46" fmla="*/ 676275 h 800100"/>
                  <a:gd name="connsiteX47" fmla="*/ 104775 w 533400"/>
                  <a:gd name="connsiteY47" fmla="*/ 619125 h 800100"/>
                  <a:gd name="connsiteX48" fmla="*/ 161925 w 533400"/>
                  <a:gd name="connsiteY48" fmla="*/ 619125 h 800100"/>
                  <a:gd name="connsiteX49" fmla="*/ 161925 w 533400"/>
                  <a:gd name="connsiteY49" fmla="*/ 676275 h 800100"/>
                  <a:gd name="connsiteX50" fmla="*/ 495300 w 533400"/>
                  <a:gd name="connsiteY50" fmla="*/ 733425 h 800100"/>
                  <a:gd name="connsiteX51" fmla="*/ 495300 w 533400"/>
                  <a:gd name="connsiteY51" fmla="*/ 95250 h 800100"/>
                  <a:gd name="connsiteX52" fmla="*/ 466725 w 533400"/>
                  <a:gd name="connsiteY52" fmla="*/ 95250 h 800100"/>
                  <a:gd name="connsiteX53" fmla="*/ 466725 w 533400"/>
                  <a:gd name="connsiteY53" fmla="*/ 38100 h 800100"/>
                  <a:gd name="connsiteX54" fmla="*/ 438150 w 533400"/>
                  <a:gd name="connsiteY54" fmla="*/ 38100 h 800100"/>
                  <a:gd name="connsiteX55" fmla="*/ 438150 w 533400"/>
                  <a:gd name="connsiteY55" fmla="*/ 0 h 800100"/>
                  <a:gd name="connsiteX56" fmla="*/ 66675 w 533400"/>
                  <a:gd name="connsiteY56" fmla="*/ 38100 h 800100"/>
                  <a:gd name="connsiteX57" fmla="*/ 66675 w 533400"/>
                  <a:gd name="connsiteY57" fmla="*/ 95250 h 800100"/>
                  <a:gd name="connsiteX58" fmla="*/ 38100 w 533400"/>
                  <a:gd name="connsiteY58" fmla="*/ 95250 h 800100"/>
                  <a:gd name="connsiteX59" fmla="*/ 38100 w 533400"/>
                  <a:gd name="connsiteY59" fmla="*/ 733425 h 800100"/>
                  <a:gd name="connsiteX60" fmla="*/ 0 w 533400"/>
                  <a:gd name="connsiteY60" fmla="*/ 733425 h 800100"/>
                  <a:gd name="connsiteX61" fmla="*/ 0 w 533400"/>
                  <a:gd name="connsiteY61" fmla="*/ 800100 h 800100"/>
                  <a:gd name="connsiteX62" fmla="*/ 533400 w 533400"/>
                  <a:gd name="connsiteY62" fmla="*/ 800100 h 800100"/>
                  <a:gd name="connsiteX63" fmla="*/ 533400 w 533400"/>
                  <a:gd name="connsiteY63" fmla="*/ 733425 h 800100"/>
                  <a:gd name="connsiteX64" fmla="*/ 495300 w 533400"/>
                  <a:gd name="connsiteY64" fmla="*/ 733425 h 800100"/>
                  <a:gd name="connsiteX0" fmla="*/ 428625 w 533400"/>
                  <a:gd name="connsiteY0" fmla="*/ 219075 h 800100"/>
                  <a:gd name="connsiteX1" fmla="*/ 371475 w 533400"/>
                  <a:gd name="connsiteY1" fmla="*/ 161925 h 800100"/>
                  <a:gd name="connsiteX2" fmla="*/ 428625 w 533400"/>
                  <a:gd name="connsiteY2" fmla="*/ 161925 h 800100"/>
                  <a:gd name="connsiteX3" fmla="*/ 428625 w 533400"/>
                  <a:gd name="connsiteY3" fmla="*/ 219075 h 800100"/>
                  <a:gd name="connsiteX4" fmla="*/ 428625 w 533400"/>
                  <a:gd name="connsiteY4" fmla="*/ 371475 h 800100"/>
                  <a:gd name="connsiteX5" fmla="*/ 371475 w 533400"/>
                  <a:gd name="connsiteY5" fmla="*/ 371475 h 800100"/>
                  <a:gd name="connsiteX6" fmla="*/ 371475 w 533400"/>
                  <a:gd name="connsiteY6" fmla="*/ 314325 h 800100"/>
                  <a:gd name="connsiteX7" fmla="*/ 428625 w 533400"/>
                  <a:gd name="connsiteY7" fmla="*/ 314325 h 800100"/>
                  <a:gd name="connsiteX8" fmla="*/ 428625 w 533400"/>
                  <a:gd name="connsiteY8" fmla="*/ 371475 h 800100"/>
                  <a:gd name="connsiteX9" fmla="*/ 428625 w 533400"/>
                  <a:gd name="connsiteY9" fmla="*/ 523875 h 800100"/>
                  <a:gd name="connsiteX10" fmla="*/ 371475 w 533400"/>
                  <a:gd name="connsiteY10" fmla="*/ 523875 h 800100"/>
                  <a:gd name="connsiteX11" fmla="*/ 371475 w 533400"/>
                  <a:gd name="connsiteY11" fmla="*/ 466725 h 800100"/>
                  <a:gd name="connsiteX12" fmla="*/ 428625 w 533400"/>
                  <a:gd name="connsiteY12" fmla="*/ 466725 h 800100"/>
                  <a:gd name="connsiteX13" fmla="*/ 428625 w 533400"/>
                  <a:gd name="connsiteY13" fmla="*/ 523875 h 800100"/>
                  <a:gd name="connsiteX14" fmla="*/ 428625 w 533400"/>
                  <a:gd name="connsiteY14" fmla="*/ 676275 h 800100"/>
                  <a:gd name="connsiteX15" fmla="*/ 371475 w 533400"/>
                  <a:gd name="connsiteY15" fmla="*/ 676275 h 800100"/>
                  <a:gd name="connsiteX16" fmla="*/ 371475 w 533400"/>
                  <a:gd name="connsiteY16" fmla="*/ 619125 h 800100"/>
                  <a:gd name="connsiteX17" fmla="*/ 428625 w 533400"/>
                  <a:gd name="connsiteY17" fmla="*/ 619125 h 800100"/>
                  <a:gd name="connsiteX18" fmla="*/ 428625 w 533400"/>
                  <a:gd name="connsiteY18" fmla="*/ 676275 h 800100"/>
                  <a:gd name="connsiteX19" fmla="*/ 295275 w 533400"/>
                  <a:gd name="connsiteY19" fmla="*/ 371475 h 800100"/>
                  <a:gd name="connsiteX20" fmla="*/ 238125 w 533400"/>
                  <a:gd name="connsiteY20" fmla="*/ 371475 h 800100"/>
                  <a:gd name="connsiteX21" fmla="*/ 238125 w 533400"/>
                  <a:gd name="connsiteY21" fmla="*/ 314325 h 800100"/>
                  <a:gd name="connsiteX22" fmla="*/ 295275 w 533400"/>
                  <a:gd name="connsiteY22" fmla="*/ 314325 h 800100"/>
                  <a:gd name="connsiteX23" fmla="*/ 295275 w 533400"/>
                  <a:gd name="connsiteY23" fmla="*/ 371475 h 800100"/>
                  <a:gd name="connsiteX24" fmla="*/ 295275 w 533400"/>
                  <a:gd name="connsiteY24" fmla="*/ 523875 h 800100"/>
                  <a:gd name="connsiteX25" fmla="*/ 238125 w 533400"/>
                  <a:gd name="connsiteY25" fmla="*/ 523875 h 800100"/>
                  <a:gd name="connsiteX26" fmla="*/ 238125 w 533400"/>
                  <a:gd name="connsiteY26" fmla="*/ 466725 h 800100"/>
                  <a:gd name="connsiteX27" fmla="*/ 295275 w 533400"/>
                  <a:gd name="connsiteY27" fmla="*/ 466725 h 800100"/>
                  <a:gd name="connsiteX28" fmla="*/ 295275 w 533400"/>
                  <a:gd name="connsiteY28" fmla="*/ 523875 h 800100"/>
                  <a:gd name="connsiteX29" fmla="*/ 295275 w 533400"/>
                  <a:gd name="connsiteY29" fmla="*/ 733425 h 800100"/>
                  <a:gd name="connsiteX30" fmla="*/ 238125 w 533400"/>
                  <a:gd name="connsiteY30" fmla="*/ 733425 h 800100"/>
                  <a:gd name="connsiteX31" fmla="*/ 238125 w 533400"/>
                  <a:gd name="connsiteY31" fmla="*/ 619125 h 800100"/>
                  <a:gd name="connsiteX32" fmla="*/ 295275 w 533400"/>
                  <a:gd name="connsiteY32" fmla="*/ 619125 h 800100"/>
                  <a:gd name="connsiteX33" fmla="*/ 295275 w 533400"/>
                  <a:gd name="connsiteY33" fmla="*/ 733425 h 800100"/>
                  <a:gd name="connsiteX34" fmla="*/ 161925 w 533400"/>
                  <a:gd name="connsiteY34" fmla="*/ 371475 h 800100"/>
                  <a:gd name="connsiteX35" fmla="*/ 104775 w 533400"/>
                  <a:gd name="connsiteY35" fmla="*/ 371475 h 800100"/>
                  <a:gd name="connsiteX36" fmla="*/ 104775 w 533400"/>
                  <a:gd name="connsiteY36" fmla="*/ 314325 h 800100"/>
                  <a:gd name="connsiteX37" fmla="*/ 161925 w 533400"/>
                  <a:gd name="connsiteY37" fmla="*/ 314325 h 800100"/>
                  <a:gd name="connsiteX38" fmla="*/ 161925 w 533400"/>
                  <a:gd name="connsiteY38" fmla="*/ 371475 h 800100"/>
                  <a:gd name="connsiteX39" fmla="*/ 161925 w 533400"/>
                  <a:gd name="connsiteY39" fmla="*/ 523875 h 800100"/>
                  <a:gd name="connsiteX40" fmla="*/ 104775 w 533400"/>
                  <a:gd name="connsiteY40" fmla="*/ 523875 h 800100"/>
                  <a:gd name="connsiteX41" fmla="*/ 104775 w 533400"/>
                  <a:gd name="connsiteY41" fmla="*/ 466725 h 800100"/>
                  <a:gd name="connsiteX42" fmla="*/ 161925 w 533400"/>
                  <a:gd name="connsiteY42" fmla="*/ 466725 h 800100"/>
                  <a:gd name="connsiteX43" fmla="*/ 161925 w 533400"/>
                  <a:gd name="connsiteY43" fmla="*/ 523875 h 800100"/>
                  <a:gd name="connsiteX44" fmla="*/ 161925 w 533400"/>
                  <a:gd name="connsiteY44" fmla="*/ 676275 h 800100"/>
                  <a:gd name="connsiteX45" fmla="*/ 104775 w 533400"/>
                  <a:gd name="connsiteY45" fmla="*/ 676275 h 800100"/>
                  <a:gd name="connsiteX46" fmla="*/ 104775 w 533400"/>
                  <a:gd name="connsiteY46" fmla="*/ 619125 h 800100"/>
                  <a:gd name="connsiteX47" fmla="*/ 161925 w 533400"/>
                  <a:gd name="connsiteY47" fmla="*/ 619125 h 800100"/>
                  <a:gd name="connsiteX48" fmla="*/ 161925 w 533400"/>
                  <a:gd name="connsiteY48" fmla="*/ 676275 h 800100"/>
                  <a:gd name="connsiteX49" fmla="*/ 495300 w 533400"/>
                  <a:gd name="connsiteY49" fmla="*/ 733425 h 800100"/>
                  <a:gd name="connsiteX50" fmla="*/ 495300 w 533400"/>
                  <a:gd name="connsiteY50" fmla="*/ 95250 h 800100"/>
                  <a:gd name="connsiteX51" fmla="*/ 466725 w 533400"/>
                  <a:gd name="connsiteY51" fmla="*/ 95250 h 800100"/>
                  <a:gd name="connsiteX52" fmla="*/ 466725 w 533400"/>
                  <a:gd name="connsiteY52" fmla="*/ 38100 h 800100"/>
                  <a:gd name="connsiteX53" fmla="*/ 438150 w 533400"/>
                  <a:gd name="connsiteY53" fmla="*/ 38100 h 800100"/>
                  <a:gd name="connsiteX54" fmla="*/ 438150 w 533400"/>
                  <a:gd name="connsiteY54" fmla="*/ 0 h 800100"/>
                  <a:gd name="connsiteX55" fmla="*/ 66675 w 533400"/>
                  <a:gd name="connsiteY55" fmla="*/ 38100 h 800100"/>
                  <a:gd name="connsiteX56" fmla="*/ 66675 w 533400"/>
                  <a:gd name="connsiteY56" fmla="*/ 95250 h 800100"/>
                  <a:gd name="connsiteX57" fmla="*/ 38100 w 533400"/>
                  <a:gd name="connsiteY57" fmla="*/ 95250 h 800100"/>
                  <a:gd name="connsiteX58" fmla="*/ 38100 w 533400"/>
                  <a:gd name="connsiteY58" fmla="*/ 733425 h 800100"/>
                  <a:gd name="connsiteX59" fmla="*/ 0 w 533400"/>
                  <a:gd name="connsiteY59" fmla="*/ 733425 h 800100"/>
                  <a:gd name="connsiteX60" fmla="*/ 0 w 533400"/>
                  <a:gd name="connsiteY60" fmla="*/ 800100 h 800100"/>
                  <a:gd name="connsiteX61" fmla="*/ 533400 w 533400"/>
                  <a:gd name="connsiteY61" fmla="*/ 800100 h 800100"/>
                  <a:gd name="connsiteX62" fmla="*/ 533400 w 533400"/>
                  <a:gd name="connsiteY62" fmla="*/ 733425 h 800100"/>
                  <a:gd name="connsiteX63" fmla="*/ 495300 w 533400"/>
                  <a:gd name="connsiteY63" fmla="*/ 733425 h 800100"/>
                  <a:gd name="connsiteX0" fmla="*/ 428625 w 533400"/>
                  <a:gd name="connsiteY0" fmla="*/ 219075 h 800100"/>
                  <a:gd name="connsiteX1" fmla="*/ 371475 w 533400"/>
                  <a:gd name="connsiteY1" fmla="*/ 161925 h 800100"/>
                  <a:gd name="connsiteX2" fmla="*/ 428625 w 533400"/>
                  <a:gd name="connsiteY2" fmla="*/ 219075 h 800100"/>
                  <a:gd name="connsiteX3" fmla="*/ 428625 w 533400"/>
                  <a:gd name="connsiteY3" fmla="*/ 371475 h 800100"/>
                  <a:gd name="connsiteX4" fmla="*/ 371475 w 533400"/>
                  <a:gd name="connsiteY4" fmla="*/ 371475 h 800100"/>
                  <a:gd name="connsiteX5" fmla="*/ 371475 w 533400"/>
                  <a:gd name="connsiteY5" fmla="*/ 314325 h 800100"/>
                  <a:gd name="connsiteX6" fmla="*/ 428625 w 533400"/>
                  <a:gd name="connsiteY6" fmla="*/ 314325 h 800100"/>
                  <a:gd name="connsiteX7" fmla="*/ 428625 w 533400"/>
                  <a:gd name="connsiteY7" fmla="*/ 371475 h 800100"/>
                  <a:gd name="connsiteX8" fmla="*/ 428625 w 533400"/>
                  <a:gd name="connsiteY8" fmla="*/ 523875 h 800100"/>
                  <a:gd name="connsiteX9" fmla="*/ 371475 w 533400"/>
                  <a:gd name="connsiteY9" fmla="*/ 523875 h 800100"/>
                  <a:gd name="connsiteX10" fmla="*/ 371475 w 533400"/>
                  <a:gd name="connsiteY10" fmla="*/ 466725 h 800100"/>
                  <a:gd name="connsiteX11" fmla="*/ 428625 w 533400"/>
                  <a:gd name="connsiteY11" fmla="*/ 466725 h 800100"/>
                  <a:gd name="connsiteX12" fmla="*/ 428625 w 533400"/>
                  <a:gd name="connsiteY12" fmla="*/ 523875 h 800100"/>
                  <a:gd name="connsiteX13" fmla="*/ 428625 w 533400"/>
                  <a:gd name="connsiteY13" fmla="*/ 676275 h 800100"/>
                  <a:gd name="connsiteX14" fmla="*/ 371475 w 533400"/>
                  <a:gd name="connsiteY14" fmla="*/ 676275 h 800100"/>
                  <a:gd name="connsiteX15" fmla="*/ 371475 w 533400"/>
                  <a:gd name="connsiteY15" fmla="*/ 619125 h 800100"/>
                  <a:gd name="connsiteX16" fmla="*/ 428625 w 533400"/>
                  <a:gd name="connsiteY16" fmla="*/ 619125 h 800100"/>
                  <a:gd name="connsiteX17" fmla="*/ 428625 w 533400"/>
                  <a:gd name="connsiteY17" fmla="*/ 676275 h 800100"/>
                  <a:gd name="connsiteX18" fmla="*/ 295275 w 533400"/>
                  <a:gd name="connsiteY18" fmla="*/ 371475 h 800100"/>
                  <a:gd name="connsiteX19" fmla="*/ 238125 w 533400"/>
                  <a:gd name="connsiteY19" fmla="*/ 371475 h 800100"/>
                  <a:gd name="connsiteX20" fmla="*/ 238125 w 533400"/>
                  <a:gd name="connsiteY20" fmla="*/ 314325 h 800100"/>
                  <a:gd name="connsiteX21" fmla="*/ 295275 w 533400"/>
                  <a:gd name="connsiteY21" fmla="*/ 314325 h 800100"/>
                  <a:gd name="connsiteX22" fmla="*/ 295275 w 533400"/>
                  <a:gd name="connsiteY22" fmla="*/ 371475 h 800100"/>
                  <a:gd name="connsiteX23" fmla="*/ 295275 w 533400"/>
                  <a:gd name="connsiteY23" fmla="*/ 523875 h 800100"/>
                  <a:gd name="connsiteX24" fmla="*/ 238125 w 533400"/>
                  <a:gd name="connsiteY24" fmla="*/ 523875 h 800100"/>
                  <a:gd name="connsiteX25" fmla="*/ 238125 w 533400"/>
                  <a:gd name="connsiteY25" fmla="*/ 466725 h 800100"/>
                  <a:gd name="connsiteX26" fmla="*/ 295275 w 533400"/>
                  <a:gd name="connsiteY26" fmla="*/ 466725 h 800100"/>
                  <a:gd name="connsiteX27" fmla="*/ 295275 w 533400"/>
                  <a:gd name="connsiteY27" fmla="*/ 523875 h 800100"/>
                  <a:gd name="connsiteX28" fmla="*/ 295275 w 533400"/>
                  <a:gd name="connsiteY28" fmla="*/ 733425 h 800100"/>
                  <a:gd name="connsiteX29" fmla="*/ 238125 w 533400"/>
                  <a:gd name="connsiteY29" fmla="*/ 733425 h 800100"/>
                  <a:gd name="connsiteX30" fmla="*/ 238125 w 533400"/>
                  <a:gd name="connsiteY30" fmla="*/ 619125 h 800100"/>
                  <a:gd name="connsiteX31" fmla="*/ 295275 w 533400"/>
                  <a:gd name="connsiteY31" fmla="*/ 619125 h 800100"/>
                  <a:gd name="connsiteX32" fmla="*/ 295275 w 533400"/>
                  <a:gd name="connsiteY32" fmla="*/ 733425 h 800100"/>
                  <a:gd name="connsiteX33" fmla="*/ 161925 w 533400"/>
                  <a:gd name="connsiteY33" fmla="*/ 371475 h 800100"/>
                  <a:gd name="connsiteX34" fmla="*/ 104775 w 533400"/>
                  <a:gd name="connsiteY34" fmla="*/ 371475 h 800100"/>
                  <a:gd name="connsiteX35" fmla="*/ 104775 w 533400"/>
                  <a:gd name="connsiteY35" fmla="*/ 314325 h 800100"/>
                  <a:gd name="connsiteX36" fmla="*/ 161925 w 533400"/>
                  <a:gd name="connsiteY36" fmla="*/ 314325 h 800100"/>
                  <a:gd name="connsiteX37" fmla="*/ 161925 w 533400"/>
                  <a:gd name="connsiteY37" fmla="*/ 371475 h 800100"/>
                  <a:gd name="connsiteX38" fmla="*/ 161925 w 533400"/>
                  <a:gd name="connsiteY38" fmla="*/ 523875 h 800100"/>
                  <a:gd name="connsiteX39" fmla="*/ 104775 w 533400"/>
                  <a:gd name="connsiteY39" fmla="*/ 523875 h 800100"/>
                  <a:gd name="connsiteX40" fmla="*/ 104775 w 533400"/>
                  <a:gd name="connsiteY40" fmla="*/ 466725 h 800100"/>
                  <a:gd name="connsiteX41" fmla="*/ 161925 w 533400"/>
                  <a:gd name="connsiteY41" fmla="*/ 466725 h 800100"/>
                  <a:gd name="connsiteX42" fmla="*/ 161925 w 533400"/>
                  <a:gd name="connsiteY42" fmla="*/ 523875 h 800100"/>
                  <a:gd name="connsiteX43" fmla="*/ 161925 w 533400"/>
                  <a:gd name="connsiteY43" fmla="*/ 676275 h 800100"/>
                  <a:gd name="connsiteX44" fmla="*/ 104775 w 533400"/>
                  <a:gd name="connsiteY44" fmla="*/ 676275 h 800100"/>
                  <a:gd name="connsiteX45" fmla="*/ 104775 w 533400"/>
                  <a:gd name="connsiteY45" fmla="*/ 619125 h 800100"/>
                  <a:gd name="connsiteX46" fmla="*/ 161925 w 533400"/>
                  <a:gd name="connsiteY46" fmla="*/ 619125 h 800100"/>
                  <a:gd name="connsiteX47" fmla="*/ 161925 w 533400"/>
                  <a:gd name="connsiteY47" fmla="*/ 676275 h 800100"/>
                  <a:gd name="connsiteX48" fmla="*/ 495300 w 533400"/>
                  <a:gd name="connsiteY48" fmla="*/ 733425 h 800100"/>
                  <a:gd name="connsiteX49" fmla="*/ 495300 w 533400"/>
                  <a:gd name="connsiteY49" fmla="*/ 95250 h 800100"/>
                  <a:gd name="connsiteX50" fmla="*/ 466725 w 533400"/>
                  <a:gd name="connsiteY50" fmla="*/ 95250 h 800100"/>
                  <a:gd name="connsiteX51" fmla="*/ 466725 w 533400"/>
                  <a:gd name="connsiteY51" fmla="*/ 38100 h 800100"/>
                  <a:gd name="connsiteX52" fmla="*/ 438150 w 533400"/>
                  <a:gd name="connsiteY52" fmla="*/ 38100 h 800100"/>
                  <a:gd name="connsiteX53" fmla="*/ 438150 w 533400"/>
                  <a:gd name="connsiteY53" fmla="*/ 0 h 800100"/>
                  <a:gd name="connsiteX54" fmla="*/ 66675 w 533400"/>
                  <a:gd name="connsiteY54" fmla="*/ 38100 h 800100"/>
                  <a:gd name="connsiteX55" fmla="*/ 66675 w 533400"/>
                  <a:gd name="connsiteY55" fmla="*/ 95250 h 800100"/>
                  <a:gd name="connsiteX56" fmla="*/ 38100 w 533400"/>
                  <a:gd name="connsiteY56" fmla="*/ 95250 h 800100"/>
                  <a:gd name="connsiteX57" fmla="*/ 38100 w 533400"/>
                  <a:gd name="connsiteY57" fmla="*/ 733425 h 800100"/>
                  <a:gd name="connsiteX58" fmla="*/ 0 w 533400"/>
                  <a:gd name="connsiteY58" fmla="*/ 733425 h 800100"/>
                  <a:gd name="connsiteX59" fmla="*/ 0 w 533400"/>
                  <a:gd name="connsiteY59" fmla="*/ 800100 h 800100"/>
                  <a:gd name="connsiteX60" fmla="*/ 533400 w 533400"/>
                  <a:gd name="connsiteY60" fmla="*/ 800100 h 800100"/>
                  <a:gd name="connsiteX61" fmla="*/ 533400 w 533400"/>
                  <a:gd name="connsiteY61" fmla="*/ 733425 h 800100"/>
                  <a:gd name="connsiteX62" fmla="*/ 495300 w 533400"/>
                  <a:gd name="connsiteY62"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14325 h 800100"/>
                  <a:gd name="connsiteX4" fmla="*/ 428625 w 533400"/>
                  <a:gd name="connsiteY4" fmla="*/ 371475 h 800100"/>
                  <a:gd name="connsiteX5" fmla="*/ 428625 w 533400"/>
                  <a:gd name="connsiteY5" fmla="*/ 523875 h 800100"/>
                  <a:gd name="connsiteX6" fmla="*/ 371475 w 533400"/>
                  <a:gd name="connsiteY6" fmla="*/ 523875 h 800100"/>
                  <a:gd name="connsiteX7" fmla="*/ 371475 w 533400"/>
                  <a:gd name="connsiteY7" fmla="*/ 466725 h 800100"/>
                  <a:gd name="connsiteX8" fmla="*/ 428625 w 533400"/>
                  <a:gd name="connsiteY8" fmla="*/ 466725 h 800100"/>
                  <a:gd name="connsiteX9" fmla="*/ 428625 w 533400"/>
                  <a:gd name="connsiteY9" fmla="*/ 523875 h 800100"/>
                  <a:gd name="connsiteX10" fmla="*/ 428625 w 533400"/>
                  <a:gd name="connsiteY10" fmla="*/ 676275 h 800100"/>
                  <a:gd name="connsiteX11" fmla="*/ 371475 w 533400"/>
                  <a:gd name="connsiteY11" fmla="*/ 676275 h 800100"/>
                  <a:gd name="connsiteX12" fmla="*/ 371475 w 533400"/>
                  <a:gd name="connsiteY12" fmla="*/ 619125 h 800100"/>
                  <a:gd name="connsiteX13" fmla="*/ 428625 w 533400"/>
                  <a:gd name="connsiteY13" fmla="*/ 619125 h 800100"/>
                  <a:gd name="connsiteX14" fmla="*/ 428625 w 533400"/>
                  <a:gd name="connsiteY14" fmla="*/ 676275 h 800100"/>
                  <a:gd name="connsiteX15" fmla="*/ 295275 w 533400"/>
                  <a:gd name="connsiteY15" fmla="*/ 371475 h 800100"/>
                  <a:gd name="connsiteX16" fmla="*/ 238125 w 533400"/>
                  <a:gd name="connsiteY16" fmla="*/ 371475 h 800100"/>
                  <a:gd name="connsiteX17" fmla="*/ 238125 w 533400"/>
                  <a:gd name="connsiteY17" fmla="*/ 314325 h 800100"/>
                  <a:gd name="connsiteX18" fmla="*/ 295275 w 533400"/>
                  <a:gd name="connsiteY18" fmla="*/ 314325 h 800100"/>
                  <a:gd name="connsiteX19" fmla="*/ 295275 w 533400"/>
                  <a:gd name="connsiteY19" fmla="*/ 371475 h 800100"/>
                  <a:gd name="connsiteX20" fmla="*/ 295275 w 533400"/>
                  <a:gd name="connsiteY20" fmla="*/ 523875 h 800100"/>
                  <a:gd name="connsiteX21" fmla="*/ 238125 w 533400"/>
                  <a:gd name="connsiteY21" fmla="*/ 523875 h 800100"/>
                  <a:gd name="connsiteX22" fmla="*/ 238125 w 533400"/>
                  <a:gd name="connsiteY22" fmla="*/ 466725 h 800100"/>
                  <a:gd name="connsiteX23" fmla="*/ 295275 w 533400"/>
                  <a:gd name="connsiteY23" fmla="*/ 466725 h 800100"/>
                  <a:gd name="connsiteX24" fmla="*/ 295275 w 533400"/>
                  <a:gd name="connsiteY24" fmla="*/ 523875 h 800100"/>
                  <a:gd name="connsiteX25" fmla="*/ 295275 w 533400"/>
                  <a:gd name="connsiteY25" fmla="*/ 733425 h 800100"/>
                  <a:gd name="connsiteX26" fmla="*/ 238125 w 533400"/>
                  <a:gd name="connsiteY26" fmla="*/ 733425 h 800100"/>
                  <a:gd name="connsiteX27" fmla="*/ 238125 w 533400"/>
                  <a:gd name="connsiteY27" fmla="*/ 619125 h 800100"/>
                  <a:gd name="connsiteX28" fmla="*/ 295275 w 533400"/>
                  <a:gd name="connsiteY28" fmla="*/ 619125 h 800100"/>
                  <a:gd name="connsiteX29" fmla="*/ 295275 w 533400"/>
                  <a:gd name="connsiteY29" fmla="*/ 733425 h 800100"/>
                  <a:gd name="connsiteX30" fmla="*/ 161925 w 533400"/>
                  <a:gd name="connsiteY30" fmla="*/ 371475 h 800100"/>
                  <a:gd name="connsiteX31" fmla="*/ 104775 w 533400"/>
                  <a:gd name="connsiteY31" fmla="*/ 371475 h 800100"/>
                  <a:gd name="connsiteX32" fmla="*/ 104775 w 533400"/>
                  <a:gd name="connsiteY32" fmla="*/ 314325 h 800100"/>
                  <a:gd name="connsiteX33" fmla="*/ 161925 w 533400"/>
                  <a:gd name="connsiteY33" fmla="*/ 314325 h 800100"/>
                  <a:gd name="connsiteX34" fmla="*/ 161925 w 533400"/>
                  <a:gd name="connsiteY34" fmla="*/ 371475 h 800100"/>
                  <a:gd name="connsiteX35" fmla="*/ 161925 w 533400"/>
                  <a:gd name="connsiteY35" fmla="*/ 523875 h 800100"/>
                  <a:gd name="connsiteX36" fmla="*/ 104775 w 533400"/>
                  <a:gd name="connsiteY36" fmla="*/ 523875 h 800100"/>
                  <a:gd name="connsiteX37" fmla="*/ 104775 w 533400"/>
                  <a:gd name="connsiteY37" fmla="*/ 466725 h 800100"/>
                  <a:gd name="connsiteX38" fmla="*/ 161925 w 533400"/>
                  <a:gd name="connsiteY38" fmla="*/ 466725 h 800100"/>
                  <a:gd name="connsiteX39" fmla="*/ 161925 w 533400"/>
                  <a:gd name="connsiteY39" fmla="*/ 523875 h 800100"/>
                  <a:gd name="connsiteX40" fmla="*/ 161925 w 533400"/>
                  <a:gd name="connsiteY40" fmla="*/ 676275 h 800100"/>
                  <a:gd name="connsiteX41" fmla="*/ 104775 w 533400"/>
                  <a:gd name="connsiteY41" fmla="*/ 676275 h 800100"/>
                  <a:gd name="connsiteX42" fmla="*/ 104775 w 533400"/>
                  <a:gd name="connsiteY42" fmla="*/ 619125 h 800100"/>
                  <a:gd name="connsiteX43" fmla="*/ 161925 w 533400"/>
                  <a:gd name="connsiteY43" fmla="*/ 619125 h 800100"/>
                  <a:gd name="connsiteX44" fmla="*/ 161925 w 533400"/>
                  <a:gd name="connsiteY44" fmla="*/ 676275 h 800100"/>
                  <a:gd name="connsiteX45" fmla="*/ 495300 w 533400"/>
                  <a:gd name="connsiteY45" fmla="*/ 733425 h 800100"/>
                  <a:gd name="connsiteX46" fmla="*/ 495300 w 533400"/>
                  <a:gd name="connsiteY46" fmla="*/ 95250 h 800100"/>
                  <a:gd name="connsiteX47" fmla="*/ 466725 w 533400"/>
                  <a:gd name="connsiteY47" fmla="*/ 95250 h 800100"/>
                  <a:gd name="connsiteX48" fmla="*/ 466725 w 533400"/>
                  <a:gd name="connsiteY48" fmla="*/ 38100 h 800100"/>
                  <a:gd name="connsiteX49" fmla="*/ 438150 w 533400"/>
                  <a:gd name="connsiteY49" fmla="*/ 38100 h 800100"/>
                  <a:gd name="connsiteX50" fmla="*/ 438150 w 533400"/>
                  <a:gd name="connsiteY50" fmla="*/ 0 h 800100"/>
                  <a:gd name="connsiteX51" fmla="*/ 66675 w 533400"/>
                  <a:gd name="connsiteY51" fmla="*/ 38100 h 800100"/>
                  <a:gd name="connsiteX52" fmla="*/ 66675 w 533400"/>
                  <a:gd name="connsiteY52" fmla="*/ 95250 h 800100"/>
                  <a:gd name="connsiteX53" fmla="*/ 38100 w 533400"/>
                  <a:gd name="connsiteY53" fmla="*/ 95250 h 800100"/>
                  <a:gd name="connsiteX54" fmla="*/ 38100 w 533400"/>
                  <a:gd name="connsiteY54" fmla="*/ 733425 h 800100"/>
                  <a:gd name="connsiteX55" fmla="*/ 0 w 533400"/>
                  <a:gd name="connsiteY55" fmla="*/ 733425 h 800100"/>
                  <a:gd name="connsiteX56" fmla="*/ 0 w 533400"/>
                  <a:gd name="connsiteY56" fmla="*/ 800100 h 800100"/>
                  <a:gd name="connsiteX57" fmla="*/ 533400 w 533400"/>
                  <a:gd name="connsiteY57" fmla="*/ 800100 h 800100"/>
                  <a:gd name="connsiteX58" fmla="*/ 533400 w 533400"/>
                  <a:gd name="connsiteY58" fmla="*/ 733425 h 800100"/>
                  <a:gd name="connsiteX59" fmla="*/ 495300 w 533400"/>
                  <a:gd name="connsiteY59"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14325 h 800100"/>
                  <a:gd name="connsiteX18" fmla="*/ 295275 w 533400"/>
                  <a:gd name="connsiteY18" fmla="*/ 371475 h 800100"/>
                  <a:gd name="connsiteX19" fmla="*/ 295275 w 533400"/>
                  <a:gd name="connsiteY19" fmla="*/ 523875 h 800100"/>
                  <a:gd name="connsiteX20" fmla="*/ 238125 w 533400"/>
                  <a:gd name="connsiteY20" fmla="*/ 523875 h 800100"/>
                  <a:gd name="connsiteX21" fmla="*/ 238125 w 533400"/>
                  <a:gd name="connsiteY21" fmla="*/ 466725 h 800100"/>
                  <a:gd name="connsiteX22" fmla="*/ 295275 w 533400"/>
                  <a:gd name="connsiteY22" fmla="*/ 466725 h 800100"/>
                  <a:gd name="connsiteX23" fmla="*/ 295275 w 533400"/>
                  <a:gd name="connsiteY23" fmla="*/ 523875 h 800100"/>
                  <a:gd name="connsiteX24" fmla="*/ 295275 w 533400"/>
                  <a:gd name="connsiteY24" fmla="*/ 733425 h 800100"/>
                  <a:gd name="connsiteX25" fmla="*/ 238125 w 533400"/>
                  <a:gd name="connsiteY25" fmla="*/ 733425 h 800100"/>
                  <a:gd name="connsiteX26" fmla="*/ 238125 w 533400"/>
                  <a:gd name="connsiteY26" fmla="*/ 619125 h 800100"/>
                  <a:gd name="connsiteX27" fmla="*/ 295275 w 533400"/>
                  <a:gd name="connsiteY27" fmla="*/ 619125 h 800100"/>
                  <a:gd name="connsiteX28" fmla="*/ 295275 w 533400"/>
                  <a:gd name="connsiteY28" fmla="*/ 733425 h 800100"/>
                  <a:gd name="connsiteX29" fmla="*/ 161925 w 533400"/>
                  <a:gd name="connsiteY29" fmla="*/ 371475 h 800100"/>
                  <a:gd name="connsiteX30" fmla="*/ 104775 w 533400"/>
                  <a:gd name="connsiteY30" fmla="*/ 371475 h 800100"/>
                  <a:gd name="connsiteX31" fmla="*/ 104775 w 533400"/>
                  <a:gd name="connsiteY31" fmla="*/ 314325 h 800100"/>
                  <a:gd name="connsiteX32" fmla="*/ 161925 w 533400"/>
                  <a:gd name="connsiteY32" fmla="*/ 314325 h 800100"/>
                  <a:gd name="connsiteX33" fmla="*/ 161925 w 533400"/>
                  <a:gd name="connsiteY33" fmla="*/ 371475 h 800100"/>
                  <a:gd name="connsiteX34" fmla="*/ 161925 w 533400"/>
                  <a:gd name="connsiteY34" fmla="*/ 523875 h 800100"/>
                  <a:gd name="connsiteX35" fmla="*/ 104775 w 533400"/>
                  <a:gd name="connsiteY35" fmla="*/ 523875 h 800100"/>
                  <a:gd name="connsiteX36" fmla="*/ 104775 w 533400"/>
                  <a:gd name="connsiteY36" fmla="*/ 466725 h 800100"/>
                  <a:gd name="connsiteX37" fmla="*/ 161925 w 533400"/>
                  <a:gd name="connsiteY37" fmla="*/ 466725 h 800100"/>
                  <a:gd name="connsiteX38" fmla="*/ 161925 w 533400"/>
                  <a:gd name="connsiteY38" fmla="*/ 523875 h 800100"/>
                  <a:gd name="connsiteX39" fmla="*/ 161925 w 533400"/>
                  <a:gd name="connsiteY39" fmla="*/ 676275 h 800100"/>
                  <a:gd name="connsiteX40" fmla="*/ 104775 w 533400"/>
                  <a:gd name="connsiteY40" fmla="*/ 676275 h 800100"/>
                  <a:gd name="connsiteX41" fmla="*/ 104775 w 533400"/>
                  <a:gd name="connsiteY41" fmla="*/ 619125 h 800100"/>
                  <a:gd name="connsiteX42" fmla="*/ 161925 w 533400"/>
                  <a:gd name="connsiteY42" fmla="*/ 619125 h 800100"/>
                  <a:gd name="connsiteX43" fmla="*/ 161925 w 533400"/>
                  <a:gd name="connsiteY43" fmla="*/ 676275 h 800100"/>
                  <a:gd name="connsiteX44" fmla="*/ 495300 w 533400"/>
                  <a:gd name="connsiteY44" fmla="*/ 733425 h 800100"/>
                  <a:gd name="connsiteX45" fmla="*/ 495300 w 533400"/>
                  <a:gd name="connsiteY45" fmla="*/ 95250 h 800100"/>
                  <a:gd name="connsiteX46" fmla="*/ 466725 w 533400"/>
                  <a:gd name="connsiteY46" fmla="*/ 95250 h 800100"/>
                  <a:gd name="connsiteX47" fmla="*/ 466725 w 533400"/>
                  <a:gd name="connsiteY47" fmla="*/ 38100 h 800100"/>
                  <a:gd name="connsiteX48" fmla="*/ 438150 w 533400"/>
                  <a:gd name="connsiteY48" fmla="*/ 38100 h 800100"/>
                  <a:gd name="connsiteX49" fmla="*/ 438150 w 533400"/>
                  <a:gd name="connsiteY49" fmla="*/ 0 h 800100"/>
                  <a:gd name="connsiteX50" fmla="*/ 66675 w 533400"/>
                  <a:gd name="connsiteY50" fmla="*/ 38100 h 800100"/>
                  <a:gd name="connsiteX51" fmla="*/ 66675 w 533400"/>
                  <a:gd name="connsiteY51" fmla="*/ 95250 h 800100"/>
                  <a:gd name="connsiteX52" fmla="*/ 38100 w 533400"/>
                  <a:gd name="connsiteY52" fmla="*/ 95250 h 800100"/>
                  <a:gd name="connsiteX53" fmla="*/ 38100 w 533400"/>
                  <a:gd name="connsiteY53" fmla="*/ 733425 h 800100"/>
                  <a:gd name="connsiteX54" fmla="*/ 0 w 533400"/>
                  <a:gd name="connsiteY54" fmla="*/ 733425 h 800100"/>
                  <a:gd name="connsiteX55" fmla="*/ 0 w 533400"/>
                  <a:gd name="connsiteY55" fmla="*/ 800100 h 800100"/>
                  <a:gd name="connsiteX56" fmla="*/ 533400 w 533400"/>
                  <a:gd name="connsiteY56" fmla="*/ 800100 h 800100"/>
                  <a:gd name="connsiteX57" fmla="*/ 533400 w 533400"/>
                  <a:gd name="connsiteY57" fmla="*/ 733425 h 800100"/>
                  <a:gd name="connsiteX58" fmla="*/ 495300 w 533400"/>
                  <a:gd name="connsiteY58"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71475 h 800100"/>
                  <a:gd name="connsiteX18" fmla="*/ 295275 w 533400"/>
                  <a:gd name="connsiteY18" fmla="*/ 523875 h 800100"/>
                  <a:gd name="connsiteX19" fmla="*/ 238125 w 533400"/>
                  <a:gd name="connsiteY19" fmla="*/ 523875 h 800100"/>
                  <a:gd name="connsiteX20" fmla="*/ 238125 w 533400"/>
                  <a:gd name="connsiteY20" fmla="*/ 466725 h 800100"/>
                  <a:gd name="connsiteX21" fmla="*/ 295275 w 533400"/>
                  <a:gd name="connsiteY21" fmla="*/ 466725 h 800100"/>
                  <a:gd name="connsiteX22" fmla="*/ 295275 w 533400"/>
                  <a:gd name="connsiteY22" fmla="*/ 523875 h 800100"/>
                  <a:gd name="connsiteX23" fmla="*/ 295275 w 533400"/>
                  <a:gd name="connsiteY23" fmla="*/ 733425 h 800100"/>
                  <a:gd name="connsiteX24" fmla="*/ 238125 w 533400"/>
                  <a:gd name="connsiteY24" fmla="*/ 733425 h 800100"/>
                  <a:gd name="connsiteX25" fmla="*/ 238125 w 533400"/>
                  <a:gd name="connsiteY25" fmla="*/ 619125 h 800100"/>
                  <a:gd name="connsiteX26" fmla="*/ 295275 w 533400"/>
                  <a:gd name="connsiteY26" fmla="*/ 619125 h 800100"/>
                  <a:gd name="connsiteX27" fmla="*/ 295275 w 533400"/>
                  <a:gd name="connsiteY27" fmla="*/ 733425 h 800100"/>
                  <a:gd name="connsiteX28" fmla="*/ 161925 w 533400"/>
                  <a:gd name="connsiteY28" fmla="*/ 371475 h 800100"/>
                  <a:gd name="connsiteX29" fmla="*/ 104775 w 533400"/>
                  <a:gd name="connsiteY29" fmla="*/ 371475 h 800100"/>
                  <a:gd name="connsiteX30" fmla="*/ 104775 w 533400"/>
                  <a:gd name="connsiteY30" fmla="*/ 314325 h 800100"/>
                  <a:gd name="connsiteX31" fmla="*/ 161925 w 533400"/>
                  <a:gd name="connsiteY31" fmla="*/ 314325 h 800100"/>
                  <a:gd name="connsiteX32" fmla="*/ 161925 w 533400"/>
                  <a:gd name="connsiteY32" fmla="*/ 371475 h 800100"/>
                  <a:gd name="connsiteX33" fmla="*/ 161925 w 533400"/>
                  <a:gd name="connsiteY33" fmla="*/ 523875 h 800100"/>
                  <a:gd name="connsiteX34" fmla="*/ 104775 w 533400"/>
                  <a:gd name="connsiteY34" fmla="*/ 523875 h 800100"/>
                  <a:gd name="connsiteX35" fmla="*/ 104775 w 533400"/>
                  <a:gd name="connsiteY35" fmla="*/ 466725 h 800100"/>
                  <a:gd name="connsiteX36" fmla="*/ 161925 w 533400"/>
                  <a:gd name="connsiteY36" fmla="*/ 466725 h 800100"/>
                  <a:gd name="connsiteX37" fmla="*/ 161925 w 533400"/>
                  <a:gd name="connsiteY37" fmla="*/ 523875 h 800100"/>
                  <a:gd name="connsiteX38" fmla="*/ 161925 w 533400"/>
                  <a:gd name="connsiteY38" fmla="*/ 676275 h 800100"/>
                  <a:gd name="connsiteX39" fmla="*/ 104775 w 533400"/>
                  <a:gd name="connsiteY39" fmla="*/ 676275 h 800100"/>
                  <a:gd name="connsiteX40" fmla="*/ 104775 w 533400"/>
                  <a:gd name="connsiteY40" fmla="*/ 619125 h 800100"/>
                  <a:gd name="connsiteX41" fmla="*/ 161925 w 533400"/>
                  <a:gd name="connsiteY41" fmla="*/ 619125 h 800100"/>
                  <a:gd name="connsiteX42" fmla="*/ 161925 w 533400"/>
                  <a:gd name="connsiteY42" fmla="*/ 676275 h 800100"/>
                  <a:gd name="connsiteX43" fmla="*/ 495300 w 533400"/>
                  <a:gd name="connsiteY43" fmla="*/ 733425 h 800100"/>
                  <a:gd name="connsiteX44" fmla="*/ 495300 w 533400"/>
                  <a:gd name="connsiteY44" fmla="*/ 95250 h 800100"/>
                  <a:gd name="connsiteX45" fmla="*/ 466725 w 533400"/>
                  <a:gd name="connsiteY45" fmla="*/ 95250 h 800100"/>
                  <a:gd name="connsiteX46" fmla="*/ 466725 w 533400"/>
                  <a:gd name="connsiteY46" fmla="*/ 38100 h 800100"/>
                  <a:gd name="connsiteX47" fmla="*/ 438150 w 533400"/>
                  <a:gd name="connsiteY47" fmla="*/ 38100 h 800100"/>
                  <a:gd name="connsiteX48" fmla="*/ 438150 w 533400"/>
                  <a:gd name="connsiteY48" fmla="*/ 0 h 800100"/>
                  <a:gd name="connsiteX49" fmla="*/ 66675 w 533400"/>
                  <a:gd name="connsiteY49" fmla="*/ 38100 h 800100"/>
                  <a:gd name="connsiteX50" fmla="*/ 66675 w 533400"/>
                  <a:gd name="connsiteY50" fmla="*/ 95250 h 800100"/>
                  <a:gd name="connsiteX51" fmla="*/ 38100 w 533400"/>
                  <a:gd name="connsiteY51" fmla="*/ 95250 h 800100"/>
                  <a:gd name="connsiteX52" fmla="*/ 38100 w 533400"/>
                  <a:gd name="connsiteY52" fmla="*/ 733425 h 800100"/>
                  <a:gd name="connsiteX53" fmla="*/ 0 w 533400"/>
                  <a:gd name="connsiteY53" fmla="*/ 733425 h 800100"/>
                  <a:gd name="connsiteX54" fmla="*/ 0 w 533400"/>
                  <a:gd name="connsiteY54" fmla="*/ 800100 h 800100"/>
                  <a:gd name="connsiteX55" fmla="*/ 533400 w 533400"/>
                  <a:gd name="connsiteY55" fmla="*/ 800100 h 800100"/>
                  <a:gd name="connsiteX56" fmla="*/ 533400 w 533400"/>
                  <a:gd name="connsiteY56" fmla="*/ 733425 h 800100"/>
                  <a:gd name="connsiteX57" fmla="*/ 495300 w 533400"/>
                  <a:gd name="connsiteY57"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71475 h 800100"/>
                  <a:gd name="connsiteX29" fmla="*/ 104775 w 533400"/>
                  <a:gd name="connsiteY29" fmla="*/ 314325 h 800100"/>
                  <a:gd name="connsiteX30" fmla="*/ 161925 w 533400"/>
                  <a:gd name="connsiteY30" fmla="*/ 314325 h 800100"/>
                  <a:gd name="connsiteX31" fmla="*/ 161925 w 533400"/>
                  <a:gd name="connsiteY31" fmla="*/ 371475 h 800100"/>
                  <a:gd name="connsiteX32" fmla="*/ 161925 w 533400"/>
                  <a:gd name="connsiteY32" fmla="*/ 523875 h 800100"/>
                  <a:gd name="connsiteX33" fmla="*/ 104775 w 533400"/>
                  <a:gd name="connsiteY33" fmla="*/ 523875 h 800100"/>
                  <a:gd name="connsiteX34" fmla="*/ 104775 w 533400"/>
                  <a:gd name="connsiteY34" fmla="*/ 466725 h 800100"/>
                  <a:gd name="connsiteX35" fmla="*/ 161925 w 533400"/>
                  <a:gd name="connsiteY35" fmla="*/ 466725 h 800100"/>
                  <a:gd name="connsiteX36" fmla="*/ 161925 w 533400"/>
                  <a:gd name="connsiteY36" fmla="*/ 523875 h 800100"/>
                  <a:gd name="connsiteX37" fmla="*/ 161925 w 533400"/>
                  <a:gd name="connsiteY37" fmla="*/ 676275 h 800100"/>
                  <a:gd name="connsiteX38" fmla="*/ 104775 w 533400"/>
                  <a:gd name="connsiteY38" fmla="*/ 676275 h 800100"/>
                  <a:gd name="connsiteX39" fmla="*/ 104775 w 533400"/>
                  <a:gd name="connsiteY39" fmla="*/ 619125 h 800100"/>
                  <a:gd name="connsiteX40" fmla="*/ 161925 w 533400"/>
                  <a:gd name="connsiteY40" fmla="*/ 619125 h 800100"/>
                  <a:gd name="connsiteX41" fmla="*/ 161925 w 533400"/>
                  <a:gd name="connsiteY41" fmla="*/ 676275 h 800100"/>
                  <a:gd name="connsiteX42" fmla="*/ 495300 w 533400"/>
                  <a:gd name="connsiteY42" fmla="*/ 733425 h 800100"/>
                  <a:gd name="connsiteX43" fmla="*/ 495300 w 533400"/>
                  <a:gd name="connsiteY43" fmla="*/ 95250 h 800100"/>
                  <a:gd name="connsiteX44" fmla="*/ 466725 w 533400"/>
                  <a:gd name="connsiteY44" fmla="*/ 95250 h 800100"/>
                  <a:gd name="connsiteX45" fmla="*/ 466725 w 533400"/>
                  <a:gd name="connsiteY45" fmla="*/ 38100 h 800100"/>
                  <a:gd name="connsiteX46" fmla="*/ 438150 w 533400"/>
                  <a:gd name="connsiteY46" fmla="*/ 38100 h 800100"/>
                  <a:gd name="connsiteX47" fmla="*/ 438150 w 533400"/>
                  <a:gd name="connsiteY47" fmla="*/ 0 h 800100"/>
                  <a:gd name="connsiteX48" fmla="*/ 66675 w 533400"/>
                  <a:gd name="connsiteY48" fmla="*/ 38100 h 800100"/>
                  <a:gd name="connsiteX49" fmla="*/ 66675 w 533400"/>
                  <a:gd name="connsiteY49" fmla="*/ 95250 h 800100"/>
                  <a:gd name="connsiteX50" fmla="*/ 38100 w 533400"/>
                  <a:gd name="connsiteY50" fmla="*/ 95250 h 800100"/>
                  <a:gd name="connsiteX51" fmla="*/ 38100 w 533400"/>
                  <a:gd name="connsiteY51" fmla="*/ 733425 h 800100"/>
                  <a:gd name="connsiteX52" fmla="*/ 0 w 533400"/>
                  <a:gd name="connsiteY52" fmla="*/ 733425 h 800100"/>
                  <a:gd name="connsiteX53" fmla="*/ 0 w 533400"/>
                  <a:gd name="connsiteY53" fmla="*/ 800100 h 800100"/>
                  <a:gd name="connsiteX54" fmla="*/ 533400 w 533400"/>
                  <a:gd name="connsiteY54" fmla="*/ 800100 h 800100"/>
                  <a:gd name="connsiteX55" fmla="*/ 533400 w 533400"/>
                  <a:gd name="connsiteY55" fmla="*/ 733425 h 800100"/>
                  <a:gd name="connsiteX56" fmla="*/ 495300 w 533400"/>
                  <a:gd name="connsiteY56"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14325 h 800100"/>
                  <a:gd name="connsiteX30" fmla="*/ 161925 w 533400"/>
                  <a:gd name="connsiteY30" fmla="*/ 371475 h 800100"/>
                  <a:gd name="connsiteX31" fmla="*/ 161925 w 533400"/>
                  <a:gd name="connsiteY31" fmla="*/ 523875 h 800100"/>
                  <a:gd name="connsiteX32" fmla="*/ 104775 w 533400"/>
                  <a:gd name="connsiteY32" fmla="*/ 523875 h 800100"/>
                  <a:gd name="connsiteX33" fmla="*/ 104775 w 533400"/>
                  <a:gd name="connsiteY33" fmla="*/ 466725 h 800100"/>
                  <a:gd name="connsiteX34" fmla="*/ 161925 w 533400"/>
                  <a:gd name="connsiteY34" fmla="*/ 466725 h 800100"/>
                  <a:gd name="connsiteX35" fmla="*/ 161925 w 533400"/>
                  <a:gd name="connsiteY35" fmla="*/ 523875 h 800100"/>
                  <a:gd name="connsiteX36" fmla="*/ 161925 w 533400"/>
                  <a:gd name="connsiteY36" fmla="*/ 676275 h 800100"/>
                  <a:gd name="connsiteX37" fmla="*/ 104775 w 533400"/>
                  <a:gd name="connsiteY37" fmla="*/ 676275 h 800100"/>
                  <a:gd name="connsiteX38" fmla="*/ 104775 w 533400"/>
                  <a:gd name="connsiteY38" fmla="*/ 619125 h 800100"/>
                  <a:gd name="connsiteX39" fmla="*/ 161925 w 533400"/>
                  <a:gd name="connsiteY39" fmla="*/ 619125 h 800100"/>
                  <a:gd name="connsiteX40" fmla="*/ 161925 w 533400"/>
                  <a:gd name="connsiteY40" fmla="*/ 676275 h 800100"/>
                  <a:gd name="connsiteX41" fmla="*/ 495300 w 533400"/>
                  <a:gd name="connsiteY41" fmla="*/ 733425 h 800100"/>
                  <a:gd name="connsiteX42" fmla="*/ 495300 w 533400"/>
                  <a:gd name="connsiteY42" fmla="*/ 95250 h 800100"/>
                  <a:gd name="connsiteX43" fmla="*/ 466725 w 533400"/>
                  <a:gd name="connsiteY43" fmla="*/ 95250 h 800100"/>
                  <a:gd name="connsiteX44" fmla="*/ 466725 w 533400"/>
                  <a:gd name="connsiteY44" fmla="*/ 38100 h 800100"/>
                  <a:gd name="connsiteX45" fmla="*/ 438150 w 533400"/>
                  <a:gd name="connsiteY45" fmla="*/ 38100 h 800100"/>
                  <a:gd name="connsiteX46" fmla="*/ 438150 w 533400"/>
                  <a:gd name="connsiteY46" fmla="*/ 0 h 800100"/>
                  <a:gd name="connsiteX47" fmla="*/ 66675 w 533400"/>
                  <a:gd name="connsiteY47" fmla="*/ 38100 h 800100"/>
                  <a:gd name="connsiteX48" fmla="*/ 66675 w 533400"/>
                  <a:gd name="connsiteY48" fmla="*/ 95250 h 800100"/>
                  <a:gd name="connsiteX49" fmla="*/ 38100 w 533400"/>
                  <a:gd name="connsiteY49" fmla="*/ 95250 h 800100"/>
                  <a:gd name="connsiteX50" fmla="*/ 38100 w 533400"/>
                  <a:gd name="connsiteY50" fmla="*/ 733425 h 800100"/>
                  <a:gd name="connsiteX51" fmla="*/ 0 w 533400"/>
                  <a:gd name="connsiteY51" fmla="*/ 733425 h 800100"/>
                  <a:gd name="connsiteX52" fmla="*/ 0 w 533400"/>
                  <a:gd name="connsiteY52" fmla="*/ 800100 h 800100"/>
                  <a:gd name="connsiteX53" fmla="*/ 533400 w 533400"/>
                  <a:gd name="connsiteY53" fmla="*/ 800100 h 800100"/>
                  <a:gd name="connsiteX54" fmla="*/ 533400 w 533400"/>
                  <a:gd name="connsiteY54" fmla="*/ 733425 h 800100"/>
                  <a:gd name="connsiteX55" fmla="*/ 495300 w 533400"/>
                  <a:gd name="connsiteY55"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71475 h 800100"/>
                  <a:gd name="connsiteX30" fmla="*/ 161925 w 533400"/>
                  <a:gd name="connsiteY30" fmla="*/ 523875 h 800100"/>
                  <a:gd name="connsiteX31" fmla="*/ 104775 w 533400"/>
                  <a:gd name="connsiteY31" fmla="*/ 523875 h 800100"/>
                  <a:gd name="connsiteX32" fmla="*/ 104775 w 533400"/>
                  <a:gd name="connsiteY32" fmla="*/ 466725 h 800100"/>
                  <a:gd name="connsiteX33" fmla="*/ 161925 w 533400"/>
                  <a:gd name="connsiteY33" fmla="*/ 466725 h 800100"/>
                  <a:gd name="connsiteX34" fmla="*/ 161925 w 533400"/>
                  <a:gd name="connsiteY34" fmla="*/ 523875 h 800100"/>
                  <a:gd name="connsiteX35" fmla="*/ 161925 w 533400"/>
                  <a:gd name="connsiteY35" fmla="*/ 676275 h 800100"/>
                  <a:gd name="connsiteX36" fmla="*/ 104775 w 533400"/>
                  <a:gd name="connsiteY36" fmla="*/ 676275 h 800100"/>
                  <a:gd name="connsiteX37" fmla="*/ 104775 w 533400"/>
                  <a:gd name="connsiteY37" fmla="*/ 619125 h 800100"/>
                  <a:gd name="connsiteX38" fmla="*/ 161925 w 533400"/>
                  <a:gd name="connsiteY38" fmla="*/ 619125 h 800100"/>
                  <a:gd name="connsiteX39" fmla="*/ 161925 w 533400"/>
                  <a:gd name="connsiteY39" fmla="*/ 676275 h 800100"/>
                  <a:gd name="connsiteX40" fmla="*/ 495300 w 533400"/>
                  <a:gd name="connsiteY40" fmla="*/ 733425 h 800100"/>
                  <a:gd name="connsiteX41" fmla="*/ 495300 w 533400"/>
                  <a:gd name="connsiteY41" fmla="*/ 95250 h 800100"/>
                  <a:gd name="connsiteX42" fmla="*/ 466725 w 533400"/>
                  <a:gd name="connsiteY42" fmla="*/ 95250 h 800100"/>
                  <a:gd name="connsiteX43" fmla="*/ 466725 w 533400"/>
                  <a:gd name="connsiteY43" fmla="*/ 38100 h 800100"/>
                  <a:gd name="connsiteX44" fmla="*/ 438150 w 533400"/>
                  <a:gd name="connsiteY44" fmla="*/ 38100 h 800100"/>
                  <a:gd name="connsiteX45" fmla="*/ 438150 w 533400"/>
                  <a:gd name="connsiteY45" fmla="*/ 0 h 800100"/>
                  <a:gd name="connsiteX46" fmla="*/ 66675 w 533400"/>
                  <a:gd name="connsiteY46" fmla="*/ 38100 h 800100"/>
                  <a:gd name="connsiteX47" fmla="*/ 66675 w 533400"/>
                  <a:gd name="connsiteY47" fmla="*/ 95250 h 800100"/>
                  <a:gd name="connsiteX48" fmla="*/ 38100 w 533400"/>
                  <a:gd name="connsiteY48" fmla="*/ 95250 h 800100"/>
                  <a:gd name="connsiteX49" fmla="*/ 38100 w 533400"/>
                  <a:gd name="connsiteY49" fmla="*/ 733425 h 800100"/>
                  <a:gd name="connsiteX50" fmla="*/ 0 w 533400"/>
                  <a:gd name="connsiteY50" fmla="*/ 733425 h 800100"/>
                  <a:gd name="connsiteX51" fmla="*/ 0 w 533400"/>
                  <a:gd name="connsiteY51" fmla="*/ 800100 h 800100"/>
                  <a:gd name="connsiteX52" fmla="*/ 533400 w 533400"/>
                  <a:gd name="connsiteY52" fmla="*/ 800100 h 800100"/>
                  <a:gd name="connsiteX53" fmla="*/ 533400 w 533400"/>
                  <a:gd name="connsiteY53" fmla="*/ 733425 h 800100"/>
                  <a:gd name="connsiteX54" fmla="*/ 495300 w 533400"/>
                  <a:gd name="connsiteY54"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523875 h 800100"/>
                  <a:gd name="connsiteX28" fmla="*/ 104775 w 533400"/>
                  <a:gd name="connsiteY28" fmla="*/ 523875 h 800100"/>
                  <a:gd name="connsiteX29" fmla="*/ 104775 w 533400"/>
                  <a:gd name="connsiteY29" fmla="*/ 466725 h 800100"/>
                  <a:gd name="connsiteX30" fmla="*/ 161925 w 533400"/>
                  <a:gd name="connsiteY30" fmla="*/ 466725 h 800100"/>
                  <a:gd name="connsiteX31" fmla="*/ 161925 w 533400"/>
                  <a:gd name="connsiteY31" fmla="*/ 523875 h 800100"/>
                  <a:gd name="connsiteX32" fmla="*/ 161925 w 533400"/>
                  <a:gd name="connsiteY32" fmla="*/ 676275 h 800100"/>
                  <a:gd name="connsiteX33" fmla="*/ 104775 w 533400"/>
                  <a:gd name="connsiteY33" fmla="*/ 676275 h 800100"/>
                  <a:gd name="connsiteX34" fmla="*/ 104775 w 533400"/>
                  <a:gd name="connsiteY34" fmla="*/ 619125 h 800100"/>
                  <a:gd name="connsiteX35" fmla="*/ 161925 w 533400"/>
                  <a:gd name="connsiteY35" fmla="*/ 619125 h 800100"/>
                  <a:gd name="connsiteX36" fmla="*/ 161925 w 533400"/>
                  <a:gd name="connsiteY36" fmla="*/ 676275 h 800100"/>
                  <a:gd name="connsiteX37" fmla="*/ 495300 w 533400"/>
                  <a:gd name="connsiteY37" fmla="*/ 733425 h 800100"/>
                  <a:gd name="connsiteX38" fmla="*/ 495300 w 533400"/>
                  <a:gd name="connsiteY38" fmla="*/ 95250 h 800100"/>
                  <a:gd name="connsiteX39" fmla="*/ 466725 w 533400"/>
                  <a:gd name="connsiteY39" fmla="*/ 95250 h 800100"/>
                  <a:gd name="connsiteX40" fmla="*/ 466725 w 533400"/>
                  <a:gd name="connsiteY40" fmla="*/ 38100 h 800100"/>
                  <a:gd name="connsiteX41" fmla="*/ 438150 w 533400"/>
                  <a:gd name="connsiteY41" fmla="*/ 38100 h 800100"/>
                  <a:gd name="connsiteX42" fmla="*/ 438150 w 533400"/>
                  <a:gd name="connsiteY42" fmla="*/ 0 h 800100"/>
                  <a:gd name="connsiteX43" fmla="*/ 66675 w 533400"/>
                  <a:gd name="connsiteY43" fmla="*/ 38100 h 800100"/>
                  <a:gd name="connsiteX44" fmla="*/ 66675 w 533400"/>
                  <a:gd name="connsiteY44" fmla="*/ 95250 h 800100"/>
                  <a:gd name="connsiteX45" fmla="*/ 38100 w 533400"/>
                  <a:gd name="connsiteY45" fmla="*/ 95250 h 800100"/>
                  <a:gd name="connsiteX46" fmla="*/ 38100 w 533400"/>
                  <a:gd name="connsiteY46" fmla="*/ 733425 h 800100"/>
                  <a:gd name="connsiteX47" fmla="*/ 0 w 533400"/>
                  <a:gd name="connsiteY47" fmla="*/ 733425 h 800100"/>
                  <a:gd name="connsiteX48" fmla="*/ 0 w 533400"/>
                  <a:gd name="connsiteY48" fmla="*/ 800100 h 800100"/>
                  <a:gd name="connsiteX49" fmla="*/ 533400 w 533400"/>
                  <a:gd name="connsiteY49" fmla="*/ 800100 h 800100"/>
                  <a:gd name="connsiteX50" fmla="*/ 533400 w 533400"/>
                  <a:gd name="connsiteY50" fmla="*/ 733425 h 800100"/>
                  <a:gd name="connsiteX51" fmla="*/ 495300 w 533400"/>
                  <a:gd name="connsiteY51"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523875 h 800100"/>
                  <a:gd name="connsiteX15" fmla="*/ 238125 w 533400"/>
                  <a:gd name="connsiteY15" fmla="*/ 523875 h 800100"/>
                  <a:gd name="connsiteX16" fmla="*/ 238125 w 533400"/>
                  <a:gd name="connsiteY16" fmla="*/ 466725 h 800100"/>
                  <a:gd name="connsiteX17" fmla="*/ 295275 w 533400"/>
                  <a:gd name="connsiteY17" fmla="*/ 466725 h 800100"/>
                  <a:gd name="connsiteX18" fmla="*/ 295275 w 533400"/>
                  <a:gd name="connsiteY18" fmla="*/ 523875 h 800100"/>
                  <a:gd name="connsiteX19" fmla="*/ 295275 w 533400"/>
                  <a:gd name="connsiteY19" fmla="*/ 733425 h 800100"/>
                  <a:gd name="connsiteX20" fmla="*/ 238125 w 533400"/>
                  <a:gd name="connsiteY20" fmla="*/ 733425 h 800100"/>
                  <a:gd name="connsiteX21" fmla="*/ 238125 w 533400"/>
                  <a:gd name="connsiteY21" fmla="*/ 619125 h 800100"/>
                  <a:gd name="connsiteX22" fmla="*/ 295275 w 533400"/>
                  <a:gd name="connsiteY22" fmla="*/ 619125 h 800100"/>
                  <a:gd name="connsiteX23" fmla="*/ 295275 w 533400"/>
                  <a:gd name="connsiteY23" fmla="*/ 733425 h 800100"/>
                  <a:gd name="connsiteX24" fmla="*/ 161925 w 533400"/>
                  <a:gd name="connsiteY24" fmla="*/ 523875 h 800100"/>
                  <a:gd name="connsiteX25" fmla="*/ 104775 w 533400"/>
                  <a:gd name="connsiteY25" fmla="*/ 523875 h 800100"/>
                  <a:gd name="connsiteX26" fmla="*/ 104775 w 533400"/>
                  <a:gd name="connsiteY26" fmla="*/ 466725 h 800100"/>
                  <a:gd name="connsiteX27" fmla="*/ 161925 w 533400"/>
                  <a:gd name="connsiteY27" fmla="*/ 466725 h 800100"/>
                  <a:gd name="connsiteX28" fmla="*/ 161925 w 533400"/>
                  <a:gd name="connsiteY28" fmla="*/ 523875 h 800100"/>
                  <a:gd name="connsiteX29" fmla="*/ 161925 w 533400"/>
                  <a:gd name="connsiteY29" fmla="*/ 676275 h 800100"/>
                  <a:gd name="connsiteX30" fmla="*/ 104775 w 533400"/>
                  <a:gd name="connsiteY30" fmla="*/ 676275 h 800100"/>
                  <a:gd name="connsiteX31" fmla="*/ 104775 w 533400"/>
                  <a:gd name="connsiteY31" fmla="*/ 619125 h 800100"/>
                  <a:gd name="connsiteX32" fmla="*/ 161925 w 533400"/>
                  <a:gd name="connsiteY32" fmla="*/ 619125 h 800100"/>
                  <a:gd name="connsiteX33" fmla="*/ 161925 w 533400"/>
                  <a:gd name="connsiteY33" fmla="*/ 676275 h 800100"/>
                  <a:gd name="connsiteX34" fmla="*/ 495300 w 533400"/>
                  <a:gd name="connsiteY34" fmla="*/ 733425 h 800100"/>
                  <a:gd name="connsiteX35" fmla="*/ 495300 w 533400"/>
                  <a:gd name="connsiteY35" fmla="*/ 95250 h 800100"/>
                  <a:gd name="connsiteX36" fmla="*/ 466725 w 533400"/>
                  <a:gd name="connsiteY36" fmla="*/ 95250 h 800100"/>
                  <a:gd name="connsiteX37" fmla="*/ 466725 w 533400"/>
                  <a:gd name="connsiteY37" fmla="*/ 38100 h 800100"/>
                  <a:gd name="connsiteX38" fmla="*/ 438150 w 533400"/>
                  <a:gd name="connsiteY38" fmla="*/ 38100 h 800100"/>
                  <a:gd name="connsiteX39" fmla="*/ 438150 w 533400"/>
                  <a:gd name="connsiteY39" fmla="*/ 0 h 800100"/>
                  <a:gd name="connsiteX40" fmla="*/ 66675 w 533400"/>
                  <a:gd name="connsiteY40" fmla="*/ 38100 h 800100"/>
                  <a:gd name="connsiteX41" fmla="*/ 66675 w 533400"/>
                  <a:gd name="connsiteY41" fmla="*/ 95250 h 800100"/>
                  <a:gd name="connsiteX42" fmla="*/ 38100 w 533400"/>
                  <a:gd name="connsiteY42" fmla="*/ 95250 h 800100"/>
                  <a:gd name="connsiteX43" fmla="*/ 38100 w 533400"/>
                  <a:gd name="connsiteY43" fmla="*/ 733425 h 800100"/>
                  <a:gd name="connsiteX44" fmla="*/ 0 w 533400"/>
                  <a:gd name="connsiteY44" fmla="*/ 733425 h 800100"/>
                  <a:gd name="connsiteX45" fmla="*/ 0 w 533400"/>
                  <a:gd name="connsiteY45" fmla="*/ 800100 h 800100"/>
                  <a:gd name="connsiteX46" fmla="*/ 533400 w 533400"/>
                  <a:gd name="connsiteY46" fmla="*/ 800100 h 800100"/>
                  <a:gd name="connsiteX47" fmla="*/ 533400 w 533400"/>
                  <a:gd name="connsiteY47" fmla="*/ 733425 h 800100"/>
                  <a:gd name="connsiteX48" fmla="*/ 495300 w 533400"/>
                  <a:gd name="connsiteY48" fmla="*/ 733425 h 800100"/>
                  <a:gd name="connsiteX0" fmla="*/ 428625 w 533400"/>
                  <a:gd name="connsiteY0" fmla="*/ 371475 h 800100"/>
                  <a:gd name="connsiteX1" fmla="*/ 371475 w 533400"/>
                  <a:gd name="connsiteY1" fmla="*/ 314325 h 800100"/>
                  <a:gd name="connsiteX2" fmla="*/ 428625 w 533400"/>
                  <a:gd name="connsiteY2" fmla="*/ 371475 h 800100"/>
                  <a:gd name="connsiteX3" fmla="*/ 428625 w 533400"/>
                  <a:gd name="connsiteY3" fmla="*/ 523875 h 800100"/>
                  <a:gd name="connsiteX4" fmla="*/ 371475 w 533400"/>
                  <a:gd name="connsiteY4" fmla="*/ 523875 h 800100"/>
                  <a:gd name="connsiteX5" fmla="*/ 371475 w 533400"/>
                  <a:gd name="connsiteY5" fmla="*/ 466725 h 800100"/>
                  <a:gd name="connsiteX6" fmla="*/ 428625 w 533400"/>
                  <a:gd name="connsiteY6" fmla="*/ 466725 h 800100"/>
                  <a:gd name="connsiteX7" fmla="*/ 428625 w 533400"/>
                  <a:gd name="connsiteY7" fmla="*/ 523875 h 800100"/>
                  <a:gd name="connsiteX8" fmla="*/ 428625 w 533400"/>
                  <a:gd name="connsiteY8" fmla="*/ 676275 h 800100"/>
                  <a:gd name="connsiteX9" fmla="*/ 371475 w 533400"/>
                  <a:gd name="connsiteY9" fmla="*/ 676275 h 800100"/>
                  <a:gd name="connsiteX10" fmla="*/ 371475 w 533400"/>
                  <a:gd name="connsiteY10" fmla="*/ 619125 h 800100"/>
                  <a:gd name="connsiteX11" fmla="*/ 428625 w 533400"/>
                  <a:gd name="connsiteY11" fmla="*/ 619125 h 800100"/>
                  <a:gd name="connsiteX12" fmla="*/ 428625 w 533400"/>
                  <a:gd name="connsiteY12" fmla="*/ 676275 h 800100"/>
                  <a:gd name="connsiteX13" fmla="*/ 295275 w 533400"/>
                  <a:gd name="connsiteY13" fmla="*/ 523875 h 800100"/>
                  <a:gd name="connsiteX14" fmla="*/ 238125 w 533400"/>
                  <a:gd name="connsiteY14" fmla="*/ 523875 h 800100"/>
                  <a:gd name="connsiteX15" fmla="*/ 238125 w 533400"/>
                  <a:gd name="connsiteY15" fmla="*/ 466725 h 800100"/>
                  <a:gd name="connsiteX16" fmla="*/ 295275 w 533400"/>
                  <a:gd name="connsiteY16" fmla="*/ 466725 h 800100"/>
                  <a:gd name="connsiteX17" fmla="*/ 295275 w 533400"/>
                  <a:gd name="connsiteY17" fmla="*/ 523875 h 800100"/>
                  <a:gd name="connsiteX18" fmla="*/ 295275 w 533400"/>
                  <a:gd name="connsiteY18" fmla="*/ 733425 h 800100"/>
                  <a:gd name="connsiteX19" fmla="*/ 238125 w 533400"/>
                  <a:gd name="connsiteY19" fmla="*/ 733425 h 800100"/>
                  <a:gd name="connsiteX20" fmla="*/ 238125 w 533400"/>
                  <a:gd name="connsiteY20" fmla="*/ 619125 h 800100"/>
                  <a:gd name="connsiteX21" fmla="*/ 295275 w 533400"/>
                  <a:gd name="connsiteY21" fmla="*/ 619125 h 800100"/>
                  <a:gd name="connsiteX22" fmla="*/ 295275 w 533400"/>
                  <a:gd name="connsiteY22" fmla="*/ 733425 h 800100"/>
                  <a:gd name="connsiteX23" fmla="*/ 161925 w 533400"/>
                  <a:gd name="connsiteY23" fmla="*/ 523875 h 800100"/>
                  <a:gd name="connsiteX24" fmla="*/ 104775 w 533400"/>
                  <a:gd name="connsiteY24" fmla="*/ 523875 h 800100"/>
                  <a:gd name="connsiteX25" fmla="*/ 104775 w 533400"/>
                  <a:gd name="connsiteY25" fmla="*/ 466725 h 800100"/>
                  <a:gd name="connsiteX26" fmla="*/ 161925 w 533400"/>
                  <a:gd name="connsiteY26" fmla="*/ 466725 h 800100"/>
                  <a:gd name="connsiteX27" fmla="*/ 161925 w 533400"/>
                  <a:gd name="connsiteY27" fmla="*/ 523875 h 800100"/>
                  <a:gd name="connsiteX28" fmla="*/ 161925 w 533400"/>
                  <a:gd name="connsiteY28" fmla="*/ 676275 h 800100"/>
                  <a:gd name="connsiteX29" fmla="*/ 104775 w 533400"/>
                  <a:gd name="connsiteY29" fmla="*/ 676275 h 800100"/>
                  <a:gd name="connsiteX30" fmla="*/ 104775 w 533400"/>
                  <a:gd name="connsiteY30" fmla="*/ 619125 h 800100"/>
                  <a:gd name="connsiteX31" fmla="*/ 161925 w 533400"/>
                  <a:gd name="connsiteY31" fmla="*/ 619125 h 800100"/>
                  <a:gd name="connsiteX32" fmla="*/ 161925 w 533400"/>
                  <a:gd name="connsiteY32" fmla="*/ 676275 h 800100"/>
                  <a:gd name="connsiteX33" fmla="*/ 495300 w 533400"/>
                  <a:gd name="connsiteY33" fmla="*/ 733425 h 800100"/>
                  <a:gd name="connsiteX34" fmla="*/ 495300 w 533400"/>
                  <a:gd name="connsiteY34" fmla="*/ 95250 h 800100"/>
                  <a:gd name="connsiteX35" fmla="*/ 466725 w 533400"/>
                  <a:gd name="connsiteY35" fmla="*/ 95250 h 800100"/>
                  <a:gd name="connsiteX36" fmla="*/ 466725 w 533400"/>
                  <a:gd name="connsiteY36" fmla="*/ 38100 h 800100"/>
                  <a:gd name="connsiteX37" fmla="*/ 438150 w 533400"/>
                  <a:gd name="connsiteY37" fmla="*/ 38100 h 800100"/>
                  <a:gd name="connsiteX38" fmla="*/ 438150 w 533400"/>
                  <a:gd name="connsiteY38" fmla="*/ 0 h 800100"/>
                  <a:gd name="connsiteX39" fmla="*/ 66675 w 533400"/>
                  <a:gd name="connsiteY39" fmla="*/ 38100 h 800100"/>
                  <a:gd name="connsiteX40" fmla="*/ 66675 w 533400"/>
                  <a:gd name="connsiteY40" fmla="*/ 95250 h 800100"/>
                  <a:gd name="connsiteX41" fmla="*/ 38100 w 533400"/>
                  <a:gd name="connsiteY41" fmla="*/ 95250 h 800100"/>
                  <a:gd name="connsiteX42" fmla="*/ 38100 w 533400"/>
                  <a:gd name="connsiteY42" fmla="*/ 733425 h 800100"/>
                  <a:gd name="connsiteX43" fmla="*/ 0 w 533400"/>
                  <a:gd name="connsiteY43" fmla="*/ 733425 h 800100"/>
                  <a:gd name="connsiteX44" fmla="*/ 0 w 533400"/>
                  <a:gd name="connsiteY44" fmla="*/ 800100 h 800100"/>
                  <a:gd name="connsiteX45" fmla="*/ 533400 w 533400"/>
                  <a:gd name="connsiteY45" fmla="*/ 800100 h 800100"/>
                  <a:gd name="connsiteX46" fmla="*/ 533400 w 533400"/>
                  <a:gd name="connsiteY46" fmla="*/ 733425 h 800100"/>
                  <a:gd name="connsiteX47" fmla="*/ 495300 w 533400"/>
                  <a:gd name="connsiteY47" fmla="*/ 733425 h 800100"/>
                  <a:gd name="connsiteX0" fmla="*/ 428625 w 533400"/>
                  <a:gd name="connsiteY0" fmla="*/ 523875 h 800100"/>
                  <a:gd name="connsiteX1" fmla="*/ 371475 w 533400"/>
                  <a:gd name="connsiteY1" fmla="*/ 523875 h 800100"/>
                  <a:gd name="connsiteX2" fmla="*/ 371475 w 533400"/>
                  <a:gd name="connsiteY2" fmla="*/ 466725 h 800100"/>
                  <a:gd name="connsiteX3" fmla="*/ 428625 w 533400"/>
                  <a:gd name="connsiteY3" fmla="*/ 466725 h 800100"/>
                  <a:gd name="connsiteX4" fmla="*/ 428625 w 533400"/>
                  <a:gd name="connsiteY4" fmla="*/ 523875 h 800100"/>
                  <a:gd name="connsiteX5" fmla="*/ 428625 w 533400"/>
                  <a:gd name="connsiteY5" fmla="*/ 676275 h 800100"/>
                  <a:gd name="connsiteX6" fmla="*/ 371475 w 533400"/>
                  <a:gd name="connsiteY6" fmla="*/ 676275 h 800100"/>
                  <a:gd name="connsiteX7" fmla="*/ 371475 w 533400"/>
                  <a:gd name="connsiteY7" fmla="*/ 619125 h 800100"/>
                  <a:gd name="connsiteX8" fmla="*/ 428625 w 533400"/>
                  <a:gd name="connsiteY8" fmla="*/ 619125 h 800100"/>
                  <a:gd name="connsiteX9" fmla="*/ 428625 w 533400"/>
                  <a:gd name="connsiteY9" fmla="*/ 676275 h 800100"/>
                  <a:gd name="connsiteX10" fmla="*/ 295275 w 533400"/>
                  <a:gd name="connsiteY10" fmla="*/ 523875 h 800100"/>
                  <a:gd name="connsiteX11" fmla="*/ 238125 w 533400"/>
                  <a:gd name="connsiteY11" fmla="*/ 523875 h 800100"/>
                  <a:gd name="connsiteX12" fmla="*/ 238125 w 533400"/>
                  <a:gd name="connsiteY12" fmla="*/ 466725 h 800100"/>
                  <a:gd name="connsiteX13" fmla="*/ 295275 w 533400"/>
                  <a:gd name="connsiteY13" fmla="*/ 466725 h 800100"/>
                  <a:gd name="connsiteX14" fmla="*/ 295275 w 533400"/>
                  <a:gd name="connsiteY14" fmla="*/ 523875 h 800100"/>
                  <a:gd name="connsiteX15" fmla="*/ 295275 w 533400"/>
                  <a:gd name="connsiteY15" fmla="*/ 733425 h 800100"/>
                  <a:gd name="connsiteX16" fmla="*/ 238125 w 533400"/>
                  <a:gd name="connsiteY16" fmla="*/ 733425 h 800100"/>
                  <a:gd name="connsiteX17" fmla="*/ 238125 w 533400"/>
                  <a:gd name="connsiteY17" fmla="*/ 619125 h 800100"/>
                  <a:gd name="connsiteX18" fmla="*/ 295275 w 533400"/>
                  <a:gd name="connsiteY18" fmla="*/ 619125 h 800100"/>
                  <a:gd name="connsiteX19" fmla="*/ 295275 w 533400"/>
                  <a:gd name="connsiteY19" fmla="*/ 733425 h 800100"/>
                  <a:gd name="connsiteX20" fmla="*/ 161925 w 533400"/>
                  <a:gd name="connsiteY20" fmla="*/ 523875 h 800100"/>
                  <a:gd name="connsiteX21" fmla="*/ 104775 w 533400"/>
                  <a:gd name="connsiteY21" fmla="*/ 523875 h 800100"/>
                  <a:gd name="connsiteX22" fmla="*/ 104775 w 533400"/>
                  <a:gd name="connsiteY22" fmla="*/ 466725 h 800100"/>
                  <a:gd name="connsiteX23" fmla="*/ 161925 w 533400"/>
                  <a:gd name="connsiteY23" fmla="*/ 466725 h 800100"/>
                  <a:gd name="connsiteX24" fmla="*/ 161925 w 533400"/>
                  <a:gd name="connsiteY24" fmla="*/ 523875 h 800100"/>
                  <a:gd name="connsiteX25" fmla="*/ 161925 w 533400"/>
                  <a:gd name="connsiteY25" fmla="*/ 676275 h 800100"/>
                  <a:gd name="connsiteX26" fmla="*/ 104775 w 533400"/>
                  <a:gd name="connsiteY26" fmla="*/ 676275 h 800100"/>
                  <a:gd name="connsiteX27" fmla="*/ 104775 w 533400"/>
                  <a:gd name="connsiteY27" fmla="*/ 619125 h 800100"/>
                  <a:gd name="connsiteX28" fmla="*/ 161925 w 533400"/>
                  <a:gd name="connsiteY28" fmla="*/ 619125 h 800100"/>
                  <a:gd name="connsiteX29" fmla="*/ 161925 w 533400"/>
                  <a:gd name="connsiteY29" fmla="*/ 676275 h 800100"/>
                  <a:gd name="connsiteX30" fmla="*/ 495300 w 533400"/>
                  <a:gd name="connsiteY30" fmla="*/ 733425 h 800100"/>
                  <a:gd name="connsiteX31" fmla="*/ 495300 w 533400"/>
                  <a:gd name="connsiteY31" fmla="*/ 95250 h 800100"/>
                  <a:gd name="connsiteX32" fmla="*/ 466725 w 533400"/>
                  <a:gd name="connsiteY32" fmla="*/ 95250 h 800100"/>
                  <a:gd name="connsiteX33" fmla="*/ 466725 w 533400"/>
                  <a:gd name="connsiteY33" fmla="*/ 38100 h 800100"/>
                  <a:gd name="connsiteX34" fmla="*/ 438150 w 533400"/>
                  <a:gd name="connsiteY34" fmla="*/ 38100 h 800100"/>
                  <a:gd name="connsiteX35" fmla="*/ 438150 w 533400"/>
                  <a:gd name="connsiteY35" fmla="*/ 0 h 800100"/>
                  <a:gd name="connsiteX36" fmla="*/ 66675 w 533400"/>
                  <a:gd name="connsiteY36" fmla="*/ 38100 h 800100"/>
                  <a:gd name="connsiteX37" fmla="*/ 66675 w 533400"/>
                  <a:gd name="connsiteY37" fmla="*/ 95250 h 800100"/>
                  <a:gd name="connsiteX38" fmla="*/ 38100 w 533400"/>
                  <a:gd name="connsiteY38" fmla="*/ 95250 h 800100"/>
                  <a:gd name="connsiteX39" fmla="*/ 38100 w 533400"/>
                  <a:gd name="connsiteY39" fmla="*/ 733425 h 800100"/>
                  <a:gd name="connsiteX40" fmla="*/ 0 w 533400"/>
                  <a:gd name="connsiteY40" fmla="*/ 733425 h 800100"/>
                  <a:gd name="connsiteX41" fmla="*/ 0 w 533400"/>
                  <a:gd name="connsiteY41" fmla="*/ 800100 h 800100"/>
                  <a:gd name="connsiteX42" fmla="*/ 533400 w 533400"/>
                  <a:gd name="connsiteY42" fmla="*/ 800100 h 800100"/>
                  <a:gd name="connsiteX43" fmla="*/ 533400 w 533400"/>
                  <a:gd name="connsiteY43" fmla="*/ 733425 h 800100"/>
                  <a:gd name="connsiteX44" fmla="*/ 495300 w 533400"/>
                  <a:gd name="connsiteY44" fmla="*/ 733425 h 8001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0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1913 w 533400"/>
                  <a:gd name="connsiteY35" fmla="*/ 7143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57150 h 762000"/>
                  <a:gd name="connsiteX36" fmla="*/ 38100 w 533400"/>
                  <a:gd name="connsiteY36" fmla="*/ 57150 h 762000"/>
                  <a:gd name="connsiteX37" fmla="*/ 38100 w 533400"/>
                  <a:gd name="connsiteY37" fmla="*/ 695325 h 762000"/>
                  <a:gd name="connsiteX38" fmla="*/ 0 w 533400"/>
                  <a:gd name="connsiteY38" fmla="*/ 695325 h 762000"/>
                  <a:gd name="connsiteX39" fmla="*/ 0 w 533400"/>
                  <a:gd name="connsiteY39" fmla="*/ 762000 h 762000"/>
                  <a:gd name="connsiteX40" fmla="*/ 533400 w 533400"/>
                  <a:gd name="connsiteY40" fmla="*/ 762000 h 762000"/>
                  <a:gd name="connsiteX41" fmla="*/ 533400 w 533400"/>
                  <a:gd name="connsiteY41" fmla="*/ 695325 h 762000"/>
                  <a:gd name="connsiteX42" fmla="*/ 495300 w 533400"/>
                  <a:gd name="connsiteY42"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38100 w 533400"/>
                  <a:gd name="connsiteY35" fmla="*/ 57150 h 762000"/>
                  <a:gd name="connsiteX36" fmla="*/ 38100 w 533400"/>
                  <a:gd name="connsiteY36" fmla="*/ 695325 h 762000"/>
                  <a:gd name="connsiteX37" fmla="*/ 0 w 533400"/>
                  <a:gd name="connsiteY37" fmla="*/ 695325 h 762000"/>
                  <a:gd name="connsiteX38" fmla="*/ 0 w 533400"/>
                  <a:gd name="connsiteY38" fmla="*/ 762000 h 762000"/>
                  <a:gd name="connsiteX39" fmla="*/ 533400 w 533400"/>
                  <a:gd name="connsiteY39" fmla="*/ 762000 h 762000"/>
                  <a:gd name="connsiteX40" fmla="*/ 533400 w 533400"/>
                  <a:gd name="connsiteY40" fmla="*/ 695325 h 762000"/>
                  <a:gd name="connsiteX41" fmla="*/ 495300 w 533400"/>
                  <a:gd name="connsiteY41"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38100 w 533400"/>
                  <a:gd name="connsiteY34" fmla="*/ 57150 h 762000"/>
                  <a:gd name="connsiteX35" fmla="*/ 38100 w 533400"/>
                  <a:gd name="connsiteY35" fmla="*/ 695325 h 762000"/>
                  <a:gd name="connsiteX36" fmla="*/ 0 w 533400"/>
                  <a:gd name="connsiteY36" fmla="*/ 695325 h 762000"/>
                  <a:gd name="connsiteX37" fmla="*/ 0 w 533400"/>
                  <a:gd name="connsiteY37" fmla="*/ 762000 h 762000"/>
                  <a:gd name="connsiteX38" fmla="*/ 533400 w 533400"/>
                  <a:gd name="connsiteY38" fmla="*/ 762000 h 762000"/>
                  <a:gd name="connsiteX39" fmla="*/ 533400 w 533400"/>
                  <a:gd name="connsiteY39" fmla="*/ 695325 h 762000"/>
                  <a:gd name="connsiteX40" fmla="*/ 495300 w 533400"/>
                  <a:gd name="connsiteY40" fmla="*/ 695325 h 76200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466725 w 533400"/>
                  <a:gd name="connsiteY32" fmla="*/ 0 h 704850"/>
                  <a:gd name="connsiteX33" fmla="*/ 38100 w 533400"/>
                  <a:gd name="connsiteY33" fmla="*/ 0 h 704850"/>
                  <a:gd name="connsiteX34" fmla="*/ 38100 w 533400"/>
                  <a:gd name="connsiteY34" fmla="*/ 638175 h 704850"/>
                  <a:gd name="connsiteX35" fmla="*/ 0 w 533400"/>
                  <a:gd name="connsiteY35" fmla="*/ 638175 h 704850"/>
                  <a:gd name="connsiteX36" fmla="*/ 0 w 533400"/>
                  <a:gd name="connsiteY36" fmla="*/ 704850 h 704850"/>
                  <a:gd name="connsiteX37" fmla="*/ 533400 w 533400"/>
                  <a:gd name="connsiteY37" fmla="*/ 704850 h 704850"/>
                  <a:gd name="connsiteX38" fmla="*/ 533400 w 533400"/>
                  <a:gd name="connsiteY38" fmla="*/ 638175 h 704850"/>
                  <a:gd name="connsiteX39" fmla="*/ 495300 w 533400"/>
                  <a:gd name="connsiteY39"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333375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102394 h 378619"/>
                  <a:gd name="connsiteX1" fmla="*/ 371475 w 533400"/>
                  <a:gd name="connsiteY1" fmla="*/ 102394 h 378619"/>
                  <a:gd name="connsiteX2" fmla="*/ 371475 w 533400"/>
                  <a:gd name="connsiteY2" fmla="*/ 45244 h 378619"/>
                  <a:gd name="connsiteX3" fmla="*/ 428625 w 533400"/>
                  <a:gd name="connsiteY3" fmla="*/ 45244 h 378619"/>
                  <a:gd name="connsiteX4" fmla="*/ 428625 w 533400"/>
                  <a:gd name="connsiteY4" fmla="*/ 102394 h 378619"/>
                  <a:gd name="connsiteX5" fmla="*/ 428625 w 533400"/>
                  <a:gd name="connsiteY5" fmla="*/ 254794 h 378619"/>
                  <a:gd name="connsiteX6" fmla="*/ 371475 w 533400"/>
                  <a:gd name="connsiteY6" fmla="*/ 254794 h 378619"/>
                  <a:gd name="connsiteX7" fmla="*/ 371475 w 533400"/>
                  <a:gd name="connsiteY7" fmla="*/ 197644 h 378619"/>
                  <a:gd name="connsiteX8" fmla="*/ 428625 w 533400"/>
                  <a:gd name="connsiteY8" fmla="*/ 197644 h 378619"/>
                  <a:gd name="connsiteX9" fmla="*/ 428625 w 533400"/>
                  <a:gd name="connsiteY9" fmla="*/ 254794 h 378619"/>
                  <a:gd name="connsiteX10" fmla="*/ 295275 w 533400"/>
                  <a:gd name="connsiteY10" fmla="*/ 102394 h 378619"/>
                  <a:gd name="connsiteX11" fmla="*/ 238125 w 533400"/>
                  <a:gd name="connsiteY11" fmla="*/ 102394 h 378619"/>
                  <a:gd name="connsiteX12" fmla="*/ 238125 w 533400"/>
                  <a:gd name="connsiteY12" fmla="*/ 45244 h 378619"/>
                  <a:gd name="connsiteX13" fmla="*/ 295275 w 533400"/>
                  <a:gd name="connsiteY13" fmla="*/ 45244 h 378619"/>
                  <a:gd name="connsiteX14" fmla="*/ 295275 w 533400"/>
                  <a:gd name="connsiteY14" fmla="*/ 102394 h 378619"/>
                  <a:gd name="connsiteX15" fmla="*/ 295275 w 533400"/>
                  <a:gd name="connsiteY15" fmla="*/ 311944 h 378619"/>
                  <a:gd name="connsiteX16" fmla="*/ 238125 w 533400"/>
                  <a:gd name="connsiteY16" fmla="*/ 311944 h 378619"/>
                  <a:gd name="connsiteX17" fmla="*/ 238125 w 533400"/>
                  <a:gd name="connsiteY17" fmla="*/ 197644 h 378619"/>
                  <a:gd name="connsiteX18" fmla="*/ 295275 w 533400"/>
                  <a:gd name="connsiteY18" fmla="*/ 197644 h 378619"/>
                  <a:gd name="connsiteX19" fmla="*/ 295275 w 533400"/>
                  <a:gd name="connsiteY19" fmla="*/ 311944 h 378619"/>
                  <a:gd name="connsiteX20" fmla="*/ 161925 w 533400"/>
                  <a:gd name="connsiteY20" fmla="*/ 102394 h 378619"/>
                  <a:gd name="connsiteX21" fmla="*/ 104775 w 533400"/>
                  <a:gd name="connsiteY21" fmla="*/ 102394 h 378619"/>
                  <a:gd name="connsiteX22" fmla="*/ 104775 w 533400"/>
                  <a:gd name="connsiteY22" fmla="*/ 45244 h 378619"/>
                  <a:gd name="connsiteX23" fmla="*/ 161925 w 533400"/>
                  <a:gd name="connsiteY23" fmla="*/ 45244 h 378619"/>
                  <a:gd name="connsiteX24" fmla="*/ 161925 w 533400"/>
                  <a:gd name="connsiteY24" fmla="*/ 102394 h 378619"/>
                  <a:gd name="connsiteX25" fmla="*/ 161925 w 533400"/>
                  <a:gd name="connsiteY25" fmla="*/ 254794 h 378619"/>
                  <a:gd name="connsiteX26" fmla="*/ 104775 w 533400"/>
                  <a:gd name="connsiteY26" fmla="*/ 254794 h 378619"/>
                  <a:gd name="connsiteX27" fmla="*/ 104775 w 533400"/>
                  <a:gd name="connsiteY27" fmla="*/ 197644 h 378619"/>
                  <a:gd name="connsiteX28" fmla="*/ 161925 w 533400"/>
                  <a:gd name="connsiteY28" fmla="*/ 197644 h 378619"/>
                  <a:gd name="connsiteX29" fmla="*/ 161925 w 533400"/>
                  <a:gd name="connsiteY29" fmla="*/ 254794 h 378619"/>
                  <a:gd name="connsiteX30" fmla="*/ 495300 w 533400"/>
                  <a:gd name="connsiteY30" fmla="*/ 311944 h 378619"/>
                  <a:gd name="connsiteX31" fmla="*/ 495300 w 533400"/>
                  <a:gd name="connsiteY31" fmla="*/ 7144 h 378619"/>
                  <a:gd name="connsiteX32" fmla="*/ 38100 w 533400"/>
                  <a:gd name="connsiteY32" fmla="*/ 0 h 378619"/>
                  <a:gd name="connsiteX33" fmla="*/ 38100 w 533400"/>
                  <a:gd name="connsiteY33" fmla="*/ 311944 h 378619"/>
                  <a:gd name="connsiteX34" fmla="*/ 0 w 533400"/>
                  <a:gd name="connsiteY34" fmla="*/ 311944 h 378619"/>
                  <a:gd name="connsiteX35" fmla="*/ 0 w 533400"/>
                  <a:gd name="connsiteY35" fmla="*/ 378619 h 378619"/>
                  <a:gd name="connsiteX36" fmla="*/ 533400 w 533400"/>
                  <a:gd name="connsiteY36" fmla="*/ 378619 h 378619"/>
                  <a:gd name="connsiteX37" fmla="*/ 533400 w 533400"/>
                  <a:gd name="connsiteY37" fmla="*/ 311944 h 378619"/>
                  <a:gd name="connsiteX38" fmla="*/ 495300 w 533400"/>
                  <a:gd name="connsiteY38" fmla="*/ 311944 h 378619"/>
                  <a:gd name="connsiteX0" fmla="*/ 428625 w 533400"/>
                  <a:gd name="connsiteY0" fmla="*/ 95250 h 371475"/>
                  <a:gd name="connsiteX1" fmla="*/ 371475 w 533400"/>
                  <a:gd name="connsiteY1" fmla="*/ 95250 h 371475"/>
                  <a:gd name="connsiteX2" fmla="*/ 371475 w 533400"/>
                  <a:gd name="connsiteY2" fmla="*/ 38100 h 371475"/>
                  <a:gd name="connsiteX3" fmla="*/ 428625 w 533400"/>
                  <a:gd name="connsiteY3" fmla="*/ 38100 h 371475"/>
                  <a:gd name="connsiteX4" fmla="*/ 428625 w 533400"/>
                  <a:gd name="connsiteY4" fmla="*/ 95250 h 371475"/>
                  <a:gd name="connsiteX5" fmla="*/ 428625 w 533400"/>
                  <a:gd name="connsiteY5" fmla="*/ 247650 h 371475"/>
                  <a:gd name="connsiteX6" fmla="*/ 371475 w 533400"/>
                  <a:gd name="connsiteY6" fmla="*/ 247650 h 371475"/>
                  <a:gd name="connsiteX7" fmla="*/ 371475 w 533400"/>
                  <a:gd name="connsiteY7" fmla="*/ 190500 h 371475"/>
                  <a:gd name="connsiteX8" fmla="*/ 428625 w 533400"/>
                  <a:gd name="connsiteY8" fmla="*/ 190500 h 371475"/>
                  <a:gd name="connsiteX9" fmla="*/ 428625 w 533400"/>
                  <a:gd name="connsiteY9" fmla="*/ 247650 h 371475"/>
                  <a:gd name="connsiteX10" fmla="*/ 295275 w 533400"/>
                  <a:gd name="connsiteY10" fmla="*/ 95250 h 371475"/>
                  <a:gd name="connsiteX11" fmla="*/ 238125 w 533400"/>
                  <a:gd name="connsiteY11" fmla="*/ 95250 h 371475"/>
                  <a:gd name="connsiteX12" fmla="*/ 238125 w 533400"/>
                  <a:gd name="connsiteY12" fmla="*/ 38100 h 371475"/>
                  <a:gd name="connsiteX13" fmla="*/ 295275 w 533400"/>
                  <a:gd name="connsiteY13" fmla="*/ 38100 h 371475"/>
                  <a:gd name="connsiteX14" fmla="*/ 295275 w 533400"/>
                  <a:gd name="connsiteY14" fmla="*/ 95250 h 371475"/>
                  <a:gd name="connsiteX15" fmla="*/ 295275 w 533400"/>
                  <a:gd name="connsiteY15" fmla="*/ 304800 h 371475"/>
                  <a:gd name="connsiteX16" fmla="*/ 238125 w 533400"/>
                  <a:gd name="connsiteY16" fmla="*/ 304800 h 371475"/>
                  <a:gd name="connsiteX17" fmla="*/ 238125 w 533400"/>
                  <a:gd name="connsiteY17" fmla="*/ 190500 h 371475"/>
                  <a:gd name="connsiteX18" fmla="*/ 295275 w 533400"/>
                  <a:gd name="connsiteY18" fmla="*/ 190500 h 371475"/>
                  <a:gd name="connsiteX19" fmla="*/ 295275 w 533400"/>
                  <a:gd name="connsiteY19" fmla="*/ 304800 h 371475"/>
                  <a:gd name="connsiteX20" fmla="*/ 161925 w 533400"/>
                  <a:gd name="connsiteY20" fmla="*/ 95250 h 371475"/>
                  <a:gd name="connsiteX21" fmla="*/ 104775 w 533400"/>
                  <a:gd name="connsiteY21" fmla="*/ 95250 h 371475"/>
                  <a:gd name="connsiteX22" fmla="*/ 104775 w 533400"/>
                  <a:gd name="connsiteY22" fmla="*/ 38100 h 371475"/>
                  <a:gd name="connsiteX23" fmla="*/ 161925 w 533400"/>
                  <a:gd name="connsiteY23" fmla="*/ 38100 h 371475"/>
                  <a:gd name="connsiteX24" fmla="*/ 161925 w 533400"/>
                  <a:gd name="connsiteY24" fmla="*/ 95250 h 371475"/>
                  <a:gd name="connsiteX25" fmla="*/ 161925 w 533400"/>
                  <a:gd name="connsiteY25" fmla="*/ 247650 h 371475"/>
                  <a:gd name="connsiteX26" fmla="*/ 104775 w 533400"/>
                  <a:gd name="connsiteY26" fmla="*/ 247650 h 371475"/>
                  <a:gd name="connsiteX27" fmla="*/ 104775 w 533400"/>
                  <a:gd name="connsiteY27" fmla="*/ 190500 h 371475"/>
                  <a:gd name="connsiteX28" fmla="*/ 161925 w 533400"/>
                  <a:gd name="connsiteY28" fmla="*/ 190500 h 371475"/>
                  <a:gd name="connsiteX29" fmla="*/ 161925 w 533400"/>
                  <a:gd name="connsiteY29" fmla="*/ 247650 h 371475"/>
                  <a:gd name="connsiteX30" fmla="*/ 495300 w 533400"/>
                  <a:gd name="connsiteY30" fmla="*/ 304800 h 371475"/>
                  <a:gd name="connsiteX31" fmla="*/ 495300 w 533400"/>
                  <a:gd name="connsiteY31" fmla="*/ 0 h 371475"/>
                  <a:gd name="connsiteX32" fmla="*/ 38100 w 533400"/>
                  <a:gd name="connsiteY32" fmla="*/ 2381 h 371475"/>
                  <a:gd name="connsiteX33" fmla="*/ 38100 w 533400"/>
                  <a:gd name="connsiteY33" fmla="*/ 304800 h 371475"/>
                  <a:gd name="connsiteX34" fmla="*/ 0 w 533400"/>
                  <a:gd name="connsiteY34" fmla="*/ 304800 h 371475"/>
                  <a:gd name="connsiteX35" fmla="*/ 0 w 533400"/>
                  <a:gd name="connsiteY35" fmla="*/ 371475 h 371475"/>
                  <a:gd name="connsiteX36" fmla="*/ 533400 w 533400"/>
                  <a:gd name="connsiteY36" fmla="*/ 371475 h 371475"/>
                  <a:gd name="connsiteX37" fmla="*/ 533400 w 533400"/>
                  <a:gd name="connsiteY37" fmla="*/ 304800 h 371475"/>
                  <a:gd name="connsiteX38" fmla="*/ 495300 w 533400"/>
                  <a:gd name="connsiteY38" fmla="*/ 30480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33400" h="371475">
                    <a:moveTo>
                      <a:pt x="428625" y="95250"/>
                    </a:moveTo>
                    <a:lnTo>
                      <a:pt x="371475" y="95250"/>
                    </a:lnTo>
                    <a:lnTo>
                      <a:pt x="371475" y="38100"/>
                    </a:lnTo>
                    <a:lnTo>
                      <a:pt x="428625" y="38100"/>
                    </a:lnTo>
                    <a:lnTo>
                      <a:pt x="428625" y="95250"/>
                    </a:lnTo>
                    <a:close/>
                    <a:moveTo>
                      <a:pt x="428625" y="247650"/>
                    </a:moveTo>
                    <a:lnTo>
                      <a:pt x="371475" y="247650"/>
                    </a:lnTo>
                    <a:lnTo>
                      <a:pt x="371475" y="190500"/>
                    </a:lnTo>
                    <a:lnTo>
                      <a:pt x="428625" y="190500"/>
                    </a:lnTo>
                    <a:lnTo>
                      <a:pt x="428625" y="247650"/>
                    </a:lnTo>
                    <a:close/>
                    <a:moveTo>
                      <a:pt x="295275" y="95250"/>
                    </a:moveTo>
                    <a:lnTo>
                      <a:pt x="238125" y="95250"/>
                    </a:lnTo>
                    <a:lnTo>
                      <a:pt x="238125" y="38100"/>
                    </a:lnTo>
                    <a:lnTo>
                      <a:pt x="295275" y="38100"/>
                    </a:lnTo>
                    <a:lnTo>
                      <a:pt x="295275" y="95250"/>
                    </a:lnTo>
                    <a:close/>
                    <a:moveTo>
                      <a:pt x="295275" y="304800"/>
                    </a:moveTo>
                    <a:lnTo>
                      <a:pt x="238125" y="304800"/>
                    </a:lnTo>
                    <a:lnTo>
                      <a:pt x="238125" y="190500"/>
                    </a:lnTo>
                    <a:lnTo>
                      <a:pt x="295275" y="190500"/>
                    </a:lnTo>
                    <a:lnTo>
                      <a:pt x="295275" y="304800"/>
                    </a:lnTo>
                    <a:close/>
                    <a:moveTo>
                      <a:pt x="161925" y="95250"/>
                    </a:moveTo>
                    <a:lnTo>
                      <a:pt x="104775" y="95250"/>
                    </a:lnTo>
                    <a:lnTo>
                      <a:pt x="104775" y="38100"/>
                    </a:lnTo>
                    <a:lnTo>
                      <a:pt x="161925" y="38100"/>
                    </a:lnTo>
                    <a:lnTo>
                      <a:pt x="161925" y="95250"/>
                    </a:lnTo>
                    <a:close/>
                    <a:moveTo>
                      <a:pt x="161925" y="247650"/>
                    </a:moveTo>
                    <a:lnTo>
                      <a:pt x="104775" y="247650"/>
                    </a:lnTo>
                    <a:lnTo>
                      <a:pt x="104775" y="190500"/>
                    </a:lnTo>
                    <a:lnTo>
                      <a:pt x="161925" y="190500"/>
                    </a:lnTo>
                    <a:lnTo>
                      <a:pt x="161925" y="247650"/>
                    </a:lnTo>
                    <a:close/>
                    <a:moveTo>
                      <a:pt x="495300" y="304800"/>
                    </a:moveTo>
                    <a:lnTo>
                      <a:pt x="495300" y="0"/>
                    </a:lnTo>
                    <a:lnTo>
                      <a:pt x="38100" y="2381"/>
                    </a:lnTo>
                    <a:lnTo>
                      <a:pt x="38100" y="304800"/>
                    </a:lnTo>
                    <a:lnTo>
                      <a:pt x="0" y="304800"/>
                    </a:lnTo>
                    <a:lnTo>
                      <a:pt x="0" y="371475"/>
                    </a:lnTo>
                    <a:lnTo>
                      <a:pt x="533400" y="371475"/>
                    </a:lnTo>
                    <a:lnTo>
                      <a:pt x="533400" y="304800"/>
                    </a:lnTo>
                    <a:lnTo>
                      <a:pt x="495300" y="304800"/>
                    </a:lnTo>
                    <a:close/>
                  </a:path>
                </a:pathLst>
              </a:custGeom>
              <a:solidFill>
                <a:schemeClr val="bg2">
                  <a:lumMod val="5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pic>
          <p:nvPicPr>
            <p:cNvPr id="112" name="Kuva 111" descr="Tuotanto tasaisella täytöllä">
              <a:extLst>
                <a:ext uri="{FF2B5EF4-FFF2-40B4-BE49-F238E27FC236}">
                  <a16:creationId xmlns:a16="http://schemas.microsoft.com/office/drawing/2014/main" id="{DB09F248-20E7-034F-D24C-1387AEAEDC9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7436444" y="2134058"/>
              <a:ext cx="740382" cy="740382"/>
            </a:xfrm>
            <a:prstGeom prst="rect">
              <a:avLst/>
            </a:prstGeom>
          </p:spPr>
        </p:pic>
        <p:cxnSp>
          <p:nvCxnSpPr>
            <p:cNvPr id="113" name="Suora nuoliyhdysviiva 112">
              <a:extLst>
                <a:ext uri="{FF2B5EF4-FFF2-40B4-BE49-F238E27FC236}">
                  <a16:creationId xmlns:a16="http://schemas.microsoft.com/office/drawing/2014/main" id="{9299ADFC-4048-247B-21DB-900E7A2B4DF2}"/>
                </a:ext>
              </a:extLst>
            </p:cNvPr>
            <p:cNvCxnSpPr>
              <a:cxnSpLocks/>
            </p:cNvCxnSpPr>
            <p:nvPr/>
          </p:nvCxnSpPr>
          <p:spPr>
            <a:xfrm>
              <a:off x="7602492" y="4681262"/>
              <a:ext cx="574334" cy="0"/>
            </a:xfrm>
            <a:prstGeom prst="straightConnector1">
              <a:avLst/>
            </a:prstGeom>
            <a:ln w="34925">
              <a:solidFill>
                <a:srgbClr val="E97132"/>
              </a:solidFill>
              <a:prstDash val="dash"/>
              <a:tailEnd type="triangle"/>
            </a:ln>
          </p:spPr>
          <p:style>
            <a:lnRef idx="2">
              <a:schemeClr val="accent1"/>
            </a:lnRef>
            <a:fillRef idx="0">
              <a:schemeClr val="accent1"/>
            </a:fillRef>
            <a:effectRef idx="1">
              <a:schemeClr val="accent1"/>
            </a:effectRef>
            <a:fontRef idx="minor">
              <a:schemeClr val="tx1"/>
            </a:fontRef>
          </p:style>
        </p:cxnSp>
        <p:sp>
          <p:nvSpPr>
            <p:cNvPr id="114" name="Tekstiruutu 113">
              <a:extLst>
                <a:ext uri="{FF2B5EF4-FFF2-40B4-BE49-F238E27FC236}">
                  <a16:creationId xmlns:a16="http://schemas.microsoft.com/office/drawing/2014/main" id="{19FB5F97-D540-6563-4AEF-60CE053A0D63}"/>
                </a:ext>
              </a:extLst>
            </p:cNvPr>
            <p:cNvSpPr txBox="1"/>
            <p:nvPr/>
          </p:nvSpPr>
          <p:spPr>
            <a:xfrm>
              <a:off x="8391997" y="2372962"/>
              <a:ext cx="107112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srgbClr val="0070C0"/>
                  </a:solidFill>
                  <a:effectLst/>
                  <a:uLnTx/>
                  <a:uFillTx/>
                  <a:latin typeface="Aptos" panose="02110004020202020204"/>
                  <a:ea typeface="+mn-ea"/>
                  <a:cs typeface="+mn-cs"/>
                </a:rPr>
                <a:t>Supplier</a:t>
              </a:r>
            </a:p>
          </p:txBody>
        </p:sp>
        <p:sp>
          <p:nvSpPr>
            <p:cNvPr id="115" name="Tekstiruutu 114">
              <a:extLst>
                <a:ext uri="{FF2B5EF4-FFF2-40B4-BE49-F238E27FC236}">
                  <a16:creationId xmlns:a16="http://schemas.microsoft.com/office/drawing/2014/main" id="{8A55C4FC-032E-9A11-A20B-5B21E69E1A78}"/>
                </a:ext>
              </a:extLst>
            </p:cNvPr>
            <p:cNvSpPr txBox="1"/>
            <p:nvPr/>
          </p:nvSpPr>
          <p:spPr>
            <a:xfrm>
              <a:off x="8391996" y="3078506"/>
              <a:ext cx="254180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err="1">
                  <a:ln>
                    <a:noFill/>
                  </a:ln>
                  <a:solidFill>
                    <a:srgbClr val="0070C0"/>
                  </a:solidFill>
                  <a:effectLst/>
                  <a:uLnTx/>
                  <a:uFillTx/>
                  <a:latin typeface="Aptos" panose="02110004020202020204"/>
                  <a:ea typeface="+mn-ea"/>
                  <a:cs typeface="+mn-cs"/>
                </a:rPr>
                <a:t>Information</a:t>
              </a:r>
              <a:r>
                <a:rPr kumimoji="0" lang="fi-FI" sz="1800" b="1" i="0" u="none" strike="noStrike" kern="1200" cap="none" spc="0" normalizeH="0" baseline="0" noProof="0">
                  <a:ln>
                    <a:noFill/>
                  </a:ln>
                  <a:solidFill>
                    <a:srgbClr val="0070C0"/>
                  </a:solidFill>
                  <a:effectLst/>
                  <a:uLnTx/>
                  <a:uFillTx/>
                  <a:latin typeface="Aptos" panose="02110004020202020204"/>
                  <a:ea typeface="+mn-ea"/>
                  <a:cs typeface="+mn-cs"/>
                </a:rPr>
                <a:t> Exchange </a:t>
              </a:r>
              <a:r>
                <a:rPr kumimoji="0" lang="fi-FI" sz="1800" b="1" i="0" u="none" strike="noStrike" kern="1200" cap="none" spc="0" normalizeH="0" baseline="0" noProof="0" err="1">
                  <a:ln>
                    <a:noFill/>
                  </a:ln>
                  <a:solidFill>
                    <a:srgbClr val="0070C0"/>
                  </a:solidFill>
                  <a:effectLst/>
                  <a:uLnTx/>
                  <a:uFillTx/>
                  <a:latin typeface="Aptos" panose="02110004020202020204"/>
                  <a:ea typeface="+mn-ea"/>
                  <a:cs typeface="+mn-cs"/>
                </a:rPr>
                <a:t>Solution</a:t>
              </a:r>
              <a:endParaRPr kumimoji="0" lang="fi-FI" sz="1800" b="1" i="0" u="none" strike="noStrike" kern="1200" cap="none" spc="0" normalizeH="0" baseline="0" noProof="0">
                <a:ln>
                  <a:noFill/>
                </a:ln>
                <a:solidFill>
                  <a:srgbClr val="0070C0"/>
                </a:solidFill>
                <a:effectLst/>
                <a:uLnTx/>
                <a:uFillTx/>
                <a:latin typeface="Aptos" panose="02110004020202020204"/>
                <a:ea typeface="+mn-ea"/>
                <a:cs typeface="+mn-cs"/>
              </a:endParaRPr>
            </a:p>
          </p:txBody>
        </p:sp>
        <p:sp>
          <p:nvSpPr>
            <p:cNvPr id="116" name="Tekstiruutu 115">
              <a:extLst>
                <a:ext uri="{FF2B5EF4-FFF2-40B4-BE49-F238E27FC236}">
                  <a16:creationId xmlns:a16="http://schemas.microsoft.com/office/drawing/2014/main" id="{1A803486-09A4-3C35-AA3E-F435BC979EFB}"/>
                </a:ext>
              </a:extLst>
            </p:cNvPr>
            <p:cNvSpPr txBox="1"/>
            <p:nvPr/>
          </p:nvSpPr>
          <p:spPr>
            <a:xfrm>
              <a:off x="8391997" y="3784050"/>
              <a:ext cx="172974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err="1">
                  <a:ln>
                    <a:noFill/>
                  </a:ln>
                  <a:solidFill>
                    <a:srgbClr val="0070C0"/>
                  </a:solidFill>
                  <a:effectLst/>
                  <a:uLnTx/>
                  <a:uFillTx/>
                  <a:latin typeface="Aptos" panose="02110004020202020204"/>
                  <a:ea typeface="+mn-ea"/>
                  <a:cs typeface="+mn-cs"/>
                </a:rPr>
                <a:t>Receiver</a:t>
              </a:r>
              <a:endParaRPr kumimoji="0" lang="fi-FI" sz="1800" b="1" i="0" u="none" strike="noStrike" kern="1200" cap="none" spc="0" normalizeH="0" baseline="0" noProof="0">
                <a:ln>
                  <a:noFill/>
                </a:ln>
                <a:solidFill>
                  <a:srgbClr val="0070C0"/>
                </a:solidFill>
                <a:effectLst/>
                <a:uLnTx/>
                <a:uFillTx/>
                <a:latin typeface="Aptos" panose="02110004020202020204"/>
                <a:ea typeface="+mn-ea"/>
                <a:cs typeface="+mn-cs"/>
              </a:endParaRPr>
            </a:p>
          </p:txBody>
        </p:sp>
        <p:sp>
          <p:nvSpPr>
            <p:cNvPr id="117" name="Tekstiruutu 116">
              <a:extLst>
                <a:ext uri="{FF2B5EF4-FFF2-40B4-BE49-F238E27FC236}">
                  <a16:creationId xmlns:a16="http://schemas.microsoft.com/office/drawing/2014/main" id="{6EF892E8-0946-2AFC-3529-D5E60DCF1BAE}"/>
                </a:ext>
              </a:extLst>
            </p:cNvPr>
            <p:cNvSpPr txBox="1"/>
            <p:nvPr/>
          </p:nvSpPr>
          <p:spPr>
            <a:xfrm>
              <a:off x="8391997" y="4489595"/>
              <a:ext cx="240016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err="1">
                  <a:ln>
                    <a:noFill/>
                  </a:ln>
                  <a:solidFill>
                    <a:srgbClr val="0070C0"/>
                  </a:solidFill>
                  <a:effectLst/>
                  <a:uLnTx/>
                  <a:uFillTx/>
                  <a:latin typeface="Aptos" panose="02110004020202020204"/>
                  <a:ea typeface="+mn-ea"/>
                  <a:cs typeface="+mn-cs"/>
                </a:rPr>
                <a:t>Information</a:t>
              </a:r>
              <a:endParaRPr kumimoji="0" lang="fi-FI" sz="1800" b="1" i="0" u="none" strike="noStrike" kern="1200" cap="none" spc="0" normalizeH="0" baseline="0" noProof="0">
                <a:ln>
                  <a:noFill/>
                </a:ln>
                <a:solidFill>
                  <a:srgbClr val="0070C0"/>
                </a:solidFill>
                <a:effectLst/>
                <a:uLnTx/>
                <a:uFillTx/>
                <a:latin typeface="Aptos" panose="02110004020202020204"/>
                <a:ea typeface="+mn-ea"/>
                <a:cs typeface="+mn-cs"/>
              </a:endParaRPr>
            </a:p>
          </p:txBody>
        </p:sp>
      </p:grpSp>
    </p:spTree>
    <p:extLst>
      <p:ext uri="{BB962C8B-B14F-4D97-AF65-F5344CB8AC3E}">
        <p14:creationId xmlns:p14="http://schemas.microsoft.com/office/powerpoint/2010/main" val="3360656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18"/>
                                        </p:tgtEl>
                                        <p:attrNameLst>
                                          <p:attrName>style.visibility</p:attrName>
                                        </p:attrNameLst>
                                      </p:cBhvr>
                                      <p:to>
                                        <p:strVal val="visible"/>
                                      </p:to>
                                    </p:set>
                                  </p:childTnLst>
                                  <p:subTnLst>
                                    <p:set>
                                      <p:cBhvr override="childStyle">
                                        <p:cTn dur="1" fill="hold" display="0" masterRel="nextClick" afterEffect="1"/>
                                        <p:tgtEl>
                                          <p:spTgt spid="118"/>
                                        </p:tgtEl>
                                        <p:attrNameLst>
                                          <p:attrName>style.visibility</p:attrName>
                                        </p:attrNameLst>
                                      </p:cBhvr>
                                      <p:to>
                                        <p:strVal val="hidden"/>
                                      </p:to>
                                    </p:set>
                                  </p:sub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9"/>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9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9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4" name="Tekstiruutu 3">
            <a:extLst>
              <a:ext uri="{FF2B5EF4-FFF2-40B4-BE49-F238E27FC236}">
                <a16:creationId xmlns:a16="http://schemas.microsoft.com/office/drawing/2014/main" id="{5FA1CC5F-B4BF-25CA-9011-2A5D7B0957E3}"/>
              </a:ext>
            </a:extLst>
          </p:cNvPr>
          <p:cNvSpPr txBox="1"/>
          <p:nvPr/>
        </p:nvSpPr>
        <p:spPr>
          <a:xfrm>
            <a:off x="325734" y="1107193"/>
            <a:ext cx="607125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Aptos" panose="02110004020202020204"/>
                <a:ea typeface="+mn-ea"/>
                <a:cs typeface="+mn-cs"/>
              </a:rPr>
              <a:t>Utilizing </a:t>
            </a:r>
            <a:r>
              <a:rPr kumimoji="0" lang="en-US" sz="1800" b="1" i="0" u="none" strike="noStrike" kern="1200" cap="none" spc="0" normalizeH="0" baseline="0" noProof="0" err="1">
                <a:ln>
                  <a:noFill/>
                </a:ln>
                <a:solidFill>
                  <a:prstClr val="black"/>
                </a:solidFill>
                <a:effectLst/>
                <a:uLnTx/>
                <a:uFillTx/>
                <a:latin typeface="Aptos" panose="02110004020202020204"/>
                <a:ea typeface="+mn-ea"/>
                <a:cs typeface="+mn-cs"/>
              </a:rPr>
              <a:t>Peppol</a:t>
            </a:r>
            <a:r>
              <a:rPr kumimoji="0" lang="en-US" sz="1800" b="1" i="0" u="none" strike="noStrike" kern="1200" cap="none" spc="0" normalizeH="0" baseline="0" noProof="0">
                <a:ln>
                  <a:noFill/>
                </a:ln>
                <a:solidFill>
                  <a:prstClr val="black"/>
                </a:solidFill>
                <a:effectLst/>
                <a:uLnTx/>
                <a:uFillTx/>
                <a:latin typeface="Aptos" panose="02110004020202020204"/>
                <a:ea typeface="+mn-ea"/>
                <a:cs typeface="+mn-cs"/>
              </a:rPr>
              <a:t> messages in the order-to-delivery process of construction products?</a:t>
            </a:r>
            <a:endParaRPr kumimoji="0" lang="fi-FI" sz="18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 name="Tekstiruutu 4">
            <a:extLst>
              <a:ext uri="{FF2B5EF4-FFF2-40B4-BE49-F238E27FC236}">
                <a16:creationId xmlns:a16="http://schemas.microsoft.com/office/drawing/2014/main" id="{0799A288-B03F-E150-7408-76B44DA7054B}"/>
              </a:ext>
            </a:extLst>
          </p:cNvPr>
          <p:cNvSpPr txBox="1"/>
          <p:nvPr/>
        </p:nvSpPr>
        <p:spPr>
          <a:xfrm>
            <a:off x="6120742" y="5614128"/>
            <a:ext cx="6071258" cy="120032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b="1">
                <a:solidFill>
                  <a:prstClr val="black">
                    <a:lumMod val="50000"/>
                    <a:lumOff val="50000"/>
                  </a:prstClr>
                </a:solidFill>
                <a:latin typeface="Aptos" panose="02110004020202020204"/>
              </a:rPr>
              <a:t>More </a:t>
            </a:r>
            <a:r>
              <a:rPr lang="fi-FI" b="1" err="1">
                <a:solidFill>
                  <a:prstClr val="black">
                    <a:lumMod val="50000"/>
                    <a:lumOff val="50000"/>
                  </a:prstClr>
                </a:solidFill>
                <a:latin typeface="Aptos" panose="02110004020202020204"/>
              </a:rPr>
              <a:t>information</a:t>
            </a:r>
            <a:r>
              <a:rPr kumimoji="0" lang="fi-FI" sz="1800" b="1" i="0" u="none" strike="noStrike" kern="1200" cap="none" spc="0" normalizeH="0" baseline="0" noProof="0">
                <a:ln>
                  <a:noFill/>
                </a:ln>
                <a:solidFill>
                  <a:prstClr val="black">
                    <a:lumMod val="50000"/>
                    <a:lumOff val="50000"/>
                  </a:prstClr>
                </a:solidFill>
                <a:effectLst/>
                <a:uLnTx/>
                <a:uFillTx/>
                <a:latin typeface="Aptos" panose="02110004020202020204"/>
                <a:ea typeface="+mn-ea"/>
                <a:cs typeface="+mn-cs"/>
              </a:rPr>
              <a:t>:</a:t>
            </a:r>
            <a:endParaRPr kumimoji="0" lang="fi-FI" sz="1800" b="1" i="0" u="none" strike="noStrike" kern="1200" cap="none" spc="0" normalizeH="0" baseline="0" noProof="0">
              <a:ln>
                <a:noFill/>
              </a:ln>
              <a:solidFill>
                <a:prstClr val="black">
                  <a:lumMod val="50000"/>
                  <a:lumOff val="50000"/>
                </a:prstClr>
              </a:solidFill>
              <a:effectLst/>
              <a:uLnTx/>
              <a:uFillTx/>
              <a:latin typeface="Aptos" panose="02110004020202020204"/>
              <a:ea typeface="+mn-ea"/>
              <a:cs typeface="+mn-cs"/>
              <a:hlinkClick r:id="rId3">
                <a:extLst>
                  <a:ext uri="{A12FA001-AC4F-418D-AE19-62706E023703}">
                    <ahyp:hlinkClr xmlns:ahyp="http://schemas.microsoft.com/office/drawing/2018/hyperlinkcolor" val="tx"/>
                  </a:ext>
                </a:extLst>
              </a:hlinkClick>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srgbClr val="467886"/>
                </a:solidFill>
                <a:effectLst/>
                <a:uLnTx/>
                <a:uFillTx/>
                <a:latin typeface="Aptos" panose="02110004020202020204"/>
                <a:ea typeface="+mn-ea"/>
                <a:cs typeface="+mn-cs"/>
                <a:hlinkClick r:id="rId3">
                  <a:extLst>
                    <a:ext uri="{A12FA001-AC4F-418D-AE19-62706E023703}">
                      <ahyp:hlinkClr xmlns:ahyp="http://schemas.microsoft.com/office/drawing/2018/hyperlinkcolor" val="tx"/>
                    </a:ext>
                  </a:extLst>
                </a:hlinkClick>
              </a:rPr>
              <a:t>www.valtiokonttori.fi/peppol</a:t>
            </a: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hlinkClick r:id="rId4"/>
              </a:rPr>
              <a:t>www.valtiokonttori.fi/peppol-info</a:t>
            </a: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hlinkClick r:id="rId5"/>
              </a:rPr>
              <a:t>https://bis.beast.se/</a:t>
            </a: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 </a:t>
            </a:r>
          </a:p>
        </p:txBody>
      </p:sp>
      <p:grpSp>
        <p:nvGrpSpPr>
          <p:cNvPr id="11" name="Ryhmä 10">
            <a:extLst>
              <a:ext uri="{FF2B5EF4-FFF2-40B4-BE49-F238E27FC236}">
                <a16:creationId xmlns:a16="http://schemas.microsoft.com/office/drawing/2014/main" id="{72ADD43B-EB49-578A-556F-408C5C198843}"/>
              </a:ext>
            </a:extLst>
          </p:cNvPr>
          <p:cNvGrpSpPr/>
          <p:nvPr/>
        </p:nvGrpSpPr>
        <p:grpSpPr>
          <a:xfrm>
            <a:off x="378642" y="1973947"/>
            <a:ext cx="5572754" cy="4134374"/>
            <a:chOff x="378642" y="2191657"/>
            <a:chExt cx="5572754" cy="4134374"/>
          </a:xfrm>
        </p:grpSpPr>
        <p:sp>
          <p:nvSpPr>
            <p:cNvPr id="2" name="Suorakulmio 1">
              <a:extLst>
                <a:ext uri="{FF2B5EF4-FFF2-40B4-BE49-F238E27FC236}">
                  <a16:creationId xmlns:a16="http://schemas.microsoft.com/office/drawing/2014/main" id="{41E172AD-8BB5-61E6-13E6-EF048673BD02}"/>
                </a:ext>
              </a:extLst>
            </p:cNvPr>
            <p:cNvSpPr/>
            <p:nvPr/>
          </p:nvSpPr>
          <p:spPr>
            <a:xfrm>
              <a:off x="378642" y="2191657"/>
              <a:ext cx="5572754" cy="4134374"/>
            </a:xfrm>
            <a:prstGeom prst="rect">
              <a:avLst/>
            </a:prstGeom>
            <a:solidFill>
              <a:schemeClr val="bg1"/>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72000" rIns="36000" rtlCol="0" anchor="ctr"/>
            <a:lstStyle/>
            <a:p>
              <a:pPr marL="285750" marR="0" lvl="0" indent="-285750" algn="l" defTabSz="914400" rtl="0" eaLnBrk="1" fontAlgn="auto" latinLnBrk="0" hangingPunct="1">
                <a:lnSpc>
                  <a:spcPct val="150000"/>
                </a:lnSpc>
                <a:spcBef>
                  <a:spcPts val="0"/>
                </a:spcBef>
                <a:spcAft>
                  <a:spcPts val="0"/>
                </a:spcAft>
                <a:buClrTx/>
                <a:buSzTx/>
                <a:buFont typeface="Wingdings" panose="05000000000000000000" pitchFamily="2" charset="2"/>
                <a:buChar char="Ø"/>
                <a:tabLst/>
                <a:defRPr/>
              </a:pPr>
              <a:r>
                <a:rPr kumimoji="0" lang="fi-FI" sz="1800" b="0" i="0" u="none" strike="noStrike" kern="1200" cap="none" spc="0" normalizeH="0" baseline="0" noProof="0" err="1">
                  <a:ln>
                    <a:noFill/>
                  </a:ln>
                  <a:solidFill>
                    <a:prstClr val="black"/>
                  </a:solidFill>
                  <a:effectLst/>
                  <a:uLnTx/>
                  <a:uFillTx/>
                  <a:latin typeface="Avenir Next LT Pro" panose="020B0504020202020204" pitchFamily="34" charset="0"/>
                  <a:ea typeface="+mn-ea"/>
                  <a:cs typeface="+mn-cs"/>
                </a:rPr>
                <a:t>Peppol</a:t>
              </a:r>
              <a:r>
                <a:rPr kumimoji="0" lang="fi-FI" sz="1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rPr>
                <a:t> = a </a:t>
              </a:r>
              <a:r>
                <a:rPr kumimoji="0" lang="fi-FI" sz="1800" b="0" i="0" u="none" strike="noStrike" kern="1200" cap="none" spc="0" normalizeH="0" baseline="0" noProof="0" err="1">
                  <a:ln>
                    <a:noFill/>
                  </a:ln>
                  <a:solidFill>
                    <a:prstClr val="black"/>
                  </a:solidFill>
                  <a:effectLst/>
                  <a:uLnTx/>
                  <a:uFillTx/>
                  <a:latin typeface="Avenir Next LT Pro" panose="020B0504020202020204" pitchFamily="34" charset="0"/>
                  <a:ea typeface="+mn-ea"/>
                  <a:cs typeface="+mn-cs"/>
                </a:rPr>
                <a:t>network</a:t>
              </a:r>
              <a:r>
                <a:rPr kumimoji="0" lang="fi-FI" sz="1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rPr>
                <a:t>, </a:t>
              </a:r>
              <a:r>
                <a:rPr kumimoji="0" lang="fi-FI" sz="1800" b="0" i="0" u="none" strike="noStrike" kern="1200" cap="none" spc="0" normalizeH="0" baseline="0" noProof="0" err="1">
                  <a:ln>
                    <a:noFill/>
                  </a:ln>
                  <a:solidFill>
                    <a:prstClr val="black"/>
                  </a:solidFill>
                  <a:effectLst/>
                  <a:uLnTx/>
                  <a:uFillTx/>
                  <a:latin typeface="Avenir Next LT Pro" panose="020B0504020202020204" pitchFamily="34" charset="0"/>
                  <a:ea typeface="+mn-ea"/>
                  <a:cs typeface="+mn-cs"/>
                </a:rPr>
                <a:t>not</a:t>
              </a:r>
              <a:r>
                <a:rPr kumimoji="0" lang="fi-FI" sz="1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rPr>
                <a:t> a </a:t>
              </a:r>
              <a:r>
                <a:rPr kumimoji="0" lang="fi-FI" sz="1800" b="0" i="0" u="none" strike="noStrike" kern="1200" cap="none" spc="0" normalizeH="0" baseline="0" noProof="0" err="1">
                  <a:ln>
                    <a:noFill/>
                  </a:ln>
                  <a:solidFill>
                    <a:prstClr val="black"/>
                  </a:solidFill>
                  <a:effectLst/>
                  <a:uLnTx/>
                  <a:uFillTx/>
                  <a:latin typeface="Avenir Next LT Pro" panose="020B0504020202020204" pitchFamily="34" charset="0"/>
                  <a:ea typeface="+mn-ea"/>
                  <a:cs typeface="+mn-cs"/>
                </a:rPr>
                <a:t>system</a:t>
              </a:r>
              <a:endParaRPr kumimoji="0" lang="fi-FI" sz="1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a:p>
              <a:pPr marL="285750" marR="0" lvl="0" indent="-285750" algn="l" defTabSz="914400" rtl="0" eaLnBrk="1" fontAlgn="auto" latinLnBrk="0" hangingPunct="1">
                <a:lnSpc>
                  <a:spcPct val="150000"/>
                </a:lnSpc>
                <a:spcBef>
                  <a:spcPts val="0"/>
                </a:spcBef>
                <a:spcAft>
                  <a:spcPts val="600"/>
                </a:spcAft>
                <a:buClrTx/>
                <a:buSzTx/>
                <a:buFont typeface="Wingdings" panose="05000000000000000000" pitchFamily="2" charset="2"/>
                <a:buChar char="Ø"/>
                <a:tabLst/>
                <a:defRPr/>
              </a:pPr>
              <a:r>
                <a:rPr kumimoji="0" lang="en-US" sz="1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rPr>
                <a:t>Optimizing the supply chain, not a single point.</a:t>
              </a:r>
              <a:endParaRPr kumimoji="0" lang="fi-FI" sz="1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a:p>
              <a:pPr marL="285750" marR="0" lvl="0" indent="-285750" algn="l" defTabSz="261938"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en-US" sz="1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rPr>
                <a:t>Based on an international standard:    </a:t>
              </a:r>
              <a:r>
                <a:rPr kumimoji="0" lang="fi-FI" sz="1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rPr>
                <a:t> 		   </a:t>
              </a:r>
              <a:r>
                <a:rPr kumimoji="0" lang="fi-FI" sz="1400" b="0" i="0" u="none" strike="noStrike" kern="1200" cap="none" spc="0" normalizeH="0" baseline="0" noProof="0">
                  <a:ln>
                    <a:noFill/>
                  </a:ln>
                  <a:solidFill>
                    <a:srgbClr val="C00000"/>
                  </a:solidFill>
                  <a:effectLst/>
                  <a:uLnTx/>
                  <a:uFillTx/>
                  <a:latin typeface="Avenir Next LT Pro" panose="020B0504020202020204" pitchFamily="34" charset="0"/>
                  <a:ea typeface="+mn-ea"/>
                  <a:cs typeface="+mn-cs"/>
                </a:rPr>
                <a:t>ISO/IEC 19845: 2015</a:t>
              </a:r>
              <a:endParaRPr kumimoji="0" lang="fi-FI" sz="1800" b="0" i="0" u="none" strike="noStrike" kern="1200" cap="none" spc="0" normalizeH="0" baseline="0" noProof="0">
                <a:ln>
                  <a:noFill/>
                </a:ln>
                <a:solidFill>
                  <a:srgbClr val="C00000"/>
                </a:solidFill>
                <a:effectLst/>
                <a:uLnTx/>
                <a:uFillTx/>
                <a:latin typeface="Avenir Next LT Pro" panose="020B0504020202020204" pitchFamily="34" charset="0"/>
                <a:ea typeface="+mn-ea"/>
                <a:cs typeface="+mn-cs"/>
              </a:endParaRPr>
            </a:p>
            <a:p>
              <a:pPr marL="285750" marR="0" lvl="0" indent="-285750" algn="l" defTabSz="914400" rtl="0" eaLnBrk="1" fontAlgn="auto" latinLnBrk="0" hangingPunct="1">
                <a:spcBef>
                  <a:spcPts val="0"/>
                </a:spcBef>
                <a:spcAft>
                  <a:spcPts val="0"/>
                </a:spcAft>
                <a:buClrTx/>
                <a:buSzTx/>
                <a:buFont typeface="Wingdings" panose="05000000000000000000" pitchFamily="2" charset="2"/>
                <a:buChar char="Ø"/>
                <a:tabLst/>
                <a:defRPr/>
              </a:pPr>
              <a:r>
                <a:rPr kumimoji="0" lang="en-US" sz="1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rPr>
                <a:t>Used in the construction industry in other Nordic countries.</a:t>
              </a:r>
              <a:endParaRPr kumimoji="0" lang="fi-FI" sz="1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a:p>
              <a:pPr marL="285750" marR="0" lvl="0" indent="-285750" algn="l" defTabSz="914400" rtl="0" eaLnBrk="1" fontAlgn="auto" latinLnBrk="0" hangingPunct="1">
                <a:lnSpc>
                  <a:spcPct val="150000"/>
                </a:lnSpc>
                <a:spcBef>
                  <a:spcPts val="0"/>
                </a:spcBef>
                <a:spcAft>
                  <a:spcPts val="0"/>
                </a:spcAft>
                <a:buClrTx/>
                <a:buSzTx/>
                <a:buFont typeface="Wingdings" panose="05000000000000000000" pitchFamily="2" charset="2"/>
                <a:buChar char="Ø"/>
                <a:tabLst/>
                <a:defRPr/>
              </a:pPr>
              <a:r>
                <a:rPr kumimoji="0" lang="en-US" sz="1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rPr>
                <a:t>The State Treasury is the </a:t>
              </a:r>
              <a:r>
                <a:rPr kumimoji="0" lang="en-US" sz="1800" b="0" i="0" u="none" strike="noStrike" kern="1200" cap="none" spc="0" normalizeH="0" baseline="0" noProof="0" err="1">
                  <a:ln>
                    <a:noFill/>
                  </a:ln>
                  <a:solidFill>
                    <a:prstClr val="black"/>
                  </a:solidFill>
                  <a:effectLst/>
                  <a:uLnTx/>
                  <a:uFillTx/>
                  <a:latin typeface="Avenir Next LT Pro" panose="020B0504020202020204" pitchFamily="34" charset="0"/>
                  <a:ea typeface="+mn-ea"/>
                  <a:cs typeface="+mn-cs"/>
                </a:rPr>
                <a:t>Peppol</a:t>
              </a:r>
              <a:r>
                <a:rPr kumimoji="0" lang="en-US" sz="1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rPr>
                <a:t> authority in Finland.</a:t>
              </a:r>
              <a:endParaRPr kumimoji="0" lang="fi-FI" sz="1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rPr>
                <a:t>To connect to the </a:t>
              </a:r>
              <a:r>
                <a:rPr kumimoji="0" lang="en-US" sz="1800" b="0" i="0" u="none" strike="noStrike" kern="1200" cap="none" spc="0" normalizeH="0" baseline="0" noProof="0" err="1">
                  <a:ln>
                    <a:noFill/>
                  </a:ln>
                  <a:solidFill>
                    <a:prstClr val="black"/>
                  </a:solidFill>
                  <a:effectLst/>
                  <a:uLnTx/>
                  <a:uFillTx/>
                  <a:latin typeface="Avenir Next LT Pro" panose="020B0504020202020204" pitchFamily="34" charset="0"/>
                  <a:ea typeface="+mn-ea"/>
                  <a:cs typeface="+mn-cs"/>
                </a:rPr>
                <a:t>Peppol</a:t>
              </a:r>
              <a:r>
                <a:rPr kumimoji="0" lang="en-US" sz="1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rPr>
                <a:t> network, a </a:t>
              </a:r>
              <a:r>
                <a:rPr kumimoji="0" lang="en-US" sz="1800" b="0" i="0" u="none" strike="noStrike" kern="1200" cap="none" spc="0" normalizeH="0" baseline="0" noProof="0" err="1">
                  <a:ln>
                    <a:noFill/>
                  </a:ln>
                  <a:solidFill>
                    <a:prstClr val="black"/>
                  </a:solidFill>
                  <a:effectLst/>
                  <a:uLnTx/>
                  <a:uFillTx/>
                  <a:latin typeface="Avenir Next LT Pro" panose="020B0504020202020204" pitchFamily="34" charset="0"/>
                  <a:ea typeface="+mn-ea"/>
                  <a:cs typeface="+mn-cs"/>
                </a:rPr>
                <a:t>Peppol</a:t>
              </a:r>
              <a:r>
                <a:rPr kumimoji="0" lang="en-US" sz="1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rPr>
                <a:t> service provider and a compatible system (e.g., order management system, ERP system, etc.) are always required.</a:t>
              </a:r>
              <a:endParaRPr kumimoji="0" lang="fi-FI" sz="1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pic>
          <p:nvPicPr>
            <p:cNvPr id="6" name="Picture 5" descr="A close-up of a logo&#10;&#10;Description automatically generated">
              <a:extLst>
                <a:ext uri="{FF2B5EF4-FFF2-40B4-BE49-F238E27FC236}">
                  <a16:creationId xmlns:a16="http://schemas.microsoft.com/office/drawing/2014/main" id="{AA09AB13-24A1-CD63-D0DC-66F5696C8A0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31998" y="4684443"/>
              <a:ext cx="1140884" cy="383864"/>
            </a:xfrm>
            <a:prstGeom prst="rect">
              <a:avLst/>
            </a:prstGeom>
          </p:spPr>
        </p:pic>
      </p:grpSp>
      <p:sp>
        <p:nvSpPr>
          <p:cNvPr id="10" name="Otsikko 1">
            <a:extLst>
              <a:ext uri="{FF2B5EF4-FFF2-40B4-BE49-F238E27FC236}">
                <a16:creationId xmlns:a16="http://schemas.microsoft.com/office/drawing/2014/main" id="{CE9D5157-33BE-8DC8-6ADE-AD43A56354EB}"/>
              </a:ext>
            </a:extLst>
          </p:cNvPr>
          <p:cNvSpPr txBox="1">
            <a:spLocks/>
          </p:cNvSpPr>
          <p:nvPr/>
        </p:nvSpPr>
        <p:spPr>
          <a:xfrm>
            <a:off x="407988" y="333376"/>
            <a:ext cx="11376026" cy="1010862"/>
          </a:xfrm>
          <a:prstGeom prst="rect">
            <a:avLst/>
          </a:prstGeom>
        </p:spPr>
        <p:txBody>
          <a:bodyPr vert="horz" wrap="square" lIns="0" tIns="0" rIns="0" bIns="0" rtlCol="0" anchor="t" anchorCtr="0">
            <a:noAutofit/>
          </a:bodyPr>
          <a:lst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fi-FI" sz="3000" b="0" i="0" u="none" strike="noStrike" kern="1200" cap="none" spc="0" normalizeH="0" baseline="0" noProof="0">
                <a:ln>
                  <a:noFill/>
                </a:ln>
                <a:solidFill>
                  <a:srgbClr val="183858"/>
                </a:solidFill>
                <a:effectLst/>
                <a:uLnTx/>
                <a:uFillTx/>
                <a:latin typeface="Avenir Next LT Pro Demi"/>
                <a:ea typeface="+mj-ea"/>
                <a:cs typeface="+mj-cs"/>
              </a:rPr>
              <a:t>INTERFACE </a:t>
            </a:r>
            <a:r>
              <a:rPr kumimoji="0" lang="fi-FI" sz="3000" b="0" i="0" u="none" strike="noStrike" kern="1200" cap="none" spc="0" normalizeH="0" baseline="0" noProof="0" err="1">
                <a:ln>
                  <a:noFill/>
                </a:ln>
                <a:solidFill>
                  <a:srgbClr val="183858"/>
                </a:solidFill>
                <a:effectLst/>
                <a:uLnTx/>
                <a:uFillTx/>
                <a:latin typeface="Avenir Next LT Pro Demi"/>
                <a:ea typeface="+mj-ea"/>
                <a:cs typeface="+mj-cs"/>
              </a:rPr>
              <a:t>working</a:t>
            </a:r>
            <a:r>
              <a:rPr kumimoji="0" lang="fi-FI" sz="3000" b="0" i="0" u="none" strike="noStrike" kern="1200" cap="none" spc="0" normalizeH="0" baseline="0" noProof="0">
                <a:ln>
                  <a:noFill/>
                </a:ln>
                <a:solidFill>
                  <a:srgbClr val="183858"/>
                </a:solidFill>
                <a:effectLst/>
                <a:uLnTx/>
                <a:uFillTx/>
                <a:latin typeface="Avenir Next LT Pro Demi"/>
                <a:ea typeface="+mj-ea"/>
                <a:cs typeface="+mj-cs"/>
              </a:rPr>
              <a:t> </a:t>
            </a:r>
            <a:r>
              <a:rPr kumimoji="0" lang="fi-FI" sz="3000" b="0" i="0" u="none" strike="noStrike" kern="1200" cap="none" spc="0" normalizeH="0" baseline="0" noProof="0" err="1">
                <a:ln>
                  <a:noFill/>
                </a:ln>
                <a:solidFill>
                  <a:srgbClr val="183858"/>
                </a:solidFill>
                <a:effectLst/>
                <a:uLnTx/>
                <a:uFillTx/>
                <a:latin typeface="Avenir Next LT Pro Demi"/>
                <a:ea typeface="+mj-ea"/>
                <a:cs typeface="+mj-cs"/>
              </a:rPr>
              <a:t>group</a:t>
            </a:r>
            <a:endParaRPr kumimoji="0" lang="fi-FI" sz="3000" b="0" i="0" u="none" strike="noStrike" kern="1200" cap="none" spc="0" normalizeH="0" baseline="0" noProof="0">
              <a:ln>
                <a:noFill/>
              </a:ln>
              <a:solidFill>
                <a:srgbClr val="183858"/>
              </a:solidFill>
              <a:effectLst/>
              <a:uLnTx/>
              <a:uFillTx/>
              <a:latin typeface="Avenir Next LT Pro Demi"/>
              <a:ea typeface="+mj-ea"/>
              <a:cs typeface="+mj-cs"/>
            </a:endParaRPr>
          </a:p>
        </p:txBody>
      </p:sp>
      <p:grpSp>
        <p:nvGrpSpPr>
          <p:cNvPr id="28" name="Ryhmä 27">
            <a:extLst>
              <a:ext uri="{FF2B5EF4-FFF2-40B4-BE49-F238E27FC236}">
                <a16:creationId xmlns:a16="http://schemas.microsoft.com/office/drawing/2014/main" id="{F716A133-49B7-CA71-2C4A-980C1F02EAE2}"/>
              </a:ext>
            </a:extLst>
          </p:cNvPr>
          <p:cNvGrpSpPr/>
          <p:nvPr/>
        </p:nvGrpSpPr>
        <p:grpSpPr>
          <a:xfrm>
            <a:off x="6120742" y="2042779"/>
            <a:ext cx="5695873" cy="3529674"/>
            <a:chOff x="4913318" y="2136204"/>
            <a:chExt cx="6734338" cy="4074710"/>
          </a:xfrm>
        </p:grpSpPr>
        <p:grpSp>
          <p:nvGrpSpPr>
            <p:cNvPr id="30" name="Ryhmä 29">
              <a:extLst>
                <a:ext uri="{FF2B5EF4-FFF2-40B4-BE49-F238E27FC236}">
                  <a16:creationId xmlns:a16="http://schemas.microsoft.com/office/drawing/2014/main" id="{F7CED62F-75EE-BB53-0AEC-95BE0680F431}"/>
                </a:ext>
              </a:extLst>
            </p:cNvPr>
            <p:cNvGrpSpPr/>
            <p:nvPr/>
          </p:nvGrpSpPr>
          <p:grpSpPr>
            <a:xfrm>
              <a:off x="10510300" y="3311285"/>
              <a:ext cx="564677" cy="1315026"/>
              <a:chOff x="9951139" y="4457583"/>
              <a:chExt cx="318448" cy="856680"/>
            </a:xfrm>
          </p:grpSpPr>
          <p:sp>
            <p:nvSpPr>
              <p:cNvPr id="75" name="Vapaamuotoinen: Muoto 74">
                <a:extLst>
                  <a:ext uri="{FF2B5EF4-FFF2-40B4-BE49-F238E27FC236}">
                    <a16:creationId xmlns:a16="http://schemas.microsoft.com/office/drawing/2014/main" id="{851A7140-B42A-4BC7-127F-B90ACE9ECA15}"/>
                  </a:ext>
                </a:extLst>
              </p:cNvPr>
              <p:cNvSpPr/>
              <p:nvPr/>
            </p:nvSpPr>
            <p:spPr>
              <a:xfrm>
                <a:off x="10052464" y="4516136"/>
                <a:ext cx="115799" cy="125551"/>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rgbClr val="000000"/>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Vapaamuotoinen: Muoto 75">
                <a:extLst>
                  <a:ext uri="{FF2B5EF4-FFF2-40B4-BE49-F238E27FC236}">
                    <a16:creationId xmlns:a16="http://schemas.microsoft.com/office/drawing/2014/main" id="{623AD6DA-91E9-4C1D-F2CF-245C6CCF360D}"/>
                  </a:ext>
                </a:extLst>
              </p:cNvPr>
              <p:cNvSpPr/>
              <p:nvPr/>
            </p:nvSpPr>
            <p:spPr>
              <a:xfrm>
                <a:off x="9951139" y="4657381"/>
                <a:ext cx="318448" cy="564979"/>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64979">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64980"/>
                    </a:lnTo>
                    <a:lnTo>
                      <a:pt x="144749" y="564980"/>
                    </a:lnTo>
                    <a:lnTo>
                      <a:pt x="144749" y="282490"/>
                    </a:lnTo>
                    <a:lnTo>
                      <a:pt x="173699" y="282490"/>
                    </a:lnTo>
                    <a:lnTo>
                      <a:pt x="173699" y="564980"/>
                    </a:lnTo>
                    <a:lnTo>
                      <a:pt x="231599" y="564980"/>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rgbClr val="000000"/>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Kuva 45" descr="Palo mies mies tasaisella täytöllä">
                <a:extLst>
                  <a:ext uri="{FF2B5EF4-FFF2-40B4-BE49-F238E27FC236}">
                    <a16:creationId xmlns:a16="http://schemas.microsoft.com/office/drawing/2014/main" id="{6E356B2B-9719-3672-AEB9-5D34C99A3AD7}"/>
                  </a:ext>
                </a:extLst>
              </p:cNvPr>
              <p:cNvSpPr/>
              <p:nvPr/>
            </p:nvSpPr>
            <p:spPr>
              <a:xfrm>
                <a:off x="10015445" y="4457583"/>
                <a:ext cx="189836" cy="11573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FFC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78" name="Kuva 77" descr="Pelastusliivit tasaisella täytöllä">
                <a:extLst>
                  <a:ext uri="{FF2B5EF4-FFF2-40B4-BE49-F238E27FC236}">
                    <a16:creationId xmlns:a16="http://schemas.microsoft.com/office/drawing/2014/main" id="{C7F42376-4BAE-267E-A61A-A7093765893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972497" y="4624976"/>
                <a:ext cx="278422" cy="301869"/>
              </a:xfrm>
              <a:prstGeom prst="rect">
                <a:avLst/>
              </a:prstGeom>
            </p:spPr>
          </p:pic>
          <p:sp>
            <p:nvSpPr>
              <p:cNvPr id="79" name="Suorakulmio: Pyöristetyt kulmat 78">
                <a:extLst>
                  <a:ext uri="{FF2B5EF4-FFF2-40B4-BE49-F238E27FC236}">
                    <a16:creationId xmlns:a16="http://schemas.microsoft.com/office/drawing/2014/main" id="{4A6BBB45-5CF7-0C76-7518-1BE1A14B6914}"/>
                  </a:ext>
                </a:extLst>
              </p:cNvPr>
              <p:cNvSpPr/>
              <p:nvPr/>
            </p:nvSpPr>
            <p:spPr>
              <a:xfrm>
                <a:off x="10060728" y="4549542"/>
                <a:ext cx="97200" cy="43200"/>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80" name="Kuva 79" descr="Aurinkolasit tasaisella täytöllä">
                <a:extLst>
                  <a:ext uri="{FF2B5EF4-FFF2-40B4-BE49-F238E27FC236}">
                    <a16:creationId xmlns:a16="http://schemas.microsoft.com/office/drawing/2014/main" id="{75A3F168-B63E-6262-28D2-38FEBC8E8247}"/>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0044185" y="4495606"/>
                <a:ext cx="130285" cy="141257"/>
              </a:xfrm>
              <a:prstGeom prst="rect">
                <a:avLst/>
              </a:prstGeom>
            </p:spPr>
          </p:pic>
          <p:sp>
            <p:nvSpPr>
              <p:cNvPr id="81" name="Suorakulmio 80">
                <a:extLst>
                  <a:ext uri="{FF2B5EF4-FFF2-40B4-BE49-F238E27FC236}">
                    <a16:creationId xmlns:a16="http://schemas.microsoft.com/office/drawing/2014/main" id="{E44AF30F-FE97-CA9B-373F-5443C6745D67}"/>
                  </a:ext>
                </a:extLst>
              </p:cNvPr>
              <p:cNvSpPr/>
              <p:nvPr/>
            </p:nvSpPr>
            <p:spPr>
              <a:xfrm>
                <a:off x="10024419" y="5184267"/>
                <a:ext cx="1808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82" name="Kuva 81" descr="Saapas tasaisella täytöllä">
                <a:extLst>
                  <a:ext uri="{FF2B5EF4-FFF2-40B4-BE49-F238E27FC236}">
                    <a16:creationId xmlns:a16="http://schemas.microsoft.com/office/drawing/2014/main" id="{F49BB49A-E5A7-EB2C-2784-360FF2074D82}"/>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flipH="1">
                <a:off x="9955985" y="5147679"/>
                <a:ext cx="153344" cy="166257"/>
              </a:xfrm>
              <a:prstGeom prst="rect">
                <a:avLst/>
              </a:prstGeom>
            </p:spPr>
          </p:pic>
          <p:pic>
            <p:nvPicPr>
              <p:cNvPr id="83" name="Kuva 82" descr="Saapas tasaisella täytöllä">
                <a:extLst>
                  <a:ext uri="{FF2B5EF4-FFF2-40B4-BE49-F238E27FC236}">
                    <a16:creationId xmlns:a16="http://schemas.microsoft.com/office/drawing/2014/main" id="{4FFF5E9A-9583-EBD7-900E-06DCB46E909C}"/>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0112228" y="5148006"/>
                <a:ext cx="153344" cy="166257"/>
              </a:xfrm>
              <a:prstGeom prst="rect">
                <a:avLst/>
              </a:prstGeom>
            </p:spPr>
          </p:pic>
        </p:grpSp>
        <p:sp>
          <p:nvSpPr>
            <p:cNvPr id="31" name="Tekstiruutu 30">
              <a:extLst>
                <a:ext uri="{FF2B5EF4-FFF2-40B4-BE49-F238E27FC236}">
                  <a16:creationId xmlns:a16="http://schemas.microsoft.com/office/drawing/2014/main" id="{4C348DE5-6585-B10C-E1D8-C53DA77A81FE}"/>
                </a:ext>
              </a:extLst>
            </p:cNvPr>
            <p:cNvSpPr txBox="1"/>
            <p:nvPr/>
          </p:nvSpPr>
          <p:spPr>
            <a:xfrm>
              <a:off x="5178219" y="4462607"/>
              <a:ext cx="1162173" cy="42636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err="1">
                  <a:ln>
                    <a:noFill/>
                  </a:ln>
                  <a:solidFill>
                    <a:prstClr val="black"/>
                  </a:solidFill>
                  <a:effectLst/>
                  <a:uLnTx/>
                  <a:uFillTx/>
                  <a:latin typeface="Avenir Next LT Pro"/>
                  <a:ea typeface="+mn-ea"/>
                  <a:cs typeface="+mn-cs"/>
                </a:rPr>
                <a:t>Sender</a:t>
              </a:r>
              <a:endParaRPr kumimoji="0" lang="fi-FI" sz="1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32" name="Tekstiruutu 31">
              <a:extLst>
                <a:ext uri="{FF2B5EF4-FFF2-40B4-BE49-F238E27FC236}">
                  <a16:creationId xmlns:a16="http://schemas.microsoft.com/office/drawing/2014/main" id="{BBB533EF-E3FC-4CD1-7567-1611FF66C0D8}"/>
                </a:ext>
              </a:extLst>
            </p:cNvPr>
            <p:cNvSpPr txBox="1"/>
            <p:nvPr/>
          </p:nvSpPr>
          <p:spPr>
            <a:xfrm>
              <a:off x="10112119" y="4500468"/>
              <a:ext cx="1365422" cy="42636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err="1">
                  <a:ln>
                    <a:noFill/>
                  </a:ln>
                  <a:solidFill>
                    <a:prstClr val="black"/>
                  </a:solidFill>
                  <a:effectLst/>
                  <a:uLnTx/>
                  <a:uFillTx/>
                  <a:latin typeface="Avenir Next LT Pro"/>
                  <a:ea typeface="+mn-ea"/>
                  <a:cs typeface="+mn-cs"/>
                </a:rPr>
                <a:t>Receiver</a:t>
              </a:r>
              <a:endParaRPr kumimoji="0" lang="fi-FI" sz="1800" b="1" i="0" u="none" strike="noStrike" kern="1200" cap="none" spc="0" normalizeH="0" baseline="0" noProof="0">
                <a:ln>
                  <a:noFill/>
                </a:ln>
                <a:solidFill>
                  <a:prstClr val="black"/>
                </a:solidFill>
                <a:effectLst/>
                <a:uLnTx/>
                <a:uFillTx/>
                <a:latin typeface="Avenir Next LT Pro"/>
                <a:ea typeface="+mn-ea"/>
                <a:cs typeface="+mn-cs"/>
              </a:endParaRPr>
            </a:p>
          </p:txBody>
        </p:sp>
        <p:cxnSp>
          <p:nvCxnSpPr>
            <p:cNvPr id="33" name="Suora nuoliyhdysviiva 32">
              <a:extLst>
                <a:ext uri="{FF2B5EF4-FFF2-40B4-BE49-F238E27FC236}">
                  <a16:creationId xmlns:a16="http://schemas.microsoft.com/office/drawing/2014/main" id="{E79F4B89-EB23-D24C-7CFA-3FF586DF2CC4}"/>
                </a:ext>
              </a:extLst>
            </p:cNvPr>
            <p:cNvCxnSpPr>
              <a:cxnSpLocks/>
            </p:cNvCxnSpPr>
            <p:nvPr/>
          </p:nvCxnSpPr>
          <p:spPr>
            <a:xfrm flipH="1">
              <a:off x="5754767" y="4807907"/>
              <a:ext cx="1" cy="406174"/>
            </a:xfrm>
            <a:prstGeom prst="straightConnector1">
              <a:avLst/>
            </a:prstGeom>
            <a:ln w="381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34" name="Suorakulmio 33">
              <a:extLst>
                <a:ext uri="{FF2B5EF4-FFF2-40B4-BE49-F238E27FC236}">
                  <a16:creationId xmlns:a16="http://schemas.microsoft.com/office/drawing/2014/main" id="{3D42BFD5-08F0-0417-EEC6-82532587FFC3}"/>
                </a:ext>
              </a:extLst>
            </p:cNvPr>
            <p:cNvSpPr/>
            <p:nvPr/>
          </p:nvSpPr>
          <p:spPr>
            <a:xfrm>
              <a:off x="4913318" y="5245906"/>
              <a:ext cx="1637093" cy="62235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Avenir Next LT Pro"/>
                  <a:ea typeface="+mn-ea"/>
                  <a:cs typeface="+mn-cs"/>
                </a:rPr>
                <a:t>Operator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prstClr val="white"/>
                  </a:solidFill>
                  <a:effectLst/>
                  <a:uLnTx/>
                  <a:uFillTx/>
                  <a:latin typeface="Avenir Next LT Pro"/>
                  <a:ea typeface="+mn-ea"/>
                  <a:cs typeface="+mn-cs"/>
                </a:rPr>
                <a:t>(Access </a:t>
              </a:r>
              <a:r>
                <a:rPr kumimoji="0" lang="fi-FI" sz="1400" b="0" i="0" u="none" strike="noStrike" kern="1200" cap="none" spc="0" normalizeH="0" baseline="0" noProof="0" err="1">
                  <a:ln>
                    <a:noFill/>
                  </a:ln>
                  <a:solidFill>
                    <a:prstClr val="white"/>
                  </a:solidFill>
                  <a:effectLst/>
                  <a:uLnTx/>
                  <a:uFillTx/>
                  <a:latin typeface="Avenir Next LT Pro"/>
                  <a:ea typeface="+mn-ea"/>
                  <a:cs typeface="+mn-cs"/>
                </a:rPr>
                <a:t>point</a:t>
              </a:r>
              <a:r>
                <a:rPr kumimoji="0" lang="fi-FI" sz="1400" b="0" i="0" u="none" strike="noStrike" kern="1200" cap="none" spc="0" normalizeH="0" baseline="0" noProof="0">
                  <a:ln>
                    <a:noFill/>
                  </a:ln>
                  <a:solidFill>
                    <a:prstClr val="white"/>
                  </a:solidFill>
                  <a:effectLst/>
                  <a:uLnTx/>
                  <a:uFillTx/>
                  <a:latin typeface="Avenir Next LT Pro"/>
                  <a:ea typeface="+mn-ea"/>
                  <a:cs typeface="+mn-cs"/>
                </a:rPr>
                <a:t>)</a:t>
              </a:r>
            </a:p>
          </p:txBody>
        </p:sp>
        <p:sp>
          <p:nvSpPr>
            <p:cNvPr id="35" name="Suorakulmio 34">
              <a:extLst>
                <a:ext uri="{FF2B5EF4-FFF2-40B4-BE49-F238E27FC236}">
                  <a16:creationId xmlns:a16="http://schemas.microsoft.com/office/drawing/2014/main" id="{1F108051-87F7-91D6-B61F-C67CEDB774F1}"/>
                </a:ext>
              </a:extLst>
            </p:cNvPr>
            <p:cNvSpPr/>
            <p:nvPr/>
          </p:nvSpPr>
          <p:spPr>
            <a:xfrm>
              <a:off x="9896308" y="5232472"/>
              <a:ext cx="1637093" cy="62235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Avenir Next LT Pro"/>
                  <a:ea typeface="+mn-ea"/>
                  <a:cs typeface="+mn-cs"/>
                </a:rPr>
                <a:t>Operator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prstClr val="white"/>
                  </a:solidFill>
                  <a:effectLst/>
                  <a:uLnTx/>
                  <a:uFillTx/>
                  <a:latin typeface="Avenir Next LT Pro"/>
                  <a:ea typeface="+mn-ea"/>
                  <a:cs typeface="+mn-cs"/>
                </a:rPr>
                <a:t>(Access </a:t>
              </a:r>
              <a:r>
                <a:rPr kumimoji="0" lang="fi-FI" sz="1400" b="0" i="0" u="none" strike="noStrike" kern="1200" cap="none" spc="0" normalizeH="0" baseline="0" noProof="0" err="1">
                  <a:ln>
                    <a:noFill/>
                  </a:ln>
                  <a:solidFill>
                    <a:prstClr val="white"/>
                  </a:solidFill>
                  <a:effectLst/>
                  <a:uLnTx/>
                  <a:uFillTx/>
                  <a:latin typeface="Avenir Next LT Pro"/>
                  <a:ea typeface="+mn-ea"/>
                  <a:cs typeface="+mn-cs"/>
                </a:rPr>
                <a:t>point</a:t>
              </a:r>
              <a:r>
                <a:rPr kumimoji="0" lang="fi-FI" sz="1400" b="0" i="0" u="none" strike="noStrike" kern="1200" cap="none" spc="0" normalizeH="0" baseline="0" noProof="0">
                  <a:ln>
                    <a:noFill/>
                  </a:ln>
                  <a:solidFill>
                    <a:prstClr val="white"/>
                  </a:solidFill>
                  <a:effectLst/>
                  <a:uLnTx/>
                  <a:uFillTx/>
                  <a:latin typeface="Avenir Next LT Pro"/>
                  <a:ea typeface="+mn-ea"/>
                  <a:cs typeface="+mn-cs"/>
                </a:rPr>
                <a:t>)</a:t>
              </a:r>
            </a:p>
          </p:txBody>
        </p:sp>
        <p:grpSp>
          <p:nvGrpSpPr>
            <p:cNvPr id="36" name="Ryhmä 35">
              <a:extLst>
                <a:ext uri="{FF2B5EF4-FFF2-40B4-BE49-F238E27FC236}">
                  <a16:creationId xmlns:a16="http://schemas.microsoft.com/office/drawing/2014/main" id="{BFC610E7-4A4A-22FC-D3F4-5DCBF43147EC}"/>
                </a:ext>
              </a:extLst>
            </p:cNvPr>
            <p:cNvGrpSpPr/>
            <p:nvPr/>
          </p:nvGrpSpPr>
          <p:grpSpPr>
            <a:xfrm>
              <a:off x="7546321" y="4773651"/>
              <a:ext cx="1437263" cy="1437263"/>
              <a:chOff x="7869314" y="5503510"/>
              <a:chExt cx="1437263" cy="1437263"/>
            </a:xfrm>
          </p:grpSpPr>
          <p:pic>
            <p:nvPicPr>
              <p:cNvPr id="69" name="Kuva 68" descr="Pilvi tasaisella täytöllä">
                <a:extLst>
                  <a:ext uri="{FF2B5EF4-FFF2-40B4-BE49-F238E27FC236}">
                    <a16:creationId xmlns:a16="http://schemas.microsoft.com/office/drawing/2014/main" id="{605F3205-2E87-FD2F-B0C7-77FBD4873AE6}"/>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7869314" y="5503510"/>
                <a:ext cx="1437263" cy="1437263"/>
              </a:xfrm>
              <a:prstGeom prst="rect">
                <a:avLst/>
              </a:prstGeom>
            </p:spPr>
          </p:pic>
          <p:grpSp>
            <p:nvGrpSpPr>
              <p:cNvPr id="70" name="Ryhmä 69">
                <a:extLst>
                  <a:ext uri="{FF2B5EF4-FFF2-40B4-BE49-F238E27FC236}">
                    <a16:creationId xmlns:a16="http://schemas.microsoft.com/office/drawing/2014/main" id="{CBACF70A-073F-C297-65B4-9C48BF4C6847}"/>
                  </a:ext>
                </a:extLst>
              </p:cNvPr>
              <p:cNvGrpSpPr/>
              <p:nvPr/>
            </p:nvGrpSpPr>
            <p:grpSpPr>
              <a:xfrm>
                <a:off x="8097673" y="5909197"/>
                <a:ext cx="980543" cy="697335"/>
                <a:chOff x="8097673" y="5909197"/>
                <a:chExt cx="980543" cy="697335"/>
              </a:xfrm>
            </p:grpSpPr>
            <p:sp>
              <p:nvSpPr>
                <p:cNvPr id="71" name="Tekstiruutu 70">
                  <a:extLst>
                    <a:ext uri="{FF2B5EF4-FFF2-40B4-BE49-F238E27FC236}">
                      <a16:creationId xmlns:a16="http://schemas.microsoft.com/office/drawing/2014/main" id="{5A00CD02-F3C3-4324-41F8-69FC42663E7F}"/>
                    </a:ext>
                  </a:extLst>
                </p:cNvPr>
                <p:cNvSpPr txBox="1"/>
                <p:nvPr/>
              </p:nvSpPr>
              <p:spPr>
                <a:xfrm>
                  <a:off x="8097673" y="6166846"/>
                  <a:ext cx="980543" cy="439686"/>
                </a:xfrm>
                <a:prstGeom prst="rect">
                  <a:avLst/>
                </a:prstGeom>
                <a:noFill/>
              </p:spPr>
              <p:txBody>
                <a:bodyPr wrap="square" rtlCol="0">
                  <a:spAutoFit/>
                </a:bodyP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200" b="0" i="0" u="none" strike="noStrike" kern="1200" cap="none" spc="0" normalizeH="0" baseline="0" noProof="0" err="1">
                      <a:ln>
                        <a:noFill/>
                      </a:ln>
                      <a:solidFill>
                        <a:prstClr val="black"/>
                      </a:solidFill>
                      <a:effectLst/>
                      <a:uLnTx/>
                      <a:uFillTx/>
                      <a:latin typeface="Aharoni" panose="02010803020104030203" pitchFamily="2" charset="-79"/>
                      <a:ea typeface="+mn-ea"/>
                      <a:cs typeface="Aharoni" panose="02010803020104030203" pitchFamily="2" charset="-79"/>
                    </a:rPr>
                    <a:t>Peppol</a:t>
                  </a:r>
                  <a:r>
                    <a:rPr kumimoji="0" lang="fi-FI" sz="1200" b="0" i="0" u="none" strike="noStrike" kern="1200" cap="none" spc="0" normalizeH="0" baseline="0" noProof="0">
                      <a:ln>
                        <a:noFill/>
                      </a:ln>
                      <a:solidFill>
                        <a:prstClr val="black"/>
                      </a:solidFill>
                      <a:effectLst/>
                      <a:uLnTx/>
                      <a:uFillTx/>
                      <a:latin typeface="Aharoni" panose="02010803020104030203" pitchFamily="2" charset="-79"/>
                      <a:ea typeface="+mn-ea"/>
                      <a:cs typeface="Aharoni" panose="02010803020104030203" pitchFamily="2" charset="-79"/>
                    </a:rPr>
                    <a:t> </a:t>
                  </a:r>
                  <a:r>
                    <a:rPr kumimoji="0" lang="fi-FI" sz="1200" b="0" i="0" u="none" strike="noStrike" kern="1200" cap="none" spc="0" normalizeH="0" baseline="0" noProof="0" err="1">
                      <a:ln>
                        <a:noFill/>
                      </a:ln>
                      <a:solidFill>
                        <a:prstClr val="black"/>
                      </a:solidFill>
                      <a:effectLst/>
                      <a:uLnTx/>
                      <a:uFillTx/>
                      <a:latin typeface="Aharoni" panose="02010803020104030203" pitchFamily="2" charset="-79"/>
                      <a:ea typeface="+mn-ea"/>
                      <a:cs typeface="Aharoni" panose="02010803020104030203" pitchFamily="2" charset="-79"/>
                    </a:rPr>
                    <a:t>network</a:t>
                  </a:r>
                  <a:endParaRPr kumimoji="0" lang="fi-FI" sz="1200" b="0" i="0" u="none" strike="noStrike" kern="1200" cap="none" spc="0" normalizeH="0" baseline="0" noProof="0">
                    <a:ln>
                      <a:noFill/>
                    </a:ln>
                    <a:solidFill>
                      <a:prstClr val="black"/>
                    </a:solidFill>
                    <a:effectLst/>
                    <a:uLnTx/>
                    <a:uFillTx/>
                    <a:latin typeface="Aharoni" panose="02010803020104030203" pitchFamily="2" charset="-79"/>
                    <a:ea typeface="+mn-ea"/>
                    <a:cs typeface="Aharoni" panose="02010803020104030203" pitchFamily="2" charset="-79"/>
                  </a:endParaRPr>
                </a:p>
              </p:txBody>
            </p:sp>
            <p:grpSp>
              <p:nvGrpSpPr>
                <p:cNvPr id="72" name="Ryhmä 71">
                  <a:extLst>
                    <a:ext uri="{FF2B5EF4-FFF2-40B4-BE49-F238E27FC236}">
                      <a16:creationId xmlns:a16="http://schemas.microsoft.com/office/drawing/2014/main" id="{E2A86A42-118B-ADFA-AE8A-9995B19A0CAA}"/>
                    </a:ext>
                  </a:extLst>
                </p:cNvPr>
                <p:cNvGrpSpPr/>
                <p:nvPr/>
              </p:nvGrpSpPr>
              <p:grpSpPr>
                <a:xfrm>
                  <a:off x="8299835" y="5909197"/>
                  <a:ext cx="365548" cy="312944"/>
                  <a:chOff x="7093893" y="9137621"/>
                  <a:chExt cx="998429" cy="854747"/>
                </a:xfrm>
                <a:noFill/>
              </p:grpSpPr>
              <p:sp>
                <p:nvSpPr>
                  <p:cNvPr id="73" name="Suorakulmio 72">
                    <a:extLst>
                      <a:ext uri="{FF2B5EF4-FFF2-40B4-BE49-F238E27FC236}">
                        <a16:creationId xmlns:a16="http://schemas.microsoft.com/office/drawing/2014/main" id="{28353FFB-EBC7-D33D-0DB3-A5786C2B7899}"/>
                      </a:ext>
                    </a:extLst>
                  </p:cNvPr>
                  <p:cNvSpPr/>
                  <p:nvPr/>
                </p:nvSpPr>
                <p:spPr>
                  <a:xfrm>
                    <a:off x="7093893" y="9260782"/>
                    <a:ext cx="998429" cy="613294"/>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303"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74" name="Picture 2" descr="The Future Is Open - OpenPeppol">
                    <a:extLst>
                      <a:ext uri="{FF2B5EF4-FFF2-40B4-BE49-F238E27FC236}">
                        <a16:creationId xmlns:a16="http://schemas.microsoft.com/office/drawing/2014/main" id="{2B48224D-C57C-C491-A930-0EA14FEF0FED}"/>
                      </a:ext>
                    </a:extLst>
                  </p:cNvPr>
                  <p:cNvPicPr>
                    <a:picLocks noChangeAspect="1" noChangeArrowheads="1"/>
                  </p:cNvPicPr>
                  <p:nvPr/>
                </p:nvPicPr>
                <p:blipFill rotWithShape="1">
                  <a:blip r:embed="rId15">
                    <a:biLevel thresh="50000"/>
                    <a:extLst>
                      <a:ext uri="{28A0092B-C50C-407E-A947-70E740481C1C}">
                        <a14:useLocalDpi xmlns:a14="http://schemas.microsoft.com/office/drawing/2010/main" val="0"/>
                      </a:ext>
                    </a:extLst>
                  </a:blip>
                  <a:srcRect r="75412" b="21536"/>
                  <a:stretch/>
                </p:blipFill>
                <p:spPr bwMode="auto">
                  <a:xfrm>
                    <a:off x="7180835" y="9137621"/>
                    <a:ext cx="828100" cy="854747"/>
                  </a:xfrm>
                  <a:prstGeom prst="rect">
                    <a:avLst/>
                  </a:prstGeom>
                  <a:grpFill/>
                </p:spPr>
              </p:pic>
            </p:grpSp>
          </p:grpSp>
        </p:grpSp>
        <p:cxnSp>
          <p:nvCxnSpPr>
            <p:cNvPr id="37" name="Suora nuoliyhdysviiva 36">
              <a:extLst>
                <a:ext uri="{FF2B5EF4-FFF2-40B4-BE49-F238E27FC236}">
                  <a16:creationId xmlns:a16="http://schemas.microsoft.com/office/drawing/2014/main" id="{8B2540A9-9160-6475-CD90-9E31D6D56740}"/>
                </a:ext>
              </a:extLst>
            </p:cNvPr>
            <p:cNvCxnSpPr>
              <a:cxnSpLocks/>
            </p:cNvCxnSpPr>
            <p:nvPr/>
          </p:nvCxnSpPr>
          <p:spPr>
            <a:xfrm flipH="1" flipV="1">
              <a:off x="10800594" y="4795818"/>
              <a:ext cx="1" cy="406174"/>
            </a:xfrm>
            <a:prstGeom prst="straightConnector1">
              <a:avLst/>
            </a:prstGeom>
            <a:ln w="381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8" name="Suora nuoliyhdysviiva 37">
              <a:extLst>
                <a:ext uri="{FF2B5EF4-FFF2-40B4-BE49-F238E27FC236}">
                  <a16:creationId xmlns:a16="http://schemas.microsoft.com/office/drawing/2014/main" id="{969F9298-1A73-A005-993B-7EC30BF34C69}"/>
                </a:ext>
              </a:extLst>
            </p:cNvPr>
            <p:cNvCxnSpPr>
              <a:cxnSpLocks/>
            </p:cNvCxnSpPr>
            <p:nvPr/>
          </p:nvCxnSpPr>
          <p:spPr>
            <a:xfrm>
              <a:off x="6547643" y="5581970"/>
              <a:ext cx="998678" cy="0"/>
            </a:xfrm>
            <a:prstGeom prst="straightConnector1">
              <a:avLst/>
            </a:prstGeom>
            <a:ln w="381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9" name="Suora nuoliyhdysviiva 38">
              <a:extLst>
                <a:ext uri="{FF2B5EF4-FFF2-40B4-BE49-F238E27FC236}">
                  <a16:creationId xmlns:a16="http://schemas.microsoft.com/office/drawing/2014/main" id="{724DB41D-EF5D-828D-C643-1420DAB857F4}"/>
                </a:ext>
              </a:extLst>
            </p:cNvPr>
            <p:cNvCxnSpPr>
              <a:cxnSpLocks/>
            </p:cNvCxnSpPr>
            <p:nvPr/>
          </p:nvCxnSpPr>
          <p:spPr>
            <a:xfrm>
              <a:off x="8897630" y="5542934"/>
              <a:ext cx="998678" cy="0"/>
            </a:xfrm>
            <a:prstGeom prst="straightConnector1">
              <a:avLst/>
            </a:prstGeom>
            <a:ln w="381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pic>
          <p:nvPicPr>
            <p:cNvPr id="40" name="Kuva 39" descr="Asiakirja tasaisella täytöllä">
              <a:extLst>
                <a:ext uri="{FF2B5EF4-FFF2-40B4-BE49-F238E27FC236}">
                  <a16:creationId xmlns:a16="http://schemas.microsoft.com/office/drawing/2014/main" id="{805142B1-9143-0965-7F02-726C3DF8462E}"/>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5784764" y="4847795"/>
              <a:ext cx="369332" cy="369332"/>
            </a:xfrm>
            <a:prstGeom prst="rect">
              <a:avLst/>
            </a:prstGeom>
          </p:spPr>
        </p:pic>
        <p:pic>
          <p:nvPicPr>
            <p:cNvPr id="41" name="Kuva 40" descr="Asiakirja tasaisella täytöllä">
              <a:extLst>
                <a:ext uri="{FF2B5EF4-FFF2-40B4-BE49-F238E27FC236}">
                  <a16:creationId xmlns:a16="http://schemas.microsoft.com/office/drawing/2014/main" id="{D3357373-349F-700D-82B7-73E0360546E2}"/>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837324" y="5194680"/>
              <a:ext cx="369332" cy="369332"/>
            </a:xfrm>
            <a:prstGeom prst="rect">
              <a:avLst/>
            </a:prstGeom>
          </p:spPr>
        </p:pic>
        <p:pic>
          <p:nvPicPr>
            <p:cNvPr id="42" name="Kuva 41" descr="Asiakirja tasaisella täytöllä">
              <a:extLst>
                <a:ext uri="{FF2B5EF4-FFF2-40B4-BE49-F238E27FC236}">
                  <a16:creationId xmlns:a16="http://schemas.microsoft.com/office/drawing/2014/main" id="{A540E206-FEC5-9886-498C-515A97127837}"/>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9119515" y="5156018"/>
              <a:ext cx="369332" cy="369332"/>
            </a:xfrm>
            <a:prstGeom prst="rect">
              <a:avLst/>
            </a:prstGeom>
          </p:spPr>
        </p:pic>
        <p:pic>
          <p:nvPicPr>
            <p:cNvPr id="43" name="Kuva 42" descr="Asiakirja tasaisella täytöllä">
              <a:extLst>
                <a:ext uri="{FF2B5EF4-FFF2-40B4-BE49-F238E27FC236}">
                  <a16:creationId xmlns:a16="http://schemas.microsoft.com/office/drawing/2014/main" id="{E44622D1-C50C-FC10-ED73-1507A3C67469}"/>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10454886" y="4842191"/>
              <a:ext cx="369332" cy="369332"/>
            </a:xfrm>
            <a:prstGeom prst="rect">
              <a:avLst/>
            </a:prstGeom>
          </p:spPr>
        </p:pic>
        <p:grpSp>
          <p:nvGrpSpPr>
            <p:cNvPr id="44" name="Ryhmä 43">
              <a:extLst>
                <a:ext uri="{FF2B5EF4-FFF2-40B4-BE49-F238E27FC236}">
                  <a16:creationId xmlns:a16="http://schemas.microsoft.com/office/drawing/2014/main" id="{B57F80B9-C073-4414-76E2-0C726523AC0A}"/>
                </a:ext>
              </a:extLst>
            </p:cNvPr>
            <p:cNvGrpSpPr/>
            <p:nvPr/>
          </p:nvGrpSpPr>
          <p:grpSpPr>
            <a:xfrm>
              <a:off x="5526209" y="3363602"/>
              <a:ext cx="517108" cy="1136866"/>
              <a:chOff x="8674541" y="4219495"/>
              <a:chExt cx="689387" cy="1487682"/>
            </a:xfrm>
          </p:grpSpPr>
          <p:sp>
            <p:nvSpPr>
              <p:cNvPr id="53" name="Vapaamuotoinen: Muoto 52">
                <a:extLst>
                  <a:ext uri="{FF2B5EF4-FFF2-40B4-BE49-F238E27FC236}">
                    <a16:creationId xmlns:a16="http://schemas.microsoft.com/office/drawing/2014/main" id="{33E54363-DCB6-8A32-A496-7412ABC51663}"/>
                  </a:ext>
                </a:extLst>
              </p:cNvPr>
              <p:cNvSpPr/>
              <p:nvPr/>
            </p:nvSpPr>
            <p:spPr>
              <a:xfrm flipH="1">
                <a:off x="9051457" y="5491770"/>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4" name="Vapaamuotoinen: Muoto 53">
                <a:extLst>
                  <a:ext uri="{FF2B5EF4-FFF2-40B4-BE49-F238E27FC236}">
                    <a16:creationId xmlns:a16="http://schemas.microsoft.com/office/drawing/2014/main" id="{3D0C0D24-584F-B0C0-744E-E7094B2117D7}"/>
                  </a:ext>
                </a:extLst>
              </p:cNvPr>
              <p:cNvSpPr/>
              <p:nvPr/>
            </p:nvSpPr>
            <p:spPr>
              <a:xfrm>
                <a:off x="8712650" y="5485998"/>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56" name="Ryhmä 55">
                <a:extLst>
                  <a:ext uri="{FF2B5EF4-FFF2-40B4-BE49-F238E27FC236}">
                    <a16:creationId xmlns:a16="http://schemas.microsoft.com/office/drawing/2014/main" id="{E4BEC518-AB35-5D12-40D3-1418783B5B28}"/>
                  </a:ext>
                </a:extLst>
              </p:cNvPr>
              <p:cNvGrpSpPr/>
              <p:nvPr/>
            </p:nvGrpSpPr>
            <p:grpSpPr>
              <a:xfrm>
                <a:off x="8674541" y="4219495"/>
                <a:ext cx="689387" cy="1487682"/>
                <a:chOff x="4132250" y="4688434"/>
                <a:chExt cx="509733" cy="1177642"/>
              </a:xfrm>
            </p:grpSpPr>
            <p:sp>
              <p:nvSpPr>
                <p:cNvPr id="57" name="Vapaamuotoinen: Muoto 56">
                  <a:extLst>
                    <a:ext uri="{FF2B5EF4-FFF2-40B4-BE49-F238E27FC236}">
                      <a16:creationId xmlns:a16="http://schemas.microsoft.com/office/drawing/2014/main" id="{AA395948-9105-66DA-CDD1-DF5FDE820A1B}"/>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8" name="Vapaamuotoinen: Muoto 57">
                  <a:extLst>
                    <a:ext uri="{FF2B5EF4-FFF2-40B4-BE49-F238E27FC236}">
                      <a16:creationId xmlns:a16="http://schemas.microsoft.com/office/drawing/2014/main" id="{542C29AF-A6FA-B575-E78A-124ABDFD1256}"/>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9" name="Kuva 45" descr="Palo mies mies tasaisella täytöllä">
                  <a:extLst>
                    <a:ext uri="{FF2B5EF4-FFF2-40B4-BE49-F238E27FC236}">
                      <a16:creationId xmlns:a16="http://schemas.microsoft.com/office/drawing/2014/main" id="{31ED014D-D193-2F04-5F74-3A2646027138}"/>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chemeClr val="bg1">
                    <a:lumMod val="6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0" name="Vapaamuotoinen: Muoto 59">
                  <a:extLst>
                    <a:ext uri="{FF2B5EF4-FFF2-40B4-BE49-F238E27FC236}">
                      <a16:creationId xmlns:a16="http://schemas.microsoft.com/office/drawing/2014/main" id="{92E85C96-7930-099D-5E9F-3F974FA4D312}"/>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1" name="Vapaamuotoinen: Muoto 60">
                  <a:extLst>
                    <a:ext uri="{FF2B5EF4-FFF2-40B4-BE49-F238E27FC236}">
                      <a16:creationId xmlns:a16="http://schemas.microsoft.com/office/drawing/2014/main" id="{E39993FD-B556-0F36-9E30-0397D5B640AD}"/>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2" name="Vapaamuotoinen: Muoto 61">
                  <a:extLst>
                    <a:ext uri="{FF2B5EF4-FFF2-40B4-BE49-F238E27FC236}">
                      <a16:creationId xmlns:a16="http://schemas.microsoft.com/office/drawing/2014/main" id="{AAC91CB9-0055-7C10-D3AC-9364DB0605F8}"/>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3" name="Vapaamuotoinen: Muoto 62">
                  <a:extLst>
                    <a:ext uri="{FF2B5EF4-FFF2-40B4-BE49-F238E27FC236}">
                      <a16:creationId xmlns:a16="http://schemas.microsoft.com/office/drawing/2014/main" id="{33CE6B33-70F9-ED37-67F6-950C2BB936B2}"/>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4" name="Vapaamuotoinen: Muoto 63">
                  <a:extLst>
                    <a:ext uri="{FF2B5EF4-FFF2-40B4-BE49-F238E27FC236}">
                      <a16:creationId xmlns:a16="http://schemas.microsoft.com/office/drawing/2014/main" id="{5F63A517-7DD8-9F98-A3B9-56C54DD35DCA}"/>
                    </a:ext>
                  </a:extLst>
                </p:cNvPr>
                <p:cNvSpPr/>
                <p:nvPr/>
              </p:nvSpPr>
              <p:spPr>
                <a:xfrm>
                  <a:off x="4259428" y="515306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65" name="Kuva 64" descr="Saapas tasaisella täytöllä">
                  <a:extLst>
                    <a:ext uri="{FF2B5EF4-FFF2-40B4-BE49-F238E27FC236}">
                      <a16:creationId xmlns:a16="http://schemas.microsoft.com/office/drawing/2014/main" id="{AA32B226-D473-0A1F-CFE7-8B59B00EC74E}"/>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4390102" y="5637529"/>
                  <a:ext cx="245455" cy="228547"/>
                </a:xfrm>
                <a:prstGeom prst="rect">
                  <a:avLst/>
                </a:prstGeom>
              </p:spPr>
            </p:pic>
            <p:pic>
              <p:nvPicPr>
                <p:cNvPr id="66" name="Kuva 65" descr="Saapas tasaisella täytöllä">
                  <a:extLst>
                    <a:ext uri="{FF2B5EF4-FFF2-40B4-BE49-F238E27FC236}">
                      <a16:creationId xmlns:a16="http://schemas.microsoft.com/office/drawing/2014/main" id="{898E1B43-9A4C-C8D0-88E9-839A70B1FAE9}"/>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flipH="1">
                  <a:off x="4140007" y="5637080"/>
                  <a:ext cx="245455" cy="228547"/>
                </a:xfrm>
                <a:prstGeom prst="rect">
                  <a:avLst/>
                </a:prstGeom>
              </p:spPr>
            </p:pic>
            <p:sp>
              <p:nvSpPr>
                <p:cNvPr id="67" name="Suorakulmio 66">
                  <a:extLst>
                    <a:ext uri="{FF2B5EF4-FFF2-40B4-BE49-F238E27FC236}">
                      <a16:creationId xmlns:a16="http://schemas.microsoft.com/office/drawing/2014/main" id="{8C89D684-1A1F-3092-494C-440B03244D7B}"/>
                    </a:ext>
                  </a:extLst>
                </p:cNvPr>
                <p:cNvSpPr/>
                <p:nvPr/>
              </p:nvSpPr>
              <p:spPr>
                <a:xfrm>
                  <a:off x="4319974" y="4804906"/>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68" name="Kuva 67" descr="Aurinkolasit tasaisella täytöllä">
                  <a:extLst>
                    <a:ext uri="{FF2B5EF4-FFF2-40B4-BE49-F238E27FC236}">
                      <a16:creationId xmlns:a16="http://schemas.microsoft.com/office/drawing/2014/main" id="{6146CFD0-7E65-16EC-1740-46AA7CF0F6C6}"/>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4281187" y="4740703"/>
                  <a:ext cx="208544" cy="194180"/>
                </a:xfrm>
                <a:prstGeom prst="rect">
                  <a:avLst/>
                </a:prstGeom>
              </p:spPr>
            </p:pic>
          </p:grpSp>
        </p:grpSp>
        <p:sp>
          <p:nvSpPr>
            <p:cNvPr id="45" name="Puhekupla: Suorakulmio, kulmat pyöristettu 44">
              <a:extLst>
                <a:ext uri="{FF2B5EF4-FFF2-40B4-BE49-F238E27FC236}">
                  <a16:creationId xmlns:a16="http://schemas.microsoft.com/office/drawing/2014/main" id="{256C395E-704A-4CE3-2BD3-82C217B6C3BE}"/>
                </a:ext>
              </a:extLst>
            </p:cNvPr>
            <p:cNvSpPr/>
            <p:nvPr/>
          </p:nvSpPr>
          <p:spPr>
            <a:xfrm>
              <a:off x="6241141" y="2136204"/>
              <a:ext cx="5406515" cy="1085361"/>
            </a:xfrm>
            <a:prstGeom prst="wedgeRoundRectCallout">
              <a:avLst>
                <a:gd name="adj1" fmla="val -54465"/>
                <a:gd name="adj2" fmla="val 52320"/>
                <a:gd name="adj3" fmla="val 16667"/>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Abadi" panose="020B0604020104020204" pitchFamily="34" charset="0"/>
                  <a:ea typeface="+mn-ea"/>
                  <a:cs typeface="+mn-cs"/>
                </a:rPr>
                <a:t>By adopting electronic procurement messages, information exchange shifts to system-to-system communication, streamlining the entire process—similar to how e-invoicing works.</a:t>
              </a:r>
              <a:endParaRPr kumimoji="0" lang="fi-FI" sz="1500" b="0" i="0" u="none" strike="noStrike" kern="1200" cap="none" spc="0" normalizeH="0" baseline="0" noProof="0">
                <a:ln>
                  <a:solidFill>
                    <a:prstClr val="black"/>
                  </a:solidFill>
                </a:ln>
                <a:solidFill>
                  <a:prstClr val="black"/>
                </a:solidFill>
                <a:effectLst/>
                <a:uLnTx/>
                <a:uFillTx/>
                <a:latin typeface="Abadi" panose="020B0604020104020204" pitchFamily="34" charset="0"/>
                <a:ea typeface="+mn-ea"/>
                <a:cs typeface="+mn-cs"/>
              </a:endParaRPr>
            </a:p>
          </p:txBody>
        </p:sp>
        <p:sp>
          <p:nvSpPr>
            <p:cNvPr id="46" name="Puhekupla: Suorakulmio, kulmat pyöristettu 45">
              <a:extLst>
                <a:ext uri="{FF2B5EF4-FFF2-40B4-BE49-F238E27FC236}">
                  <a16:creationId xmlns:a16="http://schemas.microsoft.com/office/drawing/2014/main" id="{EC4811EF-DBBF-DA56-B025-4FA31C939AC2}"/>
                </a:ext>
              </a:extLst>
            </p:cNvPr>
            <p:cNvSpPr/>
            <p:nvPr/>
          </p:nvSpPr>
          <p:spPr>
            <a:xfrm>
              <a:off x="6324087" y="3429120"/>
              <a:ext cx="3803507" cy="1025397"/>
            </a:xfrm>
            <a:prstGeom prst="wedgeRoundRectCallout">
              <a:avLst>
                <a:gd name="adj1" fmla="val 56113"/>
                <a:gd name="adj2" fmla="val -36994"/>
                <a:gd name="adj3" fmla="val 16667"/>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highlight>
                    <a:srgbClr val="A3F4BD"/>
                  </a:highlight>
                  <a:uLnTx/>
                  <a:uFillTx/>
                  <a:latin typeface="Abadi" panose="020B0604020104020204" pitchFamily="34" charset="0"/>
                  <a:ea typeface="+mn-ea"/>
                  <a:cs typeface="+mn-cs"/>
                </a:rPr>
                <a:t>Principle:</a:t>
              </a:r>
              <a:r>
                <a:rPr kumimoji="0" lang="en-US" sz="1500" b="0" i="0" u="none" strike="noStrike" kern="1200" cap="none" spc="0" normalizeH="0" baseline="0" noProof="0">
                  <a:ln>
                    <a:noFill/>
                  </a:ln>
                  <a:solidFill>
                    <a:prstClr val="black"/>
                  </a:solidFill>
                  <a:effectLst/>
                  <a:uLnTx/>
                  <a:uFillTx/>
                  <a:latin typeface="Abadi" panose="020B0604020104020204" pitchFamily="34" charset="0"/>
                  <a:ea typeface="+mn-ea"/>
                  <a:cs typeface="+mn-cs"/>
                </a:rPr>
                <a:t> No bilateral agreements, but a networked implementation that is as universally applicable as possible. Connect once, reach all.</a:t>
              </a:r>
              <a:endParaRPr kumimoji="0" lang="fi-FI" sz="1500" b="0" i="0" u="none" strike="noStrike" kern="1200" cap="none" spc="0" normalizeH="0" baseline="0" noProof="0">
                <a:ln>
                  <a:solidFill>
                    <a:prstClr val="black"/>
                  </a:solidFill>
                </a:ln>
                <a:solidFill>
                  <a:prstClr val="black"/>
                </a:solidFill>
                <a:effectLst/>
                <a:uLnTx/>
                <a:uFillTx/>
                <a:latin typeface="Abadi" panose="020B0604020104020204" pitchFamily="34" charset="0"/>
                <a:ea typeface="+mn-ea"/>
                <a:cs typeface="+mn-cs"/>
              </a:endParaRPr>
            </a:p>
          </p:txBody>
        </p:sp>
        <p:sp>
          <p:nvSpPr>
            <p:cNvPr id="47" name="Tekstiruutu 46">
              <a:extLst>
                <a:ext uri="{FF2B5EF4-FFF2-40B4-BE49-F238E27FC236}">
                  <a16:creationId xmlns:a16="http://schemas.microsoft.com/office/drawing/2014/main" id="{4BAE50E4-78E6-3BF2-FAD8-15B99532F1C7}"/>
                </a:ext>
              </a:extLst>
            </p:cNvPr>
            <p:cNvSpPr txBox="1"/>
            <p:nvPr/>
          </p:nvSpPr>
          <p:spPr>
            <a:xfrm>
              <a:off x="4980217" y="4178516"/>
              <a:ext cx="5934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ERP</a:t>
              </a:r>
            </a:p>
          </p:txBody>
        </p:sp>
        <p:sp>
          <p:nvSpPr>
            <p:cNvPr id="48" name="Tekstiruutu 47">
              <a:extLst>
                <a:ext uri="{FF2B5EF4-FFF2-40B4-BE49-F238E27FC236}">
                  <a16:creationId xmlns:a16="http://schemas.microsoft.com/office/drawing/2014/main" id="{36EF0D99-8ACA-31B1-B112-544662AAE87C}"/>
                </a:ext>
              </a:extLst>
            </p:cNvPr>
            <p:cNvSpPr txBox="1"/>
            <p:nvPr/>
          </p:nvSpPr>
          <p:spPr>
            <a:xfrm>
              <a:off x="11054224" y="4218556"/>
              <a:ext cx="5934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ERP</a:t>
              </a:r>
            </a:p>
          </p:txBody>
        </p:sp>
        <p:sp>
          <p:nvSpPr>
            <p:cNvPr id="49" name="Tekstiruutu 48">
              <a:extLst>
                <a:ext uri="{FF2B5EF4-FFF2-40B4-BE49-F238E27FC236}">
                  <a16:creationId xmlns:a16="http://schemas.microsoft.com/office/drawing/2014/main" id="{83F5743E-1CE2-7866-DB6B-139162F7ED22}"/>
                </a:ext>
              </a:extLst>
            </p:cNvPr>
            <p:cNvSpPr txBox="1"/>
            <p:nvPr/>
          </p:nvSpPr>
          <p:spPr>
            <a:xfrm>
              <a:off x="10824218" y="4731300"/>
              <a:ext cx="42191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ptos" panose="02110004020202020204"/>
                  <a:ea typeface="+mn-ea"/>
                  <a:cs typeface="+mn-cs"/>
                </a:rPr>
                <a:t>API</a:t>
              </a:r>
            </a:p>
          </p:txBody>
        </p:sp>
        <p:sp>
          <p:nvSpPr>
            <p:cNvPr id="50" name="Tekstiruutu 49">
              <a:extLst>
                <a:ext uri="{FF2B5EF4-FFF2-40B4-BE49-F238E27FC236}">
                  <a16:creationId xmlns:a16="http://schemas.microsoft.com/office/drawing/2014/main" id="{EB61826B-CF0C-7B1F-9FE2-D18DA007F3B1}"/>
                </a:ext>
              </a:extLst>
            </p:cNvPr>
            <p:cNvSpPr txBox="1"/>
            <p:nvPr/>
          </p:nvSpPr>
          <p:spPr>
            <a:xfrm>
              <a:off x="10809769" y="4998905"/>
              <a:ext cx="42191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ptos" panose="02110004020202020204"/>
                  <a:ea typeface="+mn-ea"/>
                  <a:cs typeface="+mn-cs"/>
                </a:rPr>
                <a:t>API</a:t>
              </a:r>
            </a:p>
          </p:txBody>
        </p:sp>
        <p:sp>
          <p:nvSpPr>
            <p:cNvPr id="51" name="Tekstiruutu 50">
              <a:extLst>
                <a:ext uri="{FF2B5EF4-FFF2-40B4-BE49-F238E27FC236}">
                  <a16:creationId xmlns:a16="http://schemas.microsoft.com/office/drawing/2014/main" id="{8E095903-874E-2CF0-8CE7-0872945A61B9}"/>
                </a:ext>
              </a:extLst>
            </p:cNvPr>
            <p:cNvSpPr txBox="1"/>
            <p:nvPr/>
          </p:nvSpPr>
          <p:spPr>
            <a:xfrm>
              <a:off x="5335983" y="4723994"/>
              <a:ext cx="42191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ptos" panose="02110004020202020204"/>
                  <a:ea typeface="+mn-ea"/>
                  <a:cs typeface="+mn-cs"/>
                </a:rPr>
                <a:t>API</a:t>
              </a:r>
            </a:p>
          </p:txBody>
        </p:sp>
        <p:sp>
          <p:nvSpPr>
            <p:cNvPr id="52" name="Tekstiruutu 51">
              <a:extLst>
                <a:ext uri="{FF2B5EF4-FFF2-40B4-BE49-F238E27FC236}">
                  <a16:creationId xmlns:a16="http://schemas.microsoft.com/office/drawing/2014/main" id="{3B7D26C4-D6A9-6BC3-188C-B510F2392E96}"/>
                </a:ext>
              </a:extLst>
            </p:cNvPr>
            <p:cNvSpPr txBox="1"/>
            <p:nvPr/>
          </p:nvSpPr>
          <p:spPr>
            <a:xfrm>
              <a:off x="5321534" y="4991599"/>
              <a:ext cx="42191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ptos" panose="02110004020202020204"/>
                  <a:ea typeface="+mn-ea"/>
                  <a:cs typeface="+mn-cs"/>
                </a:rPr>
                <a:t>API</a:t>
              </a:r>
            </a:p>
          </p:txBody>
        </p:sp>
      </p:grpSp>
    </p:spTree>
    <p:extLst>
      <p:ext uri="{BB962C8B-B14F-4D97-AF65-F5344CB8AC3E}">
        <p14:creationId xmlns:p14="http://schemas.microsoft.com/office/powerpoint/2010/main" val="24964730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p:cNvGrpSpPr/>
        <p:nvPr/>
      </p:nvGrpSpPr>
      <p:grpSpPr>
        <a:xfrm>
          <a:off x="0" y="0"/>
          <a:ext cx="0" cy="0"/>
          <a:chOff x="0" y="0"/>
          <a:chExt cx="0" cy="0"/>
        </a:xfrm>
      </p:grpSpPr>
      <p:grpSp>
        <p:nvGrpSpPr>
          <p:cNvPr id="1051" name="Ryhmä 1050">
            <a:extLst>
              <a:ext uri="{FF2B5EF4-FFF2-40B4-BE49-F238E27FC236}">
                <a16:creationId xmlns:a16="http://schemas.microsoft.com/office/drawing/2014/main" id="{D44C5290-86B3-CF92-3219-F1A7F925F105}"/>
              </a:ext>
            </a:extLst>
          </p:cNvPr>
          <p:cNvGrpSpPr/>
          <p:nvPr/>
        </p:nvGrpSpPr>
        <p:grpSpPr>
          <a:xfrm>
            <a:off x="4998384" y="2295138"/>
            <a:ext cx="982451" cy="550452"/>
            <a:chOff x="9711304" y="9123670"/>
            <a:chExt cx="2683388" cy="1503458"/>
          </a:xfrm>
          <a:solidFill>
            <a:schemeClr val="bg1"/>
          </a:solidFill>
        </p:grpSpPr>
        <p:sp>
          <p:nvSpPr>
            <p:cNvPr id="1052" name="Vuokaaviosymboli: Sivujen välinen yhdysviiva 1051">
              <a:extLst>
                <a:ext uri="{FF2B5EF4-FFF2-40B4-BE49-F238E27FC236}">
                  <a16:creationId xmlns:a16="http://schemas.microsoft.com/office/drawing/2014/main" id="{628C1D73-9DBC-8051-B175-A923EA1015C5}"/>
                </a:ext>
              </a:extLst>
            </p:cNvPr>
            <p:cNvSpPr/>
            <p:nvPr/>
          </p:nvSpPr>
          <p:spPr>
            <a:xfrm>
              <a:off x="9711304" y="9123670"/>
              <a:ext cx="2683388" cy="1503458"/>
            </a:xfrm>
            <a:prstGeom prst="flowChartOffpageConnector">
              <a:avLst/>
            </a:prstGeom>
            <a:grp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 . . .</a:t>
              </a:r>
            </a:p>
          </p:txBody>
        </p:sp>
        <p:sp>
          <p:nvSpPr>
            <p:cNvPr id="1053" name="Nuoli: Nuolenkärki 1052">
              <a:extLst>
                <a:ext uri="{FF2B5EF4-FFF2-40B4-BE49-F238E27FC236}">
                  <a16:creationId xmlns:a16="http://schemas.microsoft.com/office/drawing/2014/main" id="{43067733-DBDE-68E6-2937-B7B5A2FFF555}"/>
                </a:ext>
              </a:extLst>
            </p:cNvPr>
            <p:cNvSpPr/>
            <p:nvPr/>
          </p:nvSpPr>
          <p:spPr>
            <a:xfrm rot="5400000">
              <a:off x="10995131" y="10192138"/>
              <a:ext cx="107908" cy="484632"/>
            </a:xfrm>
            <a:prstGeom prst="chevron">
              <a:avLst>
                <a:gd name="adj" fmla="val 70964"/>
              </a:avLst>
            </a:prstGeom>
            <a:grpFill/>
            <a:ln w="127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292"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2" name="Otsikko 1">
            <a:extLst>
              <a:ext uri="{FF2B5EF4-FFF2-40B4-BE49-F238E27FC236}">
                <a16:creationId xmlns:a16="http://schemas.microsoft.com/office/drawing/2014/main" id="{6E4BA172-0AE9-8DEB-4305-825ABAE138FB}"/>
              </a:ext>
            </a:extLst>
          </p:cNvPr>
          <p:cNvSpPr>
            <a:spLocks noGrp="1"/>
          </p:cNvSpPr>
          <p:nvPr>
            <p:ph type="title"/>
          </p:nvPr>
        </p:nvSpPr>
        <p:spPr>
          <a:xfrm>
            <a:off x="6211167" y="333376"/>
            <a:ext cx="5653872" cy="1010862"/>
          </a:xfrm>
        </p:spPr>
        <p:txBody>
          <a:bodyPr/>
          <a:lstStyle/>
          <a:p>
            <a:pPr>
              <a:lnSpc>
                <a:spcPct val="80000"/>
              </a:lnSpc>
            </a:pPr>
            <a:r>
              <a:rPr lang="fi-FI"/>
              <a:t>Message </a:t>
            </a:r>
            <a:r>
              <a:rPr lang="fi-FI" err="1"/>
              <a:t>based</a:t>
            </a:r>
            <a:r>
              <a:rPr lang="fi-FI"/>
              <a:t> </a:t>
            </a:r>
            <a:r>
              <a:rPr lang="fi-FI" err="1"/>
              <a:t>information</a:t>
            </a:r>
            <a:r>
              <a:rPr lang="fi-FI"/>
              <a:t> </a:t>
            </a:r>
            <a:r>
              <a:rPr lang="fi-FI" err="1"/>
              <a:t>sharing</a:t>
            </a:r>
            <a:r>
              <a:rPr lang="fi-FI"/>
              <a:t> </a:t>
            </a:r>
            <a:r>
              <a:rPr lang="fi-FI" err="1"/>
              <a:t>using</a:t>
            </a:r>
            <a:r>
              <a:rPr lang="fi-FI"/>
              <a:t> </a:t>
            </a:r>
            <a:r>
              <a:rPr lang="fi-FI" err="1"/>
              <a:t>Peppol-network</a:t>
            </a:r>
            <a:endParaRPr lang="fi-FI"/>
          </a:p>
        </p:txBody>
      </p:sp>
      <p:sp>
        <p:nvSpPr>
          <p:cNvPr id="6" name="Dian numeron paikkamerkki 5">
            <a:extLst>
              <a:ext uri="{FF2B5EF4-FFF2-40B4-BE49-F238E27FC236}">
                <a16:creationId xmlns:a16="http://schemas.microsoft.com/office/drawing/2014/main" id="{B718E244-0696-8C32-8633-073FFAB300E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33</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cxnSp>
        <p:nvCxnSpPr>
          <p:cNvPr id="8" name="Suora nuoliyhdysviiva 7">
            <a:extLst>
              <a:ext uri="{FF2B5EF4-FFF2-40B4-BE49-F238E27FC236}">
                <a16:creationId xmlns:a16="http://schemas.microsoft.com/office/drawing/2014/main" id="{1AE02481-4F6B-F3BB-821B-F3F7BF5A94A0}"/>
              </a:ext>
            </a:extLst>
          </p:cNvPr>
          <p:cNvCxnSpPr>
            <a:cxnSpLocks/>
          </p:cNvCxnSpPr>
          <p:nvPr/>
        </p:nvCxnSpPr>
        <p:spPr>
          <a:xfrm flipH="1">
            <a:off x="1713995" y="3959284"/>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uora nuoliyhdysviiva 8">
            <a:extLst>
              <a:ext uri="{FF2B5EF4-FFF2-40B4-BE49-F238E27FC236}">
                <a16:creationId xmlns:a16="http://schemas.microsoft.com/office/drawing/2014/main" id="{2D2D731B-685A-30F0-7097-E3149753F13A}"/>
              </a:ext>
            </a:extLst>
          </p:cNvPr>
          <p:cNvCxnSpPr>
            <a:cxnSpLocks/>
          </p:cNvCxnSpPr>
          <p:nvPr/>
        </p:nvCxnSpPr>
        <p:spPr>
          <a:xfrm>
            <a:off x="1720793" y="3675906"/>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uora nuoliyhdysviiva 9">
            <a:extLst>
              <a:ext uri="{FF2B5EF4-FFF2-40B4-BE49-F238E27FC236}">
                <a16:creationId xmlns:a16="http://schemas.microsoft.com/office/drawing/2014/main" id="{45205FDA-2C6C-D72B-2B6C-EAD0AA241A24}"/>
              </a:ext>
            </a:extLst>
          </p:cNvPr>
          <p:cNvCxnSpPr>
            <a:cxnSpLocks/>
          </p:cNvCxnSpPr>
          <p:nvPr/>
        </p:nvCxnSpPr>
        <p:spPr>
          <a:xfrm flipH="1">
            <a:off x="1703845" y="3341420"/>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uora nuoliyhdysviiva 10">
            <a:extLst>
              <a:ext uri="{FF2B5EF4-FFF2-40B4-BE49-F238E27FC236}">
                <a16:creationId xmlns:a16="http://schemas.microsoft.com/office/drawing/2014/main" id="{E2CBDDEF-24CB-601B-6002-D59FDC353268}"/>
              </a:ext>
            </a:extLst>
          </p:cNvPr>
          <p:cNvCxnSpPr>
            <a:cxnSpLocks/>
          </p:cNvCxnSpPr>
          <p:nvPr/>
        </p:nvCxnSpPr>
        <p:spPr>
          <a:xfrm flipH="1">
            <a:off x="1736436" y="1638240"/>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2" name="Suorakulmio 11">
            <a:extLst>
              <a:ext uri="{FF2B5EF4-FFF2-40B4-BE49-F238E27FC236}">
                <a16:creationId xmlns:a16="http://schemas.microsoft.com/office/drawing/2014/main" id="{92CACB98-06D8-E934-46A8-FAB9F696A30F}"/>
              </a:ext>
            </a:extLst>
          </p:cNvPr>
          <p:cNvSpPr/>
          <p:nvPr/>
        </p:nvSpPr>
        <p:spPr>
          <a:xfrm>
            <a:off x="689485" y="2505459"/>
            <a:ext cx="982451" cy="322356"/>
          </a:xfrm>
          <a:prstGeom prst="rect">
            <a:avLst/>
          </a:prstGeom>
          <a:noFill/>
          <a:ln w="19050"/>
        </p:spPr>
        <p:style>
          <a:lnRef idx="2">
            <a:schemeClr val="accent1">
              <a:shade val="15000"/>
            </a:schemeClr>
          </a:lnRef>
          <a:fillRef idx="1">
            <a:schemeClr val="accent1"/>
          </a:fillRef>
          <a:effectRef idx="0">
            <a:schemeClr val="accent1"/>
          </a:effectRef>
          <a:fontRef idx="minor">
            <a:schemeClr val="lt1"/>
          </a:fontRef>
        </p:style>
        <p:txBody>
          <a:bodyPr lIns="13180" rIns="1318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Processing of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order</a:t>
            </a:r>
            <a:r>
              <a:rPr kumimoji="0" lang="fi-FI" sz="800" b="1" i="0" u="none" strike="noStrike" kern="1200" cap="none" spc="0" normalizeH="0" baseline="0" noProof="0">
                <a:ln>
                  <a:noFill/>
                </a:ln>
                <a:solidFill>
                  <a:prstClr val="black"/>
                </a:solidFill>
                <a:effectLst/>
                <a:uLnTx/>
                <a:uFillTx/>
                <a:latin typeface="Avenir Next LT Pro"/>
                <a:ea typeface="+mn-ea"/>
                <a:cs typeface="+mn-cs"/>
              </a:rPr>
              <a:t>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confirmations</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13" name="Suorakulmio 12">
            <a:extLst>
              <a:ext uri="{FF2B5EF4-FFF2-40B4-BE49-F238E27FC236}">
                <a16:creationId xmlns:a16="http://schemas.microsoft.com/office/drawing/2014/main" id="{F325ED6F-FC07-D751-5A89-D28E959CF721}"/>
              </a:ext>
            </a:extLst>
          </p:cNvPr>
          <p:cNvSpPr/>
          <p:nvPr/>
        </p:nvSpPr>
        <p:spPr>
          <a:xfrm>
            <a:off x="689485" y="4192947"/>
            <a:ext cx="982451" cy="428846"/>
          </a:xfrm>
          <a:prstGeom prst="rect">
            <a:avLst/>
          </a:prstGeom>
          <a:noFill/>
          <a:ln w="19050"/>
        </p:spPr>
        <p:style>
          <a:lnRef idx="2">
            <a:schemeClr val="accent1">
              <a:shade val="15000"/>
            </a:schemeClr>
          </a:lnRef>
          <a:fillRef idx="1">
            <a:schemeClr val="accent1"/>
          </a:fillRef>
          <a:effectRef idx="0">
            <a:schemeClr val="accent1"/>
          </a:effectRef>
          <a:fontRef idx="minor">
            <a:schemeClr val="lt1"/>
          </a:fontRef>
        </p:style>
        <p:txBody>
          <a:bodyPr tIns="79083"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Processing of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delivery</a:t>
            </a:r>
            <a:r>
              <a:rPr kumimoji="0" lang="fi-FI" sz="800" b="1" i="0" u="none" strike="noStrike" kern="1200" cap="none" spc="0" normalizeH="0" baseline="0" noProof="0">
                <a:ln>
                  <a:noFill/>
                </a:ln>
                <a:solidFill>
                  <a:prstClr val="black"/>
                </a:solidFill>
                <a:effectLst/>
                <a:uLnTx/>
                <a:uFillTx/>
                <a:latin typeface="Avenir Next LT Pro"/>
                <a:ea typeface="+mn-ea"/>
                <a:cs typeface="+mn-cs"/>
              </a:rPr>
              <a:t> data</a:t>
            </a:r>
          </a:p>
        </p:txBody>
      </p:sp>
      <p:sp>
        <p:nvSpPr>
          <p:cNvPr id="15" name="Suorakulmio 14">
            <a:extLst>
              <a:ext uri="{FF2B5EF4-FFF2-40B4-BE49-F238E27FC236}">
                <a16:creationId xmlns:a16="http://schemas.microsoft.com/office/drawing/2014/main" id="{53328C66-37AA-E0F6-A347-402A8772BA87}"/>
              </a:ext>
            </a:extLst>
          </p:cNvPr>
          <p:cNvSpPr/>
          <p:nvPr/>
        </p:nvSpPr>
        <p:spPr>
          <a:xfrm>
            <a:off x="3312912" y="5087443"/>
            <a:ext cx="982451" cy="476561"/>
          </a:xfrm>
          <a:prstGeom prst="rect">
            <a:avLst/>
          </a:prstGeom>
          <a:noFill/>
          <a:ln w="12700"/>
        </p:spPr>
        <p:style>
          <a:lnRef idx="2">
            <a:schemeClr val="accent1">
              <a:shade val="15000"/>
            </a:schemeClr>
          </a:lnRef>
          <a:fillRef idx="1">
            <a:schemeClr val="accent1"/>
          </a:fillRef>
          <a:effectRef idx="0">
            <a:schemeClr val="accent1"/>
          </a:effectRef>
          <a:fontRef idx="minor">
            <a:schemeClr val="lt1"/>
          </a:fontRef>
        </p:style>
        <p:txBody>
          <a:bodyPr tIns="52724"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Delivery</a:t>
            </a:r>
          </a:p>
        </p:txBody>
      </p:sp>
      <p:sp>
        <p:nvSpPr>
          <p:cNvPr id="16" name="Suorakulmio 15">
            <a:extLst>
              <a:ext uri="{FF2B5EF4-FFF2-40B4-BE49-F238E27FC236}">
                <a16:creationId xmlns:a16="http://schemas.microsoft.com/office/drawing/2014/main" id="{659BB60D-41C8-B4D5-DCC0-6AC1D06391D4}"/>
              </a:ext>
            </a:extLst>
          </p:cNvPr>
          <p:cNvSpPr/>
          <p:nvPr/>
        </p:nvSpPr>
        <p:spPr>
          <a:xfrm>
            <a:off x="3312912" y="4331487"/>
            <a:ext cx="982451" cy="390048"/>
          </a:xfrm>
          <a:prstGeom prst="rect">
            <a:avLst/>
          </a:prstGeom>
          <a:noFill/>
          <a:ln w="12700"/>
        </p:spPr>
        <p:style>
          <a:lnRef idx="2">
            <a:schemeClr val="accent1">
              <a:shade val="15000"/>
            </a:schemeClr>
          </a:lnRef>
          <a:fillRef idx="1">
            <a:schemeClr val="accent1"/>
          </a:fillRef>
          <a:effectRef idx="0">
            <a:schemeClr val="accent1"/>
          </a:effectRef>
          <a:fontRef idx="minor">
            <a:schemeClr val="lt1"/>
          </a:fontRef>
        </p:style>
        <p:txBody>
          <a:bodyPr tIns="52724" rIns="108000" b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black"/>
                </a:solidFill>
                <a:effectLst/>
                <a:uLnTx/>
                <a:uFillTx/>
                <a:latin typeface="Avenir Next LT Pro"/>
                <a:ea typeface="+mn-ea"/>
                <a:cs typeface="+mn-cs"/>
              </a:rPr>
              <a:t>Dispatch</a:t>
            </a:r>
            <a:r>
              <a:rPr kumimoji="0" lang="fi-FI" sz="800" b="1" i="0" u="none" strike="noStrike" kern="1200" cap="none" spc="0" normalizeH="0" baseline="0" noProof="0">
                <a:ln>
                  <a:noFill/>
                </a:ln>
                <a:solidFill>
                  <a:prstClr val="black"/>
                </a:solidFill>
                <a:effectLst/>
                <a:uLnTx/>
                <a:uFillTx/>
                <a:latin typeface="Avenir Next LT Pro"/>
                <a:ea typeface="+mn-ea"/>
                <a:cs typeface="+mn-cs"/>
              </a:rPr>
              <a:t>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notification</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cxnSp>
        <p:nvCxnSpPr>
          <p:cNvPr id="17" name="Suora nuoliyhdysviiva 16">
            <a:extLst>
              <a:ext uri="{FF2B5EF4-FFF2-40B4-BE49-F238E27FC236}">
                <a16:creationId xmlns:a16="http://schemas.microsoft.com/office/drawing/2014/main" id="{1AF3C3D8-201E-CE4F-037D-C569CF4C2A3C}"/>
              </a:ext>
            </a:extLst>
          </p:cNvPr>
          <p:cNvCxnSpPr>
            <a:cxnSpLocks/>
          </p:cNvCxnSpPr>
          <p:nvPr/>
        </p:nvCxnSpPr>
        <p:spPr>
          <a:xfrm>
            <a:off x="1743698" y="2054234"/>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8" name="Suorakulmio 17">
            <a:extLst>
              <a:ext uri="{FF2B5EF4-FFF2-40B4-BE49-F238E27FC236}">
                <a16:creationId xmlns:a16="http://schemas.microsoft.com/office/drawing/2014/main" id="{346EB220-0308-8D06-52D5-2BF4084A8FDE}"/>
              </a:ext>
            </a:extLst>
          </p:cNvPr>
          <p:cNvSpPr/>
          <p:nvPr/>
        </p:nvSpPr>
        <p:spPr>
          <a:xfrm>
            <a:off x="3312912" y="2263198"/>
            <a:ext cx="982451" cy="560767"/>
          </a:xfrm>
          <a:prstGeom prst="rect">
            <a:avLst/>
          </a:prstGeom>
          <a:noFill/>
          <a:ln w="12700"/>
        </p:spPr>
        <p:style>
          <a:lnRef idx="2">
            <a:schemeClr val="accent1">
              <a:shade val="15000"/>
            </a:schemeClr>
          </a:lnRef>
          <a:fillRef idx="1">
            <a:schemeClr val="accent1"/>
          </a:fillRef>
          <a:effectRef idx="0">
            <a:schemeClr val="accent1"/>
          </a:effectRef>
          <a:fontRef idx="minor">
            <a:schemeClr val="lt1"/>
          </a:fontRef>
        </p:style>
        <p:txBody>
          <a:bodyPr tIns="171345"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Order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confirmation</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19" name="Suorakulmio 18">
            <a:extLst>
              <a:ext uri="{FF2B5EF4-FFF2-40B4-BE49-F238E27FC236}">
                <a16:creationId xmlns:a16="http://schemas.microsoft.com/office/drawing/2014/main" id="{D1444366-3CBD-911A-CD8A-F6A278256AC3}"/>
              </a:ext>
            </a:extLst>
          </p:cNvPr>
          <p:cNvSpPr/>
          <p:nvPr/>
        </p:nvSpPr>
        <p:spPr>
          <a:xfrm>
            <a:off x="689485" y="1850468"/>
            <a:ext cx="982451" cy="447365"/>
          </a:xfrm>
          <a:prstGeom prst="rect">
            <a:avLst/>
          </a:prstGeom>
          <a:noFill/>
          <a:ln w="1905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Order</a:t>
            </a:r>
          </a:p>
        </p:txBody>
      </p:sp>
      <p:sp>
        <p:nvSpPr>
          <p:cNvPr id="20" name="Suorakulmio 19">
            <a:extLst>
              <a:ext uri="{FF2B5EF4-FFF2-40B4-BE49-F238E27FC236}">
                <a16:creationId xmlns:a16="http://schemas.microsoft.com/office/drawing/2014/main" id="{610AF0C4-2F46-EA78-943B-9C01E65F53BB}"/>
              </a:ext>
            </a:extLst>
          </p:cNvPr>
          <p:cNvSpPr/>
          <p:nvPr/>
        </p:nvSpPr>
        <p:spPr>
          <a:xfrm>
            <a:off x="689485" y="881371"/>
            <a:ext cx="982451" cy="334800"/>
          </a:xfrm>
          <a:prstGeom prst="rect">
            <a:avLst/>
          </a:prstGeom>
          <a:solidFill>
            <a:schemeClr val="tx1"/>
          </a:solidFill>
          <a:ln w="19050"/>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1" i="0" u="none" strike="noStrike" kern="1200" cap="none" spc="0" normalizeH="0" baseline="0" noProof="0">
                <a:ln>
                  <a:noFill/>
                </a:ln>
                <a:solidFill>
                  <a:prstClr val="white"/>
                </a:solidFill>
                <a:effectLst/>
                <a:uLnTx/>
                <a:uFillTx/>
                <a:latin typeface="Avenir Next LT Pro"/>
                <a:ea typeface="+mn-ea"/>
                <a:cs typeface="+mn-cs"/>
              </a:rPr>
              <a:t>CONTRACTOR</a:t>
            </a:r>
          </a:p>
        </p:txBody>
      </p:sp>
      <p:sp>
        <p:nvSpPr>
          <p:cNvPr id="21" name="Suorakulmio 20">
            <a:extLst>
              <a:ext uri="{FF2B5EF4-FFF2-40B4-BE49-F238E27FC236}">
                <a16:creationId xmlns:a16="http://schemas.microsoft.com/office/drawing/2014/main" id="{1DB39BE5-63CF-6C36-6DE0-5DE02DF57619}"/>
              </a:ext>
            </a:extLst>
          </p:cNvPr>
          <p:cNvSpPr/>
          <p:nvPr/>
        </p:nvSpPr>
        <p:spPr>
          <a:xfrm>
            <a:off x="3312912" y="881371"/>
            <a:ext cx="982451" cy="334800"/>
          </a:xfrm>
          <a:prstGeom prst="rect">
            <a:avLst/>
          </a:prstGeom>
          <a:solidFill>
            <a:schemeClr val="tx1"/>
          </a:solidFill>
          <a:ln w="12700"/>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1" i="0" u="none" strike="noStrike" kern="1200" cap="none" spc="0" normalizeH="0" baseline="0" noProof="0">
                <a:ln>
                  <a:noFill/>
                </a:ln>
                <a:solidFill>
                  <a:prstClr val="white"/>
                </a:solidFill>
                <a:effectLst/>
                <a:uLnTx/>
                <a:uFillTx/>
                <a:latin typeface="Avenir Next LT Pro"/>
                <a:ea typeface="+mn-ea"/>
                <a:cs typeface="+mn-cs"/>
              </a:rPr>
              <a:t>MANU-FACTURER</a:t>
            </a:r>
          </a:p>
        </p:txBody>
      </p:sp>
      <p:sp>
        <p:nvSpPr>
          <p:cNvPr id="22" name="Suorakulmio 21">
            <a:extLst>
              <a:ext uri="{FF2B5EF4-FFF2-40B4-BE49-F238E27FC236}">
                <a16:creationId xmlns:a16="http://schemas.microsoft.com/office/drawing/2014/main" id="{E1AE43A4-3E80-916F-FDC3-FD8D5297BFB1}"/>
              </a:ext>
            </a:extLst>
          </p:cNvPr>
          <p:cNvSpPr/>
          <p:nvPr/>
        </p:nvSpPr>
        <p:spPr>
          <a:xfrm>
            <a:off x="689485" y="1272128"/>
            <a:ext cx="982451" cy="255720"/>
          </a:xfrm>
          <a:prstGeom prst="rect">
            <a:avLst/>
          </a:prstGeom>
          <a:noFill/>
          <a:ln w="1905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Call for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tenders</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23" name="Suorakulmio 22">
            <a:extLst>
              <a:ext uri="{FF2B5EF4-FFF2-40B4-BE49-F238E27FC236}">
                <a16:creationId xmlns:a16="http://schemas.microsoft.com/office/drawing/2014/main" id="{F0D32A9D-A9A0-3EC8-6CA0-4CA4DC93F805}"/>
              </a:ext>
            </a:extLst>
          </p:cNvPr>
          <p:cNvSpPr/>
          <p:nvPr/>
        </p:nvSpPr>
        <p:spPr>
          <a:xfrm>
            <a:off x="3312912" y="1253838"/>
            <a:ext cx="982451" cy="599086"/>
          </a:xfrm>
          <a:prstGeom prst="rect">
            <a:avLst/>
          </a:prstGeom>
          <a:noFill/>
          <a:ln w="127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black"/>
                </a:solidFill>
                <a:effectLst/>
                <a:uLnTx/>
                <a:uFillTx/>
                <a:latin typeface="Avenir Next LT Pro"/>
                <a:ea typeface="+mn-ea"/>
                <a:cs typeface="+mn-cs"/>
              </a:rPr>
              <a:t>Tender</a:t>
            </a:r>
            <a:r>
              <a:rPr kumimoji="0" lang="fi-FI" sz="800" b="1" i="0" u="none" strike="noStrike" kern="1200" cap="none" spc="0" normalizeH="0" baseline="0" noProof="0">
                <a:ln>
                  <a:noFill/>
                </a:ln>
                <a:solidFill>
                  <a:prstClr val="black"/>
                </a:solidFill>
                <a:effectLst/>
                <a:uLnTx/>
                <a:uFillTx/>
                <a:latin typeface="Avenir Next LT Pro"/>
                <a:ea typeface="+mn-ea"/>
                <a:cs typeface="+mn-cs"/>
              </a:rPr>
              <a:t>/</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product</a:t>
            </a:r>
            <a:r>
              <a:rPr kumimoji="0" lang="fi-FI" sz="800" b="1" i="0" u="none" strike="noStrike" kern="1200" cap="none" spc="0" normalizeH="0" baseline="0" noProof="0">
                <a:ln>
                  <a:noFill/>
                </a:ln>
                <a:solidFill>
                  <a:prstClr val="black"/>
                </a:solidFill>
                <a:effectLst/>
                <a:uLnTx/>
                <a:uFillTx/>
                <a:latin typeface="Avenir Next LT Pro"/>
                <a:ea typeface="+mn-ea"/>
                <a:cs typeface="+mn-cs"/>
              </a:rPr>
              <a:t>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catalogue</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cxnSp>
        <p:nvCxnSpPr>
          <p:cNvPr id="24" name="Suora nuoliyhdysviiva 23">
            <a:extLst>
              <a:ext uri="{FF2B5EF4-FFF2-40B4-BE49-F238E27FC236}">
                <a16:creationId xmlns:a16="http://schemas.microsoft.com/office/drawing/2014/main" id="{D6216EEA-7339-3166-BE61-C209BCAFBA0D}"/>
              </a:ext>
            </a:extLst>
          </p:cNvPr>
          <p:cNvCxnSpPr>
            <a:cxnSpLocks/>
          </p:cNvCxnSpPr>
          <p:nvPr/>
        </p:nvCxnSpPr>
        <p:spPr>
          <a:xfrm flipH="1">
            <a:off x="1743698" y="2638111"/>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 name="Suora nuoliyhdysviiva 24">
            <a:extLst>
              <a:ext uri="{FF2B5EF4-FFF2-40B4-BE49-F238E27FC236}">
                <a16:creationId xmlns:a16="http://schemas.microsoft.com/office/drawing/2014/main" id="{09BBBDF7-9182-FA09-5E91-1EB93788128E}"/>
              </a:ext>
            </a:extLst>
          </p:cNvPr>
          <p:cNvCxnSpPr>
            <a:cxnSpLocks/>
          </p:cNvCxnSpPr>
          <p:nvPr/>
        </p:nvCxnSpPr>
        <p:spPr>
          <a:xfrm flipH="1">
            <a:off x="1743411" y="4454517"/>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6" name="Suorakulmio 25">
            <a:extLst>
              <a:ext uri="{FF2B5EF4-FFF2-40B4-BE49-F238E27FC236}">
                <a16:creationId xmlns:a16="http://schemas.microsoft.com/office/drawing/2014/main" id="{A58852F8-AA7D-2C1F-B147-1ED589B9A91E}"/>
              </a:ext>
            </a:extLst>
          </p:cNvPr>
          <p:cNvSpPr/>
          <p:nvPr/>
        </p:nvSpPr>
        <p:spPr>
          <a:xfrm>
            <a:off x="689485" y="5066684"/>
            <a:ext cx="982451" cy="529889"/>
          </a:xfrm>
          <a:prstGeom prst="rect">
            <a:avLst/>
          </a:prstGeom>
          <a:noFill/>
          <a:ln w="19050"/>
        </p:spPr>
        <p:style>
          <a:lnRef idx="2">
            <a:schemeClr val="accent1">
              <a:shade val="15000"/>
            </a:schemeClr>
          </a:lnRef>
          <a:fillRef idx="1">
            <a:schemeClr val="accent1"/>
          </a:fillRef>
          <a:effectRef idx="0">
            <a:schemeClr val="accent1"/>
          </a:effectRef>
          <a:fontRef idx="minor">
            <a:schemeClr val="lt1"/>
          </a:fontRef>
        </p:style>
        <p:txBody>
          <a:bodyPr lIns="13180" tIns="65901"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black"/>
                </a:solidFill>
                <a:effectLst/>
                <a:uLnTx/>
                <a:uFillTx/>
                <a:latin typeface="Avenir Next LT Pro"/>
                <a:ea typeface="+mn-ea"/>
                <a:cs typeface="+mn-cs"/>
              </a:rPr>
              <a:t>Reception</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fi-FI" sz="303" b="1" i="0" u="none" strike="noStrike" kern="1200" cap="none" spc="0" normalizeH="0" baseline="0" noProof="0">
              <a:ln>
                <a:noFill/>
              </a:ln>
              <a:solidFill>
                <a:prstClr val="black"/>
              </a:solidFill>
              <a:effectLst/>
              <a:uLnTx/>
              <a:uFillTx/>
              <a:latin typeface="Avenir Next LT Pro"/>
              <a:ea typeface="+mn-ea"/>
              <a:cs typeface="+mn-cs"/>
            </a:endParaRPr>
          </a:p>
        </p:txBody>
      </p:sp>
      <p:pic>
        <p:nvPicPr>
          <p:cNvPr id="27" name="Kuva 26" descr="Kuorma-auto tasaisella täytöllä">
            <a:extLst>
              <a:ext uri="{FF2B5EF4-FFF2-40B4-BE49-F238E27FC236}">
                <a16:creationId xmlns:a16="http://schemas.microsoft.com/office/drawing/2014/main" id="{FEFF1CB3-C415-6C1A-C89B-310D4CCCFB1D}"/>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flipH="1">
            <a:off x="2334017" y="4979671"/>
            <a:ext cx="395413" cy="395413"/>
          </a:xfrm>
          <a:prstGeom prst="rect">
            <a:avLst/>
          </a:prstGeom>
        </p:spPr>
      </p:pic>
      <p:cxnSp>
        <p:nvCxnSpPr>
          <p:cNvPr id="28" name="Suora nuoliyhdysviiva 27">
            <a:extLst>
              <a:ext uri="{FF2B5EF4-FFF2-40B4-BE49-F238E27FC236}">
                <a16:creationId xmlns:a16="http://schemas.microsoft.com/office/drawing/2014/main" id="{67E0723F-194B-FF65-558D-9B6F9FE0EB19}"/>
              </a:ext>
            </a:extLst>
          </p:cNvPr>
          <p:cNvCxnSpPr>
            <a:cxnSpLocks/>
          </p:cNvCxnSpPr>
          <p:nvPr/>
        </p:nvCxnSpPr>
        <p:spPr>
          <a:xfrm flipH="1">
            <a:off x="1736436" y="5306489"/>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9" name="Suorakulmio 28">
            <a:extLst>
              <a:ext uri="{FF2B5EF4-FFF2-40B4-BE49-F238E27FC236}">
                <a16:creationId xmlns:a16="http://schemas.microsoft.com/office/drawing/2014/main" id="{22112E98-23A2-9391-DF78-1C1DCE31B02B}"/>
              </a:ext>
            </a:extLst>
          </p:cNvPr>
          <p:cNvSpPr/>
          <p:nvPr/>
        </p:nvSpPr>
        <p:spPr>
          <a:xfrm>
            <a:off x="3312912" y="6075532"/>
            <a:ext cx="982451" cy="346195"/>
          </a:xfrm>
          <a:prstGeom prst="rect">
            <a:avLst/>
          </a:prstGeom>
          <a:noFill/>
          <a:ln w="12700"/>
        </p:spPr>
        <p:style>
          <a:lnRef idx="2">
            <a:schemeClr val="accent1">
              <a:shade val="15000"/>
            </a:schemeClr>
          </a:lnRef>
          <a:fillRef idx="1">
            <a:schemeClr val="accent1"/>
          </a:fillRef>
          <a:effectRef idx="0">
            <a:schemeClr val="accent1"/>
          </a:effectRef>
          <a:fontRef idx="minor">
            <a:schemeClr val="lt1"/>
          </a:fontRef>
        </p:style>
        <p:txBody>
          <a:bodyPr tIns="1318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black"/>
                </a:solidFill>
                <a:effectLst/>
                <a:uLnTx/>
                <a:uFillTx/>
                <a:latin typeface="Avenir Next LT Pro"/>
                <a:ea typeface="+mn-ea"/>
                <a:cs typeface="+mn-cs"/>
              </a:rPr>
              <a:t>Invoice</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30" name="Suorakulmio 29">
            <a:extLst>
              <a:ext uri="{FF2B5EF4-FFF2-40B4-BE49-F238E27FC236}">
                <a16:creationId xmlns:a16="http://schemas.microsoft.com/office/drawing/2014/main" id="{BD613AE4-86F5-3C96-B73B-FF50D7486C54}"/>
              </a:ext>
            </a:extLst>
          </p:cNvPr>
          <p:cNvSpPr/>
          <p:nvPr/>
        </p:nvSpPr>
        <p:spPr>
          <a:xfrm>
            <a:off x="689485" y="6075863"/>
            <a:ext cx="982451" cy="367481"/>
          </a:xfrm>
          <a:prstGeom prst="rect">
            <a:avLst/>
          </a:prstGeom>
          <a:noFill/>
          <a:ln w="19050"/>
        </p:spPr>
        <p:style>
          <a:lnRef idx="2">
            <a:schemeClr val="accent1">
              <a:shade val="15000"/>
            </a:schemeClr>
          </a:lnRef>
          <a:fillRef idx="1">
            <a:schemeClr val="accent1"/>
          </a:fillRef>
          <a:effectRef idx="0">
            <a:schemeClr val="accent1"/>
          </a:effectRef>
          <a:fontRef idx="minor">
            <a:schemeClr val="lt1"/>
          </a:fontRef>
        </p:style>
        <p:txBody>
          <a:bodyPr lIns="36000" tIns="39541" rIns="3600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black"/>
                </a:solidFill>
                <a:effectLst/>
                <a:uLnTx/>
                <a:uFillTx/>
                <a:latin typeface="Avenir Next LT Pro"/>
                <a:ea typeface="+mn-ea"/>
                <a:cs typeface="+mn-cs"/>
              </a:rPr>
              <a:t>Invoicing</a:t>
            </a:r>
            <a:r>
              <a:rPr kumimoji="0" lang="fi-FI" sz="800" b="1" i="0" u="none" strike="noStrike" kern="1200" cap="none" spc="0" normalizeH="0" baseline="0" noProof="0">
                <a:ln>
                  <a:noFill/>
                </a:ln>
                <a:solidFill>
                  <a:prstClr val="black"/>
                </a:solidFill>
                <a:effectLst/>
                <a:uLnTx/>
                <a:uFillTx/>
                <a:latin typeface="Avenir Next LT Pro"/>
                <a:ea typeface="+mn-ea"/>
                <a:cs typeface="+mn-cs"/>
              </a:rPr>
              <a:t> and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payment</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cxnSp>
        <p:nvCxnSpPr>
          <p:cNvPr id="31" name="Suora nuoliyhdysviiva 30">
            <a:extLst>
              <a:ext uri="{FF2B5EF4-FFF2-40B4-BE49-F238E27FC236}">
                <a16:creationId xmlns:a16="http://schemas.microsoft.com/office/drawing/2014/main" id="{C75FA25C-045F-DAFF-283D-A03D32B0F7FC}"/>
              </a:ext>
            </a:extLst>
          </p:cNvPr>
          <p:cNvCxnSpPr>
            <a:cxnSpLocks/>
          </p:cNvCxnSpPr>
          <p:nvPr/>
        </p:nvCxnSpPr>
        <p:spPr>
          <a:xfrm flipH="1">
            <a:off x="1743411" y="6263681"/>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32" name="Ryhmä 31">
            <a:extLst>
              <a:ext uri="{FF2B5EF4-FFF2-40B4-BE49-F238E27FC236}">
                <a16:creationId xmlns:a16="http://schemas.microsoft.com/office/drawing/2014/main" id="{73FDD5FE-2C6F-BEE0-2332-1DF86DC0069B}"/>
              </a:ext>
            </a:extLst>
          </p:cNvPr>
          <p:cNvGrpSpPr/>
          <p:nvPr/>
        </p:nvGrpSpPr>
        <p:grpSpPr>
          <a:xfrm>
            <a:off x="3312912" y="1897805"/>
            <a:ext cx="982451" cy="550452"/>
            <a:chOff x="9711304" y="9123670"/>
            <a:chExt cx="2683388" cy="1503458"/>
          </a:xfrm>
        </p:grpSpPr>
        <p:sp>
          <p:nvSpPr>
            <p:cNvPr id="33" name="Vuokaaviosymboli: Sivujen välinen yhdysviiva 32">
              <a:extLst>
                <a:ext uri="{FF2B5EF4-FFF2-40B4-BE49-F238E27FC236}">
                  <a16:creationId xmlns:a16="http://schemas.microsoft.com/office/drawing/2014/main" id="{052F6837-E2C2-8B55-EAAE-5DC9DD2176BB}"/>
                </a:ext>
              </a:extLst>
            </p:cNvPr>
            <p:cNvSpPr/>
            <p:nvPr/>
          </p:nvSpPr>
          <p:spPr>
            <a:xfrm>
              <a:off x="9711304" y="9123670"/>
              <a:ext cx="2683388" cy="1503458"/>
            </a:xfrm>
            <a:prstGeom prst="flowChartOffpageConnector">
              <a:avLst/>
            </a:prstGeom>
            <a:solidFill>
              <a:schemeClr val="bg1">
                <a:lumMod val="95000"/>
              </a:schemeClr>
            </a:soli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black"/>
                  </a:solidFill>
                  <a:effectLst/>
                  <a:uLnTx/>
                  <a:uFillTx/>
                  <a:latin typeface="Avenir Next LT Pro"/>
                  <a:ea typeface="+mn-ea"/>
                  <a:cs typeface="+mn-cs"/>
                </a:rPr>
                <a:t>Sales</a:t>
              </a:r>
              <a:r>
                <a:rPr kumimoji="0" lang="fi-FI" sz="800" b="1" i="0" u="none" strike="noStrike" kern="1200" cap="none" spc="0" normalizeH="0" baseline="0" noProof="0">
                  <a:ln>
                    <a:noFill/>
                  </a:ln>
                  <a:solidFill>
                    <a:prstClr val="black"/>
                  </a:solidFill>
                  <a:effectLst/>
                  <a:uLnTx/>
                  <a:uFillTx/>
                  <a:latin typeface="Avenir Next LT Pro"/>
                  <a:ea typeface="+mn-ea"/>
                  <a:cs typeface="+mn-cs"/>
                </a:rPr>
                <a:t>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order</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34" name="Nuoli: Nuolenkärki 33">
              <a:extLst>
                <a:ext uri="{FF2B5EF4-FFF2-40B4-BE49-F238E27FC236}">
                  <a16:creationId xmlns:a16="http://schemas.microsoft.com/office/drawing/2014/main" id="{89E26E57-4880-BF89-7F45-C820616224C5}"/>
                </a:ext>
              </a:extLst>
            </p:cNvPr>
            <p:cNvSpPr/>
            <p:nvPr/>
          </p:nvSpPr>
          <p:spPr>
            <a:xfrm rot="5400000">
              <a:off x="10995131" y="10192138"/>
              <a:ext cx="107908" cy="484632"/>
            </a:xfrm>
            <a:prstGeom prst="chevron">
              <a:avLst>
                <a:gd name="adj" fmla="val 70964"/>
              </a:avLst>
            </a:prstGeom>
            <a:solidFill>
              <a:schemeClr val="tx1"/>
            </a:solidFill>
            <a:ln w="127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292"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35" name="Ryhmä 34">
            <a:extLst>
              <a:ext uri="{FF2B5EF4-FFF2-40B4-BE49-F238E27FC236}">
                <a16:creationId xmlns:a16="http://schemas.microsoft.com/office/drawing/2014/main" id="{E4D89301-64CB-8D55-46A6-B2C46CA2AE0D}"/>
              </a:ext>
            </a:extLst>
          </p:cNvPr>
          <p:cNvGrpSpPr/>
          <p:nvPr/>
        </p:nvGrpSpPr>
        <p:grpSpPr>
          <a:xfrm>
            <a:off x="3312912" y="4085015"/>
            <a:ext cx="982451" cy="320401"/>
            <a:chOff x="9726964" y="13871695"/>
            <a:chExt cx="2683388" cy="1079999"/>
          </a:xfrm>
        </p:grpSpPr>
        <p:sp>
          <p:nvSpPr>
            <p:cNvPr id="36" name="Vuokaaviosymboli: Sivujen välinen yhdysviiva 35">
              <a:extLst>
                <a:ext uri="{FF2B5EF4-FFF2-40B4-BE49-F238E27FC236}">
                  <a16:creationId xmlns:a16="http://schemas.microsoft.com/office/drawing/2014/main" id="{E4CCEB69-5A71-ED44-99CF-A522A903A76F}"/>
                </a:ext>
              </a:extLst>
            </p:cNvPr>
            <p:cNvSpPr/>
            <p:nvPr/>
          </p:nvSpPr>
          <p:spPr>
            <a:xfrm>
              <a:off x="9726964" y="13871695"/>
              <a:ext cx="2683388" cy="1079999"/>
            </a:xfrm>
            <a:prstGeom prst="flowChartOffpageConnector">
              <a:avLst/>
            </a:prstGeom>
            <a:solidFill>
              <a:schemeClr val="bg1">
                <a:lumMod val="95000"/>
              </a:schemeClr>
            </a:soli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Delivery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arrangement</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37" name="Nuoli: Nuolenkärki 36">
              <a:extLst>
                <a:ext uri="{FF2B5EF4-FFF2-40B4-BE49-F238E27FC236}">
                  <a16:creationId xmlns:a16="http://schemas.microsoft.com/office/drawing/2014/main" id="{9E1A4F1C-1668-D802-4483-CCF9EDD8303F}"/>
                </a:ext>
              </a:extLst>
            </p:cNvPr>
            <p:cNvSpPr/>
            <p:nvPr/>
          </p:nvSpPr>
          <p:spPr>
            <a:xfrm rot="5400000">
              <a:off x="11010790" y="14573433"/>
              <a:ext cx="107908" cy="484632"/>
            </a:xfrm>
            <a:prstGeom prst="chevron">
              <a:avLst>
                <a:gd name="adj" fmla="val 70964"/>
              </a:avLst>
            </a:prstGeom>
            <a:solidFill>
              <a:schemeClr val="tx1"/>
            </a:solidFill>
            <a:ln w="127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292"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38" name="Ryhmä 37">
            <a:extLst>
              <a:ext uri="{FF2B5EF4-FFF2-40B4-BE49-F238E27FC236}">
                <a16:creationId xmlns:a16="http://schemas.microsoft.com/office/drawing/2014/main" id="{914CC4C3-B01D-2A93-D8A9-531575C170BB}"/>
              </a:ext>
            </a:extLst>
          </p:cNvPr>
          <p:cNvGrpSpPr/>
          <p:nvPr/>
        </p:nvGrpSpPr>
        <p:grpSpPr>
          <a:xfrm>
            <a:off x="689485" y="1530419"/>
            <a:ext cx="982451" cy="380015"/>
            <a:chOff x="2624120" y="8120226"/>
            <a:chExt cx="2683388" cy="1037944"/>
          </a:xfrm>
        </p:grpSpPr>
        <p:sp>
          <p:nvSpPr>
            <p:cNvPr id="39" name="Vuokaaviosymboli: Sivujen välinen yhdysviiva 38">
              <a:extLst>
                <a:ext uri="{FF2B5EF4-FFF2-40B4-BE49-F238E27FC236}">
                  <a16:creationId xmlns:a16="http://schemas.microsoft.com/office/drawing/2014/main" id="{9D271EF8-A1CD-0A89-4157-93E1082E5EF0}"/>
                </a:ext>
              </a:extLst>
            </p:cNvPr>
            <p:cNvSpPr/>
            <p:nvPr/>
          </p:nvSpPr>
          <p:spPr>
            <a:xfrm>
              <a:off x="2624120" y="8120226"/>
              <a:ext cx="2683388" cy="1037944"/>
            </a:xfrm>
            <a:prstGeom prst="flowChartOffpageConnector">
              <a:avLst/>
            </a:prstGeom>
            <a:solidFill>
              <a:schemeClr val="bg1">
                <a:lumMod val="95000"/>
              </a:schemeClr>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black"/>
                  </a:solidFill>
                  <a:effectLst/>
                  <a:uLnTx/>
                  <a:uFillTx/>
                  <a:latin typeface="Avenir Next LT Pro"/>
                  <a:ea typeface="+mn-ea"/>
                  <a:cs typeface="+mn-cs"/>
                </a:rPr>
                <a:t>Tender</a:t>
              </a:r>
              <a:r>
                <a:rPr kumimoji="0" lang="fi-FI" sz="800" b="1" i="0" u="none" strike="noStrike" kern="1200" cap="none" spc="0" normalizeH="0" baseline="0" noProof="0">
                  <a:ln>
                    <a:noFill/>
                  </a:ln>
                  <a:solidFill>
                    <a:prstClr val="black"/>
                  </a:solidFill>
                  <a:effectLst/>
                  <a:uLnTx/>
                  <a:uFillTx/>
                  <a:latin typeface="Avenir Next LT Pro"/>
                  <a:ea typeface="+mn-ea"/>
                  <a:cs typeface="+mn-cs"/>
                </a:rPr>
                <a:t>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processing</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40" name="Nuoli: Nuolenkärki 39">
              <a:extLst>
                <a:ext uri="{FF2B5EF4-FFF2-40B4-BE49-F238E27FC236}">
                  <a16:creationId xmlns:a16="http://schemas.microsoft.com/office/drawing/2014/main" id="{9979F89E-44F3-C1BE-5326-22A1E3B5038B}"/>
                </a:ext>
              </a:extLst>
            </p:cNvPr>
            <p:cNvSpPr/>
            <p:nvPr/>
          </p:nvSpPr>
          <p:spPr>
            <a:xfrm rot="5400000">
              <a:off x="3911847" y="8749289"/>
              <a:ext cx="107908" cy="484632"/>
            </a:xfrm>
            <a:prstGeom prst="chevron">
              <a:avLst>
                <a:gd name="adj" fmla="val 70964"/>
              </a:avLst>
            </a:prstGeom>
            <a:solidFill>
              <a:schemeClr val="tx1"/>
            </a:solidFill>
            <a:ln w="1905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292"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41" name="Ryhmä 40">
            <a:extLst>
              <a:ext uri="{FF2B5EF4-FFF2-40B4-BE49-F238E27FC236}">
                <a16:creationId xmlns:a16="http://schemas.microsoft.com/office/drawing/2014/main" id="{6710E18D-17D6-FB7D-6E4C-8BAB8028119C}"/>
              </a:ext>
            </a:extLst>
          </p:cNvPr>
          <p:cNvGrpSpPr/>
          <p:nvPr/>
        </p:nvGrpSpPr>
        <p:grpSpPr>
          <a:xfrm>
            <a:off x="689485" y="2213662"/>
            <a:ext cx="982451" cy="303019"/>
            <a:chOff x="2624120" y="9986389"/>
            <a:chExt cx="2683388" cy="827642"/>
          </a:xfrm>
        </p:grpSpPr>
        <p:sp>
          <p:nvSpPr>
            <p:cNvPr id="42" name="Nuoli: Viisikulmio 41">
              <a:extLst>
                <a:ext uri="{FF2B5EF4-FFF2-40B4-BE49-F238E27FC236}">
                  <a16:creationId xmlns:a16="http://schemas.microsoft.com/office/drawing/2014/main" id="{414F1087-1F12-EEF2-0FEF-EDDA1BA2A24B}"/>
                </a:ext>
              </a:extLst>
            </p:cNvPr>
            <p:cNvSpPr/>
            <p:nvPr/>
          </p:nvSpPr>
          <p:spPr>
            <a:xfrm rot="16200000">
              <a:off x="3551993" y="9058516"/>
              <a:ext cx="827642" cy="2683388"/>
            </a:xfrm>
            <a:prstGeom prst="homePlate">
              <a:avLst>
                <a:gd name="adj" fmla="val 20876"/>
              </a:avLst>
            </a:prstGeom>
            <a:solidFill>
              <a:schemeClr val="bg1">
                <a:lumMod val="95000"/>
              </a:schemeClr>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Order c</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hange</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43" name="Nuoli: Nuolenkärki 42">
              <a:extLst>
                <a:ext uri="{FF2B5EF4-FFF2-40B4-BE49-F238E27FC236}">
                  <a16:creationId xmlns:a16="http://schemas.microsoft.com/office/drawing/2014/main" id="{CA5F20F8-D382-E92B-FAD7-053A2D43EF32}"/>
                </a:ext>
              </a:extLst>
            </p:cNvPr>
            <p:cNvSpPr/>
            <p:nvPr/>
          </p:nvSpPr>
          <p:spPr>
            <a:xfrm rot="16200000" flipV="1">
              <a:off x="3911847" y="9892015"/>
              <a:ext cx="107908" cy="484632"/>
            </a:xfrm>
            <a:prstGeom prst="chevron">
              <a:avLst>
                <a:gd name="adj" fmla="val 70964"/>
              </a:avLst>
            </a:prstGeom>
            <a:solidFill>
              <a:schemeClr val="tx1"/>
            </a:solidFill>
            <a:ln w="1905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292"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44" name="Ryhmä 43">
            <a:extLst>
              <a:ext uri="{FF2B5EF4-FFF2-40B4-BE49-F238E27FC236}">
                <a16:creationId xmlns:a16="http://schemas.microsoft.com/office/drawing/2014/main" id="{86F9C359-1A60-D928-77A9-E93BEE4715F2}"/>
              </a:ext>
            </a:extLst>
          </p:cNvPr>
          <p:cNvGrpSpPr/>
          <p:nvPr/>
        </p:nvGrpSpPr>
        <p:grpSpPr>
          <a:xfrm>
            <a:off x="689485" y="3869510"/>
            <a:ext cx="982451" cy="395413"/>
            <a:chOff x="2639765" y="13823244"/>
            <a:chExt cx="2683388" cy="1079999"/>
          </a:xfrm>
        </p:grpSpPr>
        <p:sp>
          <p:nvSpPr>
            <p:cNvPr id="45" name="Vuokaaviosymboli: Sivujen välinen yhdysviiva 44">
              <a:extLst>
                <a:ext uri="{FF2B5EF4-FFF2-40B4-BE49-F238E27FC236}">
                  <a16:creationId xmlns:a16="http://schemas.microsoft.com/office/drawing/2014/main" id="{EE0C9E6F-D520-D0D3-1702-F3B1237C77D9}"/>
                </a:ext>
              </a:extLst>
            </p:cNvPr>
            <p:cNvSpPr/>
            <p:nvPr/>
          </p:nvSpPr>
          <p:spPr>
            <a:xfrm>
              <a:off x="2639765" y="13823244"/>
              <a:ext cx="2683388" cy="1079999"/>
            </a:xfrm>
            <a:prstGeom prst="flowChartOffpageConnector">
              <a:avLst/>
            </a:prstGeom>
            <a:solidFill>
              <a:schemeClr val="bg1">
                <a:lumMod val="95000"/>
              </a:schemeClr>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tIns="65901"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black"/>
                  </a:solidFill>
                  <a:effectLst/>
                  <a:uLnTx/>
                  <a:uFillTx/>
                  <a:latin typeface="Avenir Next LT Pro"/>
                  <a:ea typeface="+mn-ea"/>
                  <a:cs typeface="+mn-cs"/>
                </a:rPr>
                <a:t>Tracking</a:t>
              </a:r>
              <a:r>
                <a:rPr kumimoji="0" lang="fi-FI" sz="800" b="1" i="0" u="none" strike="noStrike" kern="1200" cap="none" spc="0" normalizeH="0" baseline="0" noProof="0">
                  <a:ln>
                    <a:noFill/>
                  </a:ln>
                  <a:solidFill>
                    <a:prstClr val="black"/>
                  </a:solidFill>
                  <a:effectLst/>
                  <a:uLnTx/>
                  <a:uFillTx/>
                  <a:latin typeface="Avenir Next LT Pro"/>
                  <a:ea typeface="+mn-ea"/>
                  <a:cs typeface="+mn-cs"/>
                </a:rPr>
                <a:t> of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deliveries</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46" name="Nuoli: Nuolenkärki 45">
              <a:extLst>
                <a:ext uri="{FF2B5EF4-FFF2-40B4-BE49-F238E27FC236}">
                  <a16:creationId xmlns:a16="http://schemas.microsoft.com/office/drawing/2014/main" id="{CBCB0F4D-2453-1C02-12F1-AA56F0CE3B1F}"/>
                </a:ext>
              </a:extLst>
            </p:cNvPr>
            <p:cNvSpPr/>
            <p:nvPr/>
          </p:nvSpPr>
          <p:spPr>
            <a:xfrm rot="5400000">
              <a:off x="3927503" y="14493527"/>
              <a:ext cx="107908" cy="484632"/>
            </a:xfrm>
            <a:prstGeom prst="chevron">
              <a:avLst>
                <a:gd name="adj" fmla="val 70964"/>
              </a:avLst>
            </a:prstGeom>
            <a:solidFill>
              <a:schemeClr val="tx1"/>
            </a:solidFill>
            <a:ln w="1905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292"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47" name="Tekstiruutu 46">
            <a:extLst>
              <a:ext uri="{FF2B5EF4-FFF2-40B4-BE49-F238E27FC236}">
                <a16:creationId xmlns:a16="http://schemas.microsoft.com/office/drawing/2014/main" id="{2E68F7D5-5CB1-84F1-CCBF-C36C5A4B425D}"/>
              </a:ext>
            </a:extLst>
          </p:cNvPr>
          <p:cNvSpPr txBox="1"/>
          <p:nvPr/>
        </p:nvSpPr>
        <p:spPr>
          <a:xfrm>
            <a:off x="2308986" y="4891102"/>
            <a:ext cx="498855" cy="22762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79" b="1" i="0" u="none" strike="noStrike" kern="1200" cap="none" spc="0" normalizeH="0" baseline="0" noProof="0">
                <a:ln>
                  <a:noFill/>
                </a:ln>
                <a:solidFill>
                  <a:prstClr val="black"/>
                </a:solidFill>
                <a:effectLst/>
                <a:uLnTx/>
                <a:uFillTx/>
                <a:latin typeface="Avenir Next LT Pro"/>
                <a:ea typeface="+mn-ea"/>
                <a:cs typeface="+mn-cs"/>
              </a:rPr>
              <a:t>EPCIS</a:t>
            </a:r>
          </a:p>
        </p:txBody>
      </p:sp>
      <p:sp>
        <p:nvSpPr>
          <p:cNvPr id="48" name="Suorakulmio 47">
            <a:extLst>
              <a:ext uri="{FF2B5EF4-FFF2-40B4-BE49-F238E27FC236}">
                <a16:creationId xmlns:a16="http://schemas.microsoft.com/office/drawing/2014/main" id="{EF5F863C-91DF-24F1-63EE-C4E3198875CE}"/>
              </a:ext>
            </a:extLst>
          </p:cNvPr>
          <p:cNvSpPr/>
          <p:nvPr/>
        </p:nvSpPr>
        <p:spPr>
          <a:xfrm>
            <a:off x="689485" y="3542403"/>
            <a:ext cx="982451" cy="322356"/>
          </a:xfrm>
          <a:prstGeom prst="rect">
            <a:avLst/>
          </a:prstGeom>
          <a:noFill/>
          <a:ln w="19050"/>
        </p:spPr>
        <p:style>
          <a:lnRef idx="2">
            <a:schemeClr val="accent1">
              <a:shade val="15000"/>
            </a:schemeClr>
          </a:lnRef>
          <a:fillRef idx="1">
            <a:schemeClr val="accent1"/>
          </a:fillRef>
          <a:effectRef idx="0">
            <a:schemeClr val="accent1"/>
          </a:effectRef>
          <a:fontRef idx="minor">
            <a:schemeClr val="lt1"/>
          </a:fontRef>
        </p:style>
        <p:txBody>
          <a:bodyPr lIns="13180" rIns="1318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Call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off</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49" name="Suorakulmio 48">
            <a:extLst>
              <a:ext uri="{FF2B5EF4-FFF2-40B4-BE49-F238E27FC236}">
                <a16:creationId xmlns:a16="http://schemas.microsoft.com/office/drawing/2014/main" id="{E243030B-B7A9-1D3B-CE00-E4B390CDEF23}"/>
              </a:ext>
            </a:extLst>
          </p:cNvPr>
          <p:cNvSpPr/>
          <p:nvPr/>
        </p:nvSpPr>
        <p:spPr>
          <a:xfrm>
            <a:off x="3312912" y="3538170"/>
            <a:ext cx="982451" cy="544910"/>
          </a:xfrm>
          <a:prstGeom prst="rect">
            <a:avLst/>
          </a:prstGeom>
          <a:noFill/>
          <a:ln w="12700"/>
        </p:spPr>
        <p:style>
          <a:lnRef idx="2">
            <a:schemeClr val="accent1">
              <a:shade val="15000"/>
            </a:schemeClr>
          </a:lnRef>
          <a:fillRef idx="1">
            <a:schemeClr val="accent1"/>
          </a:fillRef>
          <a:effectRef idx="0">
            <a:schemeClr val="accent1"/>
          </a:effectRef>
          <a:fontRef idx="minor">
            <a:schemeClr val="lt1"/>
          </a:fontRef>
        </p:style>
        <p:txBody>
          <a:bodyPr lIns="13180" rIns="1318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800" b="1" i="0" u="none" strike="noStrike" kern="1200" cap="none" spc="0" normalizeH="0" baseline="0" noProof="0">
                <a:ln>
                  <a:noFill/>
                </a:ln>
                <a:solidFill>
                  <a:prstClr val="black"/>
                </a:solidFill>
                <a:effectLst/>
                <a:uLnTx/>
                <a:uFillTx/>
                <a:latin typeface="Avenir Next LT Pro"/>
                <a:ea typeface="+mn-ea"/>
                <a:cs typeface="+mn-cs"/>
              </a:rPr>
              <a:t>Delivery time confirmation / Delivery note</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50" name="Vuokaaviosymboli: Sivujen välinen yhdysviiva 49">
            <a:extLst>
              <a:ext uri="{FF2B5EF4-FFF2-40B4-BE49-F238E27FC236}">
                <a16:creationId xmlns:a16="http://schemas.microsoft.com/office/drawing/2014/main" id="{02B43D8E-EB0A-81E5-1927-498CF131021E}"/>
              </a:ext>
            </a:extLst>
          </p:cNvPr>
          <p:cNvSpPr/>
          <p:nvPr/>
        </p:nvSpPr>
        <p:spPr>
          <a:xfrm>
            <a:off x="689485" y="4766028"/>
            <a:ext cx="982451" cy="395413"/>
          </a:xfrm>
          <a:prstGeom prst="flowChartOffpageConnector">
            <a:avLst/>
          </a:prstGeom>
          <a:solidFill>
            <a:schemeClr val="bg1">
              <a:lumMod val="95000"/>
            </a:schemeClr>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tIns="65901"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black"/>
                </a:solidFill>
                <a:effectLst/>
                <a:uLnTx/>
                <a:uFillTx/>
                <a:latin typeface="Avenir Next LT Pro"/>
                <a:ea typeface="+mn-ea"/>
                <a:cs typeface="+mn-cs"/>
              </a:rPr>
              <a:t>Tracking</a:t>
            </a:r>
            <a:r>
              <a:rPr kumimoji="0" lang="fi-FI" sz="800" b="1" i="0" u="none" strike="noStrike" kern="1200" cap="none" spc="0" normalizeH="0" baseline="0" noProof="0">
                <a:ln>
                  <a:noFill/>
                </a:ln>
                <a:solidFill>
                  <a:prstClr val="black"/>
                </a:solidFill>
                <a:effectLst/>
                <a:uLnTx/>
                <a:uFillTx/>
                <a:latin typeface="Avenir Next LT Pro"/>
                <a:ea typeface="+mn-ea"/>
                <a:cs typeface="+mn-cs"/>
              </a:rPr>
              <a:t> of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deliveries</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51" name="Suorakulmio 50">
            <a:extLst>
              <a:ext uri="{FF2B5EF4-FFF2-40B4-BE49-F238E27FC236}">
                <a16:creationId xmlns:a16="http://schemas.microsoft.com/office/drawing/2014/main" id="{6A9B7012-02D4-9240-59A0-F6923A330284}"/>
              </a:ext>
            </a:extLst>
          </p:cNvPr>
          <p:cNvSpPr/>
          <p:nvPr/>
        </p:nvSpPr>
        <p:spPr>
          <a:xfrm>
            <a:off x="689485" y="6443344"/>
            <a:ext cx="982451" cy="315549"/>
          </a:xfrm>
          <a:prstGeom prst="rect">
            <a:avLst/>
          </a:prstGeom>
          <a:noFill/>
          <a:ln w="19050"/>
        </p:spPr>
        <p:style>
          <a:lnRef idx="2">
            <a:schemeClr val="accent1">
              <a:shade val="15000"/>
            </a:schemeClr>
          </a:lnRef>
          <a:fillRef idx="1">
            <a:schemeClr val="accent1"/>
          </a:fillRef>
          <a:effectRef idx="0">
            <a:schemeClr val="accent1"/>
          </a:effectRef>
          <a:fontRef idx="minor">
            <a:schemeClr val="lt1"/>
          </a:fontRef>
        </p:style>
        <p:txBody>
          <a:bodyPr lIns="13180" tIns="65901"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FM</a:t>
            </a:r>
          </a:p>
        </p:txBody>
      </p:sp>
      <p:sp>
        <p:nvSpPr>
          <p:cNvPr id="52" name="Tekstiruutu 51">
            <a:extLst>
              <a:ext uri="{FF2B5EF4-FFF2-40B4-BE49-F238E27FC236}">
                <a16:creationId xmlns:a16="http://schemas.microsoft.com/office/drawing/2014/main" id="{2AEE14D9-408A-A952-84CD-8915D77BCEB3}"/>
              </a:ext>
            </a:extLst>
          </p:cNvPr>
          <p:cNvSpPr txBox="1"/>
          <p:nvPr/>
        </p:nvSpPr>
        <p:spPr>
          <a:xfrm>
            <a:off x="2049189" y="5287027"/>
            <a:ext cx="901209" cy="2500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25" b="1" i="1" u="none" strike="noStrike" kern="1200" cap="none" spc="0" normalizeH="0" baseline="0" noProof="0" err="1">
                <a:ln>
                  <a:noFill/>
                </a:ln>
                <a:solidFill>
                  <a:prstClr val="black"/>
                </a:solidFill>
                <a:effectLst/>
                <a:uLnTx/>
                <a:uFillTx/>
                <a:latin typeface="Avenir Next LT Pro"/>
                <a:ea typeface="+mn-ea"/>
                <a:cs typeface="+mn-cs"/>
              </a:rPr>
              <a:t>eFTI</a:t>
            </a:r>
            <a:r>
              <a:rPr kumimoji="0" lang="fi-FI" sz="1025" b="1" i="1" u="none" strike="noStrike" kern="1200" cap="none" spc="0" normalizeH="0" baseline="0" noProof="0">
                <a:ln>
                  <a:noFill/>
                </a:ln>
                <a:solidFill>
                  <a:prstClr val="black"/>
                </a:solidFill>
                <a:effectLst/>
                <a:uLnTx/>
                <a:uFillTx/>
                <a:latin typeface="Avenir Next LT Pro"/>
                <a:ea typeface="+mn-ea"/>
                <a:cs typeface="+mn-cs"/>
              </a:rPr>
              <a:t>, </a:t>
            </a:r>
            <a:r>
              <a:rPr kumimoji="0" lang="fi-FI" sz="1025" b="1" i="1" u="none" strike="noStrike" kern="1200" cap="none" spc="0" normalizeH="0" baseline="0" noProof="0" err="1">
                <a:ln>
                  <a:noFill/>
                </a:ln>
                <a:solidFill>
                  <a:prstClr val="black"/>
                </a:solidFill>
                <a:effectLst/>
                <a:uLnTx/>
                <a:uFillTx/>
                <a:latin typeface="Avenir Next LT Pro"/>
                <a:ea typeface="+mn-ea"/>
                <a:cs typeface="+mn-cs"/>
              </a:rPr>
              <a:t>eCMR</a:t>
            </a:r>
            <a:endParaRPr kumimoji="0" lang="fi-FI" sz="1025" b="1" i="1" u="none" strike="noStrike" kern="1200" cap="none" spc="0" normalizeH="0" baseline="0" noProof="0">
              <a:ln>
                <a:noFill/>
              </a:ln>
              <a:solidFill>
                <a:prstClr val="black"/>
              </a:solidFill>
              <a:effectLst/>
              <a:uLnTx/>
              <a:uFillTx/>
              <a:latin typeface="Avenir Next LT Pro"/>
              <a:ea typeface="+mn-ea"/>
              <a:cs typeface="+mn-cs"/>
            </a:endParaRPr>
          </a:p>
        </p:txBody>
      </p:sp>
      <p:cxnSp>
        <p:nvCxnSpPr>
          <p:cNvPr id="53" name="Suora nuoliyhdysviiva 52">
            <a:extLst>
              <a:ext uri="{FF2B5EF4-FFF2-40B4-BE49-F238E27FC236}">
                <a16:creationId xmlns:a16="http://schemas.microsoft.com/office/drawing/2014/main" id="{EB611E7B-1267-285E-9473-02175C0E5F29}"/>
              </a:ext>
            </a:extLst>
          </p:cNvPr>
          <p:cNvCxnSpPr>
            <a:cxnSpLocks/>
          </p:cNvCxnSpPr>
          <p:nvPr/>
        </p:nvCxnSpPr>
        <p:spPr>
          <a:xfrm>
            <a:off x="1741388" y="1322107"/>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9" name="Suorakulmio 68">
            <a:extLst>
              <a:ext uri="{FF2B5EF4-FFF2-40B4-BE49-F238E27FC236}">
                <a16:creationId xmlns:a16="http://schemas.microsoft.com/office/drawing/2014/main" id="{36E393C2-F124-EB51-B0B8-C58968400C96}"/>
              </a:ext>
            </a:extLst>
          </p:cNvPr>
          <p:cNvSpPr/>
          <p:nvPr/>
        </p:nvSpPr>
        <p:spPr>
          <a:xfrm>
            <a:off x="689485" y="2823776"/>
            <a:ext cx="982451" cy="322356"/>
          </a:xfrm>
          <a:prstGeom prst="rect">
            <a:avLst/>
          </a:prstGeom>
          <a:solidFill>
            <a:srgbClr val="F2F2F2"/>
          </a:solidFill>
          <a:ln w="19050"/>
        </p:spPr>
        <p:style>
          <a:lnRef idx="2">
            <a:schemeClr val="accent1">
              <a:shade val="15000"/>
            </a:schemeClr>
          </a:lnRef>
          <a:fillRef idx="1">
            <a:schemeClr val="accent1"/>
          </a:fillRef>
          <a:effectRef idx="0">
            <a:schemeClr val="accent1"/>
          </a:effectRef>
          <a:fontRef idx="minor">
            <a:schemeClr val="lt1"/>
          </a:fontRef>
        </p:style>
        <p:txBody>
          <a:bodyPr lIns="13180" rIns="1318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black"/>
                </a:solidFill>
                <a:effectLst/>
                <a:uLnTx/>
                <a:uFillTx/>
                <a:latin typeface="Avenir Next LT Pro"/>
                <a:ea typeface="+mn-ea"/>
                <a:cs typeface="+mn-cs"/>
              </a:rPr>
              <a:t>Tentative</a:t>
            </a:r>
            <a:r>
              <a:rPr kumimoji="0" lang="fi-FI" sz="800" b="1" i="0" u="none" strike="noStrike" kern="1200" cap="none" spc="0" normalizeH="0" baseline="0" noProof="0">
                <a:ln>
                  <a:noFill/>
                </a:ln>
                <a:solidFill>
                  <a:prstClr val="black"/>
                </a:solidFill>
                <a:effectLst/>
                <a:uLnTx/>
                <a:uFillTx/>
                <a:latin typeface="Avenir Next LT Pro"/>
                <a:ea typeface="+mn-ea"/>
                <a:cs typeface="+mn-cs"/>
              </a:rPr>
              <a:t>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delivery</a:t>
            </a:r>
            <a:r>
              <a:rPr kumimoji="0" lang="fi-FI" sz="800" b="1" i="0" u="none" strike="noStrike" kern="1200" cap="none" spc="0" normalizeH="0" baseline="0" noProof="0">
                <a:ln>
                  <a:noFill/>
                </a:ln>
                <a:solidFill>
                  <a:prstClr val="black"/>
                </a:solidFill>
                <a:effectLst/>
                <a:uLnTx/>
                <a:uFillTx/>
                <a:latin typeface="Avenir Next LT Pro"/>
                <a:ea typeface="+mn-ea"/>
                <a:cs typeface="+mn-cs"/>
              </a:rPr>
              <a:t>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schedule</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cxnSp>
        <p:nvCxnSpPr>
          <p:cNvPr id="70" name="Suora nuoliyhdysviiva 69">
            <a:extLst>
              <a:ext uri="{FF2B5EF4-FFF2-40B4-BE49-F238E27FC236}">
                <a16:creationId xmlns:a16="http://schemas.microsoft.com/office/drawing/2014/main" id="{315F9AE5-F1C6-7242-8534-323CB737A39B}"/>
              </a:ext>
            </a:extLst>
          </p:cNvPr>
          <p:cNvCxnSpPr>
            <a:cxnSpLocks/>
          </p:cNvCxnSpPr>
          <p:nvPr/>
        </p:nvCxnSpPr>
        <p:spPr>
          <a:xfrm>
            <a:off x="1703845" y="2989601"/>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4" name="Suorakulmio 73">
            <a:extLst>
              <a:ext uri="{FF2B5EF4-FFF2-40B4-BE49-F238E27FC236}">
                <a16:creationId xmlns:a16="http://schemas.microsoft.com/office/drawing/2014/main" id="{BA47F573-F772-2B46-00BE-ACB62D63322C}"/>
              </a:ext>
            </a:extLst>
          </p:cNvPr>
          <p:cNvSpPr/>
          <p:nvPr/>
        </p:nvSpPr>
        <p:spPr>
          <a:xfrm>
            <a:off x="689485" y="3147114"/>
            <a:ext cx="982451" cy="385299"/>
          </a:xfrm>
          <a:prstGeom prst="rect">
            <a:avLst/>
          </a:prstGeom>
          <a:noFill/>
          <a:ln w="19050"/>
        </p:spPr>
        <p:style>
          <a:lnRef idx="2">
            <a:schemeClr val="accent1">
              <a:shade val="15000"/>
            </a:schemeClr>
          </a:lnRef>
          <a:fillRef idx="1">
            <a:schemeClr val="accent1"/>
          </a:fillRef>
          <a:effectRef idx="0">
            <a:schemeClr val="accent1"/>
          </a:effectRef>
          <a:fontRef idx="minor">
            <a:schemeClr val="lt1"/>
          </a:fontRef>
        </p:style>
        <p:txBody>
          <a:bodyPr lIns="13180" rIns="1318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Processing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delivery</a:t>
            </a:r>
            <a:r>
              <a:rPr kumimoji="0" lang="fi-FI" sz="800" b="1" i="0" u="none" strike="noStrike" kern="1200" cap="none" spc="0" normalizeH="0" baseline="0" noProof="0">
                <a:ln>
                  <a:noFill/>
                </a:ln>
                <a:solidFill>
                  <a:prstClr val="black"/>
                </a:solidFill>
                <a:effectLst/>
                <a:uLnTx/>
                <a:uFillTx/>
                <a:latin typeface="Avenir Next LT Pro"/>
                <a:ea typeface="+mn-ea"/>
                <a:cs typeface="+mn-cs"/>
              </a:rPr>
              <a:t>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confirmations</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75" name="Suorakulmio 74">
            <a:extLst>
              <a:ext uri="{FF2B5EF4-FFF2-40B4-BE49-F238E27FC236}">
                <a16:creationId xmlns:a16="http://schemas.microsoft.com/office/drawing/2014/main" id="{B602659D-78D7-E0AA-9FCA-D2A6842F7670}"/>
              </a:ext>
            </a:extLst>
          </p:cNvPr>
          <p:cNvSpPr/>
          <p:nvPr/>
        </p:nvSpPr>
        <p:spPr>
          <a:xfrm>
            <a:off x="3312912" y="2823326"/>
            <a:ext cx="982451" cy="717863"/>
          </a:xfrm>
          <a:prstGeom prst="rect">
            <a:avLst/>
          </a:prstGeom>
          <a:solidFill>
            <a:srgbClr val="F2F2F2"/>
          </a:solidFill>
          <a:ln w="12700"/>
        </p:spPr>
        <p:style>
          <a:lnRef idx="2">
            <a:schemeClr val="accent1">
              <a:shade val="15000"/>
            </a:schemeClr>
          </a:lnRef>
          <a:fillRef idx="1">
            <a:schemeClr val="accent1"/>
          </a:fillRef>
          <a:effectRef idx="0">
            <a:schemeClr val="accent1"/>
          </a:effectRef>
          <a:fontRef idx="minor">
            <a:schemeClr val="lt1"/>
          </a:fontRef>
        </p:style>
        <p:txBody>
          <a:bodyPr tIns="65901"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Delivery-</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Confirmation</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Suorakulmio 78">
            <a:extLst>
              <a:ext uri="{FF2B5EF4-FFF2-40B4-BE49-F238E27FC236}">
                <a16:creationId xmlns:a16="http://schemas.microsoft.com/office/drawing/2014/main" id="{55D71615-9D34-9B8D-96DF-6265C67AB99E}"/>
              </a:ext>
            </a:extLst>
          </p:cNvPr>
          <p:cNvSpPr/>
          <p:nvPr/>
        </p:nvSpPr>
        <p:spPr>
          <a:xfrm>
            <a:off x="689485" y="5591579"/>
            <a:ext cx="982451" cy="481909"/>
          </a:xfrm>
          <a:prstGeom prst="rect">
            <a:avLst/>
          </a:prstGeom>
          <a:noFill/>
          <a:ln w="19050"/>
        </p:spPr>
        <p:style>
          <a:lnRef idx="2">
            <a:schemeClr val="accent1">
              <a:shade val="15000"/>
            </a:schemeClr>
          </a:lnRef>
          <a:fillRef idx="1">
            <a:schemeClr val="accent1"/>
          </a:fillRef>
          <a:effectRef idx="0">
            <a:schemeClr val="accent1"/>
          </a:effectRef>
          <a:fontRef idx="minor">
            <a:schemeClr val="lt1"/>
          </a:fontRef>
        </p:style>
        <p:txBody>
          <a:bodyPr lIns="13180" tIns="65901"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black"/>
                </a:solidFill>
                <a:effectLst/>
                <a:uLnTx/>
                <a:uFillTx/>
                <a:latin typeface="Avenir Next LT Pro"/>
                <a:ea typeface="+mn-ea"/>
                <a:cs typeface="+mn-cs"/>
              </a:rPr>
              <a:t>Reception</a:t>
            </a:r>
            <a:r>
              <a:rPr kumimoji="0" lang="fi-FI" sz="800" b="1" i="0" u="none" strike="noStrike" kern="1200" cap="none" spc="0" normalizeH="0" baseline="0" noProof="0">
                <a:ln>
                  <a:noFill/>
                </a:ln>
                <a:solidFill>
                  <a:prstClr val="black"/>
                </a:solidFill>
                <a:effectLst/>
                <a:uLnTx/>
                <a:uFillTx/>
                <a:latin typeface="Avenir Next LT Pro"/>
                <a:ea typeface="+mn-ea"/>
                <a:cs typeface="+mn-cs"/>
              </a:rPr>
              <a:t>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message</a:t>
            </a:r>
            <a:r>
              <a:rPr kumimoji="0" lang="fi-FI" sz="800" b="1" i="0" u="none" strike="noStrike" kern="1200" cap="none" spc="0" normalizeH="0" baseline="0" noProof="0">
                <a:ln>
                  <a:noFill/>
                </a:ln>
                <a:solidFill>
                  <a:prstClr val="black"/>
                </a:solidFill>
                <a:effectLst/>
                <a:uLnTx/>
                <a:uFillTx/>
                <a:latin typeface="Avenir Next LT Pro"/>
                <a:ea typeface="+mn-ea"/>
                <a:cs typeface="+mn-cs"/>
              </a:rPr>
              <a:t> &amp;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Complaint</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cxnSp>
        <p:nvCxnSpPr>
          <p:cNvPr id="80" name="Suora nuoliyhdysviiva 79">
            <a:extLst>
              <a:ext uri="{FF2B5EF4-FFF2-40B4-BE49-F238E27FC236}">
                <a16:creationId xmlns:a16="http://schemas.microsoft.com/office/drawing/2014/main" id="{EF26CF0F-8D08-74F4-261D-EEF2FB4B8D00}"/>
              </a:ext>
            </a:extLst>
          </p:cNvPr>
          <p:cNvCxnSpPr>
            <a:cxnSpLocks/>
          </p:cNvCxnSpPr>
          <p:nvPr/>
        </p:nvCxnSpPr>
        <p:spPr>
          <a:xfrm>
            <a:off x="1725156" y="5760962"/>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4" name="Suorakulmio 83">
            <a:extLst>
              <a:ext uri="{FF2B5EF4-FFF2-40B4-BE49-F238E27FC236}">
                <a16:creationId xmlns:a16="http://schemas.microsoft.com/office/drawing/2014/main" id="{B0D60B4E-C948-A7AD-E37A-6826ECCD6333}"/>
              </a:ext>
            </a:extLst>
          </p:cNvPr>
          <p:cNvSpPr/>
          <p:nvPr/>
        </p:nvSpPr>
        <p:spPr>
          <a:xfrm>
            <a:off x="3312912" y="5565939"/>
            <a:ext cx="982451" cy="515884"/>
          </a:xfrm>
          <a:prstGeom prst="rect">
            <a:avLst/>
          </a:prstGeom>
          <a:noFill/>
          <a:ln w="12700"/>
        </p:spPr>
        <p:style>
          <a:lnRef idx="2">
            <a:schemeClr val="accent1">
              <a:shade val="15000"/>
            </a:schemeClr>
          </a:lnRef>
          <a:fillRef idx="1">
            <a:schemeClr val="accent1"/>
          </a:fillRef>
          <a:effectRef idx="0">
            <a:schemeClr val="accent1"/>
          </a:effectRef>
          <a:fontRef idx="minor">
            <a:schemeClr val="lt1"/>
          </a:fontRef>
        </p:style>
        <p:txBody>
          <a:bodyPr tIns="52724"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black"/>
                </a:solidFill>
                <a:effectLst/>
                <a:uLnTx/>
                <a:uFillTx/>
                <a:latin typeface="Avenir Next LT Pro"/>
                <a:ea typeface="+mn-ea"/>
                <a:cs typeface="+mn-cs"/>
              </a:rPr>
              <a:t>Complaint</a:t>
            </a:r>
            <a:r>
              <a:rPr kumimoji="0" lang="fi-FI" sz="800" b="1" i="0" u="none" strike="noStrike" kern="1200" cap="none" spc="0" normalizeH="0" baseline="0" noProof="0">
                <a:ln>
                  <a:noFill/>
                </a:ln>
                <a:solidFill>
                  <a:prstClr val="black"/>
                </a:solidFill>
                <a:effectLst/>
                <a:uLnTx/>
                <a:uFillTx/>
                <a:latin typeface="Avenir Next LT Pro"/>
                <a:ea typeface="+mn-ea"/>
                <a:cs typeface="+mn-cs"/>
              </a:rPr>
              <a:t>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handling</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Nuoli: Alas 84">
            <a:extLst>
              <a:ext uri="{FF2B5EF4-FFF2-40B4-BE49-F238E27FC236}">
                <a16:creationId xmlns:a16="http://schemas.microsoft.com/office/drawing/2014/main" id="{33FAE21E-14A4-6139-D082-71191746A3FD}"/>
              </a:ext>
            </a:extLst>
          </p:cNvPr>
          <p:cNvSpPr/>
          <p:nvPr/>
        </p:nvSpPr>
        <p:spPr>
          <a:xfrm>
            <a:off x="298191" y="5596572"/>
            <a:ext cx="331655" cy="983341"/>
          </a:xfrm>
          <a:prstGeom prst="downArrow">
            <a:avLst>
              <a:gd name="adj1" fmla="val 100000"/>
              <a:gd name="adj2" fmla="val 50000"/>
            </a:avLst>
          </a:prstGeom>
          <a:solidFill>
            <a:schemeClr val="bg1"/>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Storage &amp;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Installation</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Nuoli: Alas 85">
            <a:extLst>
              <a:ext uri="{FF2B5EF4-FFF2-40B4-BE49-F238E27FC236}">
                <a16:creationId xmlns:a16="http://schemas.microsoft.com/office/drawing/2014/main" id="{E006045E-FDE2-371E-774E-9CA7A7487028}"/>
              </a:ext>
            </a:extLst>
          </p:cNvPr>
          <p:cNvSpPr/>
          <p:nvPr/>
        </p:nvSpPr>
        <p:spPr>
          <a:xfrm>
            <a:off x="4346924" y="2802280"/>
            <a:ext cx="331655" cy="1292349"/>
          </a:xfrm>
          <a:prstGeom prst="downArrow">
            <a:avLst>
              <a:gd name="adj1" fmla="val 100000"/>
              <a:gd name="adj2" fmla="val 50000"/>
            </a:avLst>
          </a:prstGeom>
          <a:solidFill>
            <a:schemeClr val="bg1"/>
          </a:soli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vert="vert"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black"/>
                </a:solidFill>
                <a:effectLst/>
                <a:uLnTx/>
                <a:uFillTx/>
                <a:latin typeface="Avenir Next LT Pro"/>
                <a:ea typeface="+mn-ea"/>
                <a:cs typeface="+mn-cs"/>
              </a:rPr>
              <a:t>Element</a:t>
            </a:r>
            <a:r>
              <a:rPr kumimoji="0" lang="fi-FI" sz="800" b="1" i="0" u="none" strike="noStrike" kern="1200" cap="none" spc="0" normalizeH="0" baseline="0" noProof="0">
                <a:ln>
                  <a:noFill/>
                </a:ln>
                <a:solidFill>
                  <a:prstClr val="black"/>
                </a:solidFill>
                <a:effectLst/>
                <a:uLnTx/>
                <a:uFillTx/>
                <a:latin typeface="Avenir Next LT Pro"/>
                <a:ea typeface="+mn-ea"/>
                <a:cs typeface="+mn-cs"/>
              </a:rPr>
              <a:t> design &amp;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manufacture</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Tekstiruutu 92">
            <a:extLst>
              <a:ext uri="{FF2B5EF4-FFF2-40B4-BE49-F238E27FC236}">
                <a16:creationId xmlns:a16="http://schemas.microsoft.com/office/drawing/2014/main" id="{3C292CF3-E3A7-3567-4804-E1E1E9062FFB}"/>
              </a:ext>
            </a:extLst>
          </p:cNvPr>
          <p:cNvSpPr txBox="1"/>
          <p:nvPr/>
        </p:nvSpPr>
        <p:spPr>
          <a:xfrm>
            <a:off x="1794235" y="2483648"/>
            <a:ext cx="1478107" cy="113557"/>
          </a:xfrm>
          <a:prstGeom prst="rect">
            <a:avLst/>
          </a:prstGeom>
          <a:noFill/>
        </p:spPr>
        <p:txBody>
          <a:bodyPr wrap="square" t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Order </a:t>
            </a:r>
            <a:r>
              <a:rPr kumimoji="0" lang="fi-FI" sz="9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Response</a:t>
            </a:r>
            <a:endPar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sp>
        <p:nvSpPr>
          <p:cNvPr id="94" name="Tekstiruutu 93">
            <a:extLst>
              <a:ext uri="{FF2B5EF4-FFF2-40B4-BE49-F238E27FC236}">
                <a16:creationId xmlns:a16="http://schemas.microsoft.com/office/drawing/2014/main" id="{BAAA8C5C-4BF0-B00C-0732-9DAFF20FED1B}"/>
              </a:ext>
            </a:extLst>
          </p:cNvPr>
          <p:cNvSpPr txBox="1"/>
          <p:nvPr/>
        </p:nvSpPr>
        <p:spPr>
          <a:xfrm>
            <a:off x="1918357" y="1160578"/>
            <a:ext cx="1196161" cy="138499"/>
          </a:xfrm>
          <a:prstGeom prst="rect">
            <a:avLst/>
          </a:prstGeom>
          <a:noFill/>
        </p:spPr>
        <p:txBody>
          <a:bodyPr wrap="none" t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1" i="0" u="none" strike="noStrike" kern="1200" cap="none" spc="0" normalizeH="0" baseline="0" noProof="0">
                <a:ln>
                  <a:noFill/>
                </a:ln>
                <a:solidFill>
                  <a:srgbClr val="4C9BD3"/>
                </a:solidFill>
                <a:effectLst/>
                <a:uLnTx/>
                <a:uFillTx/>
                <a:latin typeface="Calibri" panose="020F0502020204030204" pitchFamily="34" charset="0"/>
                <a:ea typeface="+mn-ea"/>
                <a:cs typeface="+mn-cs"/>
              </a:rPr>
              <a:t>Call for </a:t>
            </a:r>
            <a:r>
              <a:rPr kumimoji="0" lang="fi-FI" sz="900" b="1" i="0" u="none" strike="noStrike" kern="1200" cap="none" spc="0" normalizeH="0" baseline="0" noProof="0" err="1">
                <a:ln>
                  <a:noFill/>
                </a:ln>
                <a:solidFill>
                  <a:srgbClr val="4C9BD3"/>
                </a:solidFill>
                <a:effectLst/>
                <a:uLnTx/>
                <a:uFillTx/>
                <a:latin typeface="Calibri" panose="020F0502020204030204" pitchFamily="34" charset="0"/>
                <a:ea typeface="+mn-ea"/>
                <a:cs typeface="+mn-cs"/>
              </a:rPr>
              <a:t>Tenders</a:t>
            </a:r>
            <a:r>
              <a:rPr kumimoji="0" lang="fi-FI" sz="900" b="1" i="0" u="none" strike="noStrike" kern="1200" cap="none" spc="0" normalizeH="0" baseline="0" noProof="0">
                <a:ln>
                  <a:noFill/>
                </a:ln>
                <a:solidFill>
                  <a:srgbClr val="4C9BD3"/>
                </a:solidFill>
                <a:effectLst/>
                <a:uLnTx/>
                <a:uFillTx/>
                <a:latin typeface="Calibri" panose="020F0502020204030204" pitchFamily="34" charset="0"/>
                <a:ea typeface="+mn-ea"/>
                <a:cs typeface="+mn-cs"/>
              </a:rPr>
              <a:t> T004</a:t>
            </a:r>
          </a:p>
        </p:txBody>
      </p:sp>
      <p:sp>
        <p:nvSpPr>
          <p:cNvPr id="7" name="Tekstiruutu 6">
            <a:extLst>
              <a:ext uri="{FF2B5EF4-FFF2-40B4-BE49-F238E27FC236}">
                <a16:creationId xmlns:a16="http://schemas.microsoft.com/office/drawing/2014/main" id="{136FC6AC-5252-DF77-6C06-AA8D0237DE19}"/>
              </a:ext>
            </a:extLst>
          </p:cNvPr>
          <p:cNvSpPr txBox="1"/>
          <p:nvPr/>
        </p:nvSpPr>
        <p:spPr>
          <a:xfrm>
            <a:off x="2169415" y="1472126"/>
            <a:ext cx="780983" cy="138499"/>
          </a:xfrm>
          <a:prstGeom prst="rect">
            <a:avLst/>
          </a:prstGeom>
          <a:noFill/>
        </p:spPr>
        <p:txBody>
          <a:bodyPr wrap="none" t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1" i="0" u="none" strike="noStrike" kern="1200" cap="none" spc="0" normalizeH="0" baseline="0" noProof="0" err="1">
                <a:ln>
                  <a:noFill/>
                </a:ln>
                <a:solidFill>
                  <a:srgbClr val="4C9BD3"/>
                </a:solidFill>
                <a:effectLst/>
                <a:uLnTx/>
                <a:uFillTx/>
                <a:latin typeface="Calibri" panose="020F0502020204030204" pitchFamily="34" charset="0"/>
                <a:ea typeface="+mn-ea"/>
                <a:cs typeface="+mn-cs"/>
              </a:rPr>
              <a:t>Tender</a:t>
            </a:r>
            <a:r>
              <a:rPr kumimoji="0" lang="fi-FI" sz="900" b="1" i="0" u="none" strike="noStrike" kern="1200" cap="none" spc="0" normalizeH="0" baseline="0" noProof="0">
                <a:ln>
                  <a:noFill/>
                </a:ln>
                <a:solidFill>
                  <a:srgbClr val="4C9BD3"/>
                </a:solidFill>
                <a:effectLst/>
                <a:uLnTx/>
                <a:uFillTx/>
                <a:latin typeface="Calibri" panose="020F0502020204030204" pitchFamily="34" charset="0"/>
                <a:ea typeface="+mn-ea"/>
                <a:cs typeface="+mn-cs"/>
              </a:rPr>
              <a:t> T005</a:t>
            </a:r>
          </a:p>
        </p:txBody>
      </p:sp>
      <p:sp>
        <p:nvSpPr>
          <p:cNvPr id="100" name="Tekstiruutu 99">
            <a:extLst>
              <a:ext uri="{FF2B5EF4-FFF2-40B4-BE49-F238E27FC236}">
                <a16:creationId xmlns:a16="http://schemas.microsoft.com/office/drawing/2014/main" id="{98F54BF6-764B-ACC4-2A5A-38DC436D7E3F}"/>
              </a:ext>
            </a:extLst>
          </p:cNvPr>
          <p:cNvSpPr txBox="1"/>
          <p:nvPr/>
        </p:nvSpPr>
        <p:spPr>
          <a:xfrm>
            <a:off x="2017043" y="2866066"/>
            <a:ext cx="965499" cy="113557"/>
          </a:xfrm>
          <a:prstGeom prst="rect">
            <a:avLst/>
          </a:prstGeom>
          <a:noFill/>
        </p:spPr>
        <p:txBody>
          <a:bodyPr wrap="square" t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Order </a:t>
            </a:r>
            <a:r>
              <a:rPr kumimoji="0" lang="fi-FI" sz="9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Change</a:t>
            </a:r>
            <a:endPar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sp>
        <p:nvSpPr>
          <p:cNvPr id="98" name="Tekstiruutu 97">
            <a:extLst>
              <a:ext uri="{FF2B5EF4-FFF2-40B4-BE49-F238E27FC236}">
                <a16:creationId xmlns:a16="http://schemas.microsoft.com/office/drawing/2014/main" id="{416D41B3-6131-38DA-1B8F-0798703A5C1E}"/>
              </a:ext>
            </a:extLst>
          </p:cNvPr>
          <p:cNvSpPr txBox="1"/>
          <p:nvPr/>
        </p:nvSpPr>
        <p:spPr>
          <a:xfrm>
            <a:off x="2033687" y="3214028"/>
            <a:ext cx="965499" cy="113557"/>
          </a:xfrm>
          <a:prstGeom prst="rect">
            <a:avLst/>
          </a:prstGeom>
          <a:noFill/>
        </p:spPr>
        <p:txBody>
          <a:bodyPr wrap="square" t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Order </a:t>
            </a:r>
            <a:r>
              <a:rPr kumimoji="0" lang="fi-FI" sz="9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Response</a:t>
            </a:r>
            <a:endPar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sp>
        <p:nvSpPr>
          <p:cNvPr id="101" name="Tekstiruutu 100">
            <a:extLst>
              <a:ext uri="{FF2B5EF4-FFF2-40B4-BE49-F238E27FC236}">
                <a16:creationId xmlns:a16="http://schemas.microsoft.com/office/drawing/2014/main" id="{0B6E9703-1FF3-6A43-D23D-D66BD4B5A181}"/>
              </a:ext>
            </a:extLst>
          </p:cNvPr>
          <p:cNvSpPr txBox="1"/>
          <p:nvPr/>
        </p:nvSpPr>
        <p:spPr>
          <a:xfrm>
            <a:off x="1934421" y="3552618"/>
            <a:ext cx="1101673" cy="113557"/>
          </a:xfrm>
          <a:prstGeom prst="rect">
            <a:avLst/>
          </a:prstGeom>
          <a:noFill/>
        </p:spPr>
        <p:txBody>
          <a:bodyPr wrap="square" t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226 Call </a:t>
            </a:r>
            <a:r>
              <a:rPr kumimoji="0" lang="fi-FI" sz="9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off</a:t>
            </a:r>
            <a:r>
              <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 </a:t>
            </a:r>
            <a:r>
              <a:rPr kumimoji="0" lang="fi-FI" sz="9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order</a:t>
            </a:r>
            <a:endPar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sp>
        <p:nvSpPr>
          <p:cNvPr id="102" name="Tekstiruutu 101">
            <a:extLst>
              <a:ext uri="{FF2B5EF4-FFF2-40B4-BE49-F238E27FC236}">
                <a16:creationId xmlns:a16="http://schemas.microsoft.com/office/drawing/2014/main" id="{FCFFC889-7D6A-F7A1-2439-47F850D8EA5F}"/>
              </a:ext>
            </a:extLst>
          </p:cNvPr>
          <p:cNvSpPr txBox="1"/>
          <p:nvPr/>
        </p:nvSpPr>
        <p:spPr>
          <a:xfrm>
            <a:off x="2075956" y="3997986"/>
            <a:ext cx="971304" cy="138499"/>
          </a:xfrm>
          <a:prstGeom prst="rect">
            <a:avLst/>
          </a:prstGeom>
          <a:noFill/>
        </p:spPr>
        <p:txBody>
          <a:bodyPr wrap="square" t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900" b="1" i="0"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sp>
        <p:nvSpPr>
          <p:cNvPr id="103" name="Tekstiruutu 102">
            <a:extLst>
              <a:ext uri="{FF2B5EF4-FFF2-40B4-BE49-F238E27FC236}">
                <a16:creationId xmlns:a16="http://schemas.microsoft.com/office/drawing/2014/main" id="{0F6E6107-7526-FE8A-2238-400A06F8E380}"/>
              </a:ext>
            </a:extLst>
          </p:cNvPr>
          <p:cNvSpPr txBox="1"/>
          <p:nvPr/>
        </p:nvSpPr>
        <p:spPr>
          <a:xfrm>
            <a:off x="1833779" y="4245308"/>
            <a:ext cx="1385068" cy="199478"/>
          </a:xfrm>
          <a:prstGeom prst="rect">
            <a:avLst/>
          </a:prstGeom>
          <a:noFill/>
        </p:spPr>
        <p:txBody>
          <a:bodyPr wrap="square" t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FI" sz="8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Despatch Advice</a:t>
            </a:r>
            <a:endParaRPr kumimoji="0" lang="fi-FI" sz="8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Delivery </a:t>
            </a:r>
            <a:r>
              <a:rPr kumimoji="0" lang="fi-FI" sz="8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information</a:t>
            </a:r>
            <a:r>
              <a:rPr kumimoji="0" lang="en-FI" sz="8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     </a:t>
            </a:r>
            <a:endParaRPr kumimoji="0" lang="fi-FI" sz="8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sp>
        <p:nvSpPr>
          <p:cNvPr id="104" name="Tekstiruutu 103">
            <a:extLst>
              <a:ext uri="{FF2B5EF4-FFF2-40B4-BE49-F238E27FC236}">
                <a16:creationId xmlns:a16="http://schemas.microsoft.com/office/drawing/2014/main" id="{63FFAE05-C9F6-EC07-5B58-A79C8BEEFDF9}"/>
              </a:ext>
            </a:extLst>
          </p:cNvPr>
          <p:cNvSpPr txBox="1"/>
          <p:nvPr/>
        </p:nvSpPr>
        <p:spPr>
          <a:xfrm>
            <a:off x="2275617" y="6107964"/>
            <a:ext cx="535094" cy="138499"/>
          </a:xfrm>
          <a:prstGeom prst="rect">
            <a:avLst/>
          </a:prstGeom>
          <a:noFill/>
        </p:spPr>
        <p:txBody>
          <a:bodyPr wrap="square" t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1" i="0" u="none" strike="noStrike" kern="1200" cap="none" spc="0" normalizeH="0" baseline="0" noProof="0" err="1">
                <a:ln>
                  <a:noFill/>
                </a:ln>
                <a:solidFill>
                  <a:srgbClr val="4C9BD3"/>
                </a:solidFill>
                <a:effectLst/>
                <a:uLnTx/>
                <a:uFillTx/>
                <a:latin typeface="Calibri" panose="020F0502020204030204" pitchFamily="34" charset="0"/>
                <a:ea typeface="+mn-ea"/>
                <a:cs typeface="+mn-cs"/>
              </a:rPr>
              <a:t>invoice</a:t>
            </a:r>
            <a:endParaRPr kumimoji="0" lang="fi-FI" sz="900" b="1" i="0"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sp>
        <p:nvSpPr>
          <p:cNvPr id="105" name="Tekstiruutu 104">
            <a:extLst>
              <a:ext uri="{FF2B5EF4-FFF2-40B4-BE49-F238E27FC236}">
                <a16:creationId xmlns:a16="http://schemas.microsoft.com/office/drawing/2014/main" id="{DEF0EFD9-AB15-2BF4-03CE-0CAE9B48380A}"/>
              </a:ext>
            </a:extLst>
          </p:cNvPr>
          <p:cNvSpPr txBox="1"/>
          <p:nvPr/>
        </p:nvSpPr>
        <p:spPr>
          <a:xfrm>
            <a:off x="1934421" y="5616166"/>
            <a:ext cx="1174249" cy="113557"/>
          </a:xfrm>
          <a:prstGeom prst="rect">
            <a:avLst/>
          </a:prstGeom>
          <a:noFill/>
        </p:spPr>
        <p:txBody>
          <a:bodyPr wrap="square" t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Receipt Advice</a:t>
            </a:r>
            <a:endParaRPr kumimoji="0" lang="fi-FI" sz="900" b="1" i="0"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grpSp>
        <p:nvGrpSpPr>
          <p:cNvPr id="1033" name="Ryhmä 1032">
            <a:extLst>
              <a:ext uri="{FF2B5EF4-FFF2-40B4-BE49-F238E27FC236}">
                <a16:creationId xmlns:a16="http://schemas.microsoft.com/office/drawing/2014/main" id="{BC7705CF-F2C1-1EA6-0980-B8CBD62D9D5E}"/>
              </a:ext>
            </a:extLst>
          </p:cNvPr>
          <p:cNvGrpSpPr/>
          <p:nvPr/>
        </p:nvGrpSpPr>
        <p:grpSpPr>
          <a:xfrm>
            <a:off x="4913318" y="3273767"/>
            <a:ext cx="6620083" cy="2937147"/>
            <a:chOff x="5254550" y="3868364"/>
            <a:chExt cx="6620083" cy="2937147"/>
          </a:xfrm>
        </p:grpSpPr>
        <p:grpSp>
          <p:nvGrpSpPr>
            <p:cNvPr id="3" name="Ryhmä 2">
              <a:extLst>
                <a:ext uri="{FF2B5EF4-FFF2-40B4-BE49-F238E27FC236}">
                  <a16:creationId xmlns:a16="http://schemas.microsoft.com/office/drawing/2014/main" id="{0BB187BA-7867-B047-1FF8-D5C2E755D816}"/>
                </a:ext>
              </a:extLst>
            </p:cNvPr>
            <p:cNvGrpSpPr/>
            <p:nvPr/>
          </p:nvGrpSpPr>
          <p:grpSpPr>
            <a:xfrm>
              <a:off x="5836358" y="3868364"/>
              <a:ext cx="564677" cy="1315026"/>
              <a:chOff x="9951139" y="4457583"/>
              <a:chExt cx="318448" cy="856680"/>
            </a:xfrm>
          </p:grpSpPr>
          <p:sp>
            <p:nvSpPr>
              <p:cNvPr id="54" name="Vapaamuotoinen: Muoto 53">
                <a:extLst>
                  <a:ext uri="{FF2B5EF4-FFF2-40B4-BE49-F238E27FC236}">
                    <a16:creationId xmlns:a16="http://schemas.microsoft.com/office/drawing/2014/main" id="{52FE45CC-0FB9-512B-FDC1-EC569D6B0C19}"/>
                  </a:ext>
                </a:extLst>
              </p:cNvPr>
              <p:cNvSpPr/>
              <p:nvPr/>
            </p:nvSpPr>
            <p:spPr>
              <a:xfrm>
                <a:off x="10052464" y="4516136"/>
                <a:ext cx="115799" cy="125551"/>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rgbClr val="000000"/>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6" name="Vapaamuotoinen: Muoto 55">
                <a:extLst>
                  <a:ext uri="{FF2B5EF4-FFF2-40B4-BE49-F238E27FC236}">
                    <a16:creationId xmlns:a16="http://schemas.microsoft.com/office/drawing/2014/main" id="{C4FEBED7-C482-9B61-713A-F9E27C77BAC4}"/>
                  </a:ext>
                </a:extLst>
              </p:cNvPr>
              <p:cNvSpPr/>
              <p:nvPr/>
            </p:nvSpPr>
            <p:spPr>
              <a:xfrm>
                <a:off x="9951139" y="4657381"/>
                <a:ext cx="318448" cy="564979"/>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64979">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64980"/>
                    </a:lnTo>
                    <a:lnTo>
                      <a:pt x="144749" y="564980"/>
                    </a:lnTo>
                    <a:lnTo>
                      <a:pt x="144749" y="282490"/>
                    </a:lnTo>
                    <a:lnTo>
                      <a:pt x="173699" y="282490"/>
                    </a:lnTo>
                    <a:lnTo>
                      <a:pt x="173699" y="564980"/>
                    </a:lnTo>
                    <a:lnTo>
                      <a:pt x="231599" y="564980"/>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rgbClr val="000000"/>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Kuva 45" descr="Palo mies mies tasaisella täytöllä">
                <a:extLst>
                  <a:ext uri="{FF2B5EF4-FFF2-40B4-BE49-F238E27FC236}">
                    <a16:creationId xmlns:a16="http://schemas.microsoft.com/office/drawing/2014/main" id="{E22FFE37-A3EC-AB4A-AA8A-E1796BC8A296}"/>
                  </a:ext>
                </a:extLst>
              </p:cNvPr>
              <p:cNvSpPr/>
              <p:nvPr/>
            </p:nvSpPr>
            <p:spPr>
              <a:xfrm>
                <a:off x="10015445" y="4457583"/>
                <a:ext cx="189836" cy="11573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F2ED13"/>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88" name="Kuva 87" descr="Pelastusliivit tasaisella täytöllä">
                <a:extLst>
                  <a:ext uri="{FF2B5EF4-FFF2-40B4-BE49-F238E27FC236}">
                    <a16:creationId xmlns:a16="http://schemas.microsoft.com/office/drawing/2014/main" id="{BDED8910-80FC-C809-3F57-4ACB2092ABF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972497" y="4624976"/>
                <a:ext cx="278422" cy="301869"/>
              </a:xfrm>
              <a:prstGeom prst="rect">
                <a:avLst/>
              </a:prstGeom>
            </p:spPr>
          </p:pic>
          <p:sp>
            <p:nvSpPr>
              <p:cNvPr id="89" name="Suorakulmio: Pyöristetyt kulmat 88">
                <a:extLst>
                  <a:ext uri="{FF2B5EF4-FFF2-40B4-BE49-F238E27FC236}">
                    <a16:creationId xmlns:a16="http://schemas.microsoft.com/office/drawing/2014/main" id="{28022B67-334B-DF75-9116-F4000C2E9273}"/>
                  </a:ext>
                </a:extLst>
              </p:cNvPr>
              <p:cNvSpPr/>
              <p:nvPr/>
            </p:nvSpPr>
            <p:spPr>
              <a:xfrm>
                <a:off x="10060728" y="4549542"/>
                <a:ext cx="97200" cy="43200"/>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90" name="Kuva 89" descr="Aurinkolasit tasaisella täytöllä">
                <a:extLst>
                  <a:ext uri="{FF2B5EF4-FFF2-40B4-BE49-F238E27FC236}">
                    <a16:creationId xmlns:a16="http://schemas.microsoft.com/office/drawing/2014/main" id="{0F63FBCE-4F81-4FFA-DFE5-F00E27425F6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44185" y="4495606"/>
                <a:ext cx="130285" cy="141257"/>
              </a:xfrm>
              <a:prstGeom prst="rect">
                <a:avLst/>
              </a:prstGeom>
            </p:spPr>
          </p:pic>
          <p:sp>
            <p:nvSpPr>
              <p:cNvPr id="91" name="Suorakulmio 90">
                <a:extLst>
                  <a:ext uri="{FF2B5EF4-FFF2-40B4-BE49-F238E27FC236}">
                    <a16:creationId xmlns:a16="http://schemas.microsoft.com/office/drawing/2014/main" id="{D3FE06F8-8C37-B746-B7C2-7718B959F111}"/>
                  </a:ext>
                </a:extLst>
              </p:cNvPr>
              <p:cNvSpPr/>
              <p:nvPr/>
            </p:nvSpPr>
            <p:spPr>
              <a:xfrm>
                <a:off x="10024419" y="5184267"/>
                <a:ext cx="1808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92" name="Kuva 91" descr="Saapas tasaisella täytöllä">
                <a:extLst>
                  <a:ext uri="{FF2B5EF4-FFF2-40B4-BE49-F238E27FC236}">
                    <a16:creationId xmlns:a16="http://schemas.microsoft.com/office/drawing/2014/main" id="{B3BAAD52-D470-DD12-3167-8DF4FFA7FDD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flipH="1">
                <a:off x="9955985" y="5147679"/>
                <a:ext cx="153344" cy="166257"/>
              </a:xfrm>
              <a:prstGeom prst="rect">
                <a:avLst/>
              </a:prstGeom>
            </p:spPr>
          </p:pic>
          <p:pic>
            <p:nvPicPr>
              <p:cNvPr id="106" name="Kuva 105" descr="Saapas tasaisella täytöllä">
                <a:extLst>
                  <a:ext uri="{FF2B5EF4-FFF2-40B4-BE49-F238E27FC236}">
                    <a16:creationId xmlns:a16="http://schemas.microsoft.com/office/drawing/2014/main" id="{43596537-3646-F4EC-9BD3-2456702C8C20}"/>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112228" y="5148006"/>
                <a:ext cx="153344" cy="166257"/>
              </a:xfrm>
              <a:prstGeom prst="rect">
                <a:avLst/>
              </a:prstGeom>
            </p:spPr>
          </p:pic>
        </p:grpSp>
        <p:grpSp>
          <p:nvGrpSpPr>
            <p:cNvPr id="107" name="Ryhmä 106">
              <a:extLst>
                <a:ext uri="{FF2B5EF4-FFF2-40B4-BE49-F238E27FC236}">
                  <a16:creationId xmlns:a16="http://schemas.microsoft.com/office/drawing/2014/main" id="{47D2D3C6-4614-D15E-401D-EDC823B8CF7F}"/>
                </a:ext>
              </a:extLst>
            </p:cNvPr>
            <p:cNvGrpSpPr/>
            <p:nvPr/>
          </p:nvGrpSpPr>
          <p:grpSpPr>
            <a:xfrm>
              <a:off x="10851532" y="3905882"/>
              <a:ext cx="564677" cy="1315026"/>
              <a:chOff x="9951139" y="4457583"/>
              <a:chExt cx="318448" cy="856680"/>
            </a:xfrm>
          </p:grpSpPr>
          <p:sp>
            <p:nvSpPr>
              <p:cNvPr id="108" name="Vapaamuotoinen: Muoto 107">
                <a:extLst>
                  <a:ext uri="{FF2B5EF4-FFF2-40B4-BE49-F238E27FC236}">
                    <a16:creationId xmlns:a16="http://schemas.microsoft.com/office/drawing/2014/main" id="{594AF418-EC57-8C42-EB79-048FE03FBD97}"/>
                  </a:ext>
                </a:extLst>
              </p:cNvPr>
              <p:cNvSpPr/>
              <p:nvPr/>
            </p:nvSpPr>
            <p:spPr>
              <a:xfrm>
                <a:off x="10052464" y="4516136"/>
                <a:ext cx="115799" cy="125551"/>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rgbClr val="000000"/>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Vapaamuotoinen: Muoto 108">
                <a:extLst>
                  <a:ext uri="{FF2B5EF4-FFF2-40B4-BE49-F238E27FC236}">
                    <a16:creationId xmlns:a16="http://schemas.microsoft.com/office/drawing/2014/main" id="{5D8B290E-D8A4-A709-82ED-BC645AE0AC56}"/>
                  </a:ext>
                </a:extLst>
              </p:cNvPr>
              <p:cNvSpPr/>
              <p:nvPr/>
            </p:nvSpPr>
            <p:spPr>
              <a:xfrm>
                <a:off x="9951139" y="4657381"/>
                <a:ext cx="318448" cy="564979"/>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64979">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64980"/>
                    </a:lnTo>
                    <a:lnTo>
                      <a:pt x="144749" y="564980"/>
                    </a:lnTo>
                    <a:lnTo>
                      <a:pt x="144749" y="282490"/>
                    </a:lnTo>
                    <a:lnTo>
                      <a:pt x="173699" y="282490"/>
                    </a:lnTo>
                    <a:lnTo>
                      <a:pt x="173699" y="564980"/>
                    </a:lnTo>
                    <a:lnTo>
                      <a:pt x="231599" y="564980"/>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rgbClr val="000000"/>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Kuva 45" descr="Palo mies mies tasaisella täytöllä">
                <a:extLst>
                  <a:ext uri="{FF2B5EF4-FFF2-40B4-BE49-F238E27FC236}">
                    <a16:creationId xmlns:a16="http://schemas.microsoft.com/office/drawing/2014/main" id="{D9F0CF6D-B577-16E1-E186-59C1C5BA83A9}"/>
                  </a:ext>
                </a:extLst>
              </p:cNvPr>
              <p:cNvSpPr/>
              <p:nvPr/>
            </p:nvSpPr>
            <p:spPr>
              <a:xfrm>
                <a:off x="10015445" y="4457583"/>
                <a:ext cx="189836" cy="11573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FFC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111" name="Kuva 110" descr="Pelastusliivit tasaisella täytöllä">
                <a:extLst>
                  <a:ext uri="{FF2B5EF4-FFF2-40B4-BE49-F238E27FC236}">
                    <a16:creationId xmlns:a16="http://schemas.microsoft.com/office/drawing/2014/main" id="{F5F05CBB-5E3D-C313-4D40-2F2C366E92A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972497" y="4624976"/>
                <a:ext cx="278422" cy="301869"/>
              </a:xfrm>
              <a:prstGeom prst="rect">
                <a:avLst/>
              </a:prstGeom>
            </p:spPr>
          </p:pic>
          <p:sp>
            <p:nvSpPr>
              <p:cNvPr id="112" name="Suorakulmio: Pyöristetyt kulmat 111">
                <a:extLst>
                  <a:ext uri="{FF2B5EF4-FFF2-40B4-BE49-F238E27FC236}">
                    <a16:creationId xmlns:a16="http://schemas.microsoft.com/office/drawing/2014/main" id="{0D15C372-02F0-89EF-55C1-AA0514F66834}"/>
                  </a:ext>
                </a:extLst>
              </p:cNvPr>
              <p:cNvSpPr/>
              <p:nvPr/>
            </p:nvSpPr>
            <p:spPr>
              <a:xfrm>
                <a:off x="10060728" y="4549542"/>
                <a:ext cx="97200" cy="43200"/>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113" name="Kuva 112" descr="Aurinkolasit tasaisella täytöllä">
                <a:extLst>
                  <a:ext uri="{FF2B5EF4-FFF2-40B4-BE49-F238E27FC236}">
                    <a16:creationId xmlns:a16="http://schemas.microsoft.com/office/drawing/2014/main" id="{DC5EFF62-7376-0DF8-44C9-AE3F18EC015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44185" y="4495606"/>
                <a:ext cx="130285" cy="141257"/>
              </a:xfrm>
              <a:prstGeom prst="rect">
                <a:avLst/>
              </a:prstGeom>
            </p:spPr>
          </p:pic>
          <p:sp>
            <p:nvSpPr>
              <p:cNvPr id="114" name="Suorakulmio 113">
                <a:extLst>
                  <a:ext uri="{FF2B5EF4-FFF2-40B4-BE49-F238E27FC236}">
                    <a16:creationId xmlns:a16="http://schemas.microsoft.com/office/drawing/2014/main" id="{C0EDCFE2-2A58-7817-5636-08A0A3DBA12B}"/>
                  </a:ext>
                </a:extLst>
              </p:cNvPr>
              <p:cNvSpPr/>
              <p:nvPr/>
            </p:nvSpPr>
            <p:spPr>
              <a:xfrm>
                <a:off x="10024419" y="5184267"/>
                <a:ext cx="1808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115" name="Kuva 114" descr="Saapas tasaisella täytöllä">
                <a:extLst>
                  <a:ext uri="{FF2B5EF4-FFF2-40B4-BE49-F238E27FC236}">
                    <a16:creationId xmlns:a16="http://schemas.microsoft.com/office/drawing/2014/main" id="{F97947A3-56F6-CF54-78FB-3C06C26903D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flipH="1">
                <a:off x="9955985" y="5147679"/>
                <a:ext cx="153344" cy="166257"/>
              </a:xfrm>
              <a:prstGeom prst="rect">
                <a:avLst/>
              </a:prstGeom>
            </p:spPr>
          </p:pic>
          <p:pic>
            <p:nvPicPr>
              <p:cNvPr id="116" name="Kuva 115" descr="Saapas tasaisella täytöllä">
                <a:extLst>
                  <a:ext uri="{FF2B5EF4-FFF2-40B4-BE49-F238E27FC236}">
                    <a16:creationId xmlns:a16="http://schemas.microsoft.com/office/drawing/2014/main" id="{EB1DDCFA-729F-4817-D701-F657BCFC7DA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112228" y="5148006"/>
                <a:ext cx="153344" cy="166257"/>
              </a:xfrm>
              <a:prstGeom prst="rect">
                <a:avLst/>
              </a:prstGeom>
            </p:spPr>
          </p:pic>
        </p:grpSp>
        <p:sp>
          <p:nvSpPr>
            <p:cNvPr id="117" name="Tekstiruutu 116">
              <a:extLst>
                <a:ext uri="{FF2B5EF4-FFF2-40B4-BE49-F238E27FC236}">
                  <a16:creationId xmlns:a16="http://schemas.microsoft.com/office/drawing/2014/main" id="{6BC4754A-B12D-EB69-D50F-F0AA1B3CEA43}"/>
                </a:ext>
              </a:extLst>
            </p:cNvPr>
            <p:cNvSpPr txBox="1"/>
            <p:nvPr/>
          </p:nvSpPr>
          <p:spPr>
            <a:xfrm>
              <a:off x="5634515" y="5045834"/>
              <a:ext cx="98296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err="1">
                  <a:ln>
                    <a:noFill/>
                  </a:ln>
                  <a:solidFill>
                    <a:prstClr val="black"/>
                  </a:solidFill>
                  <a:effectLst/>
                  <a:uLnTx/>
                  <a:uFillTx/>
                  <a:latin typeface="Avenir Next LT Pro"/>
                  <a:ea typeface="+mn-ea"/>
                  <a:cs typeface="+mn-cs"/>
                </a:rPr>
                <a:t>Sender</a:t>
              </a:r>
              <a:endParaRPr kumimoji="0" lang="fi-FI" sz="1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Tekstiruutu 117">
              <a:extLst>
                <a:ext uri="{FF2B5EF4-FFF2-40B4-BE49-F238E27FC236}">
                  <a16:creationId xmlns:a16="http://schemas.microsoft.com/office/drawing/2014/main" id="{ACB28AF0-7B9B-A555-5538-90FA2910D1C9}"/>
                </a:ext>
              </a:extLst>
            </p:cNvPr>
            <p:cNvSpPr txBox="1"/>
            <p:nvPr/>
          </p:nvSpPr>
          <p:spPr>
            <a:xfrm>
              <a:off x="10588016" y="5084163"/>
              <a:ext cx="115486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err="1">
                  <a:ln>
                    <a:noFill/>
                  </a:ln>
                  <a:solidFill>
                    <a:prstClr val="black"/>
                  </a:solidFill>
                  <a:effectLst/>
                  <a:uLnTx/>
                  <a:uFillTx/>
                  <a:latin typeface="Avenir Next LT Pro"/>
                  <a:ea typeface="+mn-ea"/>
                  <a:cs typeface="+mn-cs"/>
                </a:rPr>
                <a:t>Receiver</a:t>
              </a:r>
              <a:endParaRPr kumimoji="0" lang="fi-FI" sz="1800" b="1" i="0" u="none" strike="noStrike" kern="1200" cap="none" spc="0" normalizeH="0" baseline="0" noProof="0">
                <a:ln>
                  <a:noFill/>
                </a:ln>
                <a:solidFill>
                  <a:prstClr val="black"/>
                </a:solidFill>
                <a:effectLst/>
                <a:uLnTx/>
                <a:uFillTx/>
                <a:latin typeface="Avenir Next LT Pro"/>
                <a:ea typeface="+mn-ea"/>
                <a:cs typeface="+mn-cs"/>
              </a:endParaRPr>
            </a:p>
          </p:txBody>
        </p:sp>
        <p:cxnSp>
          <p:nvCxnSpPr>
            <p:cNvPr id="120" name="Suora nuoliyhdysviiva 119">
              <a:extLst>
                <a:ext uri="{FF2B5EF4-FFF2-40B4-BE49-F238E27FC236}">
                  <a16:creationId xmlns:a16="http://schemas.microsoft.com/office/drawing/2014/main" id="{4C60CA32-F784-A2C0-078F-EADCE36B2B6B}"/>
                </a:ext>
              </a:extLst>
            </p:cNvPr>
            <p:cNvCxnSpPr>
              <a:cxnSpLocks/>
            </p:cNvCxnSpPr>
            <p:nvPr/>
          </p:nvCxnSpPr>
          <p:spPr>
            <a:xfrm flipH="1">
              <a:off x="6095999" y="5402504"/>
              <a:ext cx="1" cy="406174"/>
            </a:xfrm>
            <a:prstGeom prst="straightConnector1">
              <a:avLst/>
            </a:prstGeom>
            <a:ln w="381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122" name="Suorakulmio 121">
              <a:extLst>
                <a:ext uri="{FF2B5EF4-FFF2-40B4-BE49-F238E27FC236}">
                  <a16:creationId xmlns:a16="http://schemas.microsoft.com/office/drawing/2014/main" id="{6DF932CD-ADBA-3AD1-FA1D-1F6C438DE7B5}"/>
                </a:ext>
              </a:extLst>
            </p:cNvPr>
            <p:cNvSpPr/>
            <p:nvPr/>
          </p:nvSpPr>
          <p:spPr>
            <a:xfrm>
              <a:off x="5254550" y="5840503"/>
              <a:ext cx="1637093" cy="62235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Avenir Next LT Pro"/>
                  <a:ea typeface="+mn-ea"/>
                  <a:cs typeface="+mn-cs"/>
                </a:rPr>
                <a:t>Operator</a:t>
              </a:r>
            </a:p>
          </p:txBody>
        </p:sp>
        <p:sp>
          <p:nvSpPr>
            <p:cNvPr id="123" name="Suorakulmio 122">
              <a:extLst>
                <a:ext uri="{FF2B5EF4-FFF2-40B4-BE49-F238E27FC236}">
                  <a16:creationId xmlns:a16="http://schemas.microsoft.com/office/drawing/2014/main" id="{128FA187-9C7C-FEAD-6A2B-B781A5F0B102}"/>
                </a:ext>
              </a:extLst>
            </p:cNvPr>
            <p:cNvSpPr/>
            <p:nvPr/>
          </p:nvSpPr>
          <p:spPr>
            <a:xfrm>
              <a:off x="10237540" y="5827069"/>
              <a:ext cx="1637093" cy="62235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Avenir Next LT Pro"/>
                  <a:ea typeface="+mn-ea"/>
                  <a:cs typeface="+mn-cs"/>
                </a:rPr>
                <a:t>Operator</a:t>
              </a:r>
            </a:p>
          </p:txBody>
        </p:sp>
        <p:grpSp>
          <p:nvGrpSpPr>
            <p:cNvPr id="1028" name="Ryhmä 1027">
              <a:extLst>
                <a:ext uri="{FF2B5EF4-FFF2-40B4-BE49-F238E27FC236}">
                  <a16:creationId xmlns:a16="http://schemas.microsoft.com/office/drawing/2014/main" id="{CFB99E35-65F7-B8FE-C606-5E5B59395D31}"/>
                </a:ext>
              </a:extLst>
            </p:cNvPr>
            <p:cNvGrpSpPr/>
            <p:nvPr/>
          </p:nvGrpSpPr>
          <p:grpSpPr>
            <a:xfrm>
              <a:off x="7887553" y="5368248"/>
              <a:ext cx="1437263" cy="1437263"/>
              <a:chOff x="7869314" y="5503510"/>
              <a:chExt cx="1437263" cy="1437263"/>
            </a:xfrm>
          </p:grpSpPr>
          <p:pic>
            <p:nvPicPr>
              <p:cNvPr id="1024" name="Kuva 1023" descr="Pilvi tasaisella täytöllä">
                <a:extLst>
                  <a:ext uri="{FF2B5EF4-FFF2-40B4-BE49-F238E27FC236}">
                    <a16:creationId xmlns:a16="http://schemas.microsoft.com/office/drawing/2014/main" id="{78E96F5B-0FBB-3C1E-5A1E-EFC0A59EA1F8}"/>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7869314" y="5503510"/>
                <a:ext cx="1437263" cy="1437263"/>
              </a:xfrm>
              <a:prstGeom prst="rect">
                <a:avLst/>
              </a:prstGeom>
            </p:spPr>
          </p:pic>
          <p:grpSp>
            <p:nvGrpSpPr>
              <p:cNvPr id="1027" name="Ryhmä 1026">
                <a:extLst>
                  <a:ext uri="{FF2B5EF4-FFF2-40B4-BE49-F238E27FC236}">
                    <a16:creationId xmlns:a16="http://schemas.microsoft.com/office/drawing/2014/main" id="{D1C530EE-AC10-2D4B-D5AA-F1A7B219C61C}"/>
                  </a:ext>
                </a:extLst>
              </p:cNvPr>
              <p:cNvGrpSpPr/>
              <p:nvPr/>
            </p:nvGrpSpPr>
            <p:grpSpPr>
              <a:xfrm>
                <a:off x="8097673" y="5909197"/>
                <a:ext cx="980543" cy="686613"/>
                <a:chOff x="8097673" y="5909197"/>
                <a:chExt cx="980543" cy="686613"/>
              </a:xfrm>
            </p:grpSpPr>
            <p:sp>
              <p:nvSpPr>
                <p:cNvPr id="1025" name="Tekstiruutu 1024">
                  <a:extLst>
                    <a:ext uri="{FF2B5EF4-FFF2-40B4-BE49-F238E27FC236}">
                      <a16:creationId xmlns:a16="http://schemas.microsoft.com/office/drawing/2014/main" id="{4905A80C-97E6-3533-7FD3-B9DEA77ECD4A}"/>
                    </a:ext>
                  </a:extLst>
                </p:cNvPr>
                <p:cNvSpPr txBox="1"/>
                <p:nvPr/>
              </p:nvSpPr>
              <p:spPr>
                <a:xfrm>
                  <a:off x="8097673" y="6166846"/>
                  <a:ext cx="980543" cy="428964"/>
                </a:xfrm>
                <a:prstGeom prst="rect">
                  <a:avLst/>
                </a:prstGeom>
                <a:noFill/>
              </p:spPr>
              <p:txBody>
                <a:bodyPr wrap="square" rtlCol="0">
                  <a:spAutoFit/>
                </a:bodyP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400" b="0" i="0" u="none" strike="noStrike" kern="1200" cap="none" spc="0" normalizeH="0" baseline="0" noProof="0" err="1">
                      <a:ln>
                        <a:noFill/>
                      </a:ln>
                      <a:solidFill>
                        <a:prstClr val="black"/>
                      </a:solidFill>
                      <a:effectLst/>
                      <a:uLnTx/>
                      <a:uFillTx/>
                      <a:latin typeface="Aharoni" panose="02010803020104030203" pitchFamily="2" charset="-79"/>
                      <a:ea typeface="+mn-ea"/>
                      <a:cs typeface="Aharoni" panose="02010803020104030203" pitchFamily="2" charset="-79"/>
                    </a:rPr>
                    <a:t>Peppol</a:t>
                  </a:r>
                  <a:r>
                    <a:rPr kumimoji="0" lang="fi-FI" sz="1400" b="0" i="0" u="none" strike="noStrike" kern="1200" cap="none" spc="0" normalizeH="0" baseline="0" noProof="0">
                      <a:ln>
                        <a:noFill/>
                      </a:ln>
                      <a:solidFill>
                        <a:prstClr val="black"/>
                      </a:solidFill>
                      <a:effectLst/>
                      <a:uLnTx/>
                      <a:uFillTx/>
                      <a:latin typeface="Aharoni" panose="02010803020104030203" pitchFamily="2" charset="-79"/>
                      <a:ea typeface="+mn-ea"/>
                      <a:cs typeface="Aharoni" panose="02010803020104030203" pitchFamily="2" charset="-79"/>
                    </a:rPr>
                    <a:t> </a:t>
                  </a:r>
                  <a:r>
                    <a:rPr kumimoji="0" lang="fi-FI" sz="1400" b="0" i="0" u="none" strike="noStrike" kern="1200" cap="none" spc="0" normalizeH="0" baseline="0" noProof="0" err="1">
                      <a:ln>
                        <a:noFill/>
                      </a:ln>
                      <a:solidFill>
                        <a:prstClr val="black"/>
                      </a:solidFill>
                      <a:effectLst/>
                      <a:uLnTx/>
                      <a:uFillTx/>
                      <a:latin typeface="Aharoni" panose="02010803020104030203" pitchFamily="2" charset="-79"/>
                      <a:ea typeface="+mn-ea"/>
                      <a:cs typeface="Aharoni" panose="02010803020104030203" pitchFamily="2" charset="-79"/>
                    </a:rPr>
                    <a:t>network</a:t>
                  </a:r>
                  <a:endParaRPr kumimoji="0" lang="fi-FI" sz="1400" b="0" i="0" u="none" strike="noStrike" kern="1200" cap="none" spc="0" normalizeH="0" baseline="0" noProof="0">
                    <a:ln>
                      <a:noFill/>
                    </a:ln>
                    <a:solidFill>
                      <a:prstClr val="black"/>
                    </a:solidFill>
                    <a:effectLst/>
                    <a:uLnTx/>
                    <a:uFillTx/>
                    <a:latin typeface="Aharoni" panose="02010803020104030203" pitchFamily="2" charset="-79"/>
                    <a:ea typeface="+mn-ea"/>
                    <a:cs typeface="Aharoni" panose="02010803020104030203" pitchFamily="2" charset="-79"/>
                  </a:endParaRPr>
                </a:p>
              </p:txBody>
            </p:sp>
            <p:grpSp>
              <p:nvGrpSpPr>
                <p:cNvPr id="124" name="Ryhmä 123">
                  <a:extLst>
                    <a:ext uri="{FF2B5EF4-FFF2-40B4-BE49-F238E27FC236}">
                      <a16:creationId xmlns:a16="http://schemas.microsoft.com/office/drawing/2014/main" id="{049F9CDE-8A36-AABE-2E78-F221A1A3DBBC}"/>
                    </a:ext>
                  </a:extLst>
                </p:cNvPr>
                <p:cNvGrpSpPr/>
                <p:nvPr/>
              </p:nvGrpSpPr>
              <p:grpSpPr>
                <a:xfrm>
                  <a:off x="8299835" y="5909197"/>
                  <a:ext cx="365548" cy="312944"/>
                  <a:chOff x="7093893" y="9137621"/>
                  <a:chExt cx="998429" cy="854747"/>
                </a:xfrm>
                <a:noFill/>
              </p:grpSpPr>
              <p:sp>
                <p:nvSpPr>
                  <p:cNvPr id="125" name="Suorakulmio 124">
                    <a:extLst>
                      <a:ext uri="{FF2B5EF4-FFF2-40B4-BE49-F238E27FC236}">
                        <a16:creationId xmlns:a16="http://schemas.microsoft.com/office/drawing/2014/main" id="{2B31DFFE-F0B0-953B-C799-38E22E161E0A}"/>
                      </a:ext>
                    </a:extLst>
                  </p:cNvPr>
                  <p:cNvSpPr/>
                  <p:nvPr/>
                </p:nvSpPr>
                <p:spPr>
                  <a:xfrm>
                    <a:off x="7093893" y="9260782"/>
                    <a:ext cx="998429" cy="613294"/>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303"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126" name="Picture 2" descr="The Future Is Open - OpenPeppol">
                    <a:extLst>
                      <a:ext uri="{FF2B5EF4-FFF2-40B4-BE49-F238E27FC236}">
                        <a16:creationId xmlns:a16="http://schemas.microsoft.com/office/drawing/2014/main" id="{3709404B-84A0-D6E0-C10D-508657234BC2}"/>
                      </a:ext>
                    </a:extLst>
                  </p:cNvPr>
                  <p:cNvPicPr>
                    <a:picLocks noChangeAspect="1" noChangeArrowheads="1"/>
                  </p:cNvPicPr>
                  <p:nvPr/>
                </p:nvPicPr>
                <p:blipFill rotWithShape="1">
                  <a:blip r:embed="rId16">
                    <a:biLevel thresh="50000"/>
                    <a:extLst>
                      <a:ext uri="{28A0092B-C50C-407E-A947-70E740481C1C}">
                        <a14:useLocalDpi xmlns:a14="http://schemas.microsoft.com/office/drawing/2010/main" val="0"/>
                      </a:ext>
                    </a:extLst>
                  </a:blip>
                  <a:srcRect r="75412" b="21536"/>
                  <a:stretch/>
                </p:blipFill>
                <p:spPr bwMode="auto">
                  <a:xfrm>
                    <a:off x="7180835" y="9137621"/>
                    <a:ext cx="828100" cy="854747"/>
                  </a:xfrm>
                  <a:prstGeom prst="rect">
                    <a:avLst/>
                  </a:prstGeom>
                  <a:grpFill/>
                </p:spPr>
              </p:pic>
            </p:grpSp>
          </p:grpSp>
        </p:grpSp>
        <p:cxnSp>
          <p:nvCxnSpPr>
            <p:cNvPr id="1029" name="Suora nuoliyhdysviiva 1028">
              <a:extLst>
                <a:ext uri="{FF2B5EF4-FFF2-40B4-BE49-F238E27FC236}">
                  <a16:creationId xmlns:a16="http://schemas.microsoft.com/office/drawing/2014/main" id="{9BC4BBF5-5EF2-3F24-EC5E-06D7064E2073}"/>
                </a:ext>
              </a:extLst>
            </p:cNvPr>
            <p:cNvCxnSpPr>
              <a:cxnSpLocks/>
            </p:cNvCxnSpPr>
            <p:nvPr/>
          </p:nvCxnSpPr>
          <p:spPr>
            <a:xfrm flipH="1" flipV="1">
              <a:off x="11141826" y="5390415"/>
              <a:ext cx="1" cy="406174"/>
            </a:xfrm>
            <a:prstGeom prst="straightConnector1">
              <a:avLst/>
            </a:prstGeom>
            <a:ln w="381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1030" name="Suora nuoliyhdysviiva 1029">
              <a:extLst>
                <a:ext uri="{FF2B5EF4-FFF2-40B4-BE49-F238E27FC236}">
                  <a16:creationId xmlns:a16="http://schemas.microsoft.com/office/drawing/2014/main" id="{3DA390AB-0A11-73AD-D972-9E9361E266D2}"/>
                </a:ext>
              </a:extLst>
            </p:cNvPr>
            <p:cNvCxnSpPr>
              <a:cxnSpLocks/>
            </p:cNvCxnSpPr>
            <p:nvPr/>
          </p:nvCxnSpPr>
          <p:spPr>
            <a:xfrm>
              <a:off x="6888875" y="6176567"/>
              <a:ext cx="998678" cy="0"/>
            </a:xfrm>
            <a:prstGeom prst="straightConnector1">
              <a:avLst/>
            </a:prstGeom>
            <a:ln w="381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1032" name="Suora nuoliyhdysviiva 1031">
              <a:extLst>
                <a:ext uri="{FF2B5EF4-FFF2-40B4-BE49-F238E27FC236}">
                  <a16:creationId xmlns:a16="http://schemas.microsoft.com/office/drawing/2014/main" id="{9E7AC4E4-7970-CD61-3914-88C6B11EA67C}"/>
                </a:ext>
              </a:extLst>
            </p:cNvPr>
            <p:cNvCxnSpPr>
              <a:cxnSpLocks/>
            </p:cNvCxnSpPr>
            <p:nvPr/>
          </p:nvCxnSpPr>
          <p:spPr>
            <a:xfrm>
              <a:off x="9238862" y="6137531"/>
              <a:ext cx="998678" cy="0"/>
            </a:xfrm>
            <a:prstGeom prst="straightConnector1">
              <a:avLst/>
            </a:prstGeom>
            <a:ln w="381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grpSp>
      <p:sp>
        <p:nvSpPr>
          <p:cNvPr id="1034" name="Suorakulmio 1033">
            <a:extLst>
              <a:ext uri="{FF2B5EF4-FFF2-40B4-BE49-F238E27FC236}">
                <a16:creationId xmlns:a16="http://schemas.microsoft.com/office/drawing/2014/main" id="{CBEFA33E-DFC4-EE84-C288-2D139DE3757A}"/>
              </a:ext>
            </a:extLst>
          </p:cNvPr>
          <p:cNvSpPr/>
          <p:nvPr/>
        </p:nvSpPr>
        <p:spPr>
          <a:xfrm>
            <a:off x="4998384" y="887610"/>
            <a:ext cx="982451" cy="334331"/>
          </a:xfrm>
          <a:prstGeom prst="rect">
            <a:avLst/>
          </a:prstGeom>
          <a:solidFill>
            <a:schemeClr val="tx1"/>
          </a:solidFill>
          <a:ln w="127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1" i="0" u="none" strike="noStrike" kern="1200" cap="none" spc="0" normalizeH="0" baseline="0" noProof="0">
                <a:ln>
                  <a:noFill/>
                </a:ln>
                <a:solidFill>
                  <a:prstClr val="white"/>
                </a:solidFill>
                <a:effectLst/>
                <a:uLnTx/>
                <a:uFillTx/>
                <a:latin typeface="Avenir Next LT Pro"/>
                <a:ea typeface="+mn-ea"/>
                <a:cs typeface="+mn-cs"/>
              </a:rPr>
              <a:t>PART SUPPLIER</a:t>
            </a:r>
          </a:p>
        </p:txBody>
      </p:sp>
      <p:sp>
        <p:nvSpPr>
          <p:cNvPr id="1035" name="Suorakulmio 1034">
            <a:extLst>
              <a:ext uri="{FF2B5EF4-FFF2-40B4-BE49-F238E27FC236}">
                <a16:creationId xmlns:a16="http://schemas.microsoft.com/office/drawing/2014/main" id="{ED9B3A44-40A7-4971-9FE4-BB37A6FA6DD8}"/>
              </a:ext>
            </a:extLst>
          </p:cNvPr>
          <p:cNvSpPr/>
          <p:nvPr/>
        </p:nvSpPr>
        <p:spPr>
          <a:xfrm>
            <a:off x="4998384" y="1253144"/>
            <a:ext cx="982451" cy="599086"/>
          </a:xfrm>
          <a:prstGeom prst="rect">
            <a:avLst/>
          </a:prstGeom>
          <a:noFill/>
          <a:ln w="127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black"/>
                </a:solidFill>
                <a:effectLst/>
                <a:uLnTx/>
                <a:uFillTx/>
                <a:latin typeface="Avenir Next LT Pro"/>
                <a:ea typeface="+mn-ea"/>
                <a:cs typeface="+mn-cs"/>
              </a:rPr>
              <a:t>Tender</a:t>
            </a:r>
            <a:r>
              <a:rPr kumimoji="0" lang="fi-FI" sz="800" b="1" i="0" u="none" strike="noStrike" kern="1200" cap="none" spc="0" normalizeH="0" baseline="0" noProof="0">
                <a:ln>
                  <a:noFill/>
                </a:ln>
                <a:solidFill>
                  <a:prstClr val="black"/>
                </a:solidFill>
                <a:effectLst/>
                <a:uLnTx/>
                <a:uFillTx/>
                <a:latin typeface="Avenir Next LT Pro"/>
                <a:ea typeface="+mn-ea"/>
                <a:cs typeface="+mn-cs"/>
              </a:rPr>
              <a:t>/</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product</a:t>
            </a:r>
            <a:r>
              <a:rPr kumimoji="0" lang="fi-FI" sz="800" b="1" i="0" u="none" strike="noStrike" kern="1200" cap="none" spc="0" normalizeH="0" baseline="0" noProof="0">
                <a:ln>
                  <a:noFill/>
                </a:ln>
                <a:solidFill>
                  <a:prstClr val="black"/>
                </a:solidFill>
                <a:effectLst/>
                <a:uLnTx/>
                <a:uFillTx/>
                <a:latin typeface="Avenir Next LT Pro"/>
                <a:ea typeface="+mn-ea"/>
                <a:cs typeface="+mn-cs"/>
              </a:rPr>
              <a:t>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catalogue</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cxnSp>
        <p:nvCxnSpPr>
          <p:cNvPr id="1036" name="Suora nuoliyhdysviiva 1035">
            <a:extLst>
              <a:ext uri="{FF2B5EF4-FFF2-40B4-BE49-F238E27FC236}">
                <a16:creationId xmlns:a16="http://schemas.microsoft.com/office/drawing/2014/main" id="{54E4C4C3-6E00-5787-FAB4-C767E5F571D0}"/>
              </a:ext>
            </a:extLst>
          </p:cNvPr>
          <p:cNvCxnSpPr>
            <a:cxnSpLocks/>
          </p:cNvCxnSpPr>
          <p:nvPr/>
        </p:nvCxnSpPr>
        <p:spPr>
          <a:xfrm flipH="1">
            <a:off x="4287424" y="1560305"/>
            <a:ext cx="68400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40" name="Tekstiruutu 1039">
            <a:extLst>
              <a:ext uri="{FF2B5EF4-FFF2-40B4-BE49-F238E27FC236}">
                <a16:creationId xmlns:a16="http://schemas.microsoft.com/office/drawing/2014/main" id="{A0310AB6-EC23-9575-D626-522C524F6EFB}"/>
              </a:ext>
            </a:extLst>
          </p:cNvPr>
          <p:cNvSpPr txBox="1"/>
          <p:nvPr/>
        </p:nvSpPr>
        <p:spPr>
          <a:xfrm>
            <a:off x="4380061" y="1584870"/>
            <a:ext cx="546945" cy="138499"/>
          </a:xfrm>
          <a:prstGeom prst="rect">
            <a:avLst/>
          </a:prstGeom>
          <a:noFill/>
        </p:spPr>
        <p:txBody>
          <a:bodyPr wrap="none" t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1" i="0" u="none" strike="noStrike" kern="1200" cap="none" spc="0" normalizeH="0" baseline="0" noProof="0" err="1">
                <a:ln>
                  <a:noFill/>
                </a:ln>
                <a:solidFill>
                  <a:srgbClr val="4C9BD3"/>
                </a:solidFill>
                <a:effectLst/>
                <a:uLnTx/>
                <a:uFillTx/>
                <a:latin typeface="Calibri" panose="020F0502020204030204" pitchFamily="34" charset="0"/>
                <a:ea typeface="+mn-ea"/>
                <a:cs typeface="+mn-cs"/>
              </a:rPr>
              <a:t>Catalog</a:t>
            </a:r>
            <a:endParaRPr kumimoji="0" lang="fi-FI" sz="900" b="1" i="0"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grpSp>
        <p:nvGrpSpPr>
          <p:cNvPr id="1041" name="Ryhmä 1040">
            <a:extLst>
              <a:ext uri="{FF2B5EF4-FFF2-40B4-BE49-F238E27FC236}">
                <a16:creationId xmlns:a16="http://schemas.microsoft.com/office/drawing/2014/main" id="{186EE27A-7329-2E42-F39E-14072DCC8F4C}"/>
              </a:ext>
            </a:extLst>
          </p:cNvPr>
          <p:cNvGrpSpPr/>
          <p:nvPr/>
        </p:nvGrpSpPr>
        <p:grpSpPr>
          <a:xfrm>
            <a:off x="4998384" y="1854637"/>
            <a:ext cx="982451" cy="550452"/>
            <a:chOff x="9711304" y="9123670"/>
            <a:chExt cx="2683388" cy="1503458"/>
          </a:xfrm>
        </p:grpSpPr>
        <p:sp>
          <p:nvSpPr>
            <p:cNvPr id="1042" name="Vuokaaviosymboli: Sivujen välinen yhdysviiva 1041">
              <a:extLst>
                <a:ext uri="{FF2B5EF4-FFF2-40B4-BE49-F238E27FC236}">
                  <a16:creationId xmlns:a16="http://schemas.microsoft.com/office/drawing/2014/main" id="{771B7E01-889D-27F9-5341-5D262466C683}"/>
                </a:ext>
              </a:extLst>
            </p:cNvPr>
            <p:cNvSpPr/>
            <p:nvPr/>
          </p:nvSpPr>
          <p:spPr>
            <a:xfrm>
              <a:off x="9711304" y="9123670"/>
              <a:ext cx="2683388" cy="1503458"/>
            </a:xfrm>
            <a:prstGeom prst="flowChartOffpageConnector">
              <a:avLst/>
            </a:prstGeom>
            <a:solidFill>
              <a:schemeClr val="bg1">
                <a:lumMod val="95000"/>
              </a:schemeClr>
            </a:soli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black"/>
                  </a:solidFill>
                  <a:effectLst/>
                  <a:uLnTx/>
                  <a:uFillTx/>
                  <a:latin typeface="Avenir Next LT Pro"/>
                  <a:ea typeface="+mn-ea"/>
                  <a:cs typeface="+mn-cs"/>
                </a:rPr>
                <a:t>Sales</a:t>
              </a:r>
              <a:r>
                <a:rPr kumimoji="0" lang="fi-FI" sz="800" b="1" i="0" u="none" strike="noStrike" kern="1200" cap="none" spc="0" normalizeH="0" baseline="0" noProof="0">
                  <a:ln>
                    <a:noFill/>
                  </a:ln>
                  <a:solidFill>
                    <a:prstClr val="black"/>
                  </a:solidFill>
                  <a:effectLst/>
                  <a:uLnTx/>
                  <a:uFillTx/>
                  <a:latin typeface="Avenir Next LT Pro"/>
                  <a:ea typeface="+mn-ea"/>
                  <a:cs typeface="+mn-cs"/>
                </a:rPr>
                <a:t>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order</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3" name="Nuoli: Nuolenkärki 1042">
              <a:extLst>
                <a:ext uri="{FF2B5EF4-FFF2-40B4-BE49-F238E27FC236}">
                  <a16:creationId xmlns:a16="http://schemas.microsoft.com/office/drawing/2014/main" id="{525F3FFE-6437-9F45-961F-397D77A01B93}"/>
                </a:ext>
              </a:extLst>
            </p:cNvPr>
            <p:cNvSpPr/>
            <p:nvPr/>
          </p:nvSpPr>
          <p:spPr>
            <a:xfrm rot="5400000">
              <a:off x="10995131" y="10192138"/>
              <a:ext cx="107908" cy="484632"/>
            </a:xfrm>
            <a:prstGeom prst="chevron">
              <a:avLst>
                <a:gd name="adj" fmla="val 70964"/>
              </a:avLst>
            </a:prstGeom>
            <a:solidFill>
              <a:schemeClr val="tx1"/>
            </a:solidFill>
            <a:ln w="127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292" b="0" i="0" u="none" strike="noStrike" kern="1200" cap="none" spc="0" normalizeH="0" baseline="0" noProof="0">
                <a:ln>
                  <a:noFill/>
                </a:ln>
                <a:solidFill>
                  <a:prstClr val="black"/>
                </a:solidFill>
                <a:effectLst/>
                <a:uLnTx/>
                <a:uFillTx/>
                <a:latin typeface="Avenir Next LT Pro"/>
                <a:ea typeface="+mn-ea"/>
                <a:cs typeface="+mn-cs"/>
              </a:endParaRPr>
            </a:p>
          </p:txBody>
        </p:sp>
      </p:grpSp>
      <p:cxnSp>
        <p:nvCxnSpPr>
          <p:cNvPr id="1045" name="Suora nuoliyhdysviiva 1044">
            <a:extLst>
              <a:ext uri="{FF2B5EF4-FFF2-40B4-BE49-F238E27FC236}">
                <a16:creationId xmlns:a16="http://schemas.microsoft.com/office/drawing/2014/main" id="{5A7FD866-F1FF-3811-8531-A5B350BEDD6D}"/>
              </a:ext>
            </a:extLst>
          </p:cNvPr>
          <p:cNvCxnSpPr>
            <a:cxnSpLocks/>
          </p:cNvCxnSpPr>
          <p:nvPr/>
        </p:nvCxnSpPr>
        <p:spPr>
          <a:xfrm>
            <a:off x="4287424" y="2102835"/>
            <a:ext cx="684000" cy="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49" name="Tekstiruutu 1048">
            <a:extLst>
              <a:ext uri="{FF2B5EF4-FFF2-40B4-BE49-F238E27FC236}">
                <a16:creationId xmlns:a16="http://schemas.microsoft.com/office/drawing/2014/main" id="{85B3862F-F331-4C30-762A-2661E2364843}"/>
              </a:ext>
            </a:extLst>
          </p:cNvPr>
          <p:cNvSpPr txBox="1"/>
          <p:nvPr/>
        </p:nvSpPr>
        <p:spPr>
          <a:xfrm>
            <a:off x="4260310" y="1950777"/>
            <a:ext cx="779381" cy="338554"/>
          </a:xfrm>
          <a:prstGeom prst="rect">
            <a:avLst/>
          </a:prstGeom>
          <a:noFill/>
        </p:spPr>
        <p:txBody>
          <a:bodyPr wrap="none" t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1" i="0" u="none" strike="noStrike" kern="1200" cap="none" spc="0" normalizeH="0" baseline="0" noProof="0">
                <a:ln>
                  <a:noFill/>
                </a:ln>
                <a:solidFill>
                  <a:srgbClr val="4C9BD3"/>
                </a:solidFill>
                <a:effectLst/>
                <a:uLnTx/>
                <a:uFillTx/>
                <a:latin typeface="Calibri" panose="020F0502020204030204" pitchFamily="34" charset="0"/>
                <a:ea typeface="+mn-ea"/>
                <a:cs typeface="+mn-cs"/>
              </a:rPr>
              <a:t>Order</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600" b="1" i="0"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700" b="1" i="0" u="none" strike="noStrike" kern="1200" cap="none" spc="0" normalizeH="0" baseline="0" noProof="0">
                <a:ln>
                  <a:noFill/>
                </a:ln>
                <a:solidFill>
                  <a:srgbClr val="4C9BD3"/>
                </a:solidFill>
                <a:effectLst/>
                <a:uLnTx/>
                <a:uFillTx/>
                <a:latin typeface="Calibri" panose="020F0502020204030204" pitchFamily="34" charset="0"/>
                <a:ea typeface="+mn-ea"/>
                <a:cs typeface="+mn-cs"/>
              </a:rPr>
              <a:t>Order </a:t>
            </a:r>
            <a:r>
              <a:rPr kumimoji="0" lang="fi-FI" sz="700" b="1" i="0" u="none" strike="noStrike" kern="1200" cap="none" spc="0" normalizeH="0" baseline="0" noProof="0" err="1">
                <a:ln>
                  <a:noFill/>
                </a:ln>
                <a:solidFill>
                  <a:srgbClr val="4C9BD3"/>
                </a:solidFill>
                <a:effectLst/>
                <a:uLnTx/>
                <a:uFillTx/>
                <a:latin typeface="Calibri" panose="020F0502020204030204" pitchFamily="34" charset="0"/>
                <a:ea typeface="+mn-ea"/>
                <a:cs typeface="+mn-cs"/>
              </a:rPr>
              <a:t>Response</a:t>
            </a:r>
            <a:endParaRPr kumimoji="0" lang="fi-FI" sz="700" b="1" i="0"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pic>
        <p:nvPicPr>
          <p:cNvPr id="5" name="Kuva 4" descr="Asiakirja tasaisella täytöllä">
            <a:extLst>
              <a:ext uri="{FF2B5EF4-FFF2-40B4-BE49-F238E27FC236}">
                <a16:creationId xmlns:a16="http://schemas.microsoft.com/office/drawing/2014/main" id="{41E0B668-4ED0-B043-88D0-CA3B9F4F516C}"/>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5784764" y="4847795"/>
            <a:ext cx="369332" cy="369332"/>
          </a:xfrm>
          <a:prstGeom prst="rect">
            <a:avLst/>
          </a:prstGeom>
        </p:spPr>
      </p:pic>
      <p:pic>
        <p:nvPicPr>
          <p:cNvPr id="14" name="Kuva 13" descr="Asiakirja tasaisella täytöllä">
            <a:extLst>
              <a:ext uri="{FF2B5EF4-FFF2-40B4-BE49-F238E27FC236}">
                <a16:creationId xmlns:a16="http://schemas.microsoft.com/office/drawing/2014/main" id="{CDB2948E-AF23-81C5-2A9A-F9EB31239EC6}"/>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837324" y="5194680"/>
            <a:ext cx="369332" cy="369332"/>
          </a:xfrm>
          <a:prstGeom prst="rect">
            <a:avLst/>
          </a:prstGeom>
        </p:spPr>
      </p:pic>
      <p:pic>
        <p:nvPicPr>
          <p:cNvPr id="119" name="Kuva 118" descr="Asiakirja tasaisella täytöllä">
            <a:extLst>
              <a:ext uri="{FF2B5EF4-FFF2-40B4-BE49-F238E27FC236}">
                <a16:creationId xmlns:a16="http://schemas.microsoft.com/office/drawing/2014/main" id="{FD4E68D2-F8EA-45BE-308B-957759D189E0}"/>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9119515" y="5156018"/>
            <a:ext cx="369332" cy="369332"/>
          </a:xfrm>
          <a:prstGeom prst="rect">
            <a:avLst/>
          </a:prstGeom>
        </p:spPr>
      </p:pic>
      <p:pic>
        <p:nvPicPr>
          <p:cNvPr id="121" name="Kuva 120" descr="Asiakirja tasaisella täytöllä">
            <a:extLst>
              <a:ext uri="{FF2B5EF4-FFF2-40B4-BE49-F238E27FC236}">
                <a16:creationId xmlns:a16="http://schemas.microsoft.com/office/drawing/2014/main" id="{BAA6B53B-C22F-01E9-F376-B2102E38573E}"/>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10454886" y="4842191"/>
            <a:ext cx="369332" cy="369332"/>
          </a:xfrm>
          <a:prstGeom prst="rect">
            <a:avLst/>
          </a:prstGeom>
        </p:spPr>
      </p:pic>
      <p:sp>
        <p:nvSpPr>
          <p:cNvPr id="127" name="Otsikko 1">
            <a:extLst>
              <a:ext uri="{FF2B5EF4-FFF2-40B4-BE49-F238E27FC236}">
                <a16:creationId xmlns:a16="http://schemas.microsoft.com/office/drawing/2014/main" id="{D899ECF1-28A3-40D3-DB2C-2BEDA507E323}"/>
              </a:ext>
            </a:extLst>
          </p:cNvPr>
          <p:cNvSpPr txBox="1">
            <a:spLocks/>
          </p:cNvSpPr>
          <p:nvPr/>
        </p:nvSpPr>
        <p:spPr>
          <a:xfrm>
            <a:off x="6211167" y="2121326"/>
            <a:ext cx="5383933" cy="1010862"/>
          </a:xfrm>
          <a:prstGeom prst="rect">
            <a:avLst/>
          </a:prstGeom>
        </p:spPr>
        <p:txBody>
          <a:bodyPr vert="horz" wrap="square" lIns="0" tIns="0" rIns="0" bIns="0" rtlCol="0" anchor="t" anchorCtr="0">
            <a:noAutofit/>
          </a:bodyPr>
          <a:lst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fi-FI" sz="2000" b="0" i="0" u="none" strike="noStrike" kern="1200" cap="none" spc="0" normalizeH="0" baseline="0" noProof="0" err="1">
                <a:ln>
                  <a:noFill/>
                </a:ln>
                <a:solidFill>
                  <a:srgbClr val="183858"/>
                </a:solidFill>
                <a:effectLst/>
                <a:uLnTx/>
                <a:uFillTx/>
                <a:latin typeface="Avenir Next LT Pro Demi"/>
                <a:ea typeface="+mj-ea"/>
                <a:cs typeface="+mj-cs"/>
              </a:rPr>
              <a:t>Development</a:t>
            </a:r>
            <a:r>
              <a:rPr kumimoji="0" lang="fi-FI" sz="2000" b="0" i="0" u="none" strike="noStrike" kern="1200" cap="none" spc="0" normalizeH="0" baseline="0" noProof="0">
                <a:ln>
                  <a:noFill/>
                </a:ln>
                <a:solidFill>
                  <a:srgbClr val="183858"/>
                </a:solidFill>
                <a:effectLst/>
                <a:uLnTx/>
                <a:uFillTx/>
                <a:latin typeface="Avenir Next LT Pro Demi"/>
                <a:ea typeface="+mj-ea"/>
                <a:cs typeface="+mj-cs"/>
              </a:rPr>
              <a:t> </a:t>
            </a:r>
            <a:r>
              <a:rPr kumimoji="0" lang="fi-FI" sz="2000" b="0" i="0" u="none" strike="noStrike" kern="1200" cap="none" spc="0" normalizeH="0" baseline="0" noProof="0" err="1">
                <a:ln>
                  <a:noFill/>
                </a:ln>
                <a:solidFill>
                  <a:srgbClr val="183858"/>
                </a:solidFill>
                <a:effectLst/>
                <a:uLnTx/>
                <a:uFillTx/>
                <a:latin typeface="Avenir Next LT Pro Demi"/>
                <a:ea typeface="+mj-ea"/>
                <a:cs typeface="+mj-cs"/>
              </a:rPr>
              <a:t>project</a:t>
            </a:r>
            <a:r>
              <a:rPr kumimoji="0" lang="fi-FI" sz="2000" b="0" i="0" u="none" strike="noStrike" kern="1200" cap="none" spc="0" normalizeH="0" baseline="0" noProof="0">
                <a:ln>
                  <a:noFill/>
                </a:ln>
                <a:solidFill>
                  <a:srgbClr val="183858"/>
                </a:solidFill>
                <a:effectLst/>
                <a:uLnTx/>
                <a:uFillTx/>
                <a:latin typeface="Avenir Next LT Pro Demi"/>
                <a:ea typeface="+mj-ea"/>
                <a:cs typeface="+mj-cs"/>
              </a:rPr>
              <a:t> is </a:t>
            </a:r>
            <a:r>
              <a:rPr kumimoji="0" lang="fi-FI" sz="2000" b="0" i="0" u="none" strike="noStrike" kern="1200" cap="none" spc="0" normalizeH="0" baseline="0" noProof="0" err="1">
                <a:ln>
                  <a:noFill/>
                </a:ln>
                <a:solidFill>
                  <a:srgbClr val="183858"/>
                </a:solidFill>
                <a:effectLst/>
                <a:uLnTx/>
                <a:uFillTx/>
                <a:latin typeface="Avenir Next LT Pro Demi"/>
                <a:ea typeface="+mj-ea"/>
                <a:cs typeface="+mj-cs"/>
              </a:rPr>
              <a:t>currently</a:t>
            </a:r>
            <a:r>
              <a:rPr kumimoji="0" lang="fi-FI" sz="2000" b="0" i="0" u="none" strike="noStrike" kern="1200" cap="none" spc="0" normalizeH="0" baseline="0" noProof="0">
                <a:ln>
                  <a:noFill/>
                </a:ln>
                <a:solidFill>
                  <a:srgbClr val="183858"/>
                </a:solidFill>
                <a:effectLst/>
                <a:uLnTx/>
                <a:uFillTx/>
                <a:latin typeface="Avenir Next LT Pro Demi"/>
                <a:ea typeface="+mj-ea"/>
                <a:cs typeface="+mj-cs"/>
              </a:rPr>
              <a:t> </a:t>
            </a:r>
            <a:r>
              <a:rPr kumimoji="0" lang="fi-FI" sz="2000" b="0" i="0" u="none" strike="noStrike" kern="1200" cap="none" spc="0" normalizeH="0" baseline="0" noProof="0" err="1">
                <a:ln>
                  <a:noFill/>
                </a:ln>
                <a:solidFill>
                  <a:srgbClr val="183858"/>
                </a:solidFill>
                <a:effectLst/>
                <a:uLnTx/>
                <a:uFillTx/>
                <a:latin typeface="Avenir Next LT Pro Demi"/>
                <a:ea typeface="+mj-ea"/>
                <a:cs typeface="+mj-cs"/>
              </a:rPr>
              <a:t>focusing</a:t>
            </a:r>
            <a:r>
              <a:rPr kumimoji="0" lang="fi-FI" sz="2000" b="0" i="0" u="none" strike="noStrike" kern="1200" cap="none" spc="0" normalizeH="0" baseline="0" noProof="0">
                <a:ln>
                  <a:noFill/>
                </a:ln>
                <a:solidFill>
                  <a:srgbClr val="183858"/>
                </a:solidFill>
                <a:effectLst/>
                <a:uLnTx/>
                <a:uFillTx/>
                <a:latin typeface="Avenir Next LT Pro Demi"/>
                <a:ea typeface="+mj-ea"/>
                <a:cs typeface="+mj-cs"/>
              </a:rPr>
              <a:t> to </a:t>
            </a:r>
            <a:r>
              <a:rPr kumimoji="0" lang="fi-FI" sz="2000" b="0" i="0" u="none" strike="noStrike" kern="1200" cap="none" spc="0" normalizeH="0" baseline="0" noProof="0" err="1">
                <a:ln>
                  <a:noFill/>
                </a:ln>
                <a:solidFill>
                  <a:srgbClr val="183858"/>
                </a:solidFill>
                <a:effectLst/>
                <a:uLnTx/>
                <a:uFillTx/>
                <a:latin typeface="Avenir Next LT Pro Demi"/>
                <a:ea typeface="+mj-ea"/>
                <a:cs typeface="+mj-cs"/>
              </a:rPr>
              <a:t>define</a:t>
            </a:r>
            <a:r>
              <a:rPr kumimoji="0" lang="fi-FI" sz="2000" b="0" i="0" u="none" strike="noStrike" kern="1200" cap="none" spc="0" normalizeH="0" baseline="0" noProof="0">
                <a:ln>
                  <a:noFill/>
                </a:ln>
                <a:solidFill>
                  <a:srgbClr val="183858"/>
                </a:solidFill>
                <a:effectLst/>
                <a:uLnTx/>
                <a:uFillTx/>
                <a:latin typeface="Avenir Next LT Pro Demi"/>
                <a:ea typeface="+mj-ea"/>
                <a:cs typeface="+mj-cs"/>
              </a:rPr>
              <a:t> </a:t>
            </a:r>
            <a:r>
              <a:rPr kumimoji="0" lang="fi-FI" sz="2000" b="0" i="0" u="none" strike="noStrike" kern="1200" cap="none" spc="0" normalizeH="0" baseline="0" noProof="0" err="1">
                <a:ln>
                  <a:noFill/>
                </a:ln>
                <a:solidFill>
                  <a:srgbClr val="183858"/>
                </a:solidFill>
                <a:effectLst/>
                <a:uLnTx/>
                <a:uFillTx/>
                <a:latin typeface="Avenir Next LT Pro Demi"/>
                <a:ea typeface="+mj-ea"/>
                <a:cs typeface="+mj-cs"/>
              </a:rPr>
              <a:t>transactional</a:t>
            </a:r>
            <a:r>
              <a:rPr kumimoji="0" lang="fi-FI" sz="2000" b="0" i="0" u="none" strike="noStrike" kern="1200" cap="none" spc="0" normalizeH="0" baseline="0" noProof="0">
                <a:ln>
                  <a:noFill/>
                </a:ln>
                <a:solidFill>
                  <a:srgbClr val="183858"/>
                </a:solidFill>
                <a:effectLst/>
                <a:uLnTx/>
                <a:uFillTx/>
                <a:latin typeface="Avenir Next LT Pro Demi"/>
                <a:ea typeface="+mj-ea"/>
                <a:cs typeface="+mj-cs"/>
              </a:rPr>
              <a:t> </a:t>
            </a:r>
            <a:r>
              <a:rPr kumimoji="0" lang="fi-FI" sz="2000" b="0" i="0" u="none" strike="noStrike" kern="1200" cap="none" spc="0" normalizeH="0" baseline="0" noProof="0" err="1">
                <a:ln>
                  <a:noFill/>
                </a:ln>
                <a:solidFill>
                  <a:srgbClr val="183858"/>
                </a:solidFill>
                <a:effectLst/>
                <a:uLnTx/>
                <a:uFillTx/>
                <a:latin typeface="Avenir Next LT Pro Demi"/>
                <a:ea typeface="+mj-ea"/>
                <a:cs typeface="+mj-cs"/>
              </a:rPr>
              <a:t>information</a:t>
            </a:r>
            <a:r>
              <a:rPr kumimoji="0" lang="fi-FI" sz="2000" b="0" i="0" u="none" strike="noStrike" kern="1200" cap="none" spc="0" normalizeH="0" baseline="0" noProof="0">
                <a:ln>
                  <a:noFill/>
                </a:ln>
                <a:solidFill>
                  <a:srgbClr val="183858"/>
                </a:solidFill>
                <a:effectLst/>
                <a:uLnTx/>
                <a:uFillTx/>
                <a:latin typeface="Avenir Next LT Pro Demi"/>
                <a:ea typeface="+mj-ea"/>
                <a:cs typeface="+mj-cs"/>
              </a:rPr>
              <a:t> </a:t>
            </a:r>
            <a:r>
              <a:rPr kumimoji="0" lang="fi-FI" sz="2000" b="0" i="0" u="none" strike="noStrike" kern="1200" cap="none" spc="0" normalizeH="0" baseline="0" noProof="0" err="1">
                <a:ln>
                  <a:noFill/>
                </a:ln>
                <a:solidFill>
                  <a:srgbClr val="183858"/>
                </a:solidFill>
                <a:effectLst/>
                <a:uLnTx/>
                <a:uFillTx/>
                <a:latin typeface="Avenir Next LT Pro Demi"/>
                <a:ea typeface="+mj-ea"/>
                <a:cs typeface="+mj-cs"/>
              </a:rPr>
              <a:t>shared</a:t>
            </a:r>
            <a:r>
              <a:rPr kumimoji="0" lang="fi-FI" sz="2000" b="0" i="0" u="none" strike="noStrike" kern="1200" cap="none" spc="0" normalizeH="0" baseline="0" noProof="0">
                <a:ln>
                  <a:noFill/>
                </a:ln>
                <a:solidFill>
                  <a:srgbClr val="183858"/>
                </a:solidFill>
                <a:effectLst/>
                <a:uLnTx/>
                <a:uFillTx/>
                <a:latin typeface="Avenir Next LT Pro Demi"/>
                <a:ea typeface="+mj-ea"/>
                <a:cs typeface="+mj-cs"/>
              </a:rPr>
              <a:t> </a:t>
            </a:r>
            <a:r>
              <a:rPr kumimoji="0" lang="fi-FI" sz="2000" b="0" i="0" u="none" strike="noStrike" kern="1200" cap="none" spc="0" normalizeH="0" baseline="0" noProof="0" err="1">
                <a:ln>
                  <a:noFill/>
                </a:ln>
                <a:solidFill>
                  <a:srgbClr val="183858"/>
                </a:solidFill>
                <a:effectLst/>
                <a:uLnTx/>
                <a:uFillTx/>
                <a:latin typeface="Avenir Next LT Pro Demi"/>
                <a:ea typeface="+mj-ea"/>
                <a:cs typeface="+mj-cs"/>
              </a:rPr>
              <a:t>through</a:t>
            </a:r>
            <a:r>
              <a:rPr kumimoji="0" lang="fi-FI" sz="2000" b="0" i="0" u="none" strike="noStrike" kern="1200" cap="none" spc="0" normalizeH="0" baseline="0" noProof="0">
                <a:ln>
                  <a:noFill/>
                </a:ln>
                <a:solidFill>
                  <a:srgbClr val="183858"/>
                </a:solidFill>
                <a:effectLst/>
                <a:uLnTx/>
                <a:uFillTx/>
                <a:latin typeface="Avenir Next LT Pro Demi"/>
                <a:ea typeface="+mj-ea"/>
                <a:cs typeface="+mj-cs"/>
              </a:rPr>
              <a:t> </a:t>
            </a:r>
            <a:r>
              <a:rPr kumimoji="0" lang="fi-FI" sz="2000" b="0" i="0" u="none" strike="noStrike" kern="1200" cap="none" spc="0" normalizeH="0" baseline="0" noProof="0" err="1">
                <a:ln>
                  <a:noFill/>
                </a:ln>
                <a:solidFill>
                  <a:srgbClr val="183858"/>
                </a:solidFill>
                <a:effectLst/>
                <a:uLnTx/>
                <a:uFillTx/>
                <a:latin typeface="Avenir Next LT Pro Demi"/>
                <a:ea typeface="+mj-ea"/>
                <a:cs typeface="+mj-cs"/>
              </a:rPr>
              <a:t>supply</a:t>
            </a:r>
            <a:r>
              <a:rPr kumimoji="0" lang="fi-FI" sz="2000" b="0" i="0" u="none" strike="noStrike" kern="1200" cap="none" spc="0" normalizeH="0" baseline="0" noProof="0">
                <a:ln>
                  <a:noFill/>
                </a:ln>
                <a:solidFill>
                  <a:srgbClr val="183858"/>
                </a:solidFill>
                <a:effectLst/>
                <a:uLnTx/>
                <a:uFillTx/>
                <a:latin typeface="Avenir Next LT Pro Demi"/>
                <a:ea typeface="+mj-ea"/>
                <a:cs typeface="+mj-cs"/>
              </a:rPr>
              <a:t> </a:t>
            </a:r>
            <a:r>
              <a:rPr kumimoji="0" lang="fi-FI" sz="2000" b="0" i="0" u="none" strike="noStrike" kern="1200" cap="none" spc="0" normalizeH="0" baseline="0" noProof="0" err="1">
                <a:ln>
                  <a:noFill/>
                </a:ln>
                <a:solidFill>
                  <a:srgbClr val="183858"/>
                </a:solidFill>
                <a:effectLst/>
                <a:uLnTx/>
                <a:uFillTx/>
                <a:latin typeface="Avenir Next LT Pro Demi"/>
                <a:ea typeface="+mj-ea"/>
                <a:cs typeface="+mj-cs"/>
              </a:rPr>
              <a:t>chain</a:t>
            </a:r>
            <a:endParaRPr kumimoji="0" lang="fi-FI" sz="2000" b="0" i="0" u="none" strike="noStrike" kern="1200" cap="none" spc="0" normalizeH="0" baseline="0" noProof="0">
              <a:ln>
                <a:noFill/>
              </a:ln>
              <a:solidFill>
                <a:srgbClr val="183858"/>
              </a:solidFill>
              <a:effectLst/>
              <a:uLnTx/>
              <a:uFillTx/>
              <a:latin typeface="Avenir Next LT Pro Demi"/>
              <a:ea typeface="+mj-ea"/>
              <a:cs typeface="+mj-cs"/>
            </a:endParaRPr>
          </a:p>
        </p:txBody>
      </p:sp>
      <p:sp>
        <p:nvSpPr>
          <p:cNvPr id="4" name="Tekstiruutu 3">
            <a:extLst>
              <a:ext uri="{FF2B5EF4-FFF2-40B4-BE49-F238E27FC236}">
                <a16:creationId xmlns:a16="http://schemas.microsoft.com/office/drawing/2014/main" id="{353C32AA-5238-43A1-2AA2-D614BC887C4C}"/>
              </a:ext>
            </a:extLst>
          </p:cNvPr>
          <p:cNvSpPr txBox="1"/>
          <p:nvPr/>
        </p:nvSpPr>
        <p:spPr>
          <a:xfrm>
            <a:off x="1787260" y="1926188"/>
            <a:ext cx="1478107" cy="113557"/>
          </a:xfrm>
          <a:prstGeom prst="rect">
            <a:avLst/>
          </a:prstGeom>
          <a:noFill/>
        </p:spPr>
        <p:txBody>
          <a:bodyPr wrap="square" t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221 </a:t>
            </a:r>
            <a:r>
              <a:rPr kumimoji="0" lang="fi-FI" sz="9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Blanket</a:t>
            </a:r>
            <a:r>
              <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 Order</a:t>
            </a:r>
          </a:p>
        </p:txBody>
      </p:sp>
      <p:sp>
        <p:nvSpPr>
          <p:cNvPr id="1026" name="Tekstiruutu 1025">
            <a:extLst>
              <a:ext uri="{FF2B5EF4-FFF2-40B4-BE49-F238E27FC236}">
                <a16:creationId xmlns:a16="http://schemas.microsoft.com/office/drawing/2014/main" id="{D4144BC7-5287-7B19-6FA5-065434116995}"/>
              </a:ext>
            </a:extLst>
          </p:cNvPr>
          <p:cNvSpPr txBox="1"/>
          <p:nvPr/>
        </p:nvSpPr>
        <p:spPr>
          <a:xfrm>
            <a:off x="2002507" y="3823247"/>
            <a:ext cx="965499" cy="113557"/>
          </a:xfrm>
          <a:prstGeom prst="rect">
            <a:avLst/>
          </a:prstGeom>
          <a:noFill/>
        </p:spPr>
        <p:txBody>
          <a:bodyPr wrap="square" t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Order </a:t>
            </a:r>
            <a:r>
              <a:rPr kumimoji="0" lang="fi-FI" sz="9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Response</a:t>
            </a:r>
            <a:endPar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grpSp>
        <p:nvGrpSpPr>
          <p:cNvPr id="1056" name="HEAD Peppol2">
            <a:extLst>
              <a:ext uri="{FF2B5EF4-FFF2-40B4-BE49-F238E27FC236}">
                <a16:creationId xmlns:a16="http://schemas.microsoft.com/office/drawing/2014/main" id="{1E0AA88F-2A84-80C2-D105-C381B4F16920}"/>
              </a:ext>
            </a:extLst>
          </p:cNvPr>
          <p:cNvGrpSpPr>
            <a:grpSpLocks/>
          </p:cNvGrpSpPr>
          <p:nvPr/>
        </p:nvGrpSpPr>
        <p:grpSpPr>
          <a:xfrm>
            <a:off x="1918357" y="633412"/>
            <a:ext cx="1088183" cy="418343"/>
            <a:chOff x="6711519" y="632952"/>
            <a:chExt cx="1088183" cy="418343"/>
          </a:xfrm>
        </p:grpSpPr>
        <p:pic>
          <p:nvPicPr>
            <p:cNvPr id="1057" name="PEPPOL figure" descr="The Future Is Open - OpenPeppol">
              <a:extLst>
                <a:ext uri="{FF2B5EF4-FFF2-40B4-BE49-F238E27FC236}">
                  <a16:creationId xmlns:a16="http://schemas.microsoft.com/office/drawing/2014/main" id="{69B0AA6E-8083-873D-8C8C-08097F8D8BD0}"/>
                </a:ext>
              </a:extLst>
            </p:cNvPr>
            <p:cNvPicPr>
              <a:picLocks/>
            </p:cNvPicPr>
            <p:nvPr/>
          </p:nvPicPr>
          <p:blipFill rotWithShape="1">
            <a:blip r:embed="rId16">
              <a:biLevel thresh="50000"/>
              <a:extLst>
                <a:ext uri="{28A0092B-C50C-407E-A947-70E740481C1C}">
                  <a14:useLocalDpi xmlns:a14="http://schemas.microsoft.com/office/drawing/2010/main" val="0"/>
                </a:ext>
              </a:extLst>
            </a:blip>
            <a:srcRect r="75412" b="21536"/>
            <a:stretch/>
          </p:blipFill>
          <p:spPr bwMode="auto">
            <a:xfrm>
              <a:off x="6711519" y="698083"/>
              <a:ext cx="317971" cy="334800"/>
            </a:xfrm>
            <a:prstGeom prst="rect">
              <a:avLst/>
            </a:prstGeom>
            <a:noFill/>
            <a:extLst>
              <a:ext uri="{909E8E84-426E-40DD-AFC4-6F175D3DCCD1}">
                <a14:hiddenFill xmlns:a14="http://schemas.microsoft.com/office/drawing/2010/main">
                  <a:solidFill>
                    <a:srgbClr val="FFFFFF"/>
                  </a:solidFill>
                </a14:hiddenFill>
              </a:ext>
            </a:extLst>
          </p:spPr>
        </p:pic>
        <p:grpSp>
          <p:nvGrpSpPr>
            <p:cNvPr id="1058" name="Group 397">
              <a:extLst>
                <a:ext uri="{FF2B5EF4-FFF2-40B4-BE49-F238E27FC236}">
                  <a16:creationId xmlns:a16="http://schemas.microsoft.com/office/drawing/2014/main" id="{67A4B82A-9F86-B774-9A6B-677766DEFF10}"/>
                </a:ext>
              </a:extLst>
            </p:cNvPr>
            <p:cNvGrpSpPr>
              <a:grpSpLocks/>
            </p:cNvGrpSpPr>
            <p:nvPr/>
          </p:nvGrpSpPr>
          <p:grpSpPr>
            <a:xfrm>
              <a:off x="7061729" y="632952"/>
              <a:ext cx="737973" cy="418343"/>
              <a:chOff x="7038926" y="673704"/>
              <a:chExt cx="737973" cy="418343"/>
            </a:xfrm>
          </p:grpSpPr>
          <p:sp>
            <p:nvSpPr>
              <p:cNvPr id="1059" name="Text: Peppol Network Order">
                <a:extLst>
                  <a:ext uri="{FF2B5EF4-FFF2-40B4-BE49-F238E27FC236}">
                    <a16:creationId xmlns:a16="http://schemas.microsoft.com/office/drawing/2014/main" id="{A780B436-3367-7368-63DD-E6D95B16772A}"/>
                  </a:ext>
                </a:extLst>
              </p:cNvPr>
              <p:cNvSpPr txBox="1">
                <a:spLocks/>
              </p:cNvSpPr>
              <p:nvPr/>
            </p:nvSpPr>
            <p:spPr>
              <a:xfrm>
                <a:off x="7085922" y="673704"/>
                <a:ext cx="690977" cy="307777"/>
              </a:xfrm>
              <a:prstGeom prst="rect">
                <a:avLst/>
              </a:prstGeom>
              <a:noFill/>
            </p:spPr>
            <p:txBody>
              <a:bodyPr wrap="square" lIns="0" rIns="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1400" b="1" i="0" u="none" strike="noStrike" kern="1200" cap="none" spc="0" normalizeH="0" baseline="0" noProof="0">
                    <a:ln>
                      <a:noFill/>
                    </a:ln>
                    <a:solidFill>
                      <a:srgbClr val="0070C0"/>
                    </a:solidFill>
                    <a:effectLst/>
                    <a:uLnTx/>
                    <a:uFillTx/>
                    <a:latin typeface="Aptos" panose="02110004020202020204"/>
                    <a:ea typeface="+mn-ea"/>
                    <a:cs typeface="+mn-cs"/>
                  </a:rPr>
                  <a:t>Peppol</a:t>
                </a:r>
                <a:endParaRPr kumimoji="0" lang="fi-FI" sz="1400" b="0" i="0" u="none" strike="noStrike" kern="1200" cap="none" spc="0" normalizeH="0" baseline="0" noProof="0">
                  <a:ln>
                    <a:noFill/>
                  </a:ln>
                  <a:solidFill>
                    <a:srgbClr val="0070C0"/>
                  </a:solidFill>
                  <a:effectLst>
                    <a:outerShdw blurRad="50800" dist="38100" dir="2700000" algn="tl" rotWithShape="0">
                      <a:prstClr val="black">
                        <a:alpha val="40000"/>
                      </a:prstClr>
                    </a:outerShdw>
                  </a:effectLst>
                  <a:uLnTx/>
                  <a:uFillTx/>
                  <a:latin typeface="Aptos" panose="02110004020202020204"/>
                  <a:ea typeface="+mn-ea"/>
                  <a:cs typeface="+mn-cs"/>
                </a:endParaRPr>
              </a:p>
            </p:txBody>
          </p:sp>
          <p:sp>
            <p:nvSpPr>
              <p:cNvPr id="1060" name="TextBox 399">
                <a:extLst>
                  <a:ext uri="{FF2B5EF4-FFF2-40B4-BE49-F238E27FC236}">
                    <a16:creationId xmlns:a16="http://schemas.microsoft.com/office/drawing/2014/main" id="{13793399-2995-9C45-924F-CFDE057C6114}"/>
                  </a:ext>
                </a:extLst>
              </p:cNvPr>
              <p:cNvSpPr txBox="1">
                <a:spLocks/>
              </p:cNvSpPr>
              <p:nvPr/>
            </p:nvSpPr>
            <p:spPr>
              <a:xfrm>
                <a:off x="7038926" y="861215"/>
                <a:ext cx="684803"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900" b="0" i="0" u="none" strike="noStrike" kern="1200" cap="none" spc="0" normalizeH="0" baseline="0" noProof="0">
                    <a:ln>
                      <a:noFill/>
                    </a:ln>
                    <a:solidFill>
                      <a:prstClr val="black"/>
                    </a:solidFill>
                    <a:effectLst>
                      <a:outerShdw blurRad="50800" dist="38100" dir="2700000" algn="tl" rotWithShape="0">
                        <a:prstClr val="black">
                          <a:alpha val="40000"/>
                        </a:prstClr>
                      </a:outerShdw>
                    </a:effectLst>
                    <a:uLnTx/>
                    <a:uFillTx/>
                    <a:latin typeface="Aptos" panose="02110004020202020204"/>
                    <a:ea typeface="+mn-ea"/>
                    <a:cs typeface="+mn-cs"/>
                  </a:rPr>
                  <a:t>network</a:t>
                </a:r>
                <a:endParaRPr kumimoji="0" lang="en-FI" sz="2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1061" name="HEAD Peppol2">
            <a:extLst>
              <a:ext uri="{FF2B5EF4-FFF2-40B4-BE49-F238E27FC236}">
                <a16:creationId xmlns:a16="http://schemas.microsoft.com/office/drawing/2014/main" id="{1C475304-DA7E-2C19-0D0E-F4795653B00A}"/>
              </a:ext>
            </a:extLst>
          </p:cNvPr>
          <p:cNvGrpSpPr>
            <a:grpSpLocks/>
          </p:cNvGrpSpPr>
          <p:nvPr/>
        </p:nvGrpSpPr>
        <p:grpSpPr>
          <a:xfrm>
            <a:off x="4431434" y="632490"/>
            <a:ext cx="726807" cy="541487"/>
            <a:chOff x="7072895" y="402075"/>
            <a:chExt cx="726807" cy="541487"/>
          </a:xfrm>
        </p:grpSpPr>
        <p:pic>
          <p:nvPicPr>
            <p:cNvPr id="1062" name="PEPPOL figure" descr="The Future Is Open - OpenPeppol">
              <a:extLst>
                <a:ext uri="{FF2B5EF4-FFF2-40B4-BE49-F238E27FC236}">
                  <a16:creationId xmlns:a16="http://schemas.microsoft.com/office/drawing/2014/main" id="{0658C7AE-C20E-C196-0E15-6A54B6412733}"/>
                </a:ext>
              </a:extLst>
            </p:cNvPr>
            <p:cNvPicPr>
              <a:picLocks/>
            </p:cNvPicPr>
            <p:nvPr/>
          </p:nvPicPr>
          <p:blipFill rotWithShape="1">
            <a:blip r:embed="rId16">
              <a:biLevel thresh="50000"/>
              <a:extLst>
                <a:ext uri="{28A0092B-C50C-407E-A947-70E740481C1C}">
                  <a14:useLocalDpi xmlns:a14="http://schemas.microsoft.com/office/drawing/2010/main" val="0"/>
                </a:ext>
              </a:extLst>
            </a:blip>
            <a:srcRect r="75412" b="21536"/>
            <a:stretch/>
          </p:blipFill>
          <p:spPr bwMode="auto">
            <a:xfrm>
              <a:off x="7165461" y="402075"/>
              <a:ext cx="252000" cy="252000"/>
            </a:xfrm>
            <a:prstGeom prst="rect">
              <a:avLst/>
            </a:prstGeom>
            <a:noFill/>
            <a:extLst>
              <a:ext uri="{909E8E84-426E-40DD-AFC4-6F175D3DCCD1}">
                <a14:hiddenFill xmlns:a14="http://schemas.microsoft.com/office/drawing/2010/main">
                  <a:solidFill>
                    <a:srgbClr val="FFFFFF"/>
                  </a:solidFill>
                </a14:hiddenFill>
              </a:ext>
            </a:extLst>
          </p:spPr>
        </p:pic>
        <p:grpSp>
          <p:nvGrpSpPr>
            <p:cNvPr id="1063" name="Group 397">
              <a:extLst>
                <a:ext uri="{FF2B5EF4-FFF2-40B4-BE49-F238E27FC236}">
                  <a16:creationId xmlns:a16="http://schemas.microsoft.com/office/drawing/2014/main" id="{888637F9-FF9F-3049-8403-D418746F1C0F}"/>
                </a:ext>
              </a:extLst>
            </p:cNvPr>
            <p:cNvGrpSpPr>
              <a:grpSpLocks/>
            </p:cNvGrpSpPr>
            <p:nvPr/>
          </p:nvGrpSpPr>
          <p:grpSpPr>
            <a:xfrm>
              <a:off x="7072895" y="632952"/>
              <a:ext cx="726807" cy="310610"/>
              <a:chOff x="7050092" y="673704"/>
              <a:chExt cx="726807" cy="310610"/>
            </a:xfrm>
          </p:grpSpPr>
          <p:sp>
            <p:nvSpPr>
              <p:cNvPr id="1064" name="Text: Peppol Network Order">
                <a:extLst>
                  <a:ext uri="{FF2B5EF4-FFF2-40B4-BE49-F238E27FC236}">
                    <a16:creationId xmlns:a16="http://schemas.microsoft.com/office/drawing/2014/main" id="{FED42EAA-5F03-DB3D-DE00-DE25302C805E}"/>
                  </a:ext>
                </a:extLst>
              </p:cNvPr>
              <p:cNvSpPr txBox="1">
                <a:spLocks/>
              </p:cNvSpPr>
              <p:nvPr/>
            </p:nvSpPr>
            <p:spPr>
              <a:xfrm>
                <a:off x="7085922" y="673704"/>
                <a:ext cx="690977" cy="246221"/>
              </a:xfrm>
              <a:prstGeom prst="rect">
                <a:avLst/>
              </a:prstGeom>
              <a:noFill/>
            </p:spPr>
            <p:txBody>
              <a:bodyPr wrap="square" lIns="0" rIns="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1000" b="1" i="0" u="none" strike="noStrike" kern="1200" cap="none" spc="0" normalizeH="0" baseline="0" noProof="0">
                    <a:ln>
                      <a:noFill/>
                    </a:ln>
                    <a:solidFill>
                      <a:srgbClr val="0070C0"/>
                    </a:solidFill>
                    <a:effectLst/>
                    <a:uLnTx/>
                    <a:uFillTx/>
                    <a:latin typeface="Aptos" panose="02110004020202020204"/>
                    <a:ea typeface="+mn-ea"/>
                    <a:cs typeface="+mn-cs"/>
                  </a:rPr>
                  <a:t>Peppol</a:t>
                </a:r>
                <a:endParaRPr kumimoji="0" lang="fi-FI" sz="1000" b="0" i="0" u="none" strike="noStrike" kern="1200" cap="none" spc="0" normalizeH="0" baseline="0" noProof="0">
                  <a:ln>
                    <a:noFill/>
                  </a:ln>
                  <a:solidFill>
                    <a:srgbClr val="0070C0"/>
                  </a:solidFill>
                  <a:effectLst>
                    <a:outerShdw blurRad="50800" dist="38100" dir="2700000" algn="tl" rotWithShape="0">
                      <a:prstClr val="black">
                        <a:alpha val="40000"/>
                      </a:prstClr>
                    </a:outerShdw>
                  </a:effectLst>
                  <a:uLnTx/>
                  <a:uFillTx/>
                  <a:latin typeface="Aptos" panose="02110004020202020204"/>
                  <a:ea typeface="+mn-ea"/>
                  <a:cs typeface="+mn-cs"/>
                </a:endParaRPr>
              </a:p>
            </p:txBody>
          </p:sp>
          <p:sp>
            <p:nvSpPr>
              <p:cNvPr id="1065" name="TextBox 399">
                <a:extLst>
                  <a:ext uri="{FF2B5EF4-FFF2-40B4-BE49-F238E27FC236}">
                    <a16:creationId xmlns:a16="http://schemas.microsoft.com/office/drawing/2014/main" id="{F670DC95-2E5F-C79A-1F12-572707722DB4}"/>
                  </a:ext>
                </a:extLst>
              </p:cNvPr>
              <p:cNvSpPr txBox="1">
                <a:spLocks/>
              </p:cNvSpPr>
              <p:nvPr/>
            </p:nvSpPr>
            <p:spPr>
              <a:xfrm>
                <a:off x="7050092" y="799648"/>
                <a:ext cx="548676"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600" b="0" i="0" u="none" strike="noStrike" kern="1200" cap="none" spc="0" normalizeH="0" baseline="0" noProof="0">
                    <a:ln>
                      <a:noFill/>
                    </a:ln>
                    <a:solidFill>
                      <a:prstClr val="black"/>
                    </a:solidFill>
                    <a:effectLst>
                      <a:outerShdw blurRad="50800" dist="38100" dir="2700000" algn="tl" rotWithShape="0">
                        <a:prstClr val="black">
                          <a:alpha val="40000"/>
                        </a:prstClr>
                      </a:outerShdw>
                    </a:effectLst>
                    <a:uLnTx/>
                    <a:uFillTx/>
                    <a:latin typeface="Aptos" panose="02110004020202020204"/>
                    <a:ea typeface="+mn-ea"/>
                    <a:cs typeface="+mn-cs"/>
                  </a:rPr>
                  <a:t>network</a:t>
                </a:r>
                <a:endParaRPr kumimoji="0" lang="en-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066" name="Rectangle 1">
            <a:extLst>
              <a:ext uri="{FF2B5EF4-FFF2-40B4-BE49-F238E27FC236}">
                <a16:creationId xmlns:a16="http://schemas.microsoft.com/office/drawing/2014/main" id="{E2615B34-CC73-A8FC-EF0E-86E29A5B4A0A}"/>
              </a:ext>
            </a:extLst>
          </p:cNvPr>
          <p:cNvSpPr>
            <a:spLocks noChangeArrowheads="1"/>
          </p:cNvSpPr>
          <p:nvPr/>
        </p:nvSpPr>
        <p:spPr bwMode="auto">
          <a:xfrm>
            <a:off x="0" y="0"/>
            <a:ext cx="121920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fi-FI" altLang="fi-FI"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fi-FI" altLang="fi-FI"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67" name="Rectangle 2">
            <a:extLst>
              <a:ext uri="{FF2B5EF4-FFF2-40B4-BE49-F238E27FC236}">
                <a16:creationId xmlns:a16="http://schemas.microsoft.com/office/drawing/2014/main" id="{32FF5C6B-D3E7-3085-E8E9-6B65F499FC41}"/>
              </a:ext>
            </a:extLst>
          </p:cNvPr>
          <p:cNvSpPr>
            <a:spLocks noChangeArrowheads="1"/>
          </p:cNvSpPr>
          <p:nvPr/>
        </p:nvSpPr>
        <p:spPr bwMode="auto">
          <a:xfrm>
            <a:off x="152400" y="152400"/>
            <a:ext cx="121920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fi-FI" altLang="fi-FI"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fi-FI" altLang="fi-FI"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336996902"/>
      </p:ext>
    </p:extLst>
  </p:cSld>
  <p:clrMapOvr>
    <a:masterClrMapping/>
  </p:clrMapOvr>
  <mc:AlternateContent xmlns:mc="http://schemas.openxmlformats.org/markup-compatibility/2006" xmlns:p14="http://schemas.microsoft.com/office/powerpoint/2010/main">
    <mc:Choice Requires="p14">
      <p:transition spd="slow" p14:dur="4000">
        <p:push/>
      </p:transition>
    </mc:Choice>
    <mc:Fallback xmlns="">
      <p:transition spd="slow">
        <p:push/>
      </p:transition>
    </mc:Fallback>
  </mc:AlternateContent>
  <p:extLst>
    <p:ext uri="{6950BFC3-D8DA-4A85-94F7-54DA5524770B}">
      <p188:commentRel xmlns:p188="http://schemas.microsoft.com/office/powerpoint/2018/8/main" r:id="rId3"/>
    </p:ext>
  </p:extLst>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DB8AEF02-6C57-8316-23A5-DDFFE68FD52F}"/>
            </a:ext>
          </a:extLst>
        </p:cNvPr>
        <p:cNvGrpSpPr/>
        <p:nvPr/>
      </p:nvGrpSpPr>
      <p:grpSpPr>
        <a:xfrm>
          <a:off x="0" y="0"/>
          <a:ext cx="0" cy="0"/>
          <a:chOff x="0" y="0"/>
          <a:chExt cx="0" cy="0"/>
        </a:xfrm>
      </p:grpSpPr>
      <p:sp>
        <p:nvSpPr>
          <p:cNvPr id="2" name="Suorakulmio 1">
            <a:extLst>
              <a:ext uri="{FF2B5EF4-FFF2-40B4-BE49-F238E27FC236}">
                <a16:creationId xmlns:a16="http://schemas.microsoft.com/office/drawing/2014/main" id="{F8C57412-7C8E-AC7D-6CB3-E4AEA2679DBE}"/>
              </a:ext>
            </a:extLst>
          </p:cNvPr>
          <p:cNvSpPr/>
          <p:nvPr/>
        </p:nvSpPr>
        <p:spPr>
          <a:xfrm>
            <a:off x="607976" y="1805689"/>
            <a:ext cx="2085372" cy="4007041"/>
          </a:xfrm>
          <a:prstGeom prst="rect">
            <a:avLst/>
          </a:prstGeom>
          <a:solidFill>
            <a:srgbClr val="E8EF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aphicFrame>
        <p:nvGraphicFramePr>
          <p:cNvPr id="29" name="Sisällön paikkamerkki 28">
            <a:extLst>
              <a:ext uri="{FF2B5EF4-FFF2-40B4-BE49-F238E27FC236}">
                <a16:creationId xmlns:a16="http://schemas.microsoft.com/office/drawing/2014/main" id="{39F5762A-8AB4-1F80-0969-A02119C9E9F4}"/>
              </a:ext>
            </a:extLst>
          </p:cNvPr>
          <p:cNvGraphicFramePr>
            <a:graphicFrameLocks noGrp="1"/>
          </p:cNvGraphicFramePr>
          <p:nvPr>
            <p:ph idx="1"/>
          </p:nvPr>
        </p:nvGraphicFramePr>
        <p:xfrm>
          <a:off x="752641" y="4282972"/>
          <a:ext cx="1796042" cy="1386840"/>
        </p:xfrm>
        <a:graphic>
          <a:graphicData uri="http://schemas.openxmlformats.org/drawingml/2006/table">
            <a:tbl>
              <a:tblPr firstRow="1" bandRow="1">
                <a:tableStyleId>{5940675A-B579-460E-94D1-54222C63F5DA}</a:tableStyleId>
              </a:tblPr>
              <a:tblGrid>
                <a:gridCol w="900692">
                  <a:extLst>
                    <a:ext uri="{9D8B030D-6E8A-4147-A177-3AD203B41FA5}">
                      <a16:colId xmlns:a16="http://schemas.microsoft.com/office/drawing/2014/main" val="4093855954"/>
                    </a:ext>
                  </a:extLst>
                </a:gridCol>
                <a:gridCol w="895350">
                  <a:extLst>
                    <a:ext uri="{9D8B030D-6E8A-4147-A177-3AD203B41FA5}">
                      <a16:colId xmlns:a16="http://schemas.microsoft.com/office/drawing/2014/main" val="571508547"/>
                    </a:ext>
                  </a:extLst>
                </a:gridCol>
              </a:tblGrid>
              <a:tr h="180000">
                <a:tc>
                  <a:txBody>
                    <a:bodyPr/>
                    <a:lstStyle/>
                    <a:p>
                      <a:r>
                        <a:rPr lang="fi-FI" sz="700">
                          <a:latin typeface="Abadi" panose="020B0604020104020204" pitchFamily="34" charset="0"/>
                        </a:rPr>
                        <a:t>GTIN</a:t>
                      </a:r>
                    </a:p>
                  </a:txBody>
                  <a:tcPr marL="36000" marR="36000"/>
                </a:tc>
                <a:tc>
                  <a:txBody>
                    <a:bodyPr/>
                    <a:lstStyle/>
                    <a:p>
                      <a:r>
                        <a:rPr lang="fi-FI" sz="700">
                          <a:latin typeface="Abadi" panose="020B0604020104020204" pitchFamily="34" charset="0"/>
                        </a:rPr>
                        <a:t>0640000000007</a:t>
                      </a:r>
                    </a:p>
                  </a:txBody>
                  <a:tcPr marL="36000" marR="36000"/>
                </a:tc>
                <a:extLst>
                  <a:ext uri="{0D108BD9-81ED-4DB2-BD59-A6C34878D82A}">
                    <a16:rowId xmlns:a16="http://schemas.microsoft.com/office/drawing/2014/main" val="2527660086"/>
                  </a:ext>
                </a:extLst>
              </a:tr>
              <a:tr h="180000">
                <a:tc>
                  <a:txBody>
                    <a:bodyPr/>
                    <a:lstStyle/>
                    <a:p>
                      <a:r>
                        <a:rPr lang="fi-FI" sz="700">
                          <a:latin typeface="Abadi" panose="020B0604020104020204" pitchFamily="34" charset="0"/>
                        </a:rPr>
                        <a:t>MTO</a:t>
                      </a:r>
                    </a:p>
                  </a:txBody>
                  <a:tcPr marL="36000" marR="36000"/>
                </a:tc>
                <a:tc>
                  <a:txBody>
                    <a:bodyPr/>
                    <a:lstStyle/>
                    <a:p>
                      <a:r>
                        <a:rPr lang="fi-FI" sz="700">
                          <a:latin typeface="Abadi" panose="020B0604020104020204" pitchFamily="34" charset="0"/>
                        </a:rPr>
                        <a:t>000001</a:t>
                      </a:r>
                    </a:p>
                  </a:txBody>
                  <a:tcPr marL="36000" marR="36000"/>
                </a:tc>
                <a:extLst>
                  <a:ext uri="{0D108BD9-81ED-4DB2-BD59-A6C34878D82A}">
                    <a16:rowId xmlns:a16="http://schemas.microsoft.com/office/drawing/2014/main" val="2681437688"/>
                  </a:ext>
                </a:extLst>
              </a:tr>
              <a:tr h="180000">
                <a:tc>
                  <a:txBody>
                    <a:bodyPr/>
                    <a:lstStyle/>
                    <a:p>
                      <a:r>
                        <a:rPr lang="fi-FI" sz="700">
                          <a:latin typeface="Abadi" panose="020B0604020104020204" pitchFamily="34" charset="0"/>
                        </a:rPr>
                        <a:t>SERIAL</a:t>
                      </a:r>
                    </a:p>
                  </a:txBody>
                  <a:tcPr marL="36000" marR="36000"/>
                </a:tc>
                <a:tc>
                  <a:txBody>
                    <a:bodyPr/>
                    <a:lstStyle/>
                    <a:p>
                      <a:r>
                        <a:rPr lang="fi-FI" sz="700">
                          <a:latin typeface="Abadi" panose="020B0604020104020204" pitchFamily="34" charset="0"/>
                        </a:rPr>
                        <a:t>000000000000001</a:t>
                      </a:r>
                    </a:p>
                  </a:txBody>
                  <a:tcPr marL="36000" marR="36000"/>
                </a:tc>
                <a:extLst>
                  <a:ext uri="{0D108BD9-81ED-4DB2-BD59-A6C34878D82A}">
                    <a16:rowId xmlns:a16="http://schemas.microsoft.com/office/drawing/2014/main" val="3504446539"/>
                  </a:ext>
                </a:extLst>
              </a:tr>
              <a:tr h="180000">
                <a:tc>
                  <a:txBody>
                    <a:bodyPr/>
                    <a:lstStyle/>
                    <a:p>
                      <a:r>
                        <a:rPr lang="fi-FI" sz="700">
                          <a:latin typeface="Abadi" panose="020B0604020104020204" pitchFamily="34" charset="0"/>
                        </a:rPr>
                        <a:t>CATEGORY</a:t>
                      </a:r>
                    </a:p>
                  </a:txBody>
                  <a:tcPr marL="36000" marR="36000"/>
                </a:tc>
                <a:tc>
                  <a:txBody>
                    <a:bodyPr/>
                    <a:lstStyle/>
                    <a:p>
                      <a:r>
                        <a:rPr lang="fi-FI" sz="700">
                          <a:latin typeface="Abadi" panose="020B0604020104020204" pitchFamily="34" charset="0"/>
                        </a:rPr>
                        <a:t>PRECAST CONCRETE</a:t>
                      </a:r>
                    </a:p>
                  </a:txBody>
                  <a:tcPr marL="36000" marR="36000"/>
                </a:tc>
                <a:extLst>
                  <a:ext uri="{0D108BD9-81ED-4DB2-BD59-A6C34878D82A}">
                    <a16:rowId xmlns:a16="http://schemas.microsoft.com/office/drawing/2014/main" val="3558170852"/>
                  </a:ext>
                </a:extLst>
              </a:tr>
              <a:tr h="180000">
                <a:tc>
                  <a:txBody>
                    <a:bodyPr/>
                    <a:lstStyle/>
                    <a:p>
                      <a:r>
                        <a:rPr lang="fi-FI" sz="700">
                          <a:latin typeface="Abadi" panose="020B0604020104020204" pitchFamily="34" charset="0"/>
                        </a:rPr>
                        <a:t>SUB-CATEGORY</a:t>
                      </a:r>
                    </a:p>
                  </a:txBody>
                  <a:tcPr marL="36000" marR="36000"/>
                </a:tc>
                <a:tc>
                  <a:txBody>
                    <a:bodyPr/>
                    <a:lstStyle/>
                    <a:p>
                      <a:r>
                        <a:rPr lang="fi-FI" sz="700">
                          <a:latin typeface="Abadi" panose="020B0604020104020204" pitchFamily="34" charset="0"/>
                        </a:rPr>
                        <a:t>INTERIORWALL</a:t>
                      </a:r>
                    </a:p>
                  </a:txBody>
                  <a:tcPr marL="36000" marR="36000"/>
                </a:tc>
                <a:extLst>
                  <a:ext uri="{0D108BD9-81ED-4DB2-BD59-A6C34878D82A}">
                    <a16:rowId xmlns:a16="http://schemas.microsoft.com/office/drawing/2014/main" val="2330041437"/>
                  </a:ext>
                </a:extLst>
              </a:tr>
              <a:tr h="180000">
                <a:tc>
                  <a:txBody>
                    <a:bodyPr/>
                    <a:lstStyle/>
                    <a:p>
                      <a:r>
                        <a:rPr lang="fi-FI" sz="700">
                          <a:latin typeface="Abadi" panose="020B0604020104020204" pitchFamily="34" charset="0"/>
                        </a:rPr>
                        <a:t>MANUFACTURER</a:t>
                      </a:r>
                    </a:p>
                  </a:txBody>
                  <a:tcPr marL="36000" marR="36000"/>
                </a:tc>
                <a:tc>
                  <a:txBody>
                    <a:bodyPr/>
                    <a:lstStyle/>
                    <a:p>
                      <a:r>
                        <a:rPr lang="fi-FI" sz="700">
                          <a:latin typeface="Abadi" panose="020B0604020104020204" pitchFamily="34" charset="0"/>
                        </a:rPr>
                        <a:t>BETK</a:t>
                      </a:r>
                    </a:p>
                  </a:txBody>
                  <a:tcPr marL="36000" marR="36000"/>
                </a:tc>
                <a:extLst>
                  <a:ext uri="{0D108BD9-81ED-4DB2-BD59-A6C34878D82A}">
                    <a16:rowId xmlns:a16="http://schemas.microsoft.com/office/drawing/2014/main" val="3103037287"/>
                  </a:ext>
                </a:extLst>
              </a:tr>
              <a:tr h="180000">
                <a:tc>
                  <a:txBody>
                    <a:bodyPr/>
                    <a:lstStyle/>
                    <a:p>
                      <a:r>
                        <a:rPr lang="fi-FI" sz="700">
                          <a:latin typeface="Abadi" panose="020B0604020104020204" pitchFamily="34" charset="0"/>
                        </a:rPr>
                        <a:t>COUNTRY OF ORIGIN</a:t>
                      </a:r>
                    </a:p>
                  </a:txBody>
                  <a:tcPr marL="36000" marR="36000"/>
                </a:tc>
                <a:tc>
                  <a:txBody>
                    <a:bodyPr/>
                    <a:lstStyle/>
                    <a:p>
                      <a:r>
                        <a:rPr lang="fi-FI" sz="700">
                          <a:latin typeface="Abadi" panose="020B0604020104020204" pitchFamily="34" charset="0"/>
                        </a:rPr>
                        <a:t>FINLAND</a:t>
                      </a:r>
                    </a:p>
                  </a:txBody>
                  <a:tcPr marL="36000" marR="36000"/>
                </a:tc>
                <a:extLst>
                  <a:ext uri="{0D108BD9-81ED-4DB2-BD59-A6C34878D82A}">
                    <a16:rowId xmlns:a16="http://schemas.microsoft.com/office/drawing/2014/main" val="3250925222"/>
                  </a:ext>
                </a:extLst>
              </a:tr>
            </a:tbl>
          </a:graphicData>
        </a:graphic>
      </p:graphicFrame>
      <p:sp>
        <p:nvSpPr>
          <p:cNvPr id="4" name="Päivämäärän paikkamerkki 3">
            <a:extLst>
              <a:ext uri="{FF2B5EF4-FFF2-40B4-BE49-F238E27FC236}">
                <a16:creationId xmlns:a16="http://schemas.microsoft.com/office/drawing/2014/main" id="{288D10EC-7E48-E232-D7C3-FEB9975FF1A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60DF93C1-96B7-43A4-88C3-A796BB2F869C}" type="datetime1">
              <a:rPr kumimoji="0" lang="fi-FI" sz="900" b="0" i="0" u="none" strike="noStrike" kern="1200" cap="none" spc="0" normalizeH="0" baseline="0" noProof="0" smtClean="0">
                <a:ln>
                  <a:noFill/>
                </a:ln>
                <a:solidFill>
                  <a:srgbClr val="183858"/>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5" name="Alatunnisteen paikkamerkki 4">
            <a:extLst>
              <a:ext uri="{FF2B5EF4-FFF2-40B4-BE49-F238E27FC236}">
                <a16:creationId xmlns:a16="http://schemas.microsoft.com/office/drawing/2014/main" id="{D86BDA55-0557-DCEA-C69E-59AB23524C14}"/>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srgbClr val="183858"/>
                </a:solidFill>
                <a:effectLst/>
                <a:uLnTx/>
                <a:uFillTx/>
                <a:latin typeface="Avenir Next LT Pro"/>
                <a:ea typeface="+mn-ea"/>
                <a:cs typeface="+mn-cs"/>
              </a:rPr>
              <a:t>© Rakennusteollisuus RT</a:t>
            </a:r>
          </a:p>
        </p:txBody>
      </p:sp>
      <p:sp>
        <p:nvSpPr>
          <p:cNvPr id="6" name="Dian numeron paikkamerkki 5">
            <a:extLst>
              <a:ext uri="{FF2B5EF4-FFF2-40B4-BE49-F238E27FC236}">
                <a16:creationId xmlns:a16="http://schemas.microsoft.com/office/drawing/2014/main" id="{8FC3D2A3-626C-0915-4BAF-39F4C5D56068}"/>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34</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sp>
        <p:nvSpPr>
          <p:cNvPr id="21" name="Kuva 29" descr="Älypuhelin tasaisella täytöllä">
            <a:extLst>
              <a:ext uri="{FF2B5EF4-FFF2-40B4-BE49-F238E27FC236}">
                <a16:creationId xmlns:a16="http://schemas.microsoft.com/office/drawing/2014/main" id="{7A231145-567D-E46D-F56B-CDB79784815C}"/>
              </a:ext>
            </a:extLst>
          </p:cNvPr>
          <p:cNvSpPr/>
          <p:nvPr/>
        </p:nvSpPr>
        <p:spPr>
          <a:xfrm>
            <a:off x="461771" y="1642607"/>
            <a:ext cx="2381250" cy="4365625"/>
          </a:xfrm>
          <a:custGeom>
            <a:avLst/>
            <a:gdLst>
              <a:gd name="connsiteX0" fmla="*/ 2083594 w 2381250"/>
              <a:gd name="connsiteY0" fmla="*/ 3770313 h 4365625"/>
              <a:gd name="connsiteX1" fmla="*/ 297656 w 2381250"/>
              <a:gd name="connsiteY1" fmla="*/ 3770313 h 4365625"/>
              <a:gd name="connsiteX2" fmla="*/ 297656 w 2381250"/>
              <a:gd name="connsiteY2" fmla="*/ 595313 h 4365625"/>
              <a:gd name="connsiteX3" fmla="*/ 2083594 w 2381250"/>
              <a:gd name="connsiteY3" fmla="*/ 595313 h 4365625"/>
              <a:gd name="connsiteX4" fmla="*/ 2083594 w 2381250"/>
              <a:gd name="connsiteY4" fmla="*/ 3770313 h 4365625"/>
              <a:gd name="connsiteX5" fmla="*/ 992188 w 2381250"/>
              <a:gd name="connsiteY5" fmla="*/ 198438 h 4365625"/>
              <a:gd name="connsiteX6" fmla="*/ 1389063 w 2381250"/>
              <a:gd name="connsiteY6" fmla="*/ 198438 h 4365625"/>
              <a:gd name="connsiteX7" fmla="*/ 1488281 w 2381250"/>
              <a:gd name="connsiteY7" fmla="*/ 297656 h 4365625"/>
              <a:gd name="connsiteX8" fmla="*/ 1389063 w 2381250"/>
              <a:gd name="connsiteY8" fmla="*/ 396875 h 4365625"/>
              <a:gd name="connsiteX9" fmla="*/ 992188 w 2381250"/>
              <a:gd name="connsiteY9" fmla="*/ 396875 h 4365625"/>
              <a:gd name="connsiteX10" fmla="*/ 892969 w 2381250"/>
              <a:gd name="connsiteY10" fmla="*/ 297656 h 4365625"/>
              <a:gd name="connsiteX11" fmla="*/ 992188 w 2381250"/>
              <a:gd name="connsiteY11" fmla="*/ 198438 h 4365625"/>
              <a:gd name="connsiteX12" fmla="*/ 2282031 w 2381250"/>
              <a:gd name="connsiteY12" fmla="*/ 0 h 4365625"/>
              <a:gd name="connsiteX13" fmla="*/ 99219 w 2381250"/>
              <a:gd name="connsiteY13" fmla="*/ 0 h 4365625"/>
              <a:gd name="connsiteX14" fmla="*/ 0 w 2381250"/>
              <a:gd name="connsiteY14" fmla="*/ 99219 h 4365625"/>
              <a:gd name="connsiteX15" fmla="*/ 0 w 2381250"/>
              <a:gd name="connsiteY15" fmla="*/ 4266406 h 4365625"/>
              <a:gd name="connsiteX16" fmla="*/ 99219 w 2381250"/>
              <a:gd name="connsiteY16" fmla="*/ 4365625 h 4365625"/>
              <a:gd name="connsiteX17" fmla="*/ 2282031 w 2381250"/>
              <a:gd name="connsiteY17" fmla="*/ 4365625 h 4365625"/>
              <a:gd name="connsiteX18" fmla="*/ 2381250 w 2381250"/>
              <a:gd name="connsiteY18" fmla="*/ 4266406 h 4365625"/>
              <a:gd name="connsiteX19" fmla="*/ 2381250 w 2381250"/>
              <a:gd name="connsiteY19" fmla="*/ 99219 h 4365625"/>
              <a:gd name="connsiteX20" fmla="*/ 2282031 w 2381250"/>
              <a:gd name="connsiteY20" fmla="*/ 0 h 4365625"/>
              <a:gd name="connsiteX0" fmla="*/ 2083594 w 2381250"/>
              <a:gd name="connsiteY0" fmla="*/ 4070351 h 4365625"/>
              <a:gd name="connsiteX1" fmla="*/ 297656 w 2381250"/>
              <a:gd name="connsiteY1" fmla="*/ 3770313 h 4365625"/>
              <a:gd name="connsiteX2" fmla="*/ 297656 w 2381250"/>
              <a:gd name="connsiteY2" fmla="*/ 595313 h 4365625"/>
              <a:gd name="connsiteX3" fmla="*/ 2083594 w 2381250"/>
              <a:gd name="connsiteY3" fmla="*/ 595313 h 4365625"/>
              <a:gd name="connsiteX4" fmla="*/ 2083594 w 2381250"/>
              <a:gd name="connsiteY4" fmla="*/ 4070351 h 4365625"/>
              <a:gd name="connsiteX5" fmla="*/ 992188 w 2381250"/>
              <a:gd name="connsiteY5" fmla="*/ 198438 h 4365625"/>
              <a:gd name="connsiteX6" fmla="*/ 1389063 w 2381250"/>
              <a:gd name="connsiteY6" fmla="*/ 198438 h 4365625"/>
              <a:gd name="connsiteX7" fmla="*/ 1488281 w 2381250"/>
              <a:gd name="connsiteY7" fmla="*/ 297656 h 4365625"/>
              <a:gd name="connsiteX8" fmla="*/ 1389063 w 2381250"/>
              <a:gd name="connsiteY8" fmla="*/ 396875 h 4365625"/>
              <a:gd name="connsiteX9" fmla="*/ 992188 w 2381250"/>
              <a:gd name="connsiteY9" fmla="*/ 396875 h 4365625"/>
              <a:gd name="connsiteX10" fmla="*/ 892969 w 2381250"/>
              <a:gd name="connsiteY10" fmla="*/ 297656 h 4365625"/>
              <a:gd name="connsiteX11" fmla="*/ 992188 w 2381250"/>
              <a:gd name="connsiteY11" fmla="*/ 198438 h 4365625"/>
              <a:gd name="connsiteX12" fmla="*/ 2282031 w 2381250"/>
              <a:gd name="connsiteY12" fmla="*/ 0 h 4365625"/>
              <a:gd name="connsiteX13" fmla="*/ 99219 w 2381250"/>
              <a:gd name="connsiteY13" fmla="*/ 0 h 4365625"/>
              <a:gd name="connsiteX14" fmla="*/ 0 w 2381250"/>
              <a:gd name="connsiteY14" fmla="*/ 99219 h 4365625"/>
              <a:gd name="connsiteX15" fmla="*/ 0 w 2381250"/>
              <a:gd name="connsiteY15" fmla="*/ 4266406 h 4365625"/>
              <a:gd name="connsiteX16" fmla="*/ 99219 w 2381250"/>
              <a:gd name="connsiteY16" fmla="*/ 4365625 h 4365625"/>
              <a:gd name="connsiteX17" fmla="*/ 2282031 w 2381250"/>
              <a:gd name="connsiteY17" fmla="*/ 4365625 h 4365625"/>
              <a:gd name="connsiteX18" fmla="*/ 2381250 w 2381250"/>
              <a:gd name="connsiteY18" fmla="*/ 4266406 h 4365625"/>
              <a:gd name="connsiteX19" fmla="*/ 2381250 w 2381250"/>
              <a:gd name="connsiteY19" fmla="*/ 99219 h 4365625"/>
              <a:gd name="connsiteX20" fmla="*/ 2282031 w 2381250"/>
              <a:gd name="connsiteY20" fmla="*/ 0 h 4365625"/>
              <a:gd name="connsiteX0" fmla="*/ 2083594 w 2381250"/>
              <a:gd name="connsiteY0" fmla="*/ 4070351 h 4365625"/>
              <a:gd name="connsiteX1" fmla="*/ 292894 w 2381250"/>
              <a:gd name="connsiteY1" fmla="*/ 4041775 h 4365625"/>
              <a:gd name="connsiteX2" fmla="*/ 297656 w 2381250"/>
              <a:gd name="connsiteY2" fmla="*/ 595313 h 4365625"/>
              <a:gd name="connsiteX3" fmla="*/ 2083594 w 2381250"/>
              <a:gd name="connsiteY3" fmla="*/ 595313 h 4365625"/>
              <a:gd name="connsiteX4" fmla="*/ 2083594 w 2381250"/>
              <a:gd name="connsiteY4" fmla="*/ 4070351 h 4365625"/>
              <a:gd name="connsiteX5" fmla="*/ 992188 w 2381250"/>
              <a:gd name="connsiteY5" fmla="*/ 198438 h 4365625"/>
              <a:gd name="connsiteX6" fmla="*/ 1389063 w 2381250"/>
              <a:gd name="connsiteY6" fmla="*/ 198438 h 4365625"/>
              <a:gd name="connsiteX7" fmla="*/ 1488281 w 2381250"/>
              <a:gd name="connsiteY7" fmla="*/ 297656 h 4365625"/>
              <a:gd name="connsiteX8" fmla="*/ 1389063 w 2381250"/>
              <a:gd name="connsiteY8" fmla="*/ 396875 h 4365625"/>
              <a:gd name="connsiteX9" fmla="*/ 992188 w 2381250"/>
              <a:gd name="connsiteY9" fmla="*/ 396875 h 4365625"/>
              <a:gd name="connsiteX10" fmla="*/ 892969 w 2381250"/>
              <a:gd name="connsiteY10" fmla="*/ 297656 h 4365625"/>
              <a:gd name="connsiteX11" fmla="*/ 992188 w 2381250"/>
              <a:gd name="connsiteY11" fmla="*/ 198438 h 4365625"/>
              <a:gd name="connsiteX12" fmla="*/ 2282031 w 2381250"/>
              <a:gd name="connsiteY12" fmla="*/ 0 h 4365625"/>
              <a:gd name="connsiteX13" fmla="*/ 99219 w 2381250"/>
              <a:gd name="connsiteY13" fmla="*/ 0 h 4365625"/>
              <a:gd name="connsiteX14" fmla="*/ 0 w 2381250"/>
              <a:gd name="connsiteY14" fmla="*/ 99219 h 4365625"/>
              <a:gd name="connsiteX15" fmla="*/ 0 w 2381250"/>
              <a:gd name="connsiteY15" fmla="*/ 4266406 h 4365625"/>
              <a:gd name="connsiteX16" fmla="*/ 99219 w 2381250"/>
              <a:gd name="connsiteY16" fmla="*/ 4365625 h 4365625"/>
              <a:gd name="connsiteX17" fmla="*/ 2282031 w 2381250"/>
              <a:gd name="connsiteY17" fmla="*/ 4365625 h 4365625"/>
              <a:gd name="connsiteX18" fmla="*/ 2381250 w 2381250"/>
              <a:gd name="connsiteY18" fmla="*/ 4266406 h 4365625"/>
              <a:gd name="connsiteX19" fmla="*/ 2381250 w 2381250"/>
              <a:gd name="connsiteY19" fmla="*/ 99219 h 4365625"/>
              <a:gd name="connsiteX20" fmla="*/ 2282031 w 2381250"/>
              <a:gd name="connsiteY20" fmla="*/ 0 h 4365625"/>
              <a:gd name="connsiteX0" fmla="*/ 2083594 w 2381250"/>
              <a:gd name="connsiteY0" fmla="*/ 4070351 h 4365625"/>
              <a:gd name="connsiteX1" fmla="*/ 292894 w 2381250"/>
              <a:gd name="connsiteY1" fmla="*/ 4060825 h 4365625"/>
              <a:gd name="connsiteX2" fmla="*/ 297656 w 2381250"/>
              <a:gd name="connsiteY2" fmla="*/ 595313 h 4365625"/>
              <a:gd name="connsiteX3" fmla="*/ 2083594 w 2381250"/>
              <a:gd name="connsiteY3" fmla="*/ 595313 h 4365625"/>
              <a:gd name="connsiteX4" fmla="*/ 2083594 w 2381250"/>
              <a:gd name="connsiteY4" fmla="*/ 4070351 h 4365625"/>
              <a:gd name="connsiteX5" fmla="*/ 992188 w 2381250"/>
              <a:gd name="connsiteY5" fmla="*/ 198438 h 4365625"/>
              <a:gd name="connsiteX6" fmla="*/ 1389063 w 2381250"/>
              <a:gd name="connsiteY6" fmla="*/ 198438 h 4365625"/>
              <a:gd name="connsiteX7" fmla="*/ 1488281 w 2381250"/>
              <a:gd name="connsiteY7" fmla="*/ 297656 h 4365625"/>
              <a:gd name="connsiteX8" fmla="*/ 1389063 w 2381250"/>
              <a:gd name="connsiteY8" fmla="*/ 396875 h 4365625"/>
              <a:gd name="connsiteX9" fmla="*/ 992188 w 2381250"/>
              <a:gd name="connsiteY9" fmla="*/ 396875 h 4365625"/>
              <a:gd name="connsiteX10" fmla="*/ 892969 w 2381250"/>
              <a:gd name="connsiteY10" fmla="*/ 297656 h 4365625"/>
              <a:gd name="connsiteX11" fmla="*/ 992188 w 2381250"/>
              <a:gd name="connsiteY11" fmla="*/ 198438 h 4365625"/>
              <a:gd name="connsiteX12" fmla="*/ 2282031 w 2381250"/>
              <a:gd name="connsiteY12" fmla="*/ 0 h 4365625"/>
              <a:gd name="connsiteX13" fmla="*/ 99219 w 2381250"/>
              <a:gd name="connsiteY13" fmla="*/ 0 h 4365625"/>
              <a:gd name="connsiteX14" fmla="*/ 0 w 2381250"/>
              <a:gd name="connsiteY14" fmla="*/ 99219 h 4365625"/>
              <a:gd name="connsiteX15" fmla="*/ 0 w 2381250"/>
              <a:gd name="connsiteY15" fmla="*/ 4266406 h 4365625"/>
              <a:gd name="connsiteX16" fmla="*/ 99219 w 2381250"/>
              <a:gd name="connsiteY16" fmla="*/ 4365625 h 4365625"/>
              <a:gd name="connsiteX17" fmla="*/ 2282031 w 2381250"/>
              <a:gd name="connsiteY17" fmla="*/ 4365625 h 4365625"/>
              <a:gd name="connsiteX18" fmla="*/ 2381250 w 2381250"/>
              <a:gd name="connsiteY18" fmla="*/ 4266406 h 4365625"/>
              <a:gd name="connsiteX19" fmla="*/ 2381250 w 2381250"/>
              <a:gd name="connsiteY19" fmla="*/ 99219 h 4365625"/>
              <a:gd name="connsiteX20" fmla="*/ 2282031 w 2381250"/>
              <a:gd name="connsiteY20" fmla="*/ 0 h 4365625"/>
              <a:gd name="connsiteX0" fmla="*/ 2083594 w 2381250"/>
              <a:gd name="connsiteY0" fmla="*/ 4070351 h 4365625"/>
              <a:gd name="connsiteX1" fmla="*/ 292894 w 2381250"/>
              <a:gd name="connsiteY1" fmla="*/ 4060825 h 4365625"/>
              <a:gd name="connsiteX2" fmla="*/ 183356 w 2381250"/>
              <a:gd name="connsiteY2" fmla="*/ 600075 h 4365625"/>
              <a:gd name="connsiteX3" fmla="*/ 2083594 w 2381250"/>
              <a:gd name="connsiteY3" fmla="*/ 595313 h 4365625"/>
              <a:gd name="connsiteX4" fmla="*/ 2083594 w 2381250"/>
              <a:gd name="connsiteY4" fmla="*/ 4070351 h 4365625"/>
              <a:gd name="connsiteX5" fmla="*/ 992188 w 2381250"/>
              <a:gd name="connsiteY5" fmla="*/ 198438 h 4365625"/>
              <a:gd name="connsiteX6" fmla="*/ 1389063 w 2381250"/>
              <a:gd name="connsiteY6" fmla="*/ 198438 h 4365625"/>
              <a:gd name="connsiteX7" fmla="*/ 1488281 w 2381250"/>
              <a:gd name="connsiteY7" fmla="*/ 297656 h 4365625"/>
              <a:gd name="connsiteX8" fmla="*/ 1389063 w 2381250"/>
              <a:gd name="connsiteY8" fmla="*/ 396875 h 4365625"/>
              <a:gd name="connsiteX9" fmla="*/ 992188 w 2381250"/>
              <a:gd name="connsiteY9" fmla="*/ 396875 h 4365625"/>
              <a:gd name="connsiteX10" fmla="*/ 892969 w 2381250"/>
              <a:gd name="connsiteY10" fmla="*/ 297656 h 4365625"/>
              <a:gd name="connsiteX11" fmla="*/ 992188 w 2381250"/>
              <a:gd name="connsiteY11" fmla="*/ 198438 h 4365625"/>
              <a:gd name="connsiteX12" fmla="*/ 2282031 w 2381250"/>
              <a:gd name="connsiteY12" fmla="*/ 0 h 4365625"/>
              <a:gd name="connsiteX13" fmla="*/ 99219 w 2381250"/>
              <a:gd name="connsiteY13" fmla="*/ 0 h 4365625"/>
              <a:gd name="connsiteX14" fmla="*/ 0 w 2381250"/>
              <a:gd name="connsiteY14" fmla="*/ 99219 h 4365625"/>
              <a:gd name="connsiteX15" fmla="*/ 0 w 2381250"/>
              <a:gd name="connsiteY15" fmla="*/ 4266406 h 4365625"/>
              <a:gd name="connsiteX16" fmla="*/ 99219 w 2381250"/>
              <a:gd name="connsiteY16" fmla="*/ 4365625 h 4365625"/>
              <a:gd name="connsiteX17" fmla="*/ 2282031 w 2381250"/>
              <a:gd name="connsiteY17" fmla="*/ 4365625 h 4365625"/>
              <a:gd name="connsiteX18" fmla="*/ 2381250 w 2381250"/>
              <a:gd name="connsiteY18" fmla="*/ 4266406 h 4365625"/>
              <a:gd name="connsiteX19" fmla="*/ 2381250 w 2381250"/>
              <a:gd name="connsiteY19" fmla="*/ 99219 h 4365625"/>
              <a:gd name="connsiteX20" fmla="*/ 2282031 w 2381250"/>
              <a:gd name="connsiteY20" fmla="*/ 0 h 4365625"/>
              <a:gd name="connsiteX0" fmla="*/ 2083594 w 2381250"/>
              <a:gd name="connsiteY0" fmla="*/ 4070351 h 4365625"/>
              <a:gd name="connsiteX1" fmla="*/ 178594 w 2381250"/>
              <a:gd name="connsiteY1" fmla="*/ 4051300 h 4365625"/>
              <a:gd name="connsiteX2" fmla="*/ 183356 w 2381250"/>
              <a:gd name="connsiteY2" fmla="*/ 600075 h 4365625"/>
              <a:gd name="connsiteX3" fmla="*/ 2083594 w 2381250"/>
              <a:gd name="connsiteY3" fmla="*/ 595313 h 4365625"/>
              <a:gd name="connsiteX4" fmla="*/ 2083594 w 2381250"/>
              <a:gd name="connsiteY4" fmla="*/ 4070351 h 4365625"/>
              <a:gd name="connsiteX5" fmla="*/ 992188 w 2381250"/>
              <a:gd name="connsiteY5" fmla="*/ 198438 h 4365625"/>
              <a:gd name="connsiteX6" fmla="*/ 1389063 w 2381250"/>
              <a:gd name="connsiteY6" fmla="*/ 198438 h 4365625"/>
              <a:gd name="connsiteX7" fmla="*/ 1488281 w 2381250"/>
              <a:gd name="connsiteY7" fmla="*/ 297656 h 4365625"/>
              <a:gd name="connsiteX8" fmla="*/ 1389063 w 2381250"/>
              <a:gd name="connsiteY8" fmla="*/ 396875 h 4365625"/>
              <a:gd name="connsiteX9" fmla="*/ 992188 w 2381250"/>
              <a:gd name="connsiteY9" fmla="*/ 396875 h 4365625"/>
              <a:gd name="connsiteX10" fmla="*/ 892969 w 2381250"/>
              <a:gd name="connsiteY10" fmla="*/ 297656 h 4365625"/>
              <a:gd name="connsiteX11" fmla="*/ 992188 w 2381250"/>
              <a:gd name="connsiteY11" fmla="*/ 198438 h 4365625"/>
              <a:gd name="connsiteX12" fmla="*/ 2282031 w 2381250"/>
              <a:gd name="connsiteY12" fmla="*/ 0 h 4365625"/>
              <a:gd name="connsiteX13" fmla="*/ 99219 w 2381250"/>
              <a:gd name="connsiteY13" fmla="*/ 0 h 4365625"/>
              <a:gd name="connsiteX14" fmla="*/ 0 w 2381250"/>
              <a:gd name="connsiteY14" fmla="*/ 99219 h 4365625"/>
              <a:gd name="connsiteX15" fmla="*/ 0 w 2381250"/>
              <a:gd name="connsiteY15" fmla="*/ 4266406 h 4365625"/>
              <a:gd name="connsiteX16" fmla="*/ 99219 w 2381250"/>
              <a:gd name="connsiteY16" fmla="*/ 4365625 h 4365625"/>
              <a:gd name="connsiteX17" fmla="*/ 2282031 w 2381250"/>
              <a:gd name="connsiteY17" fmla="*/ 4365625 h 4365625"/>
              <a:gd name="connsiteX18" fmla="*/ 2381250 w 2381250"/>
              <a:gd name="connsiteY18" fmla="*/ 4266406 h 4365625"/>
              <a:gd name="connsiteX19" fmla="*/ 2381250 w 2381250"/>
              <a:gd name="connsiteY19" fmla="*/ 99219 h 4365625"/>
              <a:gd name="connsiteX20" fmla="*/ 2282031 w 2381250"/>
              <a:gd name="connsiteY20" fmla="*/ 0 h 4365625"/>
              <a:gd name="connsiteX0" fmla="*/ 2083594 w 2381250"/>
              <a:gd name="connsiteY0" fmla="*/ 4070351 h 4365625"/>
              <a:gd name="connsiteX1" fmla="*/ 178594 w 2381250"/>
              <a:gd name="connsiteY1" fmla="*/ 4051300 h 4365625"/>
              <a:gd name="connsiteX2" fmla="*/ 178593 w 2381250"/>
              <a:gd name="connsiteY2" fmla="*/ 604837 h 4365625"/>
              <a:gd name="connsiteX3" fmla="*/ 2083594 w 2381250"/>
              <a:gd name="connsiteY3" fmla="*/ 595313 h 4365625"/>
              <a:gd name="connsiteX4" fmla="*/ 2083594 w 2381250"/>
              <a:gd name="connsiteY4" fmla="*/ 4070351 h 4365625"/>
              <a:gd name="connsiteX5" fmla="*/ 992188 w 2381250"/>
              <a:gd name="connsiteY5" fmla="*/ 198438 h 4365625"/>
              <a:gd name="connsiteX6" fmla="*/ 1389063 w 2381250"/>
              <a:gd name="connsiteY6" fmla="*/ 198438 h 4365625"/>
              <a:gd name="connsiteX7" fmla="*/ 1488281 w 2381250"/>
              <a:gd name="connsiteY7" fmla="*/ 297656 h 4365625"/>
              <a:gd name="connsiteX8" fmla="*/ 1389063 w 2381250"/>
              <a:gd name="connsiteY8" fmla="*/ 396875 h 4365625"/>
              <a:gd name="connsiteX9" fmla="*/ 992188 w 2381250"/>
              <a:gd name="connsiteY9" fmla="*/ 396875 h 4365625"/>
              <a:gd name="connsiteX10" fmla="*/ 892969 w 2381250"/>
              <a:gd name="connsiteY10" fmla="*/ 297656 h 4365625"/>
              <a:gd name="connsiteX11" fmla="*/ 992188 w 2381250"/>
              <a:gd name="connsiteY11" fmla="*/ 198438 h 4365625"/>
              <a:gd name="connsiteX12" fmla="*/ 2282031 w 2381250"/>
              <a:gd name="connsiteY12" fmla="*/ 0 h 4365625"/>
              <a:gd name="connsiteX13" fmla="*/ 99219 w 2381250"/>
              <a:gd name="connsiteY13" fmla="*/ 0 h 4365625"/>
              <a:gd name="connsiteX14" fmla="*/ 0 w 2381250"/>
              <a:gd name="connsiteY14" fmla="*/ 99219 h 4365625"/>
              <a:gd name="connsiteX15" fmla="*/ 0 w 2381250"/>
              <a:gd name="connsiteY15" fmla="*/ 4266406 h 4365625"/>
              <a:gd name="connsiteX16" fmla="*/ 99219 w 2381250"/>
              <a:gd name="connsiteY16" fmla="*/ 4365625 h 4365625"/>
              <a:gd name="connsiteX17" fmla="*/ 2282031 w 2381250"/>
              <a:gd name="connsiteY17" fmla="*/ 4365625 h 4365625"/>
              <a:gd name="connsiteX18" fmla="*/ 2381250 w 2381250"/>
              <a:gd name="connsiteY18" fmla="*/ 4266406 h 4365625"/>
              <a:gd name="connsiteX19" fmla="*/ 2381250 w 2381250"/>
              <a:gd name="connsiteY19" fmla="*/ 99219 h 4365625"/>
              <a:gd name="connsiteX20" fmla="*/ 2282031 w 2381250"/>
              <a:gd name="connsiteY20" fmla="*/ 0 h 4365625"/>
              <a:gd name="connsiteX0" fmla="*/ 2083594 w 2381250"/>
              <a:gd name="connsiteY0" fmla="*/ 4070351 h 4365625"/>
              <a:gd name="connsiteX1" fmla="*/ 178594 w 2381250"/>
              <a:gd name="connsiteY1" fmla="*/ 4051300 h 4365625"/>
              <a:gd name="connsiteX2" fmla="*/ 178593 w 2381250"/>
              <a:gd name="connsiteY2" fmla="*/ 604837 h 4365625"/>
              <a:gd name="connsiteX3" fmla="*/ 2197894 w 2381250"/>
              <a:gd name="connsiteY3" fmla="*/ 600076 h 4365625"/>
              <a:gd name="connsiteX4" fmla="*/ 2083594 w 2381250"/>
              <a:gd name="connsiteY4" fmla="*/ 4070351 h 4365625"/>
              <a:gd name="connsiteX5" fmla="*/ 992188 w 2381250"/>
              <a:gd name="connsiteY5" fmla="*/ 198438 h 4365625"/>
              <a:gd name="connsiteX6" fmla="*/ 1389063 w 2381250"/>
              <a:gd name="connsiteY6" fmla="*/ 198438 h 4365625"/>
              <a:gd name="connsiteX7" fmla="*/ 1488281 w 2381250"/>
              <a:gd name="connsiteY7" fmla="*/ 297656 h 4365625"/>
              <a:gd name="connsiteX8" fmla="*/ 1389063 w 2381250"/>
              <a:gd name="connsiteY8" fmla="*/ 396875 h 4365625"/>
              <a:gd name="connsiteX9" fmla="*/ 992188 w 2381250"/>
              <a:gd name="connsiteY9" fmla="*/ 396875 h 4365625"/>
              <a:gd name="connsiteX10" fmla="*/ 892969 w 2381250"/>
              <a:gd name="connsiteY10" fmla="*/ 297656 h 4365625"/>
              <a:gd name="connsiteX11" fmla="*/ 992188 w 2381250"/>
              <a:gd name="connsiteY11" fmla="*/ 198438 h 4365625"/>
              <a:gd name="connsiteX12" fmla="*/ 2282031 w 2381250"/>
              <a:gd name="connsiteY12" fmla="*/ 0 h 4365625"/>
              <a:gd name="connsiteX13" fmla="*/ 99219 w 2381250"/>
              <a:gd name="connsiteY13" fmla="*/ 0 h 4365625"/>
              <a:gd name="connsiteX14" fmla="*/ 0 w 2381250"/>
              <a:gd name="connsiteY14" fmla="*/ 99219 h 4365625"/>
              <a:gd name="connsiteX15" fmla="*/ 0 w 2381250"/>
              <a:gd name="connsiteY15" fmla="*/ 4266406 h 4365625"/>
              <a:gd name="connsiteX16" fmla="*/ 99219 w 2381250"/>
              <a:gd name="connsiteY16" fmla="*/ 4365625 h 4365625"/>
              <a:gd name="connsiteX17" fmla="*/ 2282031 w 2381250"/>
              <a:gd name="connsiteY17" fmla="*/ 4365625 h 4365625"/>
              <a:gd name="connsiteX18" fmla="*/ 2381250 w 2381250"/>
              <a:gd name="connsiteY18" fmla="*/ 4266406 h 4365625"/>
              <a:gd name="connsiteX19" fmla="*/ 2381250 w 2381250"/>
              <a:gd name="connsiteY19" fmla="*/ 99219 h 4365625"/>
              <a:gd name="connsiteX20" fmla="*/ 2282031 w 2381250"/>
              <a:gd name="connsiteY20" fmla="*/ 0 h 4365625"/>
              <a:gd name="connsiteX0" fmla="*/ 2193132 w 2381250"/>
              <a:gd name="connsiteY0" fmla="*/ 4065588 h 4365625"/>
              <a:gd name="connsiteX1" fmla="*/ 178594 w 2381250"/>
              <a:gd name="connsiteY1" fmla="*/ 4051300 h 4365625"/>
              <a:gd name="connsiteX2" fmla="*/ 178593 w 2381250"/>
              <a:gd name="connsiteY2" fmla="*/ 604837 h 4365625"/>
              <a:gd name="connsiteX3" fmla="*/ 2197894 w 2381250"/>
              <a:gd name="connsiteY3" fmla="*/ 600076 h 4365625"/>
              <a:gd name="connsiteX4" fmla="*/ 2193132 w 2381250"/>
              <a:gd name="connsiteY4" fmla="*/ 4065588 h 4365625"/>
              <a:gd name="connsiteX5" fmla="*/ 992188 w 2381250"/>
              <a:gd name="connsiteY5" fmla="*/ 198438 h 4365625"/>
              <a:gd name="connsiteX6" fmla="*/ 1389063 w 2381250"/>
              <a:gd name="connsiteY6" fmla="*/ 198438 h 4365625"/>
              <a:gd name="connsiteX7" fmla="*/ 1488281 w 2381250"/>
              <a:gd name="connsiteY7" fmla="*/ 297656 h 4365625"/>
              <a:gd name="connsiteX8" fmla="*/ 1389063 w 2381250"/>
              <a:gd name="connsiteY8" fmla="*/ 396875 h 4365625"/>
              <a:gd name="connsiteX9" fmla="*/ 992188 w 2381250"/>
              <a:gd name="connsiteY9" fmla="*/ 396875 h 4365625"/>
              <a:gd name="connsiteX10" fmla="*/ 892969 w 2381250"/>
              <a:gd name="connsiteY10" fmla="*/ 297656 h 4365625"/>
              <a:gd name="connsiteX11" fmla="*/ 992188 w 2381250"/>
              <a:gd name="connsiteY11" fmla="*/ 198438 h 4365625"/>
              <a:gd name="connsiteX12" fmla="*/ 2282031 w 2381250"/>
              <a:gd name="connsiteY12" fmla="*/ 0 h 4365625"/>
              <a:gd name="connsiteX13" fmla="*/ 99219 w 2381250"/>
              <a:gd name="connsiteY13" fmla="*/ 0 h 4365625"/>
              <a:gd name="connsiteX14" fmla="*/ 0 w 2381250"/>
              <a:gd name="connsiteY14" fmla="*/ 99219 h 4365625"/>
              <a:gd name="connsiteX15" fmla="*/ 0 w 2381250"/>
              <a:gd name="connsiteY15" fmla="*/ 4266406 h 4365625"/>
              <a:gd name="connsiteX16" fmla="*/ 99219 w 2381250"/>
              <a:gd name="connsiteY16" fmla="*/ 4365625 h 4365625"/>
              <a:gd name="connsiteX17" fmla="*/ 2282031 w 2381250"/>
              <a:gd name="connsiteY17" fmla="*/ 4365625 h 4365625"/>
              <a:gd name="connsiteX18" fmla="*/ 2381250 w 2381250"/>
              <a:gd name="connsiteY18" fmla="*/ 4266406 h 4365625"/>
              <a:gd name="connsiteX19" fmla="*/ 2381250 w 2381250"/>
              <a:gd name="connsiteY19" fmla="*/ 99219 h 4365625"/>
              <a:gd name="connsiteX20" fmla="*/ 2282031 w 2381250"/>
              <a:gd name="connsiteY20" fmla="*/ 0 h 436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81250" h="4365625">
                <a:moveTo>
                  <a:pt x="2193132" y="4065588"/>
                </a:moveTo>
                <a:lnTo>
                  <a:pt x="178594" y="4051300"/>
                </a:lnTo>
                <a:cubicBezTo>
                  <a:pt x="180181" y="2902479"/>
                  <a:pt x="177006" y="1753658"/>
                  <a:pt x="178593" y="604837"/>
                </a:cubicBezTo>
                <a:lnTo>
                  <a:pt x="2197894" y="600076"/>
                </a:lnTo>
                <a:cubicBezTo>
                  <a:pt x="2196307" y="1755247"/>
                  <a:pt x="2194719" y="2910417"/>
                  <a:pt x="2193132" y="4065588"/>
                </a:cubicBezTo>
                <a:close/>
                <a:moveTo>
                  <a:pt x="992188" y="198438"/>
                </a:moveTo>
                <a:lnTo>
                  <a:pt x="1389063" y="198438"/>
                </a:lnTo>
                <a:cubicBezTo>
                  <a:pt x="1443633" y="198438"/>
                  <a:pt x="1488281" y="243086"/>
                  <a:pt x="1488281" y="297656"/>
                </a:cubicBezTo>
                <a:cubicBezTo>
                  <a:pt x="1488281" y="352227"/>
                  <a:pt x="1443633" y="396875"/>
                  <a:pt x="1389063" y="396875"/>
                </a:cubicBezTo>
                <a:lnTo>
                  <a:pt x="992188" y="396875"/>
                </a:lnTo>
                <a:cubicBezTo>
                  <a:pt x="937617" y="396875"/>
                  <a:pt x="892969" y="352227"/>
                  <a:pt x="892969" y="297656"/>
                </a:cubicBezTo>
                <a:cubicBezTo>
                  <a:pt x="892969" y="243086"/>
                  <a:pt x="937617" y="198438"/>
                  <a:pt x="992188" y="198438"/>
                </a:cubicBezTo>
                <a:close/>
                <a:moveTo>
                  <a:pt x="2282031" y="0"/>
                </a:moveTo>
                <a:lnTo>
                  <a:pt x="99219" y="0"/>
                </a:lnTo>
                <a:cubicBezTo>
                  <a:pt x="44648" y="0"/>
                  <a:pt x="0" y="44648"/>
                  <a:pt x="0" y="99219"/>
                </a:cubicBezTo>
                <a:lnTo>
                  <a:pt x="0" y="4266406"/>
                </a:lnTo>
                <a:cubicBezTo>
                  <a:pt x="0" y="4320977"/>
                  <a:pt x="44648" y="4365625"/>
                  <a:pt x="99219" y="4365625"/>
                </a:cubicBezTo>
                <a:lnTo>
                  <a:pt x="2282031" y="4365625"/>
                </a:lnTo>
                <a:cubicBezTo>
                  <a:pt x="2336602" y="4365625"/>
                  <a:pt x="2381250" y="4320977"/>
                  <a:pt x="2381250" y="4266406"/>
                </a:cubicBezTo>
                <a:lnTo>
                  <a:pt x="2381250" y="99219"/>
                </a:lnTo>
                <a:cubicBezTo>
                  <a:pt x="2381250" y="44648"/>
                  <a:pt x="2336602" y="0"/>
                  <a:pt x="2282031" y="0"/>
                </a:cubicBezTo>
                <a:close/>
              </a:path>
            </a:pathLst>
          </a:custGeom>
          <a:solidFill>
            <a:srgbClr val="000000"/>
          </a:solidFill>
          <a:ln w="4960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 name="Tekstiruutu 21">
            <a:extLst>
              <a:ext uri="{FF2B5EF4-FFF2-40B4-BE49-F238E27FC236}">
                <a16:creationId xmlns:a16="http://schemas.microsoft.com/office/drawing/2014/main" id="{16E72A8B-5381-691A-E036-7595DF5D3AF3}"/>
              </a:ext>
            </a:extLst>
          </p:cNvPr>
          <p:cNvSpPr txBox="1"/>
          <p:nvPr/>
        </p:nvSpPr>
        <p:spPr>
          <a:xfrm>
            <a:off x="752452" y="2864528"/>
            <a:ext cx="200346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50" b="1" i="0" u="none" strike="noStrike" kern="1200" cap="none" spc="0" normalizeH="0" baseline="0" noProof="0">
                <a:ln>
                  <a:noFill/>
                </a:ln>
                <a:solidFill>
                  <a:prstClr val="black"/>
                </a:solidFill>
                <a:effectLst/>
                <a:uLnTx/>
                <a:uFillTx/>
                <a:latin typeface="Avenir Next LT Pro"/>
                <a:ea typeface="+mn-ea"/>
                <a:cs typeface="+mn-cs"/>
              </a:rPr>
              <a:t>DIGITAL PRODUCT PASSPORT</a:t>
            </a:r>
          </a:p>
        </p:txBody>
      </p:sp>
      <p:sp>
        <p:nvSpPr>
          <p:cNvPr id="24" name="Tekstiruutu 23">
            <a:extLst>
              <a:ext uri="{FF2B5EF4-FFF2-40B4-BE49-F238E27FC236}">
                <a16:creationId xmlns:a16="http://schemas.microsoft.com/office/drawing/2014/main" id="{8A02C1D6-FF56-3241-A269-FDA4AED781F1}"/>
              </a:ext>
            </a:extLst>
          </p:cNvPr>
          <p:cNvSpPr txBox="1"/>
          <p:nvPr/>
        </p:nvSpPr>
        <p:spPr>
          <a:xfrm>
            <a:off x="648931" y="3966553"/>
            <a:ext cx="2003462"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50" b="1" i="0" u="none" strike="noStrike" kern="1200" cap="none" spc="0" normalizeH="0" baseline="0" noProof="0">
                <a:ln>
                  <a:noFill/>
                </a:ln>
                <a:solidFill>
                  <a:prstClr val="black"/>
                </a:solidFill>
                <a:effectLst/>
                <a:uLnTx/>
                <a:uFillTx/>
                <a:latin typeface="Avenir Next LT Pro"/>
                <a:ea typeface="+mn-ea"/>
                <a:cs typeface="+mn-cs"/>
              </a:rPr>
              <a:t>INFORMATION</a:t>
            </a:r>
          </a:p>
        </p:txBody>
      </p:sp>
      <p:pic>
        <p:nvPicPr>
          <p:cNvPr id="25" name="Picture 8">
            <a:extLst>
              <a:ext uri="{FF2B5EF4-FFF2-40B4-BE49-F238E27FC236}">
                <a16:creationId xmlns:a16="http://schemas.microsoft.com/office/drawing/2014/main" id="{417E3BC5-D563-7449-3A46-E253D36F8FD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58985" y="2274716"/>
            <a:ext cx="783355" cy="522317"/>
          </a:xfrm>
          <a:prstGeom prst="rect">
            <a:avLst/>
          </a:prstGeom>
          <a:noFill/>
          <a:extLst>
            <a:ext uri="{909E8E84-426E-40DD-AFC4-6F175D3DCCD1}">
              <a14:hiddenFill xmlns:a14="http://schemas.microsoft.com/office/drawing/2010/main">
                <a:solidFill>
                  <a:srgbClr val="FFFFFF"/>
                </a:solidFill>
              </a14:hiddenFill>
            </a:ext>
          </a:extLst>
        </p:spPr>
      </p:pic>
      <p:sp>
        <p:nvSpPr>
          <p:cNvPr id="26" name="Kuutio 25">
            <a:extLst>
              <a:ext uri="{FF2B5EF4-FFF2-40B4-BE49-F238E27FC236}">
                <a16:creationId xmlns:a16="http://schemas.microsoft.com/office/drawing/2014/main" id="{B48EF448-6012-95F9-5CE2-E31D5C80E7FD}"/>
              </a:ext>
            </a:extLst>
          </p:cNvPr>
          <p:cNvSpPr/>
          <p:nvPr/>
        </p:nvSpPr>
        <p:spPr>
          <a:xfrm flipH="1">
            <a:off x="1232080" y="3117628"/>
            <a:ext cx="930193" cy="796029"/>
          </a:xfrm>
          <a:prstGeom prst="cube">
            <a:avLst>
              <a:gd name="adj" fmla="val 21084"/>
            </a:avLst>
          </a:prstGeom>
          <a:solidFill>
            <a:schemeClr val="bg1">
              <a:lumMod val="85000"/>
            </a:schemeClr>
          </a:solidFill>
          <a:ln>
            <a:solidFill>
              <a:schemeClr val="bg1">
                <a:lumMod val="75000"/>
              </a:schemeClr>
            </a:solidFill>
            <a:prstDash val="sysDash"/>
          </a:ln>
          <a:scene3d>
            <a:camera prst="isometricRightUp"/>
            <a:lightRig rig="threePt" dir="t"/>
          </a:scene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7" name="Kuutio 26">
            <a:extLst>
              <a:ext uri="{FF2B5EF4-FFF2-40B4-BE49-F238E27FC236}">
                <a16:creationId xmlns:a16="http://schemas.microsoft.com/office/drawing/2014/main" id="{73C9AB39-0EE6-7D12-3D0D-8FCB167EBA4B}"/>
              </a:ext>
            </a:extLst>
          </p:cNvPr>
          <p:cNvSpPr/>
          <p:nvPr/>
        </p:nvSpPr>
        <p:spPr>
          <a:xfrm flipH="1">
            <a:off x="1609627" y="3372643"/>
            <a:ext cx="296979" cy="325005"/>
          </a:xfrm>
          <a:prstGeom prst="cube">
            <a:avLst>
              <a:gd name="adj" fmla="val 0"/>
            </a:avLst>
          </a:prstGeom>
          <a:solidFill>
            <a:schemeClr val="bg1">
              <a:lumMod val="85000"/>
            </a:schemeClr>
          </a:solidFill>
          <a:ln>
            <a:solidFill>
              <a:schemeClr val="bg1">
                <a:lumMod val="75000"/>
              </a:schemeClr>
            </a:solidFill>
            <a:prstDash val="solid"/>
          </a:ln>
          <a:scene3d>
            <a:camera prst="isometricRightUp"/>
            <a:lightRig rig="threePt" dir="t"/>
          </a:scene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8" name="Kuutio 27">
            <a:extLst>
              <a:ext uri="{FF2B5EF4-FFF2-40B4-BE49-F238E27FC236}">
                <a16:creationId xmlns:a16="http://schemas.microsoft.com/office/drawing/2014/main" id="{B086F265-9D8A-0113-FC4A-2136FEE97E14}"/>
              </a:ext>
            </a:extLst>
          </p:cNvPr>
          <p:cNvSpPr/>
          <p:nvPr/>
        </p:nvSpPr>
        <p:spPr>
          <a:xfrm flipH="1">
            <a:off x="1625621" y="3407712"/>
            <a:ext cx="185687" cy="215863"/>
          </a:xfrm>
          <a:prstGeom prst="cube">
            <a:avLst>
              <a:gd name="adj" fmla="val 0"/>
            </a:avLst>
          </a:prstGeom>
          <a:solidFill>
            <a:schemeClr val="bg1"/>
          </a:solidFill>
          <a:ln>
            <a:solidFill>
              <a:schemeClr val="bg1">
                <a:lumMod val="75000"/>
              </a:schemeClr>
            </a:solidFill>
            <a:prstDash val="solid"/>
          </a:ln>
          <a:scene3d>
            <a:camera prst="isometricRightUp"/>
            <a:lightRig rig="threePt" dir="t"/>
          </a:scene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0" name="Title 1">
            <a:extLst>
              <a:ext uri="{FF2B5EF4-FFF2-40B4-BE49-F238E27FC236}">
                <a16:creationId xmlns:a16="http://schemas.microsoft.com/office/drawing/2014/main" id="{AE93DF9B-21EB-546B-9C75-03ACD41F7927}"/>
              </a:ext>
            </a:extLst>
          </p:cNvPr>
          <p:cNvSpPr>
            <a:spLocks noGrp="1"/>
          </p:cNvSpPr>
          <p:nvPr>
            <p:ph type="title"/>
          </p:nvPr>
        </p:nvSpPr>
        <p:spPr>
          <a:xfrm>
            <a:off x="407988" y="333375"/>
            <a:ext cx="11376025" cy="1011238"/>
          </a:xfrm>
        </p:spPr>
        <p:txBody>
          <a:bodyPr wrap="square" anchor="t">
            <a:norm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fi-FI" sz="3200" b="0" i="0" u="none" strike="noStrike" kern="1200" cap="none" spc="0" normalizeH="0" baseline="0" noProof="0">
                <a:ln>
                  <a:noFill/>
                </a:ln>
                <a:solidFill>
                  <a:srgbClr val="183858"/>
                </a:solidFill>
                <a:effectLst/>
                <a:uLnTx/>
                <a:uFillTx/>
                <a:latin typeface="Avenir Next LT Pro Demi"/>
                <a:ea typeface="+mj-ea"/>
                <a:cs typeface="+mj-cs"/>
              </a:rPr>
              <a:t>INTERFACE </a:t>
            </a:r>
            <a:r>
              <a:rPr kumimoji="0" lang="fi-FI" sz="3200" b="0" i="0" u="none" strike="noStrike" kern="1200" cap="none" spc="0" normalizeH="0" baseline="0" noProof="0" err="1">
                <a:ln>
                  <a:noFill/>
                </a:ln>
                <a:solidFill>
                  <a:srgbClr val="183858"/>
                </a:solidFill>
                <a:effectLst/>
                <a:uLnTx/>
                <a:uFillTx/>
                <a:latin typeface="Avenir Next LT Pro Demi"/>
                <a:ea typeface="+mj-ea"/>
                <a:cs typeface="+mj-cs"/>
              </a:rPr>
              <a:t>working</a:t>
            </a:r>
            <a:r>
              <a:rPr kumimoji="0" lang="fi-FI" sz="3200" b="0" i="0" u="none" strike="noStrike" kern="1200" cap="none" spc="0" normalizeH="0" baseline="0" noProof="0">
                <a:ln>
                  <a:noFill/>
                </a:ln>
                <a:solidFill>
                  <a:srgbClr val="183858"/>
                </a:solidFill>
                <a:effectLst/>
                <a:uLnTx/>
                <a:uFillTx/>
                <a:latin typeface="Avenir Next LT Pro Demi"/>
                <a:ea typeface="+mj-ea"/>
                <a:cs typeface="+mj-cs"/>
              </a:rPr>
              <a:t> </a:t>
            </a:r>
            <a:r>
              <a:rPr kumimoji="0" lang="fi-FI" sz="3200" b="0" i="0" u="none" strike="noStrike" kern="1200" cap="none" spc="0" normalizeH="0" baseline="0" noProof="0" err="1">
                <a:ln>
                  <a:noFill/>
                </a:ln>
                <a:solidFill>
                  <a:srgbClr val="183858"/>
                </a:solidFill>
                <a:effectLst/>
                <a:uLnTx/>
                <a:uFillTx/>
                <a:latin typeface="Avenir Next LT Pro Demi"/>
                <a:ea typeface="+mj-ea"/>
                <a:cs typeface="+mj-cs"/>
              </a:rPr>
              <a:t>group</a:t>
            </a:r>
            <a:endParaRPr kumimoji="0" lang="fi-FI" sz="3200" b="0" i="0" u="none" strike="noStrike" kern="1200" cap="none" spc="0" normalizeH="0" baseline="0" noProof="0">
              <a:ln>
                <a:noFill/>
              </a:ln>
              <a:solidFill>
                <a:srgbClr val="183858"/>
              </a:solidFill>
              <a:effectLst/>
              <a:uLnTx/>
              <a:uFillTx/>
              <a:latin typeface="Avenir Next LT Pro Demi"/>
              <a:ea typeface="+mj-ea"/>
              <a:cs typeface="+mj-cs"/>
            </a:endParaRPr>
          </a:p>
        </p:txBody>
      </p:sp>
      <p:pic>
        <p:nvPicPr>
          <p:cNvPr id="3" name="Kuva 2" descr="QR-koodi tasaisella täytöllä">
            <a:extLst>
              <a:ext uri="{FF2B5EF4-FFF2-40B4-BE49-F238E27FC236}">
                <a16:creationId xmlns:a16="http://schemas.microsoft.com/office/drawing/2014/main" id="{998E6A36-675E-2B75-F73C-ED921D53D4B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922368" y="4473207"/>
            <a:ext cx="914400" cy="914400"/>
          </a:xfrm>
          <a:prstGeom prst="rect">
            <a:avLst/>
          </a:prstGeom>
        </p:spPr>
      </p:pic>
      <p:sp>
        <p:nvSpPr>
          <p:cNvPr id="7" name="Tekstiruutu 6">
            <a:extLst>
              <a:ext uri="{FF2B5EF4-FFF2-40B4-BE49-F238E27FC236}">
                <a16:creationId xmlns:a16="http://schemas.microsoft.com/office/drawing/2014/main" id="{609DE057-E764-1669-4184-4286D2E04F21}"/>
              </a:ext>
            </a:extLst>
          </p:cNvPr>
          <p:cNvSpPr txBox="1"/>
          <p:nvPr/>
        </p:nvSpPr>
        <p:spPr>
          <a:xfrm>
            <a:off x="3736297" y="4805328"/>
            <a:ext cx="193514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venir Next LT Pro"/>
                <a:ea typeface="+mn-ea"/>
                <a:cs typeface="+mn-cs"/>
              </a:rPr>
              <a:t>GS1 Digital </a:t>
            </a:r>
            <a:r>
              <a:rPr kumimoji="0" lang="fi-FI" sz="1800" b="1" i="0" u="none" strike="noStrike" kern="1200" cap="none" spc="0" normalizeH="0" baseline="0" noProof="0" err="1">
                <a:ln>
                  <a:noFill/>
                </a:ln>
                <a:solidFill>
                  <a:prstClr val="black"/>
                </a:solidFill>
                <a:effectLst/>
                <a:uLnTx/>
                <a:uFillTx/>
                <a:latin typeface="Avenir Next LT Pro"/>
                <a:ea typeface="+mn-ea"/>
                <a:cs typeface="+mn-cs"/>
              </a:rPr>
              <a:t>link</a:t>
            </a:r>
            <a:endParaRPr kumimoji="0" lang="fi-FI" sz="1800" b="1" i="0" u="none" strike="noStrike" kern="1200" cap="none" spc="0" normalizeH="0" baseline="0" noProof="0">
              <a:ln>
                <a:noFill/>
              </a:ln>
              <a:solidFill>
                <a:prstClr val="black"/>
              </a:solidFill>
              <a:effectLst/>
              <a:uLnTx/>
              <a:uFillTx/>
              <a:latin typeface="Avenir Next LT Pro"/>
              <a:ea typeface="+mn-ea"/>
              <a:cs typeface="+mn-cs"/>
            </a:endParaRPr>
          </a:p>
        </p:txBody>
      </p:sp>
      <p:grpSp>
        <p:nvGrpSpPr>
          <p:cNvPr id="31" name="Ryhmä 30">
            <a:extLst>
              <a:ext uri="{FF2B5EF4-FFF2-40B4-BE49-F238E27FC236}">
                <a16:creationId xmlns:a16="http://schemas.microsoft.com/office/drawing/2014/main" id="{C8097B85-1063-AA39-2B56-A4F1ADD9C96C}"/>
              </a:ext>
            </a:extLst>
          </p:cNvPr>
          <p:cNvGrpSpPr/>
          <p:nvPr/>
        </p:nvGrpSpPr>
        <p:grpSpPr>
          <a:xfrm>
            <a:off x="3024612" y="1887486"/>
            <a:ext cx="1003221" cy="2042849"/>
            <a:chOff x="3024612" y="1887486"/>
            <a:chExt cx="1003221" cy="2042849"/>
          </a:xfrm>
        </p:grpSpPr>
        <p:grpSp>
          <p:nvGrpSpPr>
            <p:cNvPr id="8" name="Ryhmä 7">
              <a:extLst>
                <a:ext uri="{FF2B5EF4-FFF2-40B4-BE49-F238E27FC236}">
                  <a16:creationId xmlns:a16="http://schemas.microsoft.com/office/drawing/2014/main" id="{FB3E9D11-3FF7-1F56-73D4-65457FB032C5}"/>
                </a:ext>
              </a:extLst>
            </p:cNvPr>
            <p:cNvGrpSpPr/>
            <p:nvPr/>
          </p:nvGrpSpPr>
          <p:grpSpPr>
            <a:xfrm>
              <a:off x="3024612" y="1887486"/>
              <a:ext cx="1003221" cy="2042848"/>
              <a:chOff x="5344681" y="2279374"/>
              <a:chExt cx="1003221" cy="2042848"/>
            </a:xfrm>
          </p:grpSpPr>
          <p:sp>
            <p:nvSpPr>
              <p:cNvPr id="9" name="Leveä kaari 8">
                <a:extLst>
                  <a:ext uri="{FF2B5EF4-FFF2-40B4-BE49-F238E27FC236}">
                    <a16:creationId xmlns:a16="http://schemas.microsoft.com/office/drawing/2014/main" id="{DEC194C2-7D26-658D-A407-23AED3433798}"/>
                  </a:ext>
                </a:extLst>
              </p:cNvPr>
              <p:cNvSpPr/>
              <p:nvPr/>
            </p:nvSpPr>
            <p:spPr>
              <a:xfrm rot="20883042">
                <a:off x="5410512" y="3407822"/>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nvGrpSpPr>
              <p:cNvPr id="10" name="Ryhmä 9">
                <a:extLst>
                  <a:ext uri="{FF2B5EF4-FFF2-40B4-BE49-F238E27FC236}">
                    <a16:creationId xmlns:a16="http://schemas.microsoft.com/office/drawing/2014/main" id="{1B18CDBF-05BB-3B5C-2838-D3F31A51243D}"/>
                  </a:ext>
                </a:extLst>
              </p:cNvPr>
              <p:cNvGrpSpPr/>
              <p:nvPr/>
            </p:nvGrpSpPr>
            <p:grpSpPr>
              <a:xfrm>
                <a:off x="5344681" y="2279374"/>
                <a:ext cx="1003221" cy="1731004"/>
                <a:chOff x="5344681" y="2279374"/>
                <a:chExt cx="1003221" cy="1731004"/>
              </a:xfrm>
            </p:grpSpPr>
            <p:grpSp>
              <p:nvGrpSpPr>
                <p:cNvPr id="11" name="Ryhmä 10">
                  <a:extLst>
                    <a:ext uri="{FF2B5EF4-FFF2-40B4-BE49-F238E27FC236}">
                      <a16:creationId xmlns:a16="http://schemas.microsoft.com/office/drawing/2014/main" id="{C9F06D1D-B650-47AC-22A2-57AEF72A1417}"/>
                    </a:ext>
                  </a:extLst>
                </p:cNvPr>
                <p:cNvGrpSpPr/>
                <p:nvPr/>
              </p:nvGrpSpPr>
              <p:grpSpPr>
                <a:xfrm>
                  <a:off x="5344681" y="2591219"/>
                  <a:ext cx="1003221" cy="1419159"/>
                  <a:chOff x="5344681" y="2591219"/>
                  <a:chExt cx="1003221" cy="1419159"/>
                </a:xfrm>
                <a:effectLst>
                  <a:outerShdw blurRad="50800" dist="38100" dir="2700000" algn="tl" rotWithShape="0">
                    <a:prstClr val="black">
                      <a:alpha val="40000"/>
                    </a:prstClr>
                  </a:outerShdw>
                </a:effectLst>
              </p:grpSpPr>
              <p:grpSp>
                <p:nvGrpSpPr>
                  <p:cNvPr id="13" name="Ryhmä 12">
                    <a:extLst>
                      <a:ext uri="{FF2B5EF4-FFF2-40B4-BE49-F238E27FC236}">
                        <a16:creationId xmlns:a16="http://schemas.microsoft.com/office/drawing/2014/main" id="{EB0C4874-FF0A-1049-C1FF-C27DC89B6650}"/>
                      </a:ext>
                    </a:extLst>
                  </p:cNvPr>
                  <p:cNvGrpSpPr/>
                  <p:nvPr/>
                </p:nvGrpSpPr>
                <p:grpSpPr>
                  <a:xfrm>
                    <a:off x="5344681" y="2591219"/>
                    <a:ext cx="1003221" cy="1419159"/>
                    <a:chOff x="3893344" y="2578960"/>
                    <a:chExt cx="1003221" cy="1419159"/>
                  </a:xfrm>
                </p:grpSpPr>
                <p:sp>
                  <p:nvSpPr>
                    <p:cNvPr id="18" name="Suorakulmio: Yläkulmat pyöristetty 17">
                      <a:extLst>
                        <a:ext uri="{FF2B5EF4-FFF2-40B4-BE49-F238E27FC236}">
                          <a16:creationId xmlns:a16="http://schemas.microsoft.com/office/drawing/2014/main" id="{D4AD1F9C-0017-AF8E-A6E2-CD8D30C82A03}"/>
                        </a:ext>
                      </a:extLst>
                    </p:cNvPr>
                    <p:cNvSpPr/>
                    <p:nvPr/>
                  </p:nvSpPr>
                  <p:spPr>
                    <a:xfrm rot="5400000">
                      <a:off x="3685375" y="2786929"/>
                      <a:ext cx="1419159" cy="1003221"/>
                    </a:xfrm>
                    <a:prstGeom prst="round2SameRect">
                      <a:avLst>
                        <a:gd name="adj1" fmla="val 7014"/>
                        <a:gd name="adj2" fmla="val 0"/>
                      </a:avLst>
                    </a:prstGeom>
                    <a:solidFill>
                      <a:srgbClr val="032D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19" name="Kuva 18" descr="Maapallo tasaisella täytöllä">
                      <a:extLst>
                        <a:ext uri="{FF2B5EF4-FFF2-40B4-BE49-F238E27FC236}">
                          <a16:creationId xmlns:a16="http://schemas.microsoft.com/office/drawing/2014/main" id="{6071BBB5-768D-5356-C238-E43496A4DFF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048125" y="2934920"/>
                      <a:ext cx="704015" cy="704015"/>
                    </a:xfrm>
                    <a:prstGeom prst="rect">
                      <a:avLst/>
                    </a:prstGeom>
                  </p:spPr>
                </p:pic>
                <p:sp>
                  <p:nvSpPr>
                    <p:cNvPr id="20" name="Tekstiruutu 19">
                      <a:extLst>
                        <a:ext uri="{FF2B5EF4-FFF2-40B4-BE49-F238E27FC236}">
                          <a16:creationId xmlns:a16="http://schemas.microsoft.com/office/drawing/2014/main" id="{7B20C4D4-A9F8-18F6-5F95-14B4AA2047AB}"/>
                        </a:ext>
                      </a:extLst>
                    </p:cNvPr>
                    <p:cNvSpPr txBox="1"/>
                    <p:nvPr/>
                  </p:nvSpPr>
                  <p:spPr>
                    <a:xfrm>
                      <a:off x="4081406" y="2643187"/>
                      <a:ext cx="62709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white"/>
                          </a:solidFill>
                          <a:effectLst/>
                          <a:uLnTx/>
                          <a:uFillTx/>
                          <a:latin typeface="Avenir Next LT Pro"/>
                          <a:ea typeface="+mn-ea"/>
                          <a:cs typeface="+mn-cs"/>
                        </a:rPr>
                        <a:t>DPP</a:t>
                      </a:r>
                    </a:p>
                  </p:txBody>
                </p:sp>
              </p:grpSp>
              <p:sp>
                <p:nvSpPr>
                  <p:cNvPr id="14" name="Suorakulmio 13">
                    <a:extLst>
                      <a:ext uri="{FF2B5EF4-FFF2-40B4-BE49-F238E27FC236}">
                        <a16:creationId xmlns:a16="http://schemas.microsoft.com/office/drawing/2014/main" id="{50BEE770-7CCC-A4F5-CA80-7514E2343B0D}"/>
                      </a:ext>
                    </a:extLst>
                  </p:cNvPr>
                  <p:cNvSpPr/>
                  <p:nvPr/>
                </p:nvSpPr>
                <p:spPr>
                  <a:xfrm>
                    <a:off x="5750184" y="3764111"/>
                    <a:ext cx="219075" cy="1333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5" name="Ellipsi 14">
                    <a:extLst>
                      <a:ext uri="{FF2B5EF4-FFF2-40B4-BE49-F238E27FC236}">
                        <a16:creationId xmlns:a16="http://schemas.microsoft.com/office/drawing/2014/main" id="{6439CFDD-9E58-29B7-AB0D-D6B674F769A6}"/>
                      </a:ext>
                    </a:extLst>
                  </p:cNvPr>
                  <p:cNvSpPr/>
                  <p:nvPr/>
                </p:nvSpPr>
                <p:spPr>
                  <a:xfrm>
                    <a:off x="5824106" y="3798386"/>
                    <a:ext cx="64800" cy="64800"/>
                  </a:xfrm>
                  <a:prstGeom prst="ellipse">
                    <a:avLst/>
                  </a:prstGeom>
                  <a:solidFill>
                    <a:schemeClr val="bg1"/>
                  </a:solidFill>
                  <a:ln w="9525">
                    <a:solidFill>
                      <a:srgbClr val="032D6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16" name="Suora yhdysviiva 15">
                    <a:extLst>
                      <a:ext uri="{FF2B5EF4-FFF2-40B4-BE49-F238E27FC236}">
                        <a16:creationId xmlns:a16="http://schemas.microsoft.com/office/drawing/2014/main" id="{4D8E3C73-8ABD-B61D-F83A-5194E02505A3}"/>
                      </a:ext>
                    </a:extLst>
                  </p:cNvPr>
                  <p:cNvCxnSpPr>
                    <a:cxnSpLocks/>
                    <a:stCxn id="15" idx="6"/>
                    <a:endCxn id="14" idx="3"/>
                  </p:cNvCxnSpPr>
                  <p:nvPr/>
                </p:nvCxnSpPr>
                <p:spPr>
                  <a:xfrm>
                    <a:off x="5888906" y="3830786"/>
                    <a:ext cx="80353"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cxnSp>
                <p:nvCxnSpPr>
                  <p:cNvPr id="17" name="Suora yhdysviiva 16">
                    <a:extLst>
                      <a:ext uri="{FF2B5EF4-FFF2-40B4-BE49-F238E27FC236}">
                        <a16:creationId xmlns:a16="http://schemas.microsoft.com/office/drawing/2014/main" id="{196D0F63-5768-BD66-ADFB-9D02EA575DE4}"/>
                      </a:ext>
                    </a:extLst>
                  </p:cNvPr>
                  <p:cNvCxnSpPr>
                    <a:cxnSpLocks/>
                    <a:stCxn id="14" idx="1"/>
                    <a:endCxn id="15" idx="2"/>
                  </p:cNvCxnSpPr>
                  <p:nvPr/>
                </p:nvCxnSpPr>
                <p:spPr>
                  <a:xfrm>
                    <a:off x="5750184" y="3830786"/>
                    <a:ext cx="73922"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grpSp>
            <p:sp>
              <p:nvSpPr>
                <p:cNvPr id="12" name="Leveä kaari 11">
                  <a:extLst>
                    <a:ext uri="{FF2B5EF4-FFF2-40B4-BE49-F238E27FC236}">
                      <a16:creationId xmlns:a16="http://schemas.microsoft.com/office/drawing/2014/main" id="{3F7F4C47-483C-0714-CD02-707791635D53}"/>
                    </a:ext>
                  </a:extLst>
                </p:cNvPr>
                <p:cNvSpPr/>
                <p:nvPr/>
              </p:nvSpPr>
              <p:spPr>
                <a:xfrm rot="10083042">
                  <a:off x="5403377" y="2279374"/>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sp>
          <p:nvSpPr>
            <p:cNvPr id="23" name="Leveä kaari 22">
              <a:extLst>
                <a:ext uri="{FF2B5EF4-FFF2-40B4-BE49-F238E27FC236}">
                  <a16:creationId xmlns:a16="http://schemas.microsoft.com/office/drawing/2014/main" id="{C7E18204-9EC8-C45A-FB3F-E8EC86A2A0E3}"/>
                </a:ext>
              </a:extLst>
            </p:cNvPr>
            <p:cNvSpPr/>
            <p:nvPr/>
          </p:nvSpPr>
          <p:spPr>
            <a:xfrm rot="11516958" flipV="1">
              <a:off x="3083308" y="3015935"/>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32" name="Tekstiruutu 31">
            <a:extLst>
              <a:ext uri="{FF2B5EF4-FFF2-40B4-BE49-F238E27FC236}">
                <a16:creationId xmlns:a16="http://schemas.microsoft.com/office/drawing/2014/main" id="{76FCF4BB-727A-B25B-A4CE-646983CEC514}"/>
              </a:ext>
            </a:extLst>
          </p:cNvPr>
          <p:cNvSpPr txBox="1"/>
          <p:nvPr/>
        </p:nvSpPr>
        <p:spPr>
          <a:xfrm>
            <a:off x="6097732" y="1556477"/>
            <a:ext cx="5686281" cy="409342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Avenir Next LT Pro"/>
                <a:ea typeface="+mn-ea"/>
                <a:cs typeface="+mn-cs"/>
              </a:rPr>
              <a:t>Digital Product Passports (DPP) are set to revolutionize the construction industry by providing a standardized way to manage, enrich, and share information about construction products throughout the supply chain with producers, businesses, authorities, and consumers.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2000">
              <a:solidFill>
                <a:prstClr val="black"/>
              </a:solidFill>
              <a:latin typeface="Avenir Next LT Pro"/>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Avenir Next LT Pro"/>
                <a:ea typeface="+mn-ea"/>
                <a:cs typeface="+mn-cs"/>
              </a:rPr>
              <a:t>The BETK working group supports upcoming EU legislation by producing application guidelines for the digital, open, and interoperable management of the precast concrete supply chain.</a:t>
            </a:r>
            <a:endParaRPr kumimoji="0" lang="fi-FI" sz="2000" b="0" i="0" u="none" strike="noStrike" kern="1200" cap="none" spc="0" normalizeH="0" baseline="0" noProof="0">
              <a:ln>
                <a:noFill/>
              </a:ln>
              <a:solidFill>
                <a:prstClr val="black"/>
              </a:solidFill>
              <a:effectLst/>
              <a:uLnTx/>
              <a:uFillTx/>
              <a:latin typeface="Avenir Next LT Pro"/>
              <a:ea typeface="+mn-ea"/>
              <a:cs typeface="+mn-cs"/>
            </a:endParaRPr>
          </a:p>
        </p:txBody>
      </p:sp>
    </p:spTree>
    <p:extLst>
      <p:ext uri="{BB962C8B-B14F-4D97-AF65-F5344CB8AC3E}">
        <p14:creationId xmlns:p14="http://schemas.microsoft.com/office/powerpoint/2010/main" val="24633700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a:extLst>
            <a:ext uri="{FF2B5EF4-FFF2-40B4-BE49-F238E27FC236}">
              <a16:creationId xmlns:a16="http://schemas.microsoft.com/office/drawing/2014/main" id="{A7BA6423-2150-FA12-9A24-CB30D185AB37}"/>
            </a:ext>
          </a:extLst>
        </p:cNvPr>
        <p:cNvGrpSpPr/>
        <p:nvPr/>
      </p:nvGrpSpPr>
      <p:grpSpPr>
        <a:xfrm>
          <a:off x="0" y="0"/>
          <a:ext cx="0" cy="0"/>
          <a:chOff x="0" y="0"/>
          <a:chExt cx="0" cy="0"/>
        </a:xfrm>
      </p:grpSpPr>
      <p:sp>
        <p:nvSpPr>
          <p:cNvPr id="7" name="Otsikko 1">
            <a:extLst>
              <a:ext uri="{FF2B5EF4-FFF2-40B4-BE49-F238E27FC236}">
                <a16:creationId xmlns:a16="http://schemas.microsoft.com/office/drawing/2014/main" id="{DC3DA93E-3010-4628-434D-E0E8626E5E81}"/>
              </a:ext>
            </a:extLst>
          </p:cNvPr>
          <p:cNvSpPr txBox="1">
            <a:spLocks/>
          </p:cNvSpPr>
          <p:nvPr/>
        </p:nvSpPr>
        <p:spPr>
          <a:xfrm>
            <a:off x="2912281" y="979610"/>
            <a:ext cx="2815419" cy="134968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80000"/>
              </a:lnSpc>
              <a:spcBef>
                <a:spcPct val="0"/>
              </a:spcBef>
              <a:spcAft>
                <a:spcPts val="0"/>
              </a:spcAft>
              <a:buClrTx/>
              <a:buSzTx/>
              <a:buFontTx/>
              <a:buNone/>
              <a:tabLst/>
              <a:defRPr/>
            </a:pPr>
            <a:r>
              <a:rPr kumimoji="0" lang="fi-FI" sz="1800" b="1" i="0" u="none" strike="noStrike" kern="1200" cap="none" spc="0" normalizeH="0" baseline="0" noProof="0">
                <a:ln>
                  <a:noFill/>
                </a:ln>
                <a:solidFill>
                  <a:srgbClr val="FF0000"/>
                </a:solidFill>
                <a:effectLst/>
                <a:uLnTx/>
                <a:uFillTx/>
                <a:latin typeface="Aptos Display" panose="02110004020202020204"/>
                <a:ea typeface="+mj-ea"/>
                <a:cs typeface="+mj-cs"/>
              </a:rPr>
              <a:t>NEW! </a:t>
            </a:r>
            <a:r>
              <a:rPr kumimoji="0" lang="fi-FI" sz="1800" b="1" i="0" u="none" strike="noStrike" kern="1200" cap="none" spc="0" normalizeH="0" baseline="0" noProof="0">
                <a:ln>
                  <a:noFill/>
                </a:ln>
                <a:solidFill>
                  <a:prstClr val="black"/>
                </a:solidFill>
                <a:effectLst/>
                <a:uLnTx/>
                <a:uFillTx/>
                <a:latin typeface="Aptos Display" panose="02110004020202020204"/>
                <a:ea typeface="+mj-ea"/>
                <a:cs typeface="+mj-cs"/>
              </a:rPr>
              <a:t>Conference </a:t>
            </a:r>
            <a:r>
              <a:rPr kumimoji="0" lang="fi-FI" sz="1800" b="1" i="0" u="none" strike="noStrike" kern="1200" cap="none" spc="0" normalizeH="0" baseline="0" noProof="0" err="1">
                <a:ln>
                  <a:noFill/>
                </a:ln>
                <a:solidFill>
                  <a:prstClr val="black"/>
                </a:solidFill>
                <a:effectLst/>
                <a:uLnTx/>
                <a:uFillTx/>
                <a:latin typeface="Aptos Display" panose="02110004020202020204"/>
                <a:ea typeface="+mj-ea"/>
                <a:cs typeface="+mj-cs"/>
              </a:rPr>
              <a:t>article</a:t>
            </a:r>
            <a:r>
              <a:rPr kumimoji="0" lang="fi-FI" sz="1800" b="1" i="0" u="none" strike="noStrike" kern="1200" cap="none" spc="0" normalizeH="0" baseline="0" noProof="0">
                <a:ln>
                  <a:noFill/>
                </a:ln>
                <a:solidFill>
                  <a:prstClr val="black"/>
                </a:solidFill>
                <a:effectLst/>
                <a:uLnTx/>
                <a:uFillTx/>
                <a:latin typeface="Aptos Display" panose="02110004020202020204"/>
                <a:ea typeface="+mj-ea"/>
                <a:cs typeface="+mj-cs"/>
              </a:rPr>
              <a:t> </a:t>
            </a:r>
            <a:r>
              <a:rPr kumimoji="0" lang="fi-FI" sz="1800" b="1" i="0" u="none" strike="noStrike" kern="1200" cap="none" spc="0" normalizeH="0" baseline="0" noProof="0" err="1">
                <a:ln>
                  <a:noFill/>
                </a:ln>
                <a:solidFill>
                  <a:prstClr val="black"/>
                </a:solidFill>
                <a:effectLst/>
                <a:uLnTx/>
                <a:uFillTx/>
                <a:latin typeface="Aptos Display" panose="02110004020202020204"/>
                <a:ea typeface="+mj-ea"/>
                <a:cs typeface="+mj-cs"/>
              </a:rPr>
              <a:t>about</a:t>
            </a:r>
            <a:r>
              <a:rPr kumimoji="0" lang="fi-FI" sz="1800" b="1" i="0" u="none" strike="noStrike" kern="1200" cap="none" spc="0" normalizeH="0" baseline="0" noProof="0">
                <a:ln>
                  <a:noFill/>
                </a:ln>
                <a:solidFill>
                  <a:prstClr val="black"/>
                </a:solidFill>
                <a:effectLst/>
                <a:uLnTx/>
                <a:uFillTx/>
                <a:latin typeface="Aptos Display" panose="02110004020202020204"/>
                <a:ea typeface="+mj-ea"/>
                <a:cs typeface="+mj-cs"/>
              </a:rPr>
              <a:t> </a:t>
            </a:r>
            <a:r>
              <a:rPr kumimoji="0" lang="fi-FI" sz="1800" b="1" i="0" u="none" strike="noStrike" kern="1200" cap="none" spc="0" normalizeH="0" baseline="0" noProof="0" err="1">
                <a:ln>
                  <a:noFill/>
                </a:ln>
                <a:solidFill>
                  <a:prstClr val="black"/>
                </a:solidFill>
                <a:effectLst/>
                <a:uLnTx/>
                <a:uFillTx/>
                <a:latin typeface="Aptos Display" panose="02110004020202020204"/>
                <a:ea typeface="+mj-ea"/>
                <a:cs typeface="+mj-cs"/>
              </a:rPr>
              <a:t>future</a:t>
            </a:r>
            <a:r>
              <a:rPr kumimoji="0" lang="fi-FI" sz="1800" b="1" i="0" u="none" strike="noStrike" kern="1200" cap="none" spc="0" normalizeH="0" baseline="0" noProof="0">
                <a:ln>
                  <a:noFill/>
                </a:ln>
                <a:solidFill>
                  <a:prstClr val="black"/>
                </a:solidFill>
                <a:effectLst/>
                <a:uLnTx/>
                <a:uFillTx/>
                <a:latin typeface="Aptos Display" panose="02110004020202020204"/>
                <a:ea typeface="+mj-ea"/>
                <a:cs typeface="+mj-cs"/>
              </a:rPr>
              <a:t> </a:t>
            </a:r>
            <a:r>
              <a:rPr kumimoji="0" lang="fi-FI" sz="1800" b="1" i="0" u="none" strike="noStrike" kern="1200" cap="none" spc="0" normalizeH="0" baseline="0" noProof="0" err="1">
                <a:ln>
                  <a:noFill/>
                </a:ln>
                <a:solidFill>
                  <a:prstClr val="black"/>
                </a:solidFill>
                <a:effectLst/>
                <a:uLnTx/>
                <a:uFillTx/>
                <a:latin typeface="Aptos Display" panose="02110004020202020204"/>
                <a:ea typeface="+mj-ea"/>
                <a:cs typeface="+mj-cs"/>
              </a:rPr>
              <a:t>state</a:t>
            </a:r>
            <a:r>
              <a:rPr kumimoji="0" lang="fi-FI" sz="1800" b="1" i="0" u="none" strike="noStrike" kern="1200" cap="none" spc="0" normalizeH="0" baseline="0" noProof="0">
                <a:ln>
                  <a:noFill/>
                </a:ln>
                <a:solidFill>
                  <a:prstClr val="black"/>
                </a:solidFill>
                <a:effectLst/>
                <a:uLnTx/>
                <a:uFillTx/>
                <a:latin typeface="Aptos Display" panose="02110004020202020204"/>
                <a:ea typeface="+mj-ea"/>
                <a:cs typeface="+mj-cs"/>
              </a:rPr>
              <a:t> (ETO) construction </a:t>
            </a:r>
            <a:r>
              <a:rPr kumimoji="0" lang="fi-FI" sz="1800" b="1" i="0" u="none" strike="noStrike" kern="1200" cap="none" spc="0" normalizeH="0" baseline="0" noProof="0" err="1">
                <a:ln>
                  <a:noFill/>
                </a:ln>
                <a:solidFill>
                  <a:prstClr val="black"/>
                </a:solidFill>
                <a:effectLst/>
                <a:uLnTx/>
                <a:uFillTx/>
                <a:latin typeface="Aptos Display" panose="02110004020202020204"/>
                <a:ea typeface="+mj-ea"/>
                <a:cs typeface="+mj-cs"/>
              </a:rPr>
              <a:t>production</a:t>
            </a:r>
            <a:r>
              <a:rPr kumimoji="0" lang="fi-FI" sz="1800" b="1" i="0" u="none" strike="noStrike" kern="1200" cap="none" spc="0" normalizeH="0" baseline="0" noProof="0">
                <a:ln>
                  <a:noFill/>
                </a:ln>
                <a:solidFill>
                  <a:prstClr val="black"/>
                </a:solidFill>
                <a:effectLst/>
                <a:uLnTx/>
                <a:uFillTx/>
                <a:latin typeface="Aptos Display" panose="02110004020202020204"/>
                <a:ea typeface="+mj-ea"/>
                <a:cs typeface="+mj-cs"/>
              </a:rPr>
              <a:t> </a:t>
            </a:r>
            <a:r>
              <a:rPr kumimoji="0" lang="fi-FI" sz="1800" b="1" i="0" u="none" strike="noStrike" kern="1200" cap="none" spc="0" normalizeH="0" baseline="0" noProof="0" err="1">
                <a:ln>
                  <a:noFill/>
                </a:ln>
                <a:solidFill>
                  <a:prstClr val="black"/>
                </a:solidFill>
                <a:effectLst/>
                <a:uLnTx/>
                <a:uFillTx/>
                <a:latin typeface="Aptos Display" panose="02110004020202020204"/>
                <a:ea typeface="+mj-ea"/>
                <a:cs typeface="+mj-cs"/>
              </a:rPr>
              <a:t>model</a:t>
            </a:r>
            <a:r>
              <a:rPr kumimoji="0" lang="fi-FI" sz="1800" b="1" i="0" u="none" strike="noStrike" kern="1200" cap="none" spc="0" normalizeH="0" baseline="0" noProof="0">
                <a:ln>
                  <a:noFill/>
                </a:ln>
                <a:solidFill>
                  <a:prstClr val="black"/>
                </a:solidFill>
                <a:effectLst/>
                <a:uLnTx/>
                <a:uFillTx/>
                <a:latin typeface="Aptos Display" panose="02110004020202020204"/>
                <a:ea typeface="+mj-ea"/>
                <a:cs typeface="+mj-cs"/>
              </a:rPr>
              <a:t> data flow </a:t>
            </a:r>
            <a:r>
              <a:rPr kumimoji="0" lang="fi-FI" sz="1800" b="1" i="0" u="none" strike="noStrike" kern="1200" cap="none" spc="0" normalizeH="0" baseline="0" noProof="0" err="1">
                <a:ln>
                  <a:noFill/>
                </a:ln>
                <a:solidFill>
                  <a:prstClr val="black"/>
                </a:solidFill>
                <a:effectLst/>
                <a:uLnTx/>
                <a:uFillTx/>
                <a:latin typeface="Aptos Display" panose="02110004020202020204"/>
                <a:ea typeface="+mj-ea"/>
                <a:cs typeface="+mj-cs"/>
              </a:rPr>
              <a:t>architecture</a:t>
            </a:r>
            <a:endParaRPr kumimoji="0" lang="fi-FI" sz="1800" b="1" i="0" u="none" strike="noStrike" kern="1200" cap="none" spc="0" normalizeH="0" baseline="0" noProof="0">
              <a:ln>
                <a:noFill/>
              </a:ln>
              <a:solidFill>
                <a:prstClr val="black"/>
              </a:solidFill>
              <a:effectLst/>
              <a:uLnTx/>
              <a:uFillTx/>
              <a:latin typeface="Aptos Display" panose="02110004020202020204"/>
              <a:ea typeface="+mj-ea"/>
              <a:cs typeface="+mj-cs"/>
            </a:endParaRPr>
          </a:p>
        </p:txBody>
      </p:sp>
      <p:sp>
        <p:nvSpPr>
          <p:cNvPr id="10" name="Tekstiruutu 9">
            <a:extLst>
              <a:ext uri="{FF2B5EF4-FFF2-40B4-BE49-F238E27FC236}">
                <a16:creationId xmlns:a16="http://schemas.microsoft.com/office/drawing/2014/main" id="{BDD7746A-1616-A441-BDB3-BFC05D2046AD}"/>
              </a:ext>
            </a:extLst>
          </p:cNvPr>
          <p:cNvSpPr txBox="1"/>
          <p:nvPr/>
        </p:nvSpPr>
        <p:spPr>
          <a:xfrm>
            <a:off x="2912281" y="6057575"/>
            <a:ext cx="337626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hlinkClick r:id="rId3"/>
              </a:rPr>
              <a:t>CIB-W78-2024-paper_118</a:t>
            </a: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 name="Suorakulmio: Yksi kulma leikattu 10">
            <a:extLst>
              <a:ext uri="{FF2B5EF4-FFF2-40B4-BE49-F238E27FC236}">
                <a16:creationId xmlns:a16="http://schemas.microsoft.com/office/drawing/2014/main" id="{E10B7DF9-3E68-F80F-D4E5-06BE097D0C8A}"/>
              </a:ext>
            </a:extLst>
          </p:cNvPr>
          <p:cNvSpPr>
            <a:spLocks/>
          </p:cNvSpPr>
          <p:nvPr/>
        </p:nvSpPr>
        <p:spPr>
          <a:xfrm>
            <a:off x="3043443" y="2148558"/>
            <a:ext cx="2535154" cy="3729833"/>
          </a:xfrm>
          <a:prstGeom prst="snip1Rect">
            <a:avLst>
              <a:gd name="adj" fmla="val 0"/>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2" name="Sisällön paikkamerkki 9" descr="Kuva, joka sisältää kohteen teksti, kuvakaappaus, Fontti, kirje&#10;&#10;Kuvaus luotu automaattisesti">
            <a:extLst>
              <a:ext uri="{FF2B5EF4-FFF2-40B4-BE49-F238E27FC236}">
                <a16:creationId xmlns:a16="http://schemas.microsoft.com/office/drawing/2014/main" id="{3EA02220-9D10-A971-3147-A19345D586D8}"/>
              </a:ext>
            </a:extLst>
          </p:cNvPr>
          <p:cNvPicPr>
            <a:picLocks noChangeAspect="1"/>
          </p:cNvPicPr>
          <p:nvPr/>
        </p:nvPicPr>
        <p:blipFill>
          <a:blip r:embed="rId4">
            <a:extLst>
              <a:ext uri="{28A0092B-C50C-407E-A947-70E740481C1C}">
                <a14:useLocalDpi xmlns:a14="http://schemas.microsoft.com/office/drawing/2010/main" val="0"/>
              </a:ext>
            </a:extLst>
          </a:blip>
          <a:srcRect l="10298" t="8241" r="10614" b="8436"/>
          <a:stretch/>
        </p:blipFill>
        <p:spPr>
          <a:xfrm>
            <a:off x="3081830" y="2170509"/>
            <a:ext cx="2458380" cy="3660619"/>
          </a:xfrm>
          <a:prstGeom prst="rect">
            <a:avLst/>
          </a:prstGeom>
        </p:spPr>
      </p:pic>
      <p:sp>
        <p:nvSpPr>
          <p:cNvPr id="2" name="Otsikko 1">
            <a:extLst>
              <a:ext uri="{FF2B5EF4-FFF2-40B4-BE49-F238E27FC236}">
                <a16:creationId xmlns:a16="http://schemas.microsoft.com/office/drawing/2014/main" id="{31EEDD80-7DFF-50A0-F53E-10812DA071D9}"/>
              </a:ext>
            </a:extLst>
          </p:cNvPr>
          <p:cNvSpPr txBox="1">
            <a:spLocks/>
          </p:cNvSpPr>
          <p:nvPr/>
        </p:nvSpPr>
        <p:spPr>
          <a:xfrm>
            <a:off x="115351" y="1331089"/>
            <a:ext cx="2706587" cy="73052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80000"/>
              </a:lnSpc>
              <a:spcBef>
                <a:spcPct val="0"/>
              </a:spcBef>
              <a:spcAft>
                <a:spcPts val="0"/>
              </a:spcAft>
              <a:buClrTx/>
              <a:buSzTx/>
              <a:buFontTx/>
              <a:buNone/>
              <a:tabLst/>
              <a:defRPr/>
            </a:pPr>
            <a:r>
              <a:rPr kumimoji="0" lang="fi-FI" sz="1800" b="1" i="0" u="none" strike="noStrike" kern="1200" cap="none" spc="0" normalizeH="0" baseline="0" noProof="0">
                <a:ln>
                  <a:noFill/>
                </a:ln>
                <a:solidFill>
                  <a:srgbClr val="FF0000"/>
                </a:solidFill>
                <a:effectLst/>
                <a:uLnTx/>
                <a:uFillTx/>
                <a:latin typeface="Aptos Display" panose="02110004020202020204"/>
                <a:ea typeface="+mj-ea"/>
                <a:cs typeface="+mj-cs"/>
              </a:rPr>
              <a:t>NEW!</a:t>
            </a:r>
            <a:r>
              <a:rPr kumimoji="0" lang="fi-FI" sz="1800" b="1" i="0" u="none" strike="noStrike" kern="1200" cap="none" spc="0" normalizeH="0" baseline="0" noProof="0">
                <a:ln>
                  <a:noFill/>
                </a:ln>
                <a:solidFill>
                  <a:prstClr val="black"/>
                </a:solidFill>
                <a:effectLst/>
                <a:uLnTx/>
                <a:uFillTx/>
                <a:latin typeface="Aptos Display" panose="02110004020202020204"/>
                <a:ea typeface="+mj-ea"/>
                <a:cs typeface="+mj-cs"/>
              </a:rPr>
              <a:t> </a:t>
            </a:r>
            <a:r>
              <a:rPr kumimoji="0" lang="fi-FI" sz="1800" b="1" i="0" u="none" strike="noStrike" kern="1200" cap="none" spc="0" normalizeH="0" baseline="0" noProof="0" err="1">
                <a:ln>
                  <a:noFill/>
                </a:ln>
                <a:solidFill>
                  <a:prstClr val="black"/>
                </a:solidFill>
                <a:effectLst/>
                <a:uLnTx/>
                <a:uFillTx/>
                <a:latin typeface="Aptos Display" panose="02110004020202020204"/>
                <a:ea typeface="+mj-ea"/>
                <a:cs typeface="+mj-cs"/>
              </a:rPr>
              <a:t>Implementation</a:t>
            </a:r>
            <a:r>
              <a:rPr kumimoji="0" lang="fi-FI" sz="1800" b="1" i="0" u="none" strike="noStrike" kern="1200" cap="none" spc="0" normalizeH="0" baseline="0" noProof="0">
                <a:ln>
                  <a:noFill/>
                </a:ln>
                <a:solidFill>
                  <a:prstClr val="black"/>
                </a:solidFill>
                <a:effectLst/>
                <a:uLnTx/>
                <a:uFillTx/>
                <a:latin typeface="Aptos Display" panose="02110004020202020204"/>
                <a:ea typeface="+mj-ea"/>
                <a:cs typeface="+mj-cs"/>
              </a:rPr>
              <a:t> </a:t>
            </a:r>
            <a:r>
              <a:rPr kumimoji="0" lang="fi-FI" sz="1800" b="1" i="0" u="none" strike="noStrike" kern="1200" cap="none" spc="0" normalizeH="0" baseline="0" noProof="0" err="1">
                <a:ln>
                  <a:noFill/>
                </a:ln>
                <a:solidFill>
                  <a:prstClr val="black"/>
                </a:solidFill>
                <a:effectLst/>
                <a:uLnTx/>
                <a:uFillTx/>
                <a:latin typeface="Aptos Display" panose="02110004020202020204"/>
                <a:ea typeface="+mj-ea"/>
                <a:cs typeface="+mj-cs"/>
              </a:rPr>
              <a:t>guideline</a:t>
            </a:r>
            <a:r>
              <a:rPr kumimoji="0" lang="fi-FI" sz="1800" b="1" i="0" u="none" strike="noStrike" kern="1200" cap="none" spc="0" normalizeH="0" baseline="0" noProof="0">
                <a:ln>
                  <a:noFill/>
                </a:ln>
                <a:solidFill>
                  <a:prstClr val="black"/>
                </a:solidFill>
                <a:effectLst/>
                <a:uLnTx/>
                <a:uFillTx/>
                <a:latin typeface="Aptos Display" panose="02110004020202020204"/>
                <a:ea typeface="+mj-ea"/>
                <a:cs typeface="+mj-cs"/>
              </a:rPr>
              <a:t> UPID &amp; AIDC for ETO products</a:t>
            </a:r>
            <a:endParaRPr kumimoji="0" lang="fi-FI" sz="3600" b="1" i="0" u="none" strike="noStrike" kern="1200" cap="none" spc="0" normalizeH="0" baseline="0" noProof="0">
              <a:ln>
                <a:noFill/>
              </a:ln>
              <a:solidFill>
                <a:prstClr val="black"/>
              </a:solidFill>
              <a:effectLst/>
              <a:uLnTx/>
              <a:uFillTx/>
              <a:latin typeface="Aptos Display" panose="02110004020202020204"/>
              <a:ea typeface="+mj-ea"/>
              <a:cs typeface="+mj-cs"/>
            </a:endParaRPr>
          </a:p>
        </p:txBody>
      </p:sp>
      <p:pic>
        <p:nvPicPr>
          <p:cNvPr id="13" name="Kuva 12" descr="Kuva, joka sisältää kohteen teksti, kuvakaappaus, ohjelmisto, diagrammi&#10;&#10;Kuvaus luotu automaattisesti">
            <a:extLst>
              <a:ext uri="{FF2B5EF4-FFF2-40B4-BE49-F238E27FC236}">
                <a16:creationId xmlns:a16="http://schemas.microsoft.com/office/drawing/2014/main" id="{A10C6D4B-F7C5-3C8D-6348-F21CCAA694A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892318" y="2453990"/>
            <a:ext cx="6137122" cy="3452132"/>
          </a:xfrm>
          <a:prstGeom prst="rect">
            <a:avLst/>
          </a:prstGeom>
        </p:spPr>
      </p:pic>
      <p:sp>
        <p:nvSpPr>
          <p:cNvPr id="14" name="Tekstiruutu 1">
            <a:extLst>
              <a:ext uri="{FF2B5EF4-FFF2-40B4-BE49-F238E27FC236}">
                <a16:creationId xmlns:a16="http://schemas.microsoft.com/office/drawing/2014/main" id="{4DEC7982-48B8-7CF0-6642-FB3E933A5750}"/>
              </a:ext>
            </a:extLst>
          </p:cNvPr>
          <p:cNvSpPr txBox="1"/>
          <p:nvPr/>
        </p:nvSpPr>
        <p:spPr>
          <a:xfrm>
            <a:off x="6719505" y="1915300"/>
            <a:ext cx="5016198" cy="338554"/>
          </a:xfrm>
          <a:prstGeom prst="rect">
            <a:avLst/>
          </a:prstGeom>
          <a:noFill/>
        </p:spPr>
        <p:txBody>
          <a:bodyPr wrap="square">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600" b="0" i="0" u="none" strike="noStrike" kern="1200" cap="none" spc="0" normalizeH="0" baseline="0" noProof="0">
                <a:ln>
                  <a:noFill/>
                </a:ln>
                <a:solidFill>
                  <a:srgbClr val="00B0F0"/>
                </a:solidFill>
                <a:effectLst/>
                <a:uLnTx/>
                <a:uFillTx/>
                <a:latin typeface="Aptos" panose="02110004020202020204"/>
                <a:ea typeface="+mn-ea"/>
                <a:cs typeface="+mn-cs"/>
                <a:hlinkClick r:id="rId6">
                  <a:extLst>
                    <a:ext uri="{A12FA001-AC4F-418D-AE19-62706E023703}">
                      <ahyp:hlinkClr xmlns:ahyp="http://schemas.microsoft.com/office/drawing/2018/hyperlinkcolor" val="tx"/>
                    </a:ext>
                  </a:extLst>
                </a:hlinkClick>
              </a:rPr>
              <a:t>https://betoni.com/rakentaminen/betk/betk-tulokset/</a:t>
            </a:r>
            <a:endParaRPr kumimoji="0" lang="fi-FI" sz="1600" b="0" i="0" u="none" strike="noStrike" kern="1200" cap="none" spc="0" normalizeH="0" baseline="0" noProof="0">
              <a:ln>
                <a:noFill/>
              </a:ln>
              <a:solidFill>
                <a:srgbClr val="00B0F0"/>
              </a:solidFill>
              <a:effectLst/>
              <a:uLnTx/>
              <a:uFillTx/>
              <a:latin typeface="Aptos" panose="02110004020202020204"/>
              <a:ea typeface="+mn-ea"/>
              <a:cs typeface="+mn-cs"/>
            </a:endParaRPr>
          </a:p>
        </p:txBody>
      </p:sp>
      <p:pic>
        <p:nvPicPr>
          <p:cNvPr id="16" name="Kuva 15" descr="Kuva, joka sisältää kohteen teksti, kuvakaappaus, Fontti, viiva&#10;&#10;Kuvaus luotu automaattisesti">
            <a:extLst>
              <a:ext uri="{FF2B5EF4-FFF2-40B4-BE49-F238E27FC236}">
                <a16:creationId xmlns:a16="http://schemas.microsoft.com/office/drawing/2014/main" id="{24D25B34-42ED-60D1-69DD-3844211F9194}"/>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57992" y="2170509"/>
            <a:ext cx="2621307" cy="3707882"/>
          </a:xfrm>
          <a:prstGeom prst="rect">
            <a:avLst/>
          </a:prstGeom>
          <a:ln w="12700">
            <a:solidFill>
              <a:schemeClr val="tx1"/>
            </a:solidFill>
          </a:ln>
          <a:effectLst>
            <a:outerShdw blurRad="50800" dist="38100" dir="2700000" algn="tl" rotWithShape="0">
              <a:prstClr val="black">
                <a:alpha val="40000"/>
              </a:prstClr>
            </a:outerShdw>
            <a:reflection stA="45000" endPos="2000" dist="50800" dir="5400000" sy="-100000" algn="bl" rotWithShape="0"/>
          </a:effectLst>
        </p:spPr>
      </p:pic>
      <p:pic>
        <p:nvPicPr>
          <p:cNvPr id="19" name="Kuva 18">
            <a:extLst>
              <a:ext uri="{FF2B5EF4-FFF2-40B4-BE49-F238E27FC236}">
                <a16:creationId xmlns:a16="http://schemas.microsoft.com/office/drawing/2014/main" id="{44891D4B-9652-C5E9-C01A-2D690235C4FE}"/>
              </a:ext>
            </a:extLst>
          </p:cNvPr>
          <p:cNvPicPr>
            <a:picLocks noChangeAspect="1"/>
          </p:cNvPicPr>
          <p:nvPr/>
        </p:nvPicPr>
        <p:blipFill>
          <a:blip r:embed="rId8">
            <a:clrChange>
              <a:clrFrom>
                <a:srgbClr val="FFFFFF"/>
              </a:clrFrom>
              <a:clrTo>
                <a:srgbClr val="FFFFFF">
                  <a:alpha val="0"/>
                </a:srgbClr>
              </a:clrTo>
            </a:clrChange>
          </a:blip>
          <a:stretch>
            <a:fillRect/>
          </a:stretch>
        </p:blipFill>
        <p:spPr>
          <a:xfrm>
            <a:off x="8229597" y="468814"/>
            <a:ext cx="1512573" cy="1512573"/>
          </a:xfrm>
          <a:prstGeom prst="rect">
            <a:avLst/>
          </a:prstGeom>
          <a:solidFill>
            <a:schemeClr val="bg2"/>
          </a:solidFill>
        </p:spPr>
      </p:pic>
      <p:sp>
        <p:nvSpPr>
          <p:cNvPr id="21" name="Otsikko 1">
            <a:extLst>
              <a:ext uri="{FF2B5EF4-FFF2-40B4-BE49-F238E27FC236}">
                <a16:creationId xmlns:a16="http://schemas.microsoft.com/office/drawing/2014/main" id="{152830C9-11F1-77CB-3691-F062BE19F513}"/>
              </a:ext>
            </a:extLst>
          </p:cNvPr>
          <p:cNvSpPr txBox="1">
            <a:spLocks/>
          </p:cNvSpPr>
          <p:nvPr/>
        </p:nvSpPr>
        <p:spPr>
          <a:xfrm>
            <a:off x="4600413" y="1060906"/>
            <a:ext cx="5745463" cy="115811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lnSpc>
                <a:spcPct val="80000"/>
              </a:lnSpc>
              <a:defRPr/>
            </a:pPr>
            <a:r>
              <a:rPr kumimoji="0" lang="fi-FI" sz="2000" b="1" i="0" u="none" strike="noStrike" kern="1200" cap="none" spc="0" normalizeH="0" baseline="0" noProof="0" err="1">
                <a:ln>
                  <a:noFill/>
                </a:ln>
                <a:solidFill>
                  <a:srgbClr val="FF0000"/>
                </a:solidFill>
                <a:effectLst/>
                <a:uLnTx/>
                <a:uFillTx/>
                <a:latin typeface="Aptos Display" panose="02110004020202020204"/>
                <a:ea typeface="+mj-ea"/>
                <a:cs typeface="+mj-cs"/>
              </a:rPr>
              <a:t>Available</a:t>
            </a:r>
            <a:r>
              <a:rPr kumimoji="0" lang="fi-FI" sz="2000" b="1" i="0" u="none" strike="noStrike" kern="1200" cap="none" spc="0" normalizeH="0" baseline="0" noProof="0">
                <a:ln>
                  <a:noFill/>
                </a:ln>
                <a:solidFill>
                  <a:srgbClr val="FF0000"/>
                </a:solidFill>
                <a:effectLst/>
                <a:uLnTx/>
                <a:uFillTx/>
                <a:latin typeface="Aptos Display" panose="02110004020202020204"/>
                <a:ea typeface="+mj-ea"/>
                <a:cs typeface="+mj-cs"/>
              </a:rPr>
              <a:t> at:</a:t>
            </a:r>
            <a:endParaRPr kumimoji="0" lang="fi-FI" sz="2000" b="1" i="0" u="none" strike="noStrike" kern="1200" cap="none" spc="0" normalizeH="0" baseline="0" noProof="0">
              <a:ln>
                <a:noFill/>
              </a:ln>
              <a:solidFill>
                <a:prstClr val="black"/>
              </a:solidFill>
              <a:effectLst/>
              <a:uLnTx/>
              <a:uFillTx/>
              <a:latin typeface="Aptos Display" panose="02110004020202020204"/>
              <a:ea typeface="+mj-ea"/>
              <a:cs typeface="+mj-cs"/>
            </a:endParaRPr>
          </a:p>
          <a:p>
            <a:pPr marL="0" marR="0" lvl="0" indent="0" algn="ctr" defTabSz="914400" rtl="0" eaLnBrk="1" fontAlgn="auto" latinLnBrk="0" hangingPunct="1">
              <a:lnSpc>
                <a:spcPct val="80000"/>
              </a:lnSpc>
              <a:spcBef>
                <a:spcPct val="0"/>
              </a:spcBef>
              <a:spcAft>
                <a:spcPts val="0"/>
              </a:spcAft>
              <a:buClrTx/>
              <a:buSzTx/>
              <a:buFontTx/>
              <a:buNone/>
              <a:tabLst/>
              <a:defRPr/>
            </a:pPr>
            <a:endParaRPr kumimoji="0" lang="fi-FI" sz="2000" b="1" i="0" u="none" strike="noStrike" kern="1200" cap="none" spc="0" normalizeH="0" baseline="0" noProof="0">
              <a:ln>
                <a:noFill/>
              </a:ln>
              <a:solidFill>
                <a:prstClr val="black"/>
              </a:solidFill>
              <a:effectLst/>
              <a:uLnTx/>
              <a:uFillTx/>
              <a:latin typeface="Aptos Display" panose="02110004020202020204"/>
              <a:ea typeface="+mj-ea"/>
              <a:cs typeface="+mj-cs"/>
            </a:endParaRPr>
          </a:p>
        </p:txBody>
      </p:sp>
      <p:sp>
        <p:nvSpPr>
          <p:cNvPr id="6" name="Tekstiruutu 5">
            <a:extLst>
              <a:ext uri="{FF2B5EF4-FFF2-40B4-BE49-F238E27FC236}">
                <a16:creationId xmlns:a16="http://schemas.microsoft.com/office/drawing/2014/main" id="{73489794-3029-2BAB-C8AF-D3B6F1168B1D}"/>
              </a:ext>
            </a:extLst>
          </p:cNvPr>
          <p:cNvSpPr txBox="1"/>
          <p:nvPr/>
        </p:nvSpPr>
        <p:spPr>
          <a:xfrm>
            <a:off x="216356" y="77813"/>
            <a:ext cx="8291035"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3200" b="0" i="0" u="none" strike="noStrike" kern="1200" cap="none" spc="0" normalizeH="0" baseline="0" noProof="0">
                <a:ln>
                  <a:noFill/>
                </a:ln>
                <a:solidFill>
                  <a:srgbClr val="183858"/>
                </a:solidFill>
                <a:effectLst/>
                <a:uLnTx/>
                <a:uFillTx/>
                <a:latin typeface="Avenir Next LT Pro Demi"/>
                <a:ea typeface="+mn-ea"/>
                <a:cs typeface="+mn-cs"/>
              </a:rPr>
              <a:t>BETK </a:t>
            </a:r>
            <a:r>
              <a:rPr kumimoji="0" lang="fi-FI" sz="3200" b="0" i="0" u="none" strike="noStrike" kern="1200" cap="none" spc="0" normalizeH="0" baseline="0" noProof="0" err="1">
                <a:ln>
                  <a:noFill/>
                </a:ln>
                <a:solidFill>
                  <a:srgbClr val="183858"/>
                </a:solidFill>
                <a:effectLst/>
                <a:uLnTx/>
                <a:uFillTx/>
                <a:latin typeface="Avenir Next LT Pro Demi"/>
                <a:ea typeface="+mn-ea"/>
                <a:cs typeface="+mn-cs"/>
              </a:rPr>
              <a:t>results</a:t>
            </a:r>
            <a:r>
              <a:rPr kumimoji="0" lang="fi-FI" sz="3200" b="0" i="0" u="none" strike="noStrike" kern="1200" cap="none" spc="0" normalizeH="0" baseline="0" noProof="0">
                <a:ln>
                  <a:noFill/>
                </a:ln>
                <a:solidFill>
                  <a:srgbClr val="183858"/>
                </a:solidFill>
                <a:effectLst/>
                <a:uLnTx/>
                <a:uFillTx/>
                <a:latin typeface="Avenir Next LT Pro Demi"/>
                <a:ea typeface="+mn-ea"/>
                <a:cs typeface="+mn-cs"/>
              </a:rPr>
              <a:t> and </a:t>
            </a:r>
            <a:r>
              <a:rPr kumimoji="0" lang="fi-FI" sz="3200" b="0" i="0" u="none" strike="noStrike" kern="1200" cap="none" spc="0" normalizeH="0" baseline="0" noProof="0" err="1">
                <a:ln>
                  <a:noFill/>
                </a:ln>
                <a:solidFill>
                  <a:srgbClr val="183858"/>
                </a:solidFill>
                <a:effectLst/>
                <a:uLnTx/>
                <a:uFillTx/>
                <a:latin typeface="Avenir Next LT Pro Demi"/>
                <a:ea typeface="+mn-ea"/>
                <a:cs typeface="+mn-cs"/>
              </a:rPr>
              <a:t>other</a:t>
            </a:r>
            <a:r>
              <a:rPr kumimoji="0" lang="fi-FI" sz="3200" b="0" i="0" u="none" strike="noStrike" kern="1200" cap="none" spc="0" normalizeH="0" baseline="0" noProof="0">
                <a:ln>
                  <a:noFill/>
                </a:ln>
                <a:solidFill>
                  <a:srgbClr val="183858"/>
                </a:solidFill>
                <a:effectLst/>
                <a:uLnTx/>
                <a:uFillTx/>
                <a:latin typeface="Avenir Next LT Pro Demi"/>
                <a:ea typeface="+mn-ea"/>
                <a:cs typeface="+mn-cs"/>
              </a:rPr>
              <a:t> </a:t>
            </a:r>
            <a:r>
              <a:rPr kumimoji="0" lang="fi-FI" sz="3200" b="0" i="0" u="none" strike="noStrike" kern="1200" cap="none" spc="0" normalizeH="0" baseline="0" noProof="0" err="1">
                <a:ln>
                  <a:noFill/>
                </a:ln>
                <a:solidFill>
                  <a:srgbClr val="183858"/>
                </a:solidFill>
                <a:effectLst/>
                <a:uLnTx/>
                <a:uFillTx/>
                <a:latin typeface="Avenir Next LT Pro Demi"/>
                <a:ea typeface="+mn-ea"/>
                <a:cs typeface="+mn-cs"/>
              </a:rPr>
              <a:t>ongoing</a:t>
            </a:r>
            <a:r>
              <a:rPr kumimoji="0" lang="fi-FI" sz="3200" b="0" i="0" u="none" strike="noStrike" kern="1200" cap="none" spc="0" normalizeH="0" baseline="0" noProof="0">
                <a:ln>
                  <a:noFill/>
                </a:ln>
                <a:solidFill>
                  <a:srgbClr val="183858"/>
                </a:solidFill>
                <a:effectLst/>
                <a:uLnTx/>
                <a:uFillTx/>
                <a:latin typeface="Avenir Next LT Pro Demi"/>
                <a:ea typeface="+mn-ea"/>
                <a:cs typeface="+mn-cs"/>
              </a:rPr>
              <a:t> </a:t>
            </a:r>
            <a:r>
              <a:rPr kumimoji="0" lang="fi-FI" sz="3200" b="0" i="0" u="none" strike="noStrike" kern="1200" cap="none" spc="0" normalizeH="0" baseline="0" noProof="0" err="1">
                <a:ln>
                  <a:noFill/>
                </a:ln>
                <a:solidFill>
                  <a:srgbClr val="183858"/>
                </a:solidFill>
                <a:effectLst/>
                <a:uLnTx/>
                <a:uFillTx/>
                <a:latin typeface="Avenir Next LT Pro Demi"/>
                <a:ea typeface="+mn-ea"/>
                <a:cs typeface="+mn-cs"/>
              </a:rPr>
              <a:t>activities</a:t>
            </a: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cxnSp>
        <p:nvCxnSpPr>
          <p:cNvPr id="4" name="Suora nuoliyhdysviiva 3">
            <a:extLst>
              <a:ext uri="{FF2B5EF4-FFF2-40B4-BE49-F238E27FC236}">
                <a16:creationId xmlns:a16="http://schemas.microsoft.com/office/drawing/2014/main" id="{9D4AF80F-4555-FCD7-866A-805773AD9069}"/>
              </a:ext>
            </a:extLst>
          </p:cNvPr>
          <p:cNvCxnSpPr>
            <a:cxnSpLocks/>
          </p:cNvCxnSpPr>
          <p:nvPr/>
        </p:nvCxnSpPr>
        <p:spPr>
          <a:xfrm>
            <a:off x="6903950" y="1507452"/>
            <a:ext cx="1138387" cy="0"/>
          </a:xfrm>
          <a:prstGeom prst="straightConnector1">
            <a:avLst/>
          </a:prstGeom>
          <a:ln w="57150">
            <a:solidFill>
              <a:srgbClr val="FE5D3E"/>
            </a:solidFill>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26839592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8A8261E1-44EC-253B-9B57-E61DDBD6DE92}"/>
              </a:ext>
            </a:extLst>
          </p:cNvPr>
          <p:cNvSpPr>
            <a:spLocks noGrp="1"/>
          </p:cNvSpPr>
          <p:nvPr>
            <p:ph type="title"/>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2800" b="0" i="0" u="none" strike="noStrike" kern="1200" cap="none" spc="0" normalizeH="0" baseline="0" noProof="0">
                <a:ln>
                  <a:noFill/>
                </a:ln>
                <a:solidFill>
                  <a:srgbClr val="183858"/>
                </a:solidFill>
                <a:effectLst/>
                <a:uLnTx/>
                <a:uFillTx/>
                <a:latin typeface="Avenir Next LT Pro Demi"/>
                <a:ea typeface="+mn-ea"/>
                <a:cs typeface="+mn-cs"/>
              </a:rPr>
              <a:t>BETK </a:t>
            </a:r>
            <a:r>
              <a:rPr kumimoji="0" lang="fi-FI" sz="2800" b="0" i="0" u="none" strike="noStrike" kern="1200" cap="none" spc="0" normalizeH="0" baseline="0" noProof="0" err="1">
                <a:ln>
                  <a:noFill/>
                </a:ln>
                <a:solidFill>
                  <a:srgbClr val="183858"/>
                </a:solidFill>
                <a:effectLst/>
                <a:uLnTx/>
                <a:uFillTx/>
                <a:latin typeface="Avenir Next LT Pro Demi"/>
                <a:ea typeface="+mn-ea"/>
                <a:cs typeface="+mn-cs"/>
              </a:rPr>
              <a:t>results</a:t>
            </a:r>
            <a:r>
              <a:rPr kumimoji="0" lang="fi-FI" sz="2800" b="0" i="0" u="none" strike="noStrike" kern="1200" cap="none" spc="0" normalizeH="0" baseline="0" noProof="0">
                <a:ln>
                  <a:noFill/>
                </a:ln>
                <a:solidFill>
                  <a:srgbClr val="183858"/>
                </a:solidFill>
                <a:effectLst/>
                <a:uLnTx/>
                <a:uFillTx/>
                <a:latin typeface="Avenir Next LT Pro Demi"/>
                <a:ea typeface="+mn-ea"/>
                <a:cs typeface="+mn-cs"/>
              </a:rPr>
              <a:t> and </a:t>
            </a:r>
            <a:r>
              <a:rPr kumimoji="0" lang="fi-FI" sz="2800" b="0" i="0" u="none" strike="noStrike" kern="1200" cap="none" spc="0" normalizeH="0" baseline="0" noProof="0" err="1">
                <a:ln>
                  <a:noFill/>
                </a:ln>
                <a:solidFill>
                  <a:srgbClr val="183858"/>
                </a:solidFill>
                <a:effectLst/>
                <a:uLnTx/>
                <a:uFillTx/>
                <a:latin typeface="Avenir Next LT Pro Demi"/>
                <a:ea typeface="+mn-ea"/>
                <a:cs typeface="+mn-cs"/>
              </a:rPr>
              <a:t>other</a:t>
            </a:r>
            <a:r>
              <a:rPr kumimoji="0" lang="fi-FI" sz="2800" b="0" i="0" u="none" strike="noStrike" kern="1200" cap="none" spc="0" normalizeH="0" baseline="0" noProof="0">
                <a:ln>
                  <a:noFill/>
                </a:ln>
                <a:solidFill>
                  <a:srgbClr val="183858"/>
                </a:solidFill>
                <a:effectLst/>
                <a:uLnTx/>
                <a:uFillTx/>
                <a:latin typeface="Avenir Next LT Pro Demi"/>
                <a:ea typeface="+mn-ea"/>
                <a:cs typeface="+mn-cs"/>
              </a:rPr>
              <a:t> </a:t>
            </a:r>
            <a:r>
              <a:rPr kumimoji="0" lang="fi-FI" sz="2800" b="0" i="0" u="none" strike="noStrike" kern="1200" cap="none" spc="0" normalizeH="0" baseline="0" noProof="0" err="1">
                <a:ln>
                  <a:noFill/>
                </a:ln>
                <a:solidFill>
                  <a:srgbClr val="183858"/>
                </a:solidFill>
                <a:effectLst/>
                <a:uLnTx/>
                <a:uFillTx/>
                <a:latin typeface="Avenir Next LT Pro Demi"/>
                <a:ea typeface="+mn-ea"/>
                <a:cs typeface="+mn-cs"/>
              </a:rPr>
              <a:t>ongoing</a:t>
            </a:r>
            <a:r>
              <a:rPr kumimoji="0" lang="fi-FI" sz="2800" b="0" i="0" u="none" strike="noStrike" kern="1200" cap="none" spc="0" normalizeH="0" baseline="0" noProof="0">
                <a:ln>
                  <a:noFill/>
                </a:ln>
                <a:solidFill>
                  <a:srgbClr val="183858"/>
                </a:solidFill>
                <a:effectLst/>
                <a:uLnTx/>
                <a:uFillTx/>
                <a:latin typeface="Avenir Next LT Pro Demi"/>
                <a:ea typeface="+mn-ea"/>
                <a:cs typeface="+mn-cs"/>
              </a:rPr>
              <a:t> </a:t>
            </a:r>
            <a:r>
              <a:rPr kumimoji="0" lang="fi-FI" sz="2800" b="0" i="0" u="none" strike="noStrike" kern="1200" cap="none" spc="0" normalizeH="0" baseline="0" noProof="0" err="1">
                <a:ln>
                  <a:noFill/>
                </a:ln>
                <a:solidFill>
                  <a:srgbClr val="183858"/>
                </a:solidFill>
                <a:effectLst/>
                <a:uLnTx/>
                <a:uFillTx/>
                <a:latin typeface="Avenir Next LT Pro Demi"/>
                <a:ea typeface="+mn-ea"/>
                <a:cs typeface="+mn-cs"/>
              </a:rPr>
              <a:t>activities</a:t>
            </a:r>
            <a:endParaRPr kumimoji="0" lang="fi-FI" sz="16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 name="Päivämäärän paikkamerkki 2">
            <a:extLst>
              <a:ext uri="{FF2B5EF4-FFF2-40B4-BE49-F238E27FC236}">
                <a16:creationId xmlns:a16="http://schemas.microsoft.com/office/drawing/2014/main" id="{8AA503E4-B218-AE2C-69A1-4B62B08B7306}"/>
              </a:ext>
            </a:extLst>
          </p:cNvPr>
          <p:cNvSpPr>
            <a:spLocks noGrp="1"/>
          </p:cNvSpPr>
          <p:nvPr>
            <p:ph type="dt" sz="half" idx="10"/>
          </p:nvPr>
        </p:nvSpPr>
        <p:spPr/>
        <p:txBody>
          <a:bodyPr/>
          <a:lstStyle/>
          <a:p>
            <a:fld id="{314F6137-DDD1-4CD8-9EF1-C3EF014E9AF2}" type="datetime1">
              <a:rPr lang="fi-FI" noProof="0" smtClean="0"/>
              <a:t>8.4.2025</a:t>
            </a:fld>
            <a:endParaRPr lang="fi-FI" noProof="0"/>
          </a:p>
        </p:txBody>
      </p:sp>
      <p:sp>
        <p:nvSpPr>
          <p:cNvPr id="4" name="Alatunnisteen paikkamerkki 3">
            <a:extLst>
              <a:ext uri="{FF2B5EF4-FFF2-40B4-BE49-F238E27FC236}">
                <a16:creationId xmlns:a16="http://schemas.microsoft.com/office/drawing/2014/main" id="{CB33359A-68F8-5258-CD69-96B1F2A559BC}"/>
              </a:ext>
            </a:extLst>
          </p:cNvPr>
          <p:cNvSpPr>
            <a:spLocks noGrp="1"/>
          </p:cNvSpPr>
          <p:nvPr>
            <p:ph type="ftr" sz="quarter" idx="11"/>
          </p:nvPr>
        </p:nvSpPr>
        <p:spPr/>
        <p:txBody>
          <a:bodyPr/>
          <a:lstStyle/>
          <a:p>
            <a:r>
              <a:rPr lang="fi-FI" noProof="0"/>
              <a:t>© Rakennusteollisuus RT</a:t>
            </a:r>
          </a:p>
        </p:txBody>
      </p:sp>
      <p:sp>
        <p:nvSpPr>
          <p:cNvPr id="5" name="Dian numeron paikkamerkki 4">
            <a:extLst>
              <a:ext uri="{FF2B5EF4-FFF2-40B4-BE49-F238E27FC236}">
                <a16:creationId xmlns:a16="http://schemas.microsoft.com/office/drawing/2014/main" id="{43A392BF-6D0E-962C-3B49-E128C7A14E4F}"/>
              </a:ext>
            </a:extLst>
          </p:cNvPr>
          <p:cNvSpPr>
            <a:spLocks noGrp="1"/>
          </p:cNvSpPr>
          <p:nvPr>
            <p:ph type="sldNum" sz="quarter" idx="12"/>
          </p:nvPr>
        </p:nvSpPr>
        <p:spPr/>
        <p:txBody>
          <a:bodyPr/>
          <a:lstStyle/>
          <a:p>
            <a:fld id="{DFD61EF7-2460-4EE9-A031-27FEBC4F9A95}" type="slidenum">
              <a:rPr lang="fi-FI" noProof="0" smtClean="0"/>
              <a:t>36</a:t>
            </a:fld>
            <a:endParaRPr lang="fi-FI" noProof="0"/>
          </a:p>
        </p:txBody>
      </p:sp>
      <p:graphicFrame>
        <p:nvGraphicFramePr>
          <p:cNvPr id="7" name="Taulukko 6">
            <a:extLst>
              <a:ext uri="{FF2B5EF4-FFF2-40B4-BE49-F238E27FC236}">
                <a16:creationId xmlns:a16="http://schemas.microsoft.com/office/drawing/2014/main" id="{7685C1C8-D8D6-AB06-1090-F42673AF81C6}"/>
              </a:ext>
            </a:extLst>
          </p:cNvPr>
          <p:cNvGraphicFramePr>
            <a:graphicFrameLocks noGrp="1"/>
          </p:cNvGraphicFramePr>
          <p:nvPr>
            <p:extLst>
              <p:ext uri="{D42A27DB-BD31-4B8C-83A1-F6EECF244321}">
                <p14:modId xmlns:p14="http://schemas.microsoft.com/office/powerpoint/2010/main" val="72355821"/>
              </p:ext>
            </p:extLst>
          </p:nvPr>
        </p:nvGraphicFramePr>
        <p:xfrm>
          <a:off x="407988" y="1361758"/>
          <a:ext cx="5769292" cy="4843144"/>
        </p:xfrm>
        <a:graphic>
          <a:graphicData uri="http://schemas.openxmlformats.org/drawingml/2006/table">
            <a:tbl>
              <a:tblPr firstRow="1" bandRow="1">
                <a:tableStyleId>{5C22544A-7EE6-4342-B048-85BDC9FD1C3A}</a:tableStyleId>
              </a:tblPr>
              <a:tblGrid>
                <a:gridCol w="1902801">
                  <a:extLst>
                    <a:ext uri="{9D8B030D-6E8A-4147-A177-3AD203B41FA5}">
                      <a16:colId xmlns:a16="http://schemas.microsoft.com/office/drawing/2014/main" val="1828643927"/>
                    </a:ext>
                  </a:extLst>
                </a:gridCol>
                <a:gridCol w="813190">
                  <a:extLst>
                    <a:ext uri="{9D8B030D-6E8A-4147-A177-3AD203B41FA5}">
                      <a16:colId xmlns:a16="http://schemas.microsoft.com/office/drawing/2014/main" val="3458016581"/>
                    </a:ext>
                  </a:extLst>
                </a:gridCol>
                <a:gridCol w="1158413">
                  <a:extLst>
                    <a:ext uri="{9D8B030D-6E8A-4147-A177-3AD203B41FA5}">
                      <a16:colId xmlns:a16="http://schemas.microsoft.com/office/drawing/2014/main" val="2895749440"/>
                    </a:ext>
                  </a:extLst>
                </a:gridCol>
                <a:gridCol w="1894888">
                  <a:extLst>
                    <a:ext uri="{9D8B030D-6E8A-4147-A177-3AD203B41FA5}">
                      <a16:colId xmlns:a16="http://schemas.microsoft.com/office/drawing/2014/main" val="140830010"/>
                    </a:ext>
                  </a:extLst>
                </a:gridCol>
              </a:tblGrid>
              <a:tr h="233452">
                <a:tc gridSpan="4">
                  <a:txBody>
                    <a:bodyPr/>
                    <a:lstStyle/>
                    <a:p>
                      <a:pPr>
                        <a:lnSpc>
                          <a:spcPct val="80000"/>
                        </a:lnSpc>
                      </a:pPr>
                      <a:r>
                        <a:rPr lang="fi-FI" sz="1100" b="1">
                          <a:solidFill>
                            <a:schemeClr val="bg1"/>
                          </a:solidFill>
                          <a:latin typeface="Calibri" panose="020F0502020204030204" pitchFamily="34" charset="0"/>
                          <a:ea typeface="Calibri" panose="020F0502020204030204" pitchFamily="34" charset="0"/>
                          <a:cs typeface="Calibri" panose="020F0502020204030204" pitchFamily="34" charset="0"/>
                        </a:rPr>
                        <a:t> LEVELS OF PRUDUCT IDENTIFICATIONS</a:t>
                      </a:r>
                    </a:p>
                  </a:txBody>
                  <a:tcPr marL="54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hMerge="1">
                  <a:txBody>
                    <a:bodyPr/>
                    <a:lstStyle/>
                    <a:p>
                      <a:endParaRPr lang="fi-FI"/>
                    </a:p>
                  </a:txBody>
                  <a:tcPr/>
                </a:tc>
                <a:tc hMerge="1">
                  <a:txBody>
                    <a:bodyPr/>
                    <a:lstStyle/>
                    <a:p>
                      <a:endParaRPr lang="fi-FI"/>
                    </a:p>
                  </a:txBody>
                  <a:tcPr>
                    <a:lnL w="12700" cap="flat" cmpd="sng" algn="ctr">
                      <a:solidFill>
                        <a:schemeClr val="tx1"/>
                      </a:solidFill>
                      <a:prstDash val="solid"/>
                      <a:round/>
                      <a:headEnd type="none" w="med" len="med"/>
                      <a:tailEnd type="none" w="med" len="med"/>
                    </a:lnL>
                  </a:tcPr>
                </a:tc>
                <a:tc hMerge="1">
                  <a:txBody>
                    <a:bodyPr/>
                    <a:lstStyle/>
                    <a:p>
                      <a:endParaRPr lang="fi-FI"/>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109089919"/>
                  </a:ext>
                </a:extLst>
              </a:tr>
              <a:tr h="339376">
                <a:tc gridSpan="2">
                  <a:txBody>
                    <a:bodyPr/>
                    <a:lstStyle/>
                    <a:p>
                      <a:pPr>
                        <a:lnSpc>
                          <a:spcPct val="75000"/>
                        </a:lnSpc>
                      </a:pP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Level 1: </a:t>
                      </a:r>
                    </a:p>
                    <a:p>
                      <a:pPr>
                        <a:lnSpc>
                          <a:spcPct val="75000"/>
                        </a:lnSpc>
                      </a:pPr>
                      <a:r>
                        <a:rPr lang="en-US" sz="1050">
                          <a:solidFill>
                            <a:schemeClr val="tx1"/>
                          </a:solidFill>
                          <a:latin typeface="Calibri" panose="020F0502020204030204" pitchFamily="34" charset="0"/>
                          <a:ea typeface="Calibri" panose="020F0502020204030204" pitchFamily="34" charset="0"/>
                          <a:cs typeface="Calibri" panose="020F0502020204030204" pitchFamily="34" charset="0"/>
                        </a:rPr>
                        <a:t> Product identification</a:t>
                      </a: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nSpc>
                          <a:spcPct val="85000"/>
                        </a:lnSpc>
                      </a:pPr>
                      <a:endParaRPr lang="fi-FI" sz="1200" b="1">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nSpc>
                          <a:spcPct val="75000"/>
                        </a:lnSpc>
                      </a:pPr>
                      <a:r>
                        <a:rPr lang="fi-FI" sz="1050">
                          <a:solidFill>
                            <a:schemeClr val="tx1"/>
                          </a:solidFill>
                          <a:latin typeface="Calibri" panose="020F0502020204030204" pitchFamily="34" charset="0"/>
                          <a:ea typeface="Calibri" panose="020F0502020204030204" pitchFamily="34" charset="0"/>
                          <a:cs typeface="Calibri" panose="020F0502020204030204" pitchFamily="34" charset="0"/>
                        </a:rPr>
                        <a:t>GTIN</a:t>
                      </a:r>
                      <a:endParaRPr lang="fi-FI" sz="1800"/>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fi-FI"/>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577210885"/>
                  </a:ext>
                </a:extLst>
              </a:tr>
              <a:tr h="339376">
                <a:tc gridSpan="2">
                  <a:txBody>
                    <a:bodyPr/>
                    <a:lstStyle/>
                    <a:p>
                      <a:pPr marL="0" marR="0" lvl="0" indent="0" algn="l" defTabSz="914400" rtl="0" eaLnBrk="1" fontAlgn="auto" latinLnBrk="0" hangingPunct="1">
                        <a:lnSpc>
                          <a:spcPct val="75000"/>
                        </a:lnSpc>
                        <a:spcBef>
                          <a:spcPts val="0"/>
                        </a:spcBef>
                        <a:spcAft>
                          <a:spcPts val="0"/>
                        </a:spcAft>
                        <a:buClrTx/>
                        <a:buSzTx/>
                        <a:buFontTx/>
                        <a:buNone/>
                        <a:tabLst/>
                        <a:defRPr/>
                      </a:pP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Level 2: </a:t>
                      </a:r>
                    </a:p>
                    <a:p>
                      <a:pPr>
                        <a:lnSpc>
                          <a:spcPct val="75000"/>
                        </a:lnSpc>
                      </a:pPr>
                      <a:r>
                        <a:rPr lang="fi-FI" sz="1050" b="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050">
                          <a:solidFill>
                            <a:schemeClr val="tx1"/>
                          </a:solidFill>
                          <a:latin typeface="Calibri" panose="020F0502020204030204" pitchFamily="34" charset="0"/>
                          <a:ea typeface="Calibri" panose="020F0502020204030204" pitchFamily="34" charset="0"/>
                          <a:cs typeface="Calibri" panose="020F0502020204030204" pitchFamily="34" charset="0"/>
                        </a:rPr>
                        <a:t>Product variation identification</a:t>
                      </a:r>
                      <a:endParaRPr lang="fi-FI" sz="1050" b="0">
                        <a:solidFill>
                          <a:schemeClr val="tx1"/>
                        </a:solidFill>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nSpc>
                          <a:spcPct val="85000"/>
                        </a:lnSpc>
                      </a:pPr>
                      <a:endParaRPr lang="fi-FI" sz="1200" b="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nSpc>
                          <a:spcPct val="75000"/>
                        </a:lnSpc>
                      </a:pPr>
                      <a:r>
                        <a:rPr lang="fi-FI" sz="1050">
                          <a:solidFill>
                            <a:schemeClr val="tx1"/>
                          </a:solidFill>
                          <a:latin typeface="Calibri" panose="020F0502020204030204" pitchFamily="34" charset="0"/>
                          <a:ea typeface="Calibri" panose="020F0502020204030204" pitchFamily="34" charset="0"/>
                          <a:cs typeface="Calibri" panose="020F0502020204030204" pitchFamily="34" charset="0"/>
                        </a:rPr>
                        <a:t>GTIN + MTO </a:t>
                      </a:r>
                      <a:r>
                        <a:rPr lang="fi-FI" sz="1050" err="1">
                          <a:solidFill>
                            <a:schemeClr val="tx1"/>
                          </a:solidFill>
                          <a:latin typeface="Calibri" panose="020F0502020204030204" pitchFamily="34" charset="0"/>
                          <a:ea typeface="Calibri" panose="020F0502020204030204" pitchFamily="34" charset="0"/>
                          <a:cs typeface="Calibri" panose="020F0502020204030204" pitchFamily="34" charset="0"/>
                        </a:rPr>
                        <a:t>Variation</a:t>
                      </a:r>
                      <a:r>
                        <a:rPr lang="fi-FI" sz="105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fi-FI" sz="1050" err="1">
                          <a:solidFill>
                            <a:schemeClr val="tx1"/>
                          </a:solidFill>
                          <a:latin typeface="Calibri" panose="020F0502020204030204" pitchFamily="34" charset="0"/>
                          <a:ea typeface="Calibri" panose="020F0502020204030204" pitchFamily="34" charset="0"/>
                          <a:cs typeface="Calibri" panose="020F0502020204030204" pitchFamily="34" charset="0"/>
                        </a:rPr>
                        <a:t>number</a:t>
                      </a:r>
                      <a:endParaRPr lang="fi-FI" sz="1800"/>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fi-FI"/>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963294112"/>
                  </a:ext>
                </a:extLst>
              </a:tr>
              <a:tr h="339376">
                <a:tc gridSpan="2">
                  <a:txBody>
                    <a:bodyPr/>
                    <a:lstStyle/>
                    <a:p>
                      <a:pPr marL="0" marR="0" lvl="0" indent="0" algn="l" defTabSz="914400" rtl="0" eaLnBrk="1" fontAlgn="auto" latinLnBrk="0" hangingPunct="1">
                        <a:lnSpc>
                          <a:spcPct val="75000"/>
                        </a:lnSpc>
                        <a:spcBef>
                          <a:spcPts val="0"/>
                        </a:spcBef>
                        <a:spcAft>
                          <a:spcPts val="0"/>
                        </a:spcAft>
                        <a:buClrTx/>
                        <a:buSzTx/>
                        <a:buFontTx/>
                        <a:buNone/>
                        <a:tabLst/>
                        <a:defRPr/>
                      </a:pP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Level 3</a:t>
                      </a:r>
                    </a:p>
                    <a:p>
                      <a:pPr marL="0" marR="0" lvl="0" indent="0" algn="l" defTabSz="914400" rtl="0" eaLnBrk="1" fontAlgn="auto" latinLnBrk="0" hangingPunct="1">
                        <a:lnSpc>
                          <a:spcPct val="75000"/>
                        </a:lnSpc>
                        <a:spcBef>
                          <a:spcPts val="0"/>
                        </a:spcBef>
                        <a:spcAft>
                          <a:spcPts val="0"/>
                        </a:spcAft>
                        <a:buClrTx/>
                        <a:buSzTx/>
                        <a:buFontTx/>
                        <a:buNone/>
                        <a:tabLst/>
                        <a:defRPr/>
                      </a:pPr>
                      <a:r>
                        <a:rPr lang="en-US" sz="1050">
                          <a:solidFill>
                            <a:schemeClr val="tx1"/>
                          </a:solidFill>
                          <a:latin typeface="Calibri" panose="020F0502020204030204" pitchFamily="34" charset="0"/>
                          <a:ea typeface="Calibri" panose="020F0502020204030204" pitchFamily="34" charset="0"/>
                          <a:cs typeface="Calibri" panose="020F0502020204030204" pitchFamily="34" charset="0"/>
                        </a:rPr>
                        <a:t> Individual product identification</a:t>
                      </a: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lang="fi-FI" sz="1200" b="1">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nSpc>
                          <a:spcPct val="75000"/>
                        </a:lnSpc>
                      </a:pPr>
                      <a:r>
                        <a:rPr lang="fi-FI" sz="1050">
                          <a:solidFill>
                            <a:schemeClr val="tx1"/>
                          </a:solidFill>
                          <a:latin typeface="Calibri" panose="020F0502020204030204" pitchFamily="34" charset="0"/>
                          <a:ea typeface="Calibri" panose="020F0502020204030204" pitchFamily="34" charset="0"/>
                          <a:cs typeface="Calibri" panose="020F0502020204030204" pitchFamily="34" charset="0"/>
                        </a:rPr>
                        <a:t>GTIN + MTO </a:t>
                      </a:r>
                      <a:r>
                        <a:rPr lang="fi-FI" sz="1050" err="1">
                          <a:solidFill>
                            <a:schemeClr val="tx1"/>
                          </a:solidFill>
                          <a:latin typeface="Calibri" panose="020F0502020204030204" pitchFamily="34" charset="0"/>
                          <a:ea typeface="Calibri" panose="020F0502020204030204" pitchFamily="34" charset="0"/>
                          <a:cs typeface="Calibri" panose="020F0502020204030204" pitchFamily="34" charset="0"/>
                        </a:rPr>
                        <a:t>Variation</a:t>
                      </a:r>
                      <a:r>
                        <a:rPr lang="fi-FI" sz="105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fi-FI" sz="1050" err="1">
                          <a:solidFill>
                            <a:schemeClr val="tx1"/>
                          </a:solidFill>
                          <a:latin typeface="Calibri" panose="020F0502020204030204" pitchFamily="34" charset="0"/>
                          <a:ea typeface="Calibri" panose="020F0502020204030204" pitchFamily="34" charset="0"/>
                          <a:cs typeface="Calibri" panose="020F0502020204030204" pitchFamily="34" charset="0"/>
                        </a:rPr>
                        <a:t>number</a:t>
                      </a:r>
                      <a:r>
                        <a:rPr lang="fi-FI" sz="1050">
                          <a:solidFill>
                            <a:schemeClr val="tx1"/>
                          </a:solidFill>
                          <a:latin typeface="Calibri" panose="020F0502020204030204" pitchFamily="34" charset="0"/>
                          <a:ea typeface="Calibri" panose="020F0502020204030204" pitchFamily="34" charset="0"/>
                          <a:cs typeface="Calibri" panose="020F0502020204030204" pitchFamily="34" charset="0"/>
                        </a:rPr>
                        <a:t> + Serial </a:t>
                      </a:r>
                      <a:r>
                        <a:rPr lang="fi-FI" sz="1050" err="1">
                          <a:solidFill>
                            <a:schemeClr val="tx1"/>
                          </a:solidFill>
                          <a:latin typeface="Calibri" panose="020F0502020204030204" pitchFamily="34" charset="0"/>
                          <a:ea typeface="Calibri" panose="020F0502020204030204" pitchFamily="34" charset="0"/>
                          <a:cs typeface="Calibri" panose="020F0502020204030204" pitchFamily="34" charset="0"/>
                        </a:rPr>
                        <a:t>number</a:t>
                      </a:r>
                      <a:r>
                        <a:rPr lang="fi-FI" sz="1050">
                          <a:solidFill>
                            <a:schemeClr val="tx1"/>
                          </a:solidFill>
                          <a:latin typeface="Calibri" panose="020F0502020204030204" pitchFamily="34" charset="0"/>
                          <a:ea typeface="Calibri" panose="020F0502020204030204" pitchFamily="34" charset="0"/>
                          <a:cs typeface="Calibri" panose="020F0502020204030204" pitchFamily="34" charset="0"/>
                        </a:rPr>
                        <a:t> (SGTIN)</a:t>
                      </a:r>
                      <a:endParaRPr lang="fi-FI" sz="1800"/>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fi-FI"/>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837815365"/>
                  </a:ext>
                </a:extLst>
              </a:tr>
              <a:tr h="352384">
                <a:tc gridSpan="4">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en-US" sz="1050" b="1">
                          <a:solidFill>
                            <a:schemeClr val="bg1"/>
                          </a:solidFill>
                          <a:latin typeface="Calibri" panose="020F0502020204030204" pitchFamily="34" charset="0"/>
                          <a:ea typeface="Calibri" panose="020F0502020204030204" pitchFamily="34" charset="0"/>
                          <a:cs typeface="Calibri" panose="020F0502020204030204" pitchFamily="34" charset="0"/>
                        </a:rPr>
                        <a:t> GS1 APPLICATION IDENTIFIERS (AI) TO IDENTIFY ENGINEER-TO-ORDER PRODUCTS</a:t>
                      </a:r>
                    </a:p>
                    <a:p>
                      <a:pPr marL="0" marR="0" lvl="0" indent="0" algn="l" defTabSz="914400" rtl="0" eaLnBrk="1" fontAlgn="auto" latinLnBrk="0" hangingPunct="1">
                        <a:lnSpc>
                          <a:spcPct val="80000"/>
                        </a:lnSpc>
                        <a:spcBef>
                          <a:spcPts val="0"/>
                        </a:spcBef>
                        <a:spcAft>
                          <a:spcPts val="0"/>
                        </a:spcAft>
                        <a:buClrTx/>
                        <a:buSzTx/>
                        <a:buFontTx/>
                        <a:buNone/>
                        <a:tabLst/>
                        <a:defRPr/>
                      </a:pPr>
                      <a:r>
                        <a:rPr lang="en-US" sz="1050" b="1">
                          <a:solidFill>
                            <a:schemeClr val="bg1"/>
                          </a:solidFill>
                          <a:latin typeface="Calibri" panose="020F0502020204030204" pitchFamily="34" charset="0"/>
                          <a:ea typeface="Calibri" panose="020F0502020204030204" pitchFamily="34" charset="0"/>
                          <a:cs typeface="Calibri" panose="020F0502020204030204" pitchFamily="34" charset="0"/>
                        </a:rPr>
                        <a:t>(PRECAST CONCRETE ELEMENTS) </a:t>
                      </a:r>
                      <a:endParaRPr lang="fi-FI" sz="1050" b="1">
                        <a:solidFill>
                          <a:schemeClr val="bg1"/>
                        </a:solidFill>
                        <a:latin typeface="Calibri" panose="020F0502020204030204" pitchFamily="34" charset="0"/>
                        <a:ea typeface="Calibri" panose="020F0502020204030204" pitchFamily="34" charset="0"/>
                        <a:cs typeface="Calibri" panose="020F0502020204030204" pitchFamily="34" charset="0"/>
                      </a:endParaRPr>
                    </a:p>
                  </a:txBody>
                  <a:tcPr marL="54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hMerge="1">
                  <a:txBody>
                    <a:bodyPr/>
                    <a:lstStyle/>
                    <a:p>
                      <a:endParaRPr lang="fi-FI"/>
                    </a:p>
                  </a:txBody>
                  <a:tcPr/>
                </a:tc>
                <a:tc hMerge="1">
                  <a:txBody>
                    <a:bodyPr/>
                    <a:lstStyle/>
                    <a:p>
                      <a:endParaRPr lang="fi-FI"/>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lang="fi-FI"/>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05769146"/>
                  </a:ext>
                </a:extLst>
              </a:tr>
              <a:tr h="233452">
                <a:tc gridSpan="4">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fi-FI" sz="1050" b="1" err="1">
                          <a:solidFill>
                            <a:schemeClr val="tx1"/>
                          </a:solidFill>
                          <a:latin typeface="Calibri" panose="020F0502020204030204" pitchFamily="34" charset="0"/>
                          <a:ea typeface="Calibri" panose="020F0502020204030204" pitchFamily="34" charset="0"/>
                          <a:cs typeface="Calibri" panose="020F0502020204030204" pitchFamily="34" charset="0"/>
                        </a:rPr>
                        <a:t>Minimum</a:t>
                      </a: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fi-FI" sz="1050" b="1" err="1">
                          <a:solidFill>
                            <a:schemeClr val="tx1"/>
                          </a:solidFill>
                          <a:latin typeface="Calibri" panose="020F0502020204030204" pitchFamily="34" charset="0"/>
                          <a:ea typeface="Calibri" panose="020F0502020204030204" pitchFamily="34" charset="0"/>
                          <a:cs typeface="Calibri" panose="020F0502020204030204" pitchFamily="34" charset="0"/>
                        </a:rPr>
                        <a:t>information</a:t>
                      </a: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fi-FI" sz="1050" b="1" err="1">
                          <a:solidFill>
                            <a:schemeClr val="tx1"/>
                          </a:solidFill>
                          <a:latin typeface="Calibri" panose="020F0502020204030204" pitchFamily="34" charset="0"/>
                          <a:ea typeface="Calibri" panose="020F0502020204030204" pitchFamily="34" charset="0"/>
                          <a:cs typeface="Calibri" panose="020F0502020204030204" pitchFamily="34" charset="0"/>
                        </a:rPr>
                        <a:t>requirements</a:t>
                      </a: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for the </a:t>
                      </a:r>
                      <a:r>
                        <a:rPr lang="fi-FI" sz="1050" b="1" err="1">
                          <a:solidFill>
                            <a:schemeClr val="tx1"/>
                          </a:solidFill>
                          <a:latin typeface="Calibri" panose="020F0502020204030204" pitchFamily="34" charset="0"/>
                          <a:ea typeface="Calibri" panose="020F0502020204030204" pitchFamily="34" charset="0"/>
                          <a:cs typeface="Calibri" panose="020F0502020204030204" pitchFamily="34" charset="0"/>
                        </a:rPr>
                        <a:t>identification</a:t>
                      </a:r>
                      <a:endParaRPr lang="fi-FI" sz="1050" b="1">
                        <a:solidFill>
                          <a:schemeClr val="tx1"/>
                        </a:solidFill>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hMerge="1">
                  <a:txBody>
                    <a:bodyPr/>
                    <a:lstStyle/>
                    <a:p>
                      <a:endParaRPr lang="fi-FI"/>
                    </a:p>
                  </a:txBody>
                  <a:tcPr/>
                </a:tc>
                <a:tc hMerge="1">
                  <a:txBody>
                    <a:bodyPr/>
                    <a:lstStyle/>
                    <a:p>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hMerge="1">
                  <a:txBody>
                    <a:bodyPr/>
                    <a:lstStyle/>
                    <a:p>
                      <a:endParaRPr lang="fi-FI"/>
                    </a:p>
                  </a:txBody>
                  <a:tcPr/>
                </a:tc>
                <a:extLst>
                  <a:ext uri="{0D108BD9-81ED-4DB2-BD59-A6C34878D82A}">
                    <a16:rowId xmlns:a16="http://schemas.microsoft.com/office/drawing/2014/main" val="3024113561"/>
                  </a:ext>
                </a:extLst>
              </a:tr>
              <a:tr h="233452">
                <a:tc gridSpan="2">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(01) </a:t>
                      </a:r>
                      <a:r>
                        <a:rPr lang="fi-FI" sz="1050">
                          <a:solidFill>
                            <a:schemeClr val="tx1"/>
                          </a:solidFill>
                          <a:latin typeface="Calibri" panose="020F0502020204030204" pitchFamily="34" charset="0"/>
                          <a:ea typeface="Calibri" panose="020F0502020204030204" pitchFamily="34" charset="0"/>
                          <a:cs typeface="Calibri" panose="020F0502020204030204" pitchFamily="34" charset="0"/>
                        </a:rPr>
                        <a:t>GTIN</a:t>
                      </a: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lang="fi-FI" sz="12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nSpc>
                          <a:spcPct val="80000"/>
                        </a:lnSpc>
                      </a:pPr>
                      <a:r>
                        <a:rPr lang="fi-FI" sz="1050" kern="1100">
                          <a:latin typeface="Calibri" panose="020F0502020204030204" pitchFamily="34" charset="0"/>
                          <a:ea typeface="Calibri" panose="020F0502020204030204" pitchFamily="34" charset="0"/>
                          <a:cs typeface="Calibri" panose="020F0502020204030204" pitchFamily="34" charset="0"/>
                        </a:rPr>
                        <a:t>06400001000247 </a:t>
                      </a:r>
                      <a:r>
                        <a:rPr lang="fi-FI" sz="1050" kern="1100" err="1">
                          <a:solidFill>
                            <a:srgbClr val="FF0000"/>
                          </a:solidFill>
                          <a:latin typeface="Calibri" panose="020F0502020204030204" pitchFamily="34" charset="0"/>
                          <a:ea typeface="Calibri" panose="020F0502020204030204" pitchFamily="34" charset="0"/>
                          <a:cs typeface="Calibri" panose="020F0502020204030204" pitchFamily="34" charset="0"/>
                        </a:rPr>
                        <a:t>Example</a:t>
                      </a:r>
                      <a:endParaRPr lang="fi-FI" sz="1800"/>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fi-FI"/>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3306397907"/>
                  </a:ext>
                </a:extLst>
              </a:tr>
              <a:tr h="233452">
                <a:tc gridSpan="2">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(242) </a:t>
                      </a:r>
                      <a:r>
                        <a:rPr lang="fi-FI" sz="1050">
                          <a:solidFill>
                            <a:schemeClr val="tx1"/>
                          </a:solidFill>
                          <a:latin typeface="Calibri" panose="020F0502020204030204" pitchFamily="34" charset="0"/>
                          <a:ea typeface="Calibri" panose="020F0502020204030204" pitchFamily="34" charset="0"/>
                          <a:cs typeface="Calibri" panose="020F0502020204030204" pitchFamily="34" charset="0"/>
                        </a:rPr>
                        <a:t>Made-To-Order (MTO) </a:t>
                      </a:r>
                      <a:r>
                        <a:rPr lang="fi-FI" sz="1050" err="1">
                          <a:solidFill>
                            <a:schemeClr val="tx1"/>
                          </a:solidFill>
                          <a:latin typeface="Calibri" panose="020F0502020204030204" pitchFamily="34" charset="0"/>
                          <a:ea typeface="Calibri" panose="020F0502020204030204" pitchFamily="34" charset="0"/>
                          <a:cs typeface="Calibri" panose="020F0502020204030204" pitchFamily="34" charset="0"/>
                        </a:rPr>
                        <a:t>variation</a:t>
                      </a:r>
                      <a:r>
                        <a:rPr lang="fi-FI" sz="105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fi-FI" sz="1050" err="1">
                          <a:solidFill>
                            <a:schemeClr val="tx1"/>
                          </a:solidFill>
                          <a:latin typeface="Calibri" panose="020F0502020204030204" pitchFamily="34" charset="0"/>
                          <a:ea typeface="Calibri" panose="020F0502020204030204" pitchFamily="34" charset="0"/>
                          <a:cs typeface="Calibri" panose="020F0502020204030204" pitchFamily="34" charset="0"/>
                        </a:rPr>
                        <a:t>number</a:t>
                      </a:r>
                      <a:endParaRPr lang="fi-FI" sz="1050">
                        <a:solidFill>
                          <a:schemeClr val="tx1"/>
                        </a:solidFill>
                        <a:latin typeface="Calibri" panose="020F0502020204030204" pitchFamily="34" charset="0"/>
                        <a:ea typeface="Calibri" panose="020F0502020204030204" pitchFamily="34" charset="0"/>
                        <a:cs typeface="Calibri" panose="020F0502020204030204" pitchFamily="34" charset="0"/>
                      </a:endParaRPr>
                    </a:p>
                  </a:txBody>
                  <a:tcPr marL="54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lang="fi-FI" sz="12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nSpc>
                          <a:spcPct val="80000"/>
                        </a:lnSpc>
                      </a:pPr>
                      <a:r>
                        <a:rPr lang="fi-FI" sz="1050">
                          <a:latin typeface="Calibri" panose="020F0502020204030204" pitchFamily="34" charset="0"/>
                          <a:ea typeface="Calibri" panose="020F0502020204030204" pitchFamily="34" charset="0"/>
                          <a:cs typeface="Calibri" panose="020F0502020204030204" pitchFamily="34" charset="0"/>
                        </a:rPr>
                        <a:t>123456 </a:t>
                      </a:r>
                      <a:r>
                        <a:rPr lang="fi-FI" sz="1050" kern="1100" err="1">
                          <a:solidFill>
                            <a:srgbClr val="FF0000"/>
                          </a:solidFill>
                          <a:latin typeface="Calibri" panose="020F0502020204030204" pitchFamily="34" charset="0"/>
                          <a:ea typeface="Calibri" panose="020F0502020204030204" pitchFamily="34" charset="0"/>
                          <a:cs typeface="Calibri" panose="020F0502020204030204" pitchFamily="34" charset="0"/>
                        </a:rPr>
                        <a:t>Example</a:t>
                      </a:r>
                      <a:endParaRPr lang="fi-FI" sz="1800"/>
                    </a:p>
                  </a:txBody>
                  <a:tcPr marL="54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fi-FI"/>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657532421"/>
                  </a:ext>
                </a:extLst>
              </a:tr>
              <a:tr h="233452">
                <a:tc gridSpan="2">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(21) </a:t>
                      </a:r>
                      <a:r>
                        <a:rPr lang="fi-FI" sz="1050">
                          <a:solidFill>
                            <a:schemeClr val="tx1"/>
                          </a:solidFill>
                          <a:latin typeface="Calibri" panose="020F0502020204030204" pitchFamily="34" charset="0"/>
                          <a:ea typeface="Calibri" panose="020F0502020204030204" pitchFamily="34" charset="0"/>
                          <a:cs typeface="Calibri" panose="020F0502020204030204" pitchFamily="34" charset="0"/>
                        </a:rPr>
                        <a:t>Serial </a:t>
                      </a:r>
                      <a:r>
                        <a:rPr lang="fi-FI" sz="1050" err="1">
                          <a:solidFill>
                            <a:schemeClr val="tx1"/>
                          </a:solidFill>
                          <a:latin typeface="Calibri" panose="020F0502020204030204" pitchFamily="34" charset="0"/>
                          <a:ea typeface="Calibri" panose="020F0502020204030204" pitchFamily="34" charset="0"/>
                          <a:cs typeface="Calibri" panose="020F0502020204030204" pitchFamily="34" charset="0"/>
                        </a:rPr>
                        <a:t>number</a:t>
                      </a:r>
                      <a:endParaRPr lang="fi-FI" sz="1050">
                        <a:solidFill>
                          <a:schemeClr val="tx1"/>
                        </a:solidFill>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lang="fi-FI" sz="12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nSpc>
                          <a:spcPct val="80000"/>
                        </a:lnSpc>
                      </a:pPr>
                      <a:r>
                        <a:rPr lang="fi-FI" sz="1050">
                          <a:latin typeface="Calibri" panose="020F0502020204030204" pitchFamily="34" charset="0"/>
                          <a:ea typeface="Calibri" panose="020F0502020204030204" pitchFamily="34" charset="0"/>
                          <a:cs typeface="Calibri" panose="020F0502020204030204" pitchFamily="34" charset="0"/>
                        </a:rPr>
                        <a:t>12345678910 </a:t>
                      </a:r>
                      <a:r>
                        <a:rPr lang="fi-FI" sz="1050" kern="1100" err="1">
                          <a:solidFill>
                            <a:srgbClr val="FF0000"/>
                          </a:solidFill>
                          <a:latin typeface="Calibri" panose="020F0502020204030204" pitchFamily="34" charset="0"/>
                          <a:ea typeface="Calibri" panose="020F0502020204030204" pitchFamily="34" charset="0"/>
                          <a:cs typeface="Calibri" panose="020F0502020204030204" pitchFamily="34" charset="0"/>
                        </a:rPr>
                        <a:t>Example</a:t>
                      </a:r>
                      <a:endParaRPr lang="fi-FI" sz="1800"/>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fi-FI"/>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3816890392"/>
                  </a:ext>
                </a:extLst>
              </a:tr>
              <a:tr h="233452">
                <a:tc gridSpan="4">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fi-FI" sz="1050" b="1" err="1">
                          <a:solidFill>
                            <a:schemeClr val="tx1"/>
                          </a:solidFill>
                          <a:latin typeface="Calibri" panose="020F0502020204030204" pitchFamily="34" charset="0"/>
                          <a:ea typeface="Calibri" panose="020F0502020204030204" pitchFamily="34" charset="0"/>
                          <a:cs typeface="Calibri" panose="020F0502020204030204" pitchFamily="34" charset="0"/>
                        </a:rPr>
                        <a:t>Optional</a:t>
                      </a: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fi-FI" sz="1050" b="1" err="1">
                          <a:solidFill>
                            <a:schemeClr val="tx1"/>
                          </a:solidFill>
                          <a:latin typeface="Calibri" panose="020F0502020204030204" pitchFamily="34" charset="0"/>
                          <a:ea typeface="Calibri" panose="020F0502020204030204" pitchFamily="34" charset="0"/>
                          <a:cs typeface="Calibri" panose="020F0502020204030204" pitchFamily="34" charset="0"/>
                        </a:rPr>
                        <a:t>additional</a:t>
                      </a: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fi-FI" sz="1050" b="1" err="1">
                          <a:solidFill>
                            <a:schemeClr val="tx1"/>
                          </a:solidFill>
                          <a:latin typeface="Calibri" panose="020F0502020204030204" pitchFamily="34" charset="0"/>
                          <a:ea typeface="Calibri" panose="020F0502020204030204" pitchFamily="34" charset="0"/>
                          <a:cs typeface="Calibri" panose="020F0502020204030204" pitchFamily="34" charset="0"/>
                        </a:rPr>
                        <a:t>information</a:t>
                      </a: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for </a:t>
                      </a:r>
                      <a:r>
                        <a:rPr lang="fi-FI" sz="1050" b="1" err="1">
                          <a:solidFill>
                            <a:schemeClr val="tx1"/>
                          </a:solidFill>
                          <a:latin typeface="Calibri" panose="020F0502020204030204" pitchFamily="34" charset="0"/>
                          <a:ea typeface="Calibri" panose="020F0502020204030204" pitchFamily="34" charset="0"/>
                          <a:cs typeface="Calibri" panose="020F0502020204030204" pitchFamily="34" charset="0"/>
                        </a:rPr>
                        <a:t>precast</a:t>
                      </a: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fi-FI" sz="1050" b="1" err="1">
                          <a:solidFill>
                            <a:schemeClr val="tx1"/>
                          </a:solidFill>
                          <a:latin typeface="Calibri" panose="020F0502020204030204" pitchFamily="34" charset="0"/>
                          <a:ea typeface="Calibri" panose="020F0502020204030204" pitchFamily="34" charset="0"/>
                          <a:cs typeface="Calibri" panose="020F0502020204030204" pitchFamily="34" charset="0"/>
                        </a:rPr>
                        <a:t>concrete</a:t>
                      </a: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fi-FI" sz="1050" b="1" err="1">
                          <a:solidFill>
                            <a:schemeClr val="tx1"/>
                          </a:solidFill>
                          <a:latin typeface="Calibri" panose="020F0502020204030204" pitchFamily="34" charset="0"/>
                          <a:ea typeface="Calibri" panose="020F0502020204030204" pitchFamily="34" charset="0"/>
                          <a:cs typeface="Calibri" panose="020F0502020204030204" pitchFamily="34" charset="0"/>
                        </a:rPr>
                        <a:t>elements</a:t>
                      </a:r>
                      <a:endParaRPr lang="fi-FI" sz="1050" b="1">
                        <a:solidFill>
                          <a:schemeClr val="tx1"/>
                        </a:solidFill>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hMerge="1">
                  <a:txBody>
                    <a:bodyPr/>
                    <a:lstStyle/>
                    <a:p>
                      <a:endParaRPr lang="fi-FI"/>
                    </a:p>
                  </a:txBody>
                  <a:tcPr/>
                </a:tc>
                <a:tc hMerge="1">
                  <a:txBody>
                    <a:bodyPr/>
                    <a:lstStyle/>
                    <a:p>
                      <a:pPr>
                        <a:lnSpc>
                          <a:spcPct val="80000"/>
                        </a:lnSpc>
                      </a:pPr>
                      <a:endParaRPr lang="fi-FI" sz="1300"/>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hMerge="1">
                  <a:txBody>
                    <a:bodyPr/>
                    <a:lstStyle/>
                    <a:p>
                      <a:endParaRPr lang="fi-FI"/>
                    </a:p>
                  </a:txBody>
                  <a:tcPr/>
                </a:tc>
                <a:extLst>
                  <a:ext uri="{0D108BD9-81ED-4DB2-BD59-A6C34878D82A}">
                    <a16:rowId xmlns:a16="http://schemas.microsoft.com/office/drawing/2014/main" val="3281160315"/>
                  </a:ext>
                </a:extLst>
              </a:tr>
              <a:tr h="233452">
                <a:tc gridSpan="2">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(91) </a:t>
                      </a:r>
                      <a:r>
                        <a:rPr lang="fi-FI" sz="1050" b="0" err="1">
                          <a:solidFill>
                            <a:schemeClr val="tx1"/>
                          </a:solidFill>
                          <a:latin typeface="Calibri" panose="020F0502020204030204" pitchFamily="34" charset="0"/>
                          <a:ea typeface="Calibri" panose="020F0502020204030204" pitchFamily="34" charset="0"/>
                          <a:cs typeface="Calibri" panose="020F0502020204030204" pitchFamily="34" charset="0"/>
                        </a:rPr>
                        <a:t>Finnish</a:t>
                      </a:r>
                      <a:r>
                        <a:rPr lang="fi-FI" sz="1050" b="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fi-FI" sz="1050" b="0" err="1">
                          <a:solidFill>
                            <a:schemeClr val="tx1"/>
                          </a:solidFill>
                          <a:latin typeface="Calibri" panose="020F0502020204030204" pitchFamily="34" charset="0"/>
                          <a:ea typeface="Calibri" panose="020F0502020204030204" pitchFamily="34" charset="0"/>
                          <a:cs typeface="Calibri" panose="020F0502020204030204" pitchFamily="34" charset="0"/>
                        </a:rPr>
                        <a:t>element</a:t>
                      </a:r>
                      <a:r>
                        <a:rPr lang="fi-FI" sz="1050" b="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fi-FI" sz="1050" b="0" err="1">
                          <a:solidFill>
                            <a:schemeClr val="tx1"/>
                          </a:solidFill>
                          <a:latin typeface="Calibri" panose="020F0502020204030204" pitchFamily="34" charset="0"/>
                          <a:ea typeface="Calibri" panose="020F0502020204030204" pitchFamily="34" charset="0"/>
                          <a:cs typeface="Calibri" panose="020F0502020204030204" pitchFamily="34" charset="0"/>
                        </a:rPr>
                        <a:t>classification</a:t>
                      </a:r>
                      <a:endParaRPr lang="fi-FI" sz="1050" b="0">
                        <a:solidFill>
                          <a:schemeClr val="tx1"/>
                        </a:solidFill>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lang="fi-FI" sz="12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nSpc>
                          <a:spcPct val="80000"/>
                        </a:lnSpc>
                      </a:pPr>
                      <a:r>
                        <a:rPr lang="fi-FI" sz="1050">
                          <a:latin typeface="Calibri" panose="020F0502020204030204" pitchFamily="34" charset="0"/>
                          <a:ea typeface="Calibri" panose="020F0502020204030204" pitchFamily="34" charset="0"/>
                          <a:cs typeface="Calibri" panose="020F0502020204030204" pitchFamily="34" charset="0"/>
                        </a:rPr>
                        <a:t>V1001 </a:t>
                      </a:r>
                      <a:r>
                        <a:rPr lang="fi-FI" sz="1050" kern="1100" err="1">
                          <a:solidFill>
                            <a:srgbClr val="FF0000"/>
                          </a:solidFill>
                          <a:latin typeface="Calibri" panose="020F0502020204030204" pitchFamily="34" charset="0"/>
                          <a:ea typeface="Calibri" panose="020F0502020204030204" pitchFamily="34" charset="0"/>
                          <a:cs typeface="Calibri" panose="020F0502020204030204" pitchFamily="34" charset="0"/>
                        </a:rPr>
                        <a:t>Example</a:t>
                      </a:r>
                      <a:endParaRPr lang="fi-FI" sz="1800"/>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fi-FI"/>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54844453"/>
                  </a:ext>
                </a:extLst>
              </a:tr>
              <a:tr h="233452">
                <a:tc gridSpan="2">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(92) </a:t>
                      </a:r>
                      <a:r>
                        <a:rPr lang="fi-FI" sz="1050">
                          <a:solidFill>
                            <a:schemeClr val="tx1"/>
                          </a:solidFill>
                          <a:latin typeface="Calibri" panose="020F0502020204030204" pitchFamily="34" charset="0"/>
                          <a:ea typeface="Calibri" panose="020F0502020204030204" pitchFamily="34" charset="0"/>
                          <a:cs typeface="Calibri" panose="020F0502020204030204" pitchFamily="34" charset="0"/>
                        </a:rPr>
                        <a:t>GUID</a:t>
                      </a: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lang="fi-FI" sz="12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nSpc>
                          <a:spcPct val="80000"/>
                        </a:lnSpc>
                      </a:pPr>
                      <a:r>
                        <a:rPr lang="fi-FI" sz="1050">
                          <a:latin typeface="Calibri" panose="020F0502020204030204" pitchFamily="34" charset="0"/>
                          <a:ea typeface="Calibri" panose="020F0502020204030204" pitchFamily="34" charset="0"/>
                          <a:cs typeface="Calibri" panose="020F0502020204030204" pitchFamily="34" charset="0"/>
                        </a:rPr>
                        <a:t>ba34cf17-0c4b-4c6f-9295-cae05aa74ad4 </a:t>
                      </a:r>
                      <a:r>
                        <a:rPr lang="fi-FI" sz="1050" kern="1100" err="1">
                          <a:solidFill>
                            <a:srgbClr val="FF0000"/>
                          </a:solidFill>
                          <a:latin typeface="Calibri" panose="020F0502020204030204" pitchFamily="34" charset="0"/>
                          <a:ea typeface="Calibri" panose="020F0502020204030204" pitchFamily="34" charset="0"/>
                          <a:cs typeface="Calibri" panose="020F0502020204030204" pitchFamily="34" charset="0"/>
                        </a:rPr>
                        <a:t>Example</a:t>
                      </a:r>
                      <a:endParaRPr lang="fi-FI" sz="1800"/>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fi-FI"/>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3492882127"/>
                  </a:ext>
                </a:extLst>
              </a:tr>
              <a:tr h="233452">
                <a:tc gridSpan="2">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a:solidFill>
                            <a:schemeClr val="tx1"/>
                          </a:solidFill>
                          <a:latin typeface="Calibri" panose="020F0502020204030204" pitchFamily="34" charset="0"/>
                          <a:ea typeface="Calibri" panose="020F0502020204030204" pitchFamily="34" charset="0"/>
                          <a:cs typeface="Calibri" panose="020F0502020204030204" pitchFamily="34" charset="0"/>
                        </a:rPr>
                        <a:t> (99) Domain </a:t>
                      </a:r>
                      <a:r>
                        <a:rPr lang="fi-FI" sz="1050" err="1">
                          <a:solidFill>
                            <a:schemeClr val="tx1"/>
                          </a:solidFill>
                          <a:latin typeface="Calibri" panose="020F0502020204030204" pitchFamily="34" charset="0"/>
                          <a:ea typeface="Calibri" panose="020F0502020204030204" pitchFamily="34" charset="0"/>
                          <a:cs typeface="Calibri" panose="020F0502020204030204" pitchFamily="34" charset="0"/>
                        </a:rPr>
                        <a:t>name</a:t>
                      </a:r>
                      <a:endParaRPr lang="fi-FI" sz="1050">
                        <a:solidFill>
                          <a:schemeClr val="tx1"/>
                        </a:solidFill>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fi-FI"/>
                    </a:p>
                  </a:txBody>
                  <a:tcPr/>
                </a:tc>
                <a:tc gridSpan="2">
                  <a:txBody>
                    <a:bodyPr/>
                    <a:lstStyle/>
                    <a:p>
                      <a:pPr>
                        <a:lnSpc>
                          <a:spcPct val="80000"/>
                        </a:lnSpc>
                      </a:pPr>
                      <a:r>
                        <a:rPr lang="fi-FI" sz="1050" kern="1200">
                          <a:solidFill>
                            <a:schemeClr val="tx1"/>
                          </a:solidFill>
                          <a:latin typeface="Calibri" panose="020F0502020204030204" pitchFamily="34" charset="0"/>
                          <a:ea typeface="Calibri" panose="020F0502020204030204" pitchFamily="34" charset="0"/>
                          <a:cs typeface="Calibri" panose="020F0502020204030204" pitchFamily="34" charset="0"/>
                        </a:rPr>
                        <a:t>id.rt.fi </a:t>
                      </a:r>
                      <a:r>
                        <a:rPr lang="fi-FI" sz="1050" kern="1100" err="1">
                          <a:solidFill>
                            <a:srgbClr val="FF0000"/>
                          </a:solidFill>
                          <a:latin typeface="Calibri" panose="020F0502020204030204" pitchFamily="34" charset="0"/>
                          <a:ea typeface="Calibri" panose="020F0502020204030204" pitchFamily="34" charset="0"/>
                          <a:cs typeface="Calibri" panose="020F0502020204030204" pitchFamily="34" charset="0"/>
                        </a:rPr>
                        <a:t>Example</a:t>
                      </a:r>
                      <a:endParaRPr lang="fi-FI" sz="1050" kern="1200">
                        <a:solidFill>
                          <a:schemeClr val="tx1"/>
                        </a:solidFill>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fi-FI"/>
                    </a:p>
                  </a:txBody>
                  <a:tcPr/>
                </a:tc>
                <a:extLst>
                  <a:ext uri="{0D108BD9-81ED-4DB2-BD59-A6C34878D82A}">
                    <a16:rowId xmlns:a16="http://schemas.microsoft.com/office/drawing/2014/main" val="2830763454"/>
                  </a:ext>
                </a:extLst>
              </a:tr>
              <a:tr h="295127">
                <a:tc gridSpan="4">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b="1">
                          <a:solidFill>
                            <a:schemeClr val="bg1"/>
                          </a:solidFill>
                          <a:latin typeface="Calibri" panose="020F0502020204030204" pitchFamily="34" charset="0"/>
                          <a:ea typeface="Calibri" panose="020F0502020204030204" pitchFamily="34" charset="0"/>
                          <a:cs typeface="Calibri" panose="020F0502020204030204" pitchFamily="34" charset="0"/>
                        </a:rPr>
                        <a:t> DATA CARRIERS</a:t>
                      </a:r>
                    </a:p>
                  </a:txBody>
                  <a:tcPr marL="54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hMerge="1">
                  <a:txBody>
                    <a:bodyPr/>
                    <a:lstStyle/>
                    <a:p>
                      <a:endParaRPr lang="fi-FI"/>
                    </a:p>
                  </a:txBody>
                  <a:tcPr/>
                </a:tc>
                <a:tc hMerge="1">
                  <a:txBody>
                    <a:bodyPr/>
                    <a:lstStyle/>
                    <a:p>
                      <a:endParaRPr lang="fi-FI"/>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lang="fi-FI"/>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642626970"/>
                  </a:ext>
                </a:extLst>
              </a:tr>
              <a:tr h="499849">
                <a:tc>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b="1">
                          <a:latin typeface="Calibri" panose="020F0502020204030204" pitchFamily="34" charset="0"/>
                          <a:ea typeface="Calibri" panose="020F0502020204030204" pitchFamily="34" charset="0"/>
                          <a:cs typeface="Calibri" panose="020F0502020204030204" pitchFamily="34" charset="0"/>
                        </a:rPr>
                        <a:t> GS1 Digital </a:t>
                      </a:r>
                      <a:r>
                        <a:rPr lang="fi-FI" sz="1050" b="1" err="1">
                          <a:latin typeface="Calibri" panose="020F0502020204030204" pitchFamily="34" charset="0"/>
                          <a:ea typeface="Calibri" panose="020F0502020204030204" pitchFamily="34" charset="0"/>
                          <a:cs typeface="Calibri" panose="020F0502020204030204" pitchFamily="34" charset="0"/>
                        </a:rPr>
                        <a:t>Link</a:t>
                      </a:r>
                      <a:r>
                        <a:rPr lang="fi-FI" sz="1050" b="1">
                          <a:latin typeface="Calibri" panose="020F0502020204030204" pitchFamily="34" charset="0"/>
                          <a:ea typeface="Calibri" panose="020F0502020204030204" pitchFamily="34" charset="0"/>
                          <a:cs typeface="Calibri" panose="020F0502020204030204" pitchFamily="34" charset="0"/>
                        </a:rPr>
                        <a:t> </a:t>
                      </a:r>
                      <a:r>
                        <a:rPr lang="fi-FI" sz="1050">
                          <a:latin typeface="Calibri" panose="020F0502020204030204" pitchFamily="34" charset="0"/>
                          <a:ea typeface="Calibri" panose="020F0502020204030204" pitchFamily="34" charset="0"/>
                          <a:cs typeface="Calibri" panose="020F0502020204030204" pitchFamily="34" charset="0"/>
                        </a:rPr>
                        <a:t>(2D Barcode)</a:t>
                      </a:r>
                      <a:endParaRPr lang="fi-FI" sz="1050">
                        <a:solidFill>
                          <a:schemeClr val="tx1"/>
                        </a:solidFill>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b="1">
                          <a:latin typeface="Calibri" panose="020F0502020204030204" pitchFamily="34" charset="0"/>
                          <a:ea typeface="Calibri" panose="020F0502020204030204" pitchFamily="34" charset="0"/>
                          <a:cs typeface="Calibri" panose="020F0502020204030204" pitchFamily="34" charset="0"/>
                        </a:rPr>
                        <a:t>GS1 </a:t>
                      </a:r>
                      <a:r>
                        <a:rPr lang="fi-FI" sz="1050" b="1" err="1">
                          <a:latin typeface="Calibri" panose="020F0502020204030204" pitchFamily="34" charset="0"/>
                          <a:ea typeface="Calibri" panose="020F0502020204030204" pitchFamily="34" charset="0"/>
                          <a:cs typeface="Calibri" panose="020F0502020204030204" pitchFamily="34" charset="0"/>
                        </a:rPr>
                        <a:t>DataMatrix</a:t>
                      </a:r>
                      <a:r>
                        <a:rPr lang="fi-FI" sz="1050" b="1">
                          <a:latin typeface="Calibri" panose="020F0502020204030204" pitchFamily="34" charset="0"/>
                          <a:ea typeface="Calibri" panose="020F0502020204030204" pitchFamily="34" charset="0"/>
                          <a:cs typeface="Calibri" panose="020F0502020204030204" pitchFamily="34" charset="0"/>
                        </a:rPr>
                        <a:t> </a:t>
                      </a:r>
                      <a:r>
                        <a:rPr lang="fi-FI" sz="1050">
                          <a:latin typeface="Calibri" panose="020F0502020204030204" pitchFamily="34" charset="0"/>
                          <a:ea typeface="Calibri" panose="020F0502020204030204" pitchFamily="34" charset="0"/>
                          <a:cs typeface="Calibri" panose="020F0502020204030204" pitchFamily="34" charset="0"/>
                        </a:rPr>
                        <a:t>(2D Barcode)</a:t>
                      </a: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lang="fi-FI" sz="800">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b="1">
                          <a:latin typeface="Calibri" panose="020F0502020204030204" pitchFamily="34" charset="0"/>
                          <a:ea typeface="Calibri" panose="020F0502020204030204" pitchFamily="34" charset="0"/>
                          <a:cs typeface="Calibri" panose="020F0502020204030204" pitchFamily="34" charset="0"/>
                        </a:rPr>
                        <a:t>EPC/RFID </a:t>
                      </a:r>
                      <a:r>
                        <a:rPr lang="fi-FI" sz="1050">
                          <a:latin typeface="Calibri" panose="020F0502020204030204" pitchFamily="34" charset="0"/>
                          <a:ea typeface="Calibri" panose="020F0502020204030204" pitchFamily="34" charset="0"/>
                          <a:cs typeface="Calibri" panose="020F0502020204030204" pitchFamily="34" charset="0"/>
                        </a:rPr>
                        <a:t>(</a:t>
                      </a:r>
                      <a:r>
                        <a:rPr lang="fi-FI" sz="1050" b="0" i="0">
                          <a:solidFill>
                            <a:srgbClr val="4D5156"/>
                          </a:solidFill>
                          <a:effectLst/>
                          <a:highlight>
                            <a:srgbClr val="FFFFFF"/>
                          </a:highlight>
                          <a:latin typeface="Calibri" panose="020F0502020204030204" pitchFamily="34" charset="0"/>
                          <a:ea typeface="Calibri" panose="020F0502020204030204" pitchFamily="34" charset="0"/>
                          <a:cs typeface="Calibri" panose="020F0502020204030204" pitchFamily="34" charset="0"/>
                        </a:rPr>
                        <a:t>radio </a:t>
                      </a:r>
                      <a:r>
                        <a:rPr lang="fi-FI" sz="1050" b="0" i="0" err="1">
                          <a:solidFill>
                            <a:srgbClr val="4D5156"/>
                          </a:solidFill>
                          <a:effectLst/>
                          <a:highlight>
                            <a:srgbClr val="FFFFFF"/>
                          </a:highlight>
                          <a:latin typeface="Calibri" panose="020F0502020204030204" pitchFamily="34" charset="0"/>
                          <a:ea typeface="Calibri" panose="020F0502020204030204" pitchFamily="34" charset="0"/>
                          <a:cs typeface="Calibri" panose="020F0502020204030204" pitchFamily="34" charset="0"/>
                        </a:rPr>
                        <a:t>frequency</a:t>
                      </a:r>
                      <a:r>
                        <a:rPr lang="fi-FI" sz="1050" b="0" i="0">
                          <a:solidFill>
                            <a:srgbClr val="4D5156"/>
                          </a:solidFill>
                          <a:effectLst/>
                          <a:highlight>
                            <a:srgbClr val="FFFFFF"/>
                          </a:highlight>
                          <a:latin typeface="Calibri" panose="020F0502020204030204" pitchFamily="34" charset="0"/>
                          <a:ea typeface="Calibri" panose="020F0502020204030204" pitchFamily="34" charset="0"/>
                          <a:cs typeface="Calibri" panose="020F0502020204030204" pitchFamily="34" charset="0"/>
                        </a:rPr>
                        <a:t> </a:t>
                      </a:r>
                      <a:r>
                        <a:rPr lang="fi-FI" sz="1050" b="0" i="0" err="1">
                          <a:solidFill>
                            <a:srgbClr val="4D5156"/>
                          </a:solidFill>
                          <a:effectLst/>
                          <a:highlight>
                            <a:srgbClr val="FFFFFF"/>
                          </a:highlight>
                          <a:latin typeface="Calibri" panose="020F0502020204030204" pitchFamily="34" charset="0"/>
                          <a:ea typeface="Calibri" panose="020F0502020204030204" pitchFamily="34" charset="0"/>
                          <a:cs typeface="Calibri" panose="020F0502020204030204" pitchFamily="34" charset="0"/>
                        </a:rPr>
                        <a:t>remote</a:t>
                      </a:r>
                      <a:r>
                        <a:rPr lang="fi-FI" sz="1050" b="0" i="0">
                          <a:solidFill>
                            <a:srgbClr val="4D5156"/>
                          </a:solidFill>
                          <a:effectLst/>
                          <a:highlight>
                            <a:srgbClr val="FFFFFF"/>
                          </a:highlight>
                          <a:latin typeface="Calibri" panose="020F0502020204030204" pitchFamily="34" charset="0"/>
                          <a:ea typeface="Calibri" panose="020F0502020204030204" pitchFamily="34" charset="0"/>
                          <a:cs typeface="Calibri" panose="020F0502020204030204" pitchFamily="34" charset="0"/>
                        </a:rPr>
                        <a:t> </a:t>
                      </a:r>
                      <a:r>
                        <a:rPr lang="fi-FI" sz="1050" b="0" i="0" err="1">
                          <a:solidFill>
                            <a:srgbClr val="4D5156"/>
                          </a:solidFill>
                          <a:effectLst/>
                          <a:highlight>
                            <a:srgbClr val="FFFFFF"/>
                          </a:highlight>
                          <a:latin typeface="Calibri" panose="020F0502020204030204" pitchFamily="34" charset="0"/>
                          <a:ea typeface="Calibri" panose="020F0502020204030204" pitchFamily="34" charset="0"/>
                          <a:cs typeface="Calibri" panose="020F0502020204030204" pitchFamily="34" charset="0"/>
                        </a:rPr>
                        <a:t>sensing</a:t>
                      </a:r>
                      <a:r>
                        <a:rPr lang="fi-FI" sz="1050" b="0" i="0">
                          <a:solidFill>
                            <a:srgbClr val="4D5156"/>
                          </a:solidFill>
                          <a:effectLst/>
                          <a:highlight>
                            <a:srgbClr val="FFFFFF"/>
                          </a:highlight>
                          <a:latin typeface="Calibri" panose="020F0502020204030204" pitchFamily="34" charset="0"/>
                          <a:ea typeface="Calibri" panose="020F0502020204030204" pitchFamily="34" charset="0"/>
                          <a:cs typeface="Calibri" panose="020F0502020204030204" pitchFamily="34" charset="0"/>
                        </a:rPr>
                        <a:t> </a:t>
                      </a:r>
                      <a:r>
                        <a:rPr lang="fi-FI" sz="1050" b="0" i="0" err="1">
                          <a:solidFill>
                            <a:srgbClr val="4D5156"/>
                          </a:solidFill>
                          <a:effectLst/>
                          <a:highlight>
                            <a:srgbClr val="FFFFFF"/>
                          </a:highlight>
                          <a:latin typeface="Calibri" panose="020F0502020204030204" pitchFamily="34" charset="0"/>
                          <a:ea typeface="Calibri" panose="020F0502020204030204" pitchFamily="34" charset="0"/>
                          <a:cs typeface="Calibri" panose="020F0502020204030204" pitchFamily="34" charset="0"/>
                        </a:rPr>
                        <a:t>method</a:t>
                      </a:r>
                      <a:r>
                        <a:rPr lang="fi-FI" sz="1050" i="0">
                          <a:solidFill>
                            <a:srgbClr val="4D5156"/>
                          </a:solidFill>
                          <a:effectLst/>
                          <a:latin typeface="Calibri" panose="020F0502020204030204" pitchFamily="34" charset="0"/>
                          <a:ea typeface="Calibri" panose="020F0502020204030204" pitchFamily="34" charset="0"/>
                          <a:cs typeface="Calibri" panose="020F0502020204030204" pitchFamily="34" charset="0"/>
                        </a:rPr>
                        <a:t>)</a:t>
                      </a:r>
                      <a:endParaRPr lang="fi-FI" sz="1050">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5745628"/>
                  </a:ext>
                </a:extLst>
              </a:tr>
              <a:tr h="576588">
                <a:tc>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lang="fi-FI" sz="800">
                        <a:solidFill>
                          <a:schemeClr val="tx1"/>
                        </a:solidFill>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lang="fi-FI" sz="800">
                        <a:solidFill>
                          <a:schemeClr val="tx1"/>
                        </a:solidFill>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lang="fi-FI" sz="800">
                        <a:solidFill>
                          <a:schemeClr val="tx1"/>
                        </a:solidFill>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lang="fi-FI" sz="800">
                        <a:solidFill>
                          <a:schemeClr val="tx1"/>
                        </a:solidFill>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7846772"/>
                  </a:ext>
                </a:extLst>
              </a:tr>
            </a:tbl>
          </a:graphicData>
        </a:graphic>
      </p:graphicFrame>
      <p:grpSp>
        <p:nvGrpSpPr>
          <p:cNvPr id="8" name="Ryhmä 7">
            <a:extLst>
              <a:ext uri="{FF2B5EF4-FFF2-40B4-BE49-F238E27FC236}">
                <a16:creationId xmlns:a16="http://schemas.microsoft.com/office/drawing/2014/main" id="{09022362-B7F7-0262-DC39-B252B22EEF23}"/>
              </a:ext>
            </a:extLst>
          </p:cNvPr>
          <p:cNvGrpSpPr/>
          <p:nvPr/>
        </p:nvGrpSpPr>
        <p:grpSpPr>
          <a:xfrm>
            <a:off x="1019759" y="5644987"/>
            <a:ext cx="4454359" cy="525997"/>
            <a:chOff x="7829837" y="6258104"/>
            <a:chExt cx="3858910" cy="468000"/>
          </a:xfrm>
        </p:grpSpPr>
        <p:pic>
          <p:nvPicPr>
            <p:cNvPr id="9" name="Picture 2" descr="Data Matrix - Wikipedia">
              <a:extLst>
                <a:ext uri="{FF2B5EF4-FFF2-40B4-BE49-F238E27FC236}">
                  <a16:creationId xmlns:a16="http://schemas.microsoft.com/office/drawing/2014/main" id="{41451655-DA8C-085D-9E58-8B86A377973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562949" y="6294104"/>
              <a:ext cx="396000" cy="396000"/>
            </a:xfrm>
            <a:prstGeom prst="rect">
              <a:avLst/>
            </a:prstGeom>
            <a:noFill/>
            <a:extLst>
              <a:ext uri="{909E8E84-426E-40DD-AFC4-6F175D3DCCD1}">
                <a14:hiddenFill xmlns:a14="http://schemas.microsoft.com/office/drawing/2010/main">
                  <a:solidFill>
                    <a:srgbClr val="FFFFFF"/>
                  </a:solidFill>
                </a14:hiddenFill>
              </a:ext>
            </a:extLst>
          </p:spPr>
        </p:pic>
        <p:pic>
          <p:nvPicPr>
            <p:cNvPr id="10" name="Kuva 9">
              <a:extLst>
                <a:ext uri="{FF2B5EF4-FFF2-40B4-BE49-F238E27FC236}">
                  <a16:creationId xmlns:a16="http://schemas.microsoft.com/office/drawing/2014/main" id="{206E8C12-155E-8D56-2265-C90234CEB089}"/>
                </a:ext>
              </a:extLst>
            </p:cNvPr>
            <p:cNvPicPr>
              <a:picLocks noChangeAspect="1"/>
            </p:cNvPicPr>
            <p:nvPr/>
          </p:nvPicPr>
          <p:blipFill>
            <a:blip r:embed="rId3"/>
            <a:stretch>
              <a:fillRect/>
            </a:stretch>
          </p:blipFill>
          <p:spPr>
            <a:xfrm>
              <a:off x="11292747" y="6290300"/>
              <a:ext cx="396000" cy="396000"/>
            </a:xfrm>
            <a:prstGeom prst="rect">
              <a:avLst/>
            </a:prstGeom>
          </p:spPr>
        </p:pic>
        <p:pic>
          <p:nvPicPr>
            <p:cNvPr id="11" name="Kuva 10" descr="QR-koodi tasaisella täytöllä">
              <a:extLst>
                <a:ext uri="{FF2B5EF4-FFF2-40B4-BE49-F238E27FC236}">
                  <a16:creationId xmlns:a16="http://schemas.microsoft.com/office/drawing/2014/main" id="{359A3EDE-12D2-EA28-99BA-38C339BE131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829837" y="6258104"/>
              <a:ext cx="468000" cy="468000"/>
            </a:xfrm>
            <a:prstGeom prst="rect">
              <a:avLst/>
            </a:prstGeom>
          </p:spPr>
        </p:pic>
      </p:grpSp>
      <p:sp>
        <p:nvSpPr>
          <p:cNvPr id="12" name="Title 1">
            <a:extLst>
              <a:ext uri="{FF2B5EF4-FFF2-40B4-BE49-F238E27FC236}">
                <a16:creationId xmlns:a16="http://schemas.microsoft.com/office/drawing/2014/main" id="{E8167273-0D13-397E-9F01-919F95DC10C7}"/>
              </a:ext>
            </a:extLst>
          </p:cNvPr>
          <p:cNvSpPr txBox="1">
            <a:spLocks/>
          </p:cNvSpPr>
          <p:nvPr/>
        </p:nvSpPr>
        <p:spPr>
          <a:xfrm>
            <a:off x="447926" y="899216"/>
            <a:ext cx="11210673" cy="602894"/>
          </a:xfrm>
          <a:prstGeom prst="rect">
            <a:avLst/>
          </a:prstGeom>
        </p:spPr>
        <p:txBody>
          <a:bodyPr vert="horz" wrap="square" lIns="0" tIns="0" rIns="0" bIns="0" rtlCol="0" anchor="t" anchorCtr="0">
            <a:normAutofit/>
          </a:bodyPr>
          <a:lst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a:ln>
                  <a:noFill/>
                </a:ln>
                <a:solidFill>
                  <a:schemeClr val="tx1">
                    <a:lumMod val="65000"/>
                    <a:lumOff val="35000"/>
                  </a:schemeClr>
                </a:solidFill>
                <a:effectLst/>
                <a:uLnTx/>
                <a:uFillTx/>
                <a:latin typeface="Avenir Next LT Pro Demi"/>
                <a:ea typeface="+mj-ea"/>
                <a:cs typeface="+mj-cs"/>
              </a:rPr>
              <a:t>Identification and data-capture</a:t>
            </a:r>
            <a:endParaRPr kumimoji="0" lang="fi-FI" sz="2400" b="0" i="0" u="none" strike="noStrike" kern="1200" cap="none" spc="0" normalizeH="0" baseline="0" noProof="0">
              <a:ln>
                <a:noFill/>
              </a:ln>
              <a:solidFill>
                <a:schemeClr val="tx1">
                  <a:lumMod val="65000"/>
                  <a:lumOff val="35000"/>
                </a:schemeClr>
              </a:solidFill>
              <a:effectLst/>
              <a:uLnTx/>
              <a:uFillTx/>
              <a:latin typeface="Avenir Next LT Pro Demi"/>
              <a:ea typeface="+mj-ea"/>
              <a:cs typeface="+mj-cs"/>
            </a:endParaRPr>
          </a:p>
        </p:txBody>
      </p:sp>
      <p:sp>
        <p:nvSpPr>
          <p:cNvPr id="16" name="Dian numeron paikkamerkki 5">
            <a:extLst>
              <a:ext uri="{FF2B5EF4-FFF2-40B4-BE49-F238E27FC236}">
                <a16:creationId xmlns:a16="http://schemas.microsoft.com/office/drawing/2014/main" id="{163AFAAD-1014-BD31-32DE-A4220ABB5A6F}"/>
              </a:ext>
            </a:extLst>
          </p:cNvPr>
          <p:cNvSpPr txBox="1">
            <a:spLocks/>
          </p:cNvSpPr>
          <p:nvPr/>
        </p:nvSpPr>
        <p:spPr>
          <a:xfrm>
            <a:off x="7838777" y="5910908"/>
            <a:ext cx="2743200" cy="365125"/>
          </a:xfrm>
          <a:prstGeom prst="rect">
            <a:avLst/>
          </a:prstGeom>
        </p:spPr>
        <p:txBody>
          <a:bodyPr vert="horz" wrap="square" lIns="0" tIns="0" rIns="0" bIns="0" rtlCol="0" anchor="ctr" anchorCtr="0">
            <a:noAutofit/>
          </a:bodyPr>
          <a:lstStyle>
            <a:defPPr>
              <a:defRPr lang="fi-FI"/>
            </a:defPPr>
            <a:lvl1pPr marL="0" algn="l" defTabSz="914400" rtl="0" eaLnBrk="1" latinLnBrk="0" hangingPunct="1">
              <a:defRPr sz="900" kern="1200">
                <a:solidFill>
                  <a:schemeClr val="accent1"/>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DFD61EF7-2460-4EE9-A031-27FEBC4F9A95}" type="slidenum">
              <a:rPr lang="fi-FI" sz="1200" smtClean="0">
                <a:solidFill>
                  <a:prstClr val="black">
                    <a:tint val="82000"/>
                  </a:prstClr>
                </a:solidFill>
                <a:latin typeface="Aptos" panose="02110004020202020204"/>
              </a:rPr>
              <a:pPr algn="r">
                <a:defRPr/>
              </a:pPr>
              <a:t>36</a:t>
            </a:fld>
            <a:endParaRPr lang="fi-FI" sz="1200">
              <a:solidFill>
                <a:prstClr val="black">
                  <a:tint val="82000"/>
                </a:prstClr>
              </a:solidFill>
              <a:latin typeface="Aptos" panose="02110004020202020204"/>
            </a:endParaRPr>
          </a:p>
        </p:txBody>
      </p:sp>
      <p:pic>
        <p:nvPicPr>
          <p:cNvPr id="17" name="Kuva 16">
            <a:extLst>
              <a:ext uri="{FF2B5EF4-FFF2-40B4-BE49-F238E27FC236}">
                <a16:creationId xmlns:a16="http://schemas.microsoft.com/office/drawing/2014/main" id="{5304DAC5-A28B-D97F-5437-052ED5A8F40C}"/>
              </a:ext>
            </a:extLst>
          </p:cNvPr>
          <p:cNvPicPr>
            <a:picLocks noChangeAspect="1"/>
          </p:cNvPicPr>
          <p:nvPr/>
        </p:nvPicPr>
        <p:blipFill>
          <a:blip r:embed="rId3"/>
          <a:stretch>
            <a:fillRect/>
          </a:stretch>
        </p:blipFill>
        <p:spPr>
          <a:xfrm>
            <a:off x="7868396" y="1980879"/>
            <a:ext cx="393283" cy="393283"/>
          </a:xfrm>
          <a:prstGeom prst="rect">
            <a:avLst/>
          </a:prstGeom>
        </p:spPr>
      </p:pic>
      <p:sp>
        <p:nvSpPr>
          <p:cNvPr id="18" name="Oikea aaltosulje 17">
            <a:extLst>
              <a:ext uri="{FF2B5EF4-FFF2-40B4-BE49-F238E27FC236}">
                <a16:creationId xmlns:a16="http://schemas.microsoft.com/office/drawing/2014/main" id="{9DCAEBC7-3DF3-889C-6B8E-CF681106C516}"/>
              </a:ext>
            </a:extLst>
          </p:cNvPr>
          <p:cNvSpPr/>
          <p:nvPr/>
        </p:nvSpPr>
        <p:spPr>
          <a:xfrm>
            <a:off x="6222019" y="3007380"/>
            <a:ext cx="398660" cy="1908826"/>
          </a:xfrm>
          <a:prstGeom prst="rightBrace">
            <a:avLst>
              <a:gd name="adj1" fmla="val 8333"/>
              <a:gd name="adj2" fmla="val 59532"/>
            </a:avLst>
          </a:prstGeom>
          <a:ln w="28575">
            <a:solidFill>
              <a:schemeClr val="tx1">
                <a:lumMod val="65000"/>
                <a:lumOff val="3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1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454545"/>
              </a:solidFill>
              <a:effectLst/>
              <a:uLnTx/>
              <a:uFillTx/>
              <a:latin typeface="Verdana"/>
              <a:ea typeface="+mn-ea"/>
              <a:cs typeface="+mn-cs"/>
            </a:endParaRPr>
          </a:p>
        </p:txBody>
      </p:sp>
      <p:sp>
        <p:nvSpPr>
          <p:cNvPr id="20" name="Tekstiruutu 19">
            <a:extLst>
              <a:ext uri="{FF2B5EF4-FFF2-40B4-BE49-F238E27FC236}">
                <a16:creationId xmlns:a16="http://schemas.microsoft.com/office/drawing/2014/main" id="{6DB6C257-6C91-785A-29CB-AEA0CAAFF37B}"/>
              </a:ext>
            </a:extLst>
          </p:cNvPr>
          <p:cNvSpPr txBox="1"/>
          <p:nvPr/>
        </p:nvSpPr>
        <p:spPr>
          <a:xfrm flipH="1">
            <a:off x="7989525" y="4403018"/>
            <a:ext cx="1204643" cy="4001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i-FI" sz="2000" b="1" i="0" u="none" strike="noStrike" kern="1200" cap="none" spc="0" normalizeH="0" baseline="0" noProof="0" err="1">
                <a:ln>
                  <a:noFill/>
                </a:ln>
                <a:solidFill>
                  <a:prstClr val="black"/>
                </a:solidFill>
                <a:effectLst/>
                <a:uLnTx/>
                <a:uFillTx/>
                <a:latin typeface="Calibri" panose="020F0502020204030204"/>
                <a:ea typeface="+mn-ea"/>
                <a:cs typeface="+mn-cs"/>
              </a:rPr>
              <a:t>Share</a:t>
            </a:r>
            <a:endParaRPr kumimoji="0" lang="fi-FI" sz="2000" b="1"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1" name="Kuva 20" descr="Jaa tasaisella täytöllä">
            <a:extLst>
              <a:ext uri="{FF2B5EF4-FFF2-40B4-BE49-F238E27FC236}">
                <a16:creationId xmlns:a16="http://schemas.microsoft.com/office/drawing/2014/main" id="{FEA087F8-DB2F-7A62-B199-C3F3CA613A1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086557" y="3645442"/>
            <a:ext cx="915580" cy="915580"/>
          </a:xfrm>
          <a:prstGeom prst="rect">
            <a:avLst/>
          </a:prstGeom>
        </p:spPr>
      </p:pic>
      <p:graphicFrame>
        <p:nvGraphicFramePr>
          <p:cNvPr id="22" name="Taulukko 21">
            <a:extLst>
              <a:ext uri="{FF2B5EF4-FFF2-40B4-BE49-F238E27FC236}">
                <a16:creationId xmlns:a16="http://schemas.microsoft.com/office/drawing/2014/main" id="{E843C3CF-1381-F815-9609-5DA628E2768C}"/>
              </a:ext>
            </a:extLst>
          </p:cNvPr>
          <p:cNvGraphicFramePr>
            <a:graphicFrameLocks noGrp="1"/>
          </p:cNvGraphicFramePr>
          <p:nvPr>
            <p:extLst>
              <p:ext uri="{D42A27DB-BD31-4B8C-83A1-F6EECF244321}">
                <p14:modId xmlns:p14="http://schemas.microsoft.com/office/powerpoint/2010/main" val="1977265529"/>
              </p:ext>
            </p:extLst>
          </p:nvPr>
        </p:nvGraphicFramePr>
        <p:xfrm>
          <a:off x="9265584" y="4079551"/>
          <a:ext cx="1543406" cy="457200"/>
        </p:xfrm>
        <a:graphic>
          <a:graphicData uri="http://schemas.openxmlformats.org/drawingml/2006/table">
            <a:tbl>
              <a:tblPr firstRow="1" bandRow="1">
                <a:tableStyleId>{5C22544A-7EE6-4342-B048-85BDC9FD1C3A}</a:tableStyleId>
              </a:tblPr>
              <a:tblGrid>
                <a:gridCol w="1543406">
                  <a:extLst>
                    <a:ext uri="{9D8B030D-6E8A-4147-A177-3AD203B41FA5}">
                      <a16:colId xmlns:a16="http://schemas.microsoft.com/office/drawing/2014/main" val="62724126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mn-lt"/>
                          <a:ea typeface="+mn-ea"/>
                          <a:cs typeface="+mn-cs"/>
                        </a:rPr>
                        <a:t>Product data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a:ln>
                            <a:noFill/>
                          </a:ln>
                          <a:solidFill>
                            <a:schemeClr val="bg1"/>
                          </a:solidFill>
                          <a:effectLst/>
                          <a:uLnTx/>
                          <a:uFillTx/>
                          <a:latin typeface="+mn-lt"/>
                          <a:ea typeface="+mn-ea"/>
                          <a:cs typeface="+mn-cs"/>
                        </a:rPr>
                        <a:t>Meta data</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extLst>
                  <a:ext uri="{0D108BD9-81ED-4DB2-BD59-A6C34878D82A}">
                    <a16:rowId xmlns:a16="http://schemas.microsoft.com/office/drawing/2014/main" val="3896723200"/>
                  </a:ext>
                </a:extLst>
              </a:tr>
            </a:tbl>
          </a:graphicData>
        </a:graphic>
      </p:graphicFrame>
      <p:graphicFrame>
        <p:nvGraphicFramePr>
          <p:cNvPr id="23" name="Taulukko 22">
            <a:extLst>
              <a:ext uri="{FF2B5EF4-FFF2-40B4-BE49-F238E27FC236}">
                <a16:creationId xmlns:a16="http://schemas.microsoft.com/office/drawing/2014/main" id="{76DACE8C-4995-9406-1F2A-826839CED9F7}"/>
              </a:ext>
            </a:extLst>
          </p:cNvPr>
          <p:cNvGraphicFramePr>
            <a:graphicFrameLocks noGrp="1"/>
          </p:cNvGraphicFramePr>
          <p:nvPr>
            <p:extLst>
              <p:ext uri="{D42A27DB-BD31-4B8C-83A1-F6EECF244321}">
                <p14:modId xmlns:p14="http://schemas.microsoft.com/office/powerpoint/2010/main" val="2405070814"/>
              </p:ext>
            </p:extLst>
          </p:nvPr>
        </p:nvGraphicFramePr>
        <p:xfrm>
          <a:off x="9265584" y="4534389"/>
          <a:ext cx="1543406" cy="1863564"/>
        </p:xfrm>
        <a:graphic>
          <a:graphicData uri="http://schemas.openxmlformats.org/drawingml/2006/table">
            <a:tbl>
              <a:tblPr firstRow="1" bandRow="1">
                <a:tableStyleId>{5C22544A-7EE6-4342-B048-85BDC9FD1C3A}</a:tableStyleId>
              </a:tblPr>
              <a:tblGrid>
                <a:gridCol w="1543406">
                  <a:extLst>
                    <a:ext uri="{9D8B030D-6E8A-4147-A177-3AD203B41FA5}">
                      <a16:colId xmlns:a16="http://schemas.microsoft.com/office/drawing/2014/main" val="627241263"/>
                    </a:ext>
                  </a:extLst>
                </a:gridCol>
              </a:tblGrid>
              <a:tr h="4614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err="1">
                          <a:ln>
                            <a:noFill/>
                          </a:ln>
                          <a:solidFill>
                            <a:prstClr val="black"/>
                          </a:solidFill>
                          <a:effectLst/>
                          <a:uLnTx/>
                          <a:uFillTx/>
                          <a:latin typeface="+mn-lt"/>
                          <a:ea typeface="+mn-ea"/>
                          <a:cs typeface="+mn-cs"/>
                        </a:rPr>
                        <a:t>Event</a:t>
                      </a:r>
                      <a:r>
                        <a:rPr kumimoji="0" lang="fi-FI" sz="1200" b="1" i="0" u="none" strike="noStrike" kern="1200" cap="none" spc="0" normalizeH="0" baseline="0" noProof="0">
                          <a:ln>
                            <a:noFill/>
                          </a:ln>
                          <a:solidFill>
                            <a:prstClr val="black"/>
                          </a:solidFill>
                          <a:effectLst/>
                          <a:uLnTx/>
                          <a:uFillTx/>
                          <a:latin typeface="+mn-lt"/>
                          <a:ea typeface="+mn-ea"/>
                          <a:cs typeface="+mn-cs"/>
                        </a:rPr>
                        <a:t> 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a:ln>
                            <a:noFill/>
                          </a:ln>
                          <a:solidFill>
                            <a:schemeClr val="bg1"/>
                          </a:solidFill>
                          <a:effectLst/>
                          <a:uLnTx/>
                          <a:uFillTx/>
                          <a:latin typeface="+mn-lt"/>
                          <a:ea typeface="+mn-ea"/>
                          <a:cs typeface="+mn-cs"/>
                        </a:rPr>
                        <a:t>GS1 EPCIS</a:t>
                      </a:r>
                    </a:p>
                  </a:txBody>
                  <a:tcPr marL="36000"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extLst>
                  <a:ext uri="{0D108BD9-81ED-4DB2-BD59-A6C34878D82A}">
                    <a16:rowId xmlns:a16="http://schemas.microsoft.com/office/drawing/2014/main" val="3896723200"/>
                  </a:ext>
                </a:extLst>
              </a:tr>
              <a:tr h="21116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800" b="1" err="1">
                          <a:solidFill>
                            <a:schemeClr val="tx1"/>
                          </a:solidFill>
                        </a:rPr>
                        <a:t>Who</a:t>
                      </a:r>
                      <a:r>
                        <a:rPr lang="fi-FI" sz="800" b="1">
                          <a:solidFill>
                            <a:schemeClr val="tx1"/>
                          </a:solidFill>
                        </a:rPr>
                        <a:t>: </a:t>
                      </a:r>
                      <a:r>
                        <a:rPr lang="fi-FI" sz="800" b="0">
                          <a:solidFill>
                            <a:schemeClr val="tx1"/>
                          </a:solidFill>
                        </a:rPr>
                        <a:t>(GLN) Party</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39073234"/>
                  </a:ext>
                </a:extLst>
              </a:tr>
              <a:tr h="207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800" b="1" err="1">
                          <a:solidFill>
                            <a:schemeClr val="tx1"/>
                          </a:solidFill>
                        </a:rPr>
                        <a:t>What</a:t>
                      </a:r>
                      <a:r>
                        <a:rPr lang="fi-FI" sz="800" b="1">
                          <a:solidFill>
                            <a:schemeClr val="tx1"/>
                          </a:solidFill>
                        </a:rPr>
                        <a:t>:</a:t>
                      </a:r>
                      <a:r>
                        <a:rPr lang="fi-FI" sz="800" b="0">
                          <a:solidFill>
                            <a:schemeClr val="tx1"/>
                          </a:solidFill>
                        </a:rPr>
                        <a:t> (SGTIN) </a:t>
                      </a:r>
                      <a:r>
                        <a:rPr lang="fi-FI" sz="800" b="0" err="1">
                          <a:solidFill>
                            <a:schemeClr val="tx1"/>
                          </a:solidFill>
                        </a:rPr>
                        <a:t>Element</a:t>
                      </a:r>
                      <a:endParaRPr lang="fi-FI" sz="800" b="0">
                        <a:solidFill>
                          <a:schemeClr val="tx1"/>
                        </a:solidFill>
                      </a:endParaRP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34799890"/>
                  </a:ext>
                </a:extLst>
              </a:tr>
              <a:tr h="20989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800" b="1" err="1">
                          <a:solidFill>
                            <a:schemeClr val="tx1"/>
                          </a:solidFill>
                        </a:rPr>
                        <a:t>Where</a:t>
                      </a:r>
                      <a:r>
                        <a:rPr lang="fi-FI" sz="800" b="1">
                          <a:solidFill>
                            <a:schemeClr val="tx1"/>
                          </a:solidFill>
                        </a:rPr>
                        <a:t>: </a:t>
                      </a:r>
                      <a:r>
                        <a:rPr lang="fi-FI" sz="800" b="0">
                          <a:solidFill>
                            <a:schemeClr val="tx1"/>
                          </a:solidFill>
                        </a:rPr>
                        <a:t>(GLN) </a:t>
                      </a:r>
                      <a:r>
                        <a:rPr lang="fi-FI" sz="800" b="0" err="1">
                          <a:solidFill>
                            <a:schemeClr val="tx1"/>
                          </a:solidFill>
                        </a:rPr>
                        <a:t>Factory</a:t>
                      </a:r>
                      <a:endParaRPr lang="fi-FI" sz="800" b="0">
                        <a:solidFill>
                          <a:schemeClr val="tx1"/>
                        </a:solidFill>
                      </a:endParaRP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06926349"/>
                  </a:ext>
                </a:extLst>
              </a:tr>
              <a:tr h="1933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800" b="1" kern="1200" err="1">
                          <a:solidFill>
                            <a:schemeClr val="tx1"/>
                          </a:solidFill>
                          <a:latin typeface="+mn-lt"/>
                          <a:ea typeface="+mn-ea"/>
                          <a:cs typeface="+mn-cs"/>
                        </a:rPr>
                        <a:t>When</a:t>
                      </a:r>
                      <a:r>
                        <a:rPr lang="fi-FI" sz="800" b="1" kern="1200">
                          <a:solidFill>
                            <a:schemeClr val="tx1"/>
                          </a:solidFill>
                          <a:latin typeface="+mn-lt"/>
                          <a:ea typeface="+mn-ea"/>
                          <a:cs typeface="+mn-cs"/>
                        </a:rPr>
                        <a:t>: </a:t>
                      </a:r>
                      <a:r>
                        <a:rPr kumimoji="0" lang="fi-FI" sz="800" b="0" i="0" u="none" strike="noStrike" kern="1200" cap="none" spc="0" normalizeH="0" baseline="0" noProof="0" err="1">
                          <a:ln>
                            <a:noFill/>
                          </a:ln>
                          <a:solidFill>
                            <a:prstClr val="black"/>
                          </a:solidFill>
                          <a:effectLst/>
                          <a:uLnTx/>
                          <a:uFillTx/>
                          <a:latin typeface="+mn-lt"/>
                          <a:ea typeface="+mn-ea"/>
                          <a:cs typeface="+mn-cs"/>
                        </a:rPr>
                        <a:t>YYYY-MMDDThh:mm:ssZ</a:t>
                      </a:r>
                      <a:endParaRPr lang="fi-FI" sz="800" b="0" kern="1200">
                        <a:solidFill>
                          <a:schemeClr val="tx1"/>
                        </a:solidFill>
                        <a:latin typeface="+mn-lt"/>
                        <a:ea typeface="+mn-ea"/>
                        <a:cs typeface="+mn-cs"/>
                      </a:endParaRP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035774938"/>
                  </a:ext>
                </a:extLst>
              </a:tr>
              <a:tr h="1895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800" b="1" kern="1200" err="1">
                          <a:solidFill>
                            <a:schemeClr val="tx1"/>
                          </a:solidFill>
                          <a:latin typeface="+mn-lt"/>
                          <a:ea typeface="+mn-ea"/>
                          <a:cs typeface="+mn-cs"/>
                        </a:rPr>
                        <a:t>Why</a:t>
                      </a:r>
                      <a:r>
                        <a:rPr lang="fi-FI" sz="800" b="1" kern="1200">
                          <a:solidFill>
                            <a:schemeClr val="tx1"/>
                          </a:solidFill>
                          <a:latin typeface="+mn-lt"/>
                          <a:ea typeface="+mn-ea"/>
                          <a:cs typeface="+mn-cs"/>
                        </a:rPr>
                        <a:t>: </a:t>
                      </a:r>
                      <a:r>
                        <a:rPr lang="fi-FI" sz="800" b="0" kern="1200">
                          <a:solidFill>
                            <a:schemeClr val="tx1"/>
                          </a:solidFill>
                          <a:latin typeface="+mn-lt"/>
                          <a:ea typeface="+mn-ea"/>
                          <a:cs typeface="+mn-cs"/>
                        </a:rPr>
                        <a:t>Manufacturing</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13912707"/>
                  </a:ext>
                </a:extLst>
              </a:tr>
              <a:tr h="1702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800" b="1" kern="1200">
                          <a:solidFill>
                            <a:schemeClr val="tx1"/>
                          </a:solidFill>
                          <a:latin typeface="+mn-lt"/>
                          <a:ea typeface="+mn-ea"/>
                          <a:cs typeface="+mn-cs"/>
                        </a:rPr>
                        <a:t>Status: </a:t>
                      </a:r>
                      <a:r>
                        <a:rPr lang="fi-FI" sz="800" b="0" kern="1200">
                          <a:solidFill>
                            <a:schemeClr val="tx1"/>
                          </a:solidFill>
                          <a:latin typeface="+mn-lt"/>
                          <a:ea typeface="+mn-ea"/>
                          <a:cs typeface="+mn-cs"/>
                        </a:rPr>
                        <a:t>Active</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27780834"/>
                  </a:ext>
                </a:extLst>
              </a:tr>
            </a:tbl>
          </a:graphicData>
        </a:graphic>
      </p:graphicFrame>
      <p:graphicFrame>
        <p:nvGraphicFramePr>
          <p:cNvPr id="24" name="Taulukko 23">
            <a:extLst>
              <a:ext uri="{FF2B5EF4-FFF2-40B4-BE49-F238E27FC236}">
                <a16:creationId xmlns:a16="http://schemas.microsoft.com/office/drawing/2014/main" id="{002B6F76-A982-8452-2674-B06D978C470D}"/>
              </a:ext>
            </a:extLst>
          </p:cNvPr>
          <p:cNvGraphicFramePr>
            <a:graphicFrameLocks noGrp="1"/>
          </p:cNvGraphicFramePr>
          <p:nvPr>
            <p:extLst>
              <p:ext uri="{D42A27DB-BD31-4B8C-83A1-F6EECF244321}">
                <p14:modId xmlns:p14="http://schemas.microsoft.com/office/powerpoint/2010/main" val="2479101430"/>
              </p:ext>
            </p:extLst>
          </p:nvPr>
        </p:nvGraphicFramePr>
        <p:xfrm>
          <a:off x="9265584" y="3618246"/>
          <a:ext cx="1543406" cy="457200"/>
        </p:xfrm>
        <a:graphic>
          <a:graphicData uri="http://schemas.openxmlformats.org/drawingml/2006/table">
            <a:tbl>
              <a:tblPr firstRow="1" bandRow="1">
                <a:tableStyleId>{5C22544A-7EE6-4342-B048-85BDC9FD1C3A}</a:tableStyleId>
              </a:tblPr>
              <a:tblGrid>
                <a:gridCol w="1543406">
                  <a:extLst>
                    <a:ext uri="{9D8B030D-6E8A-4147-A177-3AD203B41FA5}">
                      <a16:colId xmlns:a16="http://schemas.microsoft.com/office/drawing/2014/main" val="62724126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err="1">
                          <a:ln>
                            <a:noFill/>
                          </a:ln>
                          <a:solidFill>
                            <a:prstClr val="black"/>
                          </a:solidFill>
                          <a:effectLst/>
                          <a:uLnTx/>
                          <a:uFillTx/>
                          <a:latin typeface="+mn-lt"/>
                          <a:ea typeface="+mn-ea"/>
                          <a:cs typeface="+mn-cs"/>
                        </a:rPr>
                        <a:t>Transactional</a:t>
                      </a:r>
                      <a:r>
                        <a:rPr kumimoji="0" lang="fi-FI" sz="1200" b="1" i="0" u="none" strike="noStrike" kern="1200" cap="none" spc="0" normalizeH="0" baseline="0" noProof="0">
                          <a:ln>
                            <a:noFill/>
                          </a:ln>
                          <a:solidFill>
                            <a:prstClr val="black"/>
                          </a:solidFill>
                          <a:effectLst/>
                          <a:uLnTx/>
                          <a:uFillTx/>
                          <a:latin typeface="+mn-lt"/>
                          <a:ea typeface="+mn-ea"/>
                          <a:cs typeface="+mn-cs"/>
                        </a:rPr>
                        <a:t> 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err="1">
                          <a:ln>
                            <a:noFill/>
                          </a:ln>
                          <a:solidFill>
                            <a:schemeClr val="bg1"/>
                          </a:solidFill>
                          <a:effectLst/>
                          <a:uLnTx/>
                          <a:uFillTx/>
                          <a:latin typeface="+mn-lt"/>
                          <a:ea typeface="+mn-ea"/>
                          <a:cs typeface="+mn-cs"/>
                        </a:rPr>
                        <a:t>Peppol-network</a:t>
                      </a:r>
                      <a:endParaRPr lang="fi-FI" sz="800" b="0">
                        <a:solidFill>
                          <a:schemeClr val="bg1"/>
                        </a:solidFill>
                      </a:endParaRP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extLst>
                  <a:ext uri="{0D108BD9-81ED-4DB2-BD59-A6C34878D82A}">
                    <a16:rowId xmlns:a16="http://schemas.microsoft.com/office/drawing/2014/main" val="3896723200"/>
                  </a:ext>
                </a:extLst>
              </a:tr>
            </a:tbl>
          </a:graphicData>
        </a:graphic>
      </p:graphicFrame>
      <p:pic>
        <p:nvPicPr>
          <p:cNvPr id="25" name="Kuva 24" descr="Reitti (kaksi nastaa ja polku) tasaisella täytöllä">
            <a:extLst>
              <a:ext uri="{FF2B5EF4-FFF2-40B4-BE49-F238E27FC236}">
                <a16:creationId xmlns:a16="http://schemas.microsoft.com/office/drawing/2014/main" id="{28770955-653E-316B-783C-D2EDB9494490}"/>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0226939" y="4534389"/>
            <a:ext cx="470136" cy="470136"/>
          </a:xfrm>
          <a:prstGeom prst="rect">
            <a:avLst/>
          </a:prstGeom>
        </p:spPr>
      </p:pic>
      <p:pic>
        <p:nvPicPr>
          <p:cNvPr id="26" name="Kuva 25">
            <a:extLst>
              <a:ext uri="{FF2B5EF4-FFF2-40B4-BE49-F238E27FC236}">
                <a16:creationId xmlns:a16="http://schemas.microsoft.com/office/drawing/2014/main" id="{69B7A7D9-3BEC-86E6-3C90-02BA7AFC595D}"/>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147763" y="4146140"/>
            <a:ext cx="639515" cy="408833"/>
          </a:xfrm>
          <a:prstGeom prst="rect">
            <a:avLst/>
          </a:prstGeom>
        </p:spPr>
      </p:pic>
      <p:sp>
        <p:nvSpPr>
          <p:cNvPr id="27" name="Pyöristetty suorakulmio 8">
            <a:extLst>
              <a:ext uri="{FF2B5EF4-FFF2-40B4-BE49-F238E27FC236}">
                <a16:creationId xmlns:a16="http://schemas.microsoft.com/office/drawing/2014/main" id="{459FA196-F787-65B6-6BBE-1214110E9B4C}"/>
              </a:ext>
            </a:extLst>
          </p:cNvPr>
          <p:cNvSpPr/>
          <p:nvPr/>
        </p:nvSpPr>
        <p:spPr>
          <a:xfrm>
            <a:off x="7989525" y="3477717"/>
            <a:ext cx="3065784" cy="2928385"/>
          </a:xfrm>
          <a:prstGeom prst="roundRect">
            <a:avLst>
              <a:gd name="adj" fmla="val 11768"/>
            </a:avLst>
          </a:prstGeom>
          <a:noFill/>
          <a:ln w="76200">
            <a:solidFill>
              <a:srgbClr val="00B050"/>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black"/>
              </a:solidFill>
              <a:effectLst/>
              <a:uLnTx/>
              <a:uFillTx/>
              <a:latin typeface="Aptos" panose="020B0004020202020204" pitchFamily="34" charset="0"/>
              <a:ea typeface="+mn-ea"/>
              <a:cs typeface="+mn-cs"/>
            </a:endParaRPr>
          </a:p>
        </p:txBody>
      </p:sp>
      <p:pic>
        <p:nvPicPr>
          <p:cNvPr id="28" name="Sisällön paikkamerkki 9" descr="Vanha avain tasaisella täytöllä">
            <a:extLst>
              <a:ext uri="{FF2B5EF4-FFF2-40B4-BE49-F238E27FC236}">
                <a16:creationId xmlns:a16="http://schemas.microsoft.com/office/drawing/2014/main" id="{226DD59F-5735-05C8-AA8D-FE657F4C8F28}"/>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746047" y="3717062"/>
            <a:ext cx="785176" cy="785176"/>
          </a:xfrm>
          <a:prstGeom prst="rect">
            <a:avLst/>
          </a:prstGeom>
        </p:spPr>
      </p:pic>
      <p:pic>
        <p:nvPicPr>
          <p:cNvPr id="29" name="Picture 2" descr="The Future Is Open - OpenPeppol">
            <a:extLst>
              <a:ext uri="{FF2B5EF4-FFF2-40B4-BE49-F238E27FC236}">
                <a16:creationId xmlns:a16="http://schemas.microsoft.com/office/drawing/2014/main" id="{0CDA8C1E-8A34-7B7E-B6AA-FA9B870EFA09}"/>
              </a:ext>
            </a:extLst>
          </p:cNvPr>
          <p:cNvPicPr>
            <a:picLocks noChangeAspect="1" noChangeArrowheads="1"/>
          </p:cNvPicPr>
          <p:nvPr/>
        </p:nvPicPr>
        <p:blipFill rotWithShape="1">
          <a:blip r:embed="rId13">
            <a:biLevel thresh="25000"/>
            <a:extLst>
              <a:ext uri="{28A0092B-C50C-407E-A947-70E740481C1C}">
                <a14:useLocalDpi xmlns:a14="http://schemas.microsoft.com/office/drawing/2010/main" val="0"/>
              </a:ext>
            </a:extLst>
          </a:blip>
          <a:srcRect r="75412" b="21536"/>
          <a:stretch/>
        </p:blipFill>
        <p:spPr bwMode="auto">
          <a:xfrm>
            <a:off x="10504281" y="3787322"/>
            <a:ext cx="254605" cy="262799"/>
          </a:xfrm>
          <a:prstGeom prst="rect">
            <a:avLst/>
          </a:prstGeom>
          <a:noFill/>
        </p:spPr>
      </p:pic>
      <p:grpSp>
        <p:nvGrpSpPr>
          <p:cNvPr id="30" name="Ryhmä 29">
            <a:extLst>
              <a:ext uri="{FF2B5EF4-FFF2-40B4-BE49-F238E27FC236}">
                <a16:creationId xmlns:a16="http://schemas.microsoft.com/office/drawing/2014/main" id="{420CBC53-CC17-4092-976A-FB39910BF67A}"/>
              </a:ext>
            </a:extLst>
          </p:cNvPr>
          <p:cNvGrpSpPr/>
          <p:nvPr/>
        </p:nvGrpSpPr>
        <p:grpSpPr>
          <a:xfrm flipH="1">
            <a:off x="7833935" y="520862"/>
            <a:ext cx="3221373" cy="2288498"/>
            <a:chOff x="854006" y="2666992"/>
            <a:chExt cx="2200891" cy="1524016"/>
          </a:xfrm>
          <a:solidFill>
            <a:schemeClr val="bg1">
              <a:lumMod val="65000"/>
            </a:schemeClr>
          </a:solidFill>
        </p:grpSpPr>
        <p:sp>
          <p:nvSpPr>
            <p:cNvPr id="31" name="Kaari 30">
              <a:extLst>
                <a:ext uri="{FF2B5EF4-FFF2-40B4-BE49-F238E27FC236}">
                  <a16:creationId xmlns:a16="http://schemas.microsoft.com/office/drawing/2014/main" id="{10108910-2092-6C9F-5486-BE105A9EE6C5}"/>
                </a:ext>
              </a:extLst>
            </p:cNvPr>
            <p:cNvSpPr/>
            <p:nvPr/>
          </p:nvSpPr>
          <p:spPr>
            <a:xfrm>
              <a:off x="2602754" y="2666992"/>
              <a:ext cx="75290" cy="141972"/>
            </a:xfrm>
            <a:prstGeom prst="arc">
              <a:avLst>
                <a:gd name="adj1" fmla="val 10800000"/>
                <a:gd name="adj2" fmla="val 0"/>
              </a:avLst>
            </a:prstGeom>
            <a:noFill/>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2" name="Vapaamuotoinen: Muoto 31">
              <a:extLst>
                <a:ext uri="{FF2B5EF4-FFF2-40B4-BE49-F238E27FC236}">
                  <a16:creationId xmlns:a16="http://schemas.microsoft.com/office/drawing/2014/main" id="{B48EA9D1-04A3-67AC-FDDB-C9CCDCEBF7F2}"/>
                </a:ext>
              </a:extLst>
            </p:cNvPr>
            <p:cNvSpPr/>
            <p:nvPr/>
          </p:nvSpPr>
          <p:spPr>
            <a:xfrm>
              <a:off x="854006" y="2737978"/>
              <a:ext cx="2200891" cy="1453030"/>
            </a:xfrm>
            <a:custGeom>
              <a:avLst/>
              <a:gdLst>
                <a:gd name="connsiteX0" fmla="*/ 0 w 2200891"/>
                <a:gd name="connsiteY0" fmla="*/ 0 h 1453030"/>
                <a:gd name="connsiteX1" fmla="*/ 2200891 w 2200891"/>
                <a:gd name="connsiteY1" fmla="*/ 0 h 1453030"/>
                <a:gd name="connsiteX2" fmla="*/ 2200891 w 2200891"/>
                <a:gd name="connsiteY2" fmla="*/ 1453030 h 1453030"/>
                <a:gd name="connsiteX3" fmla="*/ 1100450 w 2200891"/>
                <a:gd name="connsiteY3" fmla="*/ 1453030 h 1453030"/>
                <a:gd name="connsiteX4" fmla="*/ 1100450 w 2200891"/>
                <a:gd name="connsiteY4" fmla="*/ 211460 h 1453030"/>
                <a:gd name="connsiteX5" fmla="*/ 527436 w 2200891"/>
                <a:gd name="connsiteY5" fmla="*/ 211460 h 1453030"/>
                <a:gd name="connsiteX6" fmla="*/ 527436 w 2200891"/>
                <a:gd name="connsiteY6" fmla="*/ 1453030 h 1453030"/>
                <a:gd name="connsiteX7" fmla="*/ 0 w 2200891"/>
                <a:gd name="connsiteY7" fmla="*/ 1453030 h 1453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0891" h="1453030">
                  <a:moveTo>
                    <a:pt x="0" y="0"/>
                  </a:moveTo>
                  <a:lnTo>
                    <a:pt x="2200891" y="0"/>
                  </a:lnTo>
                  <a:lnTo>
                    <a:pt x="2200891" y="1453030"/>
                  </a:lnTo>
                  <a:lnTo>
                    <a:pt x="1100450" y="1453030"/>
                  </a:lnTo>
                  <a:lnTo>
                    <a:pt x="1100450" y="211460"/>
                  </a:lnTo>
                  <a:lnTo>
                    <a:pt x="527436" y="211460"/>
                  </a:lnTo>
                  <a:lnTo>
                    <a:pt x="527436" y="1453030"/>
                  </a:lnTo>
                  <a:lnTo>
                    <a:pt x="0" y="1453030"/>
                  </a:lnTo>
                  <a:close/>
                </a:path>
              </a:pathLst>
            </a:custGeom>
            <a:grp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3" name="Kaari 32">
              <a:extLst>
                <a:ext uri="{FF2B5EF4-FFF2-40B4-BE49-F238E27FC236}">
                  <a16:creationId xmlns:a16="http://schemas.microsoft.com/office/drawing/2014/main" id="{46C6A3B8-C48D-A72B-955F-B3637A0166FF}"/>
                </a:ext>
              </a:extLst>
            </p:cNvPr>
            <p:cNvSpPr/>
            <p:nvPr/>
          </p:nvSpPr>
          <p:spPr>
            <a:xfrm>
              <a:off x="1188942" y="2671355"/>
              <a:ext cx="75290" cy="141972"/>
            </a:xfrm>
            <a:prstGeom prst="arc">
              <a:avLst>
                <a:gd name="adj1" fmla="val 10800000"/>
                <a:gd name="adj2" fmla="val 0"/>
              </a:avLst>
            </a:prstGeom>
            <a:noFill/>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pic>
        <p:nvPicPr>
          <p:cNvPr id="34" name="Kuva 33">
            <a:extLst>
              <a:ext uri="{FF2B5EF4-FFF2-40B4-BE49-F238E27FC236}">
                <a16:creationId xmlns:a16="http://schemas.microsoft.com/office/drawing/2014/main" id="{9F546935-83D0-C0DE-7FA4-9EA3935E2E57}"/>
              </a:ext>
            </a:extLst>
          </p:cNvPr>
          <p:cNvPicPr>
            <a:picLocks noChangeAspect="1"/>
          </p:cNvPicPr>
          <p:nvPr/>
        </p:nvPicPr>
        <p:blipFill>
          <a:blip r:embed="rId3"/>
          <a:stretch>
            <a:fillRect/>
          </a:stretch>
        </p:blipFill>
        <p:spPr>
          <a:xfrm>
            <a:off x="7919437" y="2028084"/>
            <a:ext cx="457105" cy="445074"/>
          </a:xfrm>
          <a:prstGeom prst="rect">
            <a:avLst/>
          </a:prstGeom>
        </p:spPr>
      </p:pic>
      <p:grpSp>
        <p:nvGrpSpPr>
          <p:cNvPr id="35" name="Ryhmä 34">
            <a:extLst>
              <a:ext uri="{FF2B5EF4-FFF2-40B4-BE49-F238E27FC236}">
                <a16:creationId xmlns:a16="http://schemas.microsoft.com/office/drawing/2014/main" id="{8239A038-BEA6-58CC-540F-3BDA9554BC46}"/>
              </a:ext>
            </a:extLst>
          </p:cNvPr>
          <p:cNvGrpSpPr/>
          <p:nvPr/>
        </p:nvGrpSpPr>
        <p:grpSpPr>
          <a:xfrm flipH="1">
            <a:off x="6668538" y="1911165"/>
            <a:ext cx="600073" cy="875547"/>
            <a:chOff x="9086850" y="3295270"/>
            <a:chExt cx="600073" cy="875547"/>
          </a:xfrm>
          <a:solidFill>
            <a:schemeClr val="tx1"/>
          </a:solidFill>
        </p:grpSpPr>
        <p:sp>
          <p:nvSpPr>
            <p:cNvPr id="36" name="Vapaamuotoinen: Muoto 35">
              <a:extLst>
                <a:ext uri="{FF2B5EF4-FFF2-40B4-BE49-F238E27FC236}">
                  <a16:creationId xmlns:a16="http://schemas.microsoft.com/office/drawing/2014/main" id="{FB959761-0C04-3EF8-C25F-1588AEFDC8F7}"/>
                </a:ext>
              </a:extLst>
            </p:cNvPr>
            <p:cNvSpPr/>
            <p:nvPr/>
          </p:nvSpPr>
          <p:spPr>
            <a:xfrm rot="18900000">
              <a:off x="9153523" y="3315956"/>
              <a:ext cx="19050" cy="53882"/>
            </a:xfrm>
            <a:custGeom>
              <a:avLst/>
              <a:gdLst>
                <a:gd name="connsiteX0" fmla="*/ 0 w 19050"/>
                <a:gd name="connsiteY0" fmla="*/ 0 h 53882"/>
                <a:gd name="connsiteX1" fmla="*/ 19050 w 19050"/>
                <a:gd name="connsiteY1" fmla="*/ 0 h 53882"/>
                <a:gd name="connsiteX2" fmla="*/ 19050 w 19050"/>
                <a:gd name="connsiteY2" fmla="*/ 53883 h 53882"/>
                <a:gd name="connsiteX3" fmla="*/ 0 w 19050"/>
                <a:gd name="connsiteY3" fmla="*/ 53883 h 53882"/>
              </a:gdLst>
              <a:ahLst/>
              <a:cxnLst>
                <a:cxn ang="0">
                  <a:pos x="connsiteX0" y="connsiteY0"/>
                </a:cxn>
                <a:cxn ang="0">
                  <a:pos x="connsiteX1" y="connsiteY1"/>
                </a:cxn>
                <a:cxn ang="0">
                  <a:pos x="connsiteX2" y="connsiteY2"/>
                </a:cxn>
                <a:cxn ang="0">
                  <a:pos x="connsiteX3" y="connsiteY3"/>
                </a:cxn>
              </a:cxnLst>
              <a:rect l="l" t="t" r="r" b="b"/>
              <a:pathLst>
                <a:path w="19050" h="53882">
                  <a:moveTo>
                    <a:pt x="0" y="0"/>
                  </a:moveTo>
                  <a:lnTo>
                    <a:pt x="19050" y="0"/>
                  </a:lnTo>
                  <a:lnTo>
                    <a:pt x="19050" y="53883"/>
                  </a:lnTo>
                  <a:lnTo>
                    <a:pt x="0" y="53883"/>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Vapaamuotoinen: Muoto 36">
              <a:extLst>
                <a:ext uri="{FF2B5EF4-FFF2-40B4-BE49-F238E27FC236}">
                  <a16:creationId xmlns:a16="http://schemas.microsoft.com/office/drawing/2014/main" id="{01D44818-7651-E40A-1374-A95C2AF37366}"/>
                </a:ext>
              </a:extLst>
            </p:cNvPr>
            <p:cNvSpPr/>
            <p:nvPr/>
          </p:nvSpPr>
          <p:spPr>
            <a:xfrm rot="18900000">
              <a:off x="9240877" y="3333371"/>
              <a:ext cx="53882" cy="19050"/>
            </a:xfrm>
            <a:custGeom>
              <a:avLst/>
              <a:gdLst>
                <a:gd name="connsiteX0" fmla="*/ 0 w 53882"/>
                <a:gd name="connsiteY0" fmla="*/ 0 h 19050"/>
                <a:gd name="connsiteX1" fmla="*/ 53883 w 53882"/>
                <a:gd name="connsiteY1" fmla="*/ 0 h 19050"/>
                <a:gd name="connsiteX2" fmla="*/ 53883 w 53882"/>
                <a:gd name="connsiteY2" fmla="*/ 19050 h 19050"/>
                <a:gd name="connsiteX3" fmla="*/ 0 w 53882"/>
                <a:gd name="connsiteY3" fmla="*/ 19050 h 19050"/>
              </a:gdLst>
              <a:ahLst/>
              <a:cxnLst>
                <a:cxn ang="0">
                  <a:pos x="connsiteX0" y="connsiteY0"/>
                </a:cxn>
                <a:cxn ang="0">
                  <a:pos x="connsiteX1" y="connsiteY1"/>
                </a:cxn>
                <a:cxn ang="0">
                  <a:pos x="connsiteX2" y="connsiteY2"/>
                </a:cxn>
                <a:cxn ang="0">
                  <a:pos x="connsiteX3" y="connsiteY3"/>
                </a:cxn>
              </a:cxnLst>
              <a:rect l="l" t="t" r="r" b="b"/>
              <a:pathLst>
                <a:path w="53882" h="19050">
                  <a:moveTo>
                    <a:pt x="0" y="0"/>
                  </a:moveTo>
                  <a:lnTo>
                    <a:pt x="53883" y="0"/>
                  </a:lnTo>
                  <a:lnTo>
                    <a:pt x="53883" y="19050"/>
                  </a:lnTo>
                  <a:lnTo>
                    <a:pt x="0" y="190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Vapaamuotoinen: Muoto 37">
              <a:extLst>
                <a:ext uri="{FF2B5EF4-FFF2-40B4-BE49-F238E27FC236}">
                  <a16:creationId xmlns:a16="http://schemas.microsoft.com/office/drawing/2014/main" id="{1A5865AC-6404-5087-3569-E2186895BCCE}"/>
                </a:ext>
              </a:extLst>
            </p:cNvPr>
            <p:cNvSpPr/>
            <p:nvPr/>
          </p:nvSpPr>
          <p:spPr>
            <a:xfrm>
              <a:off x="9205912" y="3295270"/>
              <a:ext cx="19050" cy="57150"/>
            </a:xfrm>
            <a:custGeom>
              <a:avLst/>
              <a:gdLst>
                <a:gd name="connsiteX0" fmla="*/ 0 w 19050"/>
                <a:gd name="connsiteY0" fmla="*/ 0 h 57150"/>
                <a:gd name="connsiteX1" fmla="*/ 19050 w 19050"/>
                <a:gd name="connsiteY1" fmla="*/ 0 h 57150"/>
                <a:gd name="connsiteX2" fmla="*/ 19050 w 19050"/>
                <a:gd name="connsiteY2" fmla="*/ 57150 h 57150"/>
                <a:gd name="connsiteX3" fmla="*/ 0 w 19050"/>
                <a:gd name="connsiteY3" fmla="*/ 57150 h 57150"/>
              </a:gdLst>
              <a:ahLst/>
              <a:cxnLst>
                <a:cxn ang="0">
                  <a:pos x="connsiteX0" y="connsiteY0"/>
                </a:cxn>
                <a:cxn ang="0">
                  <a:pos x="connsiteX1" y="connsiteY1"/>
                </a:cxn>
                <a:cxn ang="0">
                  <a:pos x="connsiteX2" y="connsiteY2"/>
                </a:cxn>
                <a:cxn ang="0">
                  <a:pos x="connsiteX3" y="connsiteY3"/>
                </a:cxn>
              </a:cxnLst>
              <a:rect l="l" t="t" r="r" b="b"/>
              <a:pathLst>
                <a:path w="19050" h="57150">
                  <a:moveTo>
                    <a:pt x="0" y="0"/>
                  </a:moveTo>
                  <a:lnTo>
                    <a:pt x="19050" y="0"/>
                  </a:lnTo>
                  <a:lnTo>
                    <a:pt x="19050" y="57150"/>
                  </a:lnTo>
                  <a:lnTo>
                    <a:pt x="0" y="571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Vapaamuotoinen: Muoto 38">
              <a:extLst>
                <a:ext uri="{FF2B5EF4-FFF2-40B4-BE49-F238E27FC236}">
                  <a16:creationId xmlns:a16="http://schemas.microsoft.com/office/drawing/2014/main" id="{9E7CA5E8-F3F8-8CB9-373B-2124B276A039}"/>
                </a:ext>
              </a:extLst>
            </p:cNvPr>
            <p:cNvSpPr/>
            <p:nvPr/>
          </p:nvSpPr>
          <p:spPr>
            <a:xfrm>
              <a:off x="9086850" y="3390520"/>
              <a:ext cx="419100" cy="704850"/>
            </a:xfrm>
            <a:custGeom>
              <a:avLst/>
              <a:gdLst>
                <a:gd name="connsiteX0" fmla="*/ 381000 w 419100"/>
                <a:gd name="connsiteY0" fmla="*/ 337185 h 704850"/>
                <a:gd name="connsiteX1" fmla="*/ 381000 w 419100"/>
                <a:gd name="connsiteY1" fmla="*/ 600075 h 704850"/>
                <a:gd name="connsiteX2" fmla="*/ 38100 w 419100"/>
                <a:gd name="connsiteY2" fmla="*/ 600075 h 704850"/>
                <a:gd name="connsiteX3" fmla="*/ 38100 w 419100"/>
                <a:gd name="connsiteY3" fmla="*/ 104775 h 704850"/>
                <a:gd name="connsiteX4" fmla="*/ 381000 w 419100"/>
                <a:gd name="connsiteY4" fmla="*/ 104775 h 704850"/>
                <a:gd name="connsiteX5" fmla="*/ 381000 w 419100"/>
                <a:gd name="connsiteY5" fmla="*/ 215903 h 704850"/>
                <a:gd name="connsiteX6" fmla="*/ 384191 w 419100"/>
                <a:gd name="connsiteY6" fmla="*/ 213741 h 704850"/>
                <a:gd name="connsiteX7" fmla="*/ 418671 w 419100"/>
                <a:gd name="connsiteY7" fmla="*/ 204102 h 704850"/>
                <a:gd name="connsiteX8" fmla="*/ 419100 w 419100"/>
                <a:gd name="connsiteY8" fmla="*/ 204102 h 704850"/>
                <a:gd name="connsiteX9" fmla="*/ 419100 w 419100"/>
                <a:gd name="connsiteY9" fmla="*/ 38100 h 704850"/>
                <a:gd name="connsiteX10" fmla="*/ 381000 w 419100"/>
                <a:gd name="connsiteY10" fmla="*/ 0 h 704850"/>
                <a:gd name="connsiteX11" fmla="*/ 38100 w 419100"/>
                <a:gd name="connsiteY11" fmla="*/ 0 h 704850"/>
                <a:gd name="connsiteX12" fmla="*/ 0 w 419100"/>
                <a:gd name="connsiteY12" fmla="*/ 38100 h 704850"/>
                <a:gd name="connsiteX13" fmla="*/ 0 w 419100"/>
                <a:gd name="connsiteY13" fmla="*/ 666750 h 704850"/>
                <a:gd name="connsiteX14" fmla="*/ 38100 w 419100"/>
                <a:gd name="connsiteY14" fmla="*/ 704850 h 704850"/>
                <a:gd name="connsiteX15" fmla="*/ 381000 w 419100"/>
                <a:gd name="connsiteY15" fmla="*/ 704850 h 704850"/>
                <a:gd name="connsiteX16" fmla="*/ 419100 w 419100"/>
                <a:gd name="connsiteY16" fmla="*/ 666750 h 704850"/>
                <a:gd name="connsiteX17" fmla="*/ 419100 w 419100"/>
                <a:gd name="connsiteY17" fmla="*/ 400050 h 704850"/>
                <a:gd name="connsiteX18" fmla="*/ 176213 w 419100"/>
                <a:gd name="connsiteY18" fmla="*/ 38100 h 704850"/>
                <a:gd name="connsiteX19" fmla="*/ 242888 w 419100"/>
                <a:gd name="connsiteY19" fmla="*/ 38100 h 704850"/>
                <a:gd name="connsiteX20" fmla="*/ 257175 w 419100"/>
                <a:gd name="connsiteY20" fmla="*/ 52388 h 704850"/>
                <a:gd name="connsiteX21" fmla="*/ 242888 w 419100"/>
                <a:gd name="connsiteY21" fmla="*/ 66675 h 704850"/>
                <a:gd name="connsiteX22" fmla="*/ 176213 w 419100"/>
                <a:gd name="connsiteY22" fmla="*/ 66675 h 704850"/>
                <a:gd name="connsiteX23" fmla="*/ 161925 w 419100"/>
                <a:gd name="connsiteY23" fmla="*/ 52388 h 704850"/>
                <a:gd name="connsiteX24" fmla="*/ 176213 w 419100"/>
                <a:gd name="connsiteY24" fmla="*/ 38100 h 704850"/>
                <a:gd name="connsiteX25" fmla="*/ 128588 w 419100"/>
                <a:gd name="connsiteY25" fmla="*/ 38100 h 704850"/>
                <a:gd name="connsiteX26" fmla="*/ 142875 w 419100"/>
                <a:gd name="connsiteY26" fmla="*/ 52388 h 704850"/>
                <a:gd name="connsiteX27" fmla="*/ 128588 w 419100"/>
                <a:gd name="connsiteY27" fmla="*/ 66675 h 704850"/>
                <a:gd name="connsiteX28" fmla="*/ 114300 w 419100"/>
                <a:gd name="connsiteY28" fmla="*/ 52388 h 704850"/>
                <a:gd name="connsiteX29" fmla="*/ 128588 w 419100"/>
                <a:gd name="connsiteY29" fmla="*/ 38100 h 70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19100" h="704850">
                  <a:moveTo>
                    <a:pt x="381000" y="337185"/>
                  </a:moveTo>
                  <a:lnTo>
                    <a:pt x="381000" y="600075"/>
                  </a:lnTo>
                  <a:lnTo>
                    <a:pt x="38100" y="600075"/>
                  </a:lnTo>
                  <a:lnTo>
                    <a:pt x="38100" y="104775"/>
                  </a:lnTo>
                  <a:lnTo>
                    <a:pt x="381000" y="104775"/>
                  </a:lnTo>
                  <a:lnTo>
                    <a:pt x="381000" y="215903"/>
                  </a:lnTo>
                  <a:cubicBezTo>
                    <a:pt x="382057" y="215170"/>
                    <a:pt x="383086" y="214408"/>
                    <a:pt x="384191" y="213741"/>
                  </a:cubicBezTo>
                  <a:cubicBezTo>
                    <a:pt x="394589" y="207442"/>
                    <a:pt x="406514" y="204108"/>
                    <a:pt x="418671" y="204102"/>
                  </a:cubicBezTo>
                  <a:lnTo>
                    <a:pt x="419100" y="204102"/>
                  </a:lnTo>
                  <a:lnTo>
                    <a:pt x="419100" y="38100"/>
                  </a:lnTo>
                  <a:cubicBezTo>
                    <a:pt x="419037" y="17084"/>
                    <a:pt x="402016" y="63"/>
                    <a:pt x="381000" y="0"/>
                  </a:cubicBezTo>
                  <a:lnTo>
                    <a:pt x="38100" y="0"/>
                  </a:lnTo>
                  <a:cubicBezTo>
                    <a:pt x="17084" y="63"/>
                    <a:pt x="63" y="17084"/>
                    <a:pt x="0" y="38100"/>
                  </a:cubicBezTo>
                  <a:lnTo>
                    <a:pt x="0" y="666750"/>
                  </a:lnTo>
                  <a:cubicBezTo>
                    <a:pt x="63" y="687766"/>
                    <a:pt x="17084" y="704787"/>
                    <a:pt x="38100" y="704850"/>
                  </a:cubicBezTo>
                  <a:lnTo>
                    <a:pt x="381000" y="704850"/>
                  </a:lnTo>
                  <a:cubicBezTo>
                    <a:pt x="402016" y="704787"/>
                    <a:pt x="419037" y="687766"/>
                    <a:pt x="419100" y="666750"/>
                  </a:cubicBezTo>
                  <a:lnTo>
                    <a:pt x="419100" y="400050"/>
                  </a:lnTo>
                  <a:close/>
                  <a:moveTo>
                    <a:pt x="176213" y="38100"/>
                  </a:moveTo>
                  <a:lnTo>
                    <a:pt x="242888" y="38100"/>
                  </a:lnTo>
                  <a:cubicBezTo>
                    <a:pt x="250778" y="38100"/>
                    <a:pt x="257175" y="44497"/>
                    <a:pt x="257175" y="52388"/>
                  </a:cubicBezTo>
                  <a:cubicBezTo>
                    <a:pt x="257175" y="60278"/>
                    <a:pt x="250778" y="66675"/>
                    <a:pt x="242888" y="66675"/>
                  </a:cubicBezTo>
                  <a:lnTo>
                    <a:pt x="176213" y="66675"/>
                  </a:lnTo>
                  <a:cubicBezTo>
                    <a:pt x="168322" y="66675"/>
                    <a:pt x="161925" y="60278"/>
                    <a:pt x="161925" y="52388"/>
                  </a:cubicBezTo>
                  <a:cubicBezTo>
                    <a:pt x="161925" y="44497"/>
                    <a:pt x="168322" y="38100"/>
                    <a:pt x="176213" y="38100"/>
                  </a:cubicBezTo>
                  <a:close/>
                  <a:moveTo>
                    <a:pt x="128588" y="38100"/>
                  </a:moveTo>
                  <a:cubicBezTo>
                    <a:pt x="136478" y="38100"/>
                    <a:pt x="142875" y="44497"/>
                    <a:pt x="142875" y="52388"/>
                  </a:cubicBezTo>
                  <a:cubicBezTo>
                    <a:pt x="142875" y="60278"/>
                    <a:pt x="136478" y="66675"/>
                    <a:pt x="128588" y="66675"/>
                  </a:cubicBezTo>
                  <a:cubicBezTo>
                    <a:pt x="120697" y="66675"/>
                    <a:pt x="114300" y="60278"/>
                    <a:pt x="114300" y="52388"/>
                  </a:cubicBezTo>
                  <a:cubicBezTo>
                    <a:pt x="114300" y="44497"/>
                    <a:pt x="120697" y="38100"/>
                    <a:pt x="128588" y="3810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Vapaamuotoinen: Muoto 39">
              <a:extLst>
                <a:ext uri="{FF2B5EF4-FFF2-40B4-BE49-F238E27FC236}">
                  <a16:creationId xmlns:a16="http://schemas.microsoft.com/office/drawing/2014/main" id="{6158D746-09FC-C6D5-7541-18F7F078819C}"/>
                </a:ext>
              </a:extLst>
            </p:cNvPr>
            <p:cNvSpPr/>
            <p:nvPr/>
          </p:nvSpPr>
          <p:spPr>
            <a:xfrm>
              <a:off x="9460230" y="3623197"/>
              <a:ext cx="226693" cy="547620"/>
            </a:xfrm>
            <a:custGeom>
              <a:avLst/>
              <a:gdLst>
                <a:gd name="connsiteX0" fmla="*/ 74295 w 226693"/>
                <a:gd name="connsiteY0" fmla="*/ 186423 h 547620"/>
                <a:gd name="connsiteX1" fmla="*/ 74295 w 226693"/>
                <a:gd name="connsiteY1" fmla="*/ 434073 h 547620"/>
                <a:gd name="connsiteX2" fmla="*/ 7620 w 226693"/>
                <a:gd name="connsiteY2" fmla="*/ 500748 h 547620"/>
                <a:gd name="connsiteX3" fmla="*/ 0 w 226693"/>
                <a:gd name="connsiteY3" fmla="*/ 499652 h 547620"/>
                <a:gd name="connsiteX4" fmla="*/ 57150 w 226693"/>
                <a:gd name="connsiteY4" fmla="*/ 540524 h 547620"/>
                <a:gd name="connsiteX5" fmla="*/ 105566 w 226693"/>
                <a:gd name="connsiteY5" fmla="*/ 537114 h 547620"/>
                <a:gd name="connsiteX6" fmla="*/ 214865 w 226693"/>
                <a:gd name="connsiteY6" fmla="*/ 433120 h 547620"/>
                <a:gd name="connsiteX7" fmla="*/ 220151 w 226693"/>
                <a:gd name="connsiteY7" fmla="*/ 384181 h 547620"/>
                <a:gd name="connsiteX8" fmla="*/ 181537 w 226693"/>
                <a:gd name="connsiteY8" fmla="*/ 327097 h 547620"/>
                <a:gd name="connsiteX9" fmla="*/ 181537 w 226693"/>
                <a:gd name="connsiteY9" fmla="*/ 326878 h 547620"/>
                <a:gd name="connsiteX10" fmla="*/ 142580 w 226693"/>
                <a:gd name="connsiteY10" fmla="*/ 129520 h 547620"/>
                <a:gd name="connsiteX11" fmla="*/ 139436 w 226693"/>
                <a:gd name="connsiteY11" fmla="*/ 120490 h 547620"/>
                <a:gd name="connsiteX12" fmla="*/ 136579 w 226693"/>
                <a:gd name="connsiteY12" fmla="*/ 114556 h 547620"/>
                <a:gd name="connsiteX13" fmla="*/ 78324 w 226693"/>
                <a:gd name="connsiteY13" fmla="*/ 18382 h 547620"/>
                <a:gd name="connsiteX14" fmla="*/ 25998 w 226693"/>
                <a:gd name="connsiteY14" fmla="*/ 5509 h 547620"/>
                <a:gd name="connsiteX15" fmla="*/ 13125 w 226693"/>
                <a:gd name="connsiteY15" fmla="*/ 57835 h 547620"/>
                <a:gd name="connsiteX16" fmla="*/ 68913 w 226693"/>
                <a:gd name="connsiteY16" fmla="*/ 149875 h 547620"/>
                <a:gd name="connsiteX17" fmla="*/ 74505 w 226693"/>
                <a:gd name="connsiteY17" fmla="*/ 178221 h 54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6693" h="547620">
                  <a:moveTo>
                    <a:pt x="74295" y="186423"/>
                  </a:moveTo>
                  <a:lnTo>
                    <a:pt x="74295" y="434073"/>
                  </a:lnTo>
                  <a:cubicBezTo>
                    <a:pt x="74253" y="470879"/>
                    <a:pt x="44427" y="500706"/>
                    <a:pt x="7620" y="500748"/>
                  </a:cubicBezTo>
                  <a:lnTo>
                    <a:pt x="0" y="499652"/>
                  </a:lnTo>
                  <a:lnTo>
                    <a:pt x="57150" y="540524"/>
                  </a:lnTo>
                  <a:cubicBezTo>
                    <a:pt x="72019" y="551143"/>
                    <a:pt x="92332" y="549713"/>
                    <a:pt x="105566" y="537114"/>
                  </a:cubicBezTo>
                  <a:lnTo>
                    <a:pt x="214865" y="433120"/>
                  </a:lnTo>
                  <a:cubicBezTo>
                    <a:pt x="228343" y="420287"/>
                    <a:pt x="230578" y="399596"/>
                    <a:pt x="220151" y="384181"/>
                  </a:cubicBezTo>
                  <a:lnTo>
                    <a:pt x="181537" y="327097"/>
                  </a:lnTo>
                  <a:lnTo>
                    <a:pt x="181537" y="326878"/>
                  </a:lnTo>
                  <a:lnTo>
                    <a:pt x="142580" y="129520"/>
                  </a:lnTo>
                  <a:cubicBezTo>
                    <a:pt x="141919" y="126389"/>
                    <a:pt x="140862" y="123356"/>
                    <a:pt x="139436" y="120490"/>
                  </a:cubicBezTo>
                  <a:cubicBezTo>
                    <a:pt x="138662" y="118431"/>
                    <a:pt x="137706" y="116445"/>
                    <a:pt x="136579" y="114556"/>
                  </a:cubicBezTo>
                  <a:lnTo>
                    <a:pt x="78324" y="18382"/>
                  </a:lnTo>
                  <a:cubicBezTo>
                    <a:pt x="67429" y="378"/>
                    <a:pt x="44003" y="-5385"/>
                    <a:pt x="25998" y="5509"/>
                  </a:cubicBezTo>
                  <a:cubicBezTo>
                    <a:pt x="7994" y="16404"/>
                    <a:pt x="2231" y="39831"/>
                    <a:pt x="13125" y="57835"/>
                  </a:cubicBezTo>
                  <a:lnTo>
                    <a:pt x="68913" y="149875"/>
                  </a:lnTo>
                  <a:lnTo>
                    <a:pt x="74505" y="17822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pic>
        <p:nvPicPr>
          <p:cNvPr id="41" name="Kuva 40" descr="Langaton tasaisella täytöllä">
            <a:extLst>
              <a:ext uri="{FF2B5EF4-FFF2-40B4-BE49-F238E27FC236}">
                <a16:creationId xmlns:a16="http://schemas.microsoft.com/office/drawing/2014/main" id="{0B51496D-FA0F-716D-657D-CF37B07FD94C}"/>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rot="1673118" flipH="1">
            <a:off x="7229861" y="1930015"/>
            <a:ext cx="728611" cy="728611"/>
          </a:xfrm>
          <a:prstGeom prst="rect">
            <a:avLst/>
          </a:prstGeom>
        </p:spPr>
      </p:pic>
    </p:spTree>
    <p:extLst>
      <p:ext uri="{BB962C8B-B14F-4D97-AF65-F5344CB8AC3E}">
        <p14:creationId xmlns:p14="http://schemas.microsoft.com/office/powerpoint/2010/main" val="791159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6"/>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21" presetClass="entr" presetSubtype="1" repeatCount="indefinite" fill="hold" grpId="0" nodeType="click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wheel(1)">
                                      <p:cBhvr>
                                        <p:cTn id="29" dur="2500"/>
                                        <p:tgtEl>
                                          <p:spTgt spid="27"/>
                                        </p:tgtEl>
                                      </p:cBhvr>
                                    </p:animEffect>
                                  </p:childTnLst>
                                  <p:subTnLst>
                                    <p:set>
                                      <p:cBhvr override="childStyle">
                                        <p:cTn dur="1" fill="hold" display="0" masterRel="nextClick" afterEffect="1"/>
                                        <p:tgtEl>
                                          <p:spTgt spid="27"/>
                                        </p:tgtEl>
                                        <p:attrNameLst>
                                          <p:attrName>style.visibility</p:attrName>
                                        </p:attrNameLst>
                                      </p:cBhvr>
                                      <p:to>
                                        <p:strVal val="hidden"/>
                                      </p:to>
                                    </p:set>
                                  </p:subTnLst>
                                </p:cTn>
                              </p:par>
                              <p:par>
                                <p:cTn id="30" presetID="6" presetClass="emph" presetSubtype="0" repeatCount="indefinite" fill="hold" nodeType="withEffect">
                                  <p:stCondLst>
                                    <p:cond delay="0"/>
                                  </p:stCondLst>
                                  <p:childTnLst>
                                    <p:animScale>
                                      <p:cBhvr>
                                        <p:cTn id="31" dur="3000" fill="hold"/>
                                        <p:tgtEl>
                                          <p:spTgt spid="28"/>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0" grpId="0"/>
      <p:bldP spid="27"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a:extLst>
            <a:ext uri="{FF2B5EF4-FFF2-40B4-BE49-F238E27FC236}">
              <a16:creationId xmlns:a16="http://schemas.microsoft.com/office/drawing/2014/main" id="{F0B79896-0E0C-8C02-5D56-F9E064A3F3C5}"/>
            </a:ext>
          </a:extLst>
        </p:cNvPr>
        <p:cNvGrpSpPr/>
        <p:nvPr/>
      </p:nvGrpSpPr>
      <p:grpSpPr>
        <a:xfrm>
          <a:off x="0" y="0"/>
          <a:ext cx="0" cy="0"/>
          <a:chOff x="0" y="0"/>
          <a:chExt cx="0" cy="0"/>
        </a:xfrm>
      </p:grpSpPr>
      <p:grpSp>
        <p:nvGrpSpPr>
          <p:cNvPr id="12" name="Ryhmä 11">
            <a:extLst>
              <a:ext uri="{FF2B5EF4-FFF2-40B4-BE49-F238E27FC236}">
                <a16:creationId xmlns:a16="http://schemas.microsoft.com/office/drawing/2014/main" id="{85531C71-843E-CEEF-89BA-7DBAF06FA523}"/>
              </a:ext>
            </a:extLst>
          </p:cNvPr>
          <p:cNvGrpSpPr/>
          <p:nvPr/>
        </p:nvGrpSpPr>
        <p:grpSpPr>
          <a:xfrm>
            <a:off x="722085" y="1250872"/>
            <a:ext cx="2200891" cy="1524016"/>
            <a:chOff x="1244600" y="912018"/>
            <a:chExt cx="4292600" cy="3050382"/>
          </a:xfrm>
        </p:grpSpPr>
        <p:sp>
          <p:nvSpPr>
            <p:cNvPr id="8" name="Kaari 7">
              <a:extLst>
                <a:ext uri="{FF2B5EF4-FFF2-40B4-BE49-F238E27FC236}">
                  <a16:creationId xmlns:a16="http://schemas.microsoft.com/office/drawing/2014/main" id="{73A426C5-620D-FF82-59B1-9440B2462A65}"/>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 name="Suorakulmio 5">
              <a:extLst>
                <a:ext uri="{FF2B5EF4-FFF2-40B4-BE49-F238E27FC236}">
                  <a16:creationId xmlns:a16="http://schemas.microsoft.com/office/drawing/2014/main" id="{D0B8BCF5-BC79-C72A-FDB2-5346FEC4D157}"/>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7" name="Suorakulmio 6">
              <a:extLst>
                <a:ext uri="{FF2B5EF4-FFF2-40B4-BE49-F238E27FC236}">
                  <a16:creationId xmlns:a16="http://schemas.microsoft.com/office/drawing/2014/main" id="{AA1956EC-49DF-F98D-4B3D-E6B0F39F289F}"/>
                </a:ext>
              </a:extLst>
            </p:cNvPr>
            <p:cNvSpPr/>
            <p:nvPr/>
          </p:nvSpPr>
          <p:spPr>
            <a:xfrm>
              <a:off x="2542520" y="1735766"/>
              <a:ext cx="1738160" cy="149635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 name="Kaari 9">
              <a:extLst>
                <a:ext uri="{FF2B5EF4-FFF2-40B4-BE49-F238E27FC236}">
                  <a16:creationId xmlns:a16="http://schemas.microsoft.com/office/drawing/2014/main" id="{A86CFFBB-B44C-D684-A2C1-5DAEC1D2101B}"/>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3" name="Ryhmä 12">
            <a:extLst>
              <a:ext uri="{FF2B5EF4-FFF2-40B4-BE49-F238E27FC236}">
                <a16:creationId xmlns:a16="http://schemas.microsoft.com/office/drawing/2014/main" id="{0097D47E-4F31-FBEE-EE66-0F23C2F4F670}"/>
              </a:ext>
            </a:extLst>
          </p:cNvPr>
          <p:cNvGrpSpPr/>
          <p:nvPr/>
        </p:nvGrpSpPr>
        <p:grpSpPr>
          <a:xfrm flipH="1">
            <a:off x="4715340" y="1662428"/>
            <a:ext cx="2200891" cy="920569"/>
            <a:chOff x="1244600" y="806828"/>
            <a:chExt cx="4292600" cy="3155572"/>
          </a:xfrm>
        </p:grpSpPr>
        <p:sp>
          <p:nvSpPr>
            <p:cNvPr id="14" name="Kaari 13">
              <a:extLst>
                <a:ext uri="{FF2B5EF4-FFF2-40B4-BE49-F238E27FC236}">
                  <a16:creationId xmlns:a16="http://schemas.microsoft.com/office/drawing/2014/main" id="{CBA80EC3-CE56-5E32-E476-2624BD1D0571}"/>
                </a:ext>
              </a:extLst>
            </p:cNvPr>
            <p:cNvSpPr/>
            <p:nvPr/>
          </p:nvSpPr>
          <p:spPr>
            <a:xfrm>
              <a:off x="4655344" y="806828"/>
              <a:ext cx="146845" cy="498848"/>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 name="Suorakulmio 14">
              <a:extLst>
                <a:ext uri="{FF2B5EF4-FFF2-40B4-BE49-F238E27FC236}">
                  <a16:creationId xmlns:a16="http://schemas.microsoft.com/office/drawing/2014/main" id="{3FD8CA22-31E0-5D6C-B828-FF90C7ED1D50}"/>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18" name="Ryhmä 17">
            <a:extLst>
              <a:ext uri="{FF2B5EF4-FFF2-40B4-BE49-F238E27FC236}">
                <a16:creationId xmlns:a16="http://schemas.microsoft.com/office/drawing/2014/main" id="{68EAADD4-B9C2-28CF-DC8B-897040DCFA44}"/>
              </a:ext>
            </a:extLst>
          </p:cNvPr>
          <p:cNvGrpSpPr/>
          <p:nvPr/>
        </p:nvGrpSpPr>
        <p:grpSpPr>
          <a:xfrm>
            <a:off x="8603546" y="1247683"/>
            <a:ext cx="2200891" cy="1524016"/>
            <a:chOff x="1244600" y="912018"/>
            <a:chExt cx="4292600" cy="3050382"/>
          </a:xfrm>
        </p:grpSpPr>
        <p:sp>
          <p:nvSpPr>
            <p:cNvPr id="19" name="Kaari 18">
              <a:extLst>
                <a:ext uri="{FF2B5EF4-FFF2-40B4-BE49-F238E27FC236}">
                  <a16:creationId xmlns:a16="http://schemas.microsoft.com/office/drawing/2014/main" id="{E6C420E4-4C17-0090-7572-86500E759A50}"/>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 name="Suorakulmio 19">
              <a:extLst>
                <a:ext uri="{FF2B5EF4-FFF2-40B4-BE49-F238E27FC236}">
                  <a16:creationId xmlns:a16="http://schemas.microsoft.com/office/drawing/2014/main" id="{D31A0611-3135-762C-38C6-3304D3ED8662}"/>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2" name="Kaari 21">
              <a:extLst>
                <a:ext uri="{FF2B5EF4-FFF2-40B4-BE49-F238E27FC236}">
                  <a16:creationId xmlns:a16="http://schemas.microsoft.com/office/drawing/2014/main" id="{8F36543F-022E-C80E-B2BB-7FDBF93A342E}"/>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4" name="Tekstiruutu 73">
            <a:extLst>
              <a:ext uri="{FF2B5EF4-FFF2-40B4-BE49-F238E27FC236}">
                <a16:creationId xmlns:a16="http://schemas.microsoft.com/office/drawing/2014/main" id="{5693EE18-144E-C4F0-EEC4-71A50ADC9496}"/>
              </a:ext>
            </a:extLst>
          </p:cNvPr>
          <p:cNvSpPr txBox="1"/>
          <p:nvPr/>
        </p:nvSpPr>
        <p:spPr>
          <a:xfrm>
            <a:off x="681019" y="2849620"/>
            <a:ext cx="2410524" cy="369332"/>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srgbClr val="002C6C"/>
                </a:solidFill>
                <a:effectLst/>
                <a:uLnTx/>
                <a:uFillTx/>
                <a:latin typeface="Verdana"/>
                <a:ea typeface="+mn-ea"/>
                <a:cs typeface="+mn-cs"/>
              </a:rPr>
              <a:t>GTIN </a:t>
            </a:r>
            <a:r>
              <a:rPr kumimoji="0" lang="fi-FI" sz="1800" b="1" i="0" u="none" strike="noStrike" kern="1200" cap="none" spc="0" normalizeH="0" baseline="0" noProof="0">
                <a:ln>
                  <a:noFill/>
                </a:ln>
                <a:solidFill>
                  <a:srgbClr val="002C6C"/>
                </a:solidFill>
                <a:effectLst/>
                <a:uLnTx/>
                <a:uFillTx/>
                <a:latin typeface="Verdana"/>
                <a:ea typeface="+mn-ea"/>
                <a:cs typeface="+mn-cs"/>
              </a:rPr>
              <a:t>1</a:t>
            </a:r>
            <a:endParaRPr kumimoji="0" lang="fi-FI" sz="1800" b="0" i="0" u="none" strike="noStrike" kern="1200" cap="none" spc="0" normalizeH="0" baseline="0" noProof="0">
              <a:ln>
                <a:noFill/>
              </a:ln>
              <a:solidFill>
                <a:srgbClr val="002C6C"/>
              </a:solidFill>
              <a:effectLst/>
              <a:uLnTx/>
              <a:uFillTx/>
              <a:latin typeface="Verdana"/>
              <a:ea typeface="+mn-ea"/>
              <a:cs typeface="+mn-cs"/>
            </a:endParaRPr>
          </a:p>
        </p:txBody>
      </p:sp>
      <p:sp>
        <p:nvSpPr>
          <p:cNvPr id="75" name="Tekstiruutu 74">
            <a:extLst>
              <a:ext uri="{FF2B5EF4-FFF2-40B4-BE49-F238E27FC236}">
                <a16:creationId xmlns:a16="http://schemas.microsoft.com/office/drawing/2014/main" id="{7386E187-C208-D1E8-12B9-47A99571AC01}"/>
              </a:ext>
            </a:extLst>
          </p:cNvPr>
          <p:cNvSpPr txBox="1"/>
          <p:nvPr/>
        </p:nvSpPr>
        <p:spPr>
          <a:xfrm>
            <a:off x="4653666" y="2873741"/>
            <a:ext cx="2410524" cy="369332"/>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srgbClr val="002C6C"/>
                </a:solidFill>
                <a:effectLst/>
                <a:uLnTx/>
                <a:uFillTx/>
                <a:latin typeface="Verdana"/>
                <a:ea typeface="+mn-ea"/>
                <a:cs typeface="+mn-cs"/>
              </a:rPr>
              <a:t>GTIN </a:t>
            </a:r>
            <a:r>
              <a:rPr kumimoji="0" lang="fi-FI" sz="1800" b="1" i="0" u="none" strike="noStrike" kern="1200" cap="none" spc="0" normalizeH="0" baseline="0" noProof="0">
                <a:ln>
                  <a:noFill/>
                </a:ln>
                <a:solidFill>
                  <a:srgbClr val="002C6C"/>
                </a:solidFill>
                <a:effectLst/>
                <a:uLnTx/>
                <a:uFillTx/>
                <a:latin typeface="Verdana"/>
                <a:ea typeface="+mn-ea"/>
                <a:cs typeface="+mn-cs"/>
              </a:rPr>
              <a:t>2</a:t>
            </a:r>
            <a:endParaRPr kumimoji="0" lang="fi-FI" sz="1800" b="0" i="0" u="none" strike="noStrike" kern="1200" cap="none" spc="0" normalizeH="0" baseline="0" noProof="0">
              <a:ln>
                <a:noFill/>
              </a:ln>
              <a:solidFill>
                <a:srgbClr val="002C6C"/>
              </a:solidFill>
              <a:effectLst/>
              <a:uLnTx/>
              <a:uFillTx/>
              <a:latin typeface="Verdana"/>
              <a:ea typeface="+mn-ea"/>
              <a:cs typeface="+mn-cs"/>
            </a:endParaRPr>
          </a:p>
        </p:txBody>
      </p:sp>
      <p:sp>
        <p:nvSpPr>
          <p:cNvPr id="76" name="Tekstiruutu 75">
            <a:extLst>
              <a:ext uri="{FF2B5EF4-FFF2-40B4-BE49-F238E27FC236}">
                <a16:creationId xmlns:a16="http://schemas.microsoft.com/office/drawing/2014/main" id="{12617BB0-56A7-6DFD-B763-3BE60558F65C}"/>
              </a:ext>
            </a:extLst>
          </p:cNvPr>
          <p:cNvSpPr txBox="1"/>
          <p:nvPr/>
        </p:nvSpPr>
        <p:spPr>
          <a:xfrm>
            <a:off x="8372321" y="2849790"/>
            <a:ext cx="2410524" cy="369332"/>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srgbClr val="002C6C"/>
                </a:solidFill>
                <a:effectLst/>
                <a:uLnTx/>
                <a:uFillTx/>
                <a:latin typeface="Verdana"/>
                <a:ea typeface="+mn-ea"/>
                <a:cs typeface="+mn-cs"/>
              </a:rPr>
              <a:t>GTIN </a:t>
            </a:r>
            <a:r>
              <a:rPr kumimoji="0" lang="fi-FI" sz="1800" b="1" i="0" u="none" strike="noStrike" kern="1200" cap="none" spc="0" normalizeH="0" baseline="0" noProof="0">
                <a:ln>
                  <a:noFill/>
                </a:ln>
                <a:solidFill>
                  <a:srgbClr val="002C6C"/>
                </a:solidFill>
                <a:effectLst/>
                <a:uLnTx/>
                <a:uFillTx/>
                <a:latin typeface="Verdana"/>
                <a:ea typeface="+mn-ea"/>
                <a:cs typeface="+mn-cs"/>
              </a:rPr>
              <a:t>3</a:t>
            </a:r>
          </a:p>
        </p:txBody>
      </p:sp>
      <p:sp>
        <p:nvSpPr>
          <p:cNvPr id="4" name="Suorakulmio 3">
            <a:extLst>
              <a:ext uri="{FF2B5EF4-FFF2-40B4-BE49-F238E27FC236}">
                <a16:creationId xmlns:a16="http://schemas.microsoft.com/office/drawing/2014/main" id="{5DD338EC-A527-6712-F2AF-EB9F5BDC50F7}"/>
              </a:ext>
            </a:extLst>
          </p:cNvPr>
          <p:cNvSpPr/>
          <p:nvPr/>
        </p:nvSpPr>
        <p:spPr>
          <a:xfrm>
            <a:off x="722087" y="5601493"/>
            <a:ext cx="2200896" cy="257678"/>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82" name="Suorakulmio 81">
            <a:extLst>
              <a:ext uri="{FF2B5EF4-FFF2-40B4-BE49-F238E27FC236}">
                <a16:creationId xmlns:a16="http://schemas.microsoft.com/office/drawing/2014/main" id="{BD397855-BDAF-D91D-77E8-1FC201BFA294}"/>
              </a:ext>
            </a:extLst>
          </p:cNvPr>
          <p:cNvSpPr/>
          <p:nvPr/>
        </p:nvSpPr>
        <p:spPr>
          <a:xfrm rot="5400000">
            <a:off x="8427434" y="4698861"/>
            <a:ext cx="2200896" cy="269195"/>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84" name="Tekstiruutu 83">
            <a:extLst>
              <a:ext uri="{FF2B5EF4-FFF2-40B4-BE49-F238E27FC236}">
                <a16:creationId xmlns:a16="http://schemas.microsoft.com/office/drawing/2014/main" id="{C3B1984D-443D-7245-B9F4-5B3E4E0F8036}"/>
              </a:ext>
            </a:extLst>
          </p:cNvPr>
          <p:cNvSpPr txBox="1"/>
          <p:nvPr/>
        </p:nvSpPr>
        <p:spPr>
          <a:xfrm>
            <a:off x="681019" y="5933906"/>
            <a:ext cx="2410524" cy="369332"/>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srgbClr val="002C6C"/>
                </a:solidFill>
                <a:effectLst/>
                <a:uLnTx/>
                <a:uFillTx/>
                <a:latin typeface="Verdana"/>
                <a:ea typeface="+mn-ea"/>
                <a:cs typeface="+mn-cs"/>
              </a:rPr>
              <a:t>GTIN </a:t>
            </a:r>
            <a:r>
              <a:rPr kumimoji="0" lang="fi-FI" sz="1800" b="1" i="0" u="none" strike="noStrike" kern="1200" cap="none" spc="0" normalizeH="0" baseline="0" noProof="0">
                <a:ln>
                  <a:noFill/>
                </a:ln>
                <a:solidFill>
                  <a:srgbClr val="002C6C"/>
                </a:solidFill>
                <a:effectLst/>
                <a:uLnTx/>
                <a:uFillTx/>
                <a:latin typeface="Verdana"/>
                <a:ea typeface="+mn-ea"/>
                <a:cs typeface="+mn-cs"/>
              </a:rPr>
              <a:t>4</a:t>
            </a:r>
            <a:endParaRPr kumimoji="0" lang="fi-FI" sz="1800" b="0" i="0" u="none" strike="noStrike" kern="1200" cap="none" spc="0" normalizeH="0" baseline="0" noProof="0">
              <a:ln>
                <a:noFill/>
              </a:ln>
              <a:solidFill>
                <a:srgbClr val="002C6C"/>
              </a:solidFill>
              <a:effectLst/>
              <a:uLnTx/>
              <a:uFillTx/>
              <a:latin typeface="Verdana"/>
              <a:ea typeface="+mn-ea"/>
              <a:cs typeface="+mn-cs"/>
            </a:endParaRPr>
          </a:p>
        </p:txBody>
      </p:sp>
      <p:sp>
        <p:nvSpPr>
          <p:cNvPr id="85" name="Tekstiruutu 84">
            <a:extLst>
              <a:ext uri="{FF2B5EF4-FFF2-40B4-BE49-F238E27FC236}">
                <a16:creationId xmlns:a16="http://schemas.microsoft.com/office/drawing/2014/main" id="{6F016048-A2F6-E746-9A9B-ABCD728E16B0}"/>
              </a:ext>
            </a:extLst>
          </p:cNvPr>
          <p:cNvSpPr txBox="1"/>
          <p:nvPr/>
        </p:nvSpPr>
        <p:spPr>
          <a:xfrm>
            <a:off x="4653666" y="5958027"/>
            <a:ext cx="2410524" cy="369332"/>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srgbClr val="002C6C"/>
                </a:solidFill>
                <a:effectLst/>
                <a:uLnTx/>
                <a:uFillTx/>
                <a:latin typeface="Verdana"/>
                <a:ea typeface="+mn-ea"/>
                <a:cs typeface="+mn-cs"/>
              </a:rPr>
              <a:t>GTIN </a:t>
            </a:r>
            <a:r>
              <a:rPr kumimoji="0" lang="fi-FI" sz="1800" b="1" i="0" u="none" strike="noStrike" kern="1200" cap="none" spc="0" normalizeH="0" baseline="0" noProof="0">
                <a:ln>
                  <a:noFill/>
                </a:ln>
                <a:solidFill>
                  <a:srgbClr val="002C6C"/>
                </a:solidFill>
                <a:effectLst/>
                <a:uLnTx/>
                <a:uFillTx/>
                <a:latin typeface="Verdana"/>
                <a:ea typeface="+mn-ea"/>
                <a:cs typeface="+mn-cs"/>
              </a:rPr>
              <a:t>5</a:t>
            </a:r>
            <a:endParaRPr kumimoji="0" lang="fi-FI" sz="1800" b="0" i="0" u="none" strike="noStrike" kern="1200" cap="none" spc="0" normalizeH="0" baseline="0" noProof="0">
              <a:ln>
                <a:noFill/>
              </a:ln>
              <a:solidFill>
                <a:srgbClr val="002C6C"/>
              </a:solidFill>
              <a:effectLst/>
              <a:uLnTx/>
              <a:uFillTx/>
              <a:latin typeface="Verdana"/>
              <a:ea typeface="+mn-ea"/>
              <a:cs typeface="+mn-cs"/>
            </a:endParaRPr>
          </a:p>
        </p:txBody>
      </p:sp>
      <p:sp>
        <p:nvSpPr>
          <p:cNvPr id="86" name="Tekstiruutu 85">
            <a:extLst>
              <a:ext uri="{FF2B5EF4-FFF2-40B4-BE49-F238E27FC236}">
                <a16:creationId xmlns:a16="http://schemas.microsoft.com/office/drawing/2014/main" id="{26C40CF7-B151-0C81-BC33-FE9D21040FCA}"/>
              </a:ext>
            </a:extLst>
          </p:cNvPr>
          <p:cNvSpPr txBox="1"/>
          <p:nvPr/>
        </p:nvSpPr>
        <p:spPr>
          <a:xfrm>
            <a:off x="8372321" y="5934076"/>
            <a:ext cx="2410524" cy="369332"/>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srgbClr val="002C6C"/>
                </a:solidFill>
                <a:effectLst/>
                <a:uLnTx/>
                <a:uFillTx/>
                <a:latin typeface="Verdana"/>
                <a:ea typeface="+mn-ea"/>
                <a:cs typeface="+mn-cs"/>
              </a:rPr>
              <a:t>GTIN </a:t>
            </a:r>
            <a:r>
              <a:rPr kumimoji="0" lang="fi-FI" sz="1800" b="1" i="0" u="none" strike="noStrike" kern="1200" cap="none" spc="0" normalizeH="0" baseline="0" noProof="0">
                <a:ln>
                  <a:noFill/>
                </a:ln>
                <a:solidFill>
                  <a:srgbClr val="002C6C"/>
                </a:solidFill>
                <a:effectLst/>
                <a:uLnTx/>
                <a:uFillTx/>
                <a:latin typeface="Verdana"/>
                <a:ea typeface="+mn-ea"/>
                <a:cs typeface="+mn-cs"/>
              </a:rPr>
              <a:t>6</a:t>
            </a:r>
          </a:p>
        </p:txBody>
      </p:sp>
      <p:sp>
        <p:nvSpPr>
          <p:cNvPr id="87" name="Suorakulmio 86">
            <a:extLst>
              <a:ext uri="{FF2B5EF4-FFF2-40B4-BE49-F238E27FC236}">
                <a16:creationId xmlns:a16="http://schemas.microsoft.com/office/drawing/2014/main" id="{D1162B26-5A79-4388-1F2C-A66BF968AB3B}"/>
              </a:ext>
            </a:extLst>
          </p:cNvPr>
          <p:cNvSpPr/>
          <p:nvPr/>
        </p:nvSpPr>
        <p:spPr>
          <a:xfrm flipH="1">
            <a:off x="9130982" y="1530129"/>
            <a:ext cx="573014" cy="125157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88" name="Kaari 87">
            <a:extLst>
              <a:ext uri="{FF2B5EF4-FFF2-40B4-BE49-F238E27FC236}">
                <a16:creationId xmlns:a16="http://schemas.microsoft.com/office/drawing/2014/main" id="{6587A3B3-DC8B-F8C5-8898-1AAA6B48FA7B}"/>
              </a:ext>
            </a:extLst>
          </p:cNvPr>
          <p:cNvSpPr/>
          <p:nvPr/>
        </p:nvSpPr>
        <p:spPr>
          <a:xfrm flipH="1">
            <a:off x="6506003" y="1663402"/>
            <a:ext cx="75290" cy="145528"/>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Kuutio 88">
            <a:extLst>
              <a:ext uri="{FF2B5EF4-FFF2-40B4-BE49-F238E27FC236}">
                <a16:creationId xmlns:a16="http://schemas.microsoft.com/office/drawing/2014/main" id="{6D989020-2477-2CFC-B862-E2E16ADE4A0C}"/>
              </a:ext>
            </a:extLst>
          </p:cNvPr>
          <p:cNvSpPr/>
          <p:nvPr/>
        </p:nvSpPr>
        <p:spPr>
          <a:xfrm>
            <a:off x="4715334" y="4717754"/>
            <a:ext cx="2410524" cy="1216152"/>
          </a:xfrm>
          <a:prstGeom prst="cube">
            <a:avLst>
              <a:gd name="adj" fmla="val 62594"/>
            </a:avLst>
          </a:prstGeom>
          <a:solidFill>
            <a:srgbClr val="BEBE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90" name="Ellipsi 89">
            <a:extLst>
              <a:ext uri="{FF2B5EF4-FFF2-40B4-BE49-F238E27FC236}">
                <a16:creationId xmlns:a16="http://schemas.microsoft.com/office/drawing/2014/main" id="{18046501-80A8-BF45-AC63-0442D036904E}"/>
              </a:ext>
            </a:extLst>
          </p:cNvPr>
          <p:cNvSpPr/>
          <p:nvPr/>
        </p:nvSpPr>
        <p:spPr>
          <a:xfrm>
            <a:off x="4794161" y="5588793"/>
            <a:ext cx="250397" cy="29128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91" name="Ellipsi 90">
            <a:extLst>
              <a:ext uri="{FF2B5EF4-FFF2-40B4-BE49-F238E27FC236}">
                <a16:creationId xmlns:a16="http://schemas.microsoft.com/office/drawing/2014/main" id="{90422242-9EE5-DA45-FB59-839B984D2CC6}"/>
              </a:ext>
            </a:extLst>
          </p:cNvPr>
          <p:cNvSpPr/>
          <p:nvPr/>
        </p:nvSpPr>
        <p:spPr>
          <a:xfrm>
            <a:off x="5104111" y="5588793"/>
            <a:ext cx="250397" cy="29128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92" name="Ellipsi 91">
            <a:extLst>
              <a:ext uri="{FF2B5EF4-FFF2-40B4-BE49-F238E27FC236}">
                <a16:creationId xmlns:a16="http://schemas.microsoft.com/office/drawing/2014/main" id="{7BA76364-E6B7-434A-4A20-E2CB50F16B1C}"/>
              </a:ext>
            </a:extLst>
          </p:cNvPr>
          <p:cNvSpPr/>
          <p:nvPr/>
        </p:nvSpPr>
        <p:spPr>
          <a:xfrm>
            <a:off x="5414061" y="5588793"/>
            <a:ext cx="250397" cy="29128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93" name="Ellipsi 92">
            <a:extLst>
              <a:ext uri="{FF2B5EF4-FFF2-40B4-BE49-F238E27FC236}">
                <a16:creationId xmlns:a16="http://schemas.microsoft.com/office/drawing/2014/main" id="{23A5EB10-007C-FF56-60D8-D738448BEFAB}"/>
              </a:ext>
            </a:extLst>
          </p:cNvPr>
          <p:cNvSpPr/>
          <p:nvPr/>
        </p:nvSpPr>
        <p:spPr>
          <a:xfrm>
            <a:off x="5724011" y="5588793"/>
            <a:ext cx="250397" cy="29128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94" name="Ellipsi 93">
            <a:extLst>
              <a:ext uri="{FF2B5EF4-FFF2-40B4-BE49-F238E27FC236}">
                <a16:creationId xmlns:a16="http://schemas.microsoft.com/office/drawing/2014/main" id="{30E97DEB-D8EA-148C-4574-3BBEB39CF3F5}"/>
              </a:ext>
            </a:extLst>
          </p:cNvPr>
          <p:cNvSpPr/>
          <p:nvPr/>
        </p:nvSpPr>
        <p:spPr>
          <a:xfrm>
            <a:off x="6033961" y="5588793"/>
            <a:ext cx="250397" cy="29128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95" name="Tekstiruutu 94">
            <a:extLst>
              <a:ext uri="{FF2B5EF4-FFF2-40B4-BE49-F238E27FC236}">
                <a16:creationId xmlns:a16="http://schemas.microsoft.com/office/drawing/2014/main" id="{8A469BE0-E39C-ECA1-5501-2B9AF7F7908D}"/>
              </a:ext>
            </a:extLst>
          </p:cNvPr>
          <p:cNvSpPr txBox="1"/>
          <p:nvPr/>
        </p:nvSpPr>
        <p:spPr>
          <a:xfrm>
            <a:off x="823727" y="338287"/>
            <a:ext cx="63575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srgbClr val="FF0000"/>
                </a:solidFill>
                <a:effectLst/>
                <a:uLnTx/>
                <a:uFillTx/>
                <a:latin typeface="Avenir Next LT Pro"/>
                <a:ea typeface="+mn-ea"/>
                <a:cs typeface="+mn-cs"/>
              </a:rPr>
              <a:t>EXAMPLE</a:t>
            </a:r>
            <a:r>
              <a:rPr kumimoji="0" lang="fi-FI" sz="1800" b="1" i="0" u="none" strike="noStrike" kern="1200" cap="none" spc="0" normalizeH="0" baseline="0" noProof="0">
                <a:ln>
                  <a:noFill/>
                </a:ln>
                <a:solidFill>
                  <a:prstClr val="black"/>
                </a:solidFill>
                <a:effectLst/>
                <a:uLnTx/>
                <a:uFillTx/>
                <a:latin typeface="Avenir Next LT Pro"/>
                <a:ea typeface="+mn-ea"/>
                <a:cs typeface="+mn-cs"/>
              </a:rPr>
              <a:t>: </a:t>
            </a:r>
            <a:r>
              <a:rPr kumimoji="0" lang="fi-FI" sz="1800" b="1" i="0" u="none" strike="noStrike" kern="1200" cap="none" spc="0" normalizeH="0" baseline="0" noProof="0" err="1">
                <a:ln>
                  <a:noFill/>
                </a:ln>
                <a:solidFill>
                  <a:srgbClr val="183858"/>
                </a:solidFill>
                <a:effectLst/>
                <a:uLnTx/>
                <a:uFillTx/>
                <a:latin typeface="Avenir Next LT Pro"/>
                <a:ea typeface="+mn-ea"/>
                <a:cs typeface="+mn-cs"/>
              </a:rPr>
              <a:t>use</a:t>
            </a:r>
            <a:r>
              <a:rPr kumimoji="0" lang="fi-FI" sz="1800" b="1" i="0" u="none" strike="noStrike" kern="1200" cap="none" spc="0" normalizeH="0" baseline="0" noProof="0">
                <a:ln>
                  <a:noFill/>
                </a:ln>
                <a:solidFill>
                  <a:srgbClr val="183858"/>
                </a:solidFill>
                <a:effectLst/>
                <a:uLnTx/>
                <a:uFillTx/>
                <a:latin typeface="Avenir Next LT Pro"/>
                <a:ea typeface="+mn-ea"/>
                <a:cs typeface="+mn-cs"/>
              </a:rPr>
              <a:t> case of GS1 Product </a:t>
            </a:r>
            <a:r>
              <a:rPr kumimoji="0" lang="fi-FI" sz="1800" b="1" i="0" u="none" strike="noStrike" kern="1200" cap="none" spc="0" normalizeH="0" baseline="0" noProof="0" err="1">
                <a:ln>
                  <a:noFill/>
                </a:ln>
                <a:solidFill>
                  <a:srgbClr val="183858"/>
                </a:solidFill>
                <a:effectLst/>
                <a:uLnTx/>
                <a:uFillTx/>
                <a:latin typeface="Avenir Next LT Pro"/>
                <a:ea typeface="+mn-ea"/>
                <a:cs typeface="+mn-cs"/>
              </a:rPr>
              <a:t>identification</a:t>
            </a:r>
            <a:r>
              <a:rPr kumimoji="0" lang="fi-FI" sz="1800" b="1" i="0" u="none" strike="noStrike" kern="1200" cap="none" spc="0" normalizeH="0" baseline="0" noProof="0">
                <a:ln>
                  <a:noFill/>
                </a:ln>
                <a:solidFill>
                  <a:srgbClr val="183858"/>
                </a:solidFill>
                <a:effectLst/>
                <a:uLnTx/>
                <a:uFillTx/>
                <a:latin typeface="Avenir Next LT Pro"/>
                <a:ea typeface="+mn-ea"/>
                <a:cs typeface="+mn-cs"/>
              </a:rPr>
              <a:t> </a:t>
            </a:r>
            <a:r>
              <a:rPr kumimoji="0" lang="fi-FI" sz="1800" b="1" i="0" u="none" strike="noStrike" kern="1200" cap="none" spc="0" normalizeH="0" baseline="0" noProof="0" err="1">
                <a:ln>
                  <a:noFill/>
                </a:ln>
                <a:solidFill>
                  <a:srgbClr val="183858"/>
                </a:solidFill>
                <a:effectLst/>
                <a:uLnTx/>
                <a:uFillTx/>
                <a:latin typeface="Avenir Next LT Pro"/>
                <a:ea typeface="+mn-ea"/>
                <a:cs typeface="+mn-cs"/>
              </a:rPr>
              <a:t>levels</a:t>
            </a:r>
            <a:r>
              <a:rPr kumimoji="0" lang="fi-FI" sz="1800" b="1" i="0" u="none" strike="noStrike" kern="1200" cap="none" spc="0" normalizeH="0" baseline="0" noProof="0">
                <a:ln>
                  <a:noFill/>
                </a:ln>
                <a:solidFill>
                  <a:srgbClr val="183858"/>
                </a:solidFill>
                <a:effectLst/>
                <a:uLnTx/>
                <a:uFillTx/>
                <a:latin typeface="Avenir Next LT Pro"/>
                <a:ea typeface="+mn-ea"/>
                <a:cs typeface="+mn-cs"/>
              </a:rPr>
              <a:t> </a:t>
            </a:r>
          </a:p>
        </p:txBody>
      </p:sp>
      <p:sp>
        <p:nvSpPr>
          <p:cNvPr id="96" name="Ellipsi 95">
            <a:extLst>
              <a:ext uri="{FF2B5EF4-FFF2-40B4-BE49-F238E27FC236}">
                <a16:creationId xmlns:a16="http://schemas.microsoft.com/office/drawing/2014/main" id="{C5393D57-5F37-8FF2-63CF-6781663B88DB}"/>
              </a:ext>
            </a:extLst>
          </p:cNvPr>
          <p:cNvSpPr/>
          <p:nvPr/>
        </p:nvSpPr>
        <p:spPr>
          <a:xfrm>
            <a:off x="7772399" y="707619"/>
            <a:ext cx="3738581" cy="2848381"/>
          </a:xfrm>
          <a:prstGeom prst="ellipse">
            <a:avLst/>
          </a:prstGeom>
          <a:noFill/>
          <a:ln w="76200">
            <a:solidFill>
              <a:srgbClr val="00B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Tree>
    <p:extLst>
      <p:ext uri="{BB962C8B-B14F-4D97-AF65-F5344CB8AC3E}">
        <p14:creationId xmlns:p14="http://schemas.microsoft.com/office/powerpoint/2010/main" val="229256194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12" name="Ryhmä 11">
            <a:extLst>
              <a:ext uri="{FF2B5EF4-FFF2-40B4-BE49-F238E27FC236}">
                <a16:creationId xmlns:a16="http://schemas.microsoft.com/office/drawing/2014/main" id="{07A00BFD-AF6B-7586-B852-33283640A117}"/>
              </a:ext>
            </a:extLst>
          </p:cNvPr>
          <p:cNvGrpSpPr/>
          <p:nvPr/>
        </p:nvGrpSpPr>
        <p:grpSpPr>
          <a:xfrm>
            <a:off x="722087" y="569247"/>
            <a:ext cx="2200896" cy="1557325"/>
            <a:chOff x="1244600" y="912018"/>
            <a:chExt cx="4292600" cy="3117056"/>
          </a:xfrm>
        </p:grpSpPr>
        <p:sp>
          <p:nvSpPr>
            <p:cNvPr id="8" name="Kaari 7">
              <a:extLst>
                <a:ext uri="{FF2B5EF4-FFF2-40B4-BE49-F238E27FC236}">
                  <a16:creationId xmlns:a16="http://schemas.microsoft.com/office/drawing/2014/main" id="{F05739D2-E6CB-F950-8E1B-CA789EFBD207}"/>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 name="Suorakulmio 5">
              <a:extLst>
                <a:ext uri="{FF2B5EF4-FFF2-40B4-BE49-F238E27FC236}">
                  <a16:creationId xmlns:a16="http://schemas.microsoft.com/office/drawing/2014/main" id="{DAD8EBFC-0E6D-2E84-33FC-E326355C3EF8}"/>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7" name="Suorakulmio 6">
              <a:extLst>
                <a:ext uri="{FF2B5EF4-FFF2-40B4-BE49-F238E27FC236}">
                  <a16:creationId xmlns:a16="http://schemas.microsoft.com/office/drawing/2014/main" id="{91E575AB-8507-A334-7CE0-0F4689FC3E91}"/>
                </a:ext>
              </a:extLst>
            </p:cNvPr>
            <p:cNvSpPr/>
            <p:nvPr/>
          </p:nvSpPr>
          <p:spPr>
            <a:xfrm>
              <a:off x="2222500" y="1523999"/>
              <a:ext cx="1117600" cy="250507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 name="Kaari 9">
              <a:extLst>
                <a:ext uri="{FF2B5EF4-FFF2-40B4-BE49-F238E27FC236}">
                  <a16:creationId xmlns:a16="http://schemas.microsoft.com/office/drawing/2014/main" id="{1CD68888-2F2B-B636-D13A-CD8451838D38}"/>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3" name="Ryhmä 12">
            <a:extLst>
              <a:ext uri="{FF2B5EF4-FFF2-40B4-BE49-F238E27FC236}">
                <a16:creationId xmlns:a16="http://schemas.microsoft.com/office/drawing/2014/main" id="{E07F3872-9CCA-E95F-0DA6-9AFC391F1BA2}"/>
              </a:ext>
            </a:extLst>
          </p:cNvPr>
          <p:cNvGrpSpPr/>
          <p:nvPr/>
        </p:nvGrpSpPr>
        <p:grpSpPr>
          <a:xfrm flipH="1">
            <a:off x="4715334" y="576061"/>
            <a:ext cx="2200896" cy="1557325"/>
            <a:chOff x="1244600" y="912018"/>
            <a:chExt cx="4292600" cy="3117056"/>
          </a:xfrm>
        </p:grpSpPr>
        <p:sp>
          <p:nvSpPr>
            <p:cNvPr id="14" name="Kaari 13">
              <a:extLst>
                <a:ext uri="{FF2B5EF4-FFF2-40B4-BE49-F238E27FC236}">
                  <a16:creationId xmlns:a16="http://schemas.microsoft.com/office/drawing/2014/main" id="{C0DE4A9D-996F-5D4D-46AA-ABE39A618764}"/>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 name="Suorakulmio 14">
              <a:extLst>
                <a:ext uri="{FF2B5EF4-FFF2-40B4-BE49-F238E27FC236}">
                  <a16:creationId xmlns:a16="http://schemas.microsoft.com/office/drawing/2014/main" id="{6A8D4A23-5ED8-EB0F-7799-9347B2856876}"/>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6" name="Suorakulmio 15">
              <a:extLst>
                <a:ext uri="{FF2B5EF4-FFF2-40B4-BE49-F238E27FC236}">
                  <a16:creationId xmlns:a16="http://schemas.microsoft.com/office/drawing/2014/main" id="{D569076B-CCEE-64B7-CACE-08CEBA479808}"/>
                </a:ext>
              </a:extLst>
            </p:cNvPr>
            <p:cNvSpPr/>
            <p:nvPr/>
          </p:nvSpPr>
          <p:spPr>
            <a:xfrm>
              <a:off x="2222500" y="1523999"/>
              <a:ext cx="1117600" cy="250507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7" name="Kaari 16">
              <a:extLst>
                <a:ext uri="{FF2B5EF4-FFF2-40B4-BE49-F238E27FC236}">
                  <a16:creationId xmlns:a16="http://schemas.microsoft.com/office/drawing/2014/main" id="{EE2AE7F1-FD0D-927F-0F3E-F75A17BDC735}"/>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8" name="Ryhmä 17">
            <a:extLst>
              <a:ext uri="{FF2B5EF4-FFF2-40B4-BE49-F238E27FC236}">
                <a16:creationId xmlns:a16="http://schemas.microsoft.com/office/drawing/2014/main" id="{EE61FD54-0546-1543-856C-CA35E0894D55}"/>
              </a:ext>
            </a:extLst>
          </p:cNvPr>
          <p:cNvGrpSpPr/>
          <p:nvPr/>
        </p:nvGrpSpPr>
        <p:grpSpPr>
          <a:xfrm>
            <a:off x="8603548" y="566058"/>
            <a:ext cx="2200896" cy="1524014"/>
            <a:chOff x="1244600" y="912018"/>
            <a:chExt cx="4292600" cy="3050382"/>
          </a:xfrm>
        </p:grpSpPr>
        <p:sp>
          <p:nvSpPr>
            <p:cNvPr id="19" name="Kaari 18">
              <a:extLst>
                <a:ext uri="{FF2B5EF4-FFF2-40B4-BE49-F238E27FC236}">
                  <a16:creationId xmlns:a16="http://schemas.microsoft.com/office/drawing/2014/main" id="{829AAE4F-D024-2B8F-72A1-A752CB0C1188}"/>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 name="Suorakulmio 19">
              <a:extLst>
                <a:ext uri="{FF2B5EF4-FFF2-40B4-BE49-F238E27FC236}">
                  <a16:creationId xmlns:a16="http://schemas.microsoft.com/office/drawing/2014/main" id="{E49170DF-F5DA-312D-7F71-66D953A6E332}"/>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2" name="Kaari 21">
              <a:extLst>
                <a:ext uri="{FF2B5EF4-FFF2-40B4-BE49-F238E27FC236}">
                  <a16:creationId xmlns:a16="http://schemas.microsoft.com/office/drawing/2014/main" id="{F344C705-B938-BA26-E71D-70C56E2FCFAB}"/>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23" name="Ryhmä 22">
            <a:extLst>
              <a:ext uri="{FF2B5EF4-FFF2-40B4-BE49-F238E27FC236}">
                <a16:creationId xmlns:a16="http://schemas.microsoft.com/office/drawing/2014/main" id="{233142FB-3740-1FB6-FD8B-8D8D531D9E2B}"/>
              </a:ext>
            </a:extLst>
          </p:cNvPr>
          <p:cNvGrpSpPr/>
          <p:nvPr/>
        </p:nvGrpSpPr>
        <p:grpSpPr>
          <a:xfrm>
            <a:off x="722087" y="3469428"/>
            <a:ext cx="1102852" cy="716366"/>
            <a:chOff x="1244600" y="912018"/>
            <a:chExt cx="4292600" cy="3117056"/>
          </a:xfrm>
        </p:grpSpPr>
        <p:sp>
          <p:nvSpPr>
            <p:cNvPr id="24" name="Kaari 23">
              <a:extLst>
                <a:ext uri="{FF2B5EF4-FFF2-40B4-BE49-F238E27FC236}">
                  <a16:creationId xmlns:a16="http://schemas.microsoft.com/office/drawing/2014/main" id="{31E64BB5-4BCF-3425-A20E-6EE05111EE85}"/>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 name="Suorakulmio 24">
              <a:extLst>
                <a:ext uri="{FF2B5EF4-FFF2-40B4-BE49-F238E27FC236}">
                  <a16:creationId xmlns:a16="http://schemas.microsoft.com/office/drawing/2014/main" id="{855006A8-3EE0-8FBF-84B3-99AD07B90DE8}"/>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6" name="Suorakulmio 25">
              <a:extLst>
                <a:ext uri="{FF2B5EF4-FFF2-40B4-BE49-F238E27FC236}">
                  <a16:creationId xmlns:a16="http://schemas.microsoft.com/office/drawing/2014/main" id="{A7C27518-D89C-29E3-4F03-E62E1C7933D4}"/>
                </a:ext>
              </a:extLst>
            </p:cNvPr>
            <p:cNvSpPr/>
            <p:nvPr/>
          </p:nvSpPr>
          <p:spPr>
            <a:xfrm>
              <a:off x="2222500" y="1523999"/>
              <a:ext cx="1117600" cy="250507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7" name="Kaari 26">
              <a:extLst>
                <a:ext uri="{FF2B5EF4-FFF2-40B4-BE49-F238E27FC236}">
                  <a16:creationId xmlns:a16="http://schemas.microsoft.com/office/drawing/2014/main" id="{A35057D1-30B4-F6B4-DA71-AEB9B927D9C0}"/>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28" name="Ryhmä 27">
            <a:extLst>
              <a:ext uri="{FF2B5EF4-FFF2-40B4-BE49-F238E27FC236}">
                <a16:creationId xmlns:a16="http://schemas.microsoft.com/office/drawing/2014/main" id="{27ACAE29-F2C2-0750-5761-A6F3EA35DEBA}"/>
              </a:ext>
            </a:extLst>
          </p:cNvPr>
          <p:cNvGrpSpPr/>
          <p:nvPr/>
        </p:nvGrpSpPr>
        <p:grpSpPr>
          <a:xfrm flipH="1">
            <a:off x="4715334" y="3476242"/>
            <a:ext cx="1102852" cy="716366"/>
            <a:chOff x="1244600" y="912018"/>
            <a:chExt cx="4292600" cy="3117056"/>
          </a:xfrm>
        </p:grpSpPr>
        <p:sp>
          <p:nvSpPr>
            <p:cNvPr id="29" name="Kaari 28">
              <a:extLst>
                <a:ext uri="{FF2B5EF4-FFF2-40B4-BE49-F238E27FC236}">
                  <a16:creationId xmlns:a16="http://schemas.microsoft.com/office/drawing/2014/main" id="{FCD59455-C98E-EEE2-953F-0379D4130EF8}"/>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0" name="Suorakulmio 29">
              <a:extLst>
                <a:ext uri="{FF2B5EF4-FFF2-40B4-BE49-F238E27FC236}">
                  <a16:creationId xmlns:a16="http://schemas.microsoft.com/office/drawing/2014/main" id="{8E714AB5-923F-434E-CECE-6B78A6F1E4CB}"/>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1" name="Suorakulmio 30">
              <a:extLst>
                <a:ext uri="{FF2B5EF4-FFF2-40B4-BE49-F238E27FC236}">
                  <a16:creationId xmlns:a16="http://schemas.microsoft.com/office/drawing/2014/main" id="{B6C7595A-E87B-32B9-FF47-35DD00CD0BF0}"/>
                </a:ext>
              </a:extLst>
            </p:cNvPr>
            <p:cNvSpPr/>
            <p:nvPr/>
          </p:nvSpPr>
          <p:spPr>
            <a:xfrm>
              <a:off x="2222500" y="1523999"/>
              <a:ext cx="1117600" cy="250507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2" name="Kaari 31">
              <a:extLst>
                <a:ext uri="{FF2B5EF4-FFF2-40B4-BE49-F238E27FC236}">
                  <a16:creationId xmlns:a16="http://schemas.microsoft.com/office/drawing/2014/main" id="{39D0680F-4296-46AC-F387-4C409700F12F}"/>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33" name="Ryhmä 32">
            <a:extLst>
              <a:ext uri="{FF2B5EF4-FFF2-40B4-BE49-F238E27FC236}">
                <a16:creationId xmlns:a16="http://schemas.microsoft.com/office/drawing/2014/main" id="{C3AF5E75-8A87-165E-47A4-BEC3D14B64DE}"/>
              </a:ext>
            </a:extLst>
          </p:cNvPr>
          <p:cNvGrpSpPr/>
          <p:nvPr/>
        </p:nvGrpSpPr>
        <p:grpSpPr>
          <a:xfrm>
            <a:off x="8603548" y="3466239"/>
            <a:ext cx="1102852" cy="701043"/>
            <a:chOff x="1244600" y="912018"/>
            <a:chExt cx="4292600" cy="3050382"/>
          </a:xfrm>
        </p:grpSpPr>
        <p:sp>
          <p:nvSpPr>
            <p:cNvPr id="34" name="Kaari 33">
              <a:extLst>
                <a:ext uri="{FF2B5EF4-FFF2-40B4-BE49-F238E27FC236}">
                  <a16:creationId xmlns:a16="http://schemas.microsoft.com/office/drawing/2014/main" id="{6D577C22-6440-5399-143F-277BEB7DAC0A}"/>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5" name="Suorakulmio 34">
              <a:extLst>
                <a:ext uri="{FF2B5EF4-FFF2-40B4-BE49-F238E27FC236}">
                  <a16:creationId xmlns:a16="http://schemas.microsoft.com/office/drawing/2014/main" id="{A3FEB57B-A3E9-EAC2-059A-3C52B33F1EAD}"/>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6" name="Kaari 35">
              <a:extLst>
                <a:ext uri="{FF2B5EF4-FFF2-40B4-BE49-F238E27FC236}">
                  <a16:creationId xmlns:a16="http://schemas.microsoft.com/office/drawing/2014/main" id="{7A1C226A-F883-5CD1-A500-036B805F75BF}"/>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37" name="Ryhmä 36">
            <a:extLst>
              <a:ext uri="{FF2B5EF4-FFF2-40B4-BE49-F238E27FC236}">
                <a16:creationId xmlns:a16="http://schemas.microsoft.com/office/drawing/2014/main" id="{20E5A69C-27F6-4F14-9D1C-C952D1D9750E}"/>
              </a:ext>
            </a:extLst>
          </p:cNvPr>
          <p:cNvGrpSpPr/>
          <p:nvPr/>
        </p:nvGrpSpPr>
        <p:grpSpPr>
          <a:xfrm>
            <a:off x="701553" y="4571673"/>
            <a:ext cx="1102852" cy="716366"/>
            <a:chOff x="1244600" y="912018"/>
            <a:chExt cx="4292600" cy="3117056"/>
          </a:xfrm>
        </p:grpSpPr>
        <p:sp>
          <p:nvSpPr>
            <p:cNvPr id="38" name="Kaari 37">
              <a:extLst>
                <a:ext uri="{FF2B5EF4-FFF2-40B4-BE49-F238E27FC236}">
                  <a16:creationId xmlns:a16="http://schemas.microsoft.com/office/drawing/2014/main" id="{43B97044-DDA3-24E0-27F8-15357841324D}"/>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9" name="Suorakulmio 38">
              <a:extLst>
                <a:ext uri="{FF2B5EF4-FFF2-40B4-BE49-F238E27FC236}">
                  <a16:creationId xmlns:a16="http://schemas.microsoft.com/office/drawing/2014/main" id="{D9DB2764-1351-6FBD-A4F5-54AD7FB4C985}"/>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0" name="Suorakulmio 39">
              <a:extLst>
                <a:ext uri="{FF2B5EF4-FFF2-40B4-BE49-F238E27FC236}">
                  <a16:creationId xmlns:a16="http://schemas.microsoft.com/office/drawing/2014/main" id="{3A8F1D3E-E087-9790-72C6-FC2A965B4FDF}"/>
                </a:ext>
              </a:extLst>
            </p:cNvPr>
            <p:cNvSpPr/>
            <p:nvPr/>
          </p:nvSpPr>
          <p:spPr>
            <a:xfrm>
              <a:off x="2222500" y="1523999"/>
              <a:ext cx="1117600" cy="250507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1" name="Kaari 40">
              <a:extLst>
                <a:ext uri="{FF2B5EF4-FFF2-40B4-BE49-F238E27FC236}">
                  <a16:creationId xmlns:a16="http://schemas.microsoft.com/office/drawing/2014/main" id="{3DC59724-115D-7F46-AB50-0DE9A86A6002}"/>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42" name="Ryhmä 41">
            <a:extLst>
              <a:ext uri="{FF2B5EF4-FFF2-40B4-BE49-F238E27FC236}">
                <a16:creationId xmlns:a16="http://schemas.microsoft.com/office/drawing/2014/main" id="{8220FC15-9EA1-A513-CBD9-865AD8FFA93E}"/>
              </a:ext>
            </a:extLst>
          </p:cNvPr>
          <p:cNvGrpSpPr/>
          <p:nvPr/>
        </p:nvGrpSpPr>
        <p:grpSpPr>
          <a:xfrm flipH="1">
            <a:off x="4694800" y="4578487"/>
            <a:ext cx="1102852" cy="716366"/>
            <a:chOff x="1244600" y="912018"/>
            <a:chExt cx="4292600" cy="3117056"/>
          </a:xfrm>
        </p:grpSpPr>
        <p:sp>
          <p:nvSpPr>
            <p:cNvPr id="43" name="Kaari 42">
              <a:extLst>
                <a:ext uri="{FF2B5EF4-FFF2-40B4-BE49-F238E27FC236}">
                  <a16:creationId xmlns:a16="http://schemas.microsoft.com/office/drawing/2014/main" id="{DDFF4F7C-F975-305A-36F9-A62F85E796F1}"/>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4" name="Suorakulmio 43">
              <a:extLst>
                <a:ext uri="{FF2B5EF4-FFF2-40B4-BE49-F238E27FC236}">
                  <a16:creationId xmlns:a16="http://schemas.microsoft.com/office/drawing/2014/main" id="{4C5A7818-2A9F-C7E7-F929-2D1974EFFDA5}"/>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5" name="Suorakulmio 44">
              <a:extLst>
                <a:ext uri="{FF2B5EF4-FFF2-40B4-BE49-F238E27FC236}">
                  <a16:creationId xmlns:a16="http://schemas.microsoft.com/office/drawing/2014/main" id="{5928BC60-62E0-48D8-E45D-53AD6AE5E34C}"/>
                </a:ext>
              </a:extLst>
            </p:cNvPr>
            <p:cNvSpPr/>
            <p:nvPr/>
          </p:nvSpPr>
          <p:spPr>
            <a:xfrm>
              <a:off x="2222500" y="1523999"/>
              <a:ext cx="1117600" cy="250507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6" name="Kaari 45">
              <a:extLst>
                <a:ext uri="{FF2B5EF4-FFF2-40B4-BE49-F238E27FC236}">
                  <a16:creationId xmlns:a16="http://schemas.microsoft.com/office/drawing/2014/main" id="{F718C5A9-C92F-ECD1-AA0B-9D75E3FECBE2}"/>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47" name="Ryhmä 46">
            <a:extLst>
              <a:ext uri="{FF2B5EF4-FFF2-40B4-BE49-F238E27FC236}">
                <a16:creationId xmlns:a16="http://schemas.microsoft.com/office/drawing/2014/main" id="{B6385B74-9F7D-E68E-A004-45C398F97FA5}"/>
              </a:ext>
            </a:extLst>
          </p:cNvPr>
          <p:cNvGrpSpPr/>
          <p:nvPr/>
        </p:nvGrpSpPr>
        <p:grpSpPr>
          <a:xfrm>
            <a:off x="8583014" y="4568484"/>
            <a:ext cx="1102852" cy="701043"/>
            <a:chOff x="1244600" y="912018"/>
            <a:chExt cx="4292600" cy="3050382"/>
          </a:xfrm>
        </p:grpSpPr>
        <p:sp>
          <p:nvSpPr>
            <p:cNvPr id="48" name="Kaari 47">
              <a:extLst>
                <a:ext uri="{FF2B5EF4-FFF2-40B4-BE49-F238E27FC236}">
                  <a16:creationId xmlns:a16="http://schemas.microsoft.com/office/drawing/2014/main" id="{94393DE7-6555-301A-B94D-C4F2FEA4E51D}"/>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9" name="Suorakulmio 48">
              <a:extLst>
                <a:ext uri="{FF2B5EF4-FFF2-40B4-BE49-F238E27FC236}">
                  <a16:creationId xmlns:a16="http://schemas.microsoft.com/office/drawing/2014/main" id="{33391822-2112-1B3D-F749-7E012639CB23}"/>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0" name="Kaari 49">
              <a:extLst>
                <a:ext uri="{FF2B5EF4-FFF2-40B4-BE49-F238E27FC236}">
                  <a16:creationId xmlns:a16="http://schemas.microsoft.com/office/drawing/2014/main" id="{4F3E5DDC-A83C-FC06-20E2-D1D5C0CA467F}"/>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51" name="Ryhmä 50">
            <a:extLst>
              <a:ext uri="{FF2B5EF4-FFF2-40B4-BE49-F238E27FC236}">
                <a16:creationId xmlns:a16="http://schemas.microsoft.com/office/drawing/2014/main" id="{FD20F91A-8C00-3719-7B62-46E563AD6E10}"/>
              </a:ext>
            </a:extLst>
          </p:cNvPr>
          <p:cNvGrpSpPr/>
          <p:nvPr/>
        </p:nvGrpSpPr>
        <p:grpSpPr>
          <a:xfrm>
            <a:off x="681019" y="5673918"/>
            <a:ext cx="1102852" cy="716366"/>
            <a:chOff x="1244600" y="912018"/>
            <a:chExt cx="4292600" cy="3117056"/>
          </a:xfrm>
        </p:grpSpPr>
        <p:sp>
          <p:nvSpPr>
            <p:cNvPr id="52" name="Kaari 51">
              <a:extLst>
                <a:ext uri="{FF2B5EF4-FFF2-40B4-BE49-F238E27FC236}">
                  <a16:creationId xmlns:a16="http://schemas.microsoft.com/office/drawing/2014/main" id="{05F270D2-43C8-5177-4D09-F18B40ABE121}"/>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3" name="Suorakulmio 52">
              <a:extLst>
                <a:ext uri="{FF2B5EF4-FFF2-40B4-BE49-F238E27FC236}">
                  <a16:creationId xmlns:a16="http://schemas.microsoft.com/office/drawing/2014/main" id="{DA7AA691-240C-EFD4-6855-FB610A366A17}"/>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4" name="Suorakulmio 53">
              <a:extLst>
                <a:ext uri="{FF2B5EF4-FFF2-40B4-BE49-F238E27FC236}">
                  <a16:creationId xmlns:a16="http://schemas.microsoft.com/office/drawing/2014/main" id="{02BFD9B8-B2E5-86E0-ED4A-C37409863BA3}"/>
                </a:ext>
              </a:extLst>
            </p:cNvPr>
            <p:cNvSpPr/>
            <p:nvPr/>
          </p:nvSpPr>
          <p:spPr>
            <a:xfrm>
              <a:off x="2222500" y="1523999"/>
              <a:ext cx="1117600" cy="250507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5" name="Kaari 54">
              <a:extLst>
                <a:ext uri="{FF2B5EF4-FFF2-40B4-BE49-F238E27FC236}">
                  <a16:creationId xmlns:a16="http://schemas.microsoft.com/office/drawing/2014/main" id="{1BE7A9C1-DA3D-F364-DCD9-CEEE68842904}"/>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56" name="Ryhmä 55">
            <a:extLst>
              <a:ext uri="{FF2B5EF4-FFF2-40B4-BE49-F238E27FC236}">
                <a16:creationId xmlns:a16="http://schemas.microsoft.com/office/drawing/2014/main" id="{99562099-35EA-B0E5-6943-6717279415F4}"/>
              </a:ext>
            </a:extLst>
          </p:cNvPr>
          <p:cNvGrpSpPr/>
          <p:nvPr/>
        </p:nvGrpSpPr>
        <p:grpSpPr>
          <a:xfrm flipH="1">
            <a:off x="4674266" y="5680732"/>
            <a:ext cx="1102852" cy="716366"/>
            <a:chOff x="1244600" y="912018"/>
            <a:chExt cx="4292600" cy="3117056"/>
          </a:xfrm>
        </p:grpSpPr>
        <p:sp>
          <p:nvSpPr>
            <p:cNvPr id="57" name="Kaari 56">
              <a:extLst>
                <a:ext uri="{FF2B5EF4-FFF2-40B4-BE49-F238E27FC236}">
                  <a16:creationId xmlns:a16="http://schemas.microsoft.com/office/drawing/2014/main" id="{FAFD4585-3606-3E36-7FF1-BD4DD8D4B992}"/>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8" name="Suorakulmio 57">
              <a:extLst>
                <a:ext uri="{FF2B5EF4-FFF2-40B4-BE49-F238E27FC236}">
                  <a16:creationId xmlns:a16="http://schemas.microsoft.com/office/drawing/2014/main" id="{E4454B7F-BCCA-0F9C-E0B3-1CE88DA1215D}"/>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9" name="Suorakulmio 58">
              <a:extLst>
                <a:ext uri="{FF2B5EF4-FFF2-40B4-BE49-F238E27FC236}">
                  <a16:creationId xmlns:a16="http://schemas.microsoft.com/office/drawing/2014/main" id="{CF8D2BA2-EED9-EBDF-3101-14EF2CB55459}"/>
                </a:ext>
              </a:extLst>
            </p:cNvPr>
            <p:cNvSpPr/>
            <p:nvPr/>
          </p:nvSpPr>
          <p:spPr>
            <a:xfrm>
              <a:off x="2222500" y="1523999"/>
              <a:ext cx="1117600" cy="250507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60" name="Kaari 59">
              <a:extLst>
                <a:ext uri="{FF2B5EF4-FFF2-40B4-BE49-F238E27FC236}">
                  <a16:creationId xmlns:a16="http://schemas.microsoft.com/office/drawing/2014/main" id="{13D63C89-842B-6F64-4DC1-22EDE4449C56}"/>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61" name="Ryhmä 60">
            <a:extLst>
              <a:ext uri="{FF2B5EF4-FFF2-40B4-BE49-F238E27FC236}">
                <a16:creationId xmlns:a16="http://schemas.microsoft.com/office/drawing/2014/main" id="{2DBE93E3-312B-2AB8-470B-FDF1AA65D90C}"/>
              </a:ext>
            </a:extLst>
          </p:cNvPr>
          <p:cNvGrpSpPr/>
          <p:nvPr/>
        </p:nvGrpSpPr>
        <p:grpSpPr>
          <a:xfrm>
            <a:off x="8562480" y="5670729"/>
            <a:ext cx="1102852" cy="701043"/>
            <a:chOff x="1244600" y="912018"/>
            <a:chExt cx="4292600" cy="3050382"/>
          </a:xfrm>
        </p:grpSpPr>
        <p:sp>
          <p:nvSpPr>
            <p:cNvPr id="62" name="Kaari 61">
              <a:extLst>
                <a:ext uri="{FF2B5EF4-FFF2-40B4-BE49-F238E27FC236}">
                  <a16:creationId xmlns:a16="http://schemas.microsoft.com/office/drawing/2014/main" id="{6AB0BF3F-E128-B919-3A29-AAEECF86A766}"/>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3" name="Suorakulmio 62">
              <a:extLst>
                <a:ext uri="{FF2B5EF4-FFF2-40B4-BE49-F238E27FC236}">
                  <a16:creationId xmlns:a16="http://schemas.microsoft.com/office/drawing/2014/main" id="{4A74220D-323E-2CAC-86D4-BE63015AAFA2}"/>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64" name="Kaari 63">
              <a:extLst>
                <a:ext uri="{FF2B5EF4-FFF2-40B4-BE49-F238E27FC236}">
                  <a16:creationId xmlns:a16="http://schemas.microsoft.com/office/drawing/2014/main" id="{0E39452B-FD32-DFC4-B84F-12F722FA171C}"/>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65" name="Tekstiruutu 64">
            <a:extLst>
              <a:ext uri="{FF2B5EF4-FFF2-40B4-BE49-F238E27FC236}">
                <a16:creationId xmlns:a16="http://schemas.microsoft.com/office/drawing/2014/main" id="{4EDCAB65-1036-5D93-59CC-E753C8B7FD35}"/>
              </a:ext>
            </a:extLst>
          </p:cNvPr>
          <p:cNvSpPr txBox="1"/>
          <p:nvPr/>
        </p:nvSpPr>
        <p:spPr>
          <a:xfrm>
            <a:off x="1929972" y="3463755"/>
            <a:ext cx="2296445" cy="738664"/>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GTIN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number</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1</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serial</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1</a:t>
            </a:r>
          </a:p>
        </p:txBody>
      </p:sp>
      <p:sp>
        <p:nvSpPr>
          <p:cNvPr id="66" name="Tekstiruutu 65">
            <a:extLst>
              <a:ext uri="{FF2B5EF4-FFF2-40B4-BE49-F238E27FC236}">
                <a16:creationId xmlns:a16="http://schemas.microsoft.com/office/drawing/2014/main" id="{DD61E9D3-251E-1755-003A-F20DFCC0354E}"/>
              </a:ext>
            </a:extLst>
          </p:cNvPr>
          <p:cNvSpPr txBox="1"/>
          <p:nvPr/>
        </p:nvSpPr>
        <p:spPr>
          <a:xfrm>
            <a:off x="1925344" y="4556189"/>
            <a:ext cx="2296445" cy="738664"/>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GTIN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number</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1</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serial</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2</a:t>
            </a:r>
          </a:p>
        </p:txBody>
      </p:sp>
      <p:sp>
        <p:nvSpPr>
          <p:cNvPr id="67" name="Tekstiruutu 66">
            <a:extLst>
              <a:ext uri="{FF2B5EF4-FFF2-40B4-BE49-F238E27FC236}">
                <a16:creationId xmlns:a16="http://schemas.microsoft.com/office/drawing/2014/main" id="{78BF03BA-203D-D60A-2704-1200008F9CDA}"/>
              </a:ext>
            </a:extLst>
          </p:cNvPr>
          <p:cNvSpPr txBox="1"/>
          <p:nvPr/>
        </p:nvSpPr>
        <p:spPr>
          <a:xfrm>
            <a:off x="1933381" y="5633108"/>
            <a:ext cx="2296445" cy="738664"/>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GTIN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number</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1</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serial</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3</a:t>
            </a:r>
          </a:p>
        </p:txBody>
      </p:sp>
      <p:sp>
        <p:nvSpPr>
          <p:cNvPr id="68" name="Tekstiruutu 67">
            <a:extLst>
              <a:ext uri="{FF2B5EF4-FFF2-40B4-BE49-F238E27FC236}">
                <a16:creationId xmlns:a16="http://schemas.microsoft.com/office/drawing/2014/main" id="{5E5114A6-46B5-C11B-56D0-A29B88D05BCA}"/>
              </a:ext>
            </a:extLst>
          </p:cNvPr>
          <p:cNvSpPr txBox="1"/>
          <p:nvPr/>
        </p:nvSpPr>
        <p:spPr>
          <a:xfrm>
            <a:off x="5855519" y="3457625"/>
            <a:ext cx="2296445" cy="738664"/>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GTIN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number</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2</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serial</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1</a:t>
            </a:r>
          </a:p>
        </p:txBody>
      </p:sp>
      <p:sp>
        <p:nvSpPr>
          <p:cNvPr id="69" name="Tekstiruutu 68">
            <a:extLst>
              <a:ext uri="{FF2B5EF4-FFF2-40B4-BE49-F238E27FC236}">
                <a16:creationId xmlns:a16="http://schemas.microsoft.com/office/drawing/2014/main" id="{1400A790-7E8D-3AF0-AAF9-F061F44D10D8}"/>
              </a:ext>
            </a:extLst>
          </p:cNvPr>
          <p:cNvSpPr txBox="1"/>
          <p:nvPr/>
        </p:nvSpPr>
        <p:spPr>
          <a:xfrm>
            <a:off x="5850891" y="4550059"/>
            <a:ext cx="2296445" cy="738664"/>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GTIN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number</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2</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serial</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2</a:t>
            </a:r>
          </a:p>
        </p:txBody>
      </p:sp>
      <p:sp>
        <p:nvSpPr>
          <p:cNvPr id="70" name="Tekstiruutu 69">
            <a:extLst>
              <a:ext uri="{FF2B5EF4-FFF2-40B4-BE49-F238E27FC236}">
                <a16:creationId xmlns:a16="http://schemas.microsoft.com/office/drawing/2014/main" id="{F3399838-E3B7-8772-1019-71A2207CE641}"/>
              </a:ext>
            </a:extLst>
          </p:cNvPr>
          <p:cNvSpPr txBox="1"/>
          <p:nvPr/>
        </p:nvSpPr>
        <p:spPr>
          <a:xfrm>
            <a:off x="5858928" y="5626978"/>
            <a:ext cx="2296445" cy="738664"/>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GTIN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number</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2</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serial</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3</a:t>
            </a:r>
          </a:p>
        </p:txBody>
      </p:sp>
      <p:sp>
        <p:nvSpPr>
          <p:cNvPr id="71" name="Tekstiruutu 70">
            <a:extLst>
              <a:ext uri="{FF2B5EF4-FFF2-40B4-BE49-F238E27FC236}">
                <a16:creationId xmlns:a16="http://schemas.microsoft.com/office/drawing/2014/main" id="{7B37B9D5-C240-ABE0-B478-AD0438053F1F}"/>
              </a:ext>
            </a:extLst>
          </p:cNvPr>
          <p:cNvSpPr txBox="1"/>
          <p:nvPr/>
        </p:nvSpPr>
        <p:spPr>
          <a:xfrm>
            <a:off x="9765830" y="3447130"/>
            <a:ext cx="2296445" cy="738664"/>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GTIN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number</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serial</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1</a:t>
            </a:r>
          </a:p>
        </p:txBody>
      </p:sp>
      <p:sp>
        <p:nvSpPr>
          <p:cNvPr id="72" name="Tekstiruutu 71">
            <a:extLst>
              <a:ext uri="{FF2B5EF4-FFF2-40B4-BE49-F238E27FC236}">
                <a16:creationId xmlns:a16="http://schemas.microsoft.com/office/drawing/2014/main" id="{8F7BEEBE-A0C7-6B1F-B0CA-0B5CCAC0A61C}"/>
              </a:ext>
            </a:extLst>
          </p:cNvPr>
          <p:cNvSpPr txBox="1"/>
          <p:nvPr/>
        </p:nvSpPr>
        <p:spPr>
          <a:xfrm>
            <a:off x="9761202" y="4539564"/>
            <a:ext cx="2296445" cy="738664"/>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GTIN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number</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serial</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2</a:t>
            </a:r>
          </a:p>
        </p:txBody>
      </p:sp>
      <p:sp>
        <p:nvSpPr>
          <p:cNvPr id="73" name="Tekstiruutu 72">
            <a:extLst>
              <a:ext uri="{FF2B5EF4-FFF2-40B4-BE49-F238E27FC236}">
                <a16:creationId xmlns:a16="http://schemas.microsoft.com/office/drawing/2014/main" id="{2AEA56B6-DD4E-45C6-55C1-7461D0C8760A}"/>
              </a:ext>
            </a:extLst>
          </p:cNvPr>
          <p:cNvSpPr txBox="1"/>
          <p:nvPr/>
        </p:nvSpPr>
        <p:spPr>
          <a:xfrm>
            <a:off x="9769239" y="5616483"/>
            <a:ext cx="2296445" cy="738664"/>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GTIN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number</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serial</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3</a:t>
            </a:r>
          </a:p>
        </p:txBody>
      </p:sp>
      <p:sp>
        <p:nvSpPr>
          <p:cNvPr id="74" name="Tekstiruutu 73">
            <a:extLst>
              <a:ext uri="{FF2B5EF4-FFF2-40B4-BE49-F238E27FC236}">
                <a16:creationId xmlns:a16="http://schemas.microsoft.com/office/drawing/2014/main" id="{617621F8-60B0-53C0-28E6-176A03B8C4BF}"/>
              </a:ext>
            </a:extLst>
          </p:cNvPr>
          <p:cNvSpPr txBox="1"/>
          <p:nvPr/>
        </p:nvSpPr>
        <p:spPr>
          <a:xfrm>
            <a:off x="681019" y="2167995"/>
            <a:ext cx="2410524" cy="646331"/>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srgbClr val="002C6C"/>
                </a:solidFill>
                <a:effectLst/>
                <a:uLnTx/>
                <a:uFillTx/>
                <a:latin typeface="Verdana"/>
                <a:ea typeface="+mn-ea"/>
                <a:cs typeface="+mn-cs"/>
              </a:rPr>
              <a:t>GTIN </a:t>
            </a:r>
            <a:r>
              <a:rPr kumimoji="0" lang="fi-FI" sz="1800" b="1" i="0" u="none" strike="noStrike" kern="1200" cap="none" spc="0" normalizeH="0" baseline="0" noProof="0">
                <a:ln>
                  <a:noFill/>
                </a:ln>
                <a:solidFill>
                  <a:srgbClr val="002C6C"/>
                </a:solidFill>
                <a:effectLst/>
                <a:uLnTx/>
                <a:uFillTx/>
                <a:latin typeface="Verdana"/>
                <a:ea typeface="+mn-ea"/>
                <a:cs typeface="+mn-cs"/>
              </a:rPr>
              <a:t>3</a:t>
            </a:r>
            <a:r>
              <a:rPr kumimoji="0" lang="fi-FI" sz="1800" b="0" i="0" u="none" strike="noStrike" kern="1200" cap="none" spc="0" normalizeH="0" baseline="0" noProof="0">
                <a:ln>
                  <a:noFill/>
                </a:ln>
                <a:solidFill>
                  <a:srgbClr val="002C6C"/>
                </a:solidFill>
                <a:effectLst/>
                <a:uLnTx/>
                <a:uFillTx/>
                <a:latin typeface="Verdana"/>
                <a:ea typeface="+mn-ea"/>
                <a:cs typeface="+mn-cs"/>
              </a:rPr>
              <a:t> + </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800" b="0" i="0" u="none" strike="noStrike" kern="1200" cap="none" spc="0" normalizeH="0" baseline="0" noProof="0">
                <a:ln>
                  <a:noFill/>
                </a:ln>
                <a:solidFill>
                  <a:srgbClr val="002C6C"/>
                </a:solidFill>
                <a:effectLst/>
                <a:uLnTx/>
                <a:uFillTx/>
                <a:latin typeface="Verdana"/>
                <a:ea typeface="+mn-ea"/>
                <a:cs typeface="+mn-cs"/>
              </a:rPr>
              <a:t> </a:t>
            </a:r>
            <a:r>
              <a:rPr kumimoji="0" lang="fi-FI" sz="1800" b="0" i="0" u="none" strike="noStrike" kern="1200" cap="none" spc="0" normalizeH="0" baseline="0" noProof="0" err="1">
                <a:ln>
                  <a:noFill/>
                </a:ln>
                <a:solidFill>
                  <a:srgbClr val="002C6C"/>
                </a:solidFill>
                <a:effectLst/>
                <a:uLnTx/>
                <a:uFillTx/>
                <a:latin typeface="Verdana"/>
                <a:ea typeface="+mn-ea"/>
                <a:cs typeface="+mn-cs"/>
              </a:rPr>
              <a:t>number</a:t>
            </a:r>
            <a:r>
              <a:rPr kumimoji="0" lang="fi-FI" sz="1800" b="0" i="0" u="none" strike="noStrike" kern="1200" cap="none" spc="0" normalizeH="0" baseline="0" noProof="0">
                <a:ln>
                  <a:noFill/>
                </a:ln>
                <a:solidFill>
                  <a:srgbClr val="002C6C"/>
                </a:solidFill>
                <a:effectLst/>
                <a:uLnTx/>
                <a:uFillTx/>
                <a:latin typeface="Verdana"/>
                <a:ea typeface="+mn-ea"/>
                <a:cs typeface="+mn-cs"/>
              </a:rPr>
              <a:t> </a:t>
            </a:r>
            <a:r>
              <a:rPr kumimoji="0" lang="fi-FI" sz="1800" b="1" i="0" u="none" strike="noStrike" kern="1200" cap="none" spc="0" normalizeH="0" baseline="0" noProof="0">
                <a:ln>
                  <a:noFill/>
                </a:ln>
                <a:solidFill>
                  <a:srgbClr val="002C6C"/>
                </a:solidFill>
                <a:effectLst/>
                <a:uLnTx/>
                <a:uFillTx/>
                <a:latin typeface="Verdana"/>
                <a:ea typeface="+mn-ea"/>
                <a:cs typeface="+mn-cs"/>
              </a:rPr>
              <a:t>1</a:t>
            </a:r>
          </a:p>
        </p:txBody>
      </p:sp>
      <p:sp>
        <p:nvSpPr>
          <p:cNvPr id="75" name="Tekstiruutu 74">
            <a:extLst>
              <a:ext uri="{FF2B5EF4-FFF2-40B4-BE49-F238E27FC236}">
                <a16:creationId xmlns:a16="http://schemas.microsoft.com/office/drawing/2014/main" id="{4906F1DC-2FFD-41CB-DCE7-290526EECC99}"/>
              </a:ext>
            </a:extLst>
          </p:cNvPr>
          <p:cNvSpPr txBox="1"/>
          <p:nvPr/>
        </p:nvSpPr>
        <p:spPr>
          <a:xfrm>
            <a:off x="4653666" y="2192116"/>
            <a:ext cx="2410524" cy="646331"/>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srgbClr val="002C6C"/>
                </a:solidFill>
                <a:effectLst/>
                <a:uLnTx/>
                <a:uFillTx/>
                <a:latin typeface="Verdana"/>
                <a:ea typeface="+mn-ea"/>
                <a:cs typeface="+mn-cs"/>
              </a:rPr>
              <a:t>GTIN </a:t>
            </a:r>
            <a:r>
              <a:rPr kumimoji="0" lang="fi-FI" sz="1800" b="1" i="0" u="none" strike="noStrike" kern="1200" cap="none" spc="0" normalizeH="0" baseline="0" noProof="0">
                <a:ln>
                  <a:noFill/>
                </a:ln>
                <a:solidFill>
                  <a:srgbClr val="002C6C"/>
                </a:solidFill>
                <a:effectLst/>
                <a:uLnTx/>
                <a:uFillTx/>
                <a:latin typeface="Verdana"/>
                <a:ea typeface="+mn-ea"/>
                <a:cs typeface="+mn-cs"/>
              </a:rPr>
              <a:t>3</a:t>
            </a:r>
            <a:r>
              <a:rPr kumimoji="0" lang="fi-FI" sz="1800" b="0" i="0" u="none" strike="noStrike" kern="1200" cap="none" spc="0" normalizeH="0" baseline="0" noProof="0">
                <a:ln>
                  <a:noFill/>
                </a:ln>
                <a:solidFill>
                  <a:srgbClr val="002C6C"/>
                </a:solidFill>
                <a:effectLst/>
                <a:uLnTx/>
                <a:uFillTx/>
                <a:latin typeface="Verdana"/>
                <a:ea typeface="+mn-ea"/>
                <a:cs typeface="+mn-cs"/>
              </a:rPr>
              <a:t> + </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800" b="0" i="0" u="none" strike="noStrike" kern="1200" cap="none" spc="0" normalizeH="0" baseline="0" noProof="0">
                <a:ln>
                  <a:noFill/>
                </a:ln>
                <a:solidFill>
                  <a:srgbClr val="002C6C"/>
                </a:solidFill>
                <a:effectLst/>
                <a:uLnTx/>
                <a:uFillTx/>
                <a:latin typeface="Verdana"/>
                <a:ea typeface="+mn-ea"/>
                <a:cs typeface="+mn-cs"/>
              </a:rPr>
              <a:t> </a:t>
            </a:r>
            <a:r>
              <a:rPr kumimoji="0" lang="fi-FI" sz="1800" b="0" i="0" u="none" strike="noStrike" kern="1200" cap="none" spc="0" normalizeH="0" baseline="0" noProof="0" err="1">
                <a:ln>
                  <a:noFill/>
                </a:ln>
                <a:solidFill>
                  <a:srgbClr val="002C6C"/>
                </a:solidFill>
                <a:effectLst/>
                <a:uLnTx/>
                <a:uFillTx/>
                <a:latin typeface="Verdana"/>
                <a:ea typeface="+mn-ea"/>
                <a:cs typeface="+mn-cs"/>
              </a:rPr>
              <a:t>number</a:t>
            </a:r>
            <a:r>
              <a:rPr kumimoji="0" lang="fi-FI" sz="1800" b="0" i="0" u="none" strike="noStrike" kern="1200" cap="none" spc="0" normalizeH="0" baseline="0" noProof="0">
                <a:ln>
                  <a:noFill/>
                </a:ln>
                <a:solidFill>
                  <a:srgbClr val="002C6C"/>
                </a:solidFill>
                <a:effectLst/>
                <a:uLnTx/>
                <a:uFillTx/>
                <a:latin typeface="Verdana"/>
                <a:ea typeface="+mn-ea"/>
                <a:cs typeface="+mn-cs"/>
              </a:rPr>
              <a:t> </a:t>
            </a:r>
            <a:r>
              <a:rPr kumimoji="0" lang="fi-FI" sz="1800" b="1" i="0" u="none" strike="noStrike" kern="1200" cap="none" spc="0" normalizeH="0" baseline="0" noProof="0">
                <a:ln>
                  <a:noFill/>
                </a:ln>
                <a:solidFill>
                  <a:srgbClr val="002C6C"/>
                </a:solidFill>
                <a:effectLst/>
                <a:uLnTx/>
                <a:uFillTx/>
                <a:latin typeface="Verdana"/>
                <a:ea typeface="+mn-ea"/>
                <a:cs typeface="+mn-cs"/>
              </a:rPr>
              <a:t>2</a:t>
            </a:r>
          </a:p>
        </p:txBody>
      </p:sp>
      <p:sp>
        <p:nvSpPr>
          <p:cNvPr id="76" name="Tekstiruutu 75">
            <a:extLst>
              <a:ext uri="{FF2B5EF4-FFF2-40B4-BE49-F238E27FC236}">
                <a16:creationId xmlns:a16="http://schemas.microsoft.com/office/drawing/2014/main" id="{DF6E6674-5752-6E4F-6D0A-5E6BE802ADE8}"/>
              </a:ext>
            </a:extLst>
          </p:cNvPr>
          <p:cNvSpPr txBox="1"/>
          <p:nvPr/>
        </p:nvSpPr>
        <p:spPr>
          <a:xfrm>
            <a:off x="8372321" y="2168165"/>
            <a:ext cx="2410524" cy="646331"/>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srgbClr val="002C6C"/>
                </a:solidFill>
                <a:effectLst/>
                <a:uLnTx/>
                <a:uFillTx/>
                <a:latin typeface="Verdana"/>
                <a:ea typeface="+mn-ea"/>
                <a:cs typeface="+mn-cs"/>
              </a:rPr>
              <a:t>GTIN </a:t>
            </a:r>
            <a:r>
              <a:rPr kumimoji="0" lang="fi-FI" sz="1800" b="1" i="0" u="none" strike="noStrike" kern="1200" cap="none" spc="0" normalizeH="0" baseline="0" noProof="0">
                <a:ln>
                  <a:noFill/>
                </a:ln>
                <a:solidFill>
                  <a:srgbClr val="002C6C"/>
                </a:solidFill>
                <a:effectLst/>
                <a:uLnTx/>
                <a:uFillTx/>
                <a:latin typeface="Verdana"/>
                <a:ea typeface="+mn-ea"/>
                <a:cs typeface="+mn-cs"/>
              </a:rPr>
              <a:t>3</a:t>
            </a:r>
            <a:r>
              <a:rPr kumimoji="0" lang="fi-FI" sz="1800" b="0" i="0" u="none" strike="noStrike" kern="1200" cap="none" spc="0" normalizeH="0" baseline="0" noProof="0">
                <a:ln>
                  <a:noFill/>
                </a:ln>
                <a:solidFill>
                  <a:srgbClr val="002C6C"/>
                </a:solidFill>
                <a:effectLst/>
                <a:uLnTx/>
                <a:uFillTx/>
                <a:latin typeface="Verdana"/>
                <a:ea typeface="+mn-ea"/>
                <a:cs typeface="+mn-cs"/>
              </a:rPr>
              <a:t> + </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800" b="0" i="0" u="none" strike="noStrike" kern="1200" cap="none" spc="0" normalizeH="0" baseline="0" noProof="0">
                <a:ln>
                  <a:noFill/>
                </a:ln>
                <a:solidFill>
                  <a:srgbClr val="002C6C"/>
                </a:solidFill>
                <a:effectLst/>
                <a:uLnTx/>
                <a:uFillTx/>
                <a:latin typeface="Verdana"/>
                <a:ea typeface="+mn-ea"/>
                <a:cs typeface="+mn-cs"/>
              </a:rPr>
              <a:t> </a:t>
            </a:r>
            <a:r>
              <a:rPr kumimoji="0" lang="fi-FI" sz="1800" b="0" i="0" u="none" strike="noStrike" kern="1200" cap="none" spc="0" normalizeH="0" baseline="0" noProof="0" err="1">
                <a:ln>
                  <a:noFill/>
                </a:ln>
                <a:solidFill>
                  <a:srgbClr val="002C6C"/>
                </a:solidFill>
                <a:effectLst/>
                <a:uLnTx/>
                <a:uFillTx/>
                <a:latin typeface="Verdana"/>
                <a:ea typeface="+mn-ea"/>
                <a:cs typeface="+mn-cs"/>
              </a:rPr>
              <a:t>number</a:t>
            </a:r>
            <a:r>
              <a:rPr kumimoji="0" lang="fi-FI" sz="1800" b="0" i="0" u="none" strike="noStrike" kern="1200" cap="none" spc="0" normalizeH="0" baseline="0" noProof="0">
                <a:ln>
                  <a:noFill/>
                </a:ln>
                <a:solidFill>
                  <a:srgbClr val="002C6C"/>
                </a:solidFill>
                <a:effectLst/>
                <a:uLnTx/>
                <a:uFillTx/>
                <a:latin typeface="Verdana"/>
                <a:ea typeface="+mn-ea"/>
                <a:cs typeface="+mn-cs"/>
              </a:rPr>
              <a:t> </a:t>
            </a:r>
            <a:r>
              <a:rPr kumimoji="0" lang="fi-FI" sz="1800" b="1" i="0" u="none" strike="noStrike" kern="1200" cap="none" spc="0" normalizeH="0" baseline="0" noProof="0">
                <a:ln>
                  <a:noFill/>
                </a:ln>
                <a:solidFill>
                  <a:srgbClr val="002C6C"/>
                </a:solidFill>
                <a:effectLst/>
                <a:uLnTx/>
                <a:uFillTx/>
                <a:latin typeface="Verdana"/>
                <a:ea typeface="+mn-ea"/>
                <a:cs typeface="+mn-cs"/>
              </a:rPr>
              <a:t>3</a:t>
            </a:r>
          </a:p>
        </p:txBody>
      </p:sp>
    </p:spTree>
    <p:extLst>
      <p:ext uri="{BB962C8B-B14F-4D97-AF65-F5344CB8AC3E}">
        <p14:creationId xmlns:p14="http://schemas.microsoft.com/office/powerpoint/2010/main" val="263664366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2">
            <a:lumMod val="10000"/>
          </a:schemeClr>
        </a:solidFill>
        <a:effectLst/>
      </p:bgPr>
    </p:bg>
    <p:spTree>
      <p:nvGrpSpPr>
        <p:cNvPr id="1" name=""/>
        <p:cNvGrpSpPr/>
        <p:nvPr/>
      </p:nvGrpSpPr>
      <p:grpSpPr>
        <a:xfrm>
          <a:off x="0" y="0"/>
          <a:ext cx="0" cy="0"/>
          <a:chOff x="0" y="0"/>
          <a:chExt cx="0" cy="0"/>
        </a:xfrm>
      </p:grpSpPr>
      <p:pic>
        <p:nvPicPr>
          <p:cNvPr id="3" name="Kuva 2">
            <a:extLst>
              <a:ext uri="{FF2B5EF4-FFF2-40B4-BE49-F238E27FC236}">
                <a16:creationId xmlns:a16="http://schemas.microsoft.com/office/drawing/2014/main" id="{7C2EB67A-127F-E4A1-764F-C74DA79C959B}"/>
              </a:ext>
            </a:extLst>
          </p:cNvPr>
          <p:cNvPicPr>
            <a:picLocks noChangeAspect="1"/>
          </p:cNvPicPr>
          <p:nvPr/>
        </p:nvPicPr>
        <p:blipFill>
          <a:blip r:embed="rId3"/>
          <a:stretch>
            <a:fillRect/>
          </a:stretch>
        </p:blipFill>
        <p:spPr>
          <a:xfrm>
            <a:off x="13539019" y="-1769102"/>
            <a:ext cx="12192000" cy="6855262"/>
          </a:xfrm>
          <a:prstGeom prst="rect">
            <a:avLst/>
          </a:prstGeom>
        </p:spPr>
      </p:pic>
      <p:sp>
        <p:nvSpPr>
          <p:cNvPr id="4" name="Kuva 5" descr="Näyttö tasaisella täytöllä">
            <a:extLst>
              <a:ext uri="{FF2B5EF4-FFF2-40B4-BE49-F238E27FC236}">
                <a16:creationId xmlns:a16="http://schemas.microsoft.com/office/drawing/2014/main" id="{00593D65-4600-FC18-4D03-8D6E5ADAF87F}"/>
              </a:ext>
            </a:extLst>
          </p:cNvPr>
          <p:cNvSpPr/>
          <p:nvPr/>
        </p:nvSpPr>
        <p:spPr>
          <a:xfrm>
            <a:off x="3781379" y="4190620"/>
            <a:ext cx="1724071" cy="1791080"/>
          </a:xfrm>
          <a:custGeom>
            <a:avLst/>
            <a:gdLst>
              <a:gd name="connsiteX0" fmla="*/ 704850 w 762000"/>
              <a:gd name="connsiteY0" fmla="*/ 476250 h 647700"/>
              <a:gd name="connsiteX1" fmla="*/ 57150 w 762000"/>
              <a:gd name="connsiteY1" fmla="*/ 476250 h 647700"/>
              <a:gd name="connsiteX2" fmla="*/ 57150 w 762000"/>
              <a:gd name="connsiteY2" fmla="*/ 57150 h 647700"/>
              <a:gd name="connsiteX3" fmla="*/ 704850 w 762000"/>
              <a:gd name="connsiteY3" fmla="*/ 57150 h 647700"/>
              <a:gd name="connsiteX4" fmla="*/ 704850 w 762000"/>
              <a:gd name="connsiteY4" fmla="*/ 476250 h 647700"/>
              <a:gd name="connsiteX5" fmla="*/ 723900 w 762000"/>
              <a:gd name="connsiteY5" fmla="*/ 0 h 647700"/>
              <a:gd name="connsiteX6" fmla="*/ 38100 w 762000"/>
              <a:gd name="connsiteY6" fmla="*/ 0 h 647700"/>
              <a:gd name="connsiteX7" fmla="*/ 0 w 762000"/>
              <a:gd name="connsiteY7" fmla="*/ 38100 h 647700"/>
              <a:gd name="connsiteX8" fmla="*/ 0 w 762000"/>
              <a:gd name="connsiteY8" fmla="*/ 495300 h 647700"/>
              <a:gd name="connsiteX9" fmla="*/ 38100 w 762000"/>
              <a:gd name="connsiteY9" fmla="*/ 533400 h 647700"/>
              <a:gd name="connsiteX10" fmla="*/ 304800 w 762000"/>
              <a:gd name="connsiteY10" fmla="*/ 533400 h 647700"/>
              <a:gd name="connsiteX11" fmla="*/ 304800 w 762000"/>
              <a:gd name="connsiteY11" fmla="*/ 590550 h 647700"/>
              <a:gd name="connsiteX12" fmla="*/ 209550 w 762000"/>
              <a:gd name="connsiteY12" fmla="*/ 590550 h 647700"/>
              <a:gd name="connsiteX13" fmla="*/ 209550 w 762000"/>
              <a:gd name="connsiteY13" fmla="*/ 647700 h 647700"/>
              <a:gd name="connsiteX14" fmla="*/ 552450 w 762000"/>
              <a:gd name="connsiteY14" fmla="*/ 647700 h 647700"/>
              <a:gd name="connsiteX15" fmla="*/ 552450 w 762000"/>
              <a:gd name="connsiteY15" fmla="*/ 590550 h 647700"/>
              <a:gd name="connsiteX16" fmla="*/ 457200 w 762000"/>
              <a:gd name="connsiteY16" fmla="*/ 590550 h 647700"/>
              <a:gd name="connsiteX17" fmla="*/ 457200 w 762000"/>
              <a:gd name="connsiteY17" fmla="*/ 533400 h 647700"/>
              <a:gd name="connsiteX18" fmla="*/ 723900 w 762000"/>
              <a:gd name="connsiteY18" fmla="*/ 533400 h 647700"/>
              <a:gd name="connsiteX19" fmla="*/ 762000 w 762000"/>
              <a:gd name="connsiteY19" fmla="*/ 495300 h 647700"/>
              <a:gd name="connsiteX20" fmla="*/ 762000 w 762000"/>
              <a:gd name="connsiteY20" fmla="*/ 38100 h 647700"/>
              <a:gd name="connsiteX21" fmla="*/ 723900 w 762000"/>
              <a:gd name="connsiteY21" fmla="*/ 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2000" h="647700">
                <a:moveTo>
                  <a:pt x="704850" y="476250"/>
                </a:moveTo>
                <a:lnTo>
                  <a:pt x="57150" y="476250"/>
                </a:lnTo>
                <a:lnTo>
                  <a:pt x="57150" y="57150"/>
                </a:lnTo>
                <a:lnTo>
                  <a:pt x="704850" y="57150"/>
                </a:lnTo>
                <a:lnTo>
                  <a:pt x="704850" y="476250"/>
                </a:lnTo>
                <a:close/>
                <a:moveTo>
                  <a:pt x="723900" y="0"/>
                </a:moveTo>
                <a:lnTo>
                  <a:pt x="38100" y="0"/>
                </a:lnTo>
                <a:cubicBezTo>
                  <a:pt x="17145" y="0"/>
                  <a:pt x="0" y="17145"/>
                  <a:pt x="0" y="38100"/>
                </a:cubicBezTo>
                <a:lnTo>
                  <a:pt x="0" y="495300"/>
                </a:lnTo>
                <a:cubicBezTo>
                  <a:pt x="0" y="516255"/>
                  <a:pt x="17145" y="533400"/>
                  <a:pt x="38100" y="533400"/>
                </a:cubicBezTo>
                <a:lnTo>
                  <a:pt x="304800" y="533400"/>
                </a:lnTo>
                <a:lnTo>
                  <a:pt x="304800" y="590550"/>
                </a:lnTo>
                <a:lnTo>
                  <a:pt x="209550" y="590550"/>
                </a:lnTo>
                <a:lnTo>
                  <a:pt x="209550" y="647700"/>
                </a:lnTo>
                <a:lnTo>
                  <a:pt x="552450" y="647700"/>
                </a:lnTo>
                <a:lnTo>
                  <a:pt x="552450" y="590550"/>
                </a:lnTo>
                <a:lnTo>
                  <a:pt x="457200" y="590550"/>
                </a:lnTo>
                <a:lnTo>
                  <a:pt x="457200" y="533400"/>
                </a:lnTo>
                <a:lnTo>
                  <a:pt x="723900" y="533400"/>
                </a:lnTo>
                <a:cubicBezTo>
                  <a:pt x="744855" y="533400"/>
                  <a:pt x="762000" y="516255"/>
                  <a:pt x="762000" y="495300"/>
                </a:cubicBezTo>
                <a:lnTo>
                  <a:pt x="762000" y="38100"/>
                </a:lnTo>
                <a:cubicBezTo>
                  <a:pt x="762000" y="17145"/>
                  <a:pt x="744855" y="0"/>
                  <a:pt x="723900" y="0"/>
                </a:cubicBez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1" name="Ryhmä 20">
            <a:extLst>
              <a:ext uri="{FF2B5EF4-FFF2-40B4-BE49-F238E27FC236}">
                <a16:creationId xmlns:a16="http://schemas.microsoft.com/office/drawing/2014/main" id="{CF619872-D7F1-12E6-11D4-57A090B15496}"/>
              </a:ext>
            </a:extLst>
          </p:cNvPr>
          <p:cNvGrpSpPr/>
          <p:nvPr/>
        </p:nvGrpSpPr>
        <p:grpSpPr>
          <a:xfrm flipH="1">
            <a:off x="2202579" y="1971622"/>
            <a:ext cx="600073" cy="875547"/>
            <a:chOff x="9086850" y="3295270"/>
            <a:chExt cx="600073" cy="875547"/>
          </a:xfrm>
          <a:solidFill>
            <a:schemeClr val="bg1"/>
          </a:solidFill>
        </p:grpSpPr>
        <p:sp>
          <p:nvSpPr>
            <p:cNvPr id="12" name="Vapaamuotoinen: Muoto 11">
              <a:extLst>
                <a:ext uri="{FF2B5EF4-FFF2-40B4-BE49-F238E27FC236}">
                  <a16:creationId xmlns:a16="http://schemas.microsoft.com/office/drawing/2014/main" id="{60836974-B4DA-A448-945A-D7019E3E4AC0}"/>
                </a:ext>
              </a:extLst>
            </p:cNvPr>
            <p:cNvSpPr/>
            <p:nvPr/>
          </p:nvSpPr>
          <p:spPr>
            <a:xfrm rot="18900000">
              <a:off x="9153523" y="3315956"/>
              <a:ext cx="19050" cy="53882"/>
            </a:xfrm>
            <a:custGeom>
              <a:avLst/>
              <a:gdLst>
                <a:gd name="connsiteX0" fmla="*/ 0 w 19050"/>
                <a:gd name="connsiteY0" fmla="*/ 0 h 53882"/>
                <a:gd name="connsiteX1" fmla="*/ 19050 w 19050"/>
                <a:gd name="connsiteY1" fmla="*/ 0 h 53882"/>
                <a:gd name="connsiteX2" fmla="*/ 19050 w 19050"/>
                <a:gd name="connsiteY2" fmla="*/ 53883 h 53882"/>
                <a:gd name="connsiteX3" fmla="*/ 0 w 19050"/>
                <a:gd name="connsiteY3" fmla="*/ 53883 h 53882"/>
              </a:gdLst>
              <a:ahLst/>
              <a:cxnLst>
                <a:cxn ang="0">
                  <a:pos x="connsiteX0" y="connsiteY0"/>
                </a:cxn>
                <a:cxn ang="0">
                  <a:pos x="connsiteX1" y="connsiteY1"/>
                </a:cxn>
                <a:cxn ang="0">
                  <a:pos x="connsiteX2" y="connsiteY2"/>
                </a:cxn>
                <a:cxn ang="0">
                  <a:pos x="connsiteX3" y="connsiteY3"/>
                </a:cxn>
              </a:cxnLst>
              <a:rect l="l" t="t" r="r" b="b"/>
              <a:pathLst>
                <a:path w="19050" h="53882">
                  <a:moveTo>
                    <a:pt x="0" y="0"/>
                  </a:moveTo>
                  <a:lnTo>
                    <a:pt x="19050" y="0"/>
                  </a:lnTo>
                  <a:lnTo>
                    <a:pt x="19050" y="53883"/>
                  </a:lnTo>
                  <a:lnTo>
                    <a:pt x="0" y="53883"/>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 name="Vapaamuotoinen: Muoto 12">
              <a:extLst>
                <a:ext uri="{FF2B5EF4-FFF2-40B4-BE49-F238E27FC236}">
                  <a16:creationId xmlns:a16="http://schemas.microsoft.com/office/drawing/2014/main" id="{03B147E5-E459-85B2-2EBB-F9C4E0317B43}"/>
                </a:ext>
              </a:extLst>
            </p:cNvPr>
            <p:cNvSpPr/>
            <p:nvPr/>
          </p:nvSpPr>
          <p:spPr>
            <a:xfrm rot="18900000">
              <a:off x="9240877" y="3333371"/>
              <a:ext cx="53882" cy="19050"/>
            </a:xfrm>
            <a:custGeom>
              <a:avLst/>
              <a:gdLst>
                <a:gd name="connsiteX0" fmla="*/ 0 w 53882"/>
                <a:gd name="connsiteY0" fmla="*/ 0 h 19050"/>
                <a:gd name="connsiteX1" fmla="*/ 53883 w 53882"/>
                <a:gd name="connsiteY1" fmla="*/ 0 h 19050"/>
                <a:gd name="connsiteX2" fmla="*/ 53883 w 53882"/>
                <a:gd name="connsiteY2" fmla="*/ 19050 h 19050"/>
                <a:gd name="connsiteX3" fmla="*/ 0 w 53882"/>
                <a:gd name="connsiteY3" fmla="*/ 19050 h 19050"/>
              </a:gdLst>
              <a:ahLst/>
              <a:cxnLst>
                <a:cxn ang="0">
                  <a:pos x="connsiteX0" y="connsiteY0"/>
                </a:cxn>
                <a:cxn ang="0">
                  <a:pos x="connsiteX1" y="connsiteY1"/>
                </a:cxn>
                <a:cxn ang="0">
                  <a:pos x="connsiteX2" y="connsiteY2"/>
                </a:cxn>
                <a:cxn ang="0">
                  <a:pos x="connsiteX3" y="connsiteY3"/>
                </a:cxn>
              </a:cxnLst>
              <a:rect l="l" t="t" r="r" b="b"/>
              <a:pathLst>
                <a:path w="53882" h="19050">
                  <a:moveTo>
                    <a:pt x="0" y="0"/>
                  </a:moveTo>
                  <a:lnTo>
                    <a:pt x="53883" y="0"/>
                  </a:lnTo>
                  <a:lnTo>
                    <a:pt x="53883" y="19050"/>
                  </a:lnTo>
                  <a:lnTo>
                    <a:pt x="0" y="190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 name="Vapaamuotoinen: Muoto 13">
              <a:extLst>
                <a:ext uri="{FF2B5EF4-FFF2-40B4-BE49-F238E27FC236}">
                  <a16:creationId xmlns:a16="http://schemas.microsoft.com/office/drawing/2014/main" id="{89B6347B-BD8D-0AD1-1989-1888C32499BC}"/>
                </a:ext>
              </a:extLst>
            </p:cNvPr>
            <p:cNvSpPr/>
            <p:nvPr/>
          </p:nvSpPr>
          <p:spPr>
            <a:xfrm>
              <a:off x="9205912" y="3295270"/>
              <a:ext cx="19050" cy="57150"/>
            </a:xfrm>
            <a:custGeom>
              <a:avLst/>
              <a:gdLst>
                <a:gd name="connsiteX0" fmla="*/ 0 w 19050"/>
                <a:gd name="connsiteY0" fmla="*/ 0 h 57150"/>
                <a:gd name="connsiteX1" fmla="*/ 19050 w 19050"/>
                <a:gd name="connsiteY1" fmla="*/ 0 h 57150"/>
                <a:gd name="connsiteX2" fmla="*/ 19050 w 19050"/>
                <a:gd name="connsiteY2" fmla="*/ 57150 h 57150"/>
                <a:gd name="connsiteX3" fmla="*/ 0 w 19050"/>
                <a:gd name="connsiteY3" fmla="*/ 57150 h 57150"/>
              </a:gdLst>
              <a:ahLst/>
              <a:cxnLst>
                <a:cxn ang="0">
                  <a:pos x="connsiteX0" y="connsiteY0"/>
                </a:cxn>
                <a:cxn ang="0">
                  <a:pos x="connsiteX1" y="connsiteY1"/>
                </a:cxn>
                <a:cxn ang="0">
                  <a:pos x="connsiteX2" y="connsiteY2"/>
                </a:cxn>
                <a:cxn ang="0">
                  <a:pos x="connsiteX3" y="connsiteY3"/>
                </a:cxn>
              </a:cxnLst>
              <a:rect l="l" t="t" r="r" b="b"/>
              <a:pathLst>
                <a:path w="19050" h="57150">
                  <a:moveTo>
                    <a:pt x="0" y="0"/>
                  </a:moveTo>
                  <a:lnTo>
                    <a:pt x="19050" y="0"/>
                  </a:lnTo>
                  <a:lnTo>
                    <a:pt x="19050" y="57150"/>
                  </a:lnTo>
                  <a:lnTo>
                    <a:pt x="0" y="571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 name="Vapaamuotoinen: Muoto 14">
              <a:extLst>
                <a:ext uri="{FF2B5EF4-FFF2-40B4-BE49-F238E27FC236}">
                  <a16:creationId xmlns:a16="http://schemas.microsoft.com/office/drawing/2014/main" id="{C12C366A-0BAB-1B0F-302E-59E9C02202B6}"/>
                </a:ext>
              </a:extLst>
            </p:cNvPr>
            <p:cNvSpPr/>
            <p:nvPr/>
          </p:nvSpPr>
          <p:spPr>
            <a:xfrm>
              <a:off x="9086850" y="3390520"/>
              <a:ext cx="419100" cy="704850"/>
            </a:xfrm>
            <a:custGeom>
              <a:avLst/>
              <a:gdLst>
                <a:gd name="connsiteX0" fmla="*/ 381000 w 419100"/>
                <a:gd name="connsiteY0" fmla="*/ 337185 h 704850"/>
                <a:gd name="connsiteX1" fmla="*/ 381000 w 419100"/>
                <a:gd name="connsiteY1" fmla="*/ 600075 h 704850"/>
                <a:gd name="connsiteX2" fmla="*/ 38100 w 419100"/>
                <a:gd name="connsiteY2" fmla="*/ 600075 h 704850"/>
                <a:gd name="connsiteX3" fmla="*/ 38100 w 419100"/>
                <a:gd name="connsiteY3" fmla="*/ 104775 h 704850"/>
                <a:gd name="connsiteX4" fmla="*/ 381000 w 419100"/>
                <a:gd name="connsiteY4" fmla="*/ 104775 h 704850"/>
                <a:gd name="connsiteX5" fmla="*/ 381000 w 419100"/>
                <a:gd name="connsiteY5" fmla="*/ 215903 h 704850"/>
                <a:gd name="connsiteX6" fmla="*/ 384191 w 419100"/>
                <a:gd name="connsiteY6" fmla="*/ 213741 h 704850"/>
                <a:gd name="connsiteX7" fmla="*/ 418671 w 419100"/>
                <a:gd name="connsiteY7" fmla="*/ 204102 h 704850"/>
                <a:gd name="connsiteX8" fmla="*/ 419100 w 419100"/>
                <a:gd name="connsiteY8" fmla="*/ 204102 h 704850"/>
                <a:gd name="connsiteX9" fmla="*/ 419100 w 419100"/>
                <a:gd name="connsiteY9" fmla="*/ 38100 h 704850"/>
                <a:gd name="connsiteX10" fmla="*/ 381000 w 419100"/>
                <a:gd name="connsiteY10" fmla="*/ 0 h 704850"/>
                <a:gd name="connsiteX11" fmla="*/ 38100 w 419100"/>
                <a:gd name="connsiteY11" fmla="*/ 0 h 704850"/>
                <a:gd name="connsiteX12" fmla="*/ 0 w 419100"/>
                <a:gd name="connsiteY12" fmla="*/ 38100 h 704850"/>
                <a:gd name="connsiteX13" fmla="*/ 0 w 419100"/>
                <a:gd name="connsiteY13" fmla="*/ 666750 h 704850"/>
                <a:gd name="connsiteX14" fmla="*/ 38100 w 419100"/>
                <a:gd name="connsiteY14" fmla="*/ 704850 h 704850"/>
                <a:gd name="connsiteX15" fmla="*/ 381000 w 419100"/>
                <a:gd name="connsiteY15" fmla="*/ 704850 h 704850"/>
                <a:gd name="connsiteX16" fmla="*/ 419100 w 419100"/>
                <a:gd name="connsiteY16" fmla="*/ 666750 h 704850"/>
                <a:gd name="connsiteX17" fmla="*/ 419100 w 419100"/>
                <a:gd name="connsiteY17" fmla="*/ 400050 h 704850"/>
                <a:gd name="connsiteX18" fmla="*/ 176213 w 419100"/>
                <a:gd name="connsiteY18" fmla="*/ 38100 h 704850"/>
                <a:gd name="connsiteX19" fmla="*/ 242888 w 419100"/>
                <a:gd name="connsiteY19" fmla="*/ 38100 h 704850"/>
                <a:gd name="connsiteX20" fmla="*/ 257175 w 419100"/>
                <a:gd name="connsiteY20" fmla="*/ 52388 h 704850"/>
                <a:gd name="connsiteX21" fmla="*/ 242888 w 419100"/>
                <a:gd name="connsiteY21" fmla="*/ 66675 h 704850"/>
                <a:gd name="connsiteX22" fmla="*/ 176213 w 419100"/>
                <a:gd name="connsiteY22" fmla="*/ 66675 h 704850"/>
                <a:gd name="connsiteX23" fmla="*/ 161925 w 419100"/>
                <a:gd name="connsiteY23" fmla="*/ 52388 h 704850"/>
                <a:gd name="connsiteX24" fmla="*/ 176213 w 419100"/>
                <a:gd name="connsiteY24" fmla="*/ 38100 h 704850"/>
                <a:gd name="connsiteX25" fmla="*/ 128588 w 419100"/>
                <a:gd name="connsiteY25" fmla="*/ 38100 h 704850"/>
                <a:gd name="connsiteX26" fmla="*/ 142875 w 419100"/>
                <a:gd name="connsiteY26" fmla="*/ 52388 h 704850"/>
                <a:gd name="connsiteX27" fmla="*/ 128588 w 419100"/>
                <a:gd name="connsiteY27" fmla="*/ 66675 h 704850"/>
                <a:gd name="connsiteX28" fmla="*/ 114300 w 419100"/>
                <a:gd name="connsiteY28" fmla="*/ 52388 h 704850"/>
                <a:gd name="connsiteX29" fmla="*/ 128588 w 419100"/>
                <a:gd name="connsiteY29" fmla="*/ 38100 h 70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19100" h="704850">
                  <a:moveTo>
                    <a:pt x="381000" y="337185"/>
                  </a:moveTo>
                  <a:lnTo>
                    <a:pt x="381000" y="600075"/>
                  </a:lnTo>
                  <a:lnTo>
                    <a:pt x="38100" y="600075"/>
                  </a:lnTo>
                  <a:lnTo>
                    <a:pt x="38100" y="104775"/>
                  </a:lnTo>
                  <a:lnTo>
                    <a:pt x="381000" y="104775"/>
                  </a:lnTo>
                  <a:lnTo>
                    <a:pt x="381000" y="215903"/>
                  </a:lnTo>
                  <a:cubicBezTo>
                    <a:pt x="382057" y="215170"/>
                    <a:pt x="383086" y="214408"/>
                    <a:pt x="384191" y="213741"/>
                  </a:cubicBezTo>
                  <a:cubicBezTo>
                    <a:pt x="394589" y="207442"/>
                    <a:pt x="406514" y="204108"/>
                    <a:pt x="418671" y="204102"/>
                  </a:cubicBezTo>
                  <a:lnTo>
                    <a:pt x="419100" y="204102"/>
                  </a:lnTo>
                  <a:lnTo>
                    <a:pt x="419100" y="38100"/>
                  </a:lnTo>
                  <a:cubicBezTo>
                    <a:pt x="419037" y="17084"/>
                    <a:pt x="402016" y="63"/>
                    <a:pt x="381000" y="0"/>
                  </a:cubicBezTo>
                  <a:lnTo>
                    <a:pt x="38100" y="0"/>
                  </a:lnTo>
                  <a:cubicBezTo>
                    <a:pt x="17084" y="63"/>
                    <a:pt x="63" y="17084"/>
                    <a:pt x="0" y="38100"/>
                  </a:cubicBezTo>
                  <a:lnTo>
                    <a:pt x="0" y="666750"/>
                  </a:lnTo>
                  <a:cubicBezTo>
                    <a:pt x="63" y="687766"/>
                    <a:pt x="17084" y="704787"/>
                    <a:pt x="38100" y="704850"/>
                  </a:cubicBezTo>
                  <a:lnTo>
                    <a:pt x="381000" y="704850"/>
                  </a:lnTo>
                  <a:cubicBezTo>
                    <a:pt x="402016" y="704787"/>
                    <a:pt x="419037" y="687766"/>
                    <a:pt x="419100" y="666750"/>
                  </a:cubicBezTo>
                  <a:lnTo>
                    <a:pt x="419100" y="400050"/>
                  </a:lnTo>
                  <a:close/>
                  <a:moveTo>
                    <a:pt x="176213" y="38100"/>
                  </a:moveTo>
                  <a:lnTo>
                    <a:pt x="242888" y="38100"/>
                  </a:lnTo>
                  <a:cubicBezTo>
                    <a:pt x="250778" y="38100"/>
                    <a:pt x="257175" y="44497"/>
                    <a:pt x="257175" y="52388"/>
                  </a:cubicBezTo>
                  <a:cubicBezTo>
                    <a:pt x="257175" y="60278"/>
                    <a:pt x="250778" y="66675"/>
                    <a:pt x="242888" y="66675"/>
                  </a:cubicBezTo>
                  <a:lnTo>
                    <a:pt x="176213" y="66675"/>
                  </a:lnTo>
                  <a:cubicBezTo>
                    <a:pt x="168322" y="66675"/>
                    <a:pt x="161925" y="60278"/>
                    <a:pt x="161925" y="52388"/>
                  </a:cubicBezTo>
                  <a:cubicBezTo>
                    <a:pt x="161925" y="44497"/>
                    <a:pt x="168322" y="38100"/>
                    <a:pt x="176213" y="38100"/>
                  </a:cubicBezTo>
                  <a:close/>
                  <a:moveTo>
                    <a:pt x="128588" y="38100"/>
                  </a:moveTo>
                  <a:cubicBezTo>
                    <a:pt x="136478" y="38100"/>
                    <a:pt x="142875" y="44497"/>
                    <a:pt x="142875" y="52388"/>
                  </a:cubicBezTo>
                  <a:cubicBezTo>
                    <a:pt x="142875" y="60278"/>
                    <a:pt x="136478" y="66675"/>
                    <a:pt x="128588" y="66675"/>
                  </a:cubicBezTo>
                  <a:cubicBezTo>
                    <a:pt x="120697" y="66675"/>
                    <a:pt x="114300" y="60278"/>
                    <a:pt x="114300" y="52388"/>
                  </a:cubicBezTo>
                  <a:cubicBezTo>
                    <a:pt x="114300" y="44497"/>
                    <a:pt x="120697" y="38100"/>
                    <a:pt x="128588" y="3810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 name="Vapaamuotoinen: Muoto 15">
              <a:extLst>
                <a:ext uri="{FF2B5EF4-FFF2-40B4-BE49-F238E27FC236}">
                  <a16:creationId xmlns:a16="http://schemas.microsoft.com/office/drawing/2014/main" id="{67B2F9F5-D2C3-6CA2-6A14-334AA98BEC06}"/>
                </a:ext>
              </a:extLst>
            </p:cNvPr>
            <p:cNvSpPr/>
            <p:nvPr/>
          </p:nvSpPr>
          <p:spPr>
            <a:xfrm>
              <a:off x="9460230" y="3623197"/>
              <a:ext cx="226693" cy="547620"/>
            </a:xfrm>
            <a:custGeom>
              <a:avLst/>
              <a:gdLst>
                <a:gd name="connsiteX0" fmla="*/ 74295 w 226693"/>
                <a:gd name="connsiteY0" fmla="*/ 186423 h 547620"/>
                <a:gd name="connsiteX1" fmla="*/ 74295 w 226693"/>
                <a:gd name="connsiteY1" fmla="*/ 434073 h 547620"/>
                <a:gd name="connsiteX2" fmla="*/ 7620 w 226693"/>
                <a:gd name="connsiteY2" fmla="*/ 500748 h 547620"/>
                <a:gd name="connsiteX3" fmla="*/ 0 w 226693"/>
                <a:gd name="connsiteY3" fmla="*/ 499652 h 547620"/>
                <a:gd name="connsiteX4" fmla="*/ 57150 w 226693"/>
                <a:gd name="connsiteY4" fmla="*/ 540524 h 547620"/>
                <a:gd name="connsiteX5" fmla="*/ 105566 w 226693"/>
                <a:gd name="connsiteY5" fmla="*/ 537114 h 547620"/>
                <a:gd name="connsiteX6" fmla="*/ 214865 w 226693"/>
                <a:gd name="connsiteY6" fmla="*/ 433120 h 547620"/>
                <a:gd name="connsiteX7" fmla="*/ 220151 w 226693"/>
                <a:gd name="connsiteY7" fmla="*/ 384181 h 547620"/>
                <a:gd name="connsiteX8" fmla="*/ 181537 w 226693"/>
                <a:gd name="connsiteY8" fmla="*/ 327097 h 547620"/>
                <a:gd name="connsiteX9" fmla="*/ 181537 w 226693"/>
                <a:gd name="connsiteY9" fmla="*/ 326878 h 547620"/>
                <a:gd name="connsiteX10" fmla="*/ 142580 w 226693"/>
                <a:gd name="connsiteY10" fmla="*/ 129520 h 547620"/>
                <a:gd name="connsiteX11" fmla="*/ 139436 w 226693"/>
                <a:gd name="connsiteY11" fmla="*/ 120490 h 547620"/>
                <a:gd name="connsiteX12" fmla="*/ 136579 w 226693"/>
                <a:gd name="connsiteY12" fmla="*/ 114556 h 547620"/>
                <a:gd name="connsiteX13" fmla="*/ 78324 w 226693"/>
                <a:gd name="connsiteY13" fmla="*/ 18382 h 547620"/>
                <a:gd name="connsiteX14" fmla="*/ 25998 w 226693"/>
                <a:gd name="connsiteY14" fmla="*/ 5509 h 547620"/>
                <a:gd name="connsiteX15" fmla="*/ 13125 w 226693"/>
                <a:gd name="connsiteY15" fmla="*/ 57835 h 547620"/>
                <a:gd name="connsiteX16" fmla="*/ 68913 w 226693"/>
                <a:gd name="connsiteY16" fmla="*/ 149875 h 547620"/>
                <a:gd name="connsiteX17" fmla="*/ 74505 w 226693"/>
                <a:gd name="connsiteY17" fmla="*/ 178221 h 54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6693" h="547620">
                  <a:moveTo>
                    <a:pt x="74295" y="186423"/>
                  </a:moveTo>
                  <a:lnTo>
                    <a:pt x="74295" y="434073"/>
                  </a:lnTo>
                  <a:cubicBezTo>
                    <a:pt x="74253" y="470879"/>
                    <a:pt x="44427" y="500706"/>
                    <a:pt x="7620" y="500748"/>
                  </a:cubicBezTo>
                  <a:lnTo>
                    <a:pt x="0" y="499652"/>
                  </a:lnTo>
                  <a:lnTo>
                    <a:pt x="57150" y="540524"/>
                  </a:lnTo>
                  <a:cubicBezTo>
                    <a:pt x="72019" y="551143"/>
                    <a:pt x="92332" y="549713"/>
                    <a:pt x="105566" y="537114"/>
                  </a:cubicBezTo>
                  <a:lnTo>
                    <a:pt x="214865" y="433120"/>
                  </a:lnTo>
                  <a:cubicBezTo>
                    <a:pt x="228343" y="420287"/>
                    <a:pt x="230578" y="399596"/>
                    <a:pt x="220151" y="384181"/>
                  </a:cubicBezTo>
                  <a:lnTo>
                    <a:pt x="181537" y="327097"/>
                  </a:lnTo>
                  <a:lnTo>
                    <a:pt x="181537" y="326878"/>
                  </a:lnTo>
                  <a:lnTo>
                    <a:pt x="142580" y="129520"/>
                  </a:lnTo>
                  <a:cubicBezTo>
                    <a:pt x="141919" y="126389"/>
                    <a:pt x="140862" y="123356"/>
                    <a:pt x="139436" y="120490"/>
                  </a:cubicBezTo>
                  <a:cubicBezTo>
                    <a:pt x="138662" y="118431"/>
                    <a:pt x="137706" y="116445"/>
                    <a:pt x="136579" y="114556"/>
                  </a:cubicBezTo>
                  <a:lnTo>
                    <a:pt x="78324" y="18382"/>
                  </a:lnTo>
                  <a:cubicBezTo>
                    <a:pt x="67429" y="378"/>
                    <a:pt x="44003" y="-5385"/>
                    <a:pt x="25998" y="5509"/>
                  </a:cubicBezTo>
                  <a:cubicBezTo>
                    <a:pt x="7994" y="16404"/>
                    <a:pt x="2231" y="39831"/>
                    <a:pt x="13125" y="57835"/>
                  </a:cubicBezTo>
                  <a:lnTo>
                    <a:pt x="68913" y="149875"/>
                  </a:lnTo>
                  <a:lnTo>
                    <a:pt x="74505" y="17822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pic>
        <p:nvPicPr>
          <p:cNvPr id="18" name="Kuva 17" descr="Langaton tasaisella täytöllä">
            <a:extLst>
              <a:ext uri="{FF2B5EF4-FFF2-40B4-BE49-F238E27FC236}">
                <a16:creationId xmlns:a16="http://schemas.microsoft.com/office/drawing/2014/main" id="{61882D34-5D35-F357-A657-6F56FA402F7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673118" flipH="1">
            <a:off x="2763902" y="1990472"/>
            <a:ext cx="728611" cy="728611"/>
          </a:xfrm>
          <a:prstGeom prst="rect">
            <a:avLst/>
          </a:prstGeom>
        </p:spPr>
      </p:pic>
      <p:sp>
        <p:nvSpPr>
          <p:cNvPr id="22" name="Suorakulmio 21">
            <a:extLst>
              <a:ext uri="{FF2B5EF4-FFF2-40B4-BE49-F238E27FC236}">
                <a16:creationId xmlns:a16="http://schemas.microsoft.com/office/drawing/2014/main" id="{47EC0367-0F62-23DB-CD57-E59D9A616EF1}"/>
              </a:ext>
            </a:extLst>
          </p:cNvPr>
          <p:cNvSpPr/>
          <p:nvPr/>
        </p:nvSpPr>
        <p:spPr>
          <a:xfrm>
            <a:off x="1148318" y="1657845"/>
            <a:ext cx="10451206" cy="1527144"/>
          </a:xfrm>
          <a:prstGeom prst="rect">
            <a:avLst/>
          </a:prstGeom>
          <a:noFill/>
          <a:ln w="57150">
            <a:solidFill>
              <a:srgbClr val="48CCBE"/>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24" name="Yhdistin: Kulma 23">
            <a:extLst>
              <a:ext uri="{FF2B5EF4-FFF2-40B4-BE49-F238E27FC236}">
                <a16:creationId xmlns:a16="http://schemas.microsoft.com/office/drawing/2014/main" id="{2BC36A9E-5A17-0CBB-A35F-17F58B2C792D}"/>
              </a:ext>
            </a:extLst>
          </p:cNvPr>
          <p:cNvCxnSpPr>
            <a:cxnSpLocks/>
          </p:cNvCxnSpPr>
          <p:nvPr/>
        </p:nvCxnSpPr>
        <p:spPr>
          <a:xfrm rot="16200000" flipH="1">
            <a:off x="1774680" y="3480189"/>
            <a:ext cx="1716267" cy="1576961"/>
          </a:xfrm>
          <a:prstGeom prst="bentConnector3">
            <a:avLst>
              <a:gd name="adj1" fmla="val 100285"/>
            </a:avLst>
          </a:prstGeom>
          <a:ln w="57150">
            <a:solidFill>
              <a:srgbClr val="8CC5FE"/>
            </a:solidFill>
            <a:prstDash val="dash"/>
            <a:tailEnd type="triangle"/>
          </a:ln>
        </p:spPr>
        <p:style>
          <a:lnRef idx="2">
            <a:schemeClr val="accent1"/>
          </a:lnRef>
          <a:fillRef idx="0">
            <a:schemeClr val="accent1"/>
          </a:fillRef>
          <a:effectRef idx="1">
            <a:schemeClr val="accent1"/>
          </a:effectRef>
          <a:fontRef idx="minor">
            <a:schemeClr val="tx1"/>
          </a:fontRef>
        </p:style>
      </p:cxnSp>
      <p:cxnSp>
        <p:nvCxnSpPr>
          <p:cNvPr id="28" name="Suora yhdysviiva 27">
            <a:extLst>
              <a:ext uri="{FF2B5EF4-FFF2-40B4-BE49-F238E27FC236}">
                <a16:creationId xmlns:a16="http://schemas.microsoft.com/office/drawing/2014/main" id="{8F8C6ADE-1C5E-478B-76DA-0E1567925E39}"/>
              </a:ext>
            </a:extLst>
          </p:cNvPr>
          <p:cNvCxnSpPr>
            <a:cxnSpLocks/>
          </p:cNvCxnSpPr>
          <p:nvPr/>
        </p:nvCxnSpPr>
        <p:spPr>
          <a:xfrm>
            <a:off x="4170769" y="4633643"/>
            <a:ext cx="32400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29" name="Suora yhdysviiva 28">
            <a:extLst>
              <a:ext uri="{FF2B5EF4-FFF2-40B4-BE49-F238E27FC236}">
                <a16:creationId xmlns:a16="http://schemas.microsoft.com/office/drawing/2014/main" id="{2F3B3665-23ED-247D-A378-C447CD817276}"/>
              </a:ext>
            </a:extLst>
          </p:cNvPr>
          <p:cNvCxnSpPr/>
          <p:nvPr/>
        </p:nvCxnSpPr>
        <p:spPr>
          <a:xfrm>
            <a:off x="4342369" y="4786043"/>
            <a:ext cx="32400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30" name="Suora yhdysviiva 29">
            <a:extLst>
              <a:ext uri="{FF2B5EF4-FFF2-40B4-BE49-F238E27FC236}">
                <a16:creationId xmlns:a16="http://schemas.microsoft.com/office/drawing/2014/main" id="{3D8E45B0-189B-BC43-CA84-0B76A0BC5796}"/>
              </a:ext>
            </a:extLst>
          </p:cNvPr>
          <p:cNvCxnSpPr>
            <a:cxnSpLocks/>
          </p:cNvCxnSpPr>
          <p:nvPr/>
        </p:nvCxnSpPr>
        <p:spPr>
          <a:xfrm>
            <a:off x="4170769" y="4938443"/>
            <a:ext cx="32400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31" name="Suora yhdysviiva 30">
            <a:extLst>
              <a:ext uri="{FF2B5EF4-FFF2-40B4-BE49-F238E27FC236}">
                <a16:creationId xmlns:a16="http://schemas.microsoft.com/office/drawing/2014/main" id="{F25E8F97-79FD-6488-4DE0-F325B382C0F3}"/>
              </a:ext>
            </a:extLst>
          </p:cNvPr>
          <p:cNvCxnSpPr>
            <a:cxnSpLocks/>
          </p:cNvCxnSpPr>
          <p:nvPr/>
        </p:nvCxnSpPr>
        <p:spPr>
          <a:xfrm>
            <a:off x="4533169" y="4938443"/>
            <a:ext cx="13320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33" name="Suora yhdysviiva 32">
            <a:extLst>
              <a:ext uri="{FF2B5EF4-FFF2-40B4-BE49-F238E27FC236}">
                <a16:creationId xmlns:a16="http://schemas.microsoft.com/office/drawing/2014/main" id="{6D2B78A2-59A4-040E-195F-976ABEAD7343}"/>
              </a:ext>
            </a:extLst>
          </p:cNvPr>
          <p:cNvCxnSpPr>
            <a:cxnSpLocks/>
          </p:cNvCxnSpPr>
          <p:nvPr/>
        </p:nvCxnSpPr>
        <p:spPr>
          <a:xfrm>
            <a:off x="4170769" y="4786043"/>
            <a:ext cx="13320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34" name="Suora yhdysviiva 33">
            <a:extLst>
              <a:ext uri="{FF2B5EF4-FFF2-40B4-BE49-F238E27FC236}">
                <a16:creationId xmlns:a16="http://schemas.microsoft.com/office/drawing/2014/main" id="{C1234C53-F9B0-083C-4FE1-B12EA50D8A4E}"/>
              </a:ext>
            </a:extLst>
          </p:cNvPr>
          <p:cNvCxnSpPr>
            <a:cxnSpLocks/>
          </p:cNvCxnSpPr>
          <p:nvPr/>
        </p:nvCxnSpPr>
        <p:spPr>
          <a:xfrm>
            <a:off x="4533169" y="4638136"/>
            <a:ext cx="13320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pic>
        <p:nvPicPr>
          <p:cNvPr id="36" name="Kuva 35" descr="Osoitin tasaisella täytöllä">
            <a:extLst>
              <a:ext uri="{FF2B5EF4-FFF2-40B4-BE49-F238E27FC236}">
                <a16:creationId xmlns:a16="http://schemas.microsoft.com/office/drawing/2014/main" id="{2FE25561-1020-E44A-FA12-A087F8CBBDC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693359" y="4483293"/>
            <a:ext cx="605499" cy="605499"/>
          </a:xfrm>
          <a:prstGeom prst="rect">
            <a:avLst/>
          </a:prstGeom>
        </p:spPr>
      </p:pic>
      <p:grpSp>
        <p:nvGrpSpPr>
          <p:cNvPr id="20" name="Ryhmä 19">
            <a:extLst>
              <a:ext uri="{FF2B5EF4-FFF2-40B4-BE49-F238E27FC236}">
                <a16:creationId xmlns:a16="http://schemas.microsoft.com/office/drawing/2014/main" id="{EDA38C68-79FE-611C-0413-99B07F9EE2CB}"/>
              </a:ext>
            </a:extLst>
          </p:cNvPr>
          <p:cNvGrpSpPr/>
          <p:nvPr/>
        </p:nvGrpSpPr>
        <p:grpSpPr>
          <a:xfrm>
            <a:off x="796733" y="1299097"/>
            <a:ext cx="914400" cy="914400"/>
            <a:chOff x="796733" y="1299097"/>
            <a:chExt cx="914400" cy="914400"/>
          </a:xfrm>
        </p:grpSpPr>
        <p:sp>
          <p:nvSpPr>
            <p:cNvPr id="19" name="Ellipsi 18">
              <a:extLst>
                <a:ext uri="{FF2B5EF4-FFF2-40B4-BE49-F238E27FC236}">
                  <a16:creationId xmlns:a16="http://schemas.microsoft.com/office/drawing/2014/main" id="{42A87323-FB71-03DA-C963-DE91C1906482}"/>
                </a:ext>
              </a:extLst>
            </p:cNvPr>
            <p:cNvSpPr/>
            <p:nvPr/>
          </p:nvSpPr>
          <p:spPr>
            <a:xfrm>
              <a:off x="929933" y="1432297"/>
              <a:ext cx="648000" cy="648000"/>
            </a:xfrm>
            <a:prstGeom prst="ellipse">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6" name="Kuva 5" descr="Merkki valintamerkki1 tasaisella täytöllä">
              <a:extLst>
                <a:ext uri="{FF2B5EF4-FFF2-40B4-BE49-F238E27FC236}">
                  <a16:creationId xmlns:a16="http://schemas.microsoft.com/office/drawing/2014/main" id="{3E646AA9-28A1-9414-0546-9B2EAC3E06B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796733" y="1299097"/>
              <a:ext cx="914400" cy="914400"/>
            </a:xfrm>
            <a:prstGeom prst="rect">
              <a:avLst/>
            </a:prstGeom>
          </p:spPr>
        </p:pic>
      </p:grpSp>
      <p:pic>
        <p:nvPicPr>
          <p:cNvPr id="1028" name="Picture 4">
            <a:extLst>
              <a:ext uri="{FF2B5EF4-FFF2-40B4-BE49-F238E27FC236}">
                <a16:creationId xmlns:a16="http://schemas.microsoft.com/office/drawing/2014/main" id="{C22B2312-43EE-C737-CA46-66BA024CEA32}"/>
              </a:ext>
            </a:extLst>
          </p:cNvPr>
          <p:cNvPicPr>
            <a:picLocks noChangeAspect="1" noChangeArrowheads="1"/>
          </p:cNvPicPr>
          <p:nvPr/>
        </p:nvPicPr>
        <p:blipFill>
          <a:blip r:embed="rId10">
            <a:lum bright="70000" contrast="-70000"/>
            <a:extLst>
              <a:ext uri="{BEBA8EAE-BF5A-486C-A8C5-ECC9F3942E4B}">
                <a14:imgProps xmlns:a14="http://schemas.microsoft.com/office/drawing/2010/main">
                  <a14:imgLayer r:embed="rId11">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3572153" y="1867826"/>
            <a:ext cx="1066800" cy="1066800"/>
          </a:xfrm>
          <a:prstGeom prst="rect">
            <a:avLst/>
          </a:prstGeom>
          <a:noFill/>
        </p:spPr>
      </p:pic>
      <p:sp>
        <p:nvSpPr>
          <p:cNvPr id="37" name="Tekstiruutu 36">
            <a:extLst>
              <a:ext uri="{FF2B5EF4-FFF2-40B4-BE49-F238E27FC236}">
                <a16:creationId xmlns:a16="http://schemas.microsoft.com/office/drawing/2014/main" id="{36EE7D6F-1919-2D05-C93E-0D5FEECA2DF4}"/>
              </a:ext>
            </a:extLst>
          </p:cNvPr>
          <p:cNvSpPr txBox="1"/>
          <p:nvPr/>
        </p:nvSpPr>
        <p:spPr>
          <a:xfrm>
            <a:off x="315893" y="213965"/>
            <a:ext cx="11920451"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white"/>
                </a:solidFill>
                <a:effectLst/>
                <a:uLnTx/>
                <a:uFillTx/>
                <a:latin typeface="Aptos" panose="02110004020202020204"/>
                <a:ea typeface="+mn-ea"/>
                <a:cs typeface="+mn-cs"/>
              </a:rPr>
              <a:t>The benefits of RFID are based on automated reading transactions	</a:t>
            </a:r>
            <a:r>
              <a:rPr kumimoji="0" lang="en-US" sz="3200" b="1" i="0" u="none" strike="noStrike" kern="1200" cap="none" spc="0" normalizeH="0" baseline="0" noProof="0">
                <a:ln>
                  <a:noFill/>
                </a:ln>
                <a:solidFill>
                  <a:prstClr val="white"/>
                </a:solidFill>
                <a:effectLst/>
                <a:uLnTx/>
                <a:uFillTx/>
                <a:latin typeface="Aptos" panose="02110004020202020204"/>
                <a:ea typeface="+mn-ea"/>
                <a:cs typeface="+mn-cs"/>
              </a:rPr>
              <a:t>...and the resulting event data!</a:t>
            </a:r>
            <a:endParaRPr kumimoji="0" lang="fi-FI" sz="3200" b="1"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8" name="Tekstiruutu 37">
            <a:extLst>
              <a:ext uri="{FF2B5EF4-FFF2-40B4-BE49-F238E27FC236}">
                <a16:creationId xmlns:a16="http://schemas.microsoft.com/office/drawing/2014/main" id="{55F74B83-97F5-4544-AF6F-DD4148169778}"/>
              </a:ext>
            </a:extLst>
          </p:cNvPr>
          <p:cNvSpPr txBox="1"/>
          <p:nvPr/>
        </p:nvSpPr>
        <p:spPr>
          <a:xfrm>
            <a:off x="5575289" y="2056733"/>
            <a:ext cx="5468393"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white"/>
                </a:solidFill>
                <a:effectLst/>
                <a:uLnTx/>
                <a:uFillTx/>
                <a:latin typeface="Aptos" panose="02110004020202020204"/>
                <a:ea typeface="+mn-ea"/>
                <a:cs typeface="+mn-cs"/>
              </a:rPr>
              <a:t>A read event means that the reader detects a specific RFID tag</a:t>
            </a:r>
            <a:endParaRPr kumimoji="0" lang="fi-FI" sz="24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9" name="Tekstiruutu 38">
            <a:extLst>
              <a:ext uri="{FF2B5EF4-FFF2-40B4-BE49-F238E27FC236}">
                <a16:creationId xmlns:a16="http://schemas.microsoft.com/office/drawing/2014/main" id="{4A449A01-CF5D-39EB-6D82-C466B3C5DA80}"/>
              </a:ext>
            </a:extLst>
          </p:cNvPr>
          <p:cNvSpPr txBox="1"/>
          <p:nvPr/>
        </p:nvSpPr>
        <p:spPr>
          <a:xfrm>
            <a:off x="6036510" y="4067794"/>
            <a:ext cx="5468393"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1800"/>
              </a:spcAft>
              <a:buClrTx/>
              <a:buSzTx/>
              <a:buFontTx/>
              <a:buNone/>
              <a:tabLst/>
              <a:defRPr/>
            </a:pPr>
            <a:r>
              <a:rPr kumimoji="0" lang="en-US" sz="2400" b="1" i="0" u="none" strike="noStrike" kern="1200" cap="none" spc="0" normalizeH="0" baseline="0" noProof="0">
                <a:ln>
                  <a:noFill/>
                </a:ln>
                <a:solidFill>
                  <a:prstClr val="white"/>
                </a:solidFill>
                <a:effectLst/>
                <a:uLnTx/>
                <a:uFillTx/>
                <a:latin typeface="Aptos" panose="02110004020202020204"/>
                <a:ea typeface="+mn-ea"/>
                <a:cs typeface="+mn-cs"/>
              </a:rPr>
              <a:t>Event data </a:t>
            </a:r>
            <a:r>
              <a:rPr kumimoji="0" lang="en-US" sz="2400" b="0" i="0" u="none" strike="noStrike" kern="1200" cap="none" spc="0" normalizeH="0" baseline="0" noProof="0">
                <a:ln>
                  <a:noFill/>
                </a:ln>
                <a:solidFill>
                  <a:prstClr val="white"/>
                </a:solidFill>
                <a:effectLst/>
                <a:uLnTx/>
                <a:uFillTx/>
                <a:latin typeface="Aptos" panose="02110004020202020204"/>
                <a:ea typeface="+mn-ea"/>
                <a:cs typeface="+mn-cs"/>
              </a:rPr>
              <a:t>refers to the information related to this observation, linking it to business processes e.g. product, location, process step...</a:t>
            </a:r>
            <a:endParaRPr kumimoji="0" lang="fi-FI" sz="24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170404121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031D9376-480A-0FC5-C368-DD222DD60384}"/>
            </a:ext>
          </a:extLst>
        </p:cNvPr>
        <p:cNvGrpSpPr/>
        <p:nvPr/>
      </p:nvGrpSpPr>
      <p:grpSpPr>
        <a:xfrm>
          <a:off x="0" y="0"/>
          <a:ext cx="0" cy="0"/>
          <a:chOff x="0" y="0"/>
          <a:chExt cx="0" cy="0"/>
        </a:xfrm>
      </p:grpSpPr>
      <p:sp>
        <p:nvSpPr>
          <p:cNvPr id="6" name="Otsikko 1">
            <a:extLst>
              <a:ext uri="{FF2B5EF4-FFF2-40B4-BE49-F238E27FC236}">
                <a16:creationId xmlns:a16="http://schemas.microsoft.com/office/drawing/2014/main" id="{3172FD90-99F4-2B29-351C-1CF184F7C495}"/>
              </a:ext>
            </a:extLst>
          </p:cNvPr>
          <p:cNvSpPr txBox="1">
            <a:spLocks/>
          </p:cNvSpPr>
          <p:nvPr/>
        </p:nvSpPr>
        <p:spPr>
          <a:xfrm>
            <a:off x="429640" y="414504"/>
            <a:ext cx="8661135" cy="1010862"/>
          </a:xfrm>
          <a:prstGeom prst="rect">
            <a:avLst/>
          </a:prstGeom>
        </p:spPr>
        <p:txBody>
          <a:bodyPr vert="horz" wrap="square" lIns="0" tIns="0" rIns="0" bIns="0" rtlCol="0" anchor="t" anchorCtr="0">
            <a:noAutofit/>
          </a:bodyPr>
          <a:lst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2800" b="0" i="0" u="none" strike="noStrike" kern="1200" cap="none" spc="0" normalizeH="0" baseline="0" noProof="0">
                <a:ln>
                  <a:noFill/>
                </a:ln>
                <a:solidFill>
                  <a:srgbClr val="183858"/>
                </a:solidFill>
                <a:effectLst/>
                <a:uLnTx/>
                <a:uFillTx/>
                <a:latin typeface="Avenir Next LT Pro Demi"/>
                <a:ea typeface="+mj-ea"/>
                <a:cs typeface="+mj-cs"/>
              </a:rPr>
              <a:t>Are we aiming for digitization or digitalization?</a:t>
            </a:r>
          </a:p>
        </p:txBody>
      </p:sp>
      <p:sp>
        <p:nvSpPr>
          <p:cNvPr id="2" name="Otsikko 1">
            <a:extLst>
              <a:ext uri="{FF2B5EF4-FFF2-40B4-BE49-F238E27FC236}">
                <a16:creationId xmlns:a16="http://schemas.microsoft.com/office/drawing/2014/main" id="{8237EB24-1FF9-D908-00DB-463B86886C17}"/>
              </a:ext>
            </a:extLst>
          </p:cNvPr>
          <p:cNvSpPr>
            <a:spLocks noGrp="1"/>
          </p:cNvSpPr>
          <p:nvPr>
            <p:ph type="title"/>
          </p:nvPr>
        </p:nvSpPr>
        <p:spPr>
          <a:xfrm>
            <a:off x="407987" y="1066165"/>
            <a:ext cx="5543997" cy="1325563"/>
          </a:xfrm>
        </p:spPr>
        <p:txBody>
          <a:bodyPr>
            <a:normAutofit/>
          </a:bodyPr>
          <a:lstStyle/>
          <a:p>
            <a:pPr algn="ctr"/>
            <a:r>
              <a:rPr lang="fi-FI" sz="1800" b="1" err="1"/>
              <a:t>Digitization</a:t>
            </a:r>
            <a:endParaRPr lang="fi-FI" sz="1800" i="1"/>
          </a:p>
        </p:txBody>
      </p:sp>
      <p:pic>
        <p:nvPicPr>
          <p:cNvPr id="7" name="Sisällön paikkamerkki 6" descr="Kuva tasaisella täytöllä">
            <a:extLst>
              <a:ext uri="{FF2B5EF4-FFF2-40B4-BE49-F238E27FC236}">
                <a16:creationId xmlns:a16="http://schemas.microsoft.com/office/drawing/2014/main" id="{6E7C3667-7C20-2C5B-0B53-F02FE901F773}"/>
              </a:ext>
            </a:extLst>
          </p:cNvPr>
          <p:cNvPicPr>
            <a:picLocks noGrp="1" noChangeAspect="1"/>
          </p:cNvPicPr>
          <p:nvPr>
            <p:ph sz="half" idx="1"/>
          </p:nvPr>
        </p:nvPicPr>
        <p:blipFill>
          <a:blip r:embed="rId2">
            <a:extLst>
              <a:ext uri="{96DAC541-7B7A-43D3-8B79-37D633B846F1}">
                <asvg:svgBlip xmlns:asvg="http://schemas.microsoft.com/office/drawing/2016/SVG/main" r:embed="rId3"/>
              </a:ext>
            </a:extLst>
          </a:blip>
          <a:stretch>
            <a:fillRect/>
          </a:stretch>
        </p:blipFill>
        <p:spPr>
          <a:xfrm>
            <a:off x="3416509" y="2251364"/>
            <a:ext cx="820737" cy="820737"/>
          </a:xfrm>
        </p:spPr>
      </p:pic>
      <p:pic>
        <p:nvPicPr>
          <p:cNvPr id="9" name="Sisällön paikkamerkki 8" descr="Kuvat tasaisella täytöllä">
            <a:extLst>
              <a:ext uri="{FF2B5EF4-FFF2-40B4-BE49-F238E27FC236}">
                <a16:creationId xmlns:a16="http://schemas.microsoft.com/office/drawing/2014/main" id="{1542D239-6A45-022E-8AC5-A7758211AA16}"/>
              </a:ext>
            </a:extLst>
          </p:cNvPr>
          <p:cNvPicPr>
            <a:picLocks noGrp="1" noChangeAspect="1"/>
          </p:cNvPicPr>
          <p:nvPr>
            <p:ph sz="half" idx="2"/>
          </p:nvPr>
        </p:nvPicPr>
        <p:blipFill>
          <a:blip r:embed="rId4">
            <a:extLst>
              <a:ext uri="{96DAC541-7B7A-43D3-8B79-37D633B846F1}">
                <asvg:svgBlip xmlns:asvg="http://schemas.microsoft.com/office/drawing/2016/SVG/main" r:embed="rId5"/>
              </a:ext>
            </a:extLst>
          </a:blip>
          <a:stretch>
            <a:fillRect/>
          </a:stretch>
        </p:blipFill>
        <p:spPr>
          <a:xfrm>
            <a:off x="1622500" y="2058369"/>
            <a:ext cx="657053" cy="657053"/>
          </a:xfrm>
        </p:spPr>
      </p:pic>
      <p:sp>
        <p:nvSpPr>
          <p:cNvPr id="5" name="Otsikko 1">
            <a:extLst>
              <a:ext uri="{FF2B5EF4-FFF2-40B4-BE49-F238E27FC236}">
                <a16:creationId xmlns:a16="http://schemas.microsoft.com/office/drawing/2014/main" id="{0441F727-1E95-42C0-734F-454A799E99D4}"/>
              </a:ext>
            </a:extLst>
          </p:cNvPr>
          <p:cNvSpPr txBox="1">
            <a:spLocks/>
          </p:cNvSpPr>
          <p:nvPr/>
        </p:nvSpPr>
        <p:spPr>
          <a:xfrm>
            <a:off x="6240015" y="1066165"/>
            <a:ext cx="5543997"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fi-FI" sz="1800" b="1" i="0" u="none" strike="noStrike" kern="1200" cap="none" spc="0" normalizeH="0" baseline="0" noProof="0" err="1">
                <a:ln>
                  <a:noFill/>
                </a:ln>
                <a:solidFill>
                  <a:prstClr val="black"/>
                </a:solidFill>
                <a:effectLst/>
                <a:uLnTx/>
                <a:uFillTx/>
                <a:latin typeface="Aptos Display" panose="02110004020202020204"/>
                <a:ea typeface="+mj-ea"/>
                <a:cs typeface="+mj-cs"/>
              </a:rPr>
              <a:t>Digitalisation</a:t>
            </a:r>
            <a:endParaRPr kumimoji="0" lang="fi-FI" sz="1800" b="0" i="1" u="none" strike="noStrike" kern="1200" cap="none" spc="0" normalizeH="0" baseline="0" noProof="0">
              <a:ln>
                <a:noFill/>
              </a:ln>
              <a:solidFill>
                <a:prstClr val="black"/>
              </a:solidFill>
              <a:effectLst/>
              <a:uLnTx/>
              <a:uFillTx/>
              <a:latin typeface="Aptos Display" panose="02110004020202020204"/>
              <a:ea typeface="+mj-ea"/>
              <a:cs typeface="+mj-cs"/>
            </a:endParaRPr>
          </a:p>
        </p:txBody>
      </p:sp>
      <p:pic>
        <p:nvPicPr>
          <p:cNvPr id="11" name="Kuva 10" descr="Näyttö tasaisella täytöllä">
            <a:extLst>
              <a:ext uri="{FF2B5EF4-FFF2-40B4-BE49-F238E27FC236}">
                <a16:creationId xmlns:a16="http://schemas.microsoft.com/office/drawing/2014/main" id="{E5096B2B-295E-7D3F-57B1-8E3CB4F2C1D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161915" y="1843199"/>
            <a:ext cx="1867890" cy="1867890"/>
          </a:xfrm>
          <a:prstGeom prst="rect">
            <a:avLst/>
          </a:prstGeom>
        </p:spPr>
      </p:pic>
      <p:pic>
        <p:nvPicPr>
          <p:cNvPr id="15" name="Kuva 14" descr="Asiakirja ääriviiva">
            <a:extLst>
              <a:ext uri="{FF2B5EF4-FFF2-40B4-BE49-F238E27FC236}">
                <a16:creationId xmlns:a16="http://schemas.microsoft.com/office/drawing/2014/main" id="{14B76F3C-E3D4-28C6-7358-4E5376708BE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095860" y="2319944"/>
            <a:ext cx="672069" cy="672069"/>
          </a:xfrm>
          <a:prstGeom prst="rect">
            <a:avLst/>
          </a:prstGeom>
        </p:spPr>
      </p:pic>
      <p:pic>
        <p:nvPicPr>
          <p:cNvPr id="17" name="Kuva 16" descr="Asiakirja tasaisella täytöllä">
            <a:extLst>
              <a:ext uri="{FF2B5EF4-FFF2-40B4-BE49-F238E27FC236}">
                <a16:creationId xmlns:a16="http://schemas.microsoft.com/office/drawing/2014/main" id="{CAEF2BF6-C28B-E153-7622-0B9381F3180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976402" y="2614414"/>
            <a:ext cx="884257" cy="884257"/>
          </a:xfrm>
          <a:prstGeom prst="rect">
            <a:avLst/>
          </a:prstGeom>
        </p:spPr>
      </p:pic>
      <p:cxnSp>
        <p:nvCxnSpPr>
          <p:cNvPr id="19" name="Suora nuoliyhdysviiva 18">
            <a:extLst>
              <a:ext uri="{FF2B5EF4-FFF2-40B4-BE49-F238E27FC236}">
                <a16:creationId xmlns:a16="http://schemas.microsoft.com/office/drawing/2014/main" id="{4A8B3D8E-BBEC-B735-602F-59B0AEAFC09A}"/>
              </a:ext>
            </a:extLst>
          </p:cNvPr>
          <p:cNvCxnSpPr/>
          <p:nvPr/>
        </p:nvCxnSpPr>
        <p:spPr>
          <a:xfrm>
            <a:off x="2542472" y="2655978"/>
            <a:ext cx="508000" cy="0"/>
          </a:xfrm>
          <a:prstGeom prst="straightConnector1">
            <a:avLst/>
          </a:prstGeom>
          <a:ln w="57150">
            <a:tailEnd type="triangle"/>
          </a:ln>
        </p:spPr>
        <p:style>
          <a:lnRef idx="2">
            <a:schemeClr val="dk1"/>
          </a:lnRef>
          <a:fillRef idx="0">
            <a:schemeClr val="dk1"/>
          </a:fillRef>
          <a:effectRef idx="1">
            <a:schemeClr val="dk1"/>
          </a:effectRef>
          <a:fontRef idx="minor">
            <a:schemeClr val="tx1"/>
          </a:fontRef>
        </p:style>
      </p:cxnSp>
      <p:pic>
        <p:nvPicPr>
          <p:cNvPr id="20" name="Kuva 19" descr="Näyttö tasaisella täytöllä">
            <a:extLst>
              <a:ext uri="{FF2B5EF4-FFF2-40B4-BE49-F238E27FC236}">
                <a16:creationId xmlns:a16="http://schemas.microsoft.com/office/drawing/2014/main" id="{F2DFF909-2E20-AD6A-ED5E-78ED1EB45A1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135303" y="1848324"/>
            <a:ext cx="1867890" cy="1867890"/>
          </a:xfrm>
          <a:prstGeom prst="rect">
            <a:avLst/>
          </a:prstGeom>
        </p:spPr>
      </p:pic>
      <p:pic>
        <p:nvPicPr>
          <p:cNvPr id="22" name="Kuva 21" descr="Suurennuslasi tasaisella täytöllä">
            <a:extLst>
              <a:ext uri="{FF2B5EF4-FFF2-40B4-BE49-F238E27FC236}">
                <a16:creationId xmlns:a16="http://schemas.microsoft.com/office/drawing/2014/main" id="{CD9D5A62-27FC-89B0-E479-180DC33C93A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8591232" y="2510406"/>
            <a:ext cx="343408" cy="343408"/>
          </a:xfrm>
          <a:prstGeom prst="rect">
            <a:avLst/>
          </a:prstGeom>
        </p:spPr>
      </p:pic>
      <p:grpSp>
        <p:nvGrpSpPr>
          <p:cNvPr id="28" name="Kuva 23" descr="Ympyräkaavio tasaisella täytöllä">
            <a:extLst>
              <a:ext uri="{FF2B5EF4-FFF2-40B4-BE49-F238E27FC236}">
                <a16:creationId xmlns:a16="http://schemas.microsoft.com/office/drawing/2014/main" id="{D7C45403-28F8-AEC7-E979-79D9525117F3}"/>
              </a:ext>
            </a:extLst>
          </p:cNvPr>
          <p:cNvGrpSpPr/>
          <p:nvPr/>
        </p:nvGrpSpPr>
        <p:grpSpPr>
          <a:xfrm>
            <a:off x="9118826" y="2280862"/>
            <a:ext cx="356302" cy="356771"/>
            <a:chOff x="9141686" y="2279398"/>
            <a:chExt cx="356302" cy="356771"/>
          </a:xfrm>
          <a:solidFill>
            <a:srgbClr val="000000"/>
          </a:solidFill>
        </p:grpSpPr>
        <p:sp>
          <p:nvSpPr>
            <p:cNvPr id="29" name="Vapaamuotoinen: Muoto 28">
              <a:extLst>
                <a:ext uri="{FF2B5EF4-FFF2-40B4-BE49-F238E27FC236}">
                  <a16:creationId xmlns:a16="http://schemas.microsoft.com/office/drawing/2014/main" id="{5F3B7203-CE8A-F0E6-9D30-0A883771283D}"/>
                </a:ext>
              </a:extLst>
            </p:cNvPr>
            <p:cNvSpPr/>
            <p:nvPr/>
          </p:nvSpPr>
          <p:spPr>
            <a:xfrm>
              <a:off x="9141686" y="2279398"/>
              <a:ext cx="297622" cy="356771"/>
            </a:xfrm>
            <a:custGeom>
              <a:avLst/>
              <a:gdLst>
                <a:gd name="connsiteX0" fmla="*/ 168997 w 297622"/>
                <a:gd name="connsiteY0" fmla="*/ 0 h 356771"/>
                <a:gd name="connsiteX1" fmla="*/ 0 w 297622"/>
                <a:gd name="connsiteY1" fmla="*/ 178386 h 356771"/>
                <a:gd name="connsiteX2" fmla="*/ 178386 w 297622"/>
                <a:gd name="connsiteY2" fmla="*/ 356772 h 356771"/>
                <a:gd name="connsiteX3" fmla="*/ 297623 w 297622"/>
                <a:gd name="connsiteY3" fmla="*/ 310767 h 356771"/>
                <a:gd name="connsiteX4" fmla="*/ 168997 w 297622"/>
                <a:gd name="connsiteY4" fmla="*/ 182141 h 356771"/>
                <a:gd name="connsiteX5" fmla="*/ 168997 w 297622"/>
                <a:gd name="connsiteY5" fmla="*/ 0 h 35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622" h="356771">
                  <a:moveTo>
                    <a:pt x="168997" y="0"/>
                  </a:moveTo>
                  <a:cubicBezTo>
                    <a:pt x="75110" y="4694"/>
                    <a:pt x="0" y="83560"/>
                    <a:pt x="0" y="178386"/>
                  </a:cubicBezTo>
                  <a:cubicBezTo>
                    <a:pt x="0" y="276968"/>
                    <a:pt x="79804" y="356772"/>
                    <a:pt x="178386" y="356772"/>
                  </a:cubicBezTo>
                  <a:cubicBezTo>
                    <a:pt x="222982" y="356772"/>
                    <a:pt x="264762" y="340811"/>
                    <a:pt x="297623" y="310767"/>
                  </a:cubicBezTo>
                  <a:lnTo>
                    <a:pt x="168997" y="182141"/>
                  </a:lnTo>
                  <a:lnTo>
                    <a:pt x="168997" y="0"/>
                  </a:lnTo>
                  <a:close/>
                </a:path>
              </a:pathLst>
            </a:custGeom>
            <a:solidFill>
              <a:schemeClr val="accent2"/>
            </a:solidFill>
            <a:ln w="46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Vapaamuotoinen: Muoto 29">
              <a:extLst>
                <a:ext uri="{FF2B5EF4-FFF2-40B4-BE49-F238E27FC236}">
                  <a16:creationId xmlns:a16="http://schemas.microsoft.com/office/drawing/2014/main" id="{A954E175-D703-1F16-2EBE-58429BF32A54}"/>
                </a:ext>
              </a:extLst>
            </p:cNvPr>
            <p:cNvSpPr/>
            <p:nvPr/>
          </p:nvSpPr>
          <p:spPr>
            <a:xfrm>
              <a:off x="9329461" y="2279398"/>
              <a:ext cx="168527" cy="168997"/>
            </a:xfrm>
            <a:custGeom>
              <a:avLst/>
              <a:gdLst>
                <a:gd name="connsiteX0" fmla="*/ 0 w 168527"/>
                <a:gd name="connsiteY0" fmla="*/ 0 h 168997"/>
                <a:gd name="connsiteX1" fmla="*/ 0 w 168527"/>
                <a:gd name="connsiteY1" fmla="*/ 168997 h 168997"/>
                <a:gd name="connsiteX2" fmla="*/ 168528 w 168527"/>
                <a:gd name="connsiteY2" fmla="*/ 168997 h 168997"/>
                <a:gd name="connsiteX3" fmla="*/ 0 w 168527"/>
                <a:gd name="connsiteY3" fmla="*/ 0 h 168997"/>
              </a:gdLst>
              <a:ahLst/>
              <a:cxnLst>
                <a:cxn ang="0">
                  <a:pos x="connsiteX0" y="connsiteY0"/>
                </a:cxn>
                <a:cxn ang="0">
                  <a:pos x="connsiteX1" y="connsiteY1"/>
                </a:cxn>
                <a:cxn ang="0">
                  <a:pos x="connsiteX2" y="connsiteY2"/>
                </a:cxn>
                <a:cxn ang="0">
                  <a:pos x="connsiteX3" y="connsiteY3"/>
                </a:cxn>
              </a:cxnLst>
              <a:rect l="l" t="t" r="r" b="b"/>
              <a:pathLst>
                <a:path w="168527" h="168997">
                  <a:moveTo>
                    <a:pt x="0" y="0"/>
                  </a:moveTo>
                  <a:lnTo>
                    <a:pt x="0" y="168997"/>
                  </a:lnTo>
                  <a:lnTo>
                    <a:pt x="168528" y="168997"/>
                  </a:lnTo>
                  <a:cubicBezTo>
                    <a:pt x="163833" y="77457"/>
                    <a:pt x="91071" y="4694"/>
                    <a:pt x="0" y="0"/>
                  </a:cubicBezTo>
                  <a:close/>
                </a:path>
              </a:pathLst>
            </a:custGeom>
            <a:solidFill>
              <a:srgbClr val="61A4F1"/>
            </a:solidFill>
            <a:ln w="46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Vapaamuotoinen: Muoto 30">
              <a:extLst>
                <a:ext uri="{FF2B5EF4-FFF2-40B4-BE49-F238E27FC236}">
                  <a16:creationId xmlns:a16="http://schemas.microsoft.com/office/drawing/2014/main" id="{AF1064DC-9D65-2608-10C2-78AA304C02D7}"/>
                </a:ext>
              </a:extLst>
            </p:cNvPr>
            <p:cNvSpPr/>
            <p:nvPr/>
          </p:nvSpPr>
          <p:spPr>
            <a:xfrm>
              <a:off x="9342605" y="2467173"/>
              <a:ext cx="155383" cy="109848"/>
            </a:xfrm>
            <a:custGeom>
              <a:avLst/>
              <a:gdLst>
                <a:gd name="connsiteX0" fmla="*/ 0 w 155383"/>
                <a:gd name="connsiteY0" fmla="*/ 0 h 109848"/>
                <a:gd name="connsiteX1" fmla="*/ 109848 w 155383"/>
                <a:gd name="connsiteY1" fmla="*/ 109848 h 109848"/>
                <a:gd name="connsiteX2" fmla="*/ 155383 w 155383"/>
                <a:gd name="connsiteY2" fmla="*/ 0 h 109848"/>
                <a:gd name="connsiteX3" fmla="*/ 0 w 155383"/>
                <a:gd name="connsiteY3" fmla="*/ 0 h 109848"/>
              </a:gdLst>
              <a:ahLst/>
              <a:cxnLst>
                <a:cxn ang="0">
                  <a:pos x="connsiteX0" y="connsiteY0"/>
                </a:cxn>
                <a:cxn ang="0">
                  <a:pos x="connsiteX1" y="connsiteY1"/>
                </a:cxn>
                <a:cxn ang="0">
                  <a:pos x="connsiteX2" y="connsiteY2"/>
                </a:cxn>
                <a:cxn ang="0">
                  <a:pos x="connsiteX3" y="connsiteY3"/>
                </a:cxn>
              </a:cxnLst>
              <a:rect l="l" t="t" r="r" b="b"/>
              <a:pathLst>
                <a:path w="155383" h="109848">
                  <a:moveTo>
                    <a:pt x="0" y="0"/>
                  </a:moveTo>
                  <a:lnTo>
                    <a:pt x="109848" y="109848"/>
                  </a:lnTo>
                  <a:cubicBezTo>
                    <a:pt x="137545" y="79335"/>
                    <a:pt x="153506" y="40841"/>
                    <a:pt x="155383" y="0"/>
                  </a:cubicBezTo>
                  <a:lnTo>
                    <a:pt x="0" y="0"/>
                  </a:lnTo>
                  <a:close/>
                </a:path>
              </a:pathLst>
            </a:custGeom>
            <a:solidFill>
              <a:srgbClr val="000000"/>
            </a:solidFill>
            <a:ln w="46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2" name="Kuva 25" descr="Pylväskuvaaja tasaisella täytöllä">
            <a:extLst>
              <a:ext uri="{FF2B5EF4-FFF2-40B4-BE49-F238E27FC236}">
                <a16:creationId xmlns:a16="http://schemas.microsoft.com/office/drawing/2014/main" id="{D2DC66B6-C88D-E6F2-4A1D-BF72555AE396}"/>
              </a:ext>
            </a:extLst>
          </p:cNvPr>
          <p:cNvGrpSpPr/>
          <p:nvPr/>
        </p:nvGrpSpPr>
        <p:grpSpPr>
          <a:xfrm>
            <a:off x="9258849" y="2652617"/>
            <a:ext cx="402392" cy="402392"/>
            <a:chOff x="9281709" y="2651153"/>
            <a:chExt cx="402392" cy="402392"/>
          </a:xfrm>
          <a:solidFill>
            <a:srgbClr val="000000"/>
          </a:solidFill>
        </p:grpSpPr>
        <p:sp>
          <p:nvSpPr>
            <p:cNvPr id="33" name="Vapaamuotoinen: Muoto 32">
              <a:extLst>
                <a:ext uri="{FF2B5EF4-FFF2-40B4-BE49-F238E27FC236}">
                  <a16:creationId xmlns:a16="http://schemas.microsoft.com/office/drawing/2014/main" id="{019C6585-7388-3402-B166-FBB47ACA9B44}"/>
                </a:ext>
              </a:extLst>
            </p:cNvPr>
            <p:cNvSpPr/>
            <p:nvPr/>
          </p:nvSpPr>
          <p:spPr>
            <a:xfrm>
              <a:off x="9281709" y="2651153"/>
              <a:ext cx="402392" cy="402392"/>
            </a:xfrm>
            <a:custGeom>
              <a:avLst/>
              <a:gdLst>
                <a:gd name="connsiteX0" fmla="*/ 366888 w 402392"/>
                <a:gd name="connsiteY0" fmla="*/ 0 h 402392"/>
                <a:gd name="connsiteX1" fmla="*/ 402393 w 402392"/>
                <a:gd name="connsiteY1" fmla="*/ 0 h 402392"/>
                <a:gd name="connsiteX2" fmla="*/ 402393 w 402392"/>
                <a:gd name="connsiteY2" fmla="*/ 402393 h 402392"/>
                <a:gd name="connsiteX3" fmla="*/ 0 w 402392"/>
                <a:gd name="connsiteY3" fmla="*/ 402393 h 402392"/>
                <a:gd name="connsiteX4" fmla="*/ 0 w 402392"/>
                <a:gd name="connsiteY4" fmla="*/ 366888 h 402392"/>
                <a:gd name="connsiteX5" fmla="*/ 366888 w 402392"/>
                <a:gd name="connsiteY5" fmla="*/ 366888 h 40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392" h="402392">
                  <a:moveTo>
                    <a:pt x="366888" y="0"/>
                  </a:moveTo>
                  <a:lnTo>
                    <a:pt x="402393" y="0"/>
                  </a:lnTo>
                  <a:lnTo>
                    <a:pt x="402393" y="402393"/>
                  </a:lnTo>
                  <a:lnTo>
                    <a:pt x="0" y="402393"/>
                  </a:lnTo>
                  <a:lnTo>
                    <a:pt x="0" y="366888"/>
                  </a:lnTo>
                  <a:lnTo>
                    <a:pt x="366888" y="366888"/>
                  </a:lnTo>
                  <a:close/>
                </a:path>
              </a:pathLst>
            </a:custGeom>
            <a:solidFill>
              <a:srgbClr val="000000"/>
            </a:solidFill>
            <a:ln w="58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Vapaamuotoinen: Muoto 33">
              <a:extLst>
                <a:ext uri="{FF2B5EF4-FFF2-40B4-BE49-F238E27FC236}">
                  <a16:creationId xmlns:a16="http://schemas.microsoft.com/office/drawing/2014/main" id="{7C039A8F-C2B6-198F-43B9-6E73FC3C33AB}"/>
                </a:ext>
              </a:extLst>
            </p:cNvPr>
            <p:cNvSpPr/>
            <p:nvPr/>
          </p:nvSpPr>
          <p:spPr>
            <a:xfrm>
              <a:off x="9547998" y="2775421"/>
              <a:ext cx="65092" cy="207113"/>
            </a:xfrm>
            <a:custGeom>
              <a:avLst/>
              <a:gdLst>
                <a:gd name="connsiteX0" fmla="*/ 0 w 65092"/>
                <a:gd name="connsiteY0" fmla="*/ 0 h 207113"/>
                <a:gd name="connsiteX1" fmla="*/ 65093 w 65092"/>
                <a:gd name="connsiteY1" fmla="*/ 0 h 207113"/>
                <a:gd name="connsiteX2" fmla="*/ 65093 w 65092"/>
                <a:gd name="connsiteY2" fmla="*/ 207114 h 207113"/>
                <a:gd name="connsiteX3" fmla="*/ 0 w 65092"/>
                <a:gd name="connsiteY3" fmla="*/ 207114 h 207113"/>
              </a:gdLst>
              <a:ahLst/>
              <a:cxnLst>
                <a:cxn ang="0">
                  <a:pos x="connsiteX0" y="connsiteY0"/>
                </a:cxn>
                <a:cxn ang="0">
                  <a:pos x="connsiteX1" y="connsiteY1"/>
                </a:cxn>
                <a:cxn ang="0">
                  <a:pos x="connsiteX2" y="connsiteY2"/>
                </a:cxn>
                <a:cxn ang="0">
                  <a:pos x="connsiteX3" y="connsiteY3"/>
                </a:cxn>
              </a:cxnLst>
              <a:rect l="l" t="t" r="r" b="b"/>
              <a:pathLst>
                <a:path w="65092" h="207113">
                  <a:moveTo>
                    <a:pt x="0" y="0"/>
                  </a:moveTo>
                  <a:lnTo>
                    <a:pt x="65093" y="0"/>
                  </a:lnTo>
                  <a:lnTo>
                    <a:pt x="65093" y="207114"/>
                  </a:lnTo>
                  <a:lnTo>
                    <a:pt x="0" y="207114"/>
                  </a:lnTo>
                  <a:close/>
                </a:path>
              </a:pathLst>
            </a:custGeom>
            <a:solidFill>
              <a:srgbClr val="000000"/>
            </a:solidFill>
            <a:ln w="58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Vapaamuotoinen: Muoto 34">
              <a:extLst>
                <a:ext uri="{FF2B5EF4-FFF2-40B4-BE49-F238E27FC236}">
                  <a16:creationId xmlns:a16="http://schemas.microsoft.com/office/drawing/2014/main" id="{C6251CA4-261F-8756-0629-7CED0FB4453B}"/>
                </a:ext>
              </a:extLst>
            </p:cNvPr>
            <p:cNvSpPr/>
            <p:nvPr/>
          </p:nvSpPr>
          <p:spPr>
            <a:xfrm>
              <a:off x="9459235" y="2651153"/>
              <a:ext cx="65092" cy="331382"/>
            </a:xfrm>
            <a:custGeom>
              <a:avLst/>
              <a:gdLst>
                <a:gd name="connsiteX0" fmla="*/ 0 w 65092"/>
                <a:gd name="connsiteY0" fmla="*/ 0 h 331382"/>
                <a:gd name="connsiteX1" fmla="*/ 65093 w 65092"/>
                <a:gd name="connsiteY1" fmla="*/ 0 h 331382"/>
                <a:gd name="connsiteX2" fmla="*/ 65093 w 65092"/>
                <a:gd name="connsiteY2" fmla="*/ 331382 h 331382"/>
                <a:gd name="connsiteX3" fmla="*/ 0 w 65092"/>
                <a:gd name="connsiteY3" fmla="*/ 331382 h 331382"/>
              </a:gdLst>
              <a:ahLst/>
              <a:cxnLst>
                <a:cxn ang="0">
                  <a:pos x="connsiteX0" y="connsiteY0"/>
                </a:cxn>
                <a:cxn ang="0">
                  <a:pos x="connsiteX1" y="connsiteY1"/>
                </a:cxn>
                <a:cxn ang="0">
                  <a:pos x="connsiteX2" y="connsiteY2"/>
                </a:cxn>
                <a:cxn ang="0">
                  <a:pos x="connsiteX3" y="connsiteY3"/>
                </a:cxn>
              </a:cxnLst>
              <a:rect l="l" t="t" r="r" b="b"/>
              <a:pathLst>
                <a:path w="65092" h="331382">
                  <a:moveTo>
                    <a:pt x="0" y="0"/>
                  </a:moveTo>
                  <a:lnTo>
                    <a:pt x="65093" y="0"/>
                  </a:lnTo>
                  <a:lnTo>
                    <a:pt x="65093" y="331382"/>
                  </a:lnTo>
                  <a:lnTo>
                    <a:pt x="0" y="331382"/>
                  </a:lnTo>
                  <a:close/>
                </a:path>
              </a:pathLst>
            </a:custGeom>
            <a:solidFill>
              <a:srgbClr val="94D78D"/>
            </a:solidFill>
            <a:ln w="58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Vapaamuotoinen: Muoto 35">
              <a:extLst>
                <a:ext uri="{FF2B5EF4-FFF2-40B4-BE49-F238E27FC236}">
                  <a16:creationId xmlns:a16="http://schemas.microsoft.com/office/drawing/2014/main" id="{9EE98D0E-B5F7-2598-98AD-124EBA6973C1}"/>
                </a:ext>
              </a:extLst>
            </p:cNvPr>
            <p:cNvSpPr/>
            <p:nvPr/>
          </p:nvSpPr>
          <p:spPr>
            <a:xfrm>
              <a:off x="9370472" y="2775421"/>
              <a:ext cx="65092" cy="207113"/>
            </a:xfrm>
            <a:custGeom>
              <a:avLst/>
              <a:gdLst>
                <a:gd name="connsiteX0" fmla="*/ 0 w 65092"/>
                <a:gd name="connsiteY0" fmla="*/ 0 h 207113"/>
                <a:gd name="connsiteX1" fmla="*/ 65093 w 65092"/>
                <a:gd name="connsiteY1" fmla="*/ 0 h 207113"/>
                <a:gd name="connsiteX2" fmla="*/ 65093 w 65092"/>
                <a:gd name="connsiteY2" fmla="*/ 207114 h 207113"/>
                <a:gd name="connsiteX3" fmla="*/ 0 w 65092"/>
                <a:gd name="connsiteY3" fmla="*/ 207114 h 207113"/>
              </a:gdLst>
              <a:ahLst/>
              <a:cxnLst>
                <a:cxn ang="0">
                  <a:pos x="connsiteX0" y="connsiteY0"/>
                </a:cxn>
                <a:cxn ang="0">
                  <a:pos x="connsiteX1" y="connsiteY1"/>
                </a:cxn>
                <a:cxn ang="0">
                  <a:pos x="connsiteX2" y="connsiteY2"/>
                </a:cxn>
                <a:cxn ang="0">
                  <a:pos x="connsiteX3" y="connsiteY3"/>
                </a:cxn>
              </a:cxnLst>
              <a:rect l="l" t="t" r="r" b="b"/>
              <a:pathLst>
                <a:path w="65092" h="207113">
                  <a:moveTo>
                    <a:pt x="0" y="0"/>
                  </a:moveTo>
                  <a:lnTo>
                    <a:pt x="65093" y="0"/>
                  </a:lnTo>
                  <a:lnTo>
                    <a:pt x="65093" y="207114"/>
                  </a:lnTo>
                  <a:lnTo>
                    <a:pt x="0" y="207114"/>
                  </a:lnTo>
                  <a:close/>
                </a:path>
              </a:pathLst>
            </a:custGeom>
            <a:solidFill>
              <a:srgbClr val="FF7C80"/>
            </a:solidFill>
            <a:ln w="58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Vapaamuotoinen: Muoto 36">
              <a:extLst>
                <a:ext uri="{FF2B5EF4-FFF2-40B4-BE49-F238E27FC236}">
                  <a16:creationId xmlns:a16="http://schemas.microsoft.com/office/drawing/2014/main" id="{5CD9B42B-4952-B9A6-EF14-CE34027ABF22}"/>
                </a:ext>
              </a:extLst>
            </p:cNvPr>
            <p:cNvSpPr/>
            <p:nvPr/>
          </p:nvSpPr>
          <p:spPr>
            <a:xfrm>
              <a:off x="9281709" y="2876020"/>
              <a:ext cx="65092" cy="106515"/>
            </a:xfrm>
            <a:custGeom>
              <a:avLst/>
              <a:gdLst>
                <a:gd name="connsiteX0" fmla="*/ 0 w 65092"/>
                <a:gd name="connsiteY0" fmla="*/ 0 h 106515"/>
                <a:gd name="connsiteX1" fmla="*/ 65093 w 65092"/>
                <a:gd name="connsiteY1" fmla="*/ 0 h 106515"/>
                <a:gd name="connsiteX2" fmla="*/ 65093 w 65092"/>
                <a:gd name="connsiteY2" fmla="*/ 106516 h 106515"/>
                <a:gd name="connsiteX3" fmla="*/ 0 w 65092"/>
                <a:gd name="connsiteY3" fmla="*/ 106516 h 106515"/>
              </a:gdLst>
              <a:ahLst/>
              <a:cxnLst>
                <a:cxn ang="0">
                  <a:pos x="connsiteX0" y="connsiteY0"/>
                </a:cxn>
                <a:cxn ang="0">
                  <a:pos x="connsiteX1" y="connsiteY1"/>
                </a:cxn>
                <a:cxn ang="0">
                  <a:pos x="connsiteX2" y="connsiteY2"/>
                </a:cxn>
                <a:cxn ang="0">
                  <a:pos x="connsiteX3" y="connsiteY3"/>
                </a:cxn>
              </a:cxnLst>
              <a:rect l="l" t="t" r="r" b="b"/>
              <a:pathLst>
                <a:path w="65092" h="106515">
                  <a:moveTo>
                    <a:pt x="0" y="0"/>
                  </a:moveTo>
                  <a:lnTo>
                    <a:pt x="65093" y="0"/>
                  </a:lnTo>
                  <a:lnTo>
                    <a:pt x="65093" y="106516"/>
                  </a:lnTo>
                  <a:lnTo>
                    <a:pt x="0" y="106516"/>
                  </a:lnTo>
                  <a:close/>
                </a:path>
              </a:pathLst>
            </a:custGeom>
            <a:solidFill>
              <a:srgbClr val="61A4F1"/>
            </a:solidFill>
            <a:ln w="58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pic>
        <p:nvPicPr>
          <p:cNvPr id="27" name="Kuva 26" descr="Asiakirja ääriviiva">
            <a:extLst>
              <a:ext uri="{FF2B5EF4-FFF2-40B4-BE49-F238E27FC236}">
                <a16:creationId xmlns:a16="http://schemas.microsoft.com/office/drawing/2014/main" id="{7F16C22D-A60C-1E2B-17B4-680B57E0757C}"/>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97179" y="2398104"/>
            <a:ext cx="672069" cy="672069"/>
          </a:xfrm>
          <a:prstGeom prst="rect">
            <a:avLst/>
          </a:prstGeom>
        </p:spPr>
      </p:pic>
      <p:sp>
        <p:nvSpPr>
          <p:cNvPr id="44" name="Tekstiruutu 43">
            <a:extLst>
              <a:ext uri="{FF2B5EF4-FFF2-40B4-BE49-F238E27FC236}">
                <a16:creationId xmlns:a16="http://schemas.microsoft.com/office/drawing/2014/main" id="{AE7714FA-60F9-8776-9936-B26B5F7222BA}"/>
              </a:ext>
            </a:extLst>
          </p:cNvPr>
          <p:cNvSpPr txBox="1"/>
          <p:nvPr/>
        </p:nvSpPr>
        <p:spPr>
          <a:xfrm>
            <a:off x="367557" y="3922345"/>
            <a:ext cx="5872458" cy="2769989"/>
          </a:xfrm>
          <a:prstGeom prst="rect">
            <a:avLst/>
          </a:prstGeom>
          <a:noFill/>
        </p:spPr>
        <p:txBody>
          <a:bodyPr wrap="square" rtlCol="0">
            <a:spAutoFit/>
          </a:bodyPr>
          <a:lstStyle/>
          <a:p>
            <a:pPr marL="182563" lvl="0" indent="-182563">
              <a:lnSpc>
                <a:spcPct val="200000"/>
              </a:lnSpc>
              <a:spcAft>
                <a:spcPts val="1200"/>
              </a:spcAft>
              <a:buFont typeface="Arial" panose="020B0604020202020204" pitchFamily="34" charset="0"/>
              <a:buChar char="•"/>
              <a:defRPr/>
            </a:pPr>
            <a:r>
              <a:rPr lang="fi-FI" altLang="fi-FI" err="1">
                <a:solidFill>
                  <a:prstClr val="black"/>
                </a:solidFill>
                <a:latin typeface="Aptos" panose="02110004020202020204"/>
              </a:rPr>
              <a:t>Converting</a:t>
            </a:r>
            <a:r>
              <a:rPr lang="fi-FI" altLang="fi-FI">
                <a:solidFill>
                  <a:prstClr val="black"/>
                </a:solidFill>
                <a:latin typeface="Aptos" panose="02110004020202020204"/>
              </a:rPr>
              <a:t> </a:t>
            </a:r>
            <a:r>
              <a:rPr lang="fi-FI" altLang="fi-FI" err="1">
                <a:solidFill>
                  <a:prstClr val="black"/>
                </a:solidFill>
                <a:latin typeface="Aptos" panose="02110004020202020204"/>
              </a:rPr>
              <a:t>information</a:t>
            </a:r>
            <a:r>
              <a:rPr lang="fi-FI" altLang="fi-FI">
                <a:solidFill>
                  <a:prstClr val="black"/>
                </a:solidFill>
                <a:latin typeface="Aptos" panose="02110004020202020204"/>
              </a:rPr>
              <a:t> into a </a:t>
            </a:r>
            <a:r>
              <a:rPr lang="fi-FI" altLang="fi-FI" err="1">
                <a:solidFill>
                  <a:prstClr val="black"/>
                </a:solidFill>
                <a:latin typeface="Aptos" panose="02110004020202020204"/>
              </a:rPr>
              <a:t>digital</a:t>
            </a:r>
            <a:r>
              <a:rPr lang="fi-FI" altLang="fi-FI">
                <a:solidFill>
                  <a:prstClr val="black"/>
                </a:solidFill>
                <a:latin typeface="Aptos" panose="02110004020202020204"/>
              </a:rPr>
              <a:t> "image" of </a:t>
            </a:r>
            <a:r>
              <a:rPr lang="fi-FI" altLang="fi-FI" err="1">
                <a:solidFill>
                  <a:prstClr val="black"/>
                </a:solidFill>
                <a:latin typeface="Aptos" panose="02110004020202020204"/>
              </a:rPr>
              <a:t>the</a:t>
            </a:r>
            <a:r>
              <a:rPr lang="fi-FI" altLang="fi-FI">
                <a:solidFill>
                  <a:prstClr val="black"/>
                </a:solidFill>
                <a:latin typeface="Aptos" panose="02110004020202020204"/>
              </a:rPr>
              <a:t> data</a:t>
            </a:r>
            <a:r>
              <a:rPr lang="fi-FI">
                <a:solidFill>
                  <a:prstClr val="black"/>
                </a:solidFill>
                <a:latin typeface="Aptos" panose="02110004020202020204"/>
              </a:rPr>
              <a:t>.</a:t>
            </a:r>
          </a:p>
          <a:p>
            <a:pPr marL="446088" lvl="1" indent="-182563">
              <a:spcAft>
                <a:spcPts val="1200"/>
              </a:spcAft>
              <a:buFont typeface="Arial" panose="020B0604020202020204" pitchFamily="34" charset="0"/>
              <a:buChar char="•"/>
              <a:defRPr/>
            </a:pPr>
            <a:r>
              <a:rPr lang="fi-FI" altLang="fi-FI" err="1">
                <a:solidFill>
                  <a:prstClr val="black"/>
                </a:solidFill>
                <a:latin typeface="Aptos" panose="02110004020202020204"/>
              </a:rPr>
              <a:t>Converting</a:t>
            </a:r>
            <a:r>
              <a:rPr lang="fi-FI" altLang="fi-FI">
                <a:solidFill>
                  <a:prstClr val="black"/>
                </a:solidFill>
                <a:latin typeface="Aptos" panose="02110004020202020204"/>
              </a:rPr>
              <a:t> </a:t>
            </a:r>
            <a:r>
              <a:rPr lang="fi-FI" altLang="fi-FI" err="1">
                <a:solidFill>
                  <a:prstClr val="black"/>
                </a:solidFill>
                <a:latin typeface="Aptos" panose="02110004020202020204"/>
              </a:rPr>
              <a:t>native</a:t>
            </a:r>
            <a:r>
              <a:rPr lang="fi-FI" altLang="fi-FI">
                <a:solidFill>
                  <a:prstClr val="black"/>
                </a:solidFill>
                <a:latin typeface="Aptos" panose="02110004020202020204"/>
              </a:rPr>
              <a:t> software </a:t>
            </a:r>
            <a:r>
              <a:rPr lang="fi-FI" altLang="fi-FI" err="1">
                <a:solidFill>
                  <a:prstClr val="black"/>
                </a:solidFill>
                <a:latin typeface="Aptos" panose="02110004020202020204"/>
              </a:rPr>
              <a:t>files</a:t>
            </a:r>
            <a:r>
              <a:rPr lang="fi-FI" altLang="fi-FI">
                <a:solidFill>
                  <a:prstClr val="black"/>
                </a:solidFill>
                <a:latin typeface="Aptos" panose="02110004020202020204"/>
              </a:rPr>
              <a:t> (Word, Excel, etc.) into </a:t>
            </a:r>
            <a:r>
              <a:rPr lang="fi-FI" altLang="fi-FI" err="1">
                <a:solidFill>
                  <a:prstClr val="black"/>
                </a:solidFill>
                <a:latin typeface="Aptos" panose="02110004020202020204"/>
              </a:rPr>
              <a:t>digital</a:t>
            </a:r>
            <a:r>
              <a:rPr lang="fi-FI" altLang="fi-FI">
                <a:solidFill>
                  <a:prstClr val="black"/>
                </a:solidFill>
                <a:latin typeface="Aptos" panose="02110004020202020204"/>
              </a:rPr>
              <a:t> "</a:t>
            </a:r>
            <a:r>
              <a:rPr lang="fi-FI" altLang="fi-FI" err="1">
                <a:solidFill>
                  <a:prstClr val="black"/>
                </a:solidFill>
                <a:latin typeface="Aptos" panose="02110004020202020204"/>
              </a:rPr>
              <a:t>images</a:t>
            </a:r>
            <a:r>
              <a:rPr lang="fi-FI" altLang="fi-FI">
                <a:solidFill>
                  <a:prstClr val="black"/>
                </a:solidFill>
                <a:latin typeface="Aptos" panose="02110004020202020204"/>
              </a:rPr>
              <a:t>," </a:t>
            </a:r>
            <a:r>
              <a:rPr lang="fi-FI" altLang="fi-FI" err="1">
                <a:solidFill>
                  <a:prstClr val="black"/>
                </a:solidFill>
                <a:latin typeface="Aptos" panose="02110004020202020204"/>
              </a:rPr>
              <a:t>such</a:t>
            </a:r>
            <a:r>
              <a:rPr lang="fi-FI" altLang="fi-FI">
                <a:solidFill>
                  <a:prstClr val="black"/>
                </a:solidFill>
                <a:latin typeface="Aptos" panose="02110004020202020204"/>
              </a:rPr>
              <a:t> as </a:t>
            </a:r>
            <a:r>
              <a:rPr lang="fi-FI" altLang="fi-FI" err="1">
                <a:solidFill>
                  <a:prstClr val="black"/>
                </a:solidFill>
                <a:latin typeface="Aptos" panose="02110004020202020204"/>
              </a:rPr>
              <a:t>PDFs</a:t>
            </a:r>
            <a:endParaRPr lang="fi-FI" altLang="fi-FI">
              <a:solidFill>
                <a:prstClr val="black"/>
              </a:solidFill>
              <a:latin typeface="Aptos" panose="02110004020202020204"/>
            </a:endParaRPr>
          </a:p>
          <a:p>
            <a:pPr marL="446088" lvl="1" indent="-182563">
              <a:spcAft>
                <a:spcPts val="1200"/>
              </a:spcAft>
              <a:buFont typeface="Arial" panose="020B0604020202020204" pitchFamily="34" charset="0"/>
              <a:buChar char="•"/>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 </a:t>
            </a:r>
            <a:r>
              <a:rPr lang="en-US">
                <a:solidFill>
                  <a:prstClr val="black"/>
                </a:solidFill>
              </a:rPr>
              <a:t>Converting native BIM into IFC without machine-readable standardization of data content</a:t>
            </a: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a:t>
            </a:r>
          </a:p>
          <a:p>
            <a:pPr marL="182563" lvl="0" indent="-182563">
              <a:buFont typeface="Arial" panose="020B0604020202020204" pitchFamily="34" charset="0"/>
              <a:buChar char="•"/>
              <a:defRPr/>
            </a:pPr>
            <a:r>
              <a:rPr lang="en-US">
                <a:solidFill>
                  <a:prstClr val="black"/>
                </a:solidFill>
              </a:rPr>
              <a:t>The data is not machine-readable and requires human intervention</a:t>
            </a: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Tekstiruutu 44">
            <a:extLst>
              <a:ext uri="{FF2B5EF4-FFF2-40B4-BE49-F238E27FC236}">
                <a16:creationId xmlns:a16="http://schemas.microsoft.com/office/drawing/2014/main" id="{90F7DFED-E9FD-00DB-6CFA-2A0539D8B492}"/>
              </a:ext>
            </a:extLst>
          </p:cNvPr>
          <p:cNvSpPr txBox="1"/>
          <p:nvPr/>
        </p:nvSpPr>
        <p:spPr>
          <a:xfrm>
            <a:off x="6298660" y="4091253"/>
            <a:ext cx="5728443" cy="2062103"/>
          </a:xfrm>
          <a:prstGeom prst="rect">
            <a:avLst/>
          </a:prstGeom>
          <a:noFill/>
        </p:spPr>
        <p:txBody>
          <a:bodyPr wrap="square" rtlCol="0">
            <a:spAutoFit/>
          </a:bodyPr>
          <a:lstStyle/>
          <a:p>
            <a:pPr marL="182563" lvl="0" indent="-182563">
              <a:spcAft>
                <a:spcPts val="1200"/>
              </a:spcAft>
              <a:buFont typeface="Arial" panose="020B0604020202020204" pitchFamily="34" charset="0"/>
              <a:buChar char="•"/>
              <a:defRPr/>
            </a:pPr>
            <a:r>
              <a:rPr lang="en-US"/>
              <a:t>Transforming data into a structured format so that it can be transferred automatically and seamlessly between systems</a:t>
            </a: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a:p>
            <a:pPr marL="182563" lvl="0" indent="-182563">
              <a:spcAft>
                <a:spcPts val="1200"/>
              </a:spcAft>
              <a:buFont typeface="Arial" panose="020B0604020202020204" pitchFamily="34" charset="0"/>
              <a:buChar char="•"/>
              <a:defRPr/>
            </a:pPr>
            <a:r>
              <a:rPr lang="en-US">
                <a:solidFill>
                  <a:prstClr val="black"/>
                </a:solidFill>
              </a:rPr>
              <a:t>Requires the definition of metadata.</a:t>
            </a:r>
          </a:p>
          <a:p>
            <a:pPr marL="182563" lvl="0" indent="-182563">
              <a:spcAft>
                <a:spcPts val="1200"/>
              </a:spcAft>
              <a:buFont typeface="Arial" panose="020B0604020202020204" pitchFamily="34" charset="0"/>
              <a:buChar char="•"/>
              <a:defRPr/>
            </a:pPr>
            <a:r>
              <a:rPr lang="en-US"/>
              <a:t>The goal is to create new ways to use, analyze, and manage data more efficiently</a:t>
            </a: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49989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subTnLst>
                                    <p:animClr clrSpc="rgb" dir="cw">
                                      <p:cBhvr override="childStyle">
                                        <p:cTn dur="1" fill="hold" display="0" masterRel="nextClick" afterEffect="1"/>
                                        <p:tgtEl>
                                          <p:spTgt spid="2"/>
                                        </p:tgtEl>
                                        <p:attrNameLst>
                                          <p:attrName>ppt_c</p:attrName>
                                        </p:attrNameLst>
                                      </p:cBhvr>
                                      <p:to>
                                        <a:srgbClr val="C9C9C9"/>
                                      </p:to>
                                    </p:animClr>
                                  </p:sub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subTnLst>
                                    <p:animClr clrSpc="rgb" dir="cw">
                                      <p:cBhvr override="childStyle">
                                        <p:cTn dur="1" fill="hold" display="0" masterRel="nextClick" afterEffect="1"/>
                                        <p:tgtEl>
                                          <p:spTgt spid="7"/>
                                        </p:tgtEl>
                                        <p:attrNameLst>
                                          <p:attrName>ppt_c</p:attrName>
                                        </p:attrNameLst>
                                      </p:cBhvr>
                                      <p:to>
                                        <a:srgbClr val="C9C9C9"/>
                                      </p:to>
                                    </p:animClr>
                                  </p:subTnLst>
                                </p:cTn>
                              </p:par>
                              <p:par>
                                <p:cTn id="9" presetID="1" presetClass="entr" presetSubtype="0" fill="hold"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subTnLst>
                                    <p:animClr clrSpc="rgb" dir="cw">
                                      <p:cBhvr override="childStyle">
                                        <p:cTn dur="1" fill="hold" display="0" masterRel="nextClick" afterEffect="1"/>
                                        <p:tgtEl>
                                          <p:spTgt spid="9"/>
                                        </p:tgtEl>
                                        <p:attrNameLst>
                                          <p:attrName>ppt_c</p:attrName>
                                        </p:attrNameLst>
                                      </p:cBhvr>
                                      <p:to>
                                        <a:srgbClr val="C9C9C9"/>
                                      </p:to>
                                    </p:animClr>
                                  </p:subTnLst>
                                </p:cTn>
                              </p:par>
                              <p:par>
                                <p:cTn id="11" presetID="1" presetClass="entr" presetSubtype="0"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subTnLst>
                                    <p:animClr clrSpc="rgb" dir="cw">
                                      <p:cBhvr override="childStyle">
                                        <p:cTn dur="1" fill="hold" display="0" masterRel="nextClick" afterEffect="1"/>
                                        <p:tgtEl>
                                          <p:spTgt spid="11"/>
                                        </p:tgtEl>
                                        <p:attrNameLst>
                                          <p:attrName>ppt_c</p:attrName>
                                        </p:attrNameLst>
                                      </p:cBhvr>
                                      <p:to>
                                        <a:srgbClr val="C9C9C9"/>
                                      </p:to>
                                    </p:animClr>
                                  </p:subTnLst>
                                </p:cTn>
                              </p:par>
                              <p:par>
                                <p:cTn id="13" presetID="1" presetClass="entr" presetSubtype="0"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childTnLst>
                                  <p:subTnLst>
                                    <p:animClr clrSpc="rgb" dir="cw">
                                      <p:cBhvr override="childStyle">
                                        <p:cTn dur="1" fill="hold" display="0" masterRel="nextClick" afterEffect="1"/>
                                        <p:tgtEl>
                                          <p:spTgt spid="15"/>
                                        </p:tgtEl>
                                        <p:attrNameLst>
                                          <p:attrName>ppt_c</p:attrName>
                                        </p:attrNameLst>
                                      </p:cBhvr>
                                      <p:to>
                                        <a:srgbClr val="C9C9C9"/>
                                      </p:to>
                                    </p:animClr>
                                  </p:subTnLst>
                                </p:cTn>
                              </p:par>
                              <p:par>
                                <p:cTn id="15" presetID="1" presetClass="entr" presetSubtype="0" fill="hold" nodeType="withEffect">
                                  <p:stCondLst>
                                    <p:cond delay="0"/>
                                  </p:stCondLst>
                                  <p:childTnLst>
                                    <p:set>
                                      <p:cBhvr>
                                        <p:cTn id="16" dur="1" fill="hold">
                                          <p:stCondLst>
                                            <p:cond delay="0"/>
                                          </p:stCondLst>
                                        </p:cTn>
                                        <p:tgtEl>
                                          <p:spTgt spid="17"/>
                                        </p:tgtEl>
                                        <p:attrNameLst>
                                          <p:attrName>style.visibility</p:attrName>
                                        </p:attrNameLst>
                                      </p:cBhvr>
                                      <p:to>
                                        <p:strVal val="visible"/>
                                      </p:to>
                                    </p:set>
                                  </p:childTnLst>
                                  <p:subTnLst>
                                    <p:animClr clrSpc="rgb" dir="cw">
                                      <p:cBhvr override="childStyle">
                                        <p:cTn dur="1" fill="hold" display="0" masterRel="nextClick" afterEffect="1"/>
                                        <p:tgtEl>
                                          <p:spTgt spid="17"/>
                                        </p:tgtEl>
                                        <p:attrNameLst>
                                          <p:attrName>ppt_c</p:attrName>
                                        </p:attrNameLst>
                                      </p:cBhvr>
                                      <p:to>
                                        <a:srgbClr val="C9C9C9"/>
                                      </p:to>
                                    </p:animClr>
                                  </p:subTnLst>
                                </p:cTn>
                              </p:par>
                              <p:par>
                                <p:cTn id="17" presetID="1" presetClass="entr" presetSubtype="0" fill="hold" nodeType="withEffect">
                                  <p:stCondLst>
                                    <p:cond delay="0"/>
                                  </p:stCondLst>
                                  <p:childTnLst>
                                    <p:set>
                                      <p:cBhvr>
                                        <p:cTn id="18" dur="1" fill="hold">
                                          <p:stCondLst>
                                            <p:cond delay="0"/>
                                          </p:stCondLst>
                                        </p:cTn>
                                        <p:tgtEl>
                                          <p:spTgt spid="19"/>
                                        </p:tgtEl>
                                        <p:attrNameLst>
                                          <p:attrName>style.visibility</p:attrName>
                                        </p:attrNameLst>
                                      </p:cBhvr>
                                      <p:to>
                                        <p:strVal val="visible"/>
                                      </p:to>
                                    </p:set>
                                  </p:childTnLst>
                                  <p:subTnLst>
                                    <p:animClr clrSpc="rgb" dir="cw">
                                      <p:cBhvr override="childStyle">
                                        <p:cTn dur="1" fill="hold" display="0" masterRel="nextClick" afterEffect="1"/>
                                        <p:tgtEl>
                                          <p:spTgt spid="19"/>
                                        </p:tgtEl>
                                        <p:attrNameLst>
                                          <p:attrName>ppt_c</p:attrName>
                                        </p:attrNameLst>
                                      </p:cBhvr>
                                      <p:to>
                                        <a:srgbClr val="C9C9C9"/>
                                      </p:to>
                                    </p:animClr>
                                  </p:subTnLst>
                                </p:cTn>
                              </p:par>
                              <p:par>
                                <p:cTn id="19" presetID="1" presetClass="entr" presetSubtype="0" fill="hold" grpId="0" nodeType="withEffect">
                                  <p:stCondLst>
                                    <p:cond delay="0"/>
                                  </p:stCondLst>
                                  <p:childTnLst>
                                    <p:set>
                                      <p:cBhvr>
                                        <p:cTn id="20" dur="1" fill="hold">
                                          <p:stCondLst>
                                            <p:cond delay="0"/>
                                          </p:stCondLst>
                                        </p:cTn>
                                        <p:tgtEl>
                                          <p:spTgt spid="44"/>
                                        </p:tgtEl>
                                        <p:attrNameLst>
                                          <p:attrName>style.visibility</p:attrName>
                                        </p:attrNameLst>
                                      </p:cBhvr>
                                      <p:to>
                                        <p:strVal val="visible"/>
                                      </p:to>
                                    </p:set>
                                  </p:childTnLst>
                                  <p:subTnLst>
                                    <p:animClr clrSpc="rgb" dir="cw">
                                      <p:cBhvr override="childStyle">
                                        <p:cTn dur="1" fill="hold" display="0" masterRel="nextClick" afterEffect="1"/>
                                        <p:tgtEl>
                                          <p:spTgt spid="44"/>
                                        </p:tgtEl>
                                        <p:attrNameLst>
                                          <p:attrName>ppt_c</p:attrName>
                                        </p:attrNameLst>
                                      </p:cBhvr>
                                      <p:to>
                                        <a:srgbClr val="C9C9C9"/>
                                      </p:to>
                                    </p:animClr>
                                  </p:sub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2"/>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8"/>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2"/>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44" grpId="0"/>
      <p:bldP spid="4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a:extLst>
            <a:ext uri="{FF2B5EF4-FFF2-40B4-BE49-F238E27FC236}">
              <a16:creationId xmlns:a16="http://schemas.microsoft.com/office/drawing/2014/main" id="{48FDEBCE-DE4D-D1B6-153B-15ADA7823460}"/>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3945856B-14BC-4B15-5B80-1DAD84301060}"/>
              </a:ext>
            </a:extLst>
          </p:cNvPr>
          <p:cNvSpPr txBox="1">
            <a:spLocks/>
          </p:cNvSpPr>
          <p:nvPr/>
        </p:nvSpPr>
        <p:spPr>
          <a:xfrm>
            <a:off x="518568" y="764296"/>
            <a:ext cx="8126412" cy="1010862"/>
          </a:xfrm>
          <a:prstGeom prst="rect">
            <a:avLst/>
          </a:prstGeom>
        </p:spPr>
        <p:txBody>
          <a:bodyPr vert="horz" wrap="square" lIns="0" tIns="0" rIns="0" bIns="0" rtlCol="0" anchor="t" anchorCtr="0">
            <a:noAutofit/>
          </a:bodyPr>
          <a:lst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fi-FI" sz="2400" b="0" i="0" u="none" strike="noStrike" kern="1200" cap="none" spc="0" normalizeH="0" baseline="0" noProof="0" err="1">
                <a:ln>
                  <a:noFill/>
                </a:ln>
                <a:solidFill>
                  <a:srgbClr val="183858"/>
                </a:solidFill>
                <a:effectLst/>
                <a:uLnTx/>
                <a:uFillTx/>
                <a:latin typeface="Avenir Next LT Pro Demi"/>
                <a:ea typeface="+mj-ea"/>
                <a:cs typeface="+mj-cs"/>
              </a:rPr>
              <a:t>Passive</a:t>
            </a:r>
            <a:r>
              <a:rPr kumimoji="0" lang="fi-FI" sz="2400" b="0" i="0" u="none" strike="noStrike" kern="1200" cap="none" spc="0" normalizeH="0" baseline="0" noProof="0">
                <a:ln>
                  <a:noFill/>
                </a:ln>
                <a:solidFill>
                  <a:srgbClr val="183858"/>
                </a:solidFill>
                <a:effectLst/>
                <a:uLnTx/>
                <a:uFillTx/>
                <a:latin typeface="Avenir Next LT Pro Demi"/>
                <a:ea typeface="+mj-ea"/>
                <a:cs typeface="+mj-cs"/>
              </a:rPr>
              <a:t> UHF RFID-</a:t>
            </a:r>
            <a:r>
              <a:rPr kumimoji="0" lang="fi-FI" sz="2400" b="0" i="0" u="none" strike="noStrike" kern="1200" cap="none" spc="0" normalizeH="0" baseline="0" noProof="0" err="1">
                <a:ln>
                  <a:noFill/>
                </a:ln>
                <a:solidFill>
                  <a:srgbClr val="183858"/>
                </a:solidFill>
                <a:effectLst/>
                <a:uLnTx/>
                <a:uFillTx/>
                <a:latin typeface="Avenir Next LT Pro Demi"/>
                <a:ea typeface="+mj-ea"/>
                <a:cs typeface="+mj-cs"/>
              </a:rPr>
              <a:t>tags</a:t>
            </a:r>
            <a:r>
              <a:rPr kumimoji="0" lang="fi-FI" sz="2400" b="0" i="0" u="none" strike="noStrike" kern="1200" cap="none" spc="0" normalizeH="0" baseline="0" noProof="0">
                <a:ln>
                  <a:noFill/>
                </a:ln>
                <a:solidFill>
                  <a:srgbClr val="183858"/>
                </a:solidFill>
                <a:effectLst/>
                <a:uLnTx/>
                <a:uFillTx/>
                <a:latin typeface="Avenir Next LT Pro Demi"/>
                <a:ea typeface="+mj-ea"/>
                <a:cs typeface="+mj-cs"/>
              </a:rPr>
              <a:t> </a:t>
            </a:r>
            <a:r>
              <a:rPr kumimoji="0" lang="fi-FI" sz="2400" b="0" i="0" u="none" strike="noStrike" kern="1200" cap="none" spc="0" normalizeH="0" baseline="0" noProof="0" err="1">
                <a:ln>
                  <a:noFill/>
                </a:ln>
                <a:solidFill>
                  <a:srgbClr val="183858"/>
                </a:solidFill>
                <a:effectLst/>
                <a:uLnTx/>
                <a:uFillTx/>
                <a:latin typeface="Avenir Next LT Pro Demi"/>
                <a:ea typeface="+mj-ea"/>
                <a:cs typeface="+mj-cs"/>
              </a:rPr>
              <a:t>embedded</a:t>
            </a:r>
            <a:r>
              <a:rPr kumimoji="0" lang="fi-FI" sz="2400" b="0" i="0" u="none" strike="noStrike" kern="1200" cap="none" spc="0" normalizeH="0" baseline="0" noProof="0">
                <a:ln>
                  <a:noFill/>
                </a:ln>
                <a:solidFill>
                  <a:srgbClr val="183858"/>
                </a:solidFill>
                <a:effectLst/>
                <a:uLnTx/>
                <a:uFillTx/>
                <a:latin typeface="Avenir Next LT Pro Demi"/>
                <a:ea typeface="+mj-ea"/>
                <a:cs typeface="+mj-cs"/>
              </a:rPr>
              <a:t> in </a:t>
            </a:r>
            <a:r>
              <a:rPr kumimoji="0" lang="fi-FI" sz="2400" b="0" i="0" u="none" strike="noStrike" kern="1200" cap="none" spc="0" normalizeH="0" baseline="0" noProof="0" err="1">
                <a:ln>
                  <a:noFill/>
                </a:ln>
                <a:solidFill>
                  <a:srgbClr val="183858"/>
                </a:solidFill>
                <a:effectLst/>
                <a:uLnTx/>
                <a:uFillTx/>
                <a:latin typeface="Avenir Next LT Pro Demi"/>
                <a:ea typeface="+mj-ea"/>
                <a:cs typeface="+mj-cs"/>
              </a:rPr>
              <a:t>precast</a:t>
            </a:r>
            <a:r>
              <a:rPr kumimoji="0" lang="fi-FI" sz="2400" b="0" i="0" u="none" strike="noStrike" kern="1200" cap="none" spc="0" normalizeH="0" baseline="0" noProof="0">
                <a:ln>
                  <a:noFill/>
                </a:ln>
                <a:solidFill>
                  <a:srgbClr val="183858"/>
                </a:solidFill>
                <a:effectLst/>
                <a:uLnTx/>
                <a:uFillTx/>
                <a:latin typeface="Avenir Next LT Pro Demi"/>
                <a:ea typeface="+mj-ea"/>
                <a:cs typeface="+mj-cs"/>
              </a:rPr>
              <a:t> </a:t>
            </a:r>
            <a:r>
              <a:rPr kumimoji="0" lang="fi-FI" sz="2400" b="0" i="0" u="none" strike="noStrike" kern="1200" cap="none" spc="0" normalizeH="0" baseline="0" noProof="0" err="1">
                <a:ln>
                  <a:noFill/>
                </a:ln>
                <a:solidFill>
                  <a:srgbClr val="183858"/>
                </a:solidFill>
                <a:effectLst/>
                <a:uLnTx/>
                <a:uFillTx/>
                <a:latin typeface="Avenir Next LT Pro Demi"/>
                <a:ea typeface="+mj-ea"/>
                <a:cs typeface="+mj-cs"/>
              </a:rPr>
              <a:t>concrete</a:t>
            </a:r>
            <a:endParaRPr kumimoji="0" lang="fi-FI" sz="3000" b="0" i="0" u="none" strike="noStrike" kern="1200" cap="none" spc="0" normalizeH="0" baseline="0" noProof="0">
              <a:ln>
                <a:noFill/>
              </a:ln>
              <a:solidFill>
                <a:srgbClr val="183858"/>
              </a:solidFill>
              <a:effectLst/>
              <a:uLnTx/>
              <a:uFillTx/>
              <a:latin typeface="Avenir Next LT Pro Demi"/>
              <a:ea typeface="+mj-ea"/>
              <a:cs typeface="+mj-cs"/>
            </a:endParaRPr>
          </a:p>
        </p:txBody>
      </p:sp>
      <p:sp>
        <p:nvSpPr>
          <p:cNvPr id="6" name="Dian numeron paikkamerkki 5">
            <a:extLst>
              <a:ext uri="{FF2B5EF4-FFF2-40B4-BE49-F238E27FC236}">
                <a16:creationId xmlns:a16="http://schemas.microsoft.com/office/drawing/2014/main" id="{6F367345-8705-F3F0-F033-A979C25FD003}"/>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40</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sp>
        <p:nvSpPr>
          <p:cNvPr id="8" name="Otsikko 1">
            <a:extLst>
              <a:ext uri="{FF2B5EF4-FFF2-40B4-BE49-F238E27FC236}">
                <a16:creationId xmlns:a16="http://schemas.microsoft.com/office/drawing/2014/main" id="{3F18A2D9-49A4-ECCF-EB43-DD5856875C1E}"/>
              </a:ext>
            </a:extLst>
          </p:cNvPr>
          <p:cNvSpPr txBox="1">
            <a:spLocks/>
          </p:cNvSpPr>
          <p:nvPr/>
        </p:nvSpPr>
        <p:spPr>
          <a:xfrm>
            <a:off x="5311524" y="2058118"/>
            <a:ext cx="2955369" cy="952840"/>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ctr" defTabSz="685800" rtl="0" eaLnBrk="1" fontAlgn="auto" latinLnBrk="0" hangingPunct="1">
              <a:lnSpc>
                <a:spcPct val="80000"/>
              </a:lnSpc>
              <a:spcBef>
                <a:spcPct val="0"/>
              </a:spcBef>
              <a:spcAft>
                <a:spcPts val="0"/>
              </a:spcAft>
              <a:buClrTx/>
              <a:buSzTx/>
              <a:buFontTx/>
              <a:buNone/>
              <a:tabLst/>
              <a:defRPr/>
            </a:pPr>
            <a:r>
              <a:rPr kumimoji="0" lang="fi-FI"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Placing</a:t>
            </a:r>
            <a:r>
              <a:rPr kumimoji="0" lang="fi-FI"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RFID-</a:t>
            </a:r>
            <a:r>
              <a:rPr kumimoji="0" lang="fi-FI"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tags</a:t>
            </a:r>
            <a:r>
              <a:rPr kumimoji="0" lang="fi-FI"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to </a:t>
            </a:r>
            <a:r>
              <a:rPr kumimoji="0" lang="fi-FI"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element</a:t>
            </a:r>
            <a:endParaRPr kumimoji="0" lang="fi-FI"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endParaRPr>
          </a:p>
        </p:txBody>
      </p:sp>
      <p:pic>
        <p:nvPicPr>
          <p:cNvPr id="12" name="Picture 2">
            <a:extLst>
              <a:ext uri="{FF2B5EF4-FFF2-40B4-BE49-F238E27FC236}">
                <a16:creationId xmlns:a16="http://schemas.microsoft.com/office/drawing/2014/main" id="{02ADA577-879B-1B54-17C7-53CEFF25DA35}"/>
              </a:ext>
            </a:extLst>
          </p:cNvPr>
          <p:cNvPicPr>
            <a:picLocks noChangeAspect="1" noChangeArrowheads="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744" t="1699"/>
          <a:stretch/>
        </p:blipFill>
        <p:spPr bwMode="auto">
          <a:xfrm>
            <a:off x="2193273" y="1529150"/>
            <a:ext cx="2838126" cy="1732697"/>
          </a:xfrm>
          <a:prstGeom prst="rect">
            <a:avLst/>
          </a:prstGeom>
          <a:noFill/>
          <a:extLst>
            <a:ext uri="{909E8E84-426E-40DD-AFC4-6F175D3DCCD1}">
              <a14:hiddenFill xmlns:a14="http://schemas.microsoft.com/office/drawing/2010/main">
                <a:solidFill>
                  <a:srgbClr val="FFFFFF"/>
                </a:solidFill>
              </a14:hiddenFill>
            </a:ext>
          </a:extLst>
        </p:spPr>
      </p:pic>
      <p:cxnSp>
        <p:nvCxnSpPr>
          <p:cNvPr id="16" name="Suora yhdysviiva 15">
            <a:extLst>
              <a:ext uri="{FF2B5EF4-FFF2-40B4-BE49-F238E27FC236}">
                <a16:creationId xmlns:a16="http://schemas.microsoft.com/office/drawing/2014/main" id="{36B3964A-0F82-7FF4-7EB4-4634C23589D9}"/>
              </a:ext>
            </a:extLst>
          </p:cNvPr>
          <p:cNvCxnSpPr>
            <a:cxnSpLocks/>
          </p:cNvCxnSpPr>
          <p:nvPr/>
        </p:nvCxnSpPr>
        <p:spPr>
          <a:xfrm>
            <a:off x="3549580" y="3468743"/>
            <a:ext cx="41154420" cy="12700"/>
          </a:xfrm>
          <a:prstGeom prst="curvedConnector3">
            <a:avLst>
              <a:gd name="adj1" fmla="val 48208"/>
            </a:avLst>
          </a:prstGeom>
          <a:ln w="63500">
            <a:solidFill>
              <a:srgbClr val="19395A"/>
            </a:solidFill>
            <a:prstDash val="dash"/>
          </a:ln>
        </p:spPr>
        <p:style>
          <a:lnRef idx="2">
            <a:schemeClr val="accent1"/>
          </a:lnRef>
          <a:fillRef idx="0">
            <a:schemeClr val="accent1"/>
          </a:fillRef>
          <a:effectRef idx="1">
            <a:schemeClr val="accent1"/>
          </a:effectRef>
          <a:fontRef idx="minor">
            <a:schemeClr val="tx1"/>
          </a:fontRef>
        </p:style>
      </p:cxnSp>
      <p:sp>
        <p:nvSpPr>
          <p:cNvPr id="17" name="Ellipsi 16">
            <a:extLst>
              <a:ext uri="{FF2B5EF4-FFF2-40B4-BE49-F238E27FC236}">
                <a16:creationId xmlns:a16="http://schemas.microsoft.com/office/drawing/2014/main" id="{EC3FCD84-3B4D-D5D1-B524-54C40D452F44}"/>
              </a:ext>
            </a:extLst>
          </p:cNvPr>
          <p:cNvSpPr/>
          <p:nvPr/>
        </p:nvSpPr>
        <p:spPr>
          <a:xfrm rot="16200000">
            <a:off x="3342681" y="3288743"/>
            <a:ext cx="360000" cy="360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13" name="Ryhmä 112">
            <a:extLst>
              <a:ext uri="{FF2B5EF4-FFF2-40B4-BE49-F238E27FC236}">
                <a16:creationId xmlns:a16="http://schemas.microsoft.com/office/drawing/2014/main" id="{752322D1-8EEE-4554-39B1-E756DD70F500}"/>
              </a:ext>
            </a:extLst>
          </p:cNvPr>
          <p:cNvGrpSpPr/>
          <p:nvPr/>
        </p:nvGrpSpPr>
        <p:grpSpPr>
          <a:xfrm flipV="1">
            <a:off x="6645210" y="3332168"/>
            <a:ext cx="288000" cy="576000"/>
            <a:chOff x="6641587" y="3036743"/>
            <a:chExt cx="288000" cy="576000"/>
          </a:xfrm>
        </p:grpSpPr>
        <p:sp>
          <p:nvSpPr>
            <p:cNvPr id="18" name="Ellipsi 17">
              <a:extLst>
                <a:ext uri="{FF2B5EF4-FFF2-40B4-BE49-F238E27FC236}">
                  <a16:creationId xmlns:a16="http://schemas.microsoft.com/office/drawing/2014/main" id="{3F8AE382-8C89-A2C8-DB62-89AD638F305A}"/>
                </a:ext>
              </a:extLst>
            </p:cNvPr>
            <p:cNvSpPr/>
            <p:nvPr/>
          </p:nvSpPr>
          <p:spPr>
            <a:xfrm rot="16200000" flipH="1" flipV="1">
              <a:off x="6641587" y="3324743"/>
              <a:ext cx="288000" cy="288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9" name="Ellipsi 18">
              <a:extLst>
                <a:ext uri="{FF2B5EF4-FFF2-40B4-BE49-F238E27FC236}">
                  <a16:creationId xmlns:a16="http://schemas.microsoft.com/office/drawing/2014/main" id="{DF768D07-77F6-65F6-370B-2329626592E7}"/>
                </a:ext>
              </a:extLst>
            </p:cNvPr>
            <p:cNvSpPr/>
            <p:nvPr/>
          </p:nvSpPr>
          <p:spPr>
            <a:xfrm rot="16200000" flipH="1" flipV="1">
              <a:off x="6713586" y="3036743"/>
              <a:ext cx="144000" cy="144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20" name="Ryhmä 19">
            <a:extLst>
              <a:ext uri="{FF2B5EF4-FFF2-40B4-BE49-F238E27FC236}">
                <a16:creationId xmlns:a16="http://schemas.microsoft.com/office/drawing/2014/main" id="{514313A2-6387-2C06-DA11-71ECCC57F41C}"/>
              </a:ext>
            </a:extLst>
          </p:cNvPr>
          <p:cNvGrpSpPr/>
          <p:nvPr/>
        </p:nvGrpSpPr>
        <p:grpSpPr>
          <a:xfrm rot="5400000" flipH="1" flipV="1">
            <a:off x="9620265" y="3180742"/>
            <a:ext cx="576000" cy="288000"/>
            <a:chOff x="3298648" y="4750533"/>
            <a:chExt cx="576000" cy="288000"/>
          </a:xfrm>
        </p:grpSpPr>
        <p:sp>
          <p:nvSpPr>
            <p:cNvPr id="21" name="Ellipsi 20">
              <a:extLst>
                <a:ext uri="{FF2B5EF4-FFF2-40B4-BE49-F238E27FC236}">
                  <a16:creationId xmlns:a16="http://schemas.microsoft.com/office/drawing/2014/main" id="{4FF0BD67-311A-F1F0-E672-72E76BD6D686}"/>
                </a:ext>
              </a:extLst>
            </p:cNvPr>
            <p:cNvSpPr/>
            <p:nvPr/>
          </p:nvSpPr>
          <p:spPr>
            <a:xfrm flipH="1">
              <a:off x="3298648" y="4750533"/>
              <a:ext cx="288000" cy="288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2" name="Ellipsi 21">
              <a:extLst>
                <a:ext uri="{FF2B5EF4-FFF2-40B4-BE49-F238E27FC236}">
                  <a16:creationId xmlns:a16="http://schemas.microsoft.com/office/drawing/2014/main" id="{2EAAAE09-9116-1071-CAA9-3D792FFF279C}"/>
                </a:ext>
              </a:extLst>
            </p:cNvPr>
            <p:cNvSpPr/>
            <p:nvPr/>
          </p:nvSpPr>
          <p:spPr>
            <a:xfrm flipH="1">
              <a:off x="3730648" y="4822532"/>
              <a:ext cx="144000" cy="144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sp>
        <p:nvSpPr>
          <p:cNvPr id="23" name="Ellipsi 22">
            <a:extLst>
              <a:ext uri="{FF2B5EF4-FFF2-40B4-BE49-F238E27FC236}">
                <a16:creationId xmlns:a16="http://schemas.microsoft.com/office/drawing/2014/main" id="{1912771D-C308-0CED-C211-094CBE7A2AF6}"/>
              </a:ext>
            </a:extLst>
          </p:cNvPr>
          <p:cNvSpPr/>
          <p:nvPr/>
        </p:nvSpPr>
        <p:spPr>
          <a:xfrm rot="16200000">
            <a:off x="19100224" y="3324743"/>
            <a:ext cx="288000" cy="288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4" name="Ellipsi 23">
            <a:extLst>
              <a:ext uri="{FF2B5EF4-FFF2-40B4-BE49-F238E27FC236}">
                <a16:creationId xmlns:a16="http://schemas.microsoft.com/office/drawing/2014/main" id="{E37759A2-8F53-C41F-618F-F31E51466E85}"/>
              </a:ext>
            </a:extLst>
          </p:cNvPr>
          <p:cNvSpPr/>
          <p:nvPr/>
        </p:nvSpPr>
        <p:spPr>
          <a:xfrm rot="16200000">
            <a:off x="19172223" y="3036743"/>
            <a:ext cx="144000" cy="144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5" name="Otsikko 1">
            <a:extLst>
              <a:ext uri="{FF2B5EF4-FFF2-40B4-BE49-F238E27FC236}">
                <a16:creationId xmlns:a16="http://schemas.microsoft.com/office/drawing/2014/main" id="{E32D5308-ABA0-FF84-4E44-A2AF080D46BC}"/>
              </a:ext>
            </a:extLst>
          </p:cNvPr>
          <p:cNvSpPr txBox="1">
            <a:spLocks/>
          </p:cNvSpPr>
          <p:nvPr/>
        </p:nvSpPr>
        <p:spPr>
          <a:xfrm>
            <a:off x="12822472" y="-391737"/>
            <a:ext cx="2955369" cy="952840"/>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ctr" defTabSz="685800" rtl="0" eaLnBrk="1" fontAlgn="auto" latinLnBrk="0" hangingPunct="1">
              <a:lnSpc>
                <a:spcPct val="80000"/>
              </a:lnSpc>
              <a:spcBef>
                <a:spcPct val="0"/>
              </a:spcBef>
              <a:spcAft>
                <a:spcPts val="0"/>
              </a:spcAft>
              <a:buClrTx/>
              <a:buSzTx/>
              <a:buFontTx/>
              <a:buNone/>
              <a:tabLst/>
              <a:defRPr/>
            </a:pPr>
            <a:r>
              <a:rPr kumimoji="0" lang="fi-FI" sz="14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RFID-tunnisteisiin lisättiin etukäteen elementtien yksilöinti tiedot</a:t>
            </a:r>
          </a:p>
        </p:txBody>
      </p:sp>
      <p:sp>
        <p:nvSpPr>
          <p:cNvPr id="26" name="Otsikko 1">
            <a:extLst>
              <a:ext uri="{FF2B5EF4-FFF2-40B4-BE49-F238E27FC236}">
                <a16:creationId xmlns:a16="http://schemas.microsoft.com/office/drawing/2014/main" id="{13D97BDB-436C-3B21-96F0-070AA7BF8CAC}"/>
              </a:ext>
            </a:extLst>
          </p:cNvPr>
          <p:cNvSpPr txBox="1">
            <a:spLocks/>
          </p:cNvSpPr>
          <p:nvPr/>
        </p:nvSpPr>
        <p:spPr>
          <a:xfrm>
            <a:off x="8433126" y="3633225"/>
            <a:ext cx="2955369" cy="952840"/>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ctr" defTabSz="685800" rtl="0" eaLnBrk="1" fontAlgn="auto" latinLnBrk="0" hangingPunct="1">
              <a:lnSpc>
                <a:spcPct val="80000"/>
              </a:lnSpc>
              <a:spcBef>
                <a:spcPct val="0"/>
              </a:spcBef>
              <a:spcAft>
                <a:spcPts val="0"/>
              </a:spcAft>
              <a:buClrTx/>
              <a:buSzTx/>
              <a:buFontTx/>
              <a:buNone/>
              <a:tabLst/>
              <a:defRPr/>
            </a:pPr>
            <a:r>
              <a:rPr kumimoji="0" lang="fi-FI"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Encoding</a:t>
            </a:r>
            <a:r>
              <a:rPr kumimoji="0" lang="fi-FI"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UPID to </a:t>
            </a:r>
            <a:r>
              <a:rPr kumimoji="0" lang="fi-FI"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passive</a:t>
            </a:r>
            <a:r>
              <a:rPr kumimoji="0" lang="fi-FI"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UHF RFID </a:t>
            </a:r>
            <a:r>
              <a:rPr kumimoji="0" lang="fi-FI"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tag</a:t>
            </a:r>
            <a:endParaRPr kumimoji="0" lang="fi-FI"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endParaRPr>
          </a:p>
        </p:txBody>
      </p:sp>
      <p:sp>
        <p:nvSpPr>
          <p:cNvPr id="27" name="Otsikko 1">
            <a:extLst>
              <a:ext uri="{FF2B5EF4-FFF2-40B4-BE49-F238E27FC236}">
                <a16:creationId xmlns:a16="http://schemas.microsoft.com/office/drawing/2014/main" id="{24C26953-5FBB-FE8A-A34E-E00A59175477}"/>
              </a:ext>
            </a:extLst>
          </p:cNvPr>
          <p:cNvSpPr txBox="1">
            <a:spLocks/>
          </p:cNvSpPr>
          <p:nvPr/>
        </p:nvSpPr>
        <p:spPr>
          <a:xfrm>
            <a:off x="12005282" y="3630515"/>
            <a:ext cx="2955369" cy="952840"/>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ctr" defTabSz="685800" rtl="0" eaLnBrk="1" fontAlgn="auto" latinLnBrk="0" hangingPunct="1">
              <a:lnSpc>
                <a:spcPct val="80000"/>
              </a:lnSpc>
              <a:spcBef>
                <a:spcPct val="0"/>
              </a:spcBef>
              <a:spcAft>
                <a:spcPts val="0"/>
              </a:spcAft>
              <a:buClrTx/>
              <a:buSzTx/>
              <a:buFontTx/>
              <a:buNone/>
              <a:tabLst/>
              <a:defRPr/>
            </a:pPr>
            <a:r>
              <a:rPr kumimoji="0" lang="fi-FI" sz="14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Elementtien toimitusvaiheessa RFID-tunnisteet luettiin käsilukijalla toisen kerran</a:t>
            </a:r>
          </a:p>
        </p:txBody>
      </p:sp>
      <p:sp>
        <p:nvSpPr>
          <p:cNvPr id="40" name="Ellipsi 39">
            <a:extLst>
              <a:ext uri="{FF2B5EF4-FFF2-40B4-BE49-F238E27FC236}">
                <a16:creationId xmlns:a16="http://schemas.microsoft.com/office/drawing/2014/main" id="{84919CED-F2EE-8BB5-BCA7-A75FDABCC45F}"/>
              </a:ext>
            </a:extLst>
          </p:cNvPr>
          <p:cNvSpPr/>
          <p:nvPr/>
        </p:nvSpPr>
        <p:spPr>
          <a:xfrm>
            <a:off x="5786488" y="4213794"/>
            <a:ext cx="2016000" cy="2014127"/>
          </a:xfrm>
          <a:prstGeom prst="ellipse">
            <a:avLst/>
          </a:prstGeom>
          <a:blipFill>
            <a:blip r:embed="rId4"/>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1" name="Ellipsi 40">
            <a:extLst>
              <a:ext uri="{FF2B5EF4-FFF2-40B4-BE49-F238E27FC236}">
                <a16:creationId xmlns:a16="http://schemas.microsoft.com/office/drawing/2014/main" id="{A467C663-15EC-9A3D-415C-854E53CF21FF}"/>
              </a:ext>
            </a:extLst>
          </p:cNvPr>
          <p:cNvSpPr/>
          <p:nvPr/>
        </p:nvSpPr>
        <p:spPr>
          <a:xfrm>
            <a:off x="8900264" y="785682"/>
            <a:ext cx="2016000" cy="2014127"/>
          </a:xfrm>
          <a:prstGeom prst="ellipse">
            <a:avLst/>
          </a:prstGeom>
          <a:blipFill>
            <a:blip r:embed="rId5"/>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2" name="Ellipsi 41">
            <a:extLst>
              <a:ext uri="{FF2B5EF4-FFF2-40B4-BE49-F238E27FC236}">
                <a16:creationId xmlns:a16="http://schemas.microsoft.com/office/drawing/2014/main" id="{F17AE85F-279C-D02B-C7EB-C57737394561}"/>
              </a:ext>
            </a:extLst>
          </p:cNvPr>
          <p:cNvSpPr/>
          <p:nvPr/>
        </p:nvSpPr>
        <p:spPr>
          <a:xfrm>
            <a:off x="18315992" y="791930"/>
            <a:ext cx="2016000" cy="2014127"/>
          </a:xfrm>
          <a:prstGeom prst="ellipse">
            <a:avLst/>
          </a:prstGeom>
          <a:blipFill>
            <a:blip r:embed="rId6"/>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3" name="Ellipsi 42">
            <a:extLst>
              <a:ext uri="{FF2B5EF4-FFF2-40B4-BE49-F238E27FC236}">
                <a16:creationId xmlns:a16="http://schemas.microsoft.com/office/drawing/2014/main" id="{1F6D5DE8-0BB2-6F07-8D8D-DCD9EDFFF2BA}"/>
              </a:ext>
            </a:extLst>
          </p:cNvPr>
          <p:cNvSpPr/>
          <p:nvPr/>
        </p:nvSpPr>
        <p:spPr>
          <a:xfrm>
            <a:off x="590588" y="3052970"/>
            <a:ext cx="1620000" cy="1620000"/>
          </a:xfrm>
          <a:prstGeom prst="ellipse">
            <a:avLst/>
          </a:prstGeom>
          <a:blipFill>
            <a:blip r:embed="rId7"/>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4" name="Ellipsi 43">
            <a:extLst>
              <a:ext uri="{FF2B5EF4-FFF2-40B4-BE49-F238E27FC236}">
                <a16:creationId xmlns:a16="http://schemas.microsoft.com/office/drawing/2014/main" id="{1A491C4F-0B1F-2A69-87BB-19EF4F198650}"/>
              </a:ext>
            </a:extLst>
          </p:cNvPr>
          <p:cNvSpPr/>
          <p:nvPr/>
        </p:nvSpPr>
        <p:spPr>
          <a:xfrm>
            <a:off x="16116199" y="-1131526"/>
            <a:ext cx="2016000" cy="2014127"/>
          </a:xfrm>
          <a:prstGeom prst="ellipse">
            <a:avLst/>
          </a:prstGeom>
          <a:blipFill>
            <a:blip r:embed="rId8"/>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5" name="Ellipsi 44">
            <a:extLst>
              <a:ext uri="{FF2B5EF4-FFF2-40B4-BE49-F238E27FC236}">
                <a16:creationId xmlns:a16="http://schemas.microsoft.com/office/drawing/2014/main" id="{8B12EB7E-96B9-A6A5-A825-AE100A083ECE}"/>
              </a:ext>
            </a:extLst>
          </p:cNvPr>
          <p:cNvSpPr/>
          <p:nvPr/>
        </p:nvSpPr>
        <p:spPr>
          <a:xfrm>
            <a:off x="20700817" y="-1236775"/>
            <a:ext cx="2016000" cy="2014127"/>
          </a:xfrm>
          <a:prstGeom prst="ellipse">
            <a:avLst/>
          </a:prstGeom>
          <a:blipFill>
            <a:blip r:embed="rId9"/>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6" name="Otsikko 1">
            <a:extLst>
              <a:ext uri="{FF2B5EF4-FFF2-40B4-BE49-F238E27FC236}">
                <a16:creationId xmlns:a16="http://schemas.microsoft.com/office/drawing/2014/main" id="{991FBFFA-59CF-1C4F-BB42-3D2A838C0C3D}"/>
              </a:ext>
            </a:extLst>
          </p:cNvPr>
          <p:cNvSpPr txBox="1">
            <a:spLocks/>
          </p:cNvSpPr>
          <p:nvPr/>
        </p:nvSpPr>
        <p:spPr>
          <a:xfrm>
            <a:off x="14747957" y="1451885"/>
            <a:ext cx="2955369" cy="952840"/>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ctr" defTabSz="685800" rtl="0" eaLnBrk="1" fontAlgn="auto" latinLnBrk="0" hangingPunct="1">
              <a:lnSpc>
                <a:spcPct val="80000"/>
              </a:lnSpc>
              <a:spcBef>
                <a:spcPct val="0"/>
              </a:spcBef>
              <a:spcAft>
                <a:spcPts val="0"/>
              </a:spcAft>
              <a:buClrTx/>
              <a:buSzTx/>
              <a:buFontTx/>
              <a:buNone/>
              <a:tabLst/>
              <a:defRPr/>
            </a:pPr>
            <a:r>
              <a:rPr kumimoji="0" lang="fi-FI" sz="14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Työmaalla, elementtien vastaanottovaiheessa RFID-tunnisteet luettiin automaattisesti kiinteällä lukijalla</a:t>
            </a:r>
          </a:p>
        </p:txBody>
      </p:sp>
      <p:sp>
        <p:nvSpPr>
          <p:cNvPr id="47" name="Otsikko 1">
            <a:extLst>
              <a:ext uri="{FF2B5EF4-FFF2-40B4-BE49-F238E27FC236}">
                <a16:creationId xmlns:a16="http://schemas.microsoft.com/office/drawing/2014/main" id="{F1EAE8A0-2EE2-3750-25E4-3D5A51ECA39B}"/>
              </a:ext>
            </a:extLst>
          </p:cNvPr>
          <p:cNvSpPr txBox="1">
            <a:spLocks/>
          </p:cNvSpPr>
          <p:nvPr/>
        </p:nvSpPr>
        <p:spPr>
          <a:xfrm>
            <a:off x="14055381" y="5264686"/>
            <a:ext cx="2955369" cy="952840"/>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ctr" defTabSz="685800" rtl="0" eaLnBrk="1" fontAlgn="auto" latinLnBrk="0" hangingPunct="1">
              <a:lnSpc>
                <a:spcPct val="80000"/>
              </a:lnSpc>
              <a:spcBef>
                <a:spcPct val="0"/>
              </a:spcBef>
              <a:spcAft>
                <a:spcPts val="0"/>
              </a:spcAft>
              <a:buClrTx/>
              <a:buSzTx/>
              <a:buFontTx/>
              <a:buNone/>
              <a:tabLst/>
              <a:defRPr/>
            </a:pPr>
            <a:r>
              <a:rPr kumimoji="0" lang="fi-FI" sz="14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Työmaalla, elementtien asennusvaiheessa RFID-tunnisteet luettiin käsilukijalla</a:t>
            </a:r>
          </a:p>
        </p:txBody>
      </p:sp>
      <p:grpSp>
        <p:nvGrpSpPr>
          <p:cNvPr id="48" name="Ryhmä 47">
            <a:extLst>
              <a:ext uri="{FF2B5EF4-FFF2-40B4-BE49-F238E27FC236}">
                <a16:creationId xmlns:a16="http://schemas.microsoft.com/office/drawing/2014/main" id="{6D928BB6-726C-EDDC-63F1-36D1769F2F8E}"/>
              </a:ext>
            </a:extLst>
          </p:cNvPr>
          <p:cNvGrpSpPr/>
          <p:nvPr/>
        </p:nvGrpSpPr>
        <p:grpSpPr>
          <a:xfrm>
            <a:off x="14529338" y="6526842"/>
            <a:ext cx="2086626" cy="1753860"/>
            <a:chOff x="2197972" y="6006837"/>
            <a:chExt cx="2086626" cy="1753860"/>
          </a:xfrm>
        </p:grpSpPr>
        <p:grpSp>
          <p:nvGrpSpPr>
            <p:cNvPr id="50" name="Ryhmä 49">
              <a:extLst>
                <a:ext uri="{FF2B5EF4-FFF2-40B4-BE49-F238E27FC236}">
                  <a16:creationId xmlns:a16="http://schemas.microsoft.com/office/drawing/2014/main" id="{87F580F8-6577-E043-9B3B-6FDF4B37FBE6}"/>
                </a:ext>
              </a:extLst>
            </p:cNvPr>
            <p:cNvGrpSpPr/>
            <p:nvPr/>
          </p:nvGrpSpPr>
          <p:grpSpPr>
            <a:xfrm>
              <a:off x="2269285" y="6006837"/>
              <a:ext cx="972000" cy="720000"/>
              <a:chOff x="3153500" y="5146345"/>
              <a:chExt cx="972000" cy="720000"/>
            </a:xfrm>
          </p:grpSpPr>
          <p:grpSp>
            <p:nvGrpSpPr>
              <p:cNvPr id="52" name="Ryhmä 51">
                <a:extLst>
                  <a:ext uri="{FF2B5EF4-FFF2-40B4-BE49-F238E27FC236}">
                    <a16:creationId xmlns:a16="http://schemas.microsoft.com/office/drawing/2014/main" id="{23CE9EBB-2C4C-7151-F7AF-290A7805961D}"/>
                  </a:ext>
                </a:extLst>
              </p:cNvPr>
              <p:cNvGrpSpPr/>
              <p:nvPr/>
            </p:nvGrpSpPr>
            <p:grpSpPr>
              <a:xfrm>
                <a:off x="3621500" y="5686345"/>
                <a:ext cx="504000" cy="180000"/>
                <a:chOff x="4562496" y="6237819"/>
                <a:chExt cx="1043203" cy="336395"/>
              </a:xfrm>
            </p:grpSpPr>
            <p:sp>
              <p:nvSpPr>
                <p:cNvPr id="54" name="Vapaamuotoinen: Muoto 53">
                  <a:extLst>
                    <a:ext uri="{FF2B5EF4-FFF2-40B4-BE49-F238E27FC236}">
                      <a16:creationId xmlns:a16="http://schemas.microsoft.com/office/drawing/2014/main" id="{C2801514-1E5A-7137-DE2D-98E8B2CAB94F}"/>
                    </a:ext>
                  </a:extLst>
                </p:cNvPr>
                <p:cNvSpPr/>
                <p:nvPr/>
              </p:nvSpPr>
              <p:spPr>
                <a:xfrm>
                  <a:off x="4562496" y="6428268"/>
                  <a:ext cx="384182" cy="96045"/>
                </a:xfrm>
                <a:custGeom>
                  <a:avLst/>
                  <a:gdLst>
                    <a:gd name="connsiteX0" fmla="*/ 384183 w 384182"/>
                    <a:gd name="connsiteY0" fmla="*/ 96046 h 96045"/>
                    <a:gd name="connsiteX1" fmla="*/ 178371 w 384182"/>
                    <a:gd name="connsiteY1" fmla="*/ 96046 h 96045"/>
                    <a:gd name="connsiteX2" fmla="*/ 109767 w 384182"/>
                    <a:gd name="connsiteY2" fmla="*/ 27442 h 96045"/>
                    <a:gd name="connsiteX3" fmla="*/ 41162 w 384182"/>
                    <a:gd name="connsiteY3" fmla="*/ 96046 h 96045"/>
                    <a:gd name="connsiteX4" fmla="*/ 0 w 384182"/>
                    <a:gd name="connsiteY4" fmla="*/ 96046 h 96045"/>
                    <a:gd name="connsiteX5" fmla="*/ 0 w 384182"/>
                    <a:gd name="connsiteY5" fmla="*/ 0 h 96045"/>
                    <a:gd name="connsiteX6" fmla="*/ 384183 w 384182"/>
                    <a:gd name="connsiteY6" fmla="*/ 0 h 96045"/>
                    <a:gd name="connsiteX7" fmla="*/ 384183 w 384182"/>
                    <a:gd name="connsiteY7" fmla="*/ 96046 h 9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182" h="96045">
                      <a:moveTo>
                        <a:pt x="384183" y="96046"/>
                      </a:moveTo>
                      <a:lnTo>
                        <a:pt x="178371" y="96046"/>
                      </a:lnTo>
                      <a:cubicBezTo>
                        <a:pt x="178371" y="58313"/>
                        <a:pt x="147499" y="27442"/>
                        <a:pt x="109767" y="27442"/>
                      </a:cubicBezTo>
                      <a:cubicBezTo>
                        <a:pt x="72034" y="27442"/>
                        <a:pt x="41162" y="58313"/>
                        <a:pt x="41162" y="96046"/>
                      </a:cubicBezTo>
                      <a:lnTo>
                        <a:pt x="0" y="96046"/>
                      </a:lnTo>
                      <a:lnTo>
                        <a:pt x="0" y="0"/>
                      </a:lnTo>
                      <a:lnTo>
                        <a:pt x="384183" y="0"/>
                      </a:lnTo>
                      <a:lnTo>
                        <a:pt x="384183" y="96046"/>
                      </a:ln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5" name="Suorakulmio 54">
                  <a:extLst>
                    <a:ext uri="{FF2B5EF4-FFF2-40B4-BE49-F238E27FC236}">
                      <a16:creationId xmlns:a16="http://schemas.microsoft.com/office/drawing/2014/main" id="{335A7ECF-B851-0630-8F07-97F2F76D8F7A}"/>
                    </a:ext>
                  </a:extLst>
                </p:cNvPr>
                <p:cNvSpPr/>
                <p:nvPr/>
              </p:nvSpPr>
              <p:spPr>
                <a:xfrm>
                  <a:off x="4806817" y="6439951"/>
                  <a:ext cx="139861" cy="96045"/>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6" name="Vapaamuotoinen: Muoto 55">
                  <a:extLst>
                    <a:ext uri="{FF2B5EF4-FFF2-40B4-BE49-F238E27FC236}">
                      <a16:creationId xmlns:a16="http://schemas.microsoft.com/office/drawing/2014/main" id="{8AEFC553-D169-E465-06FC-EF9F4694C770}"/>
                    </a:ext>
                  </a:extLst>
                </p:cNvPr>
                <p:cNvSpPr/>
                <p:nvPr/>
              </p:nvSpPr>
              <p:spPr>
                <a:xfrm>
                  <a:off x="4778847" y="6430428"/>
                  <a:ext cx="384182" cy="93886"/>
                </a:xfrm>
                <a:custGeom>
                  <a:avLst/>
                  <a:gdLst>
                    <a:gd name="connsiteX0" fmla="*/ 384183 w 384182"/>
                    <a:gd name="connsiteY0" fmla="*/ 96046 h 96045"/>
                    <a:gd name="connsiteX1" fmla="*/ 178371 w 384182"/>
                    <a:gd name="connsiteY1" fmla="*/ 96046 h 96045"/>
                    <a:gd name="connsiteX2" fmla="*/ 109767 w 384182"/>
                    <a:gd name="connsiteY2" fmla="*/ 27442 h 96045"/>
                    <a:gd name="connsiteX3" fmla="*/ 41162 w 384182"/>
                    <a:gd name="connsiteY3" fmla="*/ 96046 h 96045"/>
                    <a:gd name="connsiteX4" fmla="*/ 0 w 384182"/>
                    <a:gd name="connsiteY4" fmla="*/ 96046 h 96045"/>
                    <a:gd name="connsiteX5" fmla="*/ 0 w 384182"/>
                    <a:gd name="connsiteY5" fmla="*/ 0 h 96045"/>
                    <a:gd name="connsiteX6" fmla="*/ 384183 w 384182"/>
                    <a:gd name="connsiteY6" fmla="*/ 0 h 96045"/>
                    <a:gd name="connsiteX7" fmla="*/ 384183 w 384182"/>
                    <a:gd name="connsiteY7" fmla="*/ 96046 h 9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182" h="96045">
                      <a:moveTo>
                        <a:pt x="384183" y="96046"/>
                      </a:moveTo>
                      <a:lnTo>
                        <a:pt x="178371" y="96046"/>
                      </a:lnTo>
                      <a:cubicBezTo>
                        <a:pt x="178371" y="58313"/>
                        <a:pt x="147499" y="27442"/>
                        <a:pt x="109767" y="27442"/>
                      </a:cubicBezTo>
                      <a:cubicBezTo>
                        <a:pt x="72034" y="27442"/>
                        <a:pt x="41162" y="58313"/>
                        <a:pt x="41162" y="96046"/>
                      </a:cubicBezTo>
                      <a:lnTo>
                        <a:pt x="0" y="96046"/>
                      </a:lnTo>
                      <a:lnTo>
                        <a:pt x="0" y="0"/>
                      </a:lnTo>
                      <a:lnTo>
                        <a:pt x="384183" y="0"/>
                      </a:lnTo>
                      <a:lnTo>
                        <a:pt x="384183" y="96046"/>
                      </a:ln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7" name="Suorakulmio 56">
                  <a:extLst>
                    <a:ext uri="{FF2B5EF4-FFF2-40B4-BE49-F238E27FC236}">
                      <a16:creationId xmlns:a16="http://schemas.microsoft.com/office/drawing/2014/main" id="{C61CBA41-B033-C8B5-BD28-1BA2A0946313}"/>
                    </a:ext>
                  </a:extLst>
                </p:cNvPr>
                <p:cNvSpPr/>
                <p:nvPr/>
              </p:nvSpPr>
              <p:spPr>
                <a:xfrm>
                  <a:off x="5012629" y="6439359"/>
                  <a:ext cx="150400" cy="96045"/>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8" name="Vapaamuotoinen: Muoto 57">
                  <a:extLst>
                    <a:ext uri="{FF2B5EF4-FFF2-40B4-BE49-F238E27FC236}">
                      <a16:creationId xmlns:a16="http://schemas.microsoft.com/office/drawing/2014/main" id="{9D9B3923-73CE-8AF8-C20D-709A882E532A}"/>
                    </a:ext>
                  </a:extLst>
                </p:cNvPr>
                <p:cNvSpPr/>
                <p:nvPr/>
              </p:nvSpPr>
              <p:spPr>
                <a:xfrm>
                  <a:off x="5092302" y="6477933"/>
                  <a:ext cx="96045" cy="96045"/>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9" name="Vapaamuotoinen: Muoto 58">
                  <a:extLst>
                    <a:ext uri="{FF2B5EF4-FFF2-40B4-BE49-F238E27FC236}">
                      <a16:creationId xmlns:a16="http://schemas.microsoft.com/office/drawing/2014/main" id="{A4777FF9-BCCC-C899-FC4A-36455ABE3CEF}"/>
                    </a:ext>
                  </a:extLst>
                </p:cNvPr>
                <p:cNvSpPr/>
                <p:nvPr/>
              </p:nvSpPr>
              <p:spPr>
                <a:xfrm>
                  <a:off x="5461630" y="6477933"/>
                  <a:ext cx="96045" cy="96045"/>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0" name="Vapaamuotoinen: Muoto 59">
                  <a:extLst>
                    <a:ext uri="{FF2B5EF4-FFF2-40B4-BE49-F238E27FC236}">
                      <a16:creationId xmlns:a16="http://schemas.microsoft.com/office/drawing/2014/main" id="{5A55F3D0-4B06-1BF4-FB4E-8DCA9DC482B6}"/>
                    </a:ext>
                  </a:extLst>
                </p:cNvPr>
                <p:cNvSpPr/>
                <p:nvPr/>
              </p:nvSpPr>
              <p:spPr>
                <a:xfrm>
                  <a:off x="4562496" y="6237819"/>
                  <a:ext cx="823669" cy="164649"/>
                </a:xfrm>
                <a:custGeom>
                  <a:avLst/>
                  <a:gdLst>
                    <a:gd name="connsiteX0" fmla="*/ 0 w 384182"/>
                    <a:gd name="connsiteY0" fmla="*/ 0 h 164649"/>
                    <a:gd name="connsiteX1" fmla="*/ 384183 w 384182"/>
                    <a:gd name="connsiteY1" fmla="*/ 0 h 164649"/>
                    <a:gd name="connsiteX2" fmla="*/ 384183 w 384182"/>
                    <a:gd name="connsiteY2" fmla="*/ 164650 h 164649"/>
                    <a:gd name="connsiteX3" fmla="*/ 0 w 384182"/>
                    <a:gd name="connsiteY3" fmla="*/ 164650 h 164649"/>
                  </a:gdLst>
                  <a:ahLst/>
                  <a:cxnLst>
                    <a:cxn ang="0">
                      <a:pos x="connsiteX0" y="connsiteY0"/>
                    </a:cxn>
                    <a:cxn ang="0">
                      <a:pos x="connsiteX1" y="connsiteY1"/>
                    </a:cxn>
                    <a:cxn ang="0">
                      <a:pos x="connsiteX2" y="connsiteY2"/>
                    </a:cxn>
                    <a:cxn ang="0">
                      <a:pos x="connsiteX3" y="connsiteY3"/>
                    </a:cxn>
                  </a:cxnLst>
                  <a:rect l="l" t="t" r="r" b="b"/>
                  <a:pathLst>
                    <a:path w="384182" h="164649">
                      <a:moveTo>
                        <a:pt x="0" y="0"/>
                      </a:moveTo>
                      <a:lnTo>
                        <a:pt x="384183" y="0"/>
                      </a:lnTo>
                      <a:lnTo>
                        <a:pt x="384183" y="164650"/>
                      </a:lnTo>
                      <a:lnTo>
                        <a:pt x="0" y="164650"/>
                      </a:lnTo>
                      <a:close/>
                    </a:path>
                  </a:pathLst>
                </a:custGeom>
                <a:solidFill>
                  <a:srgbClr val="FF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1" name="Vapaamuotoinen: Muoto 60">
                  <a:extLst>
                    <a:ext uri="{FF2B5EF4-FFF2-40B4-BE49-F238E27FC236}">
                      <a16:creationId xmlns:a16="http://schemas.microsoft.com/office/drawing/2014/main" id="{5231B9F7-1427-FFE6-F295-6FEB8FBD4612}"/>
                    </a:ext>
                  </a:extLst>
                </p:cNvPr>
                <p:cNvSpPr/>
                <p:nvPr/>
              </p:nvSpPr>
              <p:spPr>
                <a:xfrm>
                  <a:off x="5413608" y="6278982"/>
                  <a:ext cx="192091" cy="246974"/>
                </a:xfrm>
                <a:custGeom>
                  <a:avLst/>
                  <a:gdLst>
                    <a:gd name="connsiteX0" fmla="*/ 27442 w 192091"/>
                    <a:gd name="connsiteY0" fmla="*/ 27442 h 246974"/>
                    <a:gd name="connsiteX1" fmla="*/ 68604 w 192091"/>
                    <a:gd name="connsiteY1" fmla="*/ 27442 h 246974"/>
                    <a:gd name="connsiteX2" fmla="*/ 94674 w 192091"/>
                    <a:gd name="connsiteY2" fmla="*/ 47337 h 246974"/>
                    <a:gd name="connsiteX3" fmla="*/ 108394 w 192091"/>
                    <a:gd name="connsiteY3" fmla="*/ 94674 h 246974"/>
                    <a:gd name="connsiteX4" fmla="*/ 109080 w 192091"/>
                    <a:gd name="connsiteY4" fmla="*/ 96046 h 246974"/>
                    <a:gd name="connsiteX5" fmla="*/ 27442 w 192091"/>
                    <a:gd name="connsiteY5" fmla="*/ 96046 h 246974"/>
                    <a:gd name="connsiteX6" fmla="*/ 27442 w 192091"/>
                    <a:gd name="connsiteY6" fmla="*/ 27442 h 246974"/>
                    <a:gd name="connsiteX7" fmla="*/ 68604 w 192091"/>
                    <a:gd name="connsiteY7" fmla="*/ 0 h 246974"/>
                    <a:gd name="connsiteX8" fmla="*/ 0 w 192091"/>
                    <a:gd name="connsiteY8" fmla="*/ 0 h 246974"/>
                    <a:gd name="connsiteX9" fmla="*/ 0 w 192091"/>
                    <a:gd name="connsiteY9" fmla="*/ 96046 h 246974"/>
                    <a:gd name="connsiteX10" fmla="*/ 0 w 192091"/>
                    <a:gd name="connsiteY10" fmla="*/ 137208 h 246974"/>
                    <a:gd name="connsiteX11" fmla="*/ 0 w 192091"/>
                    <a:gd name="connsiteY11" fmla="*/ 246975 h 246974"/>
                    <a:gd name="connsiteX12" fmla="*/ 27442 w 192091"/>
                    <a:gd name="connsiteY12" fmla="*/ 246975 h 246974"/>
                    <a:gd name="connsiteX13" fmla="*/ 96046 w 192091"/>
                    <a:gd name="connsiteY13" fmla="*/ 178371 h 246974"/>
                    <a:gd name="connsiteX14" fmla="*/ 164650 w 192091"/>
                    <a:gd name="connsiteY14" fmla="*/ 246975 h 246974"/>
                    <a:gd name="connsiteX15" fmla="*/ 192091 w 192091"/>
                    <a:gd name="connsiteY15" fmla="*/ 219533 h 246974"/>
                    <a:gd name="connsiteX16" fmla="*/ 192091 w 192091"/>
                    <a:gd name="connsiteY16" fmla="*/ 150929 h 246974"/>
                    <a:gd name="connsiteX17" fmla="*/ 181115 w 192091"/>
                    <a:gd name="connsiteY17" fmla="*/ 128976 h 246974"/>
                    <a:gd name="connsiteX18" fmla="*/ 144755 w 192091"/>
                    <a:gd name="connsiteY18" fmla="*/ 101534 h 246974"/>
                    <a:gd name="connsiteX19" fmla="*/ 135150 w 192091"/>
                    <a:gd name="connsiteY19" fmla="*/ 87127 h 246974"/>
                    <a:gd name="connsiteX20" fmla="*/ 121429 w 192091"/>
                    <a:gd name="connsiteY20" fmla="*/ 39790 h 246974"/>
                    <a:gd name="connsiteX21" fmla="*/ 68604 w 192091"/>
                    <a:gd name="connsiteY21" fmla="*/ 0 h 2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2091" h="246974">
                      <a:moveTo>
                        <a:pt x="27442" y="27442"/>
                      </a:moveTo>
                      <a:lnTo>
                        <a:pt x="68604" y="27442"/>
                      </a:lnTo>
                      <a:cubicBezTo>
                        <a:pt x="80953" y="27442"/>
                        <a:pt x="91929" y="35674"/>
                        <a:pt x="94674" y="47337"/>
                      </a:cubicBezTo>
                      <a:lnTo>
                        <a:pt x="108394" y="94674"/>
                      </a:lnTo>
                      <a:cubicBezTo>
                        <a:pt x="108394" y="95360"/>
                        <a:pt x="109080" y="95360"/>
                        <a:pt x="109080" y="96046"/>
                      </a:cubicBezTo>
                      <a:lnTo>
                        <a:pt x="27442" y="96046"/>
                      </a:lnTo>
                      <a:lnTo>
                        <a:pt x="27442" y="27442"/>
                      </a:lnTo>
                      <a:close/>
                      <a:moveTo>
                        <a:pt x="68604" y="0"/>
                      </a:moveTo>
                      <a:lnTo>
                        <a:pt x="0" y="0"/>
                      </a:lnTo>
                      <a:lnTo>
                        <a:pt x="0" y="96046"/>
                      </a:lnTo>
                      <a:lnTo>
                        <a:pt x="0" y="137208"/>
                      </a:lnTo>
                      <a:lnTo>
                        <a:pt x="0" y="246975"/>
                      </a:lnTo>
                      <a:lnTo>
                        <a:pt x="27442" y="246975"/>
                      </a:lnTo>
                      <a:cubicBezTo>
                        <a:pt x="27442" y="209242"/>
                        <a:pt x="58313" y="178371"/>
                        <a:pt x="96046" y="178371"/>
                      </a:cubicBezTo>
                      <a:cubicBezTo>
                        <a:pt x="133778" y="178371"/>
                        <a:pt x="164650" y="209242"/>
                        <a:pt x="164650" y="246975"/>
                      </a:cubicBezTo>
                      <a:cubicBezTo>
                        <a:pt x="179743" y="246975"/>
                        <a:pt x="192091" y="234626"/>
                        <a:pt x="192091" y="219533"/>
                      </a:cubicBezTo>
                      <a:lnTo>
                        <a:pt x="192091" y="150929"/>
                      </a:lnTo>
                      <a:cubicBezTo>
                        <a:pt x="192091" y="142010"/>
                        <a:pt x="187975" y="134464"/>
                        <a:pt x="181115" y="128976"/>
                      </a:cubicBezTo>
                      <a:lnTo>
                        <a:pt x="144755" y="101534"/>
                      </a:lnTo>
                      <a:cubicBezTo>
                        <a:pt x="139952" y="98104"/>
                        <a:pt x="136522" y="92615"/>
                        <a:pt x="135150" y="87127"/>
                      </a:cubicBezTo>
                      <a:lnTo>
                        <a:pt x="121429" y="39790"/>
                      </a:lnTo>
                      <a:cubicBezTo>
                        <a:pt x="114569" y="16465"/>
                        <a:pt x="92615" y="0"/>
                        <a:pt x="68604" y="0"/>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2" name="Vapaamuotoinen: Muoto 61">
                  <a:extLst>
                    <a:ext uri="{FF2B5EF4-FFF2-40B4-BE49-F238E27FC236}">
                      <a16:creationId xmlns:a16="http://schemas.microsoft.com/office/drawing/2014/main" id="{9FF51ABB-D7BE-2C4A-B473-A60DBA479015}"/>
                    </a:ext>
                  </a:extLst>
                </p:cNvPr>
                <p:cNvSpPr/>
                <p:nvPr/>
              </p:nvSpPr>
              <p:spPr>
                <a:xfrm>
                  <a:off x="5030558" y="6429911"/>
                  <a:ext cx="384182" cy="96045"/>
                </a:xfrm>
                <a:custGeom>
                  <a:avLst/>
                  <a:gdLst>
                    <a:gd name="connsiteX0" fmla="*/ 384183 w 384182"/>
                    <a:gd name="connsiteY0" fmla="*/ 96046 h 96045"/>
                    <a:gd name="connsiteX1" fmla="*/ 178371 w 384182"/>
                    <a:gd name="connsiteY1" fmla="*/ 96046 h 96045"/>
                    <a:gd name="connsiteX2" fmla="*/ 109767 w 384182"/>
                    <a:gd name="connsiteY2" fmla="*/ 27442 h 96045"/>
                    <a:gd name="connsiteX3" fmla="*/ 41162 w 384182"/>
                    <a:gd name="connsiteY3" fmla="*/ 96046 h 96045"/>
                    <a:gd name="connsiteX4" fmla="*/ 0 w 384182"/>
                    <a:gd name="connsiteY4" fmla="*/ 96046 h 96045"/>
                    <a:gd name="connsiteX5" fmla="*/ 0 w 384182"/>
                    <a:gd name="connsiteY5" fmla="*/ 0 h 96045"/>
                    <a:gd name="connsiteX6" fmla="*/ 384183 w 384182"/>
                    <a:gd name="connsiteY6" fmla="*/ 0 h 96045"/>
                    <a:gd name="connsiteX7" fmla="*/ 384183 w 384182"/>
                    <a:gd name="connsiteY7" fmla="*/ 96046 h 9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182" h="96045">
                      <a:moveTo>
                        <a:pt x="384183" y="96046"/>
                      </a:moveTo>
                      <a:lnTo>
                        <a:pt x="178371" y="96046"/>
                      </a:lnTo>
                      <a:cubicBezTo>
                        <a:pt x="178371" y="58313"/>
                        <a:pt x="147499" y="27442"/>
                        <a:pt x="109767" y="27442"/>
                      </a:cubicBezTo>
                      <a:cubicBezTo>
                        <a:pt x="72034" y="27442"/>
                        <a:pt x="41162" y="58313"/>
                        <a:pt x="41162" y="96046"/>
                      </a:cubicBezTo>
                      <a:lnTo>
                        <a:pt x="0" y="96046"/>
                      </a:lnTo>
                      <a:lnTo>
                        <a:pt x="0" y="0"/>
                      </a:lnTo>
                      <a:lnTo>
                        <a:pt x="384183" y="0"/>
                      </a:lnTo>
                      <a:lnTo>
                        <a:pt x="384183" y="96046"/>
                      </a:ln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3" name="Vapaamuotoinen: Muoto 62">
                  <a:extLst>
                    <a:ext uri="{FF2B5EF4-FFF2-40B4-BE49-F238E27FC236}">
                      <a16:creationId xmlns:a16="http://schemas.microsoft.com/office/drawing/2014/main" id="{4C6F8C95-1439-A83A-ED27-3F240CD70D9C}"/>
                    </a:ext>
                  </a:extLst>
                </p:cNvPr>
                <p:cNvSpPr/>
                <p:nvPr/>
              </p:nvSpPr>
              <p:spPr>
                <a:xfrm>
                  <a:off x="4620926" y="6477933"/>
                  <a:ext cx="96045" cy="96045"/>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4" name="Vapaamuotoinen: Muoto 63">
                  <a:extLst>
                    <a:ext uri="{FF2B5EF4-FFF2-40B4-BE49-F238E27FC236}">
                      <a16:creationId xmlns:a16="http://schemas.microsoft.com/office/drawing/2014/main" id="{B8B4415C-6D1D-9E37-BD89-B7B39C32CB46}"/>
                    </a:ext>
                  </a:extLst>
                </p:cNvPr>
                <p:cNvSpPr/>
                <p:nvPr/>
              </p:nvSpPr>
              <p:spPr>
                <a:xfrm>
                  <a:off x="4838751" y="6478169"/>
                  <a:ext cx="96045" cy="96045"/>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53" name="Kuva 38" descr="Nosturi tasaisella täytöllä">
                <a:extLst>
                  <a:ext uri="{FF2B5EF4-FFF2-40B4-BE49-F238E27FC236}">
                    <a16:creationId xmlns:a16="http://schemas.microsoft.com/office/drawing/2014/main" id="{E8263459-7D3A-F7B9-54E5-FF4E33C2B95B}"/>
                  </a:ext>
                </a:extLst>
              </p:cNvPr>
              <p:cNvSpPr/>
              <p:nvPr/>
            </p:nvSpPr>
            <p:spPr>
              <a:xfrm>
                <a:off x="3153500" y="5146345"/>
                <a:ext cx="720000" cy="720000"/>
              </a:xfrm>
              <a:custGeom>
                <a:avLst/>
                <a:gdLst>
                  <a:gd name="connsiteX0" fmla="*/ 724560 w 762902"/>
                  <a:gd name="connsiteY0" fmla="*/ 495300 h 762000"/>
                  <a:gd name="connsiteX1" fmla="*/ 572160 w 762902"/>
                  <a:gd name="connsiteY1" fmla="*/ 495300 h 762000"/>
                  <a:gd name="connsiteX2" fmla="*/ 572160 w 762902"/>
                  <a:gd name="connsiteY2" fmla="*/ 419100 h 762000"/>
                  <a:gd name="connsiteX3" fmla="*/ 724560 w 762902"/>
                  <a:gd name="connsiteY3" fmla="*/ 419100 h 762000"/>
                  <a:gd name="connsiteX4" fmla="*/ 724560 w 762902"/>
                  <a:gd name="connsiteY4" fmla="*/ 495300 h 762000"/>
                  <a:gd name="connsiteX5" fmla="*/ 301650 w 762902"/>
                  <a:gd name="connsiteY5" fmla="*/ 161925 h 762000"/>
                  <a:gd name="connsiteX6" fmla="*/ 295935 w 762902"/>
                  <a:gd name="connsiteY6" fmla="*/ 115253 h 762000"/>
                  <a:gd name="connsiteX7" fmla="*/ 492150 w 762902"/>
                  <a:gd name="connsiteY7" fmla="*/ 161925 h 762000"/>
                  <a:gd name="connsiteX8" fmla="*/ 301650 w 762902"/>
                  <a:gd name="connsiteY8" fmla="*/ 161925 h 762000"/>
                  <a:gd name="connsiteX9" fmla="*/ 150203 w 762902"/>
                  <a:gd name="connsiteY9" fmla="*/ 161925 h 762000"/>
                  <a:gd name="connsiteX10" fmla="*/ 217830 w 762902"/>
                  <a:gd name="connsiteY10" fmla="*/ 127635 h 762000"/>
                  <a:gd name="connsiteX11" fmla="*/ 214020 w 762902"/>
                  <a:gd name="connsiteY11" fmla="*/ 161925 h 762000"/>
                  <a:gd name="connsiteX12" fmla="*/ 150203 w 762902"/>
                  <a:gd name="connsiteY12" fmla="*/ 161925 h 762000"/>
                  <a:gd name="connsiteX13" fmla="*/ 211163 w 762902"/>
                  <a:gd name="connsiteY13" fmla="*/ 704850 h 762000"/>
                  <a:gd name="connsiteX14" fmla="*/ 214972 w 762902"/>
                  <a:gd name="connsiteY14" fmla="*/ 666750 h 762000"/>
                  <a:gd name="connsiteX15" fmla="*/ 299745 w 762902"/>
                  <a:gd name="connsiteY15" fmla="*/ 666750 h 762000"/>
                  <a:gd name="connsiteX16" fmla="*/ 303555 w 762902"/>
                  <a:gd name="connsiteY16" fmla="*/ 704850 h 762000"/>
                  <a:gd name="connsiteX17" fmla="*/ 211163 w 762902"/>
                  <a:gd name="connsiteY17" fmla="*/ 704850 h 762000"/>
                  <a:gd name="connsiteX18" fmla="*/ 224497 w 762902"/>
                  <a:gd name="connsiteY18" fmla="*/ 590550 h 762000"/>
                  <a:gd name="connsiteX19" fmla="*/ 292125 w 762902"/>
                  <a:gd name="connsiteY19" fmla="*/ 590550 h 762000"/>
                  <a:gd name="connsiteX20" fmla="*/ 295935 w 762902"/>
                  <a:gd name="connsiteY20" fmla="*/ 628650 h 762000"/>
                  <a:gd name="connsiteX21" fmla="*/ 219735 w 762902"/>
                  <a:gd name="connsiteY21" fmla="*/ 628650 h 762000"/>
                  <a:gd name="connsiteX22" fmla="*/ 224497 w 762902"/>
                  <a:gd name="connsiteY22" fmla="*/ 590550 h 762000"/>
                  <a:gd name="connsiteX23" fmla="*/ 233070 w 762902"/>
                  <a:gd name="connsiteY23" fmla="*/ 514350 h 762000"/>
                  <a:gd name="connsiteX24" fmla="*/ 283553 w 762902"/>
                  <a:gd name="connsiteY24" fmla="*/ 514350 h 762000"/>
                  <a:gd name="connsiteX25" fmla="*/ 287362 w 762902"/>
                  <a:gd name="connsiteY25" fmla="*/ 552450 h 762000"/>
                  <a:gd name="connsiteX26" fmla="*/ 228307 w 762902"/>
                  <a:gd name="connsiteY26" fmla="*/ 552450 h 762000"/>
                  <a:gd name="connsiteX27" fmla="*/ 233070 w 762902"/>
                  <a:gd name="connsiteY27" fmla="*/ 514350 h 762000"/>
                  <a:gd name="connsiteX28" fmla="*/ 240690 w 762902"/>
                  <a:gd name="connsiteY28" fmla="*/ 438150 h 762000"/>
                  <a:gd name="connsiteX29" fmla="*/ 274028 w 762902"/>
                  <a:gd name="connsiteY29" fmla="*/ 438150 h 762000"/>
                  <a:gd name="connsiteX30" fmla="*/ 277837 w 762902"/>
                  <a:gd name="connsiteY30" fmla="*/ 476250 h 762000"/>
                  <a:gd name="connsiteX31" fmla="*/ 235928 w 762902"/>
                  <a:gd name="connsiteY31" fmla="*/ 476250 h 762000"/>
                  <a:gd name="connsiteX32" fmla="*/ 240690 w 762902"/>
                  <a:gd name="connsiteY32" fmla="*/ 438150 h 762000"/>
                  <a:gd name="connsiteX33" fmla="*/ 249262 w 762902"/>
                  <a:gd name="connsiteY33" fmla="*/ 361950 h 762000"/>
                  <a:gd name="connsiteX34" fmla="*/ 265455 w 762902"/>
                  <a:gd name="connsiteY34" fmla="*/ 361950 h 762000"/>
                  <a:gd name="connsiteX35" fmla="*/ 269265 w 762902"/>
                  <a:gd name="connsiteY35" fmla="*/ 400050 h 762000"/>
                  <a:gd name="connsiteX36" fmla="*/ 244500 w 762902"/>
                  <a:gd name="connsiteY36" fmla="*/ 400050 h 762000"/>
                  <a:gd name="connsiteX37" fmla="*/ 249262 w 762902"/>
                  <a:gd name="connsiteY37" fmla="*/ 361950 h 762000"/>
                  <a:gd name="connsiteX38" fmla="*/ 257835 w 762902"/>
                  <a:gd name="connsiteY38" fmla="*/ 287655 h 762000"/>
                  <a:gd name="connsiteX39" fmla="*/ 261645 w 762902"/>
                  <a:gd name="connsiteY39" fmla="*/ 323850 h 762000"/>
                  <a:gd name="connsiteX40" fmla="*/ 253072 w 762902"/>
                  <a:gd name="connsiteY40" fmla="*/ 323850 h 762000"/>
                  <a:gd name="connsiteX41" fmla="*/ 257835 w 762902"/>
                  <a:gd name="connsiteY41" fmla="*/ 287655 h 762000"/>
                  <a:gd name="connsiteX42" fmla="*/ 667410 w 762902"/>
                  <a:gd name="connsiteY42" fmla="*/ 381000 h 762000"/>
                  <a:gd name="connsiteX43" fmla="*/ 667410 w 762902"/>
                  <a:gd name="connsiteY43" fmla="*/ 219075 h 762000"/>
                  <a:gd name="connsiteX44" fmla="*/ 734085 w 762902"/>
                  <a:gd name="connsiteY44" fmla="*/ 219075 h 762000"/>
                  <a:gd name="connsiteX45" fmla="*/ 762660 w 762902"/>
                  <a:gd name="connsiteY45" fmla="*/ 194310 h 762000"/>
                  <a:gd name="connsiteX46" fmla="*/ 740752 w 762902"/>
                  <a:gd name="connsiteY46" fmla="*/ 162878 h 762000"/>
                  <a:gd name="connsiteX47" fmla="*/ 289267 w 762902"/>
                  <a:gd name="connsiteY47" fmla="*/ 54293 h 762000"/>
                  <a:gd name="connsiteX48" fmla="*/ 286410 w 762902"/>
                  <a:gd name="connsiteY48" fmla="*/ 25717 h 762000"/>
                  <a:gd name="connsiteX49" fmla="*/ 257835 w 762902"/>
                  <a:gd name="connsiteY49" fmla="*/ 0 h 762000"/>
                  <a:gd name="connsiteX50" fmla="*/ 229260 w 762902"/>
                  <a:gd name="connsiteY50" fmla="*/ 25717 h 762000"/>
                  <a:gd name="connsiteX51" fmla="*/ 225450 w 762902"/>
                  <a:gd name="connsiteY51" fmla="*/ 60960 h 762000"/>
                  <a:gd name="connsiteX52" fmla="*/ 15900 w 762902"/>
                  <a:gd name="connsiteY52" fmla="*/ 165735 h 762000"/>
                  <a:gd name="connsiteX53" fmla="*/ 660 w 762902"/>
                  <a:gd name="connsiteY53" fmla="*/ 198120 h 762000"/>
                  <a:gd name="connsiteX54" fmla="*/ 29235 w 762902"/>
                  <a:gd name="connsiteY54" fmla="*/ 219075 h 762000"/>
                  <a:gd name="connsiteX55" fmla="*/ 208305 w 762902"/>
                  <a:gd name="connsiteY55" fmla="*/ 219075 h 762000"/>
                  <a:gd name="connsiteX56" fmla="*/ 154013 w 762902"/>
                  <a:gd name="connsiteY56" fmla="*/ 704850 h 762000"/>
                  <a:gd name="connsiteX57" fmla="*/ 57810 w 762902"/>
                  <a:gd name="connsiteY57" fmla="*/ 704850 h 762000"/>
                  <a:gd name="connsiteX58" fmla="*/ 57810 w 762902"/>
                  <a:gd name="connsiteY58" fmla="*/ 762000 h 762000"/>
                  <a:gd name="connsiteX59" fmla="*/ 457860 w 762902"/>
                  <a:gd name="connsiteY59" fmla="*/ 762000 h 762000"/>
                  <a:gd name="connsiteX60" fmla="*/ 457860 w 762902"/>
                  <a:gd name="connsiteY60" fmla="*/ 704850 h 762000"/>
                  <a:gd name="connsiteX61" fmla="*/ 361658 w 762902"/>
                  <a:gd name="connsiteY61" fmla="*/ 704850 h 762000"/>
                  <a:gd name="connsiteX62" fmla="*/ 307365 w 762902"/>
                  <a:gd name="connsiteY62" fmla="*/ 219075 h 762000"/>
                  <a:gd name="connsiteX63" fmla="*/ 629310 w 762902"/>
                  <a:gd name="connsiteY63" fmla="*/ 219075 h 762000"/>
                  <a:gd name="connsiteX64" fmla="*/ 629310 w 762902"/>
                  <a:gd name="connsiteY64" fmla="*/ 381000 h 762000"/>
                  <a:gd name="connsiteX65" fmla="*/ 534060 w 762902"/>
                  <a:gd name="connsiteY65" fmla="*/ 381000 h 762000"/>
                  <a:gd name="connsiteX66" fmla="*/ 534060 w 762902"/>
                  <a:gd name="connsiteY66" fmla="*/ 533400 h 762000"/>
                  <a:gd name="connsiteX67" fmla="*/ 762660 w 762902"/>
                  <a:gd name="connsiteY67" fmla="*/ 533400 h 762000"/>
                  <a:gd name="connsiteX68" fmla="*/ 762660 w 762902"/>
                  <a:gd name="connsiteY68" fmla="*/ 381000 h 762000"/>
                  <a:gd name="connsiteX69" fmla="*/ 667410 w 762902"/>
                  <a:gd name="connsiteY69" fmla="*/ 381000 h 762000"/>
                  <a:gd name="connsiteX0" fmla="*/ 724560 w 762902"/>
                  <a:gd name="connsiteY0" fmla="*/ 419100 h 762000"/>
                  <a:gd name="connsiteX1" fmla="*/ 572160 w 762902"/>
                  <a:gd name="connsiteY1" fmla="*/ 495300 h 762000"/>
                  <a:gd name="connsiteX2" fmla="*/ 572160 w 762902"/>
                  <a:gd name="connsiteY2" fmla="*/ 419100 h 762000"/>
                  <a:gd name="connsiteX3" fmla="*/ 724560 w 762902"/>
                  <a:gd name="connsiteY3" fmla="*/ 419100 h 762000"/>
                  <a:gd name="connsiteX4" fmla="*/ 301650 w 762902"/>
                  <a:gd name="connsiteY4" fmla="*/ 161925 h 762000"/>
                  <a:gd name="connsiteX5" fmla="*/ 295935 w 762902"/>
                  <a:gd name="connsiteY5" fmla="*/ 115253 h 762000"/>
                  <a:gd name="connsiteX6" fmla="*/ 492150 w 762902"/>
                  <a:gd name="connsiteY6" fmla="*/ 161925 h 762000"/>
                  <a:gd name="connsiteX7" fmla="*/ 301650 w 762902"/>
                  <a:gd name="connsiteY7" fmla="*/ 161925 h 762000"/>
                  <a:gd name="connsiteX8" fmla="*/ 150203 w 762902"/>
                  <a:gd name="connsiteY8" fmla="*/ 161925 h 762000"/>
                  <a:gd name="connsiteX9" fmla="*/ 217830 w 762902"/>
                  <a:gd name="connsiteY9" fmla="*/ 127635 h 762000"/>
                  <a:gd name="connsiteX10" fmla="*/ 214020 w 762902"/>
                  <a:gd name="connsiteY10" fmla="*/ 161925 h 762000"/>
                  <a:gd name="connsiteX11" fmla="*/ 150203 w 762902"/>
                  <a:gd name="connsiteY11" fmla="*/ 161925 h 762000"/>
                  <a:gd name="connsiteX12" fmla="*/ 211163 w 762902"/>
                  <a:gd name="connsiteY12" fmla="*/ 704850 h 762000"/>
                  <a:gd name="connsiteX13" fmla="*/ 214972 w 762902"/>
                  <a:gd name="connsiteY13" fmla="*/ 666750 h 762000"/>
                  <a:gd name="connsiteX14" fmla="*/ 299745 w 762902"/>
                  <a:gd name="connsiteY14" fmla="*/ 666750 h 762000"/>
                  <a:gd name="connsiteX15" fmla="*/ 303555 w 762902"/>
                  <a:gd name="connsiteY15" fmla="*/ 704850 h 762000"/>
                  <a:gd name="connsiteX16" fmla="*/ 211163 w 762902"/>
                  <a:gd name="connsiteY16" fmla="*/ 704850 h 762000"/>
                  <a:gd name="connsiteX17" fmla="*/ 224497 w 762902"/>
                  <a:gd name="connsiteY17" fmla="*/ 590550 h 762000"/>
                  <a:gd name="connsiteX18" fmla="*/ 292125 w 762902"/>
                  <a:gd name="connsiteY18" fmla="*/ 590550 h 762000"/>
                  <a:gd name="connsiteX19" fmla="*/ 295935 w 762902"/>
                  <a:gd name="connsiteY19" fmla="*/ 628650 h 762000"/>
                  <a:gd name="connsiteX20" fmla="*/ 219735 w 762902"/>
                  <a:gd name="connsiteY20" fmla="*/ 628650 h 762000"/>
                  <a:gd name="connsiteX21" fmla="*/ 224497 w 762902"/>
                  <a:gd name="connsiteY21" fmla="*/ 590550 h 762000"/>
                  <a:gd name="connsiteX22" fmla="*/ 233070 w 762902"/>
                  <a:gd name="connsiteY22" fmla="*/ 514350 h 762000"/>
                  <a:gd name="connsiteX23" fmla="*/ 283553 w 762902"/>
                  <a:gd name="connsiteY23" fmla="*/ 514350 h 762000"/>
                  <a:gd name="connsiteX24" fmla="*/ 287362 w 762902"/>
                  <a:gd name="connsiteY24" fmla="*/ 552450 h 762000"/>
                  <a:gd name="connsiteX25" fmla="*/ 228307 w 762902"/>
                  <a:gd name="connsiteY25" fmla="*/ 552450 h 762000"/>
                  <a:gd name="connsiteX26" fmla="*/ 233070 w 762902"/>
                  <a:gd name="connsiteY26" fmla="*/ 514350 h 762000"/>
                  <a:gd name="connsiteX27" fmla="*/ 240690 w 762902"/>
                  <a:gd name="connsiteY27" fmla="*/ 438150 h 762000"/>
                  <a:gd name="connsiteX28" fmla="*/ 274028 w 762902"/>
                  <a:gd name="connsiteY28" fmla="*/ 438150 h 762000"/>
                  <a:gd name="connsiteX29" fmla="*/ 277837 w 762902"/>
                  <a:gd name="connsiteY29" fmla="*/ 476250 h 762000"/>
                  <a:gd name="connsiteX30" fmla="*/ 235928 w 762902"/>
                  <a:gd name="connsiteY30" fmla="*/ 476250 h 762000"/>
                  <a:gd name="connsiteX31" fmla="*/ 240690 w 762902"/>
                  <a:gd name="connsiteY31" fmla="*/ 438150 h 762000"/>
                  <a:gd name="connsiteX32" fmla="*/ 249262 w 762902"/>
                  <a:gd name="connsiteY32" fmla="*/ 361950 h 762000"/>
                  <a:gd name="connsiteX33" fmla="*/ 265455 w 762902"/>
                  <a:gd name="connsiteY33" fmla="*/ 361950 h 762000"/>
                  <a:gd name="connsiteX34" fmla="*/ 269265 w 762902"/>
                  <a:gd name="connsiteY34" fmla="*/ 400050 h 762000"/>
                  <a:gd name="connsiteX35" fmla="*/ 244500 w 762902"/>
                  <a:gd name="connsiteY35" fmla="*/ 400050 h 762000"/>
                  <a:gd name="connsiteX36" fmla="*/ 249262 w 762902"/>
                  <a:gd name="connsiteY36" fmla="*/ 361950 h 762000"/>
                  <a:gd name="connsiteX37" fmla="*/ 257835 w 762902"/>
                  <a:gd name="connsiteY37" fmla="*/ 287655 h 762000"/>
                  <a:gd name="connsiteX38" fmla="*/ 261645 w 762902"/>
                  <a:gd name="connsiteY38" fmla="*/ 323850 h 762000"/>
                  <a:gd name="connsiteX39" fmla="*/ 253072 w 762902"/>
                  <a:gd name="connsiteY39" fmla="*/ 323850 h 762000"/>
                  <a:gd name="connsiteX40" fmla="*/ 257835 w 762902"/>
                  <a:gd name="connsiteY40" fmla="*/ 287655 h 762000"/>
                  <a:gd name="connsiteX41" fmla="*/ 667410 w 762902"/>
                  <a:gd name="connsiteY41" fmla="*/ 381000 h 762000"/>
                  <a:gd name="connsiteX42" fmla="*/ 667410 w 762902"/>
                  <a:gd name="connsiteY42" fmla="*/ 219075 h 762000"/>
                  <a:gd name="connsiteX43" fmla="*/ 734085 w 762902"/>
                  <a:gd name="connsiteY43" fmla="*/ 219075 h 762000"/>
                  <a:gd name="connsiteX44" fmla="*/ 762660 w 762902"/>
                  <a:gd name="connsiteY44" fmla="*/ 194310 h 762000"/>
                  <a:gd name="connsiteX45" fmla="*/ 740752 w 762902"/>
                  <a:gd name="connsiteY45" fmla="*/ 162878 h 762000"/>
                  <a:gd name="connsiteX46" fmla="*/ 289267 w 762902"/>
                  <a:gd name="connsiteY46" fmla="*/ 54293 h 762000"/>
                  <a:gd name="connsiteX47" fmla="*/ 286410 w 762902"/>
                  <a:gd name="connsiteY47" fmla="*/ 25717 h 762000"/>
                  <a:gd name="connsiteX48" fmla="*/ 257835 w 762902"/>
                  <a:gd name="connsiteY48" fmla="*/ 0 h 762000"/>
                  <a:gd name="connsiteX49" fmla="*/ 229260 w 762902"/>
                  <a:gd name="connsiteY49" fmla="*/ 25717 h 762000"/>
                  <a:gd name="connsiteX50" fmla="*/ 225450 w 762902"/>
                  <a:gd name="connsiteY50" fmla="*/ 60960 h 762000"/>
                  <a:gd name="connsiteX51" fmla="*/ 15900 w 762902"/>
                  <a:gd name="connsiteY51" fmla="*/ 165735 h 762000"/>
                  <a:gd name="connsiteX52" fmla="*/ 660 w 762902"/>
                  <a:gd name="connsiteY52" fmla="*/ 198120 h 762000"/>
                  <a:gd name="connsiteX53" fmla="*/ 29235 w 762902"/>
                  <a:gd name="connsiteY53" fmla="*/ 219075 h 762000"/>
                  <a:gd name="connsiteX54" fmla="*/ 208305 w 762902"/>
                  <a:gd name="connsiteY54" fmla="*/ 219075 h 762000"/>
                  <a:gd name="connsiteX55" fmla="*/ 154013 w 762902"/>
                  <a:gd name="connsiteY55" fmla="*/ 704850 h 762000"/>
                  <a:gd name="connsiteX56" fmla="*/ 57810 w 762902"/>
                  <a:gd name="connsiteY56" fmla="*/ 704850 h 762000"/>
                  <a:gd name="connsiteX57" fmla="*/ 57810 w 762902"/>
                  <a:gd name="connsiteY57" fmla="*/ 762000 h 762000"/>
                  <a:gd name="connsiteX58" fmla="*/ 457860 w 762902"/>
                  <a:gd name="connsiteY58" fmla="*/ 762000 h 762000"/>
                  <a:gd name="connsiteX59" fmla="*/ 457860 w 762902"/>
                  <a:gd name="connsiteY59" fmla="*/ 704850 h 762000"/>
                  <a:gd name="connsiteX60" fmla="*/ 361658 w 762902"/>
                  <a:gd name="connsiteY60" fmla="*/ 704850 h 762000"/>
                  <a:gd name="connsiteX61" fmla="*/ 307365 w 762902"/>
                  <a:gd name="connsiteY61" fmla="*/ 219075 h 762000"/>
                  <a:gd name="connsiteX62" fmla="*/ 629310 w 762902"/>
                  <a:gd name="connsiteY62" fmla="*/ 219075 h 762000"/>
                  <a:gd name="connsiteX63" fmla="*/ 629310 w 762902"/>
                  <a:gd name="connsiteY63" fmla="*/ 381000 h 762000"/>
                  <a:gd name="connsiteX64" fmla="*/ 534060 w 762902"/>
                  <a:gd name="connsiteY64" fmla="*/ 381000 h 762000"/>
                  <a:gd name="connsiteX65" fmla="*/ 534060 w 762902"/>
                  <a:gd name="connsiteY65" fmla="*/ 533400 h 762000"/>
                  <a:gd name="connsiteX66" fmla="*/ 762660 w 762902"/>
                  <a:gd name="connsiteY66" fmla="*/ 533400 h 762000"/>
                  <a:gd name="connsiteX67" fmla="*/ 762660 w 762902"/>
                  <a:gd name="connsiteY67" fmla="*/ 381000 h 762000"/>
                  <a:gd name="connsiteX68" fmla="*/ 667410 w 762902"/>
                  <a:gd name="connsiteY68" fmla="*/ 381000 h 762000"/>
                  <a:gd name="connsiteX0" fmla="*/ 724560 w 762902"/>
                  <a:gd name="connsiteY0" fmla="*/ 419100 h 762000"/>
                  <a:gd name="connsiteX1" fmla="*/ 572160 w 762902"/>
                  <a:gd name="connsiteY1" fmla="*/ 495300 h 762000"/>
                  <a:gd name="connsiteX2" fmla="*/ 724560 w 762902"/>
                  <a:gd name="connsiteY2" fmla="*/ 419100 h 762000"/>
                  <a:gd name="connsiteX3" fmla="*/ 301650 w 762902"/>
                  <a:gd name="connsiteY3" fmla="*/ 161925 h 762000"/>
                  <a:gd name="connsiteX4" fmla="*/ 295935 w 762902"/>
                  <a:gd name="connsiteY4" fmla="*/ 115253 h 762000"/>
                  <a:gd name="connsiteX5" fmla="*/ 492150 w 762902"/>
                  <a:gd name="connsiteY5" fmla="*/ 161925 h 762000"/>
                  <a:gd name="connsiteX6" fmla="*/ 301650 w 762902"/>
                  <a:gd name="connsiteY6" fmla="*/ 161925 h 762000"/>
                  <a:gd name="connsiteX7" fmla="*/ 150203 w 762902"/>
                  <a:gd name="connsiteY7" fmla="*/ 161925 h 762000"/>
                  <a:gd name="connsiteX8" fmla="*/ 217830 w 762902"/>
                  <a:gd name="connsiteY8" fmla="*/ 127635 h 762000"/>
                  <a:gd name="connsiteX9" fmla="*/ 214020 w 762902"/>
                  <a:gd name="connsiteY9" fmla="*/ 161925 h 762000"/>
                  <a:gd name="connsiteX10" fmla="*/ 150203 w 762902"/>
                  <a:gd name="connsiteY10" fmla="*/ 161925 h 762000"/>
                  <a:gd name="connsiteX11" fmla="*/ 211163 w 762902"/>
                  <a:gd name="connsiteY11" fmla="*/ 704850 h 762000"/>
                  <a:gd name="connsiteX12" fmla="*/ 214972 w 762902"/>
                  <a:gd name="connsiteY12" fmla="*/ 666750 h 762000"/>
                  <a:gd name="connsiteX13" fmla="*/ 299745 w 762902"/>
                  <a:gd name="connsiteY13" fmla="*/ 666750 h 762000"/>
                  <a:gd name="connsiteX14" fmla="*/ 303555 w 762902"/>
                  <a:gd name="connsiteY14" fmla="*/ 704850 h 762000"/>
                  <a:gd name="connsiteX15" fmla="*/ 211163 w 762902"/>
                  <a:gd name="connsiteY15" fmla="*/ 704850 h 762000"/>
                  <a:gd name="connsiteX16" fmla="*/ 224497 w 762902"/>
                  <a:gd name="connsiteY16" fmla="*/ 590550 h 762000"/>
                  <a:gd name="connsiteX17" fmla="*/ 292125 w 762902"/>
                  <a:gd name="connsiteY17" fmla="*/ 590550 h 762000"/>
                  <a:gd name="connsiteX18" fmla="*/ 295935 w 762902"/>
                  <a:gd name="connsiteY18" fmla="*/ 628650 h 762000"/>
                  <a:gd name="connsiteX19" fmla="*/ 219735 w 762902"/>
                  <a:gd name="connsiteY19" fmla="*/ 628650 h 762000"/>
                  <a:gd name="connsiteX20" fmla="*/ 224497 w 762902"/>
                  <a:gd name="connsiteY20" fmla="*/ 590550 h 762000"/>
                  <a:gd name="connsiteX21" fmla="*/ 233070 w 762902"/>
                  <a:gd name="connsiteY21" fmla="*/ 514350 h 762000"/>
                  <a:gd name="connsiteX22" fmla="*/ 283553 w 762902"/>
                  <a:gd name="connsiteY22" fmla="*/ 514350 h 762000"/>
                  <a:gd name="connsiteX23" fmla="*/ 287362 w 762902"/>
                  <a:gd name="connsiteY23" fmla="*/ 552450 h 762000"/>
                  <a:gd name="connsiteX24" fmla="*/ 228307 w 762902"/>
                  <a:gd name="connsiteY24" fmla="*/ 552450 h 762000"/>
                  <a:gd name="connsiteX25" fmla="*/ 233070 w 762902"/>
                  <a:gd name="connsiteY25" fmla="*/ 514350 h 762000"/>
                  <a:gd name="connsiteX26" fmla="*/ 240690 w 762902"/>
                  <a:gd name="connsiteY26" fmla="*/ 438150 h 762000"/>
                  <a:gd name="connsiteX27" fmla="*/ 274028 w 762902"/>
                  <a:gd name="connsiteY27" fmla="*/ 438150 h 762000"/>
                  <a:gd name="connsiteX28" fmla="*/ 277837 w 762902"/>
                  <a:gd name="connsiteY28" fmla="*/ 476250 h 762000"/>
                  <a:gd name="connsiteX29" fmla="*/ 235928 w 762902"/>
                  <a:gd name="connsiteY29" fmla="*/ 476250 h 762000"/>
                  <a:gd name="connsiteX30" fmla="*/ 240690 w 762902"/>
                  <a:gd name="connsiteY30" fmla="*/ 438150 h 762000"/>
                  <a:gd name="connsiteX31" fmla="*/ 249262 w 762902"/>
                  <a:gd name="connsiteY31" fmla="*/ 361950 h 762000"/>
                  <a:gd name="connsiteX32" fmla="*/ 265455 w 762902"/>
                  <a:gd name="connsiteY32" fmla="*/ 361950 h 762000"/>
                  <a:gd name="connsiteX33" fmla="*/ 269265 w 762902"/>
                  <a:gd name="connsiteY33" fmla="*/ 400050 h 762000"/>
                  <a:gd name="connsiteX34" fmla="*/ 244500 w 762902"/>
                  <a:gd name="connsiteY34" fmla="*/ 400050 h 762000"/>
                  <a:gd name="connsiteX35" fmla="*/ 249262 w 762902"/>
                  <a:gd name="connsiteY35" fmla="*/ 361950 h 762000"/>
                  <a:gd name="connsiteX36" fmla="*/ 257835 w 762902"/>
                  <a:gd name="connsiteY36" fmla="*/ 287655 h 762000"/>
                  <a:gd name="connsiteX37" fmla="*/ 261645 w 762902"/>
                  <a:gd name="connsiteY37" fmla="*/ 323850 h 762000"/>
                  <a:gd name="connsiteX38" fmla="*/ 253072 w 762902"/>
                  <a:gd name="connsiteY38" fmla="*/ 323850 h 762000"/>
                  <a:gd name="connsiteX39" fmla="*/ 257835 w 762902"/>
                  <a:gd name="connsiteY39" fmla="*/ 287655 h 762000"/>
                  <a:gd name="connsiteX40" fmla="*/ 667410 w 762902"/>
                  <a:gd name="connsiteY40" fmla="*/ 381000 h 762000"/>
                  <a:gd name="connsiteX41" fmla="*/ 667410 w 762902"/>
                  <a:gd name="connsiteY41" fmla="*/ 219075 h 762000"/>
                  <a:gd name="connsiteX42" fmla="*/ 734085 w 762902"/>
                  <a:gd name="connsiteY42" fmla="*/ 219075 h 762000"/>
                  <a:gd name="connsiteX43" fmla="*/ 762660 w 762902"/>
                  <a:gd name="connsiteY43" fmla="*/ 194310 h 762000"/>
                  <a:gd name="connsiteX44" fmla="*/ 740752 w 762902"/>
                  <a:gd name="connsiteY44" fmla="*/ 162878 h 762000"/>
                  <a:gd name="connsiteX45" fmla="*/ 289267 w 762902"/>
                  <a:gd name="connsiteY45" fmla="*/ 54293 h 762000"/>
                  <a:gd name="connsiteX46" fmla="*/ 286410 w 762902"/>
                  <a:gd name="connsiteY46" fmla="*/ 25717 h 762000"/>
                  <a:gd name="connsiteX47" fmla="*/ 257835 w 762902"/>
                  <a:gd name="connsiteY47" fmla="*/ 0 h 762000"/>
                  <a:gd name="connsiteX48" fmla="*/ 229260 w 762902"/>
                  <a:gd name="connsiteY48" fmla="*/ 25717 h 762000"/>
                  <a:gd name="connsiteX49" fmla="*/ 225450 w 762902"/>
                  <a:gd name="connsiteY49" fmla="*/ 60960 h 762000"/>
                  <a:gd name="connsiteX50" fmla="*/ 15900 w 762902"/>
                  <a:gd name="connsiteY50" fmla="*/ 165735 h 762000"/>
                  <a:gd name="connsiteX51" fmla="*/ 660 w 762902"/>
                  <a:gd name="connsiteY51" fmla="*/ 198120 h 762000"/>
                  <a:gd name="connsiteX52" fmla="*/ 29235 w 762902"/>
                  <a:gd name="connsiteY52" fmla="*/ 219075 h 762000"/>
                  <a:gd name="connsiteX53" fmla="*/ 208305 w 762902"/>
                  <a:gd name="connsiteY53" fmla="*/ 219075 h 762000"/>
                  <a:gd name="connsiteX54" fmla="*/ 154013 w 762902"/>
                  <a:gd name="connsiteY54" fmla="*/ 704850 h 762000"/>
                  <a:gd name="connsiteX55" fmla="*/ 57810 w 762902"/>
                  <a:gd name="connsiteY55" fmla="*/ 704850 h 762000"/>
                  <a:gd name="connsiteX56" fmla="*/ 57810 w 762902"/>
                  <a:gd name="connsiteY56" fmla="*/ 762000 h 762000"/>
                  <a:gd name="connsiteX57" fmla="*/ 457860 w 762902"/>
                  <a:gd name="connsiteY57" fmla="*/ 762000 h 762000"/>
                  <a:gd name="connsiteX58" fmla="*/ 457860 w 762902"/>
                  <a:gd name="connsiteY58" fmla="*/ 704850 h 762000"/>
                  <a:gd name="connsiteX59" fmla="*/ 361658 w 762902"/>
                  <a:gd name="connsiteY59" fmla="*/ 704850 h 762000"/>
                  <a:gd name="connsiteX60" fmla="*/ 307365 w 762902"/>
                  <a:gd name="connsiteY60" fmla="*/ 219075 h 762000"/>
                  <a:gd name="connsiteX61" fmla="*/ 629310 w 762902"/>
                  <a:gd name="connsiteY61" fmla="*/ 219075 h 762000"/>
                  <a:gd name="connsiteX62" fmla="*/ 629310 w 762902"/>
                  <a:gd name="connsiteY62" fmla="*/ 381000 h 762000"/>
                  <a:gd name="connsiteX63" fmla="*/ 534060 w 762902"/>
                  <a:gd name="connsiteY63" fmla="*/ 381000 h 762000"/>
                  <a:gd name="connsiteX64" fmla="*/ 534060 w 762902"/>
                  <a:gd name="connsiteY64" fmla="*/ 533400 h 762000"/>
                  <a:gd name="connsiteX65" fmla="*/ 762660 w 762902"/>
                  <a:gd name="connsiteY65" fmla="*/ 533400 h 762000"/>
                  <a:gd name="connsiteX66" fmla="*/ 762660 w 762902"/>
                  <a:gd name="connsiteY66" fmla="*/ 381000 h 762000"/>
                  <a:gd name="connsiteX67" fmla="*/ 667410 w 762902"/>
                  <a:gd name="connsiteY67"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762660 w 762902"/>
                  <a:gd name="connsiteY63" fmla="*/ 381000 h 762000"/>
                  <a:gd name="connsiteX64" fmla="*/ 667410 w 762902"/>
                  <a:gd name="connsiteY64"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2371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762660 w 762902"/>
                  <a:gd name="connsiteY63" fmla="*/ 381000 h 762000"/>
                  <a:gd name="connsiteX64" fmla="*/ 667410 w 762902"/>
                  <a:gd name="connsiteY64"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2371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762660 w 762902"/>
                  <a:gd name="connsiteY63" fmla="*/ 381000 h 762000"/>
                  <a:gd name="connsiteX64" fmla="*/ 664887 w 762902"/>
                  <a:gd name="connsiteY64"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2371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664887 w 762902"/>
                  <a:gd name="connsiteY63"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2371 h 762000"/>
                  <a:gd name="connsiteX60" fmla="*/ 534060 w 762902"/>
                  <a:gd name="connsiteY60" fmla="*/ 381000 h 762000"/>
                  <a:gd name="connsiteX61" fmla="*/ 534060 w 762902"/>
                  <a:gd name="connsiteY61" fmla="*/ 533400 h 762000"/>
                  <a:gd name="connsiteX62" fmla="*/ 664887 w 762902"/>
                  <a:gd name="connsiteY62"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2371 h 762000"/>
                  <a:gd name="connsiteX60" fmla="*/ 534060 w 762902"/>
                  <a:gd name="connsiteY60" fmla="*/ 533400 h 762000"/>
                  <a:gd name="connsiteX61" fmla="*/ 664887 w 762902"/>
                  <a:gd name="connsiteY61"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2371 h 762000"/>
                  <a:gd name="connsiteX60" fmla="*/ 664887 w 762902"/>
                  <a:gd name="connsiteY60"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7411 h 762000"/>
                  <a:gd name="connsiteX60" fmla="*/ 664887 w 762902"/>
                  <a:gd name="connsiteY60"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727965 w 762902"/>
                  <a:gd name="connsiteY38" fmla="*/ 22159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7411 h 762000"/>
                  <a:gd name="connsiteX60" fmla="*/ 664887 w 762902"/>
                  <a:gd name="connsiteY60"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727965 w 762902"/>
                  <a:gd name="connsiteY38" fmla="*/ 22159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89866 w 762902"/>
                  <a:gd name="connsiteY58" fmla="*/ 216555 h 762000"/>
                  <a:gd name="connsiteX59" fmla="*/ 626788 w 762902"/>
                  <a:gd name="connsiteY59" fmla="*/ 557411 h 762000"/>
                  <a:gd name="connsiteX60" fmla="*/ 664887 w 762902"/>
                  <a:gd name="connsiteY60"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727965 w 762902"/>
                  <a:gd name="connsiteY38" fmla="*/ 22159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89866 w 762902"/>
                  <a:gd name="connsiteY58" fmla="*/ 216555 h 762000"/>
                  <a:gd name="connsiteX59" fmla="*/ 687343 w 762902"/>
                  <a:gd name="connsiteY59" fmla="*/ 559931 h 762000"/>
                  <a:gd name="connsiteX60" fmla="*/ 664887 w 762902"/>
                  <a:gd name="connsiteY60"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725442 w 762902"/>
                  <a:gd name="connsiteY37" fmla="*/ 557410 h 762000"/>
                  <a:gd name="connsiteX38" fmla="*/ 727965 w 762902"/>
                  <a:gd name="connsiteY38" fmla="*/ 22159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89866 w 762902"/>
                  <a:gd name="connsiteY58" fmla="*/ 216555 h 762000"/>
                  <a:gd name="connsiteX59" fmla="*/ 687343 w 762902"/>
                  <a:gd name="connsiteY59" fmla="*/ 559931 h 762000"/>
                  <a:gd name="connsiteX60" fmla="*/ 725442 w 762902"/>
                  <a:gd name="connsiteY60"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722920 w 762902"/>
                  <a:gd name="connsiteY37" fmla="*/ 582611 h 762000"/>
                  <a:gd name="connsiteX38" fmla="*/ 727965 w 762902"/>
                  <a:gd name="connsiteY38" fmla="*/ 22159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89866 w 762902"/>
                  <a:gd name="connsiteY58" fmla="*/ 216555 h 762000"/>
                  <a:gd name="connsiteX59" fmla="*/ 687343 w 762902"/>
                  <a:gd name="connsiteY59" fmla="*/ 559931 h 762000"/>
                  <a:gd name="connsiteX60" fmla="*/ 722920 w 762902"/>
                  <a:gd name="connsiteY60" fmla="*/ 582611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722920 w 762902"/>
                  <a:gd name="connsiteY37" fmla="*/ 582611 h 762000"/>
                  <a:gd name="connsiteX38" fmla="*/ 727965 w 762902"/>
                  <a:gd name="connsiteY38" fmla="*/ 22159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89866 w 762902"/>
                  <a:gd name="connsiteY58" fmla="*/ 216555 h 762000"/>
                  <a:gd name="connsiteX59" fmla="*/ 687343 w 762902"/>
                  <a:gd name="connsiteY59" fmla="*/ 577572 h 762000"/>
                  <a:gd name="connsiteX60" fmla="*/ 722920 w 762902"/>
                  <a:gd name="connsiteY60" fmla="*/ 582611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62902" h="762000">
                    <a:moveTo>
                      <a:pt x="301650" y="161925"/>
                    </a:moveTo>
                    <a:lnTo>
                      <a:pt x="295935" y="115253"/>
                    </a:lnTo>
                    <a:lnTo>
                      <a:pt x="492150" y="161925"/>
                    </a:lnTo>
                    <a:lnTo>
                      <a:pt x="301650" y="161925"/>
                    </a:lnTo>
                    <a:close/>
                    <a:moveTo>
                      <a:pt x="150203" y="161925"/>
                    </a:moveTo>
                    <a:lnTo>
                      <a:pt x="217830" y="127635"/>
                    </a:lnTo>
                    <a:lnTo>
                      <a:pt x="214020" y="161925"/>
                    </a:lnTo>
                    <a:lnTo>
                      <a:pt x="150203" y="161925"/>
                    </a:lnTo>
                    <a:close/>
                    <a:moveTo>
                      <a:pt x="211163" y="704850"/>
                    </a:moveTo>
                    <a:lnTo>
                      <a:pt x="214972" y="666750"/>
                    </a:lnTo>
                    <a:lnTo>
                      <a:pt x="299745" y="666750"/>
                    </a:lnTo>
                    <a:lnTo>
                      <a:pt x="303555" y="704850"/>
                    </a:lnTo>
                    <a:lnTo>
                      <a:pt x="211163" y="704850"/>
                    </a:lnTo>
                    <a:close/>
                    <a:moveTo>
                      <a:pt x="224497" y="590550"/>
                    </a:moveTo>
                    <a:lnTo>
                      <a:pt x="292125" y="590550"/>
                    </a:lnTo>
                    <a:lnTo>
                      <a:pt x="295935" y="628650"/>
                    </a:lnTo>
                    <a:lnTo>
                      <a:pt x="219735" y="628650"/>
                    </a:lnTo>
                    <a:lnTo>
                      <a:pt x="224497" y="590550"/>
                    </a:lnTo>
                    <a:close/>
                    <a:moveTo>
                      <a:pt x="233070" y="514350"/>
                    </a:moveTo>
                    <a:lnTo>
                      <a:pt x="283553" y="514350"/>
                    </a:lnTo>
                    <a:lnTo>
                      <a:pt x="287362" y="552450"/>
                    </a:lnTo>
                    <a:lnTo>
                      <a:pt x="228307" y="552450"/>
                    </a:lnTo>
                    <a:lnTo>
                      <a:pt x="233070" y="514350"/>
                    </a:lnTo>
                    <a:close/>
                    <a:moveTo>
                      <a:pt x="240690" y="438150"/>
                    </a:moveTo>
                    <a:lnTo>
                      <a:pt x="274028" y="438150"/>
                    </a:lnTo>
                    <a:lnTo>
                      <a:pt x="277837" y="476250"/>
                    </a:lnTo>
                    <a:lnTo>
                      <a:pt x="235928" y="476250"/>
                    </a:lnTo>
                    <a:lnTo>
                      <a:pt x="240690" y="438150"/>
                    </a:lnTo>
                    <a:close/>
                    <a:moveTo>
                      <a:pt x="249262" y="361950"/>
                    </a:moveTo>
                    <a:lnTo>
                      <a:pt x="265455" y="361950"/>
                    </a:lnTo>
                    <a:lnTo>
                      <a:pt x="269265" y="400050"/>
                    </a:lnTo>
                    <a:lnTo>
                      <a:pt x="244500" y="400050"/>
                    </a:lnTo>
                    <a:lnTo>
                      <a:pt x="249262" y="361950"/>
                    </a:lnTo>
                    <a:close/>
                    <a:moveTo>
                      <a:pt x="257835" y="287655"/>
                    </a:moveTo>
                    <a:lnTo>
                      <a:pt x="261645" y="323850"/>
                    </a:lnTo>
                    <a:lnTo>
                      <a:pt x="253072" y="323850"/>
                    </a:lnTo>
                    <a:lnTo>
                      <a:pt x="257835" y="287655"/>
                    </a:lnTo>
                    <a:close/>
                    <a:moveTo>
                      <a:pt x="722920" y="582611"/>
                    </a:moveTo>
                    <a:cubicBezTo>
                      <a:pt x="724602" y="462272"/>
                      <a:pt x="726283" y="341934"/>
                      <a:pt x="727965" y="221595"/>
                    </a:cubicBezTo>
                    <a:lnTo>
                      <a:pt x="734085" y="219075"/>
                    </a:lnTo>
                    <a:cubicBezTo>
                      <a:pt x="748373" y="219075"/>
                      <a:pt x="760755" y="208598"/>
                      <a:pt x="762660" y="194310"/>
                    </a:cubicBezTo>
                    <a:cubicBezTo>
                      <a:pt x="764565" y="180023"/>
                      <a:pt x="755040" y="166688"/>
                      <a:pt x="740752" y="162878"/>
                    </a:cubicBezTo>
                    <a:lnTo>
                      <a:pt x="289267" y="54293"/>
                    </a:lnTo>
                    <a:lnTo>
                      <a:pt x="286410" y="25717"/>
                    </a:lnTo>
                    <a:cubicBezTo>
                      <a:pt x="284505" y="10478"/>
                      <a:pt x="272123" y="0"/>
                      <a:pt x="257835" y="0"/>
                    </a:cubicBezTo>
                    <a:cubicBezTo>
                      <a:pt x="243547" y="0"/>
                      <a:pt x="231165" y="10478"/>
                      <a:pt x="229260" y="25717"/>
                    </a:cubicBezTo>
                    <a:lnTo>
                      <a:pt x="225450" y="60960"/>
                    </a:lnTo>
                    <a:lnTo>
                      <a:pt x="15900" y="165735"/>
                    </a:lnTo>
                    <a:cubicBezTo>
                      <a:pt x="4470" y="171450"/>
                      <a:pt x="-2198" y="184785"/>
                      <a:pt x="660" y="198120"/>
                    </a:cubicBezTo>
                    <a:cubicBezTo>
                      <a:pt x="4470" y="209550"/>
                      <a:pt x="15900" y="219075"/>
                      <a:pt x="29235" y="219075"/>
                    </a:cubicBezTo>
                    <a:lnTo>
                      <a:pt x="208305" y="219075"/>
                    </a:lnTo>
                    <a:lnTo>
                      <a:pt x="154013" y="704850"/>
                    </a:lnTo>
                    <a:lnTo>
                      <a:pt x="57810" y="704850"/>
                    </a:lnTo>
                    <a:lnTo>
                      <a:pt x="57810" y="762000"/>
                    </a:lnTo>
                    <a:lnTo>
                      <a:pt x="457860" y="762000"/>
                    </a:lnTo>
                    <a:lnTo>
                      <a:pt x="457860" y="704850"/>
                    </a:lnTo>
                    <a:lnTo>
                      <a:pt x="361658" y="704850"/>
                    </a:lnTo>
                    <a:lnTo>
                      <a:pt x="307365" y="219075"/>
                    </a:lnTo>
                    <a:lnTo>
                      <a:pt x="689866" y="216555"/>
                    </a:lnTo>
                    <a:cubicBezTo>
                      <a:pt x="689025" y="327654"/>
                      <a:pt x="688184" y="466473"/>
                      <a:pt x="687343" y="577572"/>
                    </a:cubicBezTo>
                    <a:lnTo>
                      <a:pt x="722920" y="582611"/>
                    </a:ln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51" name="Tekstiruutu 50">
              <a:extLst>
                <a:ext uri="{FF2B5EF4-FFF2-40B4-BE49-F238E27FC236}">
                  <a16:creationId xmlns:a16="http://schemas.microsoft.com/office/drawing/2014/main" id="{0ABDDC79-C35F-64FB-923C-B2271C7CF316}"/>
                </a:ext>
              </a:extLst>
            </p:cNvPr>
            <p:cNvSpPr txBox="1"/>
            <p:nvPr/>
          </p:nvSpPr>
          <p:spPr>
            <a:xfrm>
              <a:off x="2197972" y="6806590"/>
              <a:ext cx="2086626"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Kuka: (GLN) Elementtitoimittaja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Mitä: (SSCC) Kuorma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Mitä: (SGTIN1, ..2, ..3) Betonielementit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Missä: (GLN) Tehdas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Milloin: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YYYY-MM-DDThh:mm:ssZ</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Miksi: Kuormaus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Status: Kuljetuksessa</a:t>
              </a:r>
            </a:p>
          </p:txBody>
        </p:sp>
      </p:grpSp>
      <p:grpSp>
        <p:nvGrpSpPr>
          <p:cNvPr id="65" name="Ryhmä 64">
            <a:extLst>
              <a:ext uri="{FF2B5EF4-FFF2-40B4-BE49-F238E27FC236}">
                <a16:creationId xmlns:a16="http://schemas.microsoft.com/office/drawing/2014/main" id="{F61741D6-3DF0-656A-879E-AA5ECD5FFB76}"/>
              </a:ext>
            </a:extLst>
          </p:cNvPr>
          <p:cNvGrpSpPr/>
          <p:nvPr/>
        </p:nvGrpSpPr>
        <p:grpSpPr>
          <a:xfrm>
            <a:off x="9149078" y="4606475"/>
            <a:ext cx="2687322" cy="1435840"/>
            <a:chOff x="411647" y="6061236"/>
            <a:chExt cx="2687322" cy="1435840"/>
          </a:xfrm>
        </p:grpSpPr>
        <p:sp>
          <p:nvSpPr>
            <p:cNvPr id="67" name="Tekstiruutu 66">
              <a:extLst>
                <a:ext uri="{FF2B5EF4-FFF2-40B4-BE49-F238E27FC236}">
                  <a16:creationId xmlns:a16="http://schemas.microsoft.com/office/drawing/2014/main" id="{2B7A6C5B-798B-2A4A-8F6B-44FACBB125A8}"/>
                </a:ext>
              </a:extLst>
            </p:cNvPr>
            <p:cNvSpPr txBox="1"/>
            <p:nvPr/>
          </p:nvSpPr>
          <p:spPr>
            <a:xfrm>
              <a:off x="411647" y="6789190"/>
              <a:ext cx="2687322"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venir Next LT Pro"/>
                  <a:ea typeface="+mn-ea"/>
                  <a:cs typeface="+mn-cs"/>
                </a:rPr>
                <a:t>What</a:t>
              </a:r>
              <a:r>
                <a:rPr kumimoji="0" lang="fi-FI" sz="1000" b="1" i="0" u="none" strike="noStrike" kern="1200" cap="none" spc="0" normalizeH="0" baseline="0" noProof="0">
                  <a:ln>
                    <a:noFill/>
                  </a:ln>
                  <a:solidFill>
                    <a:prstClr val="black"/>
                  </a:solidFill>
                  <a:effectLst/>
                  <a:uLnTx/>
                  <a:uFillTx/>
                  <a:latin typeface="Avenir Next LT Pro"/>
                  <a:ea typeface="+mn-ea"/>
                  <a:cs typeface="+mn-cs"/>
                </a:rPr>
                <a:t>: (SGTIN)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Precast</a:t>
              </a:r>
              <a:r>
                <a:rPr kumimoji="0" lang="fi-FI" sz="1000" b="1" i="0" u="none" strike="noStrike" kern="1200" cap="none" spc="0" normalizeH="0" baseline="0" noProof="0">
                  <a:ln>
                    <a:noFill/>
                  </a:ln>
                  <a:solidFill>
                    <a:prstClr val="black"/>
                  </a:solidFill>
                  <a:effectLst/>
                  <a:uLnTx/>
                  <a:uFillTx/>
                  <a:latin typeface="Avenir Next LT Pro"/>
                  <a:ea typeface="+mn-ea"/>
                  <a:cs typeface="+mn-cs"/>
                </a:rPr>
                <a:t>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concrete</a:t>
              </a:r>
              <a:r>
                <a:rPr kumimoji="0" lang="fi-FI" sz="1000" b="1" i="0" u="none" strike="noStrike" kern="1200" cap="none" spc="0" normalizeH="0" baseline="0" noProof="0">
                  <a:ln>
                    <a:noFill/>
                  </a:ln>
                  <a:solidFill>
                    <a:prstClr val="black"/>
                  </a:solidFill>
                  <a:effectLst/>
                  <a:uLnTx/>
                  <a:uFillTx/>
                  <a:latin typeface="Avenir Next LT Pro"/>
                  <a:ea typeface="+mn-ea"/>
                  <a:cs typeface="+mn-cs"/>
                </a:rPr>
                <a:t>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element</a:t>
              </a:r>
              <a:endParaRPr kumimoji="0" lang="fi-FI" sz="10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venir Next LT Pro"/>
                  <a:ea typeface="+mn-ea"/>
                  <a:cs typeface="+mn-cs"/>
                </a:rPr>
                <a:t>When</a:t>
              </a:r>
              <a:r>
                <a:rPr kumimoji="0" lang="fi-FI" sz="1000" b="1" i="0" u="none" strike="noStrike" kern="1200" cap="none" spc="0" normalizeH="0" baseline="0" noProof="0">
                  <a:ln>
                    <a:noFill/>
                  </a:ln>
                  <a:solidFill>
                    <a:prstClr val="black"/>
                  </a:solidFill>
                  <a:effectLst/>
                  <a:uLnTx/>
                  <a:uFillTx/>
                  <a:latin typeface="Avenir Next LT Pro"/>
                  <a:ea typeface="+mn-ea"/>
                  <a:cs typeface="+mn-cs"/>
                </a:rPr>
                <a:t>: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YYYY-MM-DDThh:mm:ssZ</a:t>
              </a:r>
              <a:endParaRPr kumimoji="0" lang="fi-FI" sz="10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venir Next LT Pro"/>
                  <a:ea typeface="+mn-ea"/>
                  <a:cs typeface="+mn-cs"/>
                </a:rPr>
                <a:t>Where</a:t>
              </a:r>
              <a:r>
                <a:rPr kumimoji="0" lang="fi-FI" sz="1000" b="1" i="0" u="none" strike="noStrike" kern="1200" cap="none" spc="0" normalizeH="0" baseline="0" noProof="0">
                  <a:ln>
                    <a:noFill/>
                  </a:ln>
                  <a:solidFill>
                    <a:prstClr val="black"/>
                  </a:solidFill>
                  <a:effectLst/>
                  <a:uLnTx/>
                  <a:uFillTx/>
                  <a:latin typeface="Avenir Next LT Pro"/>
                  <a:ea typeface="+mn-ea"/>
                  <a:cs typeface="+mn-cs"/>
                </a:rPr>
                <a:t>: (GLN)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Factory</a:t>
              </a:r>
              <a:endParaRPr kumimoji="0" lang="fi-FI" sz="10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venir Next LT Pro"/>
                  <a:ea typeface="+mn-ea"/>
                  <a:cs typeface="+mn-cs"/>
                </a:rPr>
                <a:t>Why</a:t>
              </a:r>
              <a:r>
                <a:rPr kumimoji="0" lang="fi-FI" sz="1000" b="1" i="0" u="none" strike="noStrike" kern="1200" cap="none" spc="0" normalizeH="0" baseline="0" noProof="0">
                  <a:ln>
                    <a:noFill/>
                  </a:ln>
                  <a:solidFill>
                    <a:prstClr val="black"/>
                  </a:solidFill>
                  <a:effectLst/>
                  <a:uLnTx/>
                  <a:uFillTx/>
                  <a:latin typeface="Avenir Next LT Pro"/>
                  <a:ea typeface="+mn-ea"/>
                  <a:cs typeface="+mn-cs"/>
                </a:rPr>
                <a:t>: Active</a:t>
              </a:r>
            </a:p>
          </p:txBody>
        </p:sp>
        <p:grpSp>
          <p:nvGrpSpPr>
            <p:cNvPr id="68" name="Ryhmä 67">
              <a:extLst>
                <a:ext uri="{FF2B5EF4-FFF2-40B4-BE49-F238E27FC236}">
                  <a16:creationId xmlns:a16="http://schemas.microsoft.com/office/drawing/2014/main" id="{21842A76-63CA-7398-8A0C-E292C55DD023}"/>
                </a:ext>
              </a:extLst>
            </p:cNvPr>
            <p:cNvGrpSpPr/>
            <p:nvPr/>
          </p:nvGrpSpPr>
          <p:grpSpPr>
            <a:xfrm>
              <a:off x="435519" y="6061236"/>
              <a:ext cx="1326720" cy="720000"/>
              <a:chOff x="1262364" y="5210295"/>
              <a:chExt cx="1326720" cy="720000"/>
            </a:xfrm>
          </p:grpSpPr>
          <p:pic>
            <p:nvPicPr>
              <p:cNvPr id="69" name="Kuva 68" descr="Tuotanto tasaisella täytöllä">
                <a:extLst>
                  <a:ext uri="{FF2B5EF4-FFF2-40B4-BE49-F238E27FC236}">
                    <a16:creationId xmlns:a16="http://schemas.microsoft.com/office/drawing/2014/main" id="{70C91CEC-66B9-A1CA-1FD8-837D9096B638}"/>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262364" y="5210295"/>
                <a:ext cx="720000" cy="720000"/>
              </a:xfrm>
              <a:prstGeom prst="rect">
                <a:avLst/>
              </a:prstGeom>
            </p:spPr>
          </p:pic>
          <p:sp>
            <p:nvSpPr>
              <p:cNvPr id="70" name="Vapaamuotoinen: Muoto 69">
                <a:extLst>
                  <a:ext uri="{FF2B5EF4-FFF2-40B4-BE49-F238E27FC236}">
                    <a16:creationId xmlns:a16="http://schemas.microsoft.com/office/drawing/2014/main" id="{1CD6D89A-AB8B-6D6E-7A03-89289EDDF412}"/>
                  </a:ext>
                </a:extLst>
              </p:cNvPr>
              <p:cNvSpPr/>
              <p:nvPr/>
            </p:nvSpPr>
            <p:spPr>
              <a:xfrm>
                <a:off x="2015890" y="5736950"/>
                <a:ext cx="397937" cy="88101"/>
              </a:xfrm>
              <a:custGeom>
                <a:avLst/>
                <a:gdLst>
                  <a:gd name="connsiteX0" fmla="*/ 0 w 384182"/>
                  <a:gd name="connsiteY0" fmla="*/ 0 h 164649"/>
                  <a:gd name="connsiteX1" fmla="*/ 384183 w 384182"/>
                  <a:gd name="connsiteY1" fmla="*/ 0 h 164649"/>
                  <a:gd name="connsiteX2" fmla="*/ 384183 w 384182"/>
                  <a:gd name="connsiteY2" fmla="*/ 164650 h 164649"/>
                  <a:gd name="connsiteX3" fmla="*/ 0 w 384182"/>
                  <a:gd name="connsiteY3" fmla="*/ 164650 h 164649"/>
                </a:gdLst>
                <a:ahLst/>
                <a:cxnLst>
                  <a:cxn ang="0">
                    <a:pos x="connsiteX0" y="connsiteY0"/>
                  </a:cxn>
                  <a:cxn ang="0">
                    <a:pos x="connsiteX1" y="connsiteY1"/>
                  </a:cxn>
                  <a:cxn ang="0">
                    <a:pos x="connsiteX2" y="connsiteY2"/>
                  </a:cxn>
                  <a:cxn ang="0">
                    <a:pos x="connsiteX3" y="connsiteY3"/>
                  </a:cxn>
                </a:cxnLst>
                <a:rect l="l" t="t" r="r" b="b"/>
                <a:pathLst>
                  <a:path w="384182" h="164649">
                    <a:moveTo>
                      <a:pt x="0" y="0"/>
                    </a:moveTo>
                    <a:lnTo>
                      <a:pt x="384183" y="0"/>
                    </a:lnTo>
                    <a:lnTo>
                      <a:pt x="384183" y="164650"/>
                    </a:lnTo>
                    <a:lnTo>
                      <a:pt x="0" y="164650"/>
                    </a:lnTo>
                    <a:close/>
                  </a:path>
                </a:pathLst>
              </a:custGeom>
              <a:solidFill>
                <a:srgbClr val="FF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71" name="Kuva 70">
                <a:extLst>
                  <a:ext uri="{FF2B5EF4-FFF2-40B4-BE49-F238E27FC236}">
                    <a16:creationId xmlns:a16="http://schemas.microsoft.com/office/drawing/2014/main" id="{47A7B9B9-E572-5B58-6442-D29FC0F91002}"/>
                  </a:ext>
                </a:extLst>
              </p:cNvPr>
              <p:cNvPicPr>
                <a:picLocks noChangeAspect="1"/>
              </p:cNvPicPr>
              <p:nvPr/>
            </p:nvPicPr>
            <p:blipFill>
              <a:blip r:embed="rId12"/>
              <a:stretch>
                <a:fillRect/>
              </a:stretch>
            </p:blipFill>
            <p:spPr>
              <a:xfrm>
                <a:off x="2298700" y="5341015"/>
                <a:ext cx="238385" cy="238385"/>
              </a:xfrm>
              <a:prstGeom prst="rect">
                <a:avLst/>
              </a:prstGeom>
            </p:spPr>
          </p:pic>
          <p:sp>
            <p:nvSpPr>
              <p:cNvPr id="72" name="Ellipsi 71">
                <a:extLst>
                  <a:ext uri="{FF2B5EF4-FFF2-40B4-BE49-F238E27FC236}">
                    <a16:creationId xmlns:a16="http://schemas.microsoft.com/office/drawing/2014/main" id="{1AB249D1-ED89-8C23-F2E3-76F30FB6EECC}"/>
                  </a:ext>
                </a:extLst>
              </p:cNvPr>
              <p:cNvSpPr/>
              <p:nvPr/>
            </p:nvSpPr>
            <p:spPr>
              <a:xfrm>
                <a:off x="2229084" y="5277785"/>
                <a:ext cx="360000" cy="360000"/>
              </a:xfrm>
              <a:prstGeom prst="ellipse">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73" name="Suora nuoliyhdysviiva 72">
                <a:extLst>
                  <a:ext uri="{FF2B5EF4-FFF2-40B4-BE49-F238E27FC236}">
                    <a16:creationId xmlns:a16="http://schemas.microsoft.com/office/drawing/2014/main" id="{E4D938BA-9CCB-0574-D618-B6010FA93D34}"/>
                  </a:ext>
                </a:extLst>
              </p:cNvPr>
              <p:cNvCxnSpPr>
                <a:cxnSpLocks/>
                <a:stCxn id="72" idx="3"/>
              </p:cNvCxnSpPr>
              <p:nvPr/>
            </p:nvCxnSpPr>
            <p:spPr>
              <a:xfrm flipH="1">
                <a:off x="2197221" y="5585064"/>
                <a:ext cx="84584" cy="129862"/>
              </a:xfrm>
              <a:prstGeom prst="straightConnector1">
                <a:avLst/>
              </a:prstGeom>
              <a:ln w="12700">
                <a:prstDash val="sysDash"/>
                <a:tailEnd type="triangle"/>
              </a:ln>
            </p:spPr>
            <p:style>
              <a:lnRef idx="2">
                <a:schemeClr val="dk1"/>
              </a:lnRef>
              <a:fillRef idx="0">
                <a:schemeClr val="dk1"/>
              </a:fillRef>
              <a:effectRef idx="1">
                <a:schemeClr val="dk1"/>
              </a:effectRef>
              <a:fontRef idx="minor">
                <a:schemeClr val="tx1"/>
              </a:fontRef>
            </p:style>
          </p:cxnSp>
        </p:grpSp>
      </p:grpSp>
      <p:grpSp>
        <p:nvGrpSpPr>
          <p:cNvPr id="74" name="Ryhmä 73">
            <a:extLst>
              <a:ext uri="{FF2B5EF4-FFF2-40B4-BE49-F238E27FC236}">
                <a16:creationId xmlns:a16="http://schemas.microsoft.com/office/drawing/2014/main" id="{CD152B21-41C5-3384-876F-9253B5C2F764}"/>
              </a:ext>
            </a:extLst>
          </p:cNvPr>
          <p:cNvGrpSpPr/>
          <p:nvPr/>
        </p:nvGrpSpPr>
        <p:grpSpPr>
          <a:xfrm>
            <a:off x="19160952" y="6535542"/>
            <a:ext cx="2086626" cy="1736460"/>
            <a:chOff x="5913612" y="5998428"/>
            <a:chExt cx="2086626" cy="1736460"/>
          </a:xfrm>
        </p:grpSpPr>
        <p:sp>
          <p:nvSpPr>
            <p:cNvPr id="75" name="Tekstiruutu 74">
              <a:extLst>
                <a:ext uri="{FF2B5EF4-FFF2-40B4-BE49-F238E27FC236}">
                  <a16:creationId xmlns:a16="http://schemas.microsoft.com/office/drawing/2014/main" id="{B42920FD-E84F-5857-4758-0C98A5E7D17D}"/>
                </a:ext>
              </a:extLst>
            </p:cNvPr>
            <p:cNvSpPr txBox="1"/>
            <p:nvPr/>
          </p:nvSpPr>
          <p:spPr>
            <a:xfrm>
              <a:off x="5913612" y="6780781"/>
              <a:ext cx="2086626"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Kuka: (GLN) Pääurakoitsija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Mitä: (SGTIN) Betonielementti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Missä: (GLN) Työmaa + tarkenne (huoneistossa tms.)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Milloin: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YYYY-MM-DDThh:mm:ssZ</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Miksi: Asentaminen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Status: Asennettu</a:t>
              </a:r>
            </a:p>
          </p:txBody>
        </p:sp>
        <p:sp>
          <p:nvSpPr>
            <p:cNvPr id="76" name="Kuva 57" descr="Rakennus tasaisella täytöllä">
              <a:extLst>
                <a:ext uri="{FF2B5EF4-FFF2-40B4-BE49-F238E27FC236}">
                  <a16:creationId xmlns:a16="http://schemas.microsoft.com/office/drawing/2014/main" id="{8E38A250-A7A5-BAEB-A097-48FA6696B4E7}"/>
                </a:ext>
              </a:extLst>
            </p:cNvPr>
            <p:cNvSpPr/>
            <p:nvPr/>
          </p:nvSpPr>
          <p:spPr>
            <a:xfrm>
              <a:off x="6411557" y="6467266"/>
              <a:ext cx="420000" cy="271631"/>
            </a:xfrm>
            <a:custGeom>
              <a:avLst/>
              <a:gdLst>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172500 h 630000"/>
                <a:gd name="connsiteX21" fmla="*/ 187500 w 420000"/>
                <a:gd name="connsiteY21" fmla="*/ 172500 h 630000"/>
                <a:gd name="connsiteX22" fmla="*/ 187500 w 420000"/>
                <a:gd name="connsiteY22" fmla="*/ 127500 h 630000"/>
                <a:gd name="connsiteX23" fmla="*/ 232500 w 420000"/>
                <a:gd name="connsiteY23" fmla="*/ 127500 h 630000"/>
                <a:gd name="connsiteX24" fmla="*/ 232500 w 420000"/>
                <a:gd name="connsiteY24" fmla="*/ 172500 h 630000"/>
                <a:gd name="connsiteX25" fmla="*/ 232500 w 420000"/>
                <a:gd name="connsiteY25" fmla="*/ 292500 h 630000"/>
                <a:gd name="connsiteX26" fmla="*/ 187500 w 420000"/>
                <a:gd name="connsiteY26" fmla="*/ 292500 h 630000"/>
                <a:gd name="connsiteX27" fmla="*/ 187500 w 420000"/>
                <a:gd name="connsiteY27" fmla="*/ 247500 h 630000"/>
                <a:gd name="connsiteX28" fmla="*/ 232500 w 420000"/>
                <a:gd name="connsiteY28" fmla="*/ 247500 h 630000"/>
                <a:gd name="connsiteX29" fmla="*/ 232500 w 420000"/>
                <a:gd name="connsiteY29" fmla="*/ 292500 h 630000"/>
                <a:gd name="connsiteX30" fmla="*/ 232500 w 420000"/>
                <a:gd name="connsiteY30" fmla="*/ 412500 h 630000"/>
                <a:gd name="connsiteX31" fmla="*/ 187500 w 420000"/>
                <a:gd name="connsiteY31" fmla="*/ 412500 h 630000"/>
                <a:gd name="connsiteX32" fmla="*/ 187500 w 420000"/>
                <a:gd name="connsiteY32" fmla="*/ 367500 h 630000"/>
                <a:gd name="connsiteX33" fmla="*/ 232500 w 420000"/>
                <a:gd name="connsiteY33" fmla="*/ 367500 h 630000"/>
                <a:gd name="connsiteX34" fmla="*/ 232500 w 420000"/>
                <a:gd name="connsiteY34" fmla="*/ 412500 h 630000"/>
                <a:gd name="connsiteX35" fmla="*/ 232500 w 420000"/>
                <a:gd name="connsiteY35" fmla="*/ 577500 h 630000"/>
                <a:gd name="connsiteX36" fmla="*/ 187500 w 420000"/>
                <a:gd name="connsiteY36" fmla="*/ 577500 h 630000"/>
                <a:gd name="connsiteX37" fmla="*/ 187500 w 420000"/>
                <a:gd name="connsiteY37" fmla="*/ 487500 h 630000"/>
                <a:gd name="connsiteX38" fmla="*/ 232500 w 420000"/>
                <a:gd name="connsiteY38" fmla="*/ 487500 h 630000"/>
                <a:gd name="connsiteX39" fmla="*/ 232500 w 420000"/>
                <a:gd name="connsiteY39" fmla="*/ 577500 h 630000"/>
                <a:gd name="connsiteX40" fmla="*/ 127500 w 420000"/>
                <a:gd name="connsiteY40" fmla="*/ 172500 h 630000"/>
                <a:gd name="connsiteX41" fmla="*/ 82500 w 420000"/>
                <a:gd name="connsiteY41" fmla="*/ 172500 h 630000"/>
                <a:gd name="connsiteX42" fmla="*/ 82500 w 420000"/>
                <a:gd name="connsiteY42" fmla="*/ 127500 h 630000"/>
                <a:gd name="connsiteX43" fmla="*/ 127500 w 420000"/>
                <a:gd name="connsiteY43" fmla="*/ 127500 h 630000"/>
                <a:gd name="connsiteX44" fmla="*/ 127500 w 420000"/>
                <a:gd name="connsiteY44" fmla="*/ 172500 h 630000"/>
                <a:gd name="connsiteX45" fmla="*/ 127500 w 420000"/>
                <a:gd name="connsiteY45" fmla="*/ 292500 h 630000"/>
                <a:gd name="connsiteX46" fmla="*/ 82500 w 420000"/>
                <a:gd name="connsiteY46" fmla="*/ 292500 h 630000"/>
                <a:gd name="connsiteX47" fmla="*/ 82500 w 420000"/>
                <a:gd name="connsiteY47" fmla="*/ 247500 h 630000"/>
                <a:gd name="connsiteX48" fmla="*/ 127500 w 420000"/>
                <a:gd name="connsiteY48" fmla="*/ 247500 h 630000"/>
                <a:gd name="connsiteX49" fmla="*/ 127500 w 420000"/>
                <a:gd name="connsiteY49" fmla="*/ 292500 h 630000"/>
                <a:gd name="connsiteX50" fmla="*/ 127500 w 420000"/>
                <a:gd name="connsiteY50" fmla="*/ 412500 h 630000"/>
                <a:gd name="connsiteX51" fmla="*/ 82500 w 420000"/>
                <a:gd name="connsiteY51" fmla="*/ 412500 h 630000"/>
                <a:gd name="connsiteX52" fmla="*/ 82500 w 420000"/>
                <a:gd name="connsiteY52" fmla="*/ 367500 h 630000"/>
                <a:gd name="connsiteX53" fmla="*/ 127500 w 420000"/>
                <a:gd name="connsiteY53" fmla="*/ 367500 h 630000"/>
                <a:gd name="connsiteX54" fmla="*/ 127500 w 420000"/>
                <a:gd name="connsiteY54" fmla="*/ 412500 h 630000"/>
                <a:gd name="connsiteX55" fmla="*/ 127500 w 420000"/>
                <a:gd name="connsiteY55" fmla="*/ 532500 h 630000"/>
                <a:gd name="connsiteX56" fmla="*/ 82500 w 420000"/>
                <a:gd name="connsiteY56" fmla="*/ 532500 h 630000"/>
                <a:gd name="connsiteX57" fmla="*/ 82500 w 420000"/>
                <a:gd name="connsiteY57" fmla="*/ 487500 h 630000"/>
                <a:gd name="connsiteX58" fmla="*/ 127500 w 420000"/>
                <a:gd name="connsiteY58" fmla="*/ 487500 h 630000"/>
                <a:gd name="connsiteX59" fmla="*/ 127500 w 420000"/>
                <a:gd name="connsiteY59" fmla="*/ 532500 h 630000"/>
                <a:gd name="connsiteX60" fmla="*/ 390000 w 420000"/>
                <a:gd name="connsiteY60" fmla="*/ 577500 h 630000"/>
                <a:gd name="connsiteX61" fmla="*/ 390000 w 420000"/>
                <a:gd name="connsiteY61" fmla="*/ 75000 h 630000"/>
                <a:gd name="connsiteX62" fmla="*/ 367500 w 420000"/>
                <a:gd name="connsiteY62" fmla="*/ 75000 h 630000"/>
                <a:gd name="connsiteX63" fmla="*/ 367500 w 420000"/>
                <a:gd name="connsiteY63" fmla="*/ 30000 h 630000"/>
                <a:gd name="connsiteX64" fmla="*/ 345000 w 420000"/>
                <a:gd name="connsiteY64" fmla="*/ 30000 h 630000"/>
                <a:gd name="connsiteX65" fmla="*/ 345000 w 420000"/>
                <a:gd name="connsiteY65" fmla="*/ 0 h 630000"/>
                <a:gd name="connsiteX66" fmla="*/ 75000 w 420000"/>
                <a:gd name="connsiteY66" fmla="*/ 0 h 630000"/>
                <a:gd name="connsiteX67" fmla="*/ 75000 w 420000"/>
                <a:gd name="connsiteY67" fmla="*/ 30000 h 630000"/>
                <a:gd name="connsiteX68" fmla="*/ 52500 w 420000"/>
                <a:gd name="connsiteY68" fmla="*/ 30000 h 630000"/>
                <a:gd name="connsiteX69" fmla="*/ 52500 w 420000"/>
                <a:gd name="connsiteY69" fmla="*/ 75000 h 630000"/>
                <a:gd name="connsiteX70" fmla="*/ 30000 w 420000"/>
                <a:gd name="connsiteY70" fmla="*/ 75000 h 630000"/>
                <a:gd name="connsiteX71" fmla="*/ 30000 w 420000"/>
                <a:gd name="connsiteY71" fmla="*/ 577500 h 630000"/>
                <a:gd name="connsiteX72" fmla="*/ 0 w 420000"/>
                <a:gd name="connsiteY72" fmla="*/ 577500 h 630000"/>
                <a:gd name="connsiteX73" fmla="*/ 0 w 420000"/>
                <a:gd name="connsiteY73" fmla="*/ 630000 h 630000"/>
                <a:gd name="connsiteX74" fmla="*/ 420000 w 420000"/>
                <a:gd name="connsiteY74" fmla="*/ 630000 h 630000"/>
                <a:gd name="connsiteX75" fmla="*/ 420000 w 420000"/>
                <a:gd name="connsiteY75" fmla="*/ 577500 h 630000"/>
                <a:gd name="connsiteX76" fmla="*/ 390000 w 420000"/>
                <a:gd name="connsiteY76"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172500 h 630000"/>
                <a:gd name="connsiteX21" fmla="*/ 187500 w 420000"/>
                <a:gd name="connsiteY21" fmla="*/ 172500 h 630000"/>
                <a:gd name="connsiteX22" fmla="*/ 187500 w 420000"/>
                <a:gd name="connsiteY22" fmla="*/ 127500 h 630000"/>
                <a:gd name="connsiteX23" fmla="*/ 232500 w 420000"/>
                <a:gd name="connsiteY23" fmla="*/ 172500 h 630000"/>
                <a:gd name="connsiteX24" fmla="*/ 232500 w 420000"/>
                <a:gd name="connsiteY24" fmla="*/ 292500 h 630000"/>
                <a:gd name="connsiteX25" fmla="*/ 187500 w 420000"/>
                <a:gd name="connsiteY25" fmla="*/ 292500 h 630000"/>
                <a:gd name="connsiteX26" fmla="*/ 187500 w 420000"/>
                <a:gd name="connsiteY26" fmla="*/ 247500 h 630000"/>
                <a:gd name="connsiteX27" fmla="*/ 232500 w 420000"/>
                <a:gd name="connsiteY27" fmla="*/ 247500 h 630000"/>
                <a:gd name="connsiteX28" fmla="*/ 232500 w 420000"/>
                <a:gd name="connsiteY28" fmla="*/ 292500 h 630000"/>
                <a:gd name="connsiteX29" fmla="*/ 232500 w 420000"/>
                <a:gd name="connsiteY29" fmla="*/ 412500 h 630000"/>
                <a:gd name="connsiteX30" fmla="*/ 187500 w 420000"/>
                <a:gd name="connsiteY30" fmla="*/ 412500 h 630000"/>
                <a:gd name="connsiteX31" fmla="*/ 187500 w 420000"/>
                <a:gd name="connsiteY31" fmla="*/ 367500 h 630000"/>
                <a:gd name="connsiteX32" fmla="*/ 232500 w 420000"/>
                <a:gd name="connsiteY32" fmla="*/ 367500 h 630000"/>
                <a:gd name="connsiteX33" fmla="*/ 232500 w 420000"/>
                <a:gd name="connsiteY33" fmla="*/ 412500 h 630000"/>
                <a:gd name="connsiteX34" fmla="*/ 232500 w 420000"/>
                <a:gd name="connsiteY34" fmla="*/ 577500 h 630000"/>
                <a:gd name="connsiteX35" fmla="*/ 187500 w 420000"/>
                <a:gd name="connsiteY35" fmla="*/ 577500 h 630000"/>
                <a:gd name="connsiteX36" fmla="*/ 187500 w 420000"/>
                <a:gd name="connsiteY36" fmla="*/ 487500 h 630000"/>
                <a:gd name="connsiteX37" fmla="*/ 232500 w 420000"/>
                <a:gd name="connsiteY37" fmla="*/ 487500 h 630000"/>
                <a:gd name="connsiteX38" fmla="*/ 232500 w 420000"/>
                <a:gd name="connsiteY38" fmla="*/ 577500 h 630000"/>
                <a:gd name="connsiteX39" fmla="*/ 127500 w 420000"/>
                <a:gd name="connsiteY39" fmla="*/ 172500 h 630000"/>
                <a:gd name="connsiteX40" fmla="*/ 82500 w 420000"/>
                <a:gd name="connsiteY40" fmla="*/ 172500 h 630000"/>
                <a:gd name="connsiteX41" fmla="*/ 82500 w 420000"/>
                <a:gd name="connsiteY41" fmla="*/ 127500 h 630000"/>
                <a:gd name="connsiteX42" fmla="*/ 127500 w 420000"/>
                <a:gd name="connsiteY42" fmla="*/ 127500 h 630000"/>
                <a:gd name="connsiteX43" fmla="*/ 127500 w 420000"/>
                <a:gd name="connsiteY43" fmla="*/ 172500 h 630000"/>
                <a:gd name="connsiteX44" fmla="*/ 127500 w 420000"/>
                <a:gd name="connsiteY44" fmla="*/ 292500 h 630000"/>
                <a:gd name="connsiteX45" fmla="*/ 82500 w 420000"/>
                <a:gd name="connsiteY45" fmla="*/ 292500 h 630000"/>
                <a:gd name="connsiteX46" fmla="*/ 82500 w 420000"/>
                <a:gd name="connsiteY46" fmla="*/ 247500 h 630000"/>
                <a:gd name="connsiteX47" fmla="*/ 127500 w 420000"/>
                <a:gd name="connsiteY47" fmla="*/ 247500 h 630000"/>
                <a:gd name="connsiteX48" fmla="*/ 127500 w 420000"/>
                <a:gd name="connsiteY48" fmla="*/ 292500 h 630000"/>
                <a:gd name="connsiteX49" fmla="*/ 127500 w 420000"/>
                <a:gd name="connsiteY49" fmla="*/ 412500 h 630000"/>
                <a:gd name="connsiteX50" fmla="*/ 82500 w 420000"/>
                <a:gd name="connsiteY50" fmla="*/ 412500 h 630000"/>
                <a:gd name="connsiteX51" fmla="*/ 82500 w 420000"/>
                <a:gd name="connsiteY51" fmla="*/ 367500 h 630000"/>
                <a:gd name="connsiteX52" fmla="*/ 127500 w 420000"/>
                <a:gd name="connsiteY52" fmla="*/ 367500 h 630000"/>
                <a:gd name="connsiteX53" fmla="*/ 127500 w 420000"/>
                <a:gd name="connsiteY53" fmla="*/ 412500 h 630000"/>
                <a:gd name="connsiteX54" fmla="*/ 127500 w 420000"/>
                <a:gd name="connsiteY54" fmla="*/ 532500 h 630000"/>
                <a:gd name="connsiteX55" fmla="*/ 82500 w 420000"/>
                <a:gd name="connsiteY55" fmla="*/ 532500 h 630000"/>
                <a:gd name="connsiteX56" fmla="*/ 82500 w 420000"/>
                <a:gd name="connsiteY56" fmla="*/ 487500 h 630000"/>
                <a:gd name="connsiteX57" fmla="*/ 127500 w 420000"/>
                <a:gd name="connsiteY57" fmla="*/ 487500 h 630000"/>
                <a:gd name="connsiteX58" fmla="*/ 127500 w 420000"/>
                <a:gd name="connsiteY58" fmla="*/ 532500 h 630000"/>
                <a:gd name="connsiteX59" fmla="*/ 390000 w 420000"/>
                <a:gd name="connsiteY59" fmla="*/ 577500 h 630000"/>
                <a:gd name="connsiteX60" fmla="*/ 390000 w 420000"/>
                <a:gd name="connsiteY60" fmla="*/ 75000 h 630000"/>
                <a:gd name="connsiteX61" fmla="*/ 367500 w 420000"/>
                <a:gd name="connsiteY61" fmla="*/ 75000 h 630000"/>
                <a:gd name="connsiteX62" fmla="*/ 367500 w 420000"/>
                <a:gd name="connsiteY62" fmla="*/ 30000 h 630000"/>
                <a:gd name="connsiteX63" fmla="*/ 345000 w 420000"/>
                <a:gd name="connsiteY63" fmla="*/ 30000 h 630000"/>
                <a:gd name="connsiteX64" fmla="*/ 345000 w 420000"/>
                <a:gd name="connsiteY64" fmla="*/ 0 h 630000"/>
                <a:gd name="connsiteX65" fmla="*/ 75000 w 420000"/>
                <a:gd name="connsiteY65" fmla="*/ 0 h 630000"/>
                <a:gd name="connsiteX66" fmla="*/ 75000 w 420000"/>
                <a:gd name="connsiteY66" fmla="*/ 30000 h 630000"/>
                <a:gd name="connsiteX67" fmla="*/ 52500 w 420000"/>
                <a:gd name="connsiteY67" fmla="*/ 30000 h 630000"/>
                <a:gd name="connsiteX68" fmla="*/ 52500 w 420000"/>
                <a:gd name="connsiteY68" fmla="*/ 75000 h 630000"/>
                <a:gd name="connsiteX69" fmla="*/ 30000 w 420000"/>
                <a:gd name="connsiteY69" fmla="*/ 75000 h 630000"/>
                <a:gd name="connsiteX70" fmla="*/ 30000 w 420000"/>
                <a:gd name="connsiteY70" fmla="*/ 577500 h 630000"/>
                <a:gd name="connsiteX71" fmla="*/ 0 w 420000"/>
                <a:gd name="connsiteY71" fmla="*/ 577500 h 630000"/>
                <a:gd name="connsiteX72" fmla="*/ 0 w 420000"/>
                <a:gd name="connsiteY72" fmla="*/ 630000 h 630000"/>
                <a:gd name="connsiteX73" fmla="*/ 420000 w 420000"/>
                <a:gd name="connsiteY73" fmla="*/ 630000 h 630000"/>
                <a:gd name="connsiteX74" fmla="*/ 420000 w 420000"/>
                <a:gd name="connsiteY74" fmla="*/ 577500 h 630000"/>
                <a:gd name="connsiteX75" fmla="*/ 390000 w 420000"/>
                <a:gd name="connsiteY75"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187500 w 420000"/>
                <a:gd name="connsiteY20" fmla="*/ 127500 h 630000"/>
                <a:gd name="connsiteX21" fmla="*/ 187500 w 420000"/>
                <a:gd name="connsiteY21" fmla="*/ 172500 h 630000"/>
                <a:gd name="connsiteX22" fmla="*/ 187500 w 420000"/>
                <a:gd name="connsiteY22" fmla="*/ 127500 h 630000"/>
                <a:gd name="connsiteX23" fmla="*/ 232500 w 420000"/>
                <a:gd name="connsiteY23" fmla="*/ 292500 h 630000"/>
                <a:gd name="connsiteX24" fmla="*/ 187500 w 420000"/>
                <a:gd name="connsiteY24" fmla="*/ 292500 h 630000"/>
                <a:gd name="connsiteX25" fmla="*/ 187500 w 420000"/>
                <a:gd name="connsiteY25" fmla="*/ 247500 h 630000"/>
                <a:gd name="connsiteX26" fmla="*/ 232500 w 420000"/>
                <a:gd name="connsiteY26" fmla="*/ 247500 h 630000"/>
                <a:gd name="connsiteX27" fmla="*/ 232500 w 420000"/>
                <a:gd name="connsiteY27" fmla="*/ 292500 h 630000"/>
                <a:gd name="connsiteX28" fmla="*/ 232500 w 420000"/>
                <a:gd name="connsiteY28" fmla="*/ 412500 h 630000"/>
                <a:gd name="connsiteX29" fmla="*/ 187500 w 420000"/>
                <a:gd name="connsiteY29" fmla="*/ 412500 h 630000"/>
                <a:gd name="connsiteX30" fmla="*/ 187500 w 420000"/>
                <a:gd name="connsiteY30" fmla="*/ 367500 h 630000"/>
                <a:gd name="connsiteX31" fmla="*/ 232500 w 420000"/>
                <a:gd name="connsiteY31" fmla="*/ 367500 h 630000"/>
                <a:gd name="connsiteX32" fmla="*/ 232500 w 420000"/>
                <a:gd name="connsiteY32" fmla="*/ 412500 h 630000"/>
                <a:gd name="connsiteX33" fmla="*/ 232500 w 420000"/>
                <a:gd name="connsiteY33" fmla="*/ 577500 h 630000"/>
                <a:gd name="connsiteX34" fmla="*/ 187500 w 420000"/>
                <a:gd name="connsiteY34" fmla="*/ 577500 h 630000"/>
                <a:gd name="connsiteX35" fmla="*/ 187500 w 420000"/>
                <a:gd name="connsiteY35" fmla="*/ 487500 h 630000"/>
                <a:gd name="connsiteX36" fmla="*/ 232500 w 420000"/>
                <a:gd name="connsiteY36" fmla="*/ 487500 h 630000"/>
                <a:gd name="connsiteX37" fmla="*/ 232500 w 420000"/>
                <a:gd name="connsiteY37" fmla="*/ 577500 h 630000"/>
                <a:gd name="connsiteX38" fmla="*/ 127500 w 420000"/>
                <a:gd name="connsiteY38" fmla="*/ 172500 h 630000"/>
                <a:gd name="connsiteX39" fmla="*/ 82500 w 420000"/>
                <a:gd name="connsiteY39" fmla="*/ 172500 h 630000"/>
                <a:gd name="connsiteX40" fmla="*/ 82500 w 420000"/>
                <a:gd name="connsiteY40" fmla="*/ 127500 h 630000"/>
                <a:gd name="connsiteX41" fmla="*/ 127500 w 420000"/>
                <a:gd name="connsiteY41" fmla="*/ 127500 h 630000"/>
                <a:gd name="connsiteX42" fmla="*/ 127500 w 420000"/>
                <a:gd name="connsiteY42" fmla="*/ 172500 h 630000"/>
                <a:gd name="connsiteX43" fmla="*/ 127500 w 420000"/>
                <a:gd name="connsiteY43" fmla="*/ 292500 h 630000"/>
                <a:gd name="connsiteX44" fmla="*/ 82500 w 420000"/>
                <a:gd name="connsiteY44" fmla="*/ 292500 h 630000"/>
                <a:gd name="connsiteX45" fmla="*/ 82500 w 420000"/>
                <a:gd name="connsiteY45" fmla="*/ 247500 h 630000"/>
                <a:gd name="connsiteX46" fmla="*/ 127500 w 420000"/>
                <a:gd name="connsiteY46" fmla="*/ 247500 h 630000"/>
                <a:gd name="connsiteX47" fmla="*/ 127500 w 420000"/>
                <a:gd name="connsiteY47" fmla="*/ 292500 h 630000"/>
                <a:gd name="connsiteX48" fmla="*/ 127500 w 420000"/>
                <a:gd name="connsiteY48" fmla="*/ 412500 h 630000"/>
                <a:gd name="connsiteX49" fmla="*/ 82500 w 420000"/>
                <a:gd name="connsiteY49" fmla="*/ 412500 h 630000"/>
                <a:gd name="connsiteX50" fmla="*/ 82500 w 420000"/>
                <a:gd name="connsiteY50" fmla="*/ 367500 h 630000"/>
                <a:gd name="connsiteX51" fmla="*/ 127500 w 420000"/>
                <a:gd name="connsiteY51" fmla="*/ 367500 h 630000"/>
                <a:gd name="connsiteX52" fmla="*/ 127500 w 420000"/>
                <a:gd name="connsiteY52" fmla="*/ 412500 h 630000"/>
                <a:gd name="connsiteX53" fmla="*/ 127500 w 420000"/>
                <a:gd name="connsiteY53" fmla="*/ 532500 h 630000"/>
                <a:gd name="connsiteX54" fmla="*/ 82500 w 420000"/>
                <a:gd name="connsiteY54" fmla="*/ 532500 h 630000"/>
                <a:gd name="connsiteX55" fmla="*/ 82500 w 420000"/>
                <a:gd name="connsiteY55" fmla="*/ 487500 h 630000"/>
                <a:gd name="connsiteX56" fmla="*/ 127500 w 420000"/>
                <a:gd name="connsiteY56" fmla="*/ 487500 h 630000"/>
                <a:gd name="connsiteX57" fmla="*/ 127500 w 420000"/>
                <a:gd name="connsiteY57" fmla="*/ 532500 h 630000"/>
                <a:gd name="connsiteX58" fmla="*/ 390000 w 420000"/>
                <a:gd name="connsiteY58" fmla="*/ 577500 h 630000"/>
                <a:gd name="connsiteX59" fmla="*/ 390000 w 420000"/>
                <a:gd name="connsiteY59" fmla="*/ 75000 h 630000"/>
                <a:gd name="connsiteX60" fmla="*/ 367500 w 420000"/>
                <a:gd name="connsiteY60" fmla="*/ 75000 h 630000"/>
                <a:gd name="connsiteX61" fmla="*/ 367500 w 420000"/>
                <a:gd name="connsiteY61" fmla="*/ 30000 h 630000"/>
                <a:gd name="connsiteX62" fmla="*/ 345000 w 420000"/>
                <a:gd name="connsiteY62" fmla="*/ 30000 h 630000"/>
                <a:gd name="connsiteX63" fmla="*/ 345000 w 420000"/>
                <a:gd name="connsiteY63" fmla="*/ 0 h 630000"/>
                <a:gd name="connsiteX64" fmla="*/ 75000 w 420000"/>
                <a:gd name="connsiteY64" fmla="*/ 0 h 630000"/>
                <a:gd name="connsiteX65" fmla="*/ 75000 w 420000"/>
                <a:gd name="connsiteY65" fmla="*/ 30000 h 630000"/>
                <a:gd name="connsiteX66" fmla="*/ 52500 w 420000"/>
                <a:gd name="connsiteY66" fmla="*/ 30000 h 630000"/>
                <a:gd name="connsiteX67" fmla="*/ 52500 w 420000"/>
                <a:gd name="connsiteY67" fmla="*/ 75000 h 630000"/>
                <a:gd name="connsiteX68" fmla="*/ 30000 w 420000"/>
                <a:gd name="connsiteY68" fmla="*/ 75000 h 630000"/>
                <a:gd name="connsiteX69" fmla="*/ 30000 w 420000"/>
                <a:gd name="connsiteY69" fmla="*/ 577500 h 630000"/>
                <a:gd name="connsiteX70" fmla="*/ 0 w 420000"/>
                <a:gd name="connsiteY70" fmla="*/ 577500 h 630000"/>
                <a:gd name="connsiteX71" fmla="*/ 0 w 420000"/>
                <a:gd name="connsiteY71" fmla="*/ 630000 h 630000"/>
                <a:gd name="connsiteX72" fmla="*/ 420000 w 420000"/>
                <a:gd name="connsiteY72" fmla="*/ 630000 h 630000"/>
                <a:gd name="connsiteX73" fmla="*/ 420000 w 420000"/>
                <a:gd name="connsiteY73" fmla="*/ 577500 h 630000"/>
                <a:gd name="connsiteX74" fmla="*/ 390000 w 420000"/>
                <a:gd name="connsiteY74"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172500 h 630000"/>
                <a:gd name="connsiteX36" fmla="*/ 82500 w 420000"/>
                <a:gd name="connsiteY36" fmla="*/ 172500 h 630000"/>
                <a:gd name="connsiteX37" fmla="*/ 82500 w 420000"/>
                <a:gd name="connsiteY37" fmla="*/ 127500 h 630000"/>
                <a:gd name="connsiteX38" fmla="*/ 127500 w 420000"/>
                <a:gd name="connsiteY38" fmla="*/ 127500 h 630000"/>
                <a:gd name="connsiteX39" fmla="*/ 127500 w 420000"/>
                <a:gd name="connsiteY39" fmla="*/ 172500 h 630000"/>
                <a:gd name="connsiteX40" fmla="*/ 127500 w 420000"/>
                <a:gd name="connsiteY40" fmla="*/ 292500 h 630000"/>
                <a:gd name="connsiteX41" fmla="*/ 82500 w 420000"/>
                <a:gd name="connsiteY41" fmla="*/ 292500 h 630000"/>
                <a:gd name="connsiteX42" fmla="*/ 82500 w 420000"/>
                <a:gd name="connsiteY42" fmla="*/ 247500 h 630000"/>
                <a:gd name="connsiteX43" fmla="*/ 127500 w 420000"/>
                <a:gd name="connsiteY43" fmla="*/ 247500 h 630000"/>
                <a:gd name="connsiteX44" fmla="*/ 127500 w 420000"/>
                <a:gd name="connsiteY44" fmla="*/ 292500 h 630000"/>
                <a:gd name="connsiteX45" fmla="*/ 127500 w 420000"/>
                <a:gd name="connsiteY45" fmla="*/ 412500 h 630000"/>
                <a:gd name="connsiteX46" fmla="*/ 82500 w 420000"/>
                <a:gd name="connsiteY46" fmla="*/ 412500 h 630000"/>
                <a:gd name="connsiteX47" fmla="*/ 82500 w 420000"/>
                <a:gd name="connsiteY47" fmla="*/ 367500 h 630000"/>
                <a:gd name="connsiteX48" fmla="*/ 127500 w 420000"/>
                <a:gd name="connsiteY48" fmla="*/ 367500 h 630000"/>
                <a:gd name="connsiteX49" fmla="*/ 127500 w 420000"/>
                <a:gd name="connsiteY49" fmla="*/ 412500 h 630000"/>
                <a:gd name="connsiteX50" fmla="*/ 127500 w 420000"/>
                <a:gd name="connsiteY50" fmla="*/ 532500 h 630000"/>
                <a:gd name="connsiteX51" fmla="*/ 82500 w 420000"/>
                <a:gd name="connsiteY51" fmla="*/ 532500 h 630000"/>
                <a:gd name="connsiteX52" fmla="*/ 82500 w 420000"/>
                <a:gd name="connsiteY52" fmla="*/ 487500 h 630000"/>
                <a:gd name="connsiteX53" fmla="*/ 127500 w 420000"/>
                <a:gd name="connsiteY53" fmla="*/ 487500 h 630000"/>
                <a:gd name="connsiteX54" fmla="*/ 127500 w 420000"/>
                <a:gd name="connsiteY54" fmla="*/ 532500 h 630000"/>
                <a:gd name="connsiteX55" fmla="*/ 390000 w 420000"/>
                <a:gd name="connsiteY55" fmla="*/ 577500 h 630000"/>
                <a:gd name="connsiteX56" fmla="*/ 390000 w 420000"/>
                <a:gd name="connsiteY56" fmla="*/ 75000 h 630000"/>
                <a:gd name="connsiteX57" fmla="*/ 367500 w 420000"/>
                <a:gd name="connsiteY57" fmla="*/ 75000 h 630000"/>
                <a:gd name="connsiteX58" fmla="*/ 367500 w 420000"/>
                <a:gd name="connsiteY58" fmla="*/ 30000 h 630000"/>
                <a:gd name="connsiteX59" fmla="*/ 345000 w 420000"/>
                <a:gd name="connsiteY59" fmla="*/ 30000 h 630000"/>
                <a:gd name="connsiteX60" fmla="*/ 345000 w 420000"/>
                <a:gd name="connsiteY60" fmla="*/ 0 h 630000"/>
                <a:gd name="connsiteX61" fmla="*/ 75000 w 420000"/>
                <a:gd name="connsiteY61" fmla="*/ 0 h 630000"/>
                <a:gd name="connsiteX62" fmla="*/ 75000 w 420000"/>
                <a:gd name="connsiteY62" fmla="*/ 30000 h 630000"/>
                <a:gd name="connsiteX63" fmla="*/ 52500 w 420000"/>
                <a:gd name="connsiteY63" fmla="*/ 30000 h 630000"/>
                <a:gd name="connsiteX64" fmla="*/ 52500 w 420000"/>
                <a:gd name="connsiteY64" fmla="*/ 75000 h 630000"/>
                <a:gd name="connsiteX65" fmla="*/ 30000 w 420000"/>
                <a:gd name="connsiteY65" fmla="*/ 75000 h 630000"/>
                <a:gd name="connsiteX66" fmla="*/ 30000 w 420000"/>
                <a:gd name="connsiteY66" fmla="*/ 577500 h 630000"/>
                <a:gd name="connsiteX67" fmla="*/ 0 w 420000"/>
                <a:gd name="connsiteY67" fmla="*/ 577500 h 630000"/>
                <a:gd name="connsiteX68" fmla="*/ 0 w 420000"/>
                <a:gd name="connsiteY68" fmla="*/ 630000 h 630000"/>
                <a:gd name="connsiteX69" fmla="*/ 420000 w 420000"/>
                <a:gd name="connsiteY69" fmla="*/ 630000 h 630000"/>
                <a:gd name="connsiteX70" fmla="*/ 420000 w 420000"/>
                <a:gd name="connsiteY70" fmla="*/ 577500 h 630000"/>
                <a:gd name="connsiteX71" fmla="*/ 390000 w 420000"/>
                <a:gd name="connsiteY71"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127500 h 630000"/>
                <a:gd name="connsiteX36" fmla="*/ 82500 w 420000"/>
                <a:gd name="connsiteY36" fmla="*/ 172500 h 630000"/>
                <a:gd name="connsiteX37" fmla="*/ 82500 w 420000"/>
                <a:gd name="connsiteY37" fmla="*/ 127500 h 630000"/>
                <a:gd name="connsiteX38" fmla="*/ 127500 w 420000"/>
                <a:gd name="connsiteY38" fmla="*/ 127500 h 630000"/>
                <a:gd name="connsiteX39" fmla="*/ 127500 w 420000"/>
                <a:gd name="connsiteY39" fmla="*/ 292500 h 630000"/>
                <a:gd name="connsiteX40" fmla="*/ 82500 w 420000"/>
                <a:gd name="connsiteY40" fmla="*/ 292500 h 630000"/>
                <a:gd name="connsiteX41" fmla="*/ 82500 w 420000"/>
                <a:gd name="connsiteY41" fmla="*/ 247500 h 630000"/>
                <a:gd name="connsiteX42" fmla="*/ 127500 w 420000"/>
                <a:gd name="connsiteY42" fmla="*/ 247500 h 630000"/>
                <a:gd name="connsiteX43" fmla="*/ 127500 w 420000"/>
                <a:gd name="connsiteY43" fmla="*/ 292500 h 630000"/>
                <a:gd name="connsiteX44" fmla="*/ 127500 w 420000"/>
                <a:gd name="connsiteY44" fmla="*/ 412500 h 630000"/>
                <a:gd name="connsiteX45" fmla="*/ 82500 w 420000"/>
                <a:gd name="connsiteY45" fmla="*/ 412500 h 630000"/>
                <a:gd name="connsiteX46" fmla="*/ 82500 w 420000"/>
                <a:gd name="connsiteY46" fmla="*/ 367500 h 630000"/>
                <a:gd name="connsiteX47" fmla="*/ 127500 w 420000"/>
                <a:gd name="connsiteY47" fmla="*/ 367500 h 630000"/>
                <a:gd name="connsiteX48" fmla="*/ 127500 w 420000"/>
                <a:gd name="connsiteY48" fmla="*/ 412500 h 630000"/>
                <a:gd name="connsiteX49" fmla="*/ 127500 w 420000"/>
                <a:gd name="connsiteY49" fmla="*/ 532500 h 630000"/>
                <a:gd name="connsiteX50" fmla="*/ 82500 w 420000"/>
                <a:gd name="connsiteY50" fmla="*/ 532500 h 630000"/>
                <a:gd name="connsiteX51" fmla="*/ 82500 w 420000"/>
                <a:gd name="connsiteY51" fmla="*/ 487500 h 630000"/>
                <a:gd name="connsiteX52" fmla="*/ 127500 w 420000"/>
                <a:gd name="connsiteY52" fmla="*/ 487500 h 630000"/>
                <a:gd name="connsiteX53" fmla="*/ 127500 w 420000"/>
                <a:gd name="connsiteY53" fmla="*/ 532500 h 630000"/>
                <a:gd name="connsiteX54" fmla="*/ 390000 w 420000"/>
                <a:gd name="connsiteY54" fmla="*/ 577500 h 630000"/>
                <a:gd name="connsiteX55" fmla="*/ 390000 w 420000"/>
                <a:gd name="connsiteY55" fmla="*/ 75000 h 630000"/>
                <a:gd name="connsiteX56" fmla="*/ 367500 w 420000"/>
                <a:gd name="connsiteY56" fmla="*/ 75000 h 630000"/>
                <a:gd name="connsiteX57" fmla="*/ 367500 w 420000"/>
                <a:gd name="connsiteY57" fmla="*/ 30000 h 630000"/>
                <a:gd name="connsiteX58" fmla="*/ 345000 w 420000"/>
                <a:gd name="connsiteY58" fmla="*/ 30000 h 630000"/>
                <a:gd name="connsiteX59" fmla="*/ 345000 w 420000"/>
                <a:gd name="connsiteY59" fmla="*/ 0 h 630000"/>
                <a:gd name="connsiteX60" fmla="*/ 75000 w 420000"/>
                <a:gd name="connsiteY60" fmla="*/ 0 h 630000"/>
                <a:gd name="connsiteX61" fmla="*/ 75000 w 420000"/>
                <a:gd name="connsiteY61" fmla="*/ 30000 h 630000"/>
                <a:gd name="connsiteX62" fmla="*/ 52500 w 420000"/>
                <a:gd name="connsiteY62" fmla="*/ 30000 h 630000"/>
                <a:gd name="connsiteX63" fmla="*/ 52500 w 420000"/>
                <a:gd name="connsiteY63" fmla="*/ 75000 h 630000"/>
                <a:gd name="connsiteX64" fmla="*/ 30000 w 420000"/>
                <a:gd name="connsiteY64" fmla="*/ 75000 h 630000"/>
                <a:gd name="connsiteX65" fmla="*/ 30000 w 420000"/>
                <a:gd name="connsiteY65" fmla="*/ 577500 h 630000"/>
                <a:gd name="connsiteX66" fmla="*/ 0 w 420000"/>
                <a:gd name="connsiteY66" fmla="*/ 577500 h 630000"/>
                <a:gd name="connsiteX67" fmla="*/ 0 w 420000"/>
                <a:gd name="connsiteY67" fmla="*/ 630000 h 630000"/>
                <a:gd name="connsiteX68" fmla="*/ 420000 w 420000"/>
                <a:gd name="connsiteY68" fmla="*/ 630000 h 630000"/>
                <a:gd name="connsiteX69" fmla="*/ 420000 w 420000"/>
                <a:gd name="connsiteY69" fmla="*/ 577500 h 630000"/>
                <a:gd name="connsiteX70" fmla="*/ 390000 w 420000"/>
                <a:gd name="connsiteY70"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82500 w 420000"/>
                <a:gd name="connsiteY35" fmla="*/ 127500 h 630000"/>
                <a:gd name="connsiteX36" fmla="*/ 82500 w 420000"/>
                <a:gd name="connsiteY36" fmla="*/ 172500 h 630000"/>
                <a:gd name="connsiteX37" fmla="*/ 82500 w 420000"/>
                <a:gd name="connsiteY37" fmla="*/ 127500 h 630000"/>
                <a:gd name="connsiteX38" fmla="*/ 127500 w 420000"/>
                <a:gd name="connsiteY38" fmla="*/ 292500 h 630000"/>
                <a:gd name="connsiteX39" fmla="*/ 82500 w 420000"/>
                <a:gd name="connsiteY39" fmla="*/ 292500 h 630000"/>
                <a:gd name="connsiteX40" fmla="*/ 82500 w 420000"/>
                <a:gd name="connsiteY40" fmla="*/ 247500 h 630000"/>
                <a:gd name="connsiteX41" fmla="*/ 127500 w 420000"/>
                <a:gd name="connsiteY41" fmla="*/ 247500 h 630000"/>
                <a:gd name="connsiteX42" fmla="*/ 127500 w 420000"/>
                <a:gd name="connsiteY42" fmla="*/ 292500 h 630000"/>
                <a:gd name="connsiteX43" fmla="*/ 127500 w 420000"/>
                <a:gd name="connsiteY43" fmla="*/ 412500 h 630000"/>
                <a:gd name="connsiteX44" fmla="*/ 82500 w 420000"/>
                <a:gd name="connsiteY44" fmla="*/ 412500 h 630000"/>
                <a:gd name="connsiteX45" fmla="*/ 82500 w 420000"/>
                <a:gd name="connsiteY45" fmla="*/ 367500 h 630000"/>
                <a:gd name="connsiteX46" fmla="*/ 127500 w 420000"/>
                <a:gd name="connsiteY46" fmla="*/ 367500 h 630000"/>
                <a:gd name="connsiteX47" fmla="*/ 127500 w 420000"/>
                <a:gd name="connsiteY47" fmla="*/ 412500 h 630000"/>
                <a:gd name="connsiteX48" fmla="*/ 127500 w 420000"/>
                <a:gd name="connsiteY48" fmla="*/ 532500 h 630000"/>
                <a:gd name="connsiteX49" fmla="*/ 82500 w 420000"/>
                <a:gd name="connsiteY49" fmla="*/ 532500 h 630000"/>
                <a:gd name="connsiteX50" fmla="*/ 82500 w 420000"/>
                <a:gd name="connsiteY50" fmla="*/ 487500 h 630000"/>
                <a:gd name="connsiteX51" fmla="*/ 127500 w 420000"/>
                <a:gd name="connsiteY51" fmla="*/ 487500 h 630000"/>
                <a:gd name="connsiteX52" fmla="*/ 127500 w 420000"/>
                <a:gd name="connsiteY52" fmla="*/ 532500 h 630000"/>
                <a:gd name="connsiteX53" fmla="*/ 390000 w 420000"/>
                <a:gd name="connsiteY53" fmla="*/ 577500 h 630000"/>
                <a:gd name="connsiteX54" fmla="*/ 390000 w 420000"/>
                <a:gd name="connsiteY54" fmla="*/ 75000 h 630000"/>
                <a:gd name="connsiteX55" fmla="*/ 367500 w 420000"/>
                <a:gd name="connsiteY55" fmla="*/ 75000 h 630000"/>
                <a:gd name="connsiteX56" fmla="*/ 367500 w 420000"/>
                <a:gd name="connsiteY56" fmla="*/ 30000 h 630000"/>
                <a:gd name="connsiteX57" fmla="*/ 345000 w 420000"/>
                <a:gd name="connsiteY57" fmla="*/ 30000 h 630000"/>
                <a:gd name="connsiteX58" fmla="*/ 345000 w 420000"/>
                <a:gd name="connsiteY58" fmla="*/ 0 h 630000"/>
                <a:gd name="connsiteX59" fmla="*/ 75000 w 420000"/>
                <a:gd name="connsiteY59" fmla="*/ 0 h 630000"/>
                <a:gd name="connsiteX60" fmla="*/ 75000 w 420000"/>
                <a:gd name="connsiteY60" fmla="*/ 30000 h 630000"/>
                <a:gd name="connsiteX61" fmla="*/ 52500 w 420000"/>
                <a:gd name="connsiteY61" fmla="*/ 30000 h 630000"/>
                <a:gd name="connsiteX62" fmla="*/ 52500 w 420000"/>
                <a:gd name="connsiteY62" fmla="*/ 75000 h 630000"/>
                <a:gd name="connsiteX63" fmla="*/ 30000 w 420000"/>
                <a:gd name="connsiteY63" fmla="*/ 75000 h 630000"/>
                <a:gd name="connsiteX64" fmla="*/ 30000 w 420000"/>
                <a:gd name="connsiteY64" fmla="*/ 577500 h 630000"/>
                <a:gd name="connsiteX65" fmla="*/ 0 w 420000"/>
                <a:gd name="connsiteY65" fmla="*/ 577500 h 630000"/>
                <a:gd name="connsiteX66" fmla="*/ 0 w 420000"/>
                <a:gd name="connsiteY66" fmla="*/ 630000 h 630000"/>
                <a:gd name="connsiteX67" fmla="*/ 420000 w 420000"/>
                <a:gd name="connsiteY67" fmla="*/ 630000 h 630000"/>
                <a:gd name="connsiteX68" fmla="*/ 420000 w 420000"/>
                <a:gd name="connsiteY68" fmla="*/ 577500 h 630000"/>
                <a:gd name="connsiteX69" fmla="*/ 390000 w 420000"/>
                <a:gd name="connsiteY69"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292500 h 630000"/>
                <a:gd name="connsiteX36" fmla="*/ 82500 w 420000"/>
                <a:gd name="connsiteY36" fmla="*/ 292500 h 630000"/>
                <a:gd name="connsiteX37" fmla="*/ 82500 w 420000"/>
                <a:gd name="connsiteY37" fmla="*/ 247500 h 630000"/>
                <a:gd name="connsiteX38" fmla="*/ 127500 w 420000"/>
                <a:gd name="connsiteY38" fmla="*/ 247500 h 630000"/>
                <a:gd name="connsiteX39" fmla="*/ 127500 w 420000"/>
                <a:gd name="connsiteY39" fmla="*/ 292500 h 630000"/>
                <a:gd name="connsiteX40" fmla="*/ 127500 w 420000"/>
                <a:gd name="connsiteY40" fmla="*/ 412500 h 630000"/>
                <a:gd name="connsiteX41" fmla="*/ 82500 w 420000"/>
                <a:gd name="connsiteY41" fmla="*/ 412500 h 630000"/>
                <a:gd name="connsiteX42" fmla="*/ 82500 w 420000"/>
                <a:gd name="connsiteY42" fmla="*/ 367500 h 630000"/>
                <a:gd name="connsiteX43" fmla="*/ 127500 w 420000"/>
                <a:gd name="connsiteY43" fmla="*/ 367500 h 630000"/>
                <a:gd name="connsiteX44" fmla="*/ 127500 w 420000"/>
                <a:gd name="connsiteY44" fmla="*/ 412500 h 630000"/>
                <a:gd name="connsiteX45" fmla="*/ 127500 w 420000"/>
                <a:gd name="connsiteY45" fmla="*/ 532500 h 630000"/>
                <a:gd name="connsiteX46" fmla="*/ 82500 w 420000"/>
                <a:gd name="connsiteY46" fmla="*/ 532500 h 630000"/>
                <a:gd name="connsiteX47" fmla="*/ 82500 w 420000"/>
                <a:gd name="connsiteY47" fmla="*/ 487500 h 630000"/>
                <a:gd name="connsiteX48" fmla="*/ 127500 w 420000"/>
                <a:gd name="connsiteY48" fmla="*/ 487500 h 630000"/>
                <a:gd name="connsiteX49" fmla="*/ 127500 w 420000"/>
                <a:gd name="connsiteY49" fmla="*/ 532500 h 630000"/>
                <a:gd name="connsiteX50" fmla="*/ 390000 w 420000"/>
                <a:gd name="connsiteY50" fmla="*/ 577500 h 630000"/>
                <a:gd name="connsiteX51" fmla="*/ 390000 w 420000"/>
                <a:gd name="connsiteY51" fmla="*/ 75000 h 630000"/>
                <a:gd name="connsiteX52" fmla="*/ 367500 w 420000"/>
                <a:gd name="connsiteY52" fmla="*/ 75000 h 630000"/>
                <a:gd name="connsiteX53" fmla="*/ 367500 w 420000"/>
                <a:gd name="connsiteY53" fmla="*/ 30000 h 630000"/>
                <a:gd name="connsiteX54" fmla="*/ 345000 w 420000"/>
                <a:gd name="connsiteY54" fmla="*/ 30000 h 630000"/>
                <a:gd name="connsiteX55" fmla="*/ 345000 w 420000"/>
                <a:gd name="connsiteY55" fmla="*/ 0 h 630000"/>
                <a:gd name="connsiteX56" fmla="*/ 75000 w 420000"/>
                <a:gd name="connsiteY56" fmla="*/ 0 h 630000"/>
                <a:gd name="connsiteX57" fmla="*/ 75000 w 420000"/>
                <a:gd name="connsiteY57" fmla="*/ 30000 h 630000"/>
                <a:gd name="connsiteX58" fmla="*/ 52500 w 420000"/>
                <a:gd name="connsiteY58" fmla="*/ 30000 h 630000"/>
                <a:gd name="connsiteX59" fmla="*/ 52500 w 420000"/>
                <a:gd name="connsiteY59" fmla="*/ 75000 h 630000"/>
                <a:gd name="connsiteX60" fmla="*/ 30000 w 420000"/>
                <a:gd name="connsiteY60" fmla="*/ 75000 h 630000"/>
                <a:gd name="connsiteX61" fmla="*/ 30000 w 420000"/>
                <a:gd name="connsiteY61" fmla="*/ 577500 h 630000"/>
                <a:gd name="connsiteX62" fmla="*/ 0 w 420000"/>
                <a:gd name="connsiteY62" fmla="*/ 577500 h 630000"/>
                <a:gd name="connsiteX63" fmla="*/ 0 w 420000"/>
                <a:gd name="connsiteY63" fmla="*/ 630000 h 630000"/>
                <a:gd name="connsiteX64" fmla="*/ 420000 w 420000"/>
                <a:gd name="connsiteY64" fmla="*/ 630000 h 630000"/>
                <a:gd name="connsiteX65" fmla="*/ 420000 w 420000"/>
                <a:gd name="connsiteY65" fmla="*/ 577500 h 630000"/>
                <a:gd name="connsiteX66" fmla="*/ 390000 w 420000"/>
                <a:gd name="connsiteY66" fmla="*/ 577500 h 630000"/>
                <a:gd name="connsiteX0" fmla="*/ 337500 w 420000"/>
                <a:gd name="connsiteY0" fmla="*/ 127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292500 h 630000"/>
                <a:gd name="connsiteX5" fmla="*/ 292500 w 420000"/>
                <a:gd name="connsiteY5" fmla="*/ 292500 h 630000"/>
                <a:gd name="connsiteX6" fmla="*/ 292500 w 420000"/>
                <a:gd name="connsiteY6" fmla="*/ 247500 h 630000"/>
                <a:gd name="connsiteX7" fmla="*/ 337500 w 420000"/>
                <a:gd name="connsiteY7" fmla="*/ 247500 h 630000"/>
                <a:gd name="connsiteX8" fmla="*/ 337500 w 420000"/>
                <a:gd name="connsiteY8" fmla="*/ 292500 h 630000"/>
                <a:gd name="connsiteX9" fmla="*/ 337500 w 420000"/>
                <a:gd name="connsiteY9" fmla="*/ 412500 h 630000"/>
                <a:gd name="connsiteX10" fmla="*/ 292500 w 420000"/>
                <a:gd name="connsiteY10" fmla="*/ 412500 h 630000"/>
                <a:gd name="connsiteX11" fmla="*/ 292500 w 420000"/>
                <a:gd name="connsiteY11" fmla="*/ 367500 h 630000"/>
                <a:gd name="connsiteX12" fmla="*/ 337500 w 420000"/>
                <a:gd name="connsiteY12" fmla="*/ 367500 h 630000"/>
                <a:gd name="connsiteX13" fmla="*/ 337500 w 420000"/>
                <a:gd name="connsiteY13" fmla="*/ 412500 h 630000"/>
                <a:gd name="connsiteX14" fmla="*/ 337500 w 420000"/>
                <a:gd name="connsiteY14" fmla="*/ 532500 h 630000"/>
                <a:gd name="connsiteX15" fmla="*/ 292500 w 420000"/>
                <a:gd name="connsiteY15" fmla="*/ 532500 h 630000"/>
                <a:gd name="connsiteX16" fmla="*/ 292500 w 420000"/>
                <a:gd name="connsiteY16" fmla="*/ 487500 h 630000"/>
                <a:gd name="connsiteX17" fmla="*/ 337500 w 420000"/>
                <a:gd name="connsiteY17" fmla="*/ 487500 h 630000"/>
                <a:gd name="connsiteX18" fmla="*/ 337500 w 420000"/>
                <a:gd name="connsiteY18" fmla="*/ 532500 h 630000"/>
                <a:gd name="connsiteX19" fmla="*/ 232500 w 420000"/>
                <a:gd name="connsiteY19" fmla="*/ 292500 h 630000"/>
                <a:gd name="connsiteX20" fmla="*/ 187500 w 420000"/>
                <a:gd name="connsiteY20" fmla="*/ 292500 h 630000"/>
                <a:gd name="connsiteX21" fmla="*/ 187500 w 420000"/>
                <a:gd name="connsiteY21" fmla="*/ 247500 h 630000"/>
                <a:gd name="connsiteX22" fmla="*/ 232500 w 420000"/>
                <a:gd name="connsiteY22" fmla="*/ 247500 h 630000"/>
                <a:gd name="connsiteX23" fmla="*/ 232500 w 420000"/>
                <a:gd name="connsiteY23" fmla="*/ 292500 h 630000"/>
                <a:gd name="connsiteX24" fmla="*/ 232500 w 420000"/>
                <a:gd name="connsiteY24" fmla="*/ 412500 h 630000"/>
                <a:gd name="connsiteX25" fmla="*/ 187500 w 420000"/>
                <a:gd name="connsiteY25" fmla="*/ 412500 h 630000"/>
                <a:gd name="connsiteX26" fmla="*/ 187500 w 420000"/>
                <a:gd name="connsiteY26" fmla="*/ 367500 h 630000"/>
                <a:gd name="connsiteX27" fmla="*/ 232500 w 420000"/>
                <a:gd name="connsiteY27" fmla="*/ 367500 h 630000"/>
                <a:gd name="connsiteX28" fmla="*/ 232500 w 420000"/>
                <a:gd name="connsiteY28" fmla="*/ 412500 h 630000"/>
                <a:gd name="connsiteX29" fmla="*/ 232500 w 420000"/>
                <a:gd name="connsiteY29" fmla="*/ 577500 h 630000"/>
                <a:gd name="connsiteX30" fmla="*/ 187500 w 420000"/>
                <a:gd name="connsiteY30" fmla="*/ 577500 h 630000"/>
                <a:gd name="connsiteX31" fmla="*/ 187500 w 420000"/>
                <a:gd name="connsiteY31" fmla="*/ 487500 h 630000"/>
                <a:gd name="connsiteX32" fmla="*/ 232500 w 420000"/>
                <a:gd name="connsiteY32" fmla="*/ 487500 h 630000"/>
                <a:gd name="connsiteX33" fmla="*/ 232500 w 420000"/>
                <a:gd name="connsiteY33" fmla="*/ 577500 h 630000"/>
                <a:gd name="connsiteX34" fmla="*/ 127500 w 420000"/>
                <a:gd name="connsiteY34" fmla="*/ 292500 h 630000"/>
                <a:gd name="connsiteX35" fmla="*/ 82500 w 420000"/>
                <a:gd name="connsiteY35" fmla="*/ 292500 h 630000"/>
                <a:gd name="connsiteX36" fmla="*/ 82500 w 420000"/>
                <a:gd name="connsiteY36" fmla="*/ 247500 h 630000"/>
                <a:gd name="connsiteX37" fmla="*/ 127500 w 420000"/>
                <a:gd name="connsiteY37" fmla="*/ 247500 h 630000"/>
                <a:gd name="connsiteX38" fmla="*/ 127500 w 420000"/>
                <a:gd name="connsiteY38" fmla="*/ 292500 h 630000"/>
                <a:gd name="connsiteX39" fmla="*/ 127500 w 420000"/>
                <a:gd name="connsiteY39" fmla="*/ 412500 h 630000"/>
                <a:gd name="connsiteX40" fmla="*/ 82500 w 420000"/>
                <a:gd name="connsiteY40" fmla="*/ 412500 h 630000"/>
                <a:gd name="connsiteX41" fmla="*/ 82500 w 420000"/>
                <a:gd name="connsiteY41" fmla="*/ 367500 h 630000"/>
                <a:gd name="connsiteX42" fmla="*/ 127500 w 420000"/>
                <a:gd name="connsiteY42" fmla="*/ 367500 h 630000"/>
                <a:gd name="connsiteX43" fmla="*/ 127500 w 420000"/>
                <a:gd name="connsiteY43" fmla="*/ 412500 h 630000"/>
                <a:gd name="connsiteX44" fmla="*/ 127500 w 420000"/>
                <a:gd name="connsiteY44" fmla="*/ 532500 h 630000"/>
                <a:gd name="connsiteX45" fmla="*/ 82500 w 420000"/>
                <a:gd name="connsiteY45" fmla="*/ 532500 h 630000"/>
                <a:gd name="connsiteX46" fmla="*/ 82500 w 420000"/>
                <a:gd name="connsiteY46" fmla="*/ 487500 h 630000"/>
                <a:gd name="connsiteX47" fmla="*/ 127500 w 420000"/>
                <a:gd name="connsiteY47" fmla="*/ 487500 h 630000"/>
                <a:gd name="connsiteX48" fmla="*/ 127500 w 420000"/>
                <a:gd name="connsiteY48" fmla="*/ 532500 h 630000"/>
                <a:gd name="connsiteX49" fmla="*/ 390000 w 420000"/>
                <a:gd name="connsiteY49" fmla="*/ 577500 h 630000"/>
                <a:gd name="connsiteX50" fmla="*/ 390000 w 420000"/>
                <a:gd name="connsiteY50" fmla="*/ 75000 h 630000"/>
                <a:gd name="connsiteX51" fmla="*/ 367500 w 420000"/>
                <a:gd name="connsiteY51" fmla="*/ 75000 h 630000"/>
                <a:gd name="connsiteX52" fmla="*/ 367500 w 420000"/>
                <a:gd name="connsiteY52" fmla="*/ 30000 h 630000"/>
                <a:gd name="connsiteX53" fmla="*/ 345000 w 420000"/>
                <a:gd name="connsiteY53" fmla="*/ 30000 h 630000"/>
                <a:gd name="connsiteX54" fmla="*/ 345000 w 420000"/>
                <a:gd name="connsiteY54" fmla="*/ 0 h 630000"/>
                <a:gd name="connsiteX55" fmla="*/ 75000 w 420000"/>
                <a:gd name="connsiteY55" fmla="*/ 0 h 630000"/>
                <a:gd name="connsiteX56" fmla="*/ 75000 w 420000"/>
                <a:gd name="connsiteY56" fmla="*/ 30000 h 630000"/>
                <a:gd name="connsiteX57" fmla="*/ 52500 w 420000"/>
                <a:gd name="connsiteY57" fmla="*/ 30000 h 630000"/>
                <a:gd name="connsiteX58" fmla="*/ 52500 w 420000"/>
                <a:gd name="connsiteY58" fmla="*/ 75000 h 630000"/>
                <a:gd name="connsiteX59" fmla="*/ 30000 w 420000"/>
                <a:gd name="connsiteY59" fmla="*/ 75000 h 630000"/>
                <a:gd name="connsiteX60" fmla="*/ 30000 w 420000"/>
                <a:gd name="connsiteY60" fmla="*/ 577500 h 630000"/>
                <a:gd name="connsiteX61" fmla="*/ 0 w 420000"/>
                <a:gd name="connsiteY61" fmla="*/ 577500 h 630000"/>
                <a:gd name="connsiteX62" fmla="*/ 0 w 420000"/>
                <a:gd name="connsiteY62" fmla="*/ 630000 h 630000"/>
                <a:gd name="connsiteX63" fmla="*/ 420000 w 420000"/>
                <a:gd name="connsiteY63" fmla="*/ 630000 h 630000"/>
                <a:gd name="connsiteX64" fmla="*/ 420000 w 420000"/>
                <a:gd name="connsiteY64" fmla="*/ 577500 h 630000"/>
                <a:gd name="connsiteX65" fmla="*/ 390000 w 420000"/>
                <a:gd name="connsiteY65" fmla="*/ 577500 h 630000"/>
                <a:gd name="connsiteX0" fmla="*/ 292500 w 420000"/>
                <a:gd name="connsiteY0" fmla="*/ 127500 h 630000"/>
                <a:gd name="connsiteX1" fmla="*/ 292500 w 420000"/>
                <a:gd name="connsiteY1" fmla="*/ 172500 h 630000"/>
                <a:gd name="connsiteX2" fmla="*/ 292500 w 420000"/>
                <a:gd name="connsiteY2" fmla="*/ 127500 h 630000"/>
                <a:gd name="connsiteX3" fmla="*/ 337500 w 420000"/>
                <a:gd name="connsiteY3" fmla="*/ 292500 h 630000"/>
                <a:gd name="connsiteX4" fmla="*/ 292500 w 420000"/>
                <a:gd name="connsiteY4" fmla="*/ 292500 h 630000"/>
                <a:gd name="connsiteX5" fmla="*/ 292500 w 420000"/>
                <a:gd name="connsiteY5" fmla="*/ 247500 h 630000"/>
                <a:gd name="connsiteX6" fmla="*/ 337500 w 420000"/>
                <a:gd name="connsiteY6" fmla="*/ 247500 h 630000"/>
                <a:gd name="connsiteX7" fmla="*/ 337500 w 420000"/>
                <a:gd name="connsiteY7" fmla="*/ 292500 h 630000"/>
                <a:gd name="connsiteX8" fmla="*/ 337500 w 420000"/>
                <a:gd name="connsiteY8" fmla="*/ 412500 h 630000"/>
                <a:gd name="connsiteX9" fmla="*/ 292500 w 420000"/>
                <a:gd name="connsiteY9" fmla="*/ 412500 h 630000"/>
                <a:gd name="connsiteX10" fmla="*/ 292500 w 420000"/>
                <a:gd name="connsiteY10" fmla="*/ 367500 h 630000"/>
                <a:gd name="connsiteX11" fmla="*/ 337500 w 420000"/>
                <a:gd name="connsiteY11" fmla="*/ 367500 h 630000"/>
                <a:gd name="connsiteX12" fmla="*/ 337500 w 420000"/>
                <a:gd name="connsiteY12" fmla="*/ 412500 h 630000"/>
                <a:gd name="connsiteX13" fmla="*/ 337500 w 420000"/>
                <a:gd name="connsiteY13" fmla="*/ 532500 h 630000"/>
                <a:gd name="connsiteX14" fmla="*/ 292500 w 420000"/>
                <a:gd name="connsiteY14" fmla="*/ 532500 h 630000"/>
                <a:gd name="connsiteX15" fmla="*/ 292500 w 420000"/>
                <a:gd name="connsiteY15" fmla="*/ 487500 h 630000"/>
                <a:gd name="connsiteX16" fmla="*/ 337500 w 420000"/>
                <a:gd name="connsiteY16" fmla="*/ 487500 h 630000"/>
                <a:gd name="connsiteX17" fmla="*/ 337500 w 420000"/>
                <a:gd name="connsiteY17" fmla="*/ 532500 h 630000"/>
                <a:gd name="connsiteX18" fmla="*/ 232500 w 420000"/>
                <a:gd name="connsiteY18" fmla="*/ 292500 h 630000"/>
                <a:gd name="connsiteX19" fmla="*/ 187500 w 420000"/>
                <a:gd name="connsiteY19" fmla="*/ 292500 h 630000"/>
                <a:gd name="connsiteX20" fmla="*/ 187500 w 420000"/>
                <a:gd name="connsiteY20" fmla="*/ 247500 h 630000"/>
                <a:gd name="connsiteX21" fmla="*/ 232500 w 420000"/>
                <a:gd name="connsiteY21" fmla="*/ 247500 h 630000"/>
                <a:gd name="connsiteX22" fmla="*/ 232500 w 420000"/>
                <a:gd name="connsiteY22" fmla="*/ 292500 h 630000"/>
                <a:gd name="connsiteX23" fmla="*/ 232500 w 420000"/>
                <a:gd name="connsiteY23" fmla="*/ 412500 h 630000"/>
                <a:gd name="connsiteX24" fmla="*/ 187500 w 420000"/>
                <a:gd name="connsiteY24" fmla="*/ 412500 h 630000"/>
                <a:gd name="connsiteX25" fmla="*/ 187500 w 420000"/>
                <a:gd name="connsiteY25" fmla="*/ 367500 h 630000"/>
                <a:gd name="connsiteX26" fmla="*/ 232500 w 420000"/>
                <a:gd name="connsiteY26" fmla="*/ 367500 h 630000"/>
                <a:gd name="connsiteX27" fmla="*/ 232500 w 420000"/>
                <a:gd name="connsiteY27" fmla="*/ 412500 h 630000"/>
                <a:gd name="connsiteX28" fmla="*/ 232500 w 420000"/>
                <a:gd name="connsiteY28" fmla="*/ 577500 h 630000"/>
                <a:gd name="connsiteX29" fmla="*/ 187500 w 420000"/>
                <a:gd name="connsiteY29" fmla="*/ 577500 h 630000"/>
                <a:gd name="connsiteX30" fmla="*/ 187500 w 420000"/>
                <a:gd name="connsiteY30" fmla="*/ 487500 h 630000"/>
                <a:gd name="connsiteX31" fmla="*/ 232500 w 420000"/>
                <a:gd name="connsiteY31" fmla="*/ 487500 h 630000"/>
                <a:gd name="connsiteX32" fmla="*/ 232500 w 420000"/>
                <a:gd name="connsiteY32" fmla="*/ 577500 h 630000"/>
                <a:gd name="connsiteX33" fmla="*/ 127500 w 420000"/>
                <a:gd name="connsiteY33" fmla="*/ 292500 h 630000"/>
                <a:gd name="connsiteX34" fmla="*/ 82500 w 420000"/>
                <a:gd name="connsiteY34" fmla="*/ 292500 h 630000"/>
                <a:gd name="connsiteX35" fmla="*/ 82500 w 420000"/>
                <a:gd name="connsiteY35" fmla="*/ 247500 h 630000"/>
                <a:gd name="connsiteX36" fmla="*/ 127500 w 420000"/>
                <a:gd name="connsiteY36" fmla="*/ 247500 h 630000"/>
                <a:gd name="connsiteX37" fmla="*/ 127500 w 420000"/>
                <a:gd name="connsiteY37" fmla="*/ 292500 h 630000"/>
                <a:gd name="connsiteX38" fmla="*/ 127500 w 420000"/>
                <a:gd name="connsiteY38" fmla="*/ 412500 h 630000"/>
                <a:gd name="connsiteX39" fmla="*/ 82500 w 420000"/>
                <a:gd name="connsiteY39" fmla="*/ 412500 h 630000"/>
                <a:gd name="connsiteX40" fmla="*/ 82500 w 420000"/>
                <a:gd name="connsiteY40" fmla="*/ 367500 h 630000"/>
                <a:gd name="connsiteX41" fmla="*/ 127500 w 420000"/>
                <a:gd name="connsiteY41" fmla="*/ 367500 h 630000"/>
                <a:gd name="connsiteX42" fmla="*/ 127500 w 420000"/>
                <a:gd name="connsiteY42" fmla="*/ 412500 h 630000"/>
                <a:gd name="connsiteX43" fmla="*/ 127500 w 420000"/>
                <a:gd name="connsiteY43" fmla="*/ 532500 h 630000"/>
                <a:gd name="connsiteX44" fmla="*/ 82500 w 420000"/>
                <a:gd name="connsiteY44" fmla="*/ 532500 h 630000"/>
                <a:gd name="connsiteX45" fmla="*/ 82500 w 420000"/>
                <a:gd name="connsiteY45" fmla="*/ 487500 h 630000"/>
                <a:gd name="connsiteX46" fmla="*/ 127500 w 420000"/>
                <a:gd name="connsiteY46" fmla="*/ 487500 h 630000"/>
                <a:gd name="connsiteX47" fmla="*/ 127500 w 420000"/>
                <a:gd name="connsiteY47" fmla="*/ 532500 h 630000"/>
                <a:gd name="connsiteX48" fmla="*/ 390000 w 420000"/>
                <a:gd name="connsiteY48" fmla="*/ 577500 h 630000"/>
                <a:gd name="connsiteX49" fmla="*/ 390000 w 420000"/>
                <a:gd name="connsiteY49" fmla="*/ 75000 h 630000"/>
                <a:gd name="connsiteX50" fmla="*/ 367500 w 420000"/>
                <a:gd name="connsiteY50" fmla="*/ 75000 h 630000"/>
                <a:gd name="connsiteX51" fmla="*/ 367500 w 420000"/>
                <a:gd name="connsiteY51" fmla="*/ 30000 h 630000"/>
                <a:gd name="connsiteX52" fmla="*/ 345000 w 420000"/>
                <a:gd name="connsiteY52" fmla="*/ 30000 h 630000"/>
                <a:gd name="connsiteX53" fmla="*/ 345000 w 420000"/>
                <a:gd name="connsiteY53" fmla="*/ 0 h 630000"/>
                <a:gd name="connsiteX54" fmla="*/ 75000 w 420000"/>
                <a:gd name="connsiteY54" fmla="*/ 0 h 630000"/>
                <a:gd name="connsiteX55" fmla="*/ 75000 w 420000"/>
                <a:gd name="connsiteY55" fmla="*/ 30000 h 630000"/>
                <a:gd name="connsiteX56" fmla="*/ 52500 w 420000"/>
                <a:gd name="connsiteY56" fmla="*/ 30000 h 630000"/>
                <a:gd name="connsiteX57" fmla="*/ 52500 w 420000"/>
                <a:gd name="connsiteY57" fmla="*/ 75000 h 630000"/>
                <a:gd name="connsiteX58" fmla="*/ 30000 w 420000"/>
                <a:gd name="connsiteY58" fmla="*/ 75000 h 630000"/>
                <a:gd name="connsiteX59" fmla="*/ 30000 w 420000"/>
                <a:gd name="connsiteY59" fmla="*/ 577500 h 630000"/>
                <a:gd name="connsiteX60" fmla="*/ 0 w 420000"/>
                <a:gd name="connsiteY60" fmla="*/ 577500 h 630000"/>
                <a:gd name="connsiteX61" fmla="*/ 0 w 420000"/>
                <a:gd name="connsiteY61" fmla="*/ 630000 h 630000"/>
                <a:gd name="connsiteX62" fmla="*/ 420000 w 420000"/>
                <a:gd name="connsiteY62" fmla="*/ 630000 h 630000"/>
                <a:gd name="connsiteX63" fmla="*/ 420000 w 420000"/>
                <a:gd name="connsiteY63" fmla="*/ 577500 h 630000"/>
                <a:gd name="connsiteX64" fmla="*/ 390000 w 420000"/>
                <a:gd name="connsiteY64" fmla="*/ 577500 h 630000"/>
                <a:gd name="connsiteX0" fmla="*/ 337500 w 420000"/>
                <a:gd name="connsiteY0" fmla="*/ 292500 h 630000"/>
                <a:gd name="connsiteX1" fmla="*/ 292500 w 420000"/>
                <a:gd name="connsiteY1" fmla="*/ 292500 h 630000"/>
                <a:gd name="connsiteX2" fmla="*/ 292500 w 420000"/>
                <a:gd name="connsiteY2" fmla="*/ 247500 h 630000"/>
                <a:gd name="connsiteX3" fmla="*/ 337500 w 420000"/>
                <a:gd name="connsiteY3" fmla="*/ 247500 h 630000"/>
                <a:gd name="connsiteX4" fmla="*/ 337500 w 420000"/>
                <a:gd name="connsiteY4" fmla="*/ 292500 h 630000"/>
                <a:gd name="connsiteX5" fmla="*/ 337500 w 420000"/>
                <a:gd name="connsiteY5" fmla="*/ 412500 h 630000"/>
                <a:gd name="connsiteX6" fmla="*/ 292500 w 420000"/>
                <a:gd name="connsiteY6" fmla="*/ 412500 h 630000"/>
                <a:gd name="connsiteX7" fmla="*/ 292500 w 420000"/>
                <a:gd name="connsiteY7" fmla="*/ 367500 h 630000"/>
                <a:gd name="connsiteX8" fmla="*/ 337500 w 420000"/>
                <a:gd name="connsiteY8" fmla="*/ 367500 h 630000"/>
                <a:gd name="connsiteX9" fmla="*/ 337500 w 420000"/>
                <a:gd name="connsiteY9" fmla="*/ 412500 h 630000"/>
                <a:gd name="connsiteX10" fmla="*/ 337500 w 420000"/>
                <a:gd name="connsiteY10" fmla="*/ 532500 h 630000"/>
                <a:gd name="connsiteX11" fmla="*/ 292500 w 420000"/>
                <a:gd name="connsiteY11" fmla="*/ 532500 h 630000"/>
                <a:gd name="connsiteX12" fmla="*/ 292500 w 420000"/>
                <a:gd name="connsiteY12" fmla="*/ 487500 h 630000"/>
                <a:gd name="connsiteX13" fmla="*/ 337500 w 420000"/>
                <a:gd name="connsiteY13" fmla="*/ 487500 h 630000"/>
                <a:gd name="connsiteX14" fmla="*/ 337500 w 420000"/>
                <a:gd name="connsiteY14" fmla="*/ 532500 h 630000"/>
                <a:gd name="connsiteX15" fmla="*/ 232500 w 420000"/>
                <a:gd name="connsiteY15" fmla="*/ 292500 h 630000"/>
                <a:gd name="connsiteX16" fmla="*/ 187500 w 420000"/>
                <a:gd name="connsiteY16" fmla="*/ 292500 h 630000"/>
                <a:gd name="connsiteX17" fmla="*/ 187500 w 420000"/>
                <a:gd name="connsiteY17" fmla="*/ 247500 h 630000"/>
                <a:gd name="connsiteX18" fmla="*/ 232500 w 420000"/>
                <a:gd name="connsiteY18" fmla="*/ 247500 h 630000"/>
                <a:gd name="connsiteX19" fmla="*/ 232500 w 420000"/>
                <a:gd name="connsiteY19" fmla="*/ 292500 h 630000"/>
                <a:gd name="connsiteX20" fmla="*/ 232500 w 420000"/>
                <a:gd name="connsiteY20" fmla="*/ 412500 h 630000"/>
                <a:gd name="connsiteX21" fmla="*/ 187500 w 420000"/>
                <a:gd name="connsiteY21" fmla="*/ 412500 h 630000"/>
                <a:gd name="connsiteX22" fmla="*/ 187500 w 420000"/>
                <a:gd name="connsiteY22" fmla="*/ 367500 h 630000"/>
                <a:gd name="connsiteX23" fmla="*/ 232500 w 420000"/>
                <a:gd name="connsiteY23" fmla="*/ 367500 h 630000"/>
                <a:gd name="connsiteX24" fmla="*/ 232500 w 420000"/>
                <a:gd name="connsiteY24" fmla="*/ 412500 h 630000"/>
                <a:gd name="connsiteX25" fmla="*/ 232500 w 420000"/>
                <a:gd name="connsiteY25" fmla="*/ 577500 h 630000"/>
                <a:gd name="connsiteX26" fmla="*/ 187500 w 420000"/>
                <a:gd name="connsiteY26" fmla="*/ 577500 h 630000"/>
                <a:gd name="connsiteX27" fmla="*/ 187500 w 420000"/>
                <a:gd name="connsiteY27" fmla="*/ 487500 h 630000"/>
                <a:gd name="connsiteX28" fmla="*/ 232500 w 420000"/>
                <a:gd name="connsiteY28" fmla="*/ 487500 h 630000"/>
                <a:gd name="connsiteX29" fmla="*/ 232500 w 420000"/>
                <a:gd name="connsiteY29" fmla="*/ 577500 h 630000"/>
                <a:gd name="connsiteX30" fmla="*/ 127500 w 420000"/>
                <a:gd name="connsiteY30" fmla="*/ 292500 h 630000"/>
                <a:gd name="connsiteX31" fmla="*/ 82500 w 420000"/>
                <a:gd name="connsiteY31" fmla="*/ 292500 h 630000"/>
                <a:gd name="connsiteX32" fmla="*/ 82500 w 420000"/>
                <a:gd name="connsiteY32" fmla="*/ 247500 h 630000"/>
                <a:gd name="connsiteX33" fmla="*/ 127500 w 420000"/>
                <a:gd name="connsiteY33" fmla="*/ 247500 h 630000"/>
                <a:gd name="connsiteX34" fmla="*/ 127500 w 420000"/>
                <a:gd name="connsiteY34" fmla="*/ 292500 h 630000"/>
                <a:gd name="connsiteX35" fmla="*/ 127500 w 420000"/>
                <a:gd name="connsiteY35" fmla="*/ 412500 h 630000"/>
                <a:gd name="connsiteX36" fmla="*/ 82500 w 420000"/>
                <a:gd name="connsiteY36" fmla="*/ 412500 h 630000"/>
                <a:gd name="connsiteX37" fmla="*/ 82500 w 420000"/>
                <a:gd name="connsiteY37" fmla="*/ 367500 h 630000"/>
                <a:gd name="connsiteX38" fmla="*/ 127500 w 420000"/>
                <a:gd name="connsiteY38" fmla="*/ 367500 h 630000"/>
                <a:gd name="connsiteX39" fmla="*/ 127500 w 420000"/>
                <a:gd name="connsiteY39" fmla="*/ 412500 h 630000"/>
                <a:gd name="connsiteX40" fmla="*/ 127500 w 420000"/>
                <a:gd name="connsiteY40" fmla="*/ 532500 h 630000"/>
                <a:gd name="connsiteX41" fmla="*/ 82500 w 420000"/>
                <a:gd name="connsiteY41" fmla="*/ 532500 h 630000"/>
                <a:gd name="connsiteX42" fmla="*/ 82500 w 420000"/>
                <a:gd name="connsiteY42" fmla="*/ 487500 h 630000"/>
                <a:gd name="connsiteX43" fmla="*/ 127500 w 420000"/>
                <a:gd name="connsiteY43" fmla="*/ 487500 h 630000"/>
                <a:gd name="connsiteX44" fmla="*/ 127500 w 420000"/>
                <a:gd name="connsiteY44" fmla="*/ 532500 h 630000"/>
                <a:gd name="connsiteX45" fmla="*/ 390000 w 420000"/>
                <a:gd name="connsiteY45" fmla="*/ 577500 h 630000"/>
                <a:gd name="connsiteX46" fmla="*/ 390000 w 420000"/>
                <a:gd name="connsiteY46" fmla="*/ 75000 h 630000"/>
                <a:gd name="connsiteX47" fmla="*/ 367500 w 420000"/>
                <a:gd name="connsiteY47" fmla="*/ 75000 h 630000"/>
                <a:gd name="connsiteX48" fmla="*/ 367500 w 420000"/>
                <a:gd name="connsiteY48" fmla="*/ 30000 h 630000"/>
                <a:gd name="connsiteX49" fmla="*/ 345000 w 420000"/>
                <a:gd name="connsiteY49" fmla="*/ 30000 h 630000"/>
                <a:gd name="connsiteX50" fmla="*/ 345000 w 420000"/>
                <a:gd name="connsiteY50" fmla="*/ 0 h 630000"/>
                <a:gd name="connsiteX51" fmla="*/ 75000 w 420000"/>
                <a:gd name="connsiteY51" fmla="*/ 0 h 630000"/>
                <a:gd name="connsiteX52" fmla="*/ 75000 w 420000"/>
                <a:gd name="connsiteY52" fmla="*/ 30000 h 630000"/>
                <a:gd name="connsiteX53" fmla="*/ 52500 w 420000"/>
                <a:gd name="connsiteY53" fmla="*/ 30000 h 630000"/>
                <a:gd name="connsiteX54" fmla="*/ 52500 w 420000"/>
                <a:gd name="connsiteY54" fmla="*/ 75000 h 630000"/>
                <a:gd name="connsiteX55" fmla="*/ 30000 w 420000"/>
                <a:gd name="connsiteY55" fmla="*/ 75000 h 630000"/>
                <a:gd name="connsiteX56" fmla="*/ 30000 w 420000"/>
                <a:gd name="connsiteY56" fmla="*/ 577500 h 630000"/>
                <a:gd name="connsiteX57" fmla="*/ 0 w 420000"/>
                <a:gd name="connsiteY57" fmla="*/ 577500 h 630000"/>
                <a:gd name="connsiteX58" fmla="*/ 0 w 420000"/>
                <a:gd name="connsiteY58" fmla="*/ 630000 h 630000"/>
                <a:gd name="connsiteX59" fmla="*/ 420000 w 420000"/>
                <a:gd name="connsiteY59" fmla="*/ 630000 h 630000"/>
                <a:gd name="connsiteX60" fmla="*/ 420000 w 420000"/>
                <a:gd name="connsiteY60" fmla="*/ 577500 h 630000"/>
                <a:gd name="connsiteX61" fmla="*/ 390000 w 420000"/>
                <a:gd name="connsiteY61" fmla="*/ 577500 h 630000"/>
                <a:gd name="connsiteX0" fmla="*/ 337500 w 420000"/>
                <a:gd name="connsiteY0" fmla="*/ 292500 h 630000"/>
                <a:gd name="connsiteX1" fmla="*/ 292500 w 420000"/>
                <a:gd name="connsiteY1" fmla="*/ 292500 h 630000"/>
                <a:gd name="connsiteX2" fmla="*/ 292500 w 420000"/>
                <a:gd name="connsiteY2" fmla="*/ 247500 h 630000"/>
                <a:gd name="connsiteX3" fmla="*/ 337500 w 420000"/>
                <a:gd name="connsiteY3" fmla="*/ 247500 h 630000"/>
                <a:gd name="connsiteX4" fmla="*/ 337500 w 420000"/>
                <a:gd name="connsiteY4" fmla="*/ 292500 h 630000"/>
                <a:gd name="connsiteX5" fmla="*/ 337500 w 420000"/>
                <a:gd name="connsiteY5" fmla="*/ 412500 h 630000"/>
                <a:gd name="connsiteX6" fmla="*/ 292500 w 420000"/>
                <a:gd name="connsiteY6" fmla="*/ 412500 h 630000"/>
                <a:gd name="connsiteX7" fmla="*/ 292500 w 420000"/>
                <a:gd name="connsiteY7" fmla="*/ 367500 h 630000"/>
                <a:gd name="connsiteX8" fmla="*/ 337500 w 420000"/>
                <a:gd name="connsiteY8" fmla="*/ 367500 h 630000"/>
                <a:gd name="connsiteX9" fmla="*/ 337500 w 420000"/>
                <a:gd name="connsiteY9" fmla="*/ 412500 h 630000"/>
                <a:gd name="connsiteX10" fmla="*/ 337500 w 420000"/>
                <a:gd name="connsiteY10" fmla="*/ 532500 h 630000"/>
                <a:gd name="connsiteX11" fmla="*/ 292500 w 420000"/>
                <a:gd name="connsiteY11" fmla="*/ 532500 h 630000"/>
                <a:gd name="connsiteX12" fmla="*/ 292500 w 420000"/>
                <a:gd name="connsiteY12" fmla="*/ 487500 h 630000"/>
                <a:gd name="connsiteX13" fmla="*/ 337500 w 420000"/>
                <a:gd name="connsiteY13" fmla="*/ 487500 h 630000"/>
                <a:gd name="connsiteX14" fmla="*/ 337500 w 420000"/>
                <a:gd name="connsiteY14" fmla="*/ 532500 h 630000"/>
                <a:gd name="connsiteX15" fmla="*/ 232500 w 420000"/>
                <a:gd name="connsiteY15" fmla="*/ 292500 h 630000"/>
                <a:gd name="connsiteX16" fmla="*/ 187500 w 420000"/>
                <a:gd name="connsiteY16" fmla="*/ 292500 h 630000"/>
                <a:gd name="connsiteX17" fmla="*/ 187500 w 420000"/>
                <a:gd name="connsiteY17" fmla="*/ 247500 h 630000"/>
                <a:gd name="connsiteX18" fmla="*/ 232500 w 420000"/>
                <a:gd name="connsiteY18" fmla="*/ 247500 h 630000"/>
                <a:gd name="connsiteX19" fmla="*/ 232500 w 420000"/>
                <a:gd name="connsiteY19" fmla="*/ 292500 h 630000"/>
                <a:gd name="connsiteX20" fmla="*/ 232500 w 420000"/>
                <a:gd name="connsiteY20" fmla="*/ 412500 h 630000"/>
                <a:gd name="connsiteX21" fmla="*/ 187500 w 420000"/>
                <a:gd name="connsiteY21" fmla="*/ 412500 h 630000"/>
                <a:gd name="connsiteX22" fmla="*/ 187500 w 420000"/>
                <a:gd name="connsiteY22" fmla="*/ 367500 h 630000"/>
                <a:gd name="connsiteX23" fmla="*/ 232500 w 420000"/>
                <a:gd name="connsiteY23" fmla="*/ 367500 h 630000"/>
                <a:gd name="connsiteX24" fmla="*/ 232500 w 420000"/>
                <a:gd name="connsiteY24" fmla="*/ 412500 h 630000"/>
                <a:gd name="connsiteX25" fmla="*/ 232500 w 420000"/>
                <a:gd name="connsiteY25" fmla="*/ 577500 h 630000"/>
                <a:gd name="connsiteX26" fmla="*/ 187500 w 420000"/>
                <a:gd name="connsiteY26" fmla="*/ 577500 h 630000"/>
                <a:gd name="connsiteX27" fmla="*/ 187500 w 420000"/>
                <a:gd name="connsiteY27" fmla="*/ 487500 h 630000"/>
                <a:gd name="connsiteX28" fmla="*/ 232500 w 420000"/>
                <a:gd name="connsiteY28" fmla="*/ 487500 h 630000"/>
                <a:gd name="connsiteX29" fmla="*/ 232500 w 420000"/>
                <a:gd name="connsiteY29" fmla="*/ 577500 h 630000"/>
                <a:gd name="connsiteX30" fmla="*/ 127500 w 420000"/>
                <a:gd name="connsiteY30" fmla="*/ 292500 h 630000"/>
                <a:gd name="connsiteX31" fmla="*/ 82500 w 420000"/>
                <a:gd name="connsiteY31" fmla="*/ 292500 h 630000"/>
                <a:gd name="connsiteX32" fmla="*/ 82500 w 420000"/>
                <a:gd name="connsiteY32" fmla="*/ 247500 h 630000"/>
                <a:gd name="connsiteX33" fmla="*/ 127500 w 420000"/>
                <a:gd name="connsiteY33" fmla="*/ 247500 h 630000"/>
                <a:gd name="connsiteX34" fmla="*/ 127500 w 420000"/>
                <a:gd name="connsiteY34" fmla="*/ 292500 h 630000"/>
                <a:gd name="connsiteX35" fmla="*/ 127500 w 420000"/>
                <a:gd name="connsiteY35" fmla="*/ 412500 h 630000"/>
                <a:gd name="connsiteX36" fmla="*/ 82500 w 420000"/>
                <a:gd name="connsiteY36" fmla="*/ 412500 h 630000"/>
                <a:gd name="connsiteX37" fmla="*/ 82500 w 420000"/>
                <a:gd name="connsiteY37" fmla="*/ 367500 h 630000"/>
                <a:gd name="connsiteX38" fmla="*/ 127500 w 420000"/>
                <a:gd name="connsiteY38" fmla="*/ 367500 h 630000"/>
                <a:gd name="connsiteX39" fmla="*/ 127500 w 420000"/>
                <a:gd name="connsiteY39" fmla="*/ 412500 h 630000"/>
                <a:gd name="connsiteX40" fmla="*/ 127500 w 420000"/>
                <a:gd name="connsiteY40" fmla="*/ 532500 h 630000"/>
                <a:gd name="connsiteX41" fmla="*/ 82500 w 420000"/>
                <a:gd name="connsiteY41" fmla="*/ 532500 h 630000"/>
                <a:gd name="connsiteX42" fmla="*/ 82500 w 420000"/>
                <a:gd name="connsiteY42" fmla="*/ 487500 h 630000"/>
                <a:gd name="connsiteX43" fmla="*/ 127500 w 420000"/>
                <a:gd name="connsiteY43" fmla="*/ 487500 h 630000"/>
                <a:gd name="connsiteX44" fmla="*/ 127500 w 420000"/>
                <a:gd name="connsiteY44" fmla="*/ 532500 h 630000"/>
                <a:gd name="connsiteX45" fmla="*/ 390000 w 420000"/>
                <a:gd name="connsiteY45" fmla="*/ 577500 h 630000"/>
                <a:gd name="connsiteX46" fmla="*/ 390000 w 420000"/>
                <a:gd name="connsiteY46" fmla="*/ 75000 h 630000"/>
                <a:gd name="connsiteX47" fmla="*/ 367500 w 420000"/>
                <a:gd name="connsiteY47" fmla="*/ 75000 h 630000"/>
                <a:gd name="connsiteX48" fmla="*/ 367500 w 420000"/>
                <a:gd name="connsiteY48" fmla="*/ 30000 h 630000"/>
                <a:gd name="connsiteX49" fmla="*/ 345000 w 420000"/>
                <a:gd name="connsiteY49" fmla="*/ 30000 h 630000"/>
                <a:gd name="connsiteX50" fmla="*/ 345000 w 420000"/>
                <a:gd name="connsiteY50" fmla="*/ 0 h 630000"/>
                <a:gd name="connsiteX51" fmla="*/ 75000 w 420000"/>
                <a:gd name="connsiteY51" fmla="*/ 30000 h 630000"/>
                <a:gd name="connsiteX52" fmla="*/ 52500 w 420000"/>
                <a:gd name="connsiteY52" fmla="*/ 30000 h 630000"/>
                <a:gd name="connsiteX53" fmla="*/ 52500 w 420000"/>
                <a:gd name="connsiteY53" fmla="*/ 75000 h 630000"/>
                <a:gd name="connsiteX54" fmla="*/ 30000 w 420000"/>
                <a:gd name="connsiteY54" fmla="*/ 75000 h 630000"/>
                <a:gd name="connsiteX55" fmla="*/ 30000 w 420000"/>
                <a:gd name="connsiteY55" fmla="*/ 577500 h 630000"/>
                <a:gd name="connsiteX56" fmla="*/ 0 w 420000"/>
                <a:gd name="connsiteY56" fmla="*/ 577500 h 630000"/>
                <a:gd name="connsiteX57" fmla="*/ 0 w 420000"/>
                <a:gd name="connsiteY57" fmla="*/ 630000 h 630000"/>
                <a:gd name="connsiteX58" fmla="*/ 420000 w 420000"/>
                <a:gd name="connsiteY58" fmla="*/ 630000 h 630000"/>
                <a:gd name="connsiteX59" fmla="*/ 420000 w 420000"/>
                <a:gd name="connsiteY59" fmla="*/ 577500 h 630000"/>
                <a:gd name="connsiteX60" fmla="*/ 390000 w 420000"/>
                <a:gd name="connsiteY60" fmla="*/ 577500 h 63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75000 w 420000"/>
                <a:gd name="connsiteY50" fmla="*/ 0 h 600000"/>
                <a:gd name="connsiteX51" fmla="*/ 52500 w 420000"/>
                <a:gd name="connsiteY51" fmla="*/ 0 h 600000"/>
                <a:gd name="connsiteX52" fmla="*/ 52500 w 420000"/>
                <a:gd name="connsiteY52" fmla="*/ 45000 h 600000"/>
                <a:gd name="connsiteX53" fmla="*/ 30000 w 420000"/>
                <a:gd name="connsiteY53" fmla="*/ 45000 h 600000"/>
                <a:gd name="connsiteX54" fmla="*/ 30000 w 420000"/>
                <a:gd name="connsiteY54" fmla="*/ 547500 h 600000"/>
                <a:gd name="connsiteX55" fmla="*/ 0 w 420000"/>
                <a:gd name="connsiteY55" fmla="*/ 547500 h 600000"/>
                <a:gd name="connsiteX56" fmla="*/ 0 w 420000"/>
                <a:gd name="connsiteY56" fmla="*/ 600000 h 600000"/>
                <a:gd name="connsiteX57" fmla="*/ 420000 w 420000"/>
                <a:gd name="connsiteY57" fmla="*/ 600000 h 600000"/>
                <a:gd name="connsiteX58" fmla="*/ 420000 w 420000"/>
                <a:gd name="connsiteY58" fmla="*/ 547500 h 600000"/>
                <a:gd name="connsiteX59" fmla="*/ 390000 w 420000"/>
                <a:gd name="connsiteY59"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75000 w 420000"/>
                <a:gd name="connsiteY50" fmla="*/ 0 h 600000"/>
                <a:gd name="connsiteX51" fmla="*/ 52500 w 420000"/>
                <a:gd name="connsiteY51" fmla="*/ 45000 h 600000"/>
                <a:gd name="connsiteX52" fmla="*/ 30000 w 420000"/>
                <a:gd name="connsiteY52" fmla="*/ 45000 h 600000"/>
                <a:gd name="connsiteX53" fmla="*/ 30000 w 420000"/>
                <a:gd name="connsiteY53" fmla="*/ 547500 h 600000"/>
                <a:gd name="connsiteX54" fmla="*/ 0 w 420000"/>
                <a:gd name="connsiteY54" fmla="*/ 547500 h 600000"/>
                <a:gd name="connsiteX55" fmla="*/ 0 w 420000"/>
                <a:gd name="connsiteY55" fmla="*/ 600000 h 600000"/>
                <a:gd name="connsiteX56" fmla="*/ 420000 w 420000"/>
                <a:gd name="connsiteY56" fmla="*/ 600000 h 600000"/>
                <a:gd name="connsiteX57" fmla="*/ 420000 w 420000"/>
                <a:gd name="connsiteY57" fmla="*/ 547500 h 600000"/>
                <a:gd name="connsiteX58" fmla="*/ 390000 w 420000"/>
                <a:gd name="connsiteY58"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52500 w 420000"/>
                <a:gd name="connsiteY50" fmla="*/ 45000 h 600000"/>
                <a:gd name="connsiteX51" fmla="*/ 30000 w 420000"/>
                <a:gd name="connsiteY51" fmla="*/ 45000 h 600000"/>
                <a:gd name="connsiteX52" fmla="*/ 30000 w 420000"/>
                <a:gd name="connsiteY52" fmla="*/ 547500 h 600000"/>
                <a:gd name="connsiteX53" fmla="*/ 0 w 420000"/>
                <a:gd name="connsiteY53" fmla="*/ 547500 h 600000"/>
                <a:gd name="connsiteX54" fmla="*/ 0 w 420000"/>
                <a:gd name="connsiteY54" fmla="*/ 600000 h 600000"/>
                <a:gd name="connsiteX55" fmla="*/ 420000 w 420000"/>
                <a:gd name="connsiteY55" fmla="*/ 600000 h 600000"/>
                <a:gd name="connsiteX56" fmla="*/ 420000 w 420000"/>
                <a:gd name="connsiteY56" fmla="*/ 547500 h 600000"/>
                <a:gd name="connsiteX57" fmla="*/ 390000 w 420000"/>
                <a:gd name="connsiteY57"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52500 w 420000"/>
                <a:gd name="connsiteY49" fmla="*/ 45000 h 600000"/>
                <a:gd name="connsiteX50" fmla="*/ 30000 w 420000"/>
                <a:gd name="connsiteY50" fmla="*/ 45000 h 600000"/>
                <a:gd name="connsiteX51" fmla="*/ 30000 w 420000"/>
                <a:gd name="connsiteY51" fmla="*/ 547500 h 600000"/>
                <a:gd name="connsiteX52" fmla="*/ 0 w 420000"/>
                <a:gd name="connsiteY52" fmla="*/ 547500 h 600000"/>
                <a:gd name="connsiteX53" fmla="*/ 0 w 420000"/>
                <a:gd name="connsiteY53" fmla="*/ 600000 h 600000"/>
                <a:gd name="connsiteX54" fmla="*/ 420000 w 420000"/>
                <a:gd name="connsiteY54" fmla="*/ 600000 h 600000"/>
                <a:gd name="connsiteX55" fmla="*/ 420000 w 420000"/>
                <a:gd name="connsiteY55" fmla="*/ 547500 h 600000"/>
                <a:gd name="connsiteX56" fmla="*/ 390000 w 420000"/>
                <a:gd name="connsiteY56" fmla="*/ 547500 h 600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67500 w 420000"/>
                <a:gd name="connsiteY47" fmla="*/ 0 h 555000"/>
                <a:gd name="connsiteX48" fmla="*/ 52500 w 420000"/>
                <a:gd name="connsiteY48" fmla="*/ 0 h 555000"/>
                <a:gd name="connsiteX49" fmla="*/ 30000 w 420000"/>
                <a:gd name="connsiteY49" fmla="*/ 0 h 555000"/>
                <a:gd name="connsiteX50" fmla="*/ 30000 w 420000"/>
                <a:gd name="connsiteY50" fmla="*/ 502500 h 555000"/>
                <a:gd name="connsiteX51" fmla="*/ 0 w 420000"/>
                <a:gd name="connsiteY51" fmla="*/ 502500 h 555000"/>
                <a:gd name="connsiteX52" fmla="*/ 0 w 420000"/>
                <a:gd name="connsiteY52" fmla="*/ 555000 h 555000"/>
                <a:gd name="connsiteX53" fmla="*/ 420000 w 420000"/>
                <a:gd name="connsiteY53" fmla="*/ 555000 h 555000"/>
                <a:gd name="connsiteX54" fmla="*/ 420000 w 420000"/>
                <a:gd name="connsiteY54" fmla="*/ 502500 h 555000"/>
                <a:gd name="connsiteX55" fmla="*/ 390000 w 420000"/>
                <a:gd name="connsiteY55"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67500 w 420000"/>
                <a:gd name="connsiteY47" fmla="*/ 0 h 555000"/>
                <a:gd name="connsiteX48" fmla="*/ 30000 w 420000"/>
                <a:gd name="connsiteY48" fmla="*/ 0 h 555000"/>
                <a:gd name="connsiteX49" fmla="*/ 30000 w 420000"/>
                <a:gd name="connsiteY49" fmla="*/ 502500 h 555000"/>
                <a:gd name="connsiteX50" fmla="*/ 0 w 420000"/>
                <a:gd name="connsiteY50" fmla="*/ 502500 h 555000"/>
                <a:gd name="connsiteX51" fmla="*/ 0 w 420000"/>
                <a:gd name="connsiteY51" fmla="*/ 555000 h 555000"/>
                <a:gd name="connsiteX52" fmla="*/ 420000 w 420000"/>
                <a:gd name="connsiteY52" fmla="*/ 555000 h 555000"/>
                <a:gd name="connsiteX53" fmla="*/ 420000 w 420000"/>
                <a:gd name="connsiteY53" fmla="*/ 502500 h 555000"/>
                <a:gd name="connsiteX54" fmla="*/ 390000 w 420000"/>
                <a:gd name="connsiteY54"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0000 w 420000"/>
                <a:gd name="connsiteY47" fmla="*/ 0 h 555000"/>
                <a:gd name="connsiteX48" fmla="*/ 30000 w 420000"/>
                <a:gd name="connsiteY48" fmla="*/ 502500 h 555000"/>
                <a:gd name="connsiteX49" fmla="*/ 0 w 420000"/>
                <a:gd name="connsiteY49" fmla="*/ 502500 h 555000"/>
                <a:gd name="connsiteX50" fmla="*/ 0 w 420000"/>
                <a:gd name="connsiteY50" fmla="*/ 555000 h 555000"/>
                <a:gd name="connsiteX51" fmla="*/ 420000 w 420000"/>
                <a:gd name="connsiteY51" fmla="*/ 555000 h 555000"/>
                <a:gd name="connsiteX52" fmla="*/ 420000 w 420000"/>
                <a:gd name="connsiteY52" fmla="*/ 502500 h 555000"/>
                <a:gd name="connsiteX53" fmla="*/ 390000 w 420000"/>
                <a:gd name="connsiteY53"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86825 w 420000"/>
                <a:gd name="connsiteY46" fmla="*/ 257175 h 555000"/>
                <a:gd name="connsiteX47" fmla="*/ 30000 w 420000"/>
                <a:gd name="connsiteY47" fmla="*/ 0 h 555000"/>
                <a:gd name="connsiteX48" fmla="*/ 30000 w 420000"/>
                <a:gd name="connsiteY48" fmla="*/ 502500 h 555000"/>
                <a:gd name="connsiteX49" fmla="*/ 0 w 420000"/>
                <a:gd name="connsiteY49" fmla="*/ 502500 h 555000"/>
                <a:gd name="connsiteX50" fmla="*/ 0 w 420000"/>
                <a:gd name="connsiteY50" fmla="*/ 555000 h 555000"/>
                <a:gd name="connsiteX51" fmla="*/ 420000 w 420000"/>
                <a:gd name="connsiteY51" fmla="*/ 555000 h 555000"/>
                <a:gd name="connsiteX52" fmla="*/ 420000 w 420000"/>
                <a:gd name="connsiteY52" fmla="*/ 502500 h 555000"/>
                <a:gd name="connsiteX53" fmla="*/ 390000 w 420000"/>
                <a:gd name="connsiteY53" fmla="*/ 502500 h 5550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45000 h 382500"/>
                <a:gd name="connsiteX32" fmla="*/ 82500 w 420000"/>
                <a:gd name="connsiteY32" fmla="*/ 0 h 382500"/>
                <a:gd name="connsiteX33" fmla="*/ 127500 w 420000"/>
                <a:gd name="connsiteY33" fmla="*/ 0 h 382500"/>
                <a:gd name="connsiteX34" fmla="*/ 127500 w 420000"/>
                <a:gd name="connsiteY34" fmla="*/ 45000 h 382500"/>
                <a:gd name="connsiteX35" fmla="*/ 127500 w 420000"/>
                <a:gd name="connsiteY35" fmla="*/ 165000 h 382500"/>
                <a:gd name="connsiteX36" fmla="*/ 82500 w 420000"/>
                <a:gd name="connsiteY36" fmla="*/ 165000 h 382500"/>
                <a:gd name="connsiteX37" fmla="*/ 82500 w 420000"/>
                <a:gd name="connsiteY37" fmla="*/ 120000 h 382500"/>
                <a:gd name="connsiteX38" fmla="*/ 127500 w 420000"/>
                <a:gd name="connsiteY38" fmla="*/ 120000 h 382500"/>
                <a:gd name="connsiteX39" fmla="*/ 127500 w 420000"/>
                <a:gd name="connsiteY39" fmla="*/ 165000 h 382500"/>
                <a:gd name="connsiteX40" fmla="*/ 127500 w 420000"/>
                <a:gd name="connsiteY40" fmla="*/ 285000 h 382500"/>
                <a:gd name="connsiteX41" fmla="*/ 82500 w 420000"/>
                <a:gd name="connsiteY41" fmla="*/ 285000 h 382500"/>
                <a:gd name="connsiteX42" fmla="*/ 82500 w 420000"/>
                <a:gd name="connsiteY42" fmla="*/ 240000 h 382500"/>
                <a:gd name="connsiteX43" fmla="*/ 127500 w 420000"/>
                <a:gd name="connsiteY43" fmla="*/ 240000 h 382500"/>
                <a:gd name="connsiteX44" fmla="*/ 127500 w 420000"/>
                <a:gd name="connsiteY44" fmla="*/ 285000 h 382500"/>
                <a:gd name="connsiteX45" fmla="*/ 390000 w 420000"/>
                <a:gd name="connsiteY45" fmla="*/ 330000 h 382500"/>
                <a:gd name="connsiteX46" fmla="*/ 386825 w 420000"/>
                <a:gd name="connsiteY46" fmla="*/ 84675 h 382500"/>
                <a:gd name="connsiteX47" fmla="*/ 30000 w 420000"/>
                <a:gd name="connsiteY47" fmla="*/ 81500 h 382500"/>
                <a:gd name="connsiteX48" fmla="*/ 30000 w 420000"/>
                <a:gd name="connsiteY48" fmla="*/ 330000 h 382500"/>
                <a:gd name="connsiteX49" fmla="*/ 0 w 420000"/>
                <a:gd name="connsiteY49" fmla="*/ 330000 h 382500"/>
                <a:gd name="connsiteX50" fmla="*/ 0 w 420000"/>
                <a:gd name="connsiteY50" fmla="*/ 382500 h 382500"/>
                <a:gd name="connsiteX51" fmla="*/ 420000 w 420000"/>
                <a:gd name="connsiteY51" fmla="*/ 382500 h 382500"/>
                <a:gd name="connsiteX52" fmla="*/ 420000 w 420000"/>
                <a:gd name="connsiteY52" fmla="*/ 330000 h 382500"/>
                <a:gd name="connsiteX53" fmla="*/ 390000 w 420000"/>
                <a:gd name="connsiteY53"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45000 h 382500"/>
                <a:gd name="connsiteX32" fmla="*/ 82500 w 420000"/>
                <a:gd name="connsiteY32" fmla="*/ 0 h 382500"/>
                <a:gd name="connsiteX33" fmla="*/ 127500 w 420000"/>
                <a:gd name="connsiteY33" fmla="*/ 45000 h 382500"/>
                <a:gd name="connsiteX34" fmla="*/ 127500 w 420000"/>
                <a:gd name="connsiteY34" fmla="*/ 165000 h 382500"/>
                <a:gd name="connsiteX35" fmla="*/ 82500 w 420000"/>
                <a:gd name="connsiteY35" fmla="*/ 165000 h 382500"/>
                <a:gd name="connsiteX36" fmla="*/ 82500 w 420000"/>
                <a:gd name="connsiteY36" fmla="*/ 120000 h 382500"/>
                <a:gd name="connsiteX37" fmla="*/ 127500 w 420000"/>
                <a:gd name="connsiteY37" fmla="*/ 120000 h 382500"/>
                <a:gd name="connsiteX38" fmla="*/ 127500 w 420000"/>
                <a:gd name="connsiteY38" fmla="*/ 165000 h 382500"/>
                <a:gd name="connsiteX39" fmla="*/ 127500 w 420000"/>
                <a:gd name="connsiteY39" fmla="*/ 285000 h 382500"/>
                <a:gd name="connsiteX40" fmla="*/ 82500 w 420000"/>
                <a:gd name="connsiteY40" fmla="*/ 285000 h 382500"/>
                <a:gd name="connsiteX41" fmla="*/ 82500 w 420000"/>
                <a:gd name="connsiteY41" fmla="*/ 240000 h 382500"/>
                <a:gd name="connsiteX42" fmla="*/ 127500 w 420000"/>
                <a:gd name="connsiteY42" fmla="*/ 240000 h 382500"/>
                <a:gd name="connsiteX43" fmla="*/ 127500 w 420000"/>
                <a:gd name="connsiteY43" fmla="*/ 285000 h 382500"/>
                <a:gd name="connsiteX44" fmla="*/ 390000 w 420000"/>
                <a:gd name="connsiteY44" fmla="*/ 330000 h 382500"/>
                <a:gd name="connsiteX45" fmla="*/ 386825 w 420000"/>
                <a:gd name="connsiteY45" fmla="*/ 84675 h 382500"/>
                <a:gd name="connsiteX46" fmla="*/ 30000 w 420000"/>
                <a:gd name="connsiteY46" fmla="*/ 81500 h 382500"/>
                <a:gd name="connsiteX47" fmla="*/ 30000 w 420000"/>
                <a:gd name="connsiteY47" fmla="*/ 330000 h 382500"/>
                <a:gd name="connsiteX48" fmla="*/ 0 w 420000"/>
                <a:gd name="connsiteY48" fmla="*/ 330000 h 382500"/>
                <a:gd name="connsiteX49" fmla="*/ 0 w 420000"/>
                <a:gd name="connsiteY49" fmla="*/ 382500 h 382500"/>
                <a:gd name="connsiteX50" fmla="*/ 420000 w 420000"/>
                <a:gd name="connsiteY50" fmla="*/ 382500 h 382500"/>
                <a:gd name="connsiteX51" fmla="*/ 420000 w 420000"/>
                <a:gd name="connsiteY51" fmla="*/ 330000 h 382500"/>
                <a:gd name="connsiteX52" fmla="*/ 390000 w 420000"/>
                <a:gd name="connsiteY52"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0 h 382500"/>
                <a:gd name="connsiteX32" fmla="*/ 127500 w 420000"/>
                <a:gd name="connsiteY32" fmla="*/ 45000 h 382500"/>
                <a:gd name="connsiteX33" fmla="*/ 127500 w 420000"/>
                <a:gd name="connsiteY33" fmla="*/ 165000 h 382500"/>
                <a:gd name="connsiteX34" fmla="*/ 82500 w 420000"/>
                <a:gd name="connsiteY34" fmla="*/ 165000 h 382500"/>
                <a:gd name="connsiteX35" fmla="*/ 82500 w 420000"/>
                <a:gd name="connsiteY35" fmla="*/ 120000 h 382500"/>
                <a:gd name="connsiteX36" fmla="*/ 127500 w 420000"/>
                <a:gd name="connsiteY36" fmla="*/ 120000 h 382500"/>
                <a:gd name="connsiteX37" fmla="*/ 127500 w 420000"/>
                <a:gd name="connsiteY37" fmla="*/ 165000 h 382500"/>
                <a:gd name="connsiteX38" fmla="*/ 127500 w 420000"/>
                <a:gd name="connsiteY38" fmla="*/ 285000 h 382500"/>
                <a:gd name="connsiteX39" fmla="*/ 82500 w 420000"/>
                <a:gd name="connsiteY39" fmla="*/ 285000 h 382500"/>
                <a:gd name="connsiteX40" fmla="*/ 82500 w 420000"/>
                <a:gd name="connsiteY40" fmla="*/ 240000 h 382500"/>
                <a:gd name="connsiteX41" fmla="*/ 127500 w 420000"/>
                <a:gd name="connsiteY41" fmla="*/ 240000 h 382500"/>
                <a:gd name="connsiteX42" fmla="*/ 127500 w 420000"/>
                <a:gd name="connsiteY42" fmla="*/ 285000 h 382500"/>
                <a:gd name="connsiteX43" fmla="*/ 390000 w 420000"/>
                <a:gd name="connsiteY43" fmla="*/ 330000 h 382500"/>
                <a:gd name="connsiteX44" fmla="*/ 386825 w 420000"/>
                <a:gd name="connsiteY44" fmla="*/ 84675 h 382500"/>
                <a:gd name="connsiteX45" fmla="*/ 30000 w 420000"/>
                <a:gd name="connsiteY45" fmla="*/ 81500 h 382500"/>
                <a:gd name="connsiteX46" fmla="*/ 30000 w 420000"/>
                <a:gd name="connsiteY46" fmla="*/ 330000 h 382500"/>
                <a:gd name="connsiteX47" fmla="*/ 0 w 420000"/>
                <a:gd name="connsiteY47" fmla="*/ 330000 h 382500"/>
                <a:gd name="connsiteX48" fmla="*/ 0 w 420000"/>
                <a:gd name="connsiteY48" fmla="*/ 382500 h 382500"/>
                <a:gd name="connsiteX49" fmla="*/ 420000 w 420000"/>
                <a:gd name="connsiteY49" fmla="*/ 382500 h 382500"/>
                <a:gd name="connsiteX50" fmla="*/ 420000 w 420000"/>
                <a:gd name="connsiteY50" fmla="*/ 330000 h 382500"/>
                <a:gd name="connsiteX51" fmla="*/ 390000 w 420000"/>
                <a:gd name="connsiteY51"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165000 h 382500"/>
                <a:gd name="connsiteX31" fmla="*/ 82500 w 420000"/>
                <a:gd name="connsiteY31" fmla="*/ 165000 h 382500"/>
                <a:gd name="connsiteX32" fmla="*/ 82500 w 420000"/>
                <a:gd name="connsiteY32" fmla="*/ 120000 h 382500"/>
                <a:gd name="connsiteX33" fmla="*/ 127500 w 420000"/>
                <a:gd name="connsiteY33" fmla="*/ 120000 h 382500"/>
                <a:gd name="connsiteX34" fmla="*/ 127500 w 420000"/>
                <a:gd name="connsiteY34" fmla="*/ 165000 h 382500"/>
                <a:gd name="connsiteX35" fmla="*/ 127500 w 420000"/>
                <a:gd name="connsiteY35" fmla="*/ 285000 h 382500"/>
                <a:gd name="connsiteX36" fmla="*/ 82500 w 420000"/>
                <a:gd name="connsiteY36" fmla="*/ 285000 h 382500"/>
                <a:gd name="connsiteX37" fmla="*/ 82500 w 420000"/>
                <a:gd name="connsiteY37" fmla="*/ 240000 h 382500"/>
                <a:gd name="connsiteX38" fmla="*/ 127500 w 420000"/>
                <a:gd name="connsiteY38" fmla="*/ 240000 h 382500"/>
                <a:gd name="connsiteX39" fmla="*/ 127500 w 420000"/>
                <a:gd name="connsiteY39" fmla="*/ 285000 h 382500"/>
                <a:gd name="connsiteX40" fmla="*/ 390000 w 420000"/>
                <a:gd name="connsiteY40" fmla="*/ 330000 h 382500"/>
                <a:gd name="connsiteX41" fmla="*/ 386825 w 420000"/>
                <a:gd name="connsiteY41" fmla="*/ 84675 h 382500"/>
                <a:gd name="connsiteX42" fmla="*/ 30000 w 420000"/>
                <a:gd name="connsiteY42" fmla="*/ 81500 h 382500"/>
                <a:gd name="connsiteX43" fmla="*/ 30000 w 420000"/>
                <a:gd name="connsiteY43" fmla="*/ 330000 h 382500"/>
                <a:gd name="connsiteX44" fmla="*/ 0 w 420000"/>
                <a:gd name="connsiteY44" fmla="*/ 330000 h 382500"/>
                <a:gd name="connsiteX45" fmla="*/ 0 w 420000"/>
                <a:gd name="connsiteY45" fmla="*/ 382500 h 382500"/>
                <a:gd name="connsiteX46" fmla="*/ 420000 w 420000"/>
                <a:gd name="connsiteY46" fmla="*/ 382500 h 382500"/>
                <a:gd name="connsiteX47" fmla="*/ 420000 w 420000"/>
                <a:gd name="connsiteY47" fmla="*/ 330000 h 382500"/>
                <a:gd name="connsiteX48" fmla="*/ 390000 w 420000"/>
                <a:gd name="connsiteY48"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45000 h 382500"/>
                <a:gd name="connsiteX19" fmla="*/ 232500 w 420000"/>
                <a:gd name="connsiteY19" fmla="*/ 165000 h 382500"/>
                <a:gd name="connsiteX20" fmla="*/ 187500 w 420000"/>
                <a:gd name="connsiteY20" fmla="*/ 165000 h 382500"/>
                <a:gd name="connsiteX21" fmla="*/ 187500 w 420000"/>
                <a:gd name="connsiteY21" fmla="*/ 120000 h 382500"/>
                <a:gd name="connsiteX22" fmla="*/ 232500 w 420000"/>
                <a:gd name="connsiteY22" fmla="*/ 120000 h 382500"/>
                <a:gd name="connsiteX23" fmla="*/ 232500 w 420000"/>
                <a:gd name="connsiteY23" fmla="*/ 165000 h 382500"/>
                <a:gd name="connsiteX24" fmla="*/ 232500 w 420000"/>
                <a:gd name="connsiteY24" fmla="*/ 330000 h 382500"/>
                <a:gd name="connsiteX25" fmla="*/ 187500 w 420000"/>
                <a:gd name="connsiteY25" fmla="*/ 330000 h 382500"/>
                <a:gd name="connsiteX26" fmla="*/ 187500 w 420000"/>
                <a:gd name="connsiteY26" fmla="*/ 240000 h 382500"/>
                <a:gd name="connsiteX27" fmla="*/ 232500 w 420000"/>
                <a:gd name="connsiteY27" fmla="*/ 240000 h 382500"/>
                <a:gd name="connsiteX28" fmla="*/ 232500 w 420000"/>
                <a:gd name="connsiteY28" fmla="*/ 330000 h 382500"/>
                <a:gd name="connsiteX29" fmla="*/ 127500 w 420000"/>
                <a:gd name="connsiteY29" fmla="*/ 165000 h 382500"/>
                <a:gd name="connsiteX30" fmla="*/ 82500 w 420000"/>
                <a:gd name="connsiteY30" fmla="*/ 165000 h 382500"/>
                <a:gd name="connsiteX31" fmla="*/ 82500 w 420000"/>
                <a:gd name="connsiteY31" fmla="*/ 120000 h 382500"/>
                <a:gd name="connsiteX32" fmla="*/ 127500 w 420000"/>
                <a:gd name="connsiteY32" fmla="*/ 120000 h 382500"/>
                <a:gd name="connsiteX33" fmla="*/ 127500 w 420000"/>
                <a:gd name="connsiteY33" fmla="*/ 165000 h 382500"/>
                <a:gd name="connsiteX34" fmla="*/ 127500 w 420000"/>
                <a:gd name="connsiteY34" fmla="*/ 285000 h 382500"/>
                <a:gd name="connsiteX35" fmla="*/ 82500 w 420000"/>
                <a:gd name="connsiteY35" fmla="*/ 285000 h 382500"/>
                <a:gd name="connsiteX36" fmla="*/ 82500 w 420000"/>
                <a:gd name="connsiteY36" fmla="*/ 240000 h 382500"/>
                <a:gd name="connsiteX37" fmla="*/ 127500 w 420000"/>
                <a:gd name="connsiteY37" fmla="*/ 240000 h 382500"/>
                <a:gd name="connsiteX38" fmla="*/ 127500 w 420000"/>
                <a:gd name="connsiteY38" fmla="*/ 285000 h 382500"/>
                <a:gd name="connsiteX39" fmla="*/ 390000 w 420000"/>
                <a:gd name="connsiteY39" fmla="*/ 330000 h 382500"/>
                <a:gd name="connsiteX40" fmla="*/ 386825 w 420000"/>
                <a:gd name="connsiteY40" fmla="*/ 84675 h 382500"/>
                <a:gd name="connsiteX41" fmla="*/ 30000 w 420000"/>
                <a:gd name="connsiteY41" fmla="*/ 81500 h 382500"/>
                <a:gd name="connsiteX42" fmla="*/ 30000 w 420000"/>
                <a:gd name="connsiteY42" fmla="*/ 330000 h 382500"/>
                <a:gd name="connsiteX43" fmla="*/ 0 w 420000"/>
                <a:gd name="connsiteY43" fmla="*/ 330000 h 382500"/>
                <a:gd name="connsiteX44" fmla="*/ 0 w 420000"/>
                <a:gd name="connsiteY44" fmla="*/ 382500 h 382500"/>
                <a:gd name="connsiteX45" fmla="*/ 420000 w 420000"/>
                <a:gd name="connsiteY45" fmla="*/ 382500 h 382500"/>
                <a:gd name="connsiteX46" fmla="*/ 420000 w 420000"/>
                <a:gd name="connsiteY46" fmla="*/ 330000 h 382500"/>
                <a:gd name="connsiteX47" fmla="*/ 390000 w 420000"/>
                <a:gd name="connsiteY47"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0 h 382500"/>
                <a:gd name="connsiteX17" fmla="*/ 232500 w 420000"/>
                <a:gd name="connsiteY17" fmla="*/ 45000 h 382500"/>
                <a:gd name="connsiteX18" fmla="*/ 232500 w 420000"/>
                <a:gd name="connsiteY18" fmla="*/ 165000 h 382500"/>
                <a:gd name="connsiteX19" fmla="*/ 187500 w 420000"/>
                <a:gd name="connsiteY19" fmla="*/ 165000 h 382500"/>
                <a:gd name="connsiteX20" fmla="*/ 187500 w 420000"/>
                <a:gd name="connsiteY20" fmla="*/ 120000 h 382500"/>
                <a:gd name="connsiteX21" fmla="*/ 232500 w 420000"/>
                <a:gd name="connsiteY21" fmla="*/ 120000 h 382500"/>
                <a:gd name="connsiteX22" fmla="*/ 232500 w 420000"/>
                <a:gd name="connsiteY22" fmla="*/ 165000 h 382500"/>
                <a:gd name="connsiteX23" fmla="*/ 232500 w 420000"/>
                <a:gd name="connsiteY23" fmla="*/ 330000 h 382500"/>
                <a:gd name="connsiteX24" fmla="*/ 187500 w 420000"/>
                <a:gd name="connsiteY24" fmla="*/ 330000 h 382500"/>
                <a:gd name="connsiteX25" fmla="*/ 187500 w 420000"/>
                <a:gd name="connsiteY25" fmla="*/ 240000 h 382500"/>
                <a:gd name="connsiteX26" fmla="*/ 232500 w 420000"/>
                <a:gd name="connsiteY26" fmla="*/ 240000 h 382500"/>
                <a:gd name="connsiteX27" fmla="*/ 232500 w 420000"/>
                <a:gd name="connsiteY27" fmla="*/ 330000 h 382500"/>
                <a:gd name="connsiteX28" fmla="*/ 127500 w 420000"/>
                <a:gd name="connsiteY28" fmla="*/ 165000 h 382500"/>
                <a:gd name="connsiteX29" fmla="*/ 82500 w 420000"/>
                <a:gd name="connsiteY29" fmla="*/ 165000 h 382500"/>
                <a:gd name="connsiteX30" fmla="*/ 82500 w 420000"/>
                <a:gd name="connsiteY30" fmla="*/ 120000 h 382500"/>
                <a:gd name="connsiteX31" fmla="*/ 127500 w 420000"/>
                <a:gd name="connsiteY31" fmla="*/ 120000 h 382500"/>
                <a:gd name="connsiteX32" fmla="*/ 127500 w 420000"/>
                <a:gd name="connsiteY32" fmla="*/ 165000 h 382500"/>
                <a:gd name="connsiteX33" fmla="*/ 127500 w 420000"/>
                <a:gd name="connsiteY33" fmla="*/ 285000 h 382500"/>
                <a:gd name="connsiteX34" fmla="*/ 82500 w 420000"/>
                <a:gd name="connsiteY34" fmla="*/ 285000 h 382500"/>
                <a:gd name="connsiteX35" fmla="*/ 82500 w 420000"/>
                <a:gd name="connsiteY35" fmla="*/ 240000 h 382500"/>
                <a:gd name="connsiteX36" fmla="*/ 127500 w 420000"/>
                <a:gd name="connsiteY36" fmla="*/ 240000 h 382500"/>
                <a:gd name="connsiteX37" fmla="*/ 127500 w 420000"/>
                <a:gd name="connsiteY37" fmla="*/ 285000 h 382500"/>
                <a:gd name="connsiteX38" fmla="*/ 390000 w 420000"/>
                <a:gd name="connsiteY38" fmla="*/ 330000 h 382500"/>
                <a:gd name="connsiteX39" fmla="*/ 386825 w 420000"/>
                <a:gd name="connsiteY39" fmla="*/ 84675 h 382500"/>
                <a:gd name="connsiteX40" fmla="*/ 30000 w 420000"/>
                <a:gd name="connsiteY40" fmla="*/ 81500 h 382500"/>
                <a:gd name="connsiteX41" fmla="*/ 30000 w 420000"/>
                <a:gd name="connsiteY41" fmla="*/ 330000 h 382500"/>
                <a:gd name="connsiteX42" fmla="*/ 0 w 420000"/>
                <a:gd name="connsiteY42" fmla="*/ 330000 h 382500"/>
                <a:gd name="connsiteX43" fmla="*/ 0 w 420000"/>
                <a:gd name="connsiteY43" fmla="*/ 382500 h 382500"/>
                <a:gd name="connsiteX44" fmla="*/ 420000 w 420000"/>
                <a:gd name="connsiteY44" fmla="*/ 382500 h 382500"/>
                <a:gd name="connsiteX45" fmla="*/ 420000 w 420000"/>
                <a:gd name="connsiteY45" fmla="*/ 330000 h 382500"/>
                <a:gd name="connsiteX46" fmla="*/ 390000 w 420000"/>
                <a:gd name="connsiteY46"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165000 h 382500"/>
                <a:gd name="connsiteX16" fmla="*/ 187500 w 420000"/>
                <a:gd name="connsiteY16" fmla="*/ 165000 h 382500"/>
                <a:gd name="connsiteX17" fmla="*/ 187500 w 420000"/>
                <a:gd name="connsiteY17" fmla="*/ 120000 h 382500"/>
                <a:gd name="connsiteX18" fmla="*/ 232500 w 420000"/>
                <a:gd name="connsiteY18" fmla="*/ 120000 h 382500"/>
                <a:gd name="connsiteX19" fmla="*/ 232500 w 420000"/>
                <a:gd name="connsiteY19" fmla="*/ 165000 h 382500"/>
                <a:gd name="connsiteX20" fmla="*/ 232500 w 420000"/>
                <a:gd name="connsiteY20" fmla="*/ 330000 h 382500"/>
                <a:gd name="connsiteX21" fmla="*/ 187500 w 420000"/>
                <a:gd name="connsiteY21" fmla="*/ 330000 h 382500"/>
                <a:gd name="connsiteX22" fmla="*/ 187500 w 420000"/>
                <a:gd name="connsiteY22" fmla="*/ 240000 h 382500"/>
                <a:gd name="connsiteX23" fmla="*/ 232500 w 420000"/>
                <a:gd name="connsiteY23" fmla="*/ 240000 h 382500"/>
                <a:gd name="connsiteX24" fmla="*/ 232500 w 420000"/>
                <a:gd name="connsiteY24" fmla="*/ 330000 h 382500"/>
                <a:gd name="connsiteX25" fmla="*/ 127500 w 420000"/>
                <a:gd name="connsiteY25" fmla="*/ 165000 h 382500"/>
                <a:gd name="connsiteX26" fmla="*/ 82500 w 420000"/>
                <a:gd name="connsiteY26" fmla="*/ 165000 h 382500"/>
                <a:gd name="connsiteX27" fmla="*/ 82500 w 420000"/>
                <a:gd name="connsiteY27" fmla="*/ 120000 h 382500"/>
                <a:gd name="connsiteX28" fmla="*/ 127500 w 420000"/>
                <a:gd name="connsiteY28" fmla="*/ 120000 h 382500"/>
                <a:gd name="connsiteX29" fmla="*/ 127500 w 420000"/>
                <a:gd name="connsiteY29" fmla="*/ 165000 h 382500"/>
                <a:gd name="connsiteX30" fmla="*/ 127500 w 420000"/>
                <a:gd name="connsiteY30" fmla="*/ 285000 h 382500"/>
                <a:gd name="connsiteX31" fmla="*/ 82500 w 420000"/>
                <a:gd name="connsiteY31" fmla="*/ 285000 h 382500"/>
                <a:gd name="connsiteX32" fmla="*/ 82500 w 420000"/>
                <a:gd name="connsiteY32" fmla="*/ 240000 h 382500"/>
                <a:gd name="connsiteX33" fmla="*/ 127500 w 420000"/>
                <a:gd name="connsiteY33" fmla="*/ 240000 h 382500"/>
                <a:gd name="connsiteX34" fmla="*/ 127500 w 420000"/>
                <a:gd name="connsiteY34" fmla="*/ 285000 h 382500"/>
                <a:gd name="connsiteX35" fmla="*/ 390000 w 420000"/>
                <a:gd name="connsiteY35" fmla="*/ 330000 h 382500"/>
                <a:gd name="connsiteX36" fmla="*/ 386825 w 420000"/>
                <a:gd name="connsiteY36" fmla="*/ 84675 h 382500"/>
                <a:gd name="connsiteX37" fmla="*/ 30000 w 420000"/>
                <a:gd name="connsiteY37" fmla="*/ 81500 h 382500"/>
                <a:gd name="connsiteX38" fmla="*/ 30000 w 420000"/>
                <a:gd name="connsiteY38" fmla="*/ 330000 h 382500"/>
                <a:gd name="connsiteX39" fmla="*/ 0 w 420000"/>
                <a:gd name="connsiteY39" fmla="*/ 330000 h 382500"/>
                <a:gd name="connsiteX40" fmla="*/ 0 w 420000"/>
                <a:gd name="connsiteY40" fmla="*/ 382500 h 382500"/>
                <a:gd name="connsiteX41" fmla="*/ 420000 w 420000"/>
                <a:gd name="connsiteY41" fmla="*/ 382500 h 382500"/>
                <a:gd name="connsiteX42" fmla="*/ 420000 w 420000"/>
                <a:gd name="connsiteY42" fmla="*/ 330000 h 382500"/>
                <a:gd name="connsiteX43" fmla="*/ 390000 w 420000"/>
                <a:gd name="connsiteY43" fmla="*/ 330000 h 382500"/>
                <a:gd name="connsiteX0" fmla="*/ 337500 w 420000"/>
                <a:gd name="connsiteY0" fmla="*/ 45000 h 382500"/>
                <a:gd name="connsiteX1" fmla="*/ 292500 w 420000"/>
                <a:gd name="connsiteY1" fmla="*/ 45000 h 382500"/>
                <a:gd name="connsiteX2" fmla="*/ 337500 w 420000"/>
                <a:gd name="connsiteY2" fmla="*/ 0 h 382500"/>
                <a:gd name="connsiteX3" fmla="*/ 337500 w 420000"/>
                <a:gd name="connsiteY3" fmla="*/ 45000 h 382500"/>
                <a:gd name="connsiteX4" fmla="*/ 337500 w 420000"/>
                <a:gd name="connsiteY4" fmla="*/ 165000 h 382500"/>
                <a:gd name="connsiteX5" fmla="*/ 292500 w 420000"/>
                <a:gd name="connsiteY5" fmla="*/ 165000 h 382500"/>
                <a:gd name="connsiteX6" fmla="*/ 292500 w 420000"/>
                <a:gd name="connsiteY6" fmla="*/ 120000 h 382500"/>
                <a:gd name="connsiteX7" fmla="*/ 337500 w 420000"/>
                <a:gd name="connsiteY7" fmla="*/ 120000 h 382500"/>
                <a:gd name="connsiteX8" fmla="*/ 337500 w 420000"/>
                <a:gd name="connsiteY8" fmla="*/ 165000 h 382500"/>
                <a:gd name="connsiteX9" fmla="*/ 337500 w 420000"/>
                <a:gd name="connsiteY9" fmla="*/ 285000 h 382500"/>
                <a:gd name="connsiteX10" fmla="*/ 292500 w 420000"/>
                <a:gd name="connsiteY10" fmla="*/ 285000 h 382500"/>
                <a:gd name="connsiteX11" fmla="*/ 292500 w 420000"/>
                <a:gd name="connsiteY11" fmla="*/ 240000 h 382500"/>
                <a:gd name="connsiteX12" fmla="*/ 337500 w 420000"/>
                <a:gd name="connsiteY12" fmla="*/ 240000 h 382500"/>
                <a:gd name="connsiteX13" fmla="*/ 337500 w 420000"/>
                <a:gd name="connsiteY13" fmla="*/ 285000 h 382500"/>
                <a:gd name="connsiteX14" fmla="*/ 232500 w 420000"/>
                <a:gd name="connsiteY14" fmla="*/ 165000 h 382500"/>
                <a:gd name="connsiteX15" fmla="*/ 187500 w 420000"/>
                <a:gd name="connsiteY15" fmla="*/ 165000 h 382500"/>
                <a:gd name="connsiteX16" fmla="*/ 187500 w 420000"/>
                <a:gd name="connsiteY16" fmla="*/ 120000 h 382500"/>
                <a:gd name="connsiteX17" fmla="*/ 232500 w 420000"/>
                <a:gd name="connsiteY17" fmla="*/ 120000 h 382500"/>
                <a:gd name="connsiteX18" fmla="*/ 232500 w 420000"/>
                <a:gd name="connsiteY18" fmla="*/ 165000 h 382500"/>
                <a:gd name="connsiteX19" fmla="*/ 232500 w 420000"/>
                <a:gd name="connsiteY19" fmla="*/ 330000 h 382500"/>
                <a:gd name="connsiteX20" fmla="*/ 187500 w 420000"/>
                <a:gd name="connsiteY20" fmla="*/ 330000 h 382500"/>
                <a:gd name="connsiteX21" fmla="*/ 187500 w 420000"/>
                <a:gd name="connsiteY21" fmla="*/ 240000 h 382500"/>
                <a:gd name="connsiteX22" fmla="*/ 232500 w 420000"/>
                <a:gd name="connsiteY22" fmla="*/ 240000 h 382500"/>
                <a:gd name="connsiteX23" fmla="*/ 232500 w 420000"/>
                <a:gd name="connsiteY23" fmla="*/ 330000 h 382500"/>
                <a:gd name="connsiteX24" fmla="*/ 127500 w 420000"/>
                <a:gd name="connsiteY24" fmla="*/ 165000 h 382500"/>
                <a:gd name="connsiteX25" fmla="*/ 82500 w 420000"/>
                <a:gd name="connsiteY25" fmla="*/ 165000 h 382500"/>
                <a:gd name="connsiteX26" fmla="*/ 82500 w 420000"/>
                <a:gd name="connsiteY26" fmla="*/ 120000 h 382500"/>
                <a:gd name="connsiteX27" fmla="*/ 127500 w 420000"/>
                <a:gd name="connsiteY27" fmla="*/ 120000 h 382500"/>
                <a:gd name="connsiteX28" fmla="*/ 127500 w 420000"/>
                <a:gd name="connsiteY28" fmla="*/ 165000 h 382500"/>
                <a:gd name="connsiteX29" fmla="*/ 127500 w 420000"/>
                <a:gd name="connsiteY29" fmla="*/ 285000 h 382500"/>
                <a:gd name="connsiteX30" fmla="*/ 82500 w 420000"/>
                <a:gd name="connsiteY30" fmla="*/ 285000 h 382500"/>
                <a:gd name="connsiteX31" fmla="*/ 82500 w 420000"/>
                <a:gd name="connsiteY31" fmla="*/ 240000 h 382500"/>
                <a:gd name="connsiteX32" fmla="*/ 127500 w 420000"/>
                <a:gd name="connsiteY32" fmla="*/ 240000 h 382500"/>
                <a:gd name="connsiteX33" fmla="*/ 127500 w 420000"/>
                <a:gd name="connsiteY33" fmla="*/ 285000 h 382500"/>
                <a:gd name="connsiteX34" fmla="*/ 390000 w 420000"/>
                <a:gd name="connsiteY34" fmla="*/ 330000 h 382500"/>
                <a:gd name="connsiteX35" fmla="*/ 386825 w 420000"/>
                <a:gd name="connsiteY35" fmla="*/ 84675 h 382500"/>
                <a:gd name="connsiteX36" fmla="*/ 30000 w 420000"/>
                <a:gd name="connsiteY36" fmla="*/ 81500 h 382500"/>
                <a:gd name="connsiteX37" fmla="*/ 30000 w 420000"/>
                <a:gd name="connsiteY37" fmla="*/ 330000 h 382500"/>
                <a:gd name="connsiteX38" fmla="*/ 0 w 420000"/>
                <a:gd name="connsiteY38" fmla="*/ 330000 h 382500"/>
                <a:gd name="connsiteX39" fmla="*/ 0 w 420000"/>
                <a:gd name="connsiteY39" fmla="*/ 382500 h 382500"/>
                <a:gd name="connsiteX40" fmla="*/ 420000 w 420000"/>
                <a:gd name="connsiteY40" fmla="*/ 382500 h 382500"/>
                <a:gd name="connsiteX41" fmla="*/ 420000 w 420000"/>
                <a:gd name="connsiteY41" fmla="*/ 330000 h 382500"/>
                <a:gd name="connsiteX42" fmla="*/ 390000 w 420000"/>
                <a:gd name="connsiteY42" fmla="*/ 330000 h 382500"/>
                <a:gd name="connsiteX0" fmla="*/ 337500 w 420000"/>
                <a:gd name="connsiteY0" fmla="*/ 0 h 382500"/>
                <a:gd name="connsiteX1" fmla="*/ 292500 w 420000"/>
                <a:gd name="connsiteY1" fmla="*/ 45000 h 382500"/>
                <a:gd name="connsiteX2" fmla="*/ 337500 w 420000"/>
                <a:gd name="connsiteY2" fmla="*/ 0 h 382500"/>
                <a:gd name="connsiteX3" fmla="*/ 337500 w 420000"/>
                <a:gd name="connsiteY3" fmla="*/ 165000 h 382500"/>
                <a:gd name="connsiteX4" fmla="*/ 292500 w 420000"/>
                <a:gd name="connsiteY4" fmla="*/ 165000 h 382500"/>
                <a:gd name="connsiteX5" fmla="*/ 292500 w 420000"/>
                <a:gd name="connsiteY5" fmla="*/ 120000 h 382500"/>
                <a:gd name="connsiteX6" fmla="*/ 337500 w 420000"/>
                <a:gd name="connsiteY6" fmla="*/ 120000 h 382500"/>
                <a:gd name="connsiteX7" fmla="*/ 337500 w 420000"/>
                <a:gd name="connsiteY7" fmla="*/ 165000 h 382500"/>
                <a:gd name="connsiteX8" fmla="*/ 337500 w 420000"/>
                <a:gd name="connsiteY8" fmla="*/ 285000 h 382500"/>
                <a:gd name="connsiteX9" fmla="*/ 292500 w 420000"/>
                <a:gd name="connsiteY9" fmla="*/ 285000 h 382500"/>
                <a:gd name="connsiteX10" fmla="*/ 292500 w 420000"/>
                <a:gd name="connsiteY10" fmla="*/ 240000 h 382500"/>
                <a:gd name="connsiteX11" fmla="*/ 337500 w 420000"/>
                <a:gd name="connsiteY11" fmla="*/ 240000 h 382500"/>
                <a:gd name="connsiteX12" fmla="*/ 337500 w 420000"/>
                <a:gd name="connsiteY12" fmla="*/ 285000 h 382500"/>
                <a:gd name="connsiteX13" fmla="*/ 232500 w 420000"/>
                <a:gd name="connsiteY13" fmla="*/ 165000 h 382500"/>
                <a:gd name="connsiteX14" fmla="*/ 187500 w 420000"/>
                <a:gd name="connsiteY14" fmla="*/ 165000 h 382500"/>
                <a:gd name="connsiteX15" fmla="*/ 187500 w 420000"/>
                <a:gd name="connsiteY15" fmla="*/ 120000 h 382500"/>
                <a:gd name="connsiteX16" fmla="*/ 232500 w 420000"/>
                <a:gd name="connsiteY16" fmla="*/ 120000 h 382500"/>
                <a:gd name="connsiteX17" fmla="*/ 232500 w 420000"/>
                <a:gd name="connsiteY17" fmla="*/ 165000 h 382500"/>
                <a:gd name="connsiteX18" fmla="*/ 232500 w 420000"/>
                <a:gd name="connsiteY18" fmla="*/ 330000 h 382500"/>
                <a:gd name="connsiteX19" fmla="*/ 187500 w 420000"/>
                <a:gd name="connsiteY19" fmla="*/ 330000 h 382500"/>
                <a:gd name="connsiteX20" fmla="*/ 187500 w 420000"/>
                <a:gd name="connsiteY20" fmla="*/ 240000 h 382500"/>
                <a:gd name="connsiteX21" fmla="*/ 232500 w 420000"/>
                <a:gd name="connsiteY21" fmla="*/ 240000 h 382500"/>
                <a:gd name="connsiteX22" fmla="*/ 232500 w 420000"/>
                <a:gd name="connsiteY22" fmla="*/ 330000 h 382500"/>
                <a:gd name="connsiteX23" fmla="*/ 127500 w 420000"/>
                <a:gd name="connsiteY23" fmla="*/ 165000 h 382500"/>
                <a:gd name="connsiteX24" fmla="*/ 82500 w 420000"/>
                <a:gd name="connsiteY24" fmla="*/ 165000 h 382500"/>
                <a:gd name="connsiteX25" fmla="*/ 82500 w 420000"/>
                <a:gd name="connsiteY25" fmla="*/ 120000 h 382500"/>
                <a:gd name="connsiteX26" fmla="*/ 127500 w 420000"/>
                <a:gd name="connsiteY26" fmla="*/ 120000 h 382500"/>
                <a:gd name="connsiteX27" fmla="*/ 127500 w 420000"/>
                <a:gd name="connsiteY27" fmla="*/ 165000 h 382500"/>
                <a:gd name="connsiteX28" fmla="*/ 127500 w 420000"/>
                <a:gd name="connsiteY28" fmla="*/ 285000 h 382500"/>
                <a:gd name="connsiteX29" fmla="*/ 82500 w 420000"/>
                <a:gd name="connsiteY29" fmla="*/ 285000 h 382500"/>
                <a:gd name="connsiteX30" fmla="*/ 82500 w 420000"/>
                <a:gd name="connsiteY30" fmla="*/ 240000 h 382500"/>
                <a:gd name="connsiteX31" fmla="*/ 127500 w 420000"/>
                <a:gd name="connsiteY31" fmla="*/ 240000 h 382500"/>
                <a:gd name="connsiteX32" fmla="*/ 127500 w 420000"/>
                <a:gd name="connsiteY32" fmla="*/ 285000 h 382500"/>
                <a:gd name="connsiteX33" fmla="*/ 390000 w 420000"/>
                <a:gd name="connsiteY33" fmla="*/ 330000 h 382500"/>
                <a:gd name="connsiteX34" fmla="*/ 386825 w 420000"/>
                <a:gd name="connsiteY34" fmla="*/ 84675 h 382500"/>
                <a:gd name="connsiteX35" fmla="*/ 30000 w 420000"/>
                <a:gd name="connsiteY35" fmla="*/ 81500 h 382500"/>
                <a:gd name="connsiteX36" fmla="*/ 30000 w 420000"/>
                <a:gd name="connsiteY36" fmla="*/ 330000 h 382500"/>
                <a:gd name="connsiteX37" fmla="*/ 0 w 420000"/>
                <a:gd name="connsiteY37" fmla="*/ 330000 h 382500"/>
                <a:gd name="connsiteX38" fmla="*/ 0 w 420000"/>
                <a:gd name="connsiteY38" fmla="*/ 382500 h 382500"/>
                <a:gd name="connsiteX39" fmla="*/ 420000 w 420000"/>
                <a:gd name="connsiteY39" fmla="*/ 382500 h 382500"/>
                <a:gd name="connsiteX40" fmla="*/ 420000 w 420000"/>
                <a:gd name="connsiteY40" fmla="*/ 330000 h 382500"/>
                <a:gd name="connsiteX41" fmla="*/ 390000 w 420000"/>
                <a:gd name="connsiteY41" fmla="*/ 330000 h 382500"/>
                <a:gd name="connsiteX0" fmla="*/ 337500 w 420000"/>
                <a:gd name="connsiteY0" fmla="*/ 83500 h 301000"/>
                <a:gd name="connsiteX1" fmla="*/ 292500 w 420000"/>
                <a:gd name="connsiteY1" fmla="*/ 83500 h 301000"/>
                <a:gd name="connsiteX2" fmla="*/ 292500 w 420000"/>
                <a:gd name="connsiteY2" fmla="*/ 38500 h 301000"/>
                <a:gd name="connsiteX3" fmla="*/ 337500 w 420000"/>
                <a:gd name="connsiteY3" fmla="*/ 38500 h 301000"/>
                <a:gd name="connsiteX4" fmla="*/ 337500 w 420000"/>
                <a:gd name="connsiteY4" fmla="*/ 83500 h 301000"/>
                <a:gd name="connsiteX5" fmla="*/ 337500 w 420000"/>
                <a:gd name="connsiteY5" fmla="*/ 203500 h 301000"/>
                <a:gd name="connsiteX6" fmla="*/ 292500 w 420000"/>
                <a:gd name="connsiteY6" fmla="*/ 203500 h 301000"/>
                <a:gd name="connsiteX7" fmla="*/ 292500 w 420000"/>
                <a:gd name="connsiteY7" fmla="*/ 158500 h 301000"/>
                <a:gd name="connsiteX8" fmla="*/ 337500 w 420000"/>
                <a:gd name="connsiteY8" fmla="*/ 158500 h 301000"/>
                <a:gd name="connsiteX9" fmla="*/ 337500 w 420000"/>
                <a:gd name="connsiteY9" fmla="*/ 203500 h 301000"/>
                <a:gd name="connsiteX10" fmla="*/ 232500 w 420000"/>
                <a:gd name="connsiteY10" fmla="*/ 83500 h 301000"/>
                <a:gd name="connsiteX11" fmla="*/ 187500 w 420000"/>
                <a:gd name="connsiteY11" fmla="*/ 83500 h 301000"/>
                <a:gd name="connsiteX12" fmla="*/ 187500 w 420000"/>
                <a:gd name="connsiteY12" fmla="*/ 38500 h 301000"/>
                <a:gd name="connsiteX13" fmla="*/ 232500 w 420000"/>
                <a:gd name="connsiteY13" fmla="*/ 38500 h 301000"/>
                <a:gd name="connsiteX14" fmla="*/ 232500 w 420000"/>
                <a:gd name="connsiteY14" fmla="*/ 83500 h 301000"/>
                <a:gd name="connsiteX15" fmla="*/ 232500 w 420000"/>
                <a:gd name="connsiteY15" fmla="*/ 248500 h 301000"/>
                <a:gd name="connsiteX16" fmla="*/ 187500 w 420000"/>
                <a:gd name="connsiteY16" fmla="*/ 248500 h 301000"/>
                <a:gd name="connsiteX17" fmla="*/ 187500 w 420000"/>
                <a:gd name="connsiteY17" fmla="*/ 158500 h 301000"/>
                <a:gd name="connsiteX18" fmla="*/ 232500 w 420000"/>
                <a:gd name="connsiteY18" fmla="*/ 158500 h 301000"/>
                <a:gd name="connsiteX19" fmla="*/ 232500 w 420000"/>
                <a:gd name="connsiteY19" fmla="*/ 248500 h 301000"/>
                <a:gd name="connsiteX20" fmla="*/ 127500 w 420000"/>
                <a:gd name="connsiteY20" fmla="*/ 83500 h 301000"/>
                <a:gd name="connsiteX21" fmla="*/ 82500 w 420000"/>
                <a:gd name="connsiteY21" fmla="*/ 83500 h 301000"/>
                <a:gd name="connsiteX22" fmla="*/ 82500 w 420000"/>
                <a:gd name="connsiteY22" fmla="*/ 38500 h 301000"/>
                <a:gd name="connsiteX23" fmla="*/ 127500 w 420000"/>
                <a:gd name="connsiteY23" fmla="*/ 38500 h 301000"/>
                <a:gd name="connsiteX24" fmla="*/ 127500 w 420000"/>
                <a:gd name="connsiteY24" fmla="*/ 83500 h 301000"/>
                <a:gd name="connsiteX25" fmla="*/ 127500 w 420000"/>
                <a:gd name="connsiteY25" fmla="*/ 203500 h 301000"/>
                <a:gd name="connsiteX26" fmla="*/ 82500 w 420000"/>
                <a:gd name="connsiteY26" fmla="*/ 203500 h 301000"/>
                <a:gd name="connsiteX27" fmla="*/ 82500 w 420000"/>
                <a:gd name="connsiteY27" fmla="*/ 158500 h 301000"/>
                <a:gd name="connsiteX28" fmla="*/ 127500 w 420000"/>
                <a:gd name="connsiteY28" fmla="*/ 158500 h 301000"/>
                <a:gd name="connsiteX29" fmla="*/ 127500 w 420000"/>
                <a:gd name="connsiteY29" fmla="*/ 203500 h 301000"/>
                <a:gd name="connsiteX30" fmla="*/ 390000 w 420000"/>
                <a:gd name="connsiteY30" fmla="*/ 248500 h 301000"/>
                <a:gd name="connsiteX31" fmla="*/ 386825 w 420000"/>
                <a:gd name="connsiteY31" fmla="*/ 3175 h 301000"/>
                <a:gd name="connsiteX32" fmla="*/ 30000 w 420000"/>
                <a:gd name="connsiteY32" fmla="*/ 0 h 301000"/>
                <a:gd name="connsiteX33" fmla="*/ 30000 w 420000"/>
                <a:gd name="connsiteY33" fmla="*/ 248500 h 301000"/>
                <a:gd name="connsiteX34" fmla="*/ 0 w 420000"/>
                <a:gd name="connsiteY34" fmla="*/ 248500 h 301000"/>
                <a:gd name="connsiteX35" fmla="*/ 0 w 420000"/>
                <a:gd name="connsiteY35" fmla="*/ 301000 h 301000"/>
                <a:gd name="connsiteX36" fmla="*/ 420000 w 420000"/>
                <a:gd name="connsiteY36" fmla="*/ 301000 h 301000"/>
                <a:gd name="connsiteX37" fmla="*/ 420000 w 420000"/>
                <a:gd name="connsiteY37" fmla="*/ 248500 h 301000"/>
                <a:gd name="connsiteX38" fmla="*/ 390000 w 420000"/>
                <a:gd name="connsiteY38" fmla="*/ 248500 h 301000"/>
                <a:gd name="connsiteX0" fmla="*/ 337500 w 420000"/>
                <a:gd name="connsiteY0" fmla="*/ 80325 h 297825"/>
                <a:gd name="connsiteX1" fmla="*/ 292500 w 420000"/>
                <a:gd name="connsiteY1" fmla="*/ 80325 h 297825"/>
                <a:gd name="connsiteX2" fmla="*/ 292500 w 420000"/>
                <a:gd name="connsiteY2" fmla="*/ 35325 h 297825"/>
                <a:gd name="connsiteX3" fmla="*/ 337500 w 420000"/>
                <a:gd name="connsiteY3" fmla="*/ 35325 h 297825"/>
                <a:gd name="connsiteX4" fmla="*/ 337500 w 420000"/>
                <a:gd name="connsiteY4" fmla="*/ 80325 h 297825"/>
                <a:gd name="connsiteX5" fmla="*/ 337500 w 420000"/>
                <a:gd name="connsiteY5" fmla="*/ 200325 h 297825"/>
                <a:gd name="connsiteX6" fmla="*/ 292500 w 420000"/>
                <a:gd name="connsiteY6" fmla="*/ 200325 h 297825"/>
                <a:gd name="connsiteX7" fmla="*/ 292500 w 420000"/>
                <a:gd name="connsiteY7" fmla="*/ 155325 h 297825"/>
                <a:gd name="connsiteX8" fmla="*/ 337500 w 420000"/>
                <a:gd name="connsiteY8" fmla="*/ 155325 h 297825"/>
                <a:gd name="connsiteX9" fmla="*/ 337500 w 420000"/>
                <a:gd name="connsiteY9" fmla="*/ 200325 h 297825"/>
                <a:gd name="connsiteX10" fmla="*/ 232500 w 420000"/>
                <a:gd name="connsiteY10" fmla="*/ 80325 h 297825"/>
                <a:gd name="connsiteX11" fmla="*/ 187500 w 420000"/>
                <a:gd name="connsiteY11" fmla="*/ 80325 h 297825"/>
                <a:gd name="connsiteX12" fmla="*/ 187500 w 420000"/>
                <a:gd name="connsiteY12" fmla="*/ 35325 h 297825"/>
                <a:gd name="connsiteX13" fmla="*/ 232500 w 420000"/>
                <a:gd name="connsiteY13" fmla="*/ 35325 h 297825"/>
                <a:gd name="connsiteX14" fmla="*/ 232500 w 420000"/>
                <a:gd name="connsiteY14" fmla="*/ 80325 h 297825"/>
                <a:gd name="connsiteX15" fmla="*/ 232500 w 420000"/>
                <a:gd name="connsiteY15" fmla="*/ 245325 h 297825"/>
                <a:gd name="connsiteX16" fmla="*/ 187500 w 420000"/>
                <a:gd name="connsiteY16" fmla="*/ 245325 h 297825"/>
                <a:gd name="connsiteX17" fmla="*/ 187500 w 420000"/>
                <a:gd name="connsiteY17" fmla="*/ 155325 h 297825"/>
                <a:gd name="connsiteX18" fmla="*/ 232500 w 420000"/>
                <a:gd name="connsiteY18" fmla="*/ 155325 h 297825"/>
                <a:gd name="connsiteX19" fmla="*/ 232500 w 420000"/>
                <a:gd name="connsiteY19" fmla="*/ 245325 h 297825"/>
                <a:gd name="connsiteX20" fmla="*/ 127500 w 420000"/>
                <a:gd name="connsiteY20" fmla="*/ 80325 h 297825"/>
                <a:gd name="connsiteX21" fmla="*/ 82500 w 420000"/>
                <a:gd name="connsiteY21" fmla="*/ 80325 h 297825"/>
                <a:gd name="connsiteX22" fmla="*/ 82500 w 420000"/>
                <a:gd name="connsiteY22" fmla="*/ 35325 h 297825"/>
                <a:gd name="connsiteX23" fmla="*/ 127500 w 420000"/>
                <a:gd name="connsiteY23" fmla="*/ 35325 h 297825"/>
                <a:gd name="connsiteX24" fmla="*/ 127500 w 420000"/>
                <a:gd name="connsiteY24" fmla="*/ 80325 h 297825"/>
                <a:gd name="connsiteX25" fmla="*/ 127500 w 420000"/>
                <a:gd name="connsiteY25" fmla="*/ 200325 h 297825"/>
                <a:gd name="connsiteX26" fmla="*/ 82500 w 420000"/>
                <a:gd name="connsiteY26" fmla="*/ 200325 h 297825"/>
                <a:gd name="connsiteX27" fmla="*/ 82500 w 420000"/>
                <a:gd name="connsiteY27" fmla="*/ 155325 h 297825"/>
                <a:gd name="connsiteX28" fmla="*/ 127500 w 420000"/>
                <a:gd name="connsiteY28" fmla="*/ 155325 h 297825"/>
                <a:gd name="connsiteX29" fmla="*/ 127500 w 420000"/>
                <a:gd name="connsiteY29" fmla="*/ 200325 h 297825"/>
                <a:gd name="connsiteX30" fmla="*/ 390000 w 420000"/>
                <a:gd name="connsiteY30" fmla="*/ 245325 h 297825"/>
                <a:gd name="connsiteX31" fmla="*/ 386825 w 420000"/>
                <a:gd name="connsiteY31" fmla="*/ 0 h 297825"/>
                <a:gd name="connsiteX32" fmla="*/ 32381 w 420000"/>
                <a:gd name="connsiteY32" fmla="*/ 30163 h 297825"/>
                <a:gd name="connsiteX33" fmla="*/ 30000 w 420000"/>
                <a:gd name="connsiteY33" fmla="*/ 245325 h 297825"/>
                <a:gd name="connsiteX34" fmla="*/ 0 w 420000"/>
                <a:gd name="connsiteY34" fmla="*/ 245325 h 297825"/>
                <a:gd name="connsiteX35" fmla="*/ 0 w 420000"/>
                <a:gd name="connsiteY35" fmla="*/ 297825 h 297825"/>
                <a:gd name="connsiteX36" fmla="*/ 420000 w 420000"/>
                <a:gd name="connsiteY36" fmla="*/ 297825 h 297825"/>
                <a:gd name="connsiteX37" fmla="*/ 420000 w 420000"/>
                <a:gd name="connsiteY37" fmla="*/ 245325 h 297825"/>
                <a:gd name="connsiteX38" fmla="*/ 390000 w 420000"/>
                <a:gd name="connsiteY38" fmla="*/ 245325 h 297825"/>
                <a:gd name="connsiteX0" fmla="*/ 337500 w 420000"/>
                <a:gd name="connsiteY0" fmla="*/ 61275 h 278775"/>
                <a:gd name="connsiteX1" fmla="*/ 292500 w 420000"/>
                <a:gd name="connsiteY1" fmla="*/ 61275 h 278775"/>
                <a:gd name="connsiteX2" fmla="*/ 292500 w 420000"/>
                <a:gd name="connsiteY2" fmla="*/ 16275 h 278775"/>
                <a:gd name="connsiteX3" fmla="*/ 337500 w 420000"/>
                <a:gd name="connsiteY3" fmla="*/ 16275 h 278775"/>
                <a:gd name="connsiteX4" fmla="*/ 337500 w 420000"/>
                <a:gd name="connsiteY4" fmla="*/ 61275 h 278775"/>
                <a:gd name="connsiteX5" fmla="*/ 337500 w 420000"/>
                <a:gd name="connsiteY5" fmla="*/ 181275 h 278775"/>
                <a:gd name="connsiteX6" fmla="*/ 292500 w 420000"/>
                <a:gd name="connsiteY6" fmla="*/ 181275 h 278775"/>
                <a:gd name="connsiteX7" fmla="*/ 292500 w 420000"/>
                <a:gd name="connsiteY7" fmla="*/ 136275 h 278775"/>
                <a:gd name="connsiteX8" fmla="*/ 337500 w 420000"/>
                <a:gd name="connsiteY8" fmla="*/ 136275 h 278775"/>
                <a:gd name="connsiteX9" fmla="*/ 337500 w 420000"/>
                <a:gd name="connsiteY9" fmla="*/ 181275 h 278775"/>
                <a:gd name="connsiteX10" fmla="*/ 232500 w 420000"/>
                <a:gd name="connsiteY10" fmla="*/ 61275 h 278775"/>
                <a:gd name="connsiteX11" fmla="*/ 187500 w 420000"/>
                <a:gd name="connsiteY11" fmla="*/ 61275 h 278775"/>
                <a:gd name="connsiteX12" fmla="*/ 187500 w 420000"/>
                <a:gd name="connsiteY12" fmla="*/ 16275 h 278775"/>
                <a:gd name="connsiteX13" fmla="*/ 232500 w 420000"/>
                <a:gd name="connsiteY13" fmla="*/ 16275 h 278775"/>
                <a:gd name="connsiteX14" fmla="*/ 232500 w 420000"/>
                <a:gd name="connsiteY14" fmla="*/ 61275 h 278775"/>
                <a:gd name="connsiteX15" fmla="*/ 232500 w 420000"/>
                <a:gd name="connsiteY15" fmla="*/ 226275 h 278775"/>
                <a:gd name="connsiteX16" fmla="*/ 187500 w 420000"/>
                <a:gd name="connsiteY16" fmla="*/ 226275 h 278775"/>
                <a:gd name="connsiteX17" fmla="*/ 187500 w 420000"/>
                <a:gd name="connsiteY17" fmla="*/ 136275 h 278775"/>
                <a:gd name="connsiteX18" fmla="*/ 232500 w 420000"/>
                <a:gd name="connsiteY18" fmla="*/ 136275 h 278775"/>
                <a:gd name="connsiteX19" fmla="*/ 232500 w 420000"/>
                <a:gd name="connsiteY19" fmla="*/ 226275 h 278775"/>
                <a:gd name="connsiteX20" fmla="*/ 127500 w 420000"/>
                <a:gd name="connsiteY20" fmla="*/ 61275 h 278775"/>
                <a:gd name="connsiteX21" fmla="*/ 82500 w 420000"/>
                <a:gd name="connsiteY21" fmla="*/ 61275 h 278775"/>
                <a:gd name="connsiteX22" fmla="*/ 82500 w 420000"/>
                <a:gd name="connsiteY22" fmla="*/ 16275 h 278775"/>
                <a:gd name="connsiteX23" fmla="*/ 127500 w 420000"/>
                <a:gd name="connsiteY23" fmla="*/ 16275 h 278775"/>
                <a:gd name="connsiteX24" fmla="*/ 127500 w 420000"/>
                <a:gd name="connsiteY24" fmla="*/ 61275 h 278775"/>
                <a:gd name="connsiteX25" fmla="*/ 127500 w 420000"/>
                <a:gd name="connsiteY25" fmla="*/ 181275 h 278775"/>
                <a:gd name="connsiteX26" fmla="*/ 82500 w 420000"/>
                <a:gd name="connsiteY26" fmla="*/ 181275 h 278775"/>
                <a:gd name="connsiteX27" fmla="*/ 82500 w 420000"/>
                <a:gd name="connsiteY27" fmla="*/ 136275 h 278775"/>
                <a:gd name="connsiteX28" fmla="*/ 127500 w 420000"/>
                <a:gd name="connsiteY28" fmla="*/ 136275 h 278775"/>
                <a:gd name="connsiteX29" fmla="*/ 127500 w 420000"/>
                <a:gd name="connsiteY29" fmla="*/ 181275 h 278775"/>
                <a:gd name="connsiteX30" fmla="*/ 390000 w 420000"/>
                <a:gd name="connsiteY30" fmla="*/ 226275 h 278775"/>
                <a:gd name="connsiteX31" fmla="*/ 386825 w 420000"/>
                <a:gd name="connsiteY31" fmla="*/ 0 h 278775"/>
                <a:gd name="connsiteX32" fmla="*/ 32381 w 420000"/>
                <a:gd name="connsiteY32" fmla="*/ 11113 h 278775"/>
                <a:gd name="connsiteX33" fmla="*/ 30000 w 420000"/>
                <a:gd name="connsiteY33" fmla="*/ 226275 h 278775"/>
                <a:gd name="connsiteX34" fmla="*/ 0 w 420000"/>
                <a:gd name="connsiteY34" fmla="*/ 226275 h 278775"/>
                <a:gd name="connsiteX35" fmla="*/ 0 w 420000"/>
                <a:gd name="connsiteY35" fmla="*/ 278775 h 278775"/>
                <a:gd name="connsiteX36" fmla="*/ 420000 w 420000"/>
                <a:gd name="connsiteY36" fmla="*/ 278775 h 278775"/>
                <a:gd name="connsiteX37" fmla="*/ 420000 w 420000"/>
                <a:gd name="connsiteY37" fmla="*/ 226275 h 278775"/>
                <a:gd name="connsiteX38" fmla="*/ 390000 w 420000"/>
                <a:gd name="connsiteY38" fmla="*/ 226275 h 278775"/>
                <a:gd name="connsiteX0" fmla="*/ 337500 w 420000"/>
                <a:gd name="connsiteY0" fmla="*/ 61275 h 278775"/>
                <a:gd name="connsiteX1" fmla="*/ 292500 w 420000"/>
                <a:gd name="connsiteY1" fmla="*/ 61275 h 278775"/>
                <a:gd name="connsiteX2" fmla="*/ 292500 w 420000"/>
                <a:gd name="connsiteY2" fmla="*/ 16275 h 278775"/>
                <a:gd name="connsiteX3" fmla="*/ 337500 w 420000"/>
                <a:gd name="connsiteY3" fmla="*/ 16275 h 278775"/>
                <a:gd name="connsiteX4" fmla="*/ 337500 w 420000"/>
                <a:gd name="connsiteY4" fmla="*/ 61275 h 278775"/>
                <a:gd name="connsiteX5" fmla="*/ 337500 w 420000"/>
                <a:gd name="connsiteY5" fmla="*/ 181275 h 278775"/>
                <a:gd name="connsiteX6" fmla="*/ 292500 w 420000"/>
                <a:gd name="connsiteY6" fmla="*/ 181275 h 278775"/>
                <a:gd name="connsiteX7" fmla="*/ 292500 w 420000"/>
                <a:gd name="connsiteY7" fmla="*/ 136275 h 278775"/>
                <a:gd name="connsiteX8" fmla="*/ 337500 w 420000"/>
                <a:gd name="connsiteY8" fmla="*/ 136275 h 278775"/>
                <a:gd name="connsiteX9" fmla="*/ 337500 w 420000"/>
                <a:gd name="connsiteY9" fmla="*/ 181275 h 278775"/>
                <a:gd name="connsiteX10" fmla="*/ 232500 w 420000"/>
                <a:gd name="connsiteY10" fmla="*/ 61275 h 278775"/>
                <a:gd name="connsiteX11" fmla="*/ 187500 w 420000"/>
                <a:gd name="connsiteY11" fmla="*/ 61275 h 278775"/>
                <a:gd name="connsiteX12" fmla="*/ 187500 w 420000"/>
                <a:gd name="connsiteY12" fmla="*/ 16275 h 278775"/>
                <a:gd name="connsiteX13" fmla="*/ 232500 w 420000"/>
                <a:gd name="connsiteY13" fmla="*/ 16275 h 278775"/>
                <a:gd name="connsiteX14" fmla="*/ 232500 w 420000"/>
                <a:gd name="connsiteY14" fmla="*/ 61275 h 278775"/>
                <a:gd name="connsiteX15" fmla="*/ 232500 w 420000"/>
                <a:gd name="connsiteY15" fmla="*/ 226275 h 278775"/>
                <a:gd name="connsiteX16" fmla="*/ 187500 w 420000"/>
                <a:gd name="connsiteY16" fmla="*/ 226275 h 278775"/>
                <a:gd name="connsiteX17" fmla="*/ 187500 w 420000"/>
                <a:gd name="connsiteY17" fmla="*/ 136275 h 278775"/>
                <a:gd name="connsiteX18" fmla="*/ 232500 w 420000"/>
                <a:gd name="connsiteY18" fmla="*/ 136275 h 278775"/>
                <a:gd name="connsiteX19" fmla="*/ 232500 w 420000"/>
                <a:gd name="connsiteY19" fmla="*/ 226275 h 278775"/>
                <a:gd name="connsiteX20" fmla="*/ 127500 w 420000"/>
                <a:gd name="connsiteY20" fmla="*/ 61275 h 278775"/>
                <a:gd name="connsiteX21" fmla="*/ 82500 w 420000"/>
                <a:gd name="connsiteY21" fmla="*/ 61275 h 278775"/>
                <a:gd name="connsiteX22" fmla="*/ 82500 w 420000"/>
                <a:gd name="connsiteY22" fmla="*/ 16275 h 278775"/>
                <a:gd name="connsiteX23" fmla="*/ 127500 w 420000"/>
                <a:gd name="connsiteY23" fmla="*/ 16275 h 278775"/>
                <a:gd name="connsiteX24" fmla="*/ 127500 w 420000"/>
                <a:gd name="connsiteY24" fmla="*/ 61275 h 278775"/>
                <a:gd name="connsiteX25" fmla="*/ 127500 w 420000"/>
                <a:gd name="connsiteY25" fmla="*/ 181275 h 278775"/>
                <a:gd name="connsiteX26" fmla="*/ 82500 w 420000"/>
                <a:gd name="connsiteY26" fmla="*/ 181275 h 278775"/>
                <a:gd name="connsiteX27" fmla="*/ 82500 w 420000"/>
                <a:gd name="connsiteY27" fmla="*/ 136275 h 278775"/>
                <a:gd name="connsiteX28" fmla="*/ 127500 w 420000"/>
                <a:gd name="connsiteY28" fmla="*/ 136275 h 278775"/>
                <a:gd name="connsiteX29" fmla="*/ 127500 w 420000"/>
                <a:gd name="connsiteY29" fmla="*/ 181275 h 278775"/>
                <a:gd name="connsiteX30" fmla="*/ 390000 w 420000"/>
                <a:gd name="connsiteY30" fmla="*/ 226275 h 278775"/>
                <a:gd name="connsiteX31" fmla="*/ 386825 w 420000"/>
                <a:gd name="connsiteY31" fmla="*/ 0 h 278775"/>
                <a:gd name="connsiteX32" fmla="*/ 32381 w 420000"/>
                <a:gd name="connsiteY32" fmla="*/ 8732 h 278775"/>
                <a:gd name="connsiteX33" fmla="*/ 30000 w 420000"/>
                <a:gd name="connsiteY33" fmla="*/ 226275 h 278775"/>
                <a:gd name="connsiteX34" fmla="*/ 0 w 420000"/>
                <a:gd name="connsiteY34" fmla="*/ 226275 h 278775"/>
                <a:gd name="connsiteX35" fmla="*/ 0 w 420000"/>
                <a:gd name="connsiteY35" fmla="*/ 278775 h 278775"/>
                <a:gd name="connsiteX36" fmla="*/ 420000 w 420000"/>
                <a:gd name="connsiteY36" fmla="*/ 278775 h 278775"/>
                <a:gd name="connsiteX37" fmla="*/ 420000 w 420000"/>
                <a:gd name="connsiteY37" fmla="*/ 226275 h 278775"/>
                <a:gd name="connsiteX38" fmla="*/ 390000 w 420000"/>
                <a:gd name="connsiteY38" fmla="*/ 226275 h 278775"/>
                <a:gd name="connsiteX0" fmla="*/ 337500 w 420000"/>
                <a:gd name="connsiteY0" fmla="*/ 54131 h 271631"/>
                <a:gd name="connsiteX1" fmla="*/ 292500 w 420000"/>
                <a:gd name="connsiteY1" fmla="*/ 54131 h 271631"/>
                <a:gd name="connsiteX2" fmla="*/ 292500 w 420000"/>
                <a:gd name="connsiteY2" fmla="*/ 9131 h 271631"/>
                <a:gd name="connsiteX3" fmla="*/ 337500 w 420000"/>
                <a:gd name="connsiteY3" fmla="*/ 9131 h 271631"/>
                <a:gd name="connsiteX4" fmla="*/ 337500 w 420000"/>
                <a:gd name="connsiteY4" fmla="*/ 54131 h 271631"/>
                <a:gd name="connsiteX5" fmla="*/ 337500 w 420000"/>
                <a:gd name="connsiteY5" fmla="*/ 174131 h 271631"/>
                <a:gd name="connsiteX6" fmla="*/ 292500 w 420000"/>
                <a:gd name="connsiteY6" fmla="*/ 174131 h 271631"/>
                <a:gd name="connsiteX7" fmla="*/ 292500 w 420000"/>
                <a:gd name="connsiteY7" fmla="*/ 129131 h 271631"/>
                <a:gd name="connsiteX8" fmla="*/ 337500 w 420000"/>
                <a:gd name="connsiteY8" fmla="*/ 129131 h 271631"/>
                <a:gd name="connsiteX9" fmla="*/ 337500 w 420000"/>
                <a:gd name="connsiteY9" fmla="*/ 174131 h 271631"/>
                <a:gd name="connsiteX10" fmla="*/ 232500 w 420000"/>
                <a:gd name="connsiteY10" fmla="*/ 54131 h 271631"/>
                <a:gd name="connsiteX11" fmla="*/ 187500 w 420000"/>
                <a:gd name="connsiteY11" fmla="*/ 54131 h 271631"/>
                <a:gd name="connsiteX12" fmla="*/ 187500 w 420000"/>
                <a:gd name="connsiteY12" fmla="*/ 9131 h 271631"/>
                <a:gd name="connsiteX13" fmla="*/ 232500 w 420000"/>
                <a:gd name="connsiteY13" fmla="*/ 9131 h 271631"/>
                <a:gd name="connsiteX14" fmla="*/ 232500 w 420000"/>
                <a:gd name="connsiteY14" fmla="*/ 54131 h 271631"/>
                <a:gd name="connsiteX15" fmla="*/ 232500 w 420000"/>
                <a:gd name="connsiteY15" fmla="*/ 219131 h 271631"/>
                <a:gd name="connsiteX16" fmla="*/ 187500 w 420000"/>
                <a:gd name="connsiteY16" fmla="*/ 219131 h 271631"/>
                <a:gd name="connsiteX17" fmla="*/ 187500 w 420000"/>
                <a:gd name="connsiteY17" fmla="*/ 129131 h 271631"/>
                <a:gd name="connsiteX18" fmla="*/ 232500 w 420000"/>
                <a:gd name="connsiteY18" fmla="*/ 129131 h 271631"/>
                <a:gd name="connsiteX19" fmla="*/ 232500 w 420000"/>
                <a:gd name="connsiteY19" fmla="*/ 219131 h 271631"/>
                <a:gd name="connsiteX20" fmla="*/ 127500 w 420000"/>
                <a:gd name="connsiteY20" fmla="*/ 54131 h 271631"/>
                <a:gd name="connsiteX21" fmla="*/ 82500 w 420000"/>
                <a:gd name="connsiteY21" fmla="*/ 54131 h 271631"/>
                <a:gd name="connsiteX22" fmla="*/ 82500 w 420000"/>
                <a:gd name="connsiteY22" fmla="*/ 9131 h 271631"/>
                <a:gd name="connsiteX23" fmla="*/ 127500 w 420000"/>
                <a:gd name="connsiteY23" fmla="*/ 9131 h 271631"/>
                <a:gd name="connsiteX24" fmla="*/ 127500 w 420000"/>
                <a:gd name="connsiteY24" fmla="*/ 54131 h 271631"/>
                <a:gd name="connsiteX25" fmla="*/ 127500 w 420000"/>
                <a:gd name="connsiteY25" fmla="*/ 174131 h 271631"/>
                <a:gd name="connsiteX26" fmla="*/ 82500 w 420000"/>
                <a:gd name="connsiteY26" fmla="*/ 174131 h 271631"/>
                <a:gd name="connsiteX27" fmla="*/ 82500 w 420000"/>
                <a:gd name="connsiteY27" fmla="*/ 129131 h 271631"/>
                <a:gd name="connsiteX28" fmla="*/ 127500 w 420000"/>
                <a:gd name="connsiteY28" fmla="*/ 129131 h 271631"/>
                <a:gd name="connsiteX29" fmla="*/ 127500 w 420000"/>
                <a:gd name="connsiteY29" fmla="*/ 174131 h 271631"/>
                <a:gd name="connsiteX30" fmla="*/ 390000 w 420000"/>
                <a:gd name="connsiteY30" fmla="*/ 219131 h 271631"/>
                <a:gd name="connsiteX31" fmla="*/ 386825 w 420000"/>
                <a:gd name="connsiteY31" fmla="*/ 0 h 271631"/>
                <a:gd name="connsiteX32" fmla="*/ 32381 w 420000"/>
                <a:gd name="connsiteY32" fmla="*/ 1588 h 271631"/>
                <a:gd name="connsiteX33" fmla="*/ 30000 w 420000"/>
                <a:gd name="connsiteY33" fmla="*/ 219131 h 271631"/>
                <a:gd name="connsiteX34" fmla="*/ 0 w 420000"/>
                <a:gd name="connsiteY34" fmla="*/ 219131 h 271631"/>
                <a:gd name="connsiteX35" fmla="*/ 0 w 420000"/>
                <a:gd name="connsiteY35" fmla="*/ 271631 h 271631"/>
                <a:gd name="connsiteX36" fmla="*/ 420000 w 420000"/>
                <a:gd name="connsiteY36" fmla="*/ 271631 h 271631"/>
                <a:gd name="connsiteX37" fmla="*/ 420000 w 420000"/>
                <a:gd name="connsiteY37" fmla="*/ 219131 h 271631"/>
                <a:gd name="connsiteX38" fmla="*/ 390000 w 420000"/>
                <a:gd name="connsiteY38" fmla="*/ 219131 h 2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0000" h="271631">
                  <a:moveTo>
                    <a:pt x="337500" y="54131"/>
                  </a:moveTo>
                  <a:lnTo>
                    <a:pt x="292500" y="54131"/>
                  </a:lnTo>
                  <a:lnTo>
                    <a:pt x="292500" y="9131"/>
                  </a:lnTo>
                  <a:lnTo>
                    <a:pt x="337500" y="9131"/>
                  </a:lnTo>
                  <a:lnTo>
                    <a:pt x="337500" y="54131"/>
                  </a:lnTo>
                  <a:close/>
                  <a:moveTo>
                    <a:pt x="337500" y="174131"/>
                  </a:moveTo>
                  <a:lnTo>
                    <a:pt x="292500" y="174131"/>
                  </a:lnTo>
                  <a:lnTo>
                    <a:pt x="292500" y="129131"/>
                  </a:lnTo>
                  <a:lnTo>
                    <a:pt x="337500" y="129131"/>
                  </a:lnTo>
                  <a:lnTo>
                    <a:pt x="337500" y="174131"/>
                  </a:lnTo>
                  <a:close/>
                  <a:moveTo>
                    <a:pt x="232500" y="54131"/>
                  </a:moveTo>
                  <a:lnTo>
                    <a:pt x="187500" y="54131"/>
                  </a:lnTo>
                  <a:lnTo>
                    <a:pt x="187500" y="9131"/>
                  </a:lnTo>
                  <a:lnTo>
                    <a:pt x="232500" y="9131"/>
                  </a:lnTo>
                  <a:lnTo>
                    <a:pt x="232500" y="54131"/>
                  </a:lnTo>
                  <a:close/>
                  <a:moveTo>
                    <a:pt x="232500" y="219131"/>
                  </a:moveTo>
                  <a:lnTo>
                    <a:pt x="187500" y="219131"/>
                  </a:lnTo>
                  <a:lnTo>
                    <a:pt x="187500" y="129131"/>
                  </a:lnTo>
                  <a:lnTo>
                    <a:pt x="232500" y="129131"/>
                  </a:lnTo>
                  <a:lnTo>
                    <a:pt x="232500" y="219131"/>
                  </a:lnTo>
                  <a:close/>
                  <a:moveTo>
                    <a:pt x="127500" y="54131"/>
                  </a:moveTo>
                  <a:lnTo>
                    <a:pt x="82500" y="54131"/>
                  </a:lnTo>
                  <a:lnTo>
                    <a:pt x="82500" y="9131"/>
                  </a:lnTo>
                  <a:lnTo>
                    <a:pt x="127500" y="9131"/>
                  </a:lnTo>
                  <a:lnTo>
                    <a:pt x="127500" y="54131"/>
                  </a:lnTo>
                  <a:close/>
                  <a:moveTo>
                    <a:pt x="127500" y="174131"/>
                  </a:moveTo>
                  <a:lnTo>
                    <a:pt x="82500" y="174131"/>
                  </a:lnTo>
                  <a:lnTo>
                    <a:pt x="82500" y="129131"/>
                  </a:lnTo>
                  <a:lnTo>
                    <a:pt x="127500" y="129131"/>
                  </a:lnTo>
                  <a:lnTo>
                    <a:pt x="127500" y="174131"/>
                  </a:lnTo>
                  <a:close/>
                  <a:moveTo>
                    <a:pt x="390000" y="219131"/>
                  </a:moveTo>
                  <a:cubicBezTo>
                    <a:pt x="388942" y="137356"/>
                    <a:pt x="387883" y="81775"/>
                    <a:pt x="386825" y="0"/>
                  </a:cubicBezTo>
                  <a:lnTo>
                    <a:pt x="32381" y="1588"/>
                  </a:lnTo>
                  <a:cubicBezTo>
                    <a:pt x="31587" y="73309"/>
                    <a:pt x="30794" y="147410"/>
                    <a:pt x="30000" y="219131"/>
                  </a:cubicBezTo>
                  <a:lnTo>
                    <a:pt x="0" y="219131"/>
                  </a:lnTo>
                  <a:lnTo>
                    <a:pt x="0" y="271631"/>
                  </a:lnTo>
                  <a:lnTo>
                    <a:pt x="420000" y="271631"/>
                  </a:lnTo>
                  <a:lnTo>
                    <a:pt x="420000" y="219131"/>
                  </a:lnTo>
                  <a:lnTo>
                    <a:pt x="390000" y="219131"/>
                  </a:lnTo>
                  <a:close/>
                </a:path>
              </a:pathLst>
            </a:custGeom>
            <a:solidFill>
              <a:srgbClr val="000000"/>
            </a:solidFill>
            <a:ln w="74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nvGrpSpPr>
            <p:cNvPr id="77" name="Ryhmä 76">
              <a:extLst>
                <a:ext uri="{FF2B5EF4-FFF2-40B4-BE49-F238E27FC236}">
                  <a16:creationId xmlns:a16="http://schemas.microsoft.com/office/drawing/2014/main" id="{B1843765-4CBF-EC00-0E2B-43680C292373}"/>
                </a:ext>
              </a:extLst>
            </p:cNvPr>
            <p:cNvGrpSpPr/>
            <p:nvPr/>
          </p:nvGrpSpPr>
          <p:grpSpPr>
            <a:xfrm flipH="1">
              <a:off x="5971377" y="5998428"/>
              <a:ext cx="825999" cy="720000"/>
              <a:chOff x="5684119" y="5341363"/>
              <a:chExt cx="825999" cy="720000"/>
            </a:xfrm>
          </p:grpSpPr>
          <p:sp>
            <p:nvSpPr>
              <p:cNvPr id="78" name="Vapaamuotoinen: Muoto 77">
                <a:extLst>
                  <a:ext uri="{FF2B5EF4-FFF2-40B4-BE49-F238E27FC236}">
                    <a16:creationId xmlns:a16="http://schemas.microsoft.com/office/drawing/2014/main" id="{F0A59DBF-DDCA-ADD8-2631-84C6A658A105}"/>
                  </a:ext>
                </a:extLst>
              </p:cNvPr>
              <p:cNvSpPr/>
              <p:nvPr/>
            </p:nvSpPr>
            <p:spPr>
              <a:xfrm flipH="1">
                <a:off x="5684119" y="5699626"/>
                <a:ext cx="356400" cy="57648"/>
              </a:xfrm>
              <a:custGeom>
                <a:avLst/>
                <a:gdLst>
                  <a:gd name="connsiteX0" fmla="*/ 0 w 384182"/>
                  <a:gd name="connsiteY0" fmla="*/ 0 h 164649"/>
                  <a:gd name="connsiteX1" fmla="*/ 384183 w 384182"/>
                  <a:gd name="connsiteY1" fmla="*/ 0 h 164649"/>
                  <a:gd name="connsiteX2" fmla="*/ 384183 w 384182"/>
                  <a:gd name="connsiteY2" fmla="*/ 164650 h 164649"/>
                  <a:gd name="connsiteX3" fmla="*/ 0 w 384182"/>
                  <a:gd name="connsiteY3" fmla="*/ 164650 h 164649"/>
                </a:gdLst>
                <a:ahLst/>
                <a:cxnLst>
                  <a:cxn ang="0">
                    <a:pos x="connsiteX0" y="connsiteY0"/>
                  </a:cxn>
                  <a:cxn ang="0">
                    <a:pos x="connsiteX1" y="connsiteY1"/>
                  </a:cxn>
                  <a:cxn ang="0">
                    <a:pos x="connsiteX2" y="connsiteY2"/>
                  </a:cxn>
                  <a:cxn ang="0">
                    <a:pos x="connsiteX3" y="connsiteY3"/>
                  </a:cxn>
                </a:cxnLst>
                <a:rect l="l" t="t" r="r" b="b"/>
                <a:pathLst>
                  <a:path w="384182" h="164649">
                    <a:moveTo>
                      <a:pt x="0" y="0"/>
                    </a:moveTo>
                    <a:lnTo>
                      <a:pt x="384183" y="0"/>
                    </a:lnTo>
                    <a:lnTo>
                      <a:pt x="384183" y="164650"/>
                    </a:lnTo>
                    <a:lnTo>
                      <a:pt x="0" y="164650"/>
                    </a:lnTo>
                    <a:close/>
                  </a:path>
                </a:pathLst>
              </a:custGeom>
              <a:solidFill>
                <a:srgbClr val="FF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Kuva 38" descr="Nosturi tasaisella täytöllä">
                <a:extLst>
                  <a:ext uri="{FF2B5EF4-FFF2-40B4-BE49-F238E27FC236}">
                    <a16:creationId xmlns:a16="http://schemas.microsoft.com/office/drawing/2014/main" id="{35AB147A-3C7F-6B97-84AA-02BC2A8755F1}"/>
                  </a:ext>
                </a:extLst>
              </p:cNvPr>
              <p:cNvSpPr/>
              <p:nvPr/>
            </p:nvSpPr>
            <p:spPr>
              <a:xfrm flipH="1">
                <a:off x="5790118" y="5341363"/>
                <a:ext cx="720000" cy="720000"/>
              </a:xfrm>
              <a:custGeom>
                <a:avLst/>
                <a:gdLst>
                  <a:gd name="connsiteX0" fmla="*/ 724560 w 762902"/>
                  <a:gd name="connsiteY0" fmla="*/ 495300 h 762000"/>
                  <a:gd name="connsiteX1" fmla="*/ 572160 w 762902"/>
                  <a:gd name="connsiteY1" fmla="*/ 495300 h 762000"/>
                  <a:gd name="connsiteX2" fmla="*/ 572160 w 762902"/>
                  <a:gd name="connsiteY2" fmla="*/ 419100 h 762000"/>
                  <a:gd name="connsiteX3" fmla="*/ 724560 w 762902"/>
                  <a:gd name="connsiteY3" fmla="*/ 419100 h 762000"/>
                  <a:gd name="connsiteX4" fmla="*/ 724560 w 762902"/>
                  <a:gd name="connsiteY4" fmla="*/ 495300 h 762000"/>
                  <a:gd name="connsiteX5" fmla="*/ 301650 w 762902"/>
                  <a:gd name="connsiteY5" fmla="*/ 161925 h 762000"/>
                  <a:gd name="connsiteX6" fmla="*/ 295935 w 762902"/>
                  <a:gd name="connsiteY6" fmla="*/ 115253 h 762000"/>
                  <a:gd name="connsiteX7" fmla="*/ 492150 w 762902"/>
                  <a:gd name="connsiteY7" fmla="*/ 161925 h 762000"/>
                  <a:gd name="connsiteX8" fmla="*/ 301650 w 762902"/>
                  <a:gd name="connsiteY8" fmla="*/ 161925 h 762000"/>
                  <a:gd name="connsiteX9" fmla="*/ 150203 w 762902"/>
                  <a:gd name="connsiteY9" fmla="*/ 161925 h 762000"/>
                  <a:gd name="connsiteX10" fmla="*/ 217830 w 762902"/>
                  <a:gd name="connsiteY10" fmla="*/ 127635 h 762000"/>
                  <a:gd name="connsiteX11" fmla="*/ 214020 w 762902"/>
                  <a:gd name="connsiteY11" fmla="*/ 161925 h 762000"/>
                  <a:gd name="connsiteX12" fmla="*/ 150203 w 762902"/>
                  <a:gd name="connsiteY12" fmla="*/ 161925 h 762000"/>
                  <a:gd name="connsiteX13" fmla="*/ 211163 w 762902"/>
                  <a:gd name="connsiteY13" fmla="*/ 704850 h 762000"/>
                  <a:gd name="connsiteX14" fmla="*/ 214972 w 762902"/>
                  <a:gd name="connsiteY14" fmla="*/ 666750 h 762000"/>
                  <a:gd name="connsiteX15" fmla="*/ 299745 w 762902"/>
                  <a:gd name="connsiteY15" fmla="*/ 666750 h 762000"/>
                  <a:gd name="connsiteX16" fmla="*/ 303555 w 762902"/>
                  <a:gd name="connsiteY16" fmla="*/ 704850 h 762000"/>
                  <a:gd name="connsiteX17" fmla="*/ 211163 w 762902"/>
                  <a:gd name="connsiteY17" fmla="*/ 704850 h 762000"/>
                  <a:gd name="connsiteX18" fmla="*/ 224497 w 762902"/>
                  <a:gd name="connsiteY18" fmla="*/ 590550 h 762000"/>
                  <a:gd name="connsiteX19" fmla="*/ 292125 w 762902"/>
                  <a:gd name="connsiteY19" fmla="*/ 590550 h 762000"/>
                  <a:gd name="connsiteX20" fmla="*/ 295935 w 762902"/>
                  <a:gd name="connsiteY20" fmla="*/ 628650 h 762000"/>
                  <a:gd name="connsiteX21" fmla="*/ 219735 w 762902"/>
                  <a:gd name="connsiteY21" fmla="*/ 628650 h 762000"/>
                  <a:gd name="connsiteX22" fmla="*/ 224497 w 762902"/>
                  <a:gd name="connsiteY22" fmla="*/ 590550 h 762000"/>
                  <a:gd name="connsiteX23" fmla="*/ 233070 w 762902"/>
                  <a:gd name="connsiteY23" fmla="*/ 514350 h 762000"/>
                  <a:gd name="connsiteX24" fmla="*/ 283553 w 762902"/>
                  <a:gd name="connsiteY24" fmla="*/ 514350 h 762000"/>
                  <a:gd name="connsiteX25" fmla="*/ 287362 w 762902"/>
                  <a:gd name="connsiteY25" fmla="*/ 552450 h 762000"/>
                  <a:gd name="connsiteX26" fmla="*/ 228307 w 762902"/>
                  <a:gd name="connsiteY26" fmla="*/ 552450 h 762000"/>
                  <a:gd name="connsiteX27" fmla="*/ 233070 w 762902"/>
                  <a:gd name="connsiteY27" fmla="*/ 514350 h 762000"/>
                  <a:gd name="connsiteX28" fmla="*/ 240690 w 762902"/>
                  <a:gd name="connsiteY28" fmla="*/ 438150 h 762000"/>
                  <a:gd name="connsiteX29" fmla="*/ 274028 w 762902"/>
                  <a:gd name="connsiteY29" fmla="*/ 438150 h 762000"/>
                  <a:gd name="connsiteX30" fmla="*/ 277837 w 762902"/>
                  <a:gd name="connsiteY30" fmla="*/ 476250 h 762000"/>
                  <a:gd name="connsiteX31" fmla="*/ 235928 w 762902"/>
                  <a:gd name="connsiteY31" fmla="*/ 476250 h 762000"/>
                  <a:gd name="connsiteX32" fmla="*/ 240690 w 762902"/>
                  <a:gd name="connsiteY32" fmla="*/ 438150 h 762000"/>
                  <a:gd name="connsiteX33" fmla="*/ 249262 w 762902"/>
                  <a:gd name="connsiteY33" fmla="*/ 361950 h 762000"/>
                  <a:gd name="connsiteX34" fmla="*/ 265455 w 762902"/>
                  <a:gd name="connsiteY34" fmla="*/ 361950 h 762000"/>
                  <a:gd name="connsiteX35" fmla="*/ 269265 w 762902"/>
                  <a:gd name="connsiteY35" fmla="*/ 400050 h 762000"/>
                  <a:gd name="connsiteX36" fmla="*/ 244500 w 762902"/>
                  <a:gd name="connsiteY36" fmla="*/ 400050 h 762000"/>
                  <a:gd name="connsiteX37" fmla="*/ 249262 w 762902"/>
                  <a:gd name="connsiteY37" fmla="*/ 361950 h 762000"/>
                  <a:gd name="connsiteX38" fmla="*/ 257835 w 762902"/>
                  <a:gd name="connsiteY38" fmla="*/ 287655 h 762000"/>
                  <a:gd name="connsiteX39" fmla="*/ 261645 w 762902"/>
                  <a:gd name="connsiteY39" fmla="*/ 323850 h 762000"/>
                  <a:gd name="connsiteX40" fmla="*/ 253072 w 762902"/>
                  <a:gd name="connsiteY40" fmla="*/ 323850 h 762000"/>
                  <a:gd name="connsiteX41" fmla="*/ 257835 w 762902"/>
                  <a:gd name="connsiteY41" fmla="*/ 287655 h 762000"/>
                  <a:gd name="connsiteX42" fmla="*/ 667410 w 762902"/>
                  <a:gd name="connsiteY42" fmla="*/ 381000 h 762000"/>
                  <a:gd name="connsiteX43" fmla="*/ 667410 w 762902"/>
                  <a:gd name="connsiteY43" fmla="*/ 219075 h 762000"/>
                  <a:gd name="connsiteX44" fmla="*/ 734085 w 762902"/>
                  <a:gd name="connsiteY44" fmla="*/ 219075 h 762000"/>
                  <a:gd name="connsiteX45" fmla="*/ 762660 w 762902"/>
                  <a:gd name="connsiteY45" fmla="*/ 194310 h 762000"/>
                  <a:gd name="connsiteX46" fmla="*/ 740752 w 762902"/>
                  <a:gd name="connsiteY46" fmla="*/ 162878 h 762000"/>
                  <a:gd name="connsiteX47" fmla="*/ 289267 w 762902"/>
                  <a:gd name="connsiteY47" fmla="*/ 54293 h 762000"/>
                  <a:gd name="connsiteX48" fmla="*/ 286410 w 762902"/>
                  <a:gd name="connsiteY48" fmla="*/ 25717 h 762000"/>
                  <a:gd name="connsiteX49" fmla="*/ 257835 w 762902"/>
                  <a:gd name="connsiteY49" fmla="*/ 0 h 762000"/>
                  <a:gd name="connsiteX50" fmla="*/ 229260 w 762902"/>
                  <a:gd name="connsiteY50" fmla="*/ 25717 h 762000"/>
                  <a:gd name="connsiteX51" fmla="*/ 225450 w 762902"/>
                  <a:gd name="connsiteY51" fmla="*/ 60960 h 762000"/>
                  <a:gd name="connsiteX52" fmla="*/ 15900 w 762902"/>
                  <a:gd name="connsiteY52" fmla="*/ 165735 h 762000"/>
                  <a:gd name="connsiteX53" fmla="*/ 660 w 762902"/>
                  <a:gd name="connsiteY53" fmla="*/ 198120 h 762000"/>
                  <a:gd name="connsiteX54" fmla="*/ 29235 w 762902"/>
                  <a:gd name="connsiteY54" fmla="*/ 219075 h 762000"/>
                  <a:gd name="connsiteX55" fmla="*/ 208305 w 762902"/>
                  <a:gd name="connsiteY55" fmla="*/ 219075 h 762000"/>
                  <a:gd name="connsiteX56" fmla="*/ 154013 w 762902"/>
                  <a:gd name="connsiteY56" fmla="*/ 704850 h 762000"/>
                  <a:gd name="connsiteX57" fmla="*/ 57810 w 762902"/>
                  <a:gd name="connsiteY57" fmla="*/ 704850 h 762000"/>
                  <a:gd name="connsiteX58" fmla="*/ 57810 w 762902"/>
                  <a:gd name="connsiteY58" fmla="*/ 762000 h 762000"/>
                  <a:gd name="connsiteX59" fmla="*/ 457860 w 762902"/>
                  <a:gd name="connsiteY59" fmla="*/ 762000 h 762000"/>
                  <a:gd name="connsiteX60" fmla="*/ 457860 w 762902"/>
                  <a:gd name="connsiteY60" fmla="*/ 704850 h 762000"/>
                  <a:gd name="connsiteX61" fmla="*/ 361658 w 762902"/>
                  <a:gd name="connsiteY61" fmla="*/ 704850 h 762000"/>
                  <a:gd name="connsiteX62" fmla="*/ 307365 w 762902"/>
                  <a:gd name="connsiteY62" fmla="*/ 219075 h 762000"/>
                  <a:gd name="connsiteX63" fmla="*/ 629310 w 762902"/>
                  <a:gd name="connsiteY63" fmla="*/ 219075 h 762000"/>
                  <a:gd name="connsiteX64" fmla="*/ 629310 w 762902"/>
                  <a:gd name="connsiteY64" fmla="*/ 381000 h 762000"/>
                  <a:gd name="connsiteX65" fmla="*/ 534060 w 762902"/>
                  <a:gd name="connsiteY65" fmla="*/ 381000 h 762000"/>
                  <a:gd name="connsiteX66" fmla="*/ 534060 w 762902"/>
                  <a:gd name="connsiteY66" fmla="*/ 533400 h 762000"/>
                  <a:gd name="connsiteX67" fmla="*/ 762660 w 762902"/>
                  <a:gd name="connsiteY67" fmla="*/ 533400 h 762000"/>
                  <a:gd name="connsiteX68" fmla="*/ 762660 w 762902"/>
                  <a:gd name="connsiteY68" fmla="*/ 381000 h 762000"/>
                  <a:gd name="connsiteX69" fmla="*/ 667410 w 762902"/>
                  <a:gd name="connsiteY69" fmla="*/ 381000 h 762000"/>
                  <a:gd name="connsiteX0" fmla="*/ 724560 w 762902"/>
                  <a:gd name="connsiteY0" fmla="*/ 495300 h 762000"/>
                  <a:gd name="connsiteX1" fmla="*/ 572160 w 762902"/>
                  <a:gd name="connsiteY1" fmla="*/ 495300 h 762000"/>
                  <a:gd name="connsiteX2" fmla="*/ 724560 w 762902"/>
                  <a:gd name="connsiteY2" fmla="*/ 419100 h 762000"/>
                  <a:gd name="connsiteX3" fmla="*/ 724560 w 762902"/>
                  <a:gd name="connsiteY3" fmla="*/ 495300 h 762000"/>
                  <a:gd name="connsiteX4" fmla="*/ 301650 w 762902"/>
                  <a:gd name="connsiteY4" fmla="*/ 161925 h 762000"/>
                  <a:gd name="connsiteX5" fmla="*/ 295935 w 762902"/>
                  <a:gd name="connsiteY5" fmla="*/ 115253 h 762000"/>
                  <a:gd name="connsiteX6" fmla="*/ 492150 w 762902"/>
                  <a:gd name="connsiteY6" fmla="*/ 161925 h 762000"/>
                  <a:gd name="connsiteX7" fmla="*/ 301650 w 762902"/>
                  <a:gd name="connsiteY7" fmla="*/ 161925 h 762000"/>
                  <a:gd name="connsiteX8" fmla="*/ 150203 w 762902"/>
                  <a:gd name="connsiteY8" fmla="*/ 161925 h 762000"/>
                  <a:gd name="connsiteX9" fmla="*/ 217830 w 762902"/>
                  <a:gd name="connsiteY9" fmla="*/ 127635 h 762000"/>
                  <a:gd name="connsiteX10" fmla="*/ 214020 w 762902"/>
                  <a:gd name="connsiteY10" fmla="*/ 161925 h 762000"/>
                  <a:gd name="connsiteX11" fmla="*/ 150203 w 762902"/>
                  <a:gd name="connsiteY11" fmla="*/ 161925 h 762000"/>
                  <a:gd name="connsiteX12" fmla="*/ 211163 w 762902"/>
                  <a:gd name="connsiteY12" fmla="*/ 704850 h 762000"/>
                  <a:gd name="connsiteX13" fmla="*/ 214972 w 762902"/>
                  <a:gd name="connsiteY13" fmla="*/ 666750 h 762000"/>
                  <a:gd name="connsiteX14" fmla="*/ 299745 w 762902"/>
                  <a:gd name="connsiteY14" fmla="*/ 666750 h 762000"/>
                  <a:gd name="connsiteX15" fmla="*/ 303555 w 762902"/>
                  <a:gd name="connsiteY15" fmla="*/ 704850 h 762000"/>
                  <a:gd name="connsiteX16" fmla="*/ 211163 w 762902"/>
                  <a:gd name="connsiteY16" fmla="*/ 704850 h 762000"/>
                  <a:gd name="connsiteX17" fmla="*/ 224497 w 762902"/>
                  <a:gd name="connsiteY17" fmla="*/ 590550 h 762000"/>
                  <a:gd name="connsiteX18" fmla="*/ 292125 w 762902"/>
                  <a:gd name="connsiteY18" fmla="*/ 590550 h 762000"/>
                  <a:gd name="connsiteX19" fmla="*/ 295935 w 762902"/>
                  <a:gd name="connsiteY19" fmla="*/ 628650 h 762000"/>
                  <a:gd name="connsiteX20" fmla="*/ 219735 w 762902"/>
                  <a:gd name="connsiteY20" fmla="*/ 628650 h 762000"/>
                  <a:gd name="connsiteX21" fmla="*/ 224497 w 762902"/>
                  <a:gd name="connsiteY21" fmla="*/ 590550 h 762000"/>
                  <a:gd name="connsiteX22" fmla="*/ 233070 w 762902"/>
                  <a:gd name="connsiteY22" fmla="*/ 514350 h 762000"/>
                  <a:gd name="connsiteX23" fmla="*/ 283553 w 762902"/>
                  <a:gd name="connsiteY23" fmla="*/ 514350 h 762000"/>
                  <a:gd name="connsiteX24" fmla="*/ 287362 w 762902"/>
                  <a:gd name="connsiteY24" fmla="*/ 552450 h 762000"/>
                  <a:gd name="connsiteX25" fmla="*/ 228307 w 762902"/>
                  <a:gd name="connsiteY25" fmla="*/ 552450 h 762000"/>
                  <a:gd name="connsiteX26" fmla="*/ 233070 w 762902"/>
                  <a:gd name="connsiteY26" fmla="*/ 514350 h 762000"/>
                  <a:gd name="connsiteX27" fmla="*/ 240690 w 762902"/>
                  <a:gd name="connsiteY27" fmla="*/ 438150 h 762000"/>
                  <a:gd name="connsiteX28" fmla="*/ 274028 w 762902"/>
                  <a:gd name="connsiteY28" fmla="*/ 438150 h 762000"/>
                  <a:gd name="connsiteX29" fmla="*/ 277837 w 762902"/>
                  <a:gd name="connsiteY29" fmla="*/ 476250 h 762000"/>
                  <a:gd name="connsiteX30" fmla="*/ 235928 w 762902"/>
                  <a:gd name="connsiteY30" fmla="*/ 476250 h 762000"/>
                  <a:gd name="connsiteX31" fmla="*/ 240690 w 762902"/>
                  <a:gd name="connsiteY31" fmla="*/ 438150 h 762000"/>
                  <a:gd name="connsiteX32" fmla="*/ 249262 w 762902"/>
                  <a:gd name="connsiteY32" fmla="*/ 361950 h 762000"/>
                  <a:gd name="connsiteX33" fmla="*/ 265455 w 762902"/>
                  <a:gd name="connsiteY33" fmla="*/ 361950 h 762000"/>
                  <a:gd name="connsiteX34" fmla="*/ 269265 w 762902"/>
                  <a:gd name="connsiteY34" fmla="*/ 400050 h 762000"/>
                  <a:gd name="connsiteX35" fmla="*/ 244500 w 762902"/>
                  <a:gd name="connsiteY35" fmla="*/ 400050 h 762000"/>
                  <a:gd name="connsiteX36" fmla="*/ 249262 w 762902"/>
                  <a:gd name="connsiteY36" fmla="*/ 361950 h 762000"/>
                  <a:gd name="connsiteX37" fmla="*/ 257835 w 762902"/>
                  <a:gd name="connsiteY37" fmla="*/ 287655 h 762000"/>
                  <a:gd name="connsiteX38" fmla="*/ 261645 w 762902"/>
                  <a:gd name="connsiteY38" fmla="*/ 323850 h 762000"/>
                  <a:gd name="connsiteX39" fmla="*/ 253072 w 762902"/>
                  <a:gd name="connsiteY39" fmla="*/ 323850 h 762000"/>
                  <a:gd name="connsiteX40" fmla="*/ 257835 w 762902"/>
                  <a:gd name="connsiteY40" fmla="*/ 287655 h 762000"/>
                  <a:gd name="connsiteX41" fmla="*/ 667410 w 762902"/>
                  <a:gd name="connsiteY41" fmla="*/ 381000 h 762000"/>
                  <a:gd name="connsiteX42" fmla="*/ 667410 w 762902"/>
                  <a:gd name="connsiteY42" fmla="*/ 219075 h 762000"/>
                  <a:gd name="connsiteX43" fmla="*/ 734085 w 762902"/>
                  <a:gd name="connsiteY43" fmla="*/ 219075 h 762000"/>
                  <a:gd name="connsiteX44" fmla="*/ 762660 w 762902"/>
                  <a:gd name="connsiteY44" fmla="*/ 194310 h 762000"/>
                  <a:gd name="connsiteX45" fmla="*/ 740752 w 762902"/>
                  <a:gd name="connsiteY45" fmla="*/ 162878 h 762000"/>
                  <a:gd name="connsiteX46" fmla="*/ 289267 w 762902"/>
                  <a:gd name="connsiteY46" fmla="*/ 54293 h 762000"/>
                  <a:gd name="connsiteX47" fmla="*/ 286410 w 762902"/>
                  <a:gd name="connsiteY47" fmla="*/ 25717 h 762000"/>
                  <a:gd name="connsiteX48" fmla="*/ 257835 w 762902"/>
                  <a:gd name="connsiteY48" fmla="*/ 0 h 762000"/>
                  <a:gd name="connsiteX49" fmla="*/ 229260 w 762902"/>
                  <a:gd name="connsiteY49" fmla="*/ 25717 h 762000"/>
                  <a:gd name="connsiteX50" fmla="*/ 225450 w 762902"/>
                  <a:gd name="connsiteY50" fmla="*/ 60960 h 762000"/>
                  <a:gd name="connsiteX51" fmla="*/ 15900 w 762902"/>
                  <a:gd name="connsiteY51" fmla="*/ 165735 h 762000"/>
                  <a:gd name="connsiteX52" fmla="*/ 660 w 762902"/>
                  <a:gd name="connsiteY52" fmla="*/ 198120 h 762000"/>
                  <a:gd name="connsiteX53" fmla="*/ 29235 w 762902"/>
                  <a:gd name="connsiteY53" fmla="*/ 219075 h 762000"/>
                  <a:gd name="connsiteX54" fmla="*/ 208305 w 762902"/>
                  <a:gd name="connsiteY54" fmla="*/ 219075 h 762000"/>
                  <a:gd name="connsiteX55" fmla="*/ 154013 w 762902"/>
                  <a:gd name="connsiteY55" fmla="*/ 704850 h 762000"/>
                  <a:gd name="connsiteX56" fmla="*/ 57810 w 762902"/>
                  <a:gd name="connsiteY56" fmla="*/ 704850 h 762000"/>
                  <a:gd name="connsiteX57" fmla="*/ 57810 w 762902"/>
                  <a:gd name="connsiteY57" fmla="*/ 762000 h 762000"/>
                  <a:gd name="connsiteX58" fmla="*/ 457860 w 762902"/>
                  <a:gd name="connsiteY58" fmla="*/ 762000 h 762000"/>
                  <a:gd name="connsiteX59" fmla="*/ 457860 w 762902"/>
                  <a:gd name="connsiteY59" fmla="*/ 704850 h 762000"/>
                  <a:gd name="connsiteX60" fmla="*/ 361658 w 762902"/>
                  <a:gd name="connsiteY60" fmla="*/ 704850 h 762000"/>
                  <a:gd name="connsiteX61" fmla="*/ 307365 w 762902"/>
                  <a:gd name="connsiteY61" fmla="*/ 219075 h 762000"/>
                  <a:gd name="connsiteX62" fmla="*/ 629310 w 762902"/>
                  <a:gd name="connsiteY62" fmla="*/ 219075 h 762000"/>
                  <a:gd name="connsiteX63" fmla="*/ 629310 w 762902"/>
                  <a:gd name="connsiteY63" fmla="*/ 381000 h 762000"/>
                  <a:gd name="connsiteX64" fmla="*/ 534060 w 762902"/>
                  <a:gd name="connsiteY64" fmla="*/ 381000 h 762000"/>
                  <a:gd name="connsiteX65" fmla="*/ 534060 w 762902"/>
                  <a:gd name="connsiteY65" fmla="*/ 533400 h 762000"/>
                  <a:gd name="connsiteX66" fmla="*/ 762660 w 762902"/>
                  <a:gd name="connsiteY66" fmla="*/ 533400 h 762000"/>
                  <a:gd name="connsiteX67" fmla="*/ 762660 w 762902"/>
                  <a:gd name="connsiteY67" fmla="*/ 381000 h 762000"/>
                  <a:gd name="connsiteX68" fmla="*/ 667410 w 762902"/>
                  <a:gd name="connsiteY68" fmla="*/ 381000 h 762000"/>
                  <a:gd name="connsiteX0" fmla="*/ 724560 w 762902"/>
                  <a:gd name="connsiteY0" fmla="*/ 495300 h 762000"/>
                  <a:gd name="connsiteX1" fmla="*/ 724560 w 762902"/>
                  <a:gd name="connsiteY1" fmla="*/ 419100 h 762000"/>
                  <a:gd name="connsiteX2" fmla="*/ 724560 w 762902"/>
                  <a:gd name="connsiteY2" fmla="*/ 495300 h 762000"/>
                  <a:gd name="connsiteX3" fmla="*/ 301650 w 762902"/>
                  <a:gd name="connsiteY3" fmla="*/ 161925 h 762000"/>
                  <a:gd name="connsiteX4" fmla="*/ 295935 w 762902"/>
                  <a:gd name="connsiteY4" fmla="*/ 115253 h 762000"/>
                  <a:gd name="connsiteX5" fmla="*/ 492150 w 762902"/>
                  <a:gd name="connsiteY5" fmla="*/ 161925 h 762000"/>
                  <a:gd name="connsiteX6" fmla="*/ 301650 w 762902"/>
                  <a:gd name="connsiteY6" fmla="*/ 161925 h 762000"/>
                  <a:gd name="connsiteX7" fmla="*/ 150203 w 762902"/>
                  <a:gd name="connsiteY7" fmla="*/ 161925 h 762000"/>
                  <a:gd name="connsiteX8" fmla="*/ 217830 w 762902"/>
                  <a:gd name="connsiteY8" fmla="*/ 127635 h 762000"/>
                  <a:gd name="connsiteX9" fmla="*/ 214020 w 762902"/>
                  <a:gd name="connsiteY9" fmla="*/ 161925 h 762000"/>
                  <a:gd name="connsiteX10" fmla="*/ 150203 w 762902"/>
                  <a:gd name="connsiteY10" fmla="*/ 161925 h 762000"/>
                  <a:gd name="connsiteX11" fmla="*/ 211163 w 762902"/>
                  <a:gd name="connsiteY11" fmla="*/ 704850 h 762000"/>
                  <a:gd name="connsiteX12" fmla="*/ 214972 w 762902"/>
                  <a:gd name="connsiteY12" fmla="*/ 666750 h 762000"/>
                  <a:gd name="connsiteX13" fmla="*/ 299745 w 762902"/>
                  <a:gd name="connsiteY13" fmla="*/ 666750 h 762000"/>
                  <a:gd name="connsiteX14" fmla="*/ 303555 w 762902"/>
                  <a:gd name="connsiteY14" fmla="*/ 704850 h 762000"/>
                  <a:gd name="connsiteX15" fmla="*/ 211163 w 762902"/>
                  <a:gd name="connsiteY15" fmla="*/ 704850 h 762000"/>
                  <a:gd name="connsiteX16" fmla="*/ 224497 w 762902"/>
                  <a:gd name="connsiteY16" fmla="*/ 590550 h 762000"/>
                  <a:gd name="connsiteX17" fmla="*/ 292125 w 762902"/>
                  <a:gd name="connsiteY17" fmla="*/ 590550 h 762000"/>
                  <a:gd name="connsiteX18" fmla="*/ 295935 w 762902"/>
                  <a:gd name="connsiteY18" fmla="*/ 628650 h 762000"/>
                  <a:gd name="connsiteX19" fmla="*/ 219735 w 762902"/>
                  <a:gd name="connsiteY19" fmla="*/ 628650 h 762000"/>
                  <a:gd name="connsiteX20" fmla="*/ 224497 w 762902"/>
                  <a:gd name="connsiteY20" fmla="*/ 590550 h 762000"/>
                  <a:gd name="connsiteX21" fmla="*/ 233070 w 762902"/>
                  <a:gd name="connsiteY21" fmla="*/ 514350 h 762000"/>
                  <a:gd name="connsiteX22" fmla="*/ 283553 w 762902"/>
                  <a:gd name="connsiteY22" fmla="*/ 514350 h 762000"/>
                  <a:gd name="connsiteX23" fmla="*/ 287362 w 762902"/>
                  <a:gd name="connsiteY23" fmla="*/ 552450 h 762000"/>
                  <a:gd name="connsiteX24" fmla="*/ 228307 w 762902"/>
                  <a:gd name="connsiteY24" fmla="*/ 552450 h 762000"/>
                  <a:gd name="connsiteX25" fmla="*/ 233070 w 762902"/>
                  <a:gd name="connsiteY25" fmla="*/ 514350 h 762000"/>
                  <a:gd name="connsiteX26" fmla="*/ 240690 w 762902"/>
                  <a:gd name="connsiteY26" fmla="*/ 438150 h 762000"/>
                  <a:gd name="connsiteX27" fmla="*/ 274028 w 762902"/>
                  <a:gd name="connsiteY27" fmla="*/ 438150 h 762000"/>
                  <a:gd name="connsiteX28" fmla="*/ 277837 w 762902"/>
                  <a:gd name="connsiteY28" fmla="*/ 476250 h 762000"/>
                  <a:gd name="connsiteX29" fmla="*/ 235928 w 762902"/>
                  <a:gd name="connsiteY29" fmla="*/ 476250 h 762000"/>
                  <a:gd name="connsiteX30" fmla="*/ 240690 w 762902"/>
                  <a:gd name="connsiteY30" fmla="*/ 438150 h 762000"/>
                  <a:gd name="connsiteX31" fmla="*/ 249262 w 762902"/>
                  <a:gd name="connsiteY31" fmla="*/ 361950 h 762000"/>
                  <a:gd name="connsiteX32" fmla="*/ 265455 w 762902"/>
                  <a:gd name="connsiteY32" fmla="*/ 361950 h 762000"/>
                  <a:gd name="connsiteX33" fmla="*/ 269265 w 762902"/>
                  <a:gd name="connsiteY33" fmla="*/ 400050 h 762000"/>
                  <a:gd name="connsiteX34" fmla="*/ 244500 w 762902"/>
                  <a:gd name="connsiteY34" fmla="*/ 400050 h 762000"/>
                  <a:gd name="connsiteX35" fmla="*/ 249262 w 762902"/>
                  <a:gd name="connsiteY35" fmla="*/ 361950 h 762000"/>
                  <a:gd name="connsiteX36" fmla="*/ 257835 w 762902"/>
                  <a:gd name="connsiteY36" fmla="*/ 287655 h 762000"/>
                  <a:gd name="connsiteX37" fmla="*/ 261645 w 762902"/>
                  <a:gd name="connsiteY37" fmla="*/ 323850 h 762000"/>
                  <a:gd name="connsiteX38" fmla="*/ 253072 w 762902"/>
                  <a:gd name="connsiteY38" fmla="*/ 323850 h 762000"/>
                  <a:gd name="connsiteX39" fmla="*/ 257835 w 762902"/>
                  <a:gd name="connsiteY39" fmla="*/ 287655 h 762000"/>
                  <a:gd name="connsiteX40" fmla="*/ 667410 w 762902"/>
                  <a:gd name="connsiteY40" fmla="*/ 381000 h 762000"/>
                  <a:gd name="connsiteX41" fmla="*/ 667410 w 762902"/>
                  <a:gd name="connsiteY41" fmla="*/ 219075 h 762000"/>
                  <a:gd name="connsiteX42" fmla="*/ 734085 w 762902"/>
                  <a:gd name="connsiteY42" fmla="*/ 219075 h 762000"/>
                  <a:gd name="connsiteX43" fmla="*/ 762660 w 762902"/>
                  <a:gd name="connsiteY43" fmla="*/ 194310 h 762000"/>
                  <a:gd name="connsiteX44" fmla="*/ 740752 w 762902"/>
                  <a:gd name="connsiteY44" fmla="*/ 162878 h 762000"/>
                  <a:gd name="connsiteX45" fmla="*/ 289267 w 762902"/>
                  <a:gd name="connsiteY45" fmla="*/ 54293 h 762000"/>
                  <a:gd name="connsiteX46" fmla="*/ 286410 w 762902"/>
                  <a:gd name="connsiteY46" fmla="*/ 25717 h 762000"/>
                  <a:gd name="connsiteX47" fmla="*/ 257835 w 762902"/>
                  <a:gd name="connsiteY47" fmla="*/ 0 h 762000"/>
                  <a:gd name="connsiteX48" fmla="*/ 229260 w 762902"/>
                  <a:gd name="connsiteY48" fmla="*/ 25717 h 762000"/>
                  <a:gd name="connsiteX49" fmla="*/ 225450 w 762902"/>
                  <a:gd name="connsiteY49" fmla="*/ 60960 h 762000"/>
                  <a:gd name="connsiteX50" fmla="*/ 15900 w 762902"/>
                  <a:gd name="connsiteY50" fmla="*/ 165735 h 762000"/>
                  <a:gd name="connsiteX51" fmla="*/ 660 w 762902"/>
                  <a:gd name="connsiteY51" fmla="*/ 198120 h 762000"/>
                  <a:gd name="connsiteX52" fmla="*/ 29235 w 762902"/>
                  <a:gd name="connsiteY52" fmla="*/ 219075 h 762000"/>
                  <a:gd name="connsiteX53" fmla="*/ 208305 w 762902"/>
                  <a:gd name="connsiteY53" fmla="*/ 219075 h 762000"/>
                  <a:gd name="connsiteX54" fmla="*/ 154013 w 762902"/>
                  <a:gd name="connsiteY54" fmla="*/ 704850 h 762000"/>
                  <a:gd name="connsiteX55" fmla="*/ 57810 w 762902"/>
                  <a:gd name="connsiteY55" fmla="*/ 704850 h 762000"/>
                  <a:gd name="connsiteX56" fmla="*/ 57810 w 762902"/>
                  <a:gd name="connsiteY56" fmla="*/ 762000 h 762000"/>
                  <a:gd name="connsiteX57" fmla="*/ 457860 w 762902"/>
                  <a:gd name="connsiteY57" fmla="*/ 762000 h 762000"/>
                  <a:gd name="connsiteX58" fmla="*/ 457860 w 762902"/>
                  <a:gd name="connsiteY58" fmla="*/ 704850 h 762000"/>
                  <a:gd name="connsiteX59" fmla="*/ 361658 w 762902"/>
                  <a:gd name="connsiteY59" fmla="*/ 704850 h 762000"/>
                  <a:gd name="connsiteX60" fmla="*/ 307365 w 762902"/>
                  <a:gd name="connsiteY60" fmla="*/ 219075 h 762000"/>
                  <a:gd name="connsiteX61" fmla="*/ 629310 w 762902"/>
                  <a:gd name="connsiteY61" fmla="*/ 219075 h 762000"/>
                  <a:gd name="connsiteX62" fmla="*/ 629310 w 762902"/>
                  <a:gd name="connsiteY62" fmla="*/ 381000 h 762000"/>
                  <a:gd name="connsiteX63" fmla="*/ 534060 w 762902"/>
                  <a:gd name="connsiteY63" fmla="*/ 381000 h 762000"/>
                  <a:gd name="connsiteX64" fmla="*/ 534060 w 762902"/>
                  <a:gd name="connsiteY64" fmla="*/ 533400 h 762000"/>
                  <a:gd name="connsiteX65" fmla="*/ 762660 w 762902"/>
                  <a:gd name="connsiteY65" fmla="*/ 533400 h 762000"/>
                  <a:gd name="connsiteX66" fmla="*/ 762660 w 762902"/>
                  <a:gd name="connsiteY66" fmla="*/ 381000 h 762000"/>
                  <a:gd name="connsiteX67" fmla="*/ 667410 w 762902"/>
                  <a:gd name="connsiteY67"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762660 w 762902"/>
                  <a:gd name="connsiteY63" fmla="*/ 381000 h 762000"/>
                  <a:gd name="connsiteX64" fmla="*/ 667410 w 762902"/>
                  <a:gd name="connsiteY64" fmla="*/ 381000 h 762000"/>
                  <a:gd name="connsiteX0" fmla="*/ 301650 w 891341"/>
                  <a:gd name="connsiteY0" fmla="*/ 161925 h 762000"/>
                  <a:gd name="connsiteX1" fmla="*/ 295935 w 891341"/>
                  <a:gd name="connsiteY1" fmla="*/ 115253 h 762000"/>
                  <a:gd name="connsiteX2" fmla="*/ 492150 w 891341"/>
                  <a:gd name="connsiteY2" fmla="*/ 161925 h 762000"/>
                  <a:gd name="connsiteX3" fmla="*/ 301650 w 891341"/>
                  <a:gd name="connsiteY3" fmla="*/ 161925 h 762000"/>
                  <a:gd name="connsiteX4" fmla="*/ 150203 w 891341"/>
                  <a:gd name="connsiteY4" fmla="*/ 161925 h 762000"/>
                  <a:gd name="connsiteX5" fmla="*/ 217830 w 891341"/>
                  <a:gd name="connsiteY5" fmla="*/ 127635 h 762000"/>
                  <a:gd name="connsiteX6" fmla="*/ 214020 w 891341"/>
                  <a:gd name="connsiteY6" fmla="*/ 161925 h 762000"/>
                  <a:gd name="connsiteX7" fmla="*/ 150203 w 891341"/>
                  <a:gd name="connsiteY7" fmla="*/ 161925 h 762000"/>
                  <a:gd name="connsiteX8" fmla="*/ 211163 w 891341"/>
                  <a:gd name="connsiteY8" fmla="*/ 704850 h 762000"/>
                  <a:gd name="connsiteX9" fmla="*/ 214972 w 891341"/>
                  <a:gd name="connsiteY9" fmla="*/ 666750 h 762000"/>
                  <a:gd name="connsiteX10" fmla="*/ 299745 w 891341"/>
                  <a:gd name="connsiteY10" fmla="*/ 666750 h 762000"/>
                  <a:gd name="connsiteX11" fmla="*/ 303555 w 891341"/>
                  <a:gd name="connsiteY11" fmla="*/ 704850 h 762000"/>
                  <a:gd name="connsiteX12" fmla="*/ 211163 w 891341"/>
                  <a:gd name="connsiteY12" fmla="*/ 704850 h 762000"/>
                  <a:gd name="connsiteX13" fmla="*/ 224497 w 891341"/>
                  <a:gd name="connsiteY13" fmla="*/ 590550 h 762000"/>
                  <a:gd name="connsiteX14" fmla="*/ 292125 w 891341"/>
                  <a:gd name="connsiteY14" fmla="*/ 590550 h 762000"/>
                  <a:gd name="connsiteX15" fmla="*/ 295935 w 891341"/>
                  <a:gd name="connsiteY15" fmla="*/ 628650 h 762000"/>
                  <a:gd name="connsiteX16" fmla="*/ 219735 w 891341"/>
                  <a:gd name="connsiteY16" fmla="*/ 628650 h 762000"/>
                  <a:gd name="connsiteX17" fmla="*/ 224497 w 891341"/>
                  <a:gd name="connsiteY17" fmla="*/ 590550 h 762000"/>
                  <a:gd name="connsiteX18" fmla="*/ 233070 w 891341"/>
                  <a:gd name="connsiteY18" fmla="*/ 514350 h 762000"/>
                  <a:gd name="connsiteX19" fmla="*/ 283553 w 891341"/>
                  <a:gd name="connsiteY19" fmla="*/ 514350 h 762000"/>
                  <a:gd name="connsiteX20" fmla="*/ 287362 w 891341"/>
                  <a:gd name="connsiteY20" fmla="*/ 552450 h 762000"/>
                  <a:gd name="connsiteX21" fmla="*/ 228307 w 891341"/>
                  <a:gd name="connsiteY21" fmla="*/ 552450 h 762000"/>
                  <a:gd name="connsiteX22" fmla="*/ 233070 w 891341"/>
                  <a:gd name="connsiteY22" fmla="*/ 514350 h 762000"/>
                  <a:gd name="connsiteX23" fmla="*/ 240690 w 891341"/>
                  <a:gd name="connsiteY23" fmla="*/ 438150 h 762000"/>
                  <a:gd name="connsiteX24" fmla="*/ 274028 w 891341"/>
                  <a:gd name="connsiteY24" fmla="*/ 438150 h 762000"/>
                  <a:gd name="connsiteX25" fmla="*/ 277837 w 891341"/>
                  <a:gd name="connsiteY25" fmla="*/ 476250 h 762000"/>
                  <a:gd name="connsiteX26" fmla="*/ 235928 w 891341"/>
                  <a:gd name="connsiteY26" fmla="*/ 476250 h 762000"/>
                  <a:gd name="connsiteX27" fmla="*/ 240690 w 891341"/>
                  <a:gd name="connsiteY27" fmla="*/ 438150 h 762000"/>
                  <a:gd name="connsiteX28" fmla="*/ 249262 w 891341"/>
                  <a:gd name="connsiteY28" fmla="*/ 361950 h 762000"/>
                  <a:gd name="connsiteX29" fmla="*/ 265455 w 891341"/>
                  <a:gd name="connsiteY29" fmla="*/ 361950 h 762000"/>
                  <a:gd name="connsiteX30" fmla="*/ 269265 w 891341"/>
                  <a:gd name="connsiteY30" fmla="*/ 400050 h 762000"/>
                  <a:gd name="connsiteX31" fmla="*/ 244500 w 891341"/>
                  <a:gd name="connsiteY31" fmla="*/ 400050 h 762000"/>
                  <a:gd name="connsiteX32" fmla="*/ 249262 w 891341"/>
                  <a:gd name="connsiteY32" fmla="*/ 361950 h 762000"/>
                  <a:gd name="connsiteX33" fmla="*/ 257835 w 891341"/>
                  <a:gd name="connsiteY33" fmla="*/ 287655 h 762000"/>
                  <a:gd name="connsiteX34" fmla="*/ 261645 w 891341"/>
                  <a:gd name="connsiteY34" fmla="*/ 323850 h 762000"/>
                  <a:gd name="connsiteX35" fmla="*/ 253072 w 891341"/>
                  <a:gd name="connsiteY35" fmla="*/ 323850 h 762000"/>
                  <a:gd name="connsiteX36" fmla="*/ 257835 w 891341"/>
                  <a:gd name="connsiteY36" fmla="*/ 287655 h 762000"/>
                  <a:gd name="connsiteX37" fmla="*/ 667410 w 891341"/>
                  <a:gd name="connsiteY37" fmla="*/ 381000 h 762000"/>
                  <a:gd name="connsiteX38" fmla="*/ 667410 w 891341"/>
                  <a:gd name="connsiteY38" fmla="*/ 219075 h 762000"/>
                  <a:gd name="connsiteX39" fmla="*/ 734085 w 891341"/>
                  <a:gd name="connsiteY39" fmla="*/ 219075 h 762000"/>
                  <a:gd name="connsiteX40" fmla="*/ 762660 w 891341"/>
                  <a:gd name="connsiteY40" fmla="*/ 194310 h 762000"/>
                  <a:gd name="connsiteX41" fmla="*/ 740752 w 891341"/>
                  <a:gd name="connsiteY41" fmla="*/ 162878 h 762000"/>
                  <a:gd name="connsiteX42" fmla="*/ 289267 w 891341"/>
                  <a:gd name="connsiteY42" fmla="*/ 54293 h 762000"/>
                  <a:gd name="connsiteX43" fmla="*/ 286410 w 891341"/>
                  <a:gd name="connsiteY43" fmla="*/ 25717 h 762000"/>
                  <a:gd name="connsiteX44" fmla="*/ 257835 w 891341"/>
                  <a:gd name="connsiteY44" fmla="*/ 0 h 762000"/>
                  <a:gd name="connsiteX45" fmla="*/ 229260 w 891341"/>
                  <a:gd name="connsiteY45" fmla="*/ 25717 h 762000"/>
                  <a:gd name="connsiteX46" fmla="*/ 225450 w 891341"/>
                  <a:gd name="connsiteY46" fmla="*/ 60960 h 762000"/>
                  <a:gd name="connsiteX47" fmla="*/ 15900 w 891341"/>
                  <a:gd name="connsiteY47" fmla="*/ 165735 h 762000"/>
                  <a:gd name="connsiteX48" fmla="*/ 660 w 891341"/>
                  <a:gd name="connsiteY48" fmla="*/ 198120 h 762000"/>
                  <a:gd name="connsiteX49" fmla="*/ 29235 w 891341"/>
                  <a:gd name="connsiteY49" fmla="*/ 219075 h 762000"/>
                  <a:gd name="connsiteX50" fmla="*/ 208305 w 891341"/>
                  <a:gd name="connsiteY50" fmla="*/ 219075 h 762000"/>
                  <a:gd name="connsiteX51" fmla="*/ 154013 w 891341"/>
                  <a:gd name="connsiteY51" fmla="*/ 704850 h 762000"/>
                  <a:gd name="connsiteX52" fmla="*/ 57810 w 891341"/>
                  <a:gd name="connsiteY52" fmla="*/ 704850 h 762000"/>
                  <a:gd name="connsiteX53" fmla="*/ 57810 w 891341"/>
                  <a:gd name="connsiteY53" fmla="*/ 762000 h 762000"/>
                  <a:gd name="connsiteX54" fmla="*/ 457860 w 891341"/>
                  <a:gd name="connsiteY54" fmla="*/ 762000 h 762000"/>
                  <a:gd name="connsiteX55" fmla="*/ 457860 w 891341"/>
                  <a:gd name="connsiteY55" fmla="*/ 704850 h 762000"/>
                  <a:gd name="connsiteX56" fmla="*/ 361658 w 891341"/>
                  <a:gd name="connsiteY56" fmla="*/ 704850 h 762000"/>
                  <a:gd name="connsiteX57" fmla="*/ 307365 w 891341"/>
                  <a:gd name="connsiteY57" fmla="*/ 219075 h 762000"/>
                  <a:gd name="connsiteX58" fmla="*/ 629310 w 891341"/>
                  <a:gd name="connsiteY58" fmla="*/ 219075 h 762000"/>
                  <a:gd name="connsiteX59" fmla="*/ 629310 w 891341"/>
                  <a:gd name="connsiteY59" fmla="*/ 381000 h 762000"/>
                  <a:gd name="connsiteX60" fmla="*/ 534060 w 891341"/>
                  <a:gd name="connsiteY60" fmla="*/ 381000 h 762000"/>
                  <a:gd name="connsiteX61" fmla="*/ 534060 w 891341"/>
                  <a:gd name="connsiteY61" fmla="*/ 533400 h 762000"/>
                  <a:gd name="connsiteX62" fmla="*/ 762660 w 891341"/>
                  <a:gd name="connsiteY62" fmla="*/ 533400 h 762000"/>
                  <a:gd name="connsiteX63" fmla="*/ 891341 w 891341"/>
                  <a:gd name="connsiteY63" fmla="*/ 388561 h 762000"/>
                  <a:gd name="connsiteX64" fmla="*/ 667410 w 891341"/>
                  <a:gd name="connsiteY64"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667410 w 762902"/>
                  <a:gd name="connsiteY63" fmla="*/ 381000 h 762000"/>
                  <a:gd name="connsiteX0" fmla="*/ 301650 w 770229"/>
                  <a:gd name="connsiteY0" fmla="*/ 161925 h 762000"/>
                  <a:gd name="connsiteX1" fmla="*/ 295935 w 770229"/>
                  <a:gd name="connsiteY1" fmla="*/ 115253 h 762000"/>
                  <a:gd name="connsiteX2" fmla="*/ 492150 w 770229"/>
                  <a:gd name="connsiteY2" fmla="*/ 161925 h 762000"/>
                  <a:gd name="connsiteX3" fmla="*/ 301650 w 770229"/>
                  <a:gd name="connsiteY3" fmla="*/ 161925 h 762000"/>
                  <a:gd name="connsiteX4" fmla="*/ 150203 w 770229"/>
                  <a:gd name="connsiteY4" fmla="*/ 161925 h 762000"/>
                  <a:gd name="connsiteX5" fmla="*/ 217830 w 770229"/>
                  <a:gd name="connsiteY5" fmla="*/ 127635 h 762000"/>
                  <a:gd name="connsiteX6" fmla="*/ 214020 w 770229"/>
                  <a:gd name="connsiteY6" fmla="*/ 161925 h 762000"/>
                  <a:gd name="connsiteX7" fmla="*/ 150203 w 770229"/>
                  <a:gd name="connsiteY7" fmla="*/ 161925 h 762000"/>
                  <a:gd name="connsiteX8" fmla="*/ 211163 w 770229"/>
                  <a:gd name="connsiteY8" fmla="*/ 704850 h 762000"/>
                  <a:gd name="connsiteX9" fmla="*/ 214972 w 770229"/>
                  <a:gd name="connsiteY9" fmla="*/ 666750 h 762000"/>
                  <a:gd name="connsiteX10" fmla="*/ 299745 w 770229"/>
                  <a:gd name="connsiteY10" fmla="*/ 666750 h 762000"/>
                  <a:gd name="connsiteX11" fmla="*/ 303555 w 770229"/>
                  <a:gd name="connsiteY11" fmla="*/ 704850 h 762000"/>
                  <a:gd name="connsiteX12" fmla="*/ 211163 w 770229"/>
                  <a:gd name="connsiteY12" fmla="*/ 704850 h 762000"/>
                  <a:gd name="connsiteX13" fmla="*/ 224497 w 770229"/>
                  <a:gd name="connsiteY13" fmla="*/ 590550 h 762000"/>
                  <a:gd name="connsiteX14" fmla="*/ 292125 w 770229"/>
                  <a:gd name="connsiteY14" fmla="*/ 590550 h 762000"/>
                  <a:gd name="connsiteX15" fmla="*/ 295935 w 770229"/>
                  <a:gd name="connsiteY15" fmla="*/ 628650 h 762000"/>
                  <a:gd name="connsiteX16" fmla="*/ 219735 w 770229"/>
                  <a:gd name="connsiteY16" fmla="*/ 628650 h 762000"/>
                  <a:gd name="connsiteX17" fmla="*/ 224497 w 770229"/>
                  <a:gd name="connsiteY17" fmla="*/ 590550 h 762000"/>
                  <a:gd name="connsiteX18" fmla="*/ 233070 w 770229"/>
                  <a:gd name="connsiteY18" fmla="*/ 514350 h 762000"/>
                  <a:gd name="connsiteX19" fmla="*/ 283553 w 770229"/>
                  <a:gd name="connsiteY19" fmla="*/ 514350 h 762000"/>
                  <a:gd name="connsiteX20" fmla="*/ 287362 w 770229"/>
                  <a:gd name="connsiteY20" fmla="*/ 552450 h 762000"/>
                  <a:gd name="connsiteX21" fmla="*/ 228307 w 770229"/>
                  <a:gd name="connsiteY21" fmla="*/ 552450 h 762000"/>
                  <a:gd name="connsiteX22" fmla="*/ 233070 w 770229"/>
                  <a:gd name="connsiteY22" fmla="*/ 514350 h 762000"/>
                  <a:gd name="connsiteX23" fmla="*/ 240690 w 770229"/>
                  <a:gd name="connsiteY23" fmla="*/ 438150 h 762000"/>
                  <a:gd name="connsiteX24" fmla="*/ 274028 w 770229"/>
                  <a:gd name="connsiteY24" fmla="*/ 438150 h 762000"/>
                  <a:gd name="connsiteX25" fmla="*/ 277837 w 770229"/>
                  <a:gd name="connsiteY25" fmla="*/ 476250 h 762000"/>
                  <a:gd name="connsiteX26" fmla="*/ 235928 w 770229"/>
                  <a:gd name="connsiteY26" fmla="*/ 476250 h 762000"/>
                  <a:gd name="connsiteX27" fmla="*/ 240690 w 770229"/>
                  <a:gd name="connsiteY27" fmla="*/ 438150 h 762000"/>
                  <a:gd name="connsiteX28" fmla="*/ 249262 w 770229"/>
                  <a:gd name="connsiteY28" fmla="*/ 361950 h 762000"/>
                  <a:gd name="connsiteX29" fmla="*/ 265455 w 770229"/>
                  <a:gd name="connsiteY29" fmla="*/ 361950 h 762000"/>
                  <a:gd name="connsiteX30" fmla="*/ 269265 w 770229"/>
                  <a:gd name="connsiteY30" fmla="*/ 400050 h 762000"/>
                  <a:gd name="connsiteX31" fmla="*/ 244500 w 770229"/>
                  <a:gd name="connsiteY31" fmla="*/ 400050 h 762000"/>
                  <a:gd name="connsiteX32" fmla="*/ 249262 w 770229"/>
                  <a:gd name="connsiteY32" fmla="*/ 361950 h 762000"/>
                  <a:gd name="connsiteX33" fmla="*/ 257835 w 770229"/>
                  <a:gd name="connsiteY33" fmla="*/ 287655 h 762000"/>
                  <a:gd name="connsiteX34" fmla="*/ 261645 w 770229"/>
                  <a:gd name="connsiteY34" fmla="*/ 323850 h 762000"/>
                  <a:gd name="connsiteX35" fmla="*/ 253072 w 770229"/>
                  <a:gd name="connsiteY35" fmla="*/ 323850 h 762000"/>
                  <a:gd name="connsiteX36" fmla="*/ 257835 w 770229"/>
                  <a:gd name="connsiteY36" fmla="*/ 287655 h 762000"/>
                  <a:gd name="connsiteX37" fmla="*/ 667410 w 770229"/>
                  <a:gd name="connsiteY37" fmla="*/ 381000 h 762000"/>
                  <a:gd name="connsiteX38" fmla="*/ 667410 w 770229"/>
                  <a:gd name="connsiteY38" fmla="*/ 219075 h 762000"/>
                  <a:gd name="connsiteX39" fmla="*/ 734085 w 770229"/>
                  <a:gd name="connsiteY39" fmla="*/ 219075 h 762000"/>
                  <a:gd name="connsiteX40" fmla="*/ 762660 w 770229"/>
                  <a:gd name="connsiteY40" fmla="*/ 194310 h 762000"/>
                  <a:gd name="connsiteX41" fmla="*/ 740752 w 770229"/>
                  <a:gd name="connsiteY41" fmla="*/ 162878 h 762000"/>
                  <a:gd name="connsiteX42" fmla="*/ 289267 w 770229"/>
                  <a:gd name="connsiteY42" fmla="*/ 54293 h 762000"/>
                  <a:gd name="connsiteX43" fmla="*/ 286410 w 770229"/>
                  <a:gd name="connsiteY43" fmla="*/ 25717 h 762000"/>
                  <a:gd name="connsiteX44" fmla="*/ 257835 w 770229"/>
                  <a:gd name="connsiteY44" fmla="*/ 0 h 762000"/>
                  <a:gd name="connsiteX45" fmla="*/ 229260 w 770229"/>
                  <a:gd name="connsiteY45" fmla="*/ 25717 h 762000"/>
                  <a:gd name="connsiteX46" fmla="*/ 225450 w 770229"/>
                  <a:gd name="connsiteY46" fmla="*/ 60960 h 762000"/>
                  <a:gd name="connsiteX47" fmla="*/ 15900 w 770229"/>
                  <a:gd name="connsiteY47" fmla="*/ 165735 h 762000"/>
                  <a:gd name="connsiteX48" fmla="*/ 660 w 770229"/>
                  <a:gd name="connsiteY48" fmla="*/ 198120 h 762000"/>
                  <a:gd name="connsiteX49" fmla="*/ 29235 w 770229"/>
                  <a:gd name="connsiteY49" fmla="*/ 219075 h 762000"/>
                  <a:gd name="connsiteX50" fmla="*/ 208305 w 770229"/>
                  <a:gd name="connsiteY50" fmla="*/ 219075 h 762000"/>
                  <a:gd name="connsiteX51" fmla="*/ 154013 w 770229"/>
                  <a:gd name="connsiteY51" fmla="*/ 704850 h 762000"/>
                  <a:gd name="connsiteX52" fmla="*/ 57810 w 770229"/>
                  <a:gd name="connsiteY52" fmla="*/ 704850 h 762000"/>
                  <a:gd name="connsiteX53" fmla="*/ 57810 w 770229"/>
                  <a:gd name="connsiteY53" fmla="*/ 762000 h 762000"/>
                  <a:gd name="connsiteX54" fmla="*/ 457860 w 770229"/>
                  <a:gd name="connsiteY54" fmla="*/ 762000 h 762000"/>
                  <a:gd name="connsiteX55" fmla="*/ 457860 w 770229"/>
                  <a:gd name="connsiteY55" fmla="*/ 704850 h 762000"/>
                  <a:gd name="connsiteX56" fmla="*/ 361658 w 770229"/>
                  <a:gd name="connsiteY56" fmla="*/ 704850 h 762000"/>
                  <a:gd name="connsiteX57" fmla="*/ 307365 w 770229"/>
                  <a:gd name="connsiteY57" fmla="*/ 219075 h 762000"/>
                  <a:gd name="connsiteX58" fmla="*/ 629310 w 770229"/>
                  <a:gd name="connsiteY58" fmla="*/ 219075 h 762000"/>
                  <a:gd name="connsiteX59" fmla="*/ 629310 w 770229"/>
                  <a:gd name="connsiteY59" fmla="*/ 381000 h 762000"/>
                  <a:gd name="connsiteX60" fmla="*/ 534060 w 770229"/>
                  <a:gd name="connsiteY60" fmla="*/ 381000 h 762000"/>
                  <a:gd name="connsiteX61" fmla="*/ 534060 w 770229"/>
                  <a:gd name="connsiteY61" fmla="*/ 533400 h 762000"/>
                  <a:gd name="connsiteX62" fmla="*/ 770229 w 770229"/>
                  <a:gd name="connsiteY62" fmla="*/ 538440 h 762000"/>
                  <a:gd name="connsiteX63" fmla="*/ 667410 w 770229"/>
                  <a:gd name="connsiteY63"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667410 w 762902"/>
                  <a:gd name="connsiteY62"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667410 w 762902"/>
                  <a:gd name="connsiteY61"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667410 w 762902"/>
                  <a:gd name="connsiteY60" fmla="*/ 38100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62902" h="762000">
                    <a:moveTo>
                      <a:pt x="301650" y="161925"/>
                    </a:moveTo>
                    <a:lnTo>
                      <a:pt x="295935" y="115253"/>
                    </a:lnTo>
                    <a:lnTo>
                      <a:pt x="492150" y="161925"/>
                    </a:lnTo>
                    <a:lnTo>
                      <a:pt x="301650" y="161925"/>
                    </a:lnTo>
                    <a:close/>
                    <a:moveTo>
                      <a:pt x="150203" y="161925"/>
                    </a:moveTo>
                    <a:lnTo>
                      <a:pt x="217830" y="127635"/>
                    </a:lnTo>
                    <a:lnTo>
                      <a:pt x="214020" y="161925"/>
                    </a:lnTo>
                    <a:lnTo>
                      <a:pt x="150203" y="161925"/>
                    </a:lnTo>
                    <a:close/>
                    <a:moveTo>
                      <a:pt x="211163" y="704850"/>
                    </a:moveTo>
                    <a:lnTo>
                      <a:pt x="214972" y="666750"/>
                    </a:lnTo>
                    <a:lnTo>
                      <a:pt x="299745" y="666750"/>
                    </a:lnTo>
                    <a:lnTo>
                      <a:pt x="303555" y="704850"/>
                    </a:lnTo>
                    <a:lnTo>
                      <a:pt x="211163" y="704850"/>
                    </a:lnTo>
                    <a:close/>
                    <a:moveTo>
                      <a:pt x="224497" y="590550"/>
                    </a:moveTo>
                    <a:lnTo>
                      <a:pt x="292125" y="590550"/>
                    </a:lnTo>
                    <a:lnTo>
                      <a:pt x="295935" y="628650"/>
                    </a:lnTo>
                    <a:lnTo>
                      <a:pt x="219735" y="628650"/>
                    </a:lnTo>
                    <a:lnTo>
                      <a:pt x="224497" y="590550"/>
                    </a:lnTo>
                    <a:close/>
                    <a:moveTo>
                      <a:pt x="233070" y="514350"/>
                    </a:moveTo>
                    <a:lnTo>
                      <a:pt x="283553" y="514350"/>
                    </a:lnTo>
                    <a:lnTo>
                      <a:pt x="287362" y="552450"/>
                    </a:lnTo>
                    <a:lnTo>
                      <a:pt x="228307" y="552450"/>
                    </a:lnTo>
                    <a:lnTo>
                      <a:pt x="233070" y="514350"/>
                    </a:lnTo>
                    <a:close/>
                    <a:moveTo>
                      <a:pt x="240690" y="438150"/>
                    </a:moveTo>
                    <a:lnTo>
                      <a:pt x="274028" y="438150"/>
                    </a:lnTo>
                    <a:lnTo>
                      <a:pt x="277837" y="476250"/>
                    </a:lnTo>
                    <a:lnTo>
                      <a:pt x="235928" y="476250"/>
                    </a:lnTo>
                    <a:lnTo>
                      <a:pt x="240690" y="438150"/>
                    </a:lnTo>
                    <a:close/>
                    <a:moveTo>
                      <a:pt x="249262" y="361950"/>
                    </a:moveTo>
                    <a:lnTo>
                      <a:pt x="265455" y="361950"/>
                    </a:lnTo>
                    <a:lnTo>
                      <a:pt x="269265" y="400050"/>
                    </a:lnTo>
                    <a:lnTo>
                      <a:pt x="244500" y="400050"/>
                    </a:lnTo>
                    <a:lnTo>
                      <a:pt x="249262" y="361950"/>
                    </a:lnTo>
                    <a:close/>
                    <a:moveTo>
                      <a:pt x="257835" y="287655"/>
                    </a:moveTo>
                    <a:lnTo>
                      <a:pt x="261645" y="323850"/>
                    </a:lnTo>
                    <a:lnTo>
                      <a:pt x="253072" y="323850"/>
                    </a:lnTo>
                    <a:lnTo>
                      <a:pt x="257835" y="287655"/>
                    </a:lnTo>
                    <a:close/>
                    <a:moveTo>
                      <a:pt x="667410" y="381000"/>
                    </a:moveTo>
                    <a:lnTo>
                      <a:pt x="667410" y="219075"/>
                    </a:lnTo>
                    <a:lnTo>
                      <a:pt x="734085" y="219075"/>
                    </a:lnTo>
                    <a:cubicBezTo>
                      <a:pt x="748373" y="219075"/>
                      <a:pt x="760755" y="208598"/>
                      <a:pt x="762660" y="194310"/>
                    </a:cubicBezTo>
                    <a:cubicBezTo>
                      <a:pt x="764565" y="180023"/>
                      <a:pt x="755040" y="166688"/>
                      <a:pt x="740752" y="162878"/>
                    </a:cubicBezTo>
                    <a:lnTo>
                      <a:pt x="289267" y="54293"/>
                    </a:lnTo>
                    <a:lnTo>
                      <a:pt x="286410" y="25717"/>
                    </a:lnTo>
                    <a:cubicBezTo>
                      <a:pt x="284505" y="10478"/>
                      <a:pt x="272123" y="0"/>
                      <a:pt x="257835" y="0"/>
                    </a:cubicBezTo>
                    <a:cubicBezTo>
                      <a:pt x="243547" y="0"/>
                      <a:pt x="231165" y="10478"/>
                      <a:pt x="229260" y="25717"/>
                    </a:cubicBezTo>
                    <a:lnTo>
                      <a:pt x="225450" y="60960"/>
                    </a:lnTo>
                    <a:lnTo>
                      <a:pt x="15900" y="165735"/>
                    </a:lnTo>
                    <a:cubicBezTo>
                      <a:pt x="4470" y="171450"/>
                      <a:pt x="-2198" y="184785"/>
                      <a:pt x="660" y="198120"/>
                    </a:cubicBezTo>
                    <a:cubicBezTo>
                      <a:pt x="4470" y="209550"/>
                      <a:pt x="15900" y="219075"/>
                      <a:pt x="29235" y="219075"/>
                    </a:cubicBezTo>
                    <a:lnTo>
                      <a:pt x="208305" y="219075"/>
                    </a:lnTo>
                    <a:lnTo>
                      <a:pt x="154013" y="704850"/>
                    </a:lnTo>
                    <a:lnTo>
                      <a:pt x="57810" y="704850"/>
                    </a:lnTo>
                    <a:lnTo>
                      <a:pt x="57810" y="762000"/>
                    </a:lnTo>
                    <a:lnTo>
                      <a:pt x="457860" y="762000"/>
                    </a:lnTo>
                    <a:lnTo>
                      <a:pt x="457860" y="704850"/>
                    </a:lnTo>
                    <a:lnTo>
                      <a:pt x="361658" y="704850"/>
                    </a:lnTo>
                    <a:lnTo>
                      <a:pt x="307365" y="219075"/>
                    </a:lnTo>
                    <a:lnTo>
                      <a:pt x="629310" y="219075"/>
                    </a:lnTo>
                    <a:lnTo>
                      <a:pt x="629310" y="381000"/>
                    </a:lnTo>
                    <a:lnTo>
                      <a:pt x="667410" y="381000"/>
                    </a:ln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grpSp>
        <p:nvGrpSpPr>
          <p:cNvPr id="80" name="Ryhmä 79">
            <a:extLst>
              <a:ext uri="{FF2B5EF4-FFF2-40B4-BE49-F238E27FC236}">
                <a16:creationId xmlns:a16="http://schemas.microsoft.com/office/drawing/2014/main" id="{2164168A-3D4B-C2E6-DE44-AE64825BDF73}"/>
              </a:ext>
            </a:extLst>
          </p:cNvPr>
          <p:cNvGrpSpPr/>
          <p:nvPr/>
        </p:nvGrpSpPr>
        <p:grpSpPr>
          <a:xfrm>
            <a:off x="16845145" y="6524624"/>
            <a:ext cx="2086626" cy="1758296"/>
            <a:chOff x="4069838" y="5963297"/>
            <a:chExt cx="2086626" cy="1758296"/>
          </a:xfrm>
        </p:grpSpPr>
        <p:sp>
          <p:nvSpPr>
            <p:cNvPr id="81" name="Tekstiruutu 80">
              <a:extLst>
                <a:ext uri="{FF2B5EF4-FFF2-40B4-BE49-F238E27FC236}">
                  <a16:creationId xmlns:a16="http://schemas.microsoft.com/office/drawing/2014/main" id="{E5B7BE02-7A35-B34C-13D0-006BF434DE04}"/>
                </a:ext>
              </a:extLst>
            </p:cNvPr>
            <p:cNvSpPr txBox="1"/>
            <p:nvPr/>
          </p:nvSpPr>
          <p:spPr>
            <a:xfrm>
              <a:off x="4069838" y="6767486"/>
              <a:ext cx="2086626"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Kuka: (GLN) Pääurakoitsija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Mitä: (SSCC) Kuorma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Mitä: (SGTIN1, ..2, ..3) Betonielementit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Missä: (GLN) Työmaa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Milloin: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YYYY-MM-DDThh:mm:ssZ</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Miksi: Vastaanotto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Status: Vastaanotettu</a:t>
              </a:r>
            </a:p>
          </p:txBody>
        </p:sp>
        <p:sp>
          <p:nvSpPr>
            <p:cNvPr id="82" name="Vapaamuotoinen: Muoto 81">
              <a:extLst>
                <a:ext uri="{FF2B5EF4-FFF2-40B4-BE49-F238E27FC236}">
                  <a16:creationId xmlns:a16="http://schemas.microsoft.com/office/drawing/2014/main" id="{8C355E57-CED6-A14A-D77F-83E73E983C49}"/>
                </a:ext>
              </a:extLst>
            </p:cNvPr>
            <p:cNvSpPr/>
            <p:nvPr/>
          </p:nvSpPr>
          <p:spPr>
            <a:xfrm flipH="1">
              <a:off x="4465649" y="6617690"/>
              <a:ext cx="185609" cy="51392"/>
            </a:xfrm>
            <a:custGeom>
              <a:avLst/>
              <a:gdLst>
                <a:gd name="connsiteX0" fmla="*/ 384183 w 384182"/>
                <a:gd name="connsiteY0" fmla="*/ 96046 h 96045"/>
                <a:gd name="connsiteX1" fmla="*/ 178371 w 384182"/>
                <a:gd name="connsiteY1" fmla="*/ 96046 h 96045"/>
                <a:gd name="connsiteX2" fmla="*/ 109767 w 384182"/>
                <a:gd name="connsiteY2" fmla="*/ 27442 h 96045"/>
                <a:gd name="connsiteX3" fmla="*/ 41162 w 384182"/>
                <a:gd name="connsiteY3" fmla="*/ 96046 h 96045"/>
                <a:gd name="connsiteX4" fmla="*/ 0 w 384182"/>
                <a:gd name="connsiteY4" fmla="*/ 96046 h 96045"/>
                <a:gd name="connsiteX5" fmla="*/ 0 w 384182"/>
                <a:gd name="connsiteY5" fmla="*/ 0 h 96045"/>
                <a:gd name="connsiteX6" fmla="*/ 384183 w 384182"/>
                <a:gd name="connsiteY6" fmla="*/ 0 h 96045"/>
                <a:gd name="connsiteX7" fmla="*/ 384183 w 384182"/>
                <a:gd name="connsiteY7" fmla="*/ 96046 h 9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182" h="96045">
                  <a:moveTo>
                    <a:pt x="384183" y="96046"/>
                  </a:moveTo>
                  <a:lnTo>
                    <a:pt x="178371" y="96046"/>
                  </a:lnTo>
                  <a:cubicBezTo>
                    <a:pt x="178371" y="58313"/>
                    <a:pt x="147499" y="27442"/>
                    <a:pt x="109767" y="27442"/>
                  </a:cubicBezTo>
                  <a:cubicBezTo>
                    <a:pt x="72034" y="27442"/>
                    <a:pt x="41162" y="58313"/>
                    <a:pt x="41162" y="96046"/>
                  </a:cubicBezTo>
                  <a:lnTo>
                    <a:pt x="0" y="96046"/>
                  </a:lnTo>
                  <a:lnTo>
                    <a:pt x="0" y="0"/>
                  </a:lnTo>
                  <a:lnTo>
                    <a:pt x="384183" y="0"/>
                  </a:lnTo>
                  <a:lnTo>
                    <a:pt x="384183" y="96046"/>
                  </a:ln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Suorakulmio 82">
              <a:extLst>
                <a:ext uri="{FF2B5EF4-FFF2-40B4-BE49-F238E27FC236}">
                  <a16:creationId xmlns:a16="http://schemas.microsoft.com/office/drawing/2014/main" id="{C0F6B58F-C3FF-F593-4E72-EA7E88A70609}"/>
                </a:ext>
              </a:extLst>
            </p:cNvPr>
            <p:cNvSpPr/>
            <p:nvPr/>
          </p:nvSpPr>
          <p:spPr>
            <a:xfrm flipH="1">
              <a:off x="4465649" y="6623942"/>
              <a:ext cx="67571" cy="51392"/>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84" name="Vapaamuotoinen: Muoto 83">
              <a:extLst>
                <a:ext uri="{FF2B5EF4-FFF2-40B4-BE49-F238E27FC236}">
                  <a16:creationId xmlns:a16="http://schemas.microsoft.com/office/drawing/2014/main" id="{6C4BB92D-A1EA-191C-2F55-96394B347FD1}"/>
                </a:ext>
              </a:extLst>
            </p:cNvPr>
            <p:cNvSpPr/>
            <p:nvPr/>
          </p:nvSpPr>
          <p:spPr>
            <a:xfrm flipH="1">
              <a:off x="4361124" y="6618846"/>
              <a:ext cx="185609" cy="50237"/>
            </a:xfrm>
            <a:custGeom>
              <a:avLst/>
              <a:gdLst>
                <a:gd name="connsiteX0" fmla="*/ 384183 w 384182"/>
                <a:gd name="connsiteY0" fmla="*/ 96046 h 96045"/>
                <a:gd name="connsiteX1" fmla="*/ 178371 w 384182"/>
                <a:gd name="connsiteY1" fmla="*/ 96046 h 96045"/>
                <a:gd name="connsiteX2" fmla="*/ 109767 w 384182"/>
                <a:gd name="connsiteY2" fmla="*/ 27442 h 96045"/>
                <a:gd name="connsiteX3" fmla="*/ 41162 w 384182"/>
                <a:gd name="connsiteY3" fmla="*/ 96046 h 96045"/>
                <a:gd name="connsiteX4" fmla="*/ 0 w 384182"/>
                <a:gd name="connsiteY4" fmla="*/ 96046 h 96045"/>
                <a:gd name="connsiteX5" fmla="*/ 0 w 384182"/>
                <a:gd name="connsiteY5" fmla="*/ 0 h 96045"/>
                <a:gd name="connsiteX6" fmla="*/ 384183 w 384182"/>
                <a:gd name="connsiteY6" fmla="*/ 0 h 96045"/>
                <a:gd name="connsiteX7" fmla="*/ 384183 w 384182"/>
                <a:gd name="connsiteY7" fmla="*/ 96046 h 9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182" h="96045">
                  <a:moveTo>
                    <a:pt x="384183" y="96046"/>
                  </a:moveTo>
                  <a:lnTo>
                    <a:pt x="178371" y="96046"/>
                  </a:lnTo>
                  <a:cubicBezTo>
                    <a:pt x="178371" y="58313"/>
                    <a:pt x="147499" y="27442"/>
                    <a:pt x="109767" y="27442"/>
                  </a:cubicBezTo>
                  <a:cubicBezTo>
                    <a:pt x="72034" y="27442"/>
                    <a:pt x="41162" y="58313"/>
                    <a:pt x="41162" y="96046"/>
                  </a:cubicBezTo>
                  <a:lnTo>
                    <a:pt x="0" y="96046"/>
                  </a:lnTo>
                  <a:lnTo>
                    <a:pt x="0" y="0"/>
                  </a:lnTo>
                  <a:lnTo>
                    <a:pt x="384183" y="0"/>
                  </a:lnTo>
                  <a:lnTo>
                    <a:pt x="384183" y="96046"/>
                  </a:ln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Suorakulmio 84">
              <a:extLst>
                <a:ext uri="{FF2B5EF4-FFF2-40B4-BE49-F238E27FC236}">
                  <a16:creationId xmlns:a16="http://schemas.microsoft.com/office/drawing/2014/main" id="{89F49240-C21A-D005-7A30-A2DDDF8470A7}"/>
                </a:ext>
              </a:extLst>
            </p:cNvPr>
            <p:cNvSpPr/>
            <p:nvPr/>
          </p:nvSpPr>
          <p:spPr>
            <a:xfrm flipH="1">
              <a:off x="4361124" y="6623625"/>
              <a:ext cx="72662" cy="51392"/>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86" name="Vapaamuotoinen: Muoto 85">
              <a:extLst>
                <a:ext uri="{FF2B5EF4-FFF2-40B4-BE49-F238E27FC236}">
                  <a16:creationId xmlns:a16="http://schemas.microsoft.com/office/drawing/2014/main" id="{0A6AFD5D-3FC4-E8A5-DA5E-C335A5E1C01C}"/>
                </a:ext>
              </a:extLst>
            </p:cNvPr>
            <p:cNvSpPr/>
            <p:nvPr/>
          </p:nvSpPr>
          <p:spPr>
            <a:xfrm flipH="1">
              <a:off x="4348892" y="6644265"/>
              <a:ext cx="46402" cy="51392"/>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Vapaamuotoinen: Muoto 86">
              <a:extLst>
                <a:ext uri="{FF2B5EF4-FFF2-40B4-BE49-F238E27FC236}">
                  <a16:creationId xmlns:a16="http://schemas.microsoft.com/office/drawing/2014/main" id="{EA9C60E3-3C78-857B-F00C-6151EF60EEB6}"/>
                </a:ext>
              </a:extLst>
            </p:cNvPr>
            <p:cNvSpPr/>
            <p:nvPr/>
          </p:nvSpPr>
          <p:spPr>
            <a:xfrm flipH="1">
              <a:off x="4170460" y="6644265"/>
              <a:ext cx="46402" cy="51392"/>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Vapaamuotoinen: Muoto 87">
              <a:extLst>
                <a:ext uri="{FF2B5EF4-FFF2-40B4-BE49-F238E27FC236}">
                  <a16:creationId xmlns:a16="http://schemas.microsoft.com/office/drawing/2014/main" id="{8D7A85ED-7F9B-26F8-399F-F24CE0134EA5}"/>
                </a:ext>
              </a:extLst>
            </p:cNvPr>
            <p:cNvSpPr/>
            <p:nvPr/>
          </p:nvSpPr>
          <p:spPr>
            <a:xfrm flipH="1">
              <a:off x="4277254" y="6320716"/>
              <a:ext cx="397937" cy="88101"/>
            </a:xfrm>
            <a:custGeom>
              <a:avLst/>
              <a:gdLst>
                <a:gd name="connsiteX0" fmla="*/ 0 w 384182"/>
                <a:gd name="connsiteY0" fmla="*/ 0 h 164649"/>
                <a:gd name="connsiteX1" fmla="*/ 384183 w 384182"/>
                <a:gd name="connsiteY1" fmla="*/ 0 h 164649"/>
                <a:gd name="connsiteX2" fmla="*/ 384183 w 384182"/>
                <a:gd name="connsiteY2" fmla="*/ 164650 h 164649"/>
                <a:gd name="connsiteX3" fmla="*/ 0 w 384182"/>
                <a:gd name="connsiteY3" fmla="*/ 164650 h 164649"/>
              </a:gdLst>
              <a:ahLst/>
              <a:cxnLst>
                <a:cxn ang="0">
                  <a:pos x="connsiteX0" y="connsiteY0"/>
                </a:cxn>
                <a:cxn ang="0">
                  <a:pos x="connsiteX1" y="connsiteY1"/>
                </a:cxn>
                <a:cxn ang="0">
                  <a:pos x="connsiteX2" y="connsiteY2"/>
                </a:cxn>
                <a:cxn ang="0">
                  <a:pos x="connsiteX3" y="connsiteY3"/>
                </a:cxn>
              </a:cxnLst>
              <a:rect l="l" t="t" r="r" b="b"/>
              <a:pathLst>
                <a:path w="384182" h="164649">
                  <a:moveTo>
                    <a:pt x="0" y="0"/>
                  </a:moveTo>
                  <a:lnTo>
                    <a:pt x="384183" y="0"/>
                  </a:lnTo>
                  <a:lnTo>
                    <a:pt x="384183" y="164650"/>
                  </a:lnTo>
                  <a:lnTo>
                    <a:pt x="0" y="164650"/>
                  </a:lnTo>
                  <a:close/>
                </a:path>
              </a:pathLst>
            </a:custGeom>
            <a:solidFill>
              <a:srgbClr val="FF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Vapaamuotoinen: Muoto 88">
              <a:extLst>
                <a:ext uri="{FF2B5EF4-FFF2-40B4-BE49-F238E27FC236}">
                  <a16:creationId xmlns:a16="http://schemas.microsoft.com/office/drawing/2014/main" id="{C7DC0A36-0613-6FD5-3072-F70BC12B7A09}"/>
                </a:ext>
              </a:extLst>
            </p:cNvPr>
            <p:cNvSpPr/>
            <p:nvPr/>
          </p:nvSpPr>
          <p:spPr>
            <a:xfrm flipH="1">
              <a:off x="4147258" y="6537810"/>
              <a:ext cx="92804" cy="132152"/>
            </a:xfrm>
            <a:custGeom>
              <a:avLst/>
              <a:gdLst>
                <a:gd name="connsiteX0" fmla="*/ 27442 w 192091"/>
                <a:gd name="connsiteY0" fmla="*/ 27442 h 246974"/>
                <a:gd name="connsiteX1" fmla="*/ 68604 w 192091"/>
                <a:gd name="connsiteY1" fmla="*/ 27442 h 246974"/>
                <a:gd name="connsiteX2" fmla="*/ 94674 w 192091"/>
                <a:gd name="connsiteY2" fmla="*/ 47337 h 246974"/>
                <a:gd name="connsiteX3" fmla="*/ 108394 w 192091"/>
                <a:gd name="connsiteY3" fmla="*/ 94674 h 246974"/>
                <a:gd name="connsiteX4" fmla="*/ 109080 w 192091"/>
                <a:gd name="connsiteY4" fmla="*/ 96046 h 246974"/>
                <a:gd name="connsiteX5" fmla="*/ 27442 w 192091"/>
                <a:gd name="connsiteY5" fmla="*/ 96046 h 246974"/>
                <a:gd name="connsiteX6" fmla="*/ 27442 w 192091"/>
                <a:gd name="connsiteY6" fmla="*/ 27442 h 246974"/>
                <a:gd name="connsiteX7" fmla="*/ 68604 w 192091"/>
                <a:gd name="connsiteY7" fmla="*/ 0 h 246974"/>
                <a:gd name="connsiteX8" fmla="*/ 0 w 192091"/>
                <a:gd name="connsiteY8" fmla="*/ 0 h 246974"/>
                <a:gd name="connsiteX9" fmla="*/ 0 w 192091"/>
                <a:gd name="connsiteY9" fmla="*/ 96046 h 246974"/>
                <a:gd name="connsiteX10" fmla="*/ 0 w 192091"/>
                <a:gd name="connsiteY10" fmla="*/ 137208 h 246974"/>
                <a:gd name="connsiteX11" fmla="*/ 0 w 192091"/>
                <a:gd name="connsiteY11" fmla="*/ 246975 h 246974"/>
                <a:gd name="connsiteX12" fmla="*/ 27442 w 192091"/>
                <a:gd name="connsiteY12" fmla="*/ 246975 h 246974"/>
                <a:gd name="connsiteX13" fmla="*/ 96046 w 192091"/>
                <a:gd name="connsiteY13" fmla="*/ 178371 h 246974"/>
                <a:gd name="connsiteX14" fmla="*/ 164650 w 192091"/>
                <a:gd name="connsiteY14" fmla="*/ 246975 h 246974"/>
                <a:gd name="connsiteX15" fmla="*/ 192091 w 192091"/>
                <a:gd name="connsiteY15" fmla="*/ 219533 h 246974"/>
                <a:gd name="connsiteX16" fmla="*/ 192091 w 192091"/>
                <a:gd name="connsiteY16" fmla="*/ 150929 h 246974"/>
                <a:gd name="connsiteX17" fmla="*/ 181115 w 192091"/>
                <a:gd name="connsiteY17" fmla="*/ 128976 h 246974"/>
                <a:gd name="connsiteX18" fmla="*/ 144755 w 192091"/>
                <a:gd name="connsiteY18" fmla="*/ 101534 h 246974"/>
                <a:gd name="connsiteX19" fmla="*/ 135150 w 192091"/>
                <a:gd name="connsiteY19" fmla="*/ 87127 h 246974"/>
                <a:gd name="connsiteX20" fmla="*/ 121429 w 192091"/>
                <a:gd name="connsiteY20" fmla="*/ 39790 h 246974"/>
                <a:gd name="connsiteX21" fmla="*/ 68604 w 192091"/>
                <a:gd name="connsiteY21" fmla="*/ 0 h 2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2091" h="246974">
                  <a:moveTo>
                    <a:pt x="27442" y="27442"/>
                  </a:moveTo>
                  <a:lnTo>
                    <a:pt x="68604" y="27442"/>
                  </a:lnTo>
                  <a:cubicBezTo>
                    <a:pt x="80953" y="27442"/>
                    <a:pt x="91929" y="35674"/>
                    <a:pt x="94674" y="47337"/>
                  </a:cubicBezTo>
                  <a:lnTo>
                    <a:pt x="108394" y="94674"/>
                  </a:lnTo>
                  <a:cubicBezTo>
                    <a:pt x="108394" y="95360"/>
                    <a:pt x="109080" y="95360"/>
                    <a:pt x="109080" y="96046"/>
                  </a:cubicBezTo>
                  <a:lnTo>
                    <a:pt x="27442" y="96046"/>
                  </a:lnTo>
                  <a:lnTo>
                    <a:pt x="27442" y="27442"/>
                  </a:lnTo>
                  <a:close/>
                  <a:moveTo>
                    <a:pt x="68604" y="0"/>
                  </a:moveTo>
                  <a:lnTo>
                    <a:pt x="0" y="0"/>
                  </a:lnTo>
                  <a:lnTo>
                    <a:pt x="0" y="96046"/>
                  </a:lnTo>
                  <a:lnTo>
                    <a:pt x="0" y="137208"/>
                  </a:lnTo>
                  <a:lnTo>
                    <a:pt x="0" y="246975"/>
                  </a:lnTo>
                  <a:lnTo>
                    <a:pt x="27442" y="246975"/>
                  </a:lnTo>
                  <a:cubicBezTo>
                    <a:pt x="27442" y="209242"/>
                    <a:pt x="58313" y="178371"/>
                    <a:pt x="96046" y="178371"/>
                  </a:cubicBezTo>
                  <a:cubicBezTo>
                    <a:pt x="133778" y="178371"/>
                    <a:pt x="164650" y="209242"/>
                    <a:pt x="164650" y="246975"/>
                  </a:cubicBezTo>
                  <a:cubicBezTo>
                    <a:pt x="179743" y="246975"/>
                    <a:pt x="192091" y="234626"/>
                    <a:pt x="192091" y="219533"/>
                  </a:cubicBezTo>
                  <a:lnTo>
                    <a:pt x="192091" y="150929"/>
                  </a:lnTo>
                  <a:cubicBezTo>
                    <a:pt x="192091" y="142010"/>
                    <a:pt x="187975" y="134464"/>
                    <a:pt x="181115" y="128976"/>
                  </a:cubicBezTo>
                  <a:lnTo>
                    <a:pt x="144755" y="101534"/>
                  </a:lnTo>
                  <a:cubicBezTo>
                    <a:pt x="139952" y="98104"/>
                    <a:pt x="136522" y="92615"/>
                    <a:pt x="135150" y="87127"/>
                  </a:cubicBezTo>
                  <a:lnTo>
                    <a:pt x="121429" y="39790"/>
                  </a:lnTo>
                  <a:cubicBezTo>
                    <a:pt x="114569" y="16465"/>
                    <a:pt x="92615" y="0"/>
                    <a:pt x="68604" y="0"/>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Vapaamuotoinen: Muoto 89">
              <a:extLst>
                <a:ext uri="{FF2B5EF4-FFF2-40B4-BE49-F238E27FC236}">
                  <a16:creationId xmlns:a16="http://schemas.microsoft.com/office/drawing/2014/main" id="{2D02AAE0-4149-1E18-A7DD-8F9B99A0756C}"/>
                </a:ext>
              </a:extLst>
            </p:cNvPr>
            <p:cNvSpPr/>
            <p:nvPr/>
          </p:nvSpPr>
          <p:spPr>
            <a:xfrm flipH="1">
              <a:off x="4239516" y="6618570"/>
              <a:ext cx="185609" cy="51392"/>
            </a:xfrm>
            <a:custGeom>
              <a:avLst/>
              <a:gdLst>
                <a:gd name="connsiteX0" fmla="*/ 384183 w 384182"/>
                <a:gd name="connsiteY0" fmla="*/ 96046 h 96045"/>
                <a:gd name="connsiteX1" fmla="*/ 178371 w 384182"/>
                <a:gd name="connsiteY1" fmla="*/ 96046 h 96045"/>
                <a:gd name="connsiteX2" fmla="*/ 109767 w 384182"/>
                <a:gd name="connsiteY2" fmla="*/ 27442 h 96045"/>
                <a:gd name="connsiteX3" fmla="*/ 41162 w 384182"/>
                <a:gd name="connsiteY3" fmla="*/ 96046 h 96045"/>
                <a:gd name="connsiteX4" fmla="*/ 0 w 384182"/>
                <a:gd name="connsiteY4" fmla="*/ 96046 h 96045"/>
                <a:gd name="connsiteX5" fmla="*/ 0 w 384182"/>
                <a:gd name="connsiteY5" fmla="*/ 0 h 96045"/>
                <a:gd name="connsiteX6" fmla="*/ 384183 w 384182"/>
                <a:gd name="connsiteY6" fmla="*/ 0 h 96045"/>
                <a:gd name="connsiteX7" fmla="*/ 384183 w 384182"/>
                <a:gd name="connsiteY7" fmla="*/ 96046 h 9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182" h="96045">
                  <a:moveTo>
                    <a:pt x="384183" y="96046"/>
                  </a:moveTo>
                  <a:lnTo>
                    <a:pt x="178371" y="96046"/>
                  </a:lnTo>
                  <a:cubicBezTo>
                    <a:pt x="178371" y="58313"/>
                    <a:pt x="147499" y="27442"/>
                    <a:pt x="109767" y="27442"/>
                  </a:cubicBezTo>
                  <a:cubicBezTo>
                    <a:pt x="72034" y="27442"/>
                    <a:pt x="41162" y="58313"/>
                    <a:pt x="41162" y="96046"/>
                  </a:cubicBezTo>
                  <a:lnTo>
                    <a:pt x="0" y="96046"/>
                  </a:lnTo>
                  <a:lnTo>
                    <a:pt x="0" y="0"/>
                  </a:lnTo>
                  <a:lnTo>
                    <a:pt x="384183" y="0"/>
                  </a:lnTo>
                  <a:lnTo>
                    <a:pt x="384183" y="96046"/>
                  </a:ln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Vapaamuotoinen: Muoto 90">
              <a:extLst>
                <a:ext uri="{FF2B5EF4-FFF2-40B4-BE49-F238E27FC236}">
                  <a16:creationId xmlns:a16="http://schemas.microsoft.com/office/drawing/2014/main" id="{736DF11C-E06C-F92E-2AAB-21E28A6079BE}"/>
                </a:ext>
              </a:extLst>
            </p:cNvPr>
            <p:cNvSpPr/>
            <p:nvPr/>
          </p:nvSpPr>
          <p:spPr>
            <a:xfrm flipH="1">
              <a:off x="4576627" y="6644265"/>
              <a:ext cx="46402" cy="51392"/>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Vapaamuotoinen: Muoto 91">
              <a:extLst>
                <a:ext uri="{FF2B5EF4-FFF2-40B4-BE49-F238E27FC236}">
                  <a16:creationId xmlns:a16="http://schemas.microsoft.com/office/drawing/2014/main" id="{FA96F504-353F-7CA5-4F3E-AA00032794DB}"/>
                </a:ext>
              </a:extLst>
            </p:cNvPr>
            <p:cNvSpPr/>
            <p:nvPr/>
          </p:nvSpPr>
          <p:spPr>
            <a:xfrm flipH="1">
              <a:off x="4471390" y="6644392"/>
              <a:ext cx="46402" cy="51392"/>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Kuva 38" descr="Nosturi tasaisella täytöllä">
              <a:extLst>
                <a:ext uri="{FF2B5EF4-FFF2-40B4-BE49-F238E27FC236}">
                  <a16:creationId xmlns:a16="http://schemas.microsoft.com/office/drawing/2014/main" id="{3751F976-74C0-44B0-2F28-A0F1BAE37333}"/>
                </a:ext>
              </a:extLst>
            </p:cNvPr>
            <p:cNvSpPr/>
            <p:nvPr/>
          </p:nvSpPr>
          <p:spPr>
            <a:xfrm flipH="1">
              <a:off x="4380658" y="5963297"/>
              <a:ext cx="720000" cy="720000"/>
            </a:xfrm>
            <a:custGeom>
              <a:avLst/>
              <a:gdLst>
                <a:gd name="connsiteX0" fmla="*/ 724560 w 762902"/>
                <a:gd name="connsiteY0" fmla="*/ 495300 h 762000"/>
                <a:gd name="connsiteX1" fmla="*/ 572160 w 762902"/>
                <a:gd name="connsiteY1" fmla="*/ 495300 h 762000"/>
                <a:gd name="connsiteX2" fmla="*/ 572160 w 762902"/>
                <a:gd name="connsiteY2" fmla="*/ 419100 h 762000"/>
                <a:gd name="connsiteX3" fmla="*/ 724560 w 762902"/>
                <a:gd name="connsiteY3" fmla="*/ 419100 h 762000"/>
                <a:gd name="connsiteX4" fmla="*/ 724560 w 762902"/>
                <a:gd name="connsiteY4" fmla="*/ 495300 h 762000"/>
                <a:gd name="connsiteX5" fmla="*/ 301650 w 762902"/>
                <a:gd name="connsiteY5" fmla="*/ 161925 h 762000"/>
                <a:gd name="connsiteX6" fmla="*/ 295935 w 762902"/>
                <a:gd name="connsiteY6" fmla="*/ 115253 h 762000"/>
                <a:gd name="connsiteX7" fmla="*/ 492150 w 762902"/>
                <a:gd name="connsiteY7" fmla="*/ 161925 h 762000"/>
                <a:gd name="connsiteX8" fmla="*/ 301650 w 762902"/>
                <a:gd name="connsiteY8" fmla="*/ 161925 h 762000"/>
                <a:gd name="connsiteX9" fmla="*/ 150203 w 762902"/>
                <a:gd name="connsiteY9" fmla="*/ 161925 h 762000"/>
                <a:gd name="connsiteX10" fmla="*/ 217830 w 762902"/>
                <a:gd name="connsiteY10" fmla="*/ 127635 h 762000"/>
                <a:gd name="connsiteX11" fmla="*/ 214020 w 762902"/>
                <a:gd name="connsiteY11" fmla="*/ 161925 h 762000"/>
                <a:gd name="connsiteX12" fmla="*/ 150203 w 762902"/>
                <a:gd name="connsiteY12" fmla="*/ 161925 h 762000"/>
                <a:gd name="connsiteX13" fmla="*/ 211163 w 762902"/>
                <a:gd name="connsiteY13" fmla="*/ 704850 h 762000"/>
                <a:gd name="connsiteX14" fmla="*/ 214972 w 762902"/>
                <a:gd name="connsiteY14" fmla="*/ 666750 h 762000"/>
                <a:gd name="connsiteX15" fmla="*/ 299745 w 762902"/>
                <a:gd name="connsiteY15" fmla="*/ 666750 h 762000"/>
                <a:gd name="connsiteX16" fmla="*/ 303555 w 762902"/>
                <a:gd name="connsiteY16" fmla="*/ 704850 h 762000"/>
                <a:gd name="connsiteX17" fmla="*/ 211163 w 762902"/>
                <a:gd name="connsiteY17" fmla="*/ 704850 h 762000"/>
                <a:gd name="connsiteX18" fmla="*/ 224497 w 762902"/>
                <a:gd name="connsiteY18" fmla="*/ 590550 h 762000"/>
                <a:gd name="connsiteX19" fmla="*/ 292125 w 762902"/>
                <a:gd name="connsiteY19" fmla="*/ 590550 h 762000"/>
                <a:gd name="connsiteX20" fmla="*/ 295935 w 762902"/>
                <a:gd name="connsiteY20" fmla="*/ 628650 h 762000"/>
                <a:gd name="connsiteX21" fmla="*/ 219735 w 762902"/>
                <a:gd name="connsiteY21" fmla="*/ 628650 h 762000"/>
                <a:gd name="connsiteX22" fmla="*/ 224497 w 762902"/>
                <a:gd name="connsiteY22" fmla="*/ 590550 h 762000"/>
                <a:gd name="connsiteX23" fmla="*/ 233070 w 762902"/>
                <a:gd name="connsiteY23" fmla="*/ 514350 h 762000"/>
                <a:gd name="connsiteX24" fmla="*/ 283553 w 762902"/>
                <a:gd name="connsiteY24" fmla="*/ 514350 h 762000"/>
                <a:gd name="connsiteX25" fmla="*/ 287362 w 762902"/>
                <a:gd name="connsiteY25" fmla="*/ 552450 h 762000"/>
                <a:gd name="connsiteX26" fmla="*/ 228307 w 762902"/>
                <a:gd name="connsiteY26" fmla="*/ 552450 h 762000"/>
                <a:gd name="connsiteX27" fmla="*/ 233070 w 762902"/>
                <a:gd name="connsiteY27" fmla="*/ 514350 h 762000"/>
                <a:gd name="connsiteX28" fmla="*/ 240690 w 762902"/>
                <a:gd name="connsiteY28" fmla="*/ 438150 h 762000"/>
                <a:gd name="connsiteX29" fmla="*/ 274028 w 762902"/>
                <a:gd name="connsiteY29" fmla="*/ 438150 h 762000"/>
                <a:gd name="connsiteX30" fmla="*/ 277837 w 762902"/>
                <a:gd name="connsiteY30" fmla="*/ 476250 h 762000"/>
                <a:gd name="connsiteX31" fmla="*/ 235928 w 762902"/>
                <a:gd name="connsiteY31" fmla="*/ 476250 h 762000"/>
                <a:gd name="connsiteX32" fmla="*/ 240690 w 762902"/>
                <a:gd name="connsiteY32" fmla="*/ 438150 h 762000"/>
                <a:gd name="connsiteX33" fmla="*/ 249262 w 762902"/>
                <a:gd name="connsiteY33" fmla="*/ 361950 h 762000"/>
                <a:gd name="connsiteX34" fmla="*/ 265455 w 762902"/>
                <a:gd name="connsiteY34" fmla="*/ 361950 h 762000"/>
                <a:gd name="connsiteX35" fmla="*/ 269265 w 762902"/>
                <a:gd name="connsiteY35" fmla="*/ 400050 h 762000"/>
                <a:gd name="connsiteX36" fmla="*/ 244500 w 762902"/>
                <a:gd name="connsiteY36" fmla="*/ 400050 h 762000"/>
                <a:gd name="connsiteX37" fmla="*/ 249262 w 762902"/>
                <a:gd name="connsiteY37" fmla="*/ 361950 h 762000"/>
                <a:gd name="connsiteX38" fmla="*/ 257835 w 762902"/>
                <a:gd name="connsiteY38" fmla="*/ 287655 h 762000"/>
                <a:gd name="connsiteX39" fmla="*/ 261645 w 762902"/>
                <a:gd name="connsiteY39" fmla="*/ 323850 h 762000"/>
                <a:gd name="connsiteX40" fmla="*/ 253072 w 762902"/>
                <a:gd name="connsiteY40" fmla="*/ 323850 h 762000"/>
                <a:gd name="connsiteX41" fmla="*/ 257835 w 762902"/>
                <a:gd name="connsiteY41" fmla="*/ 287655 h 762000"/>
                <a:gd name="connsiteX42" fmla="*/ 667410 w 762902"/>
                <a:gd name="connsiteY42" fmla="*/ 381000 h 762000"/>
                <a:gd name="connsiteX43" fmla="*/ 667410 w 762902"/>
                <a:gd name="connsiteY43" fmla="*/ 219075 h 762000"/>
                <a:gd name="connsiteX44" fmla="*/ 734085 w 762902"/>
                <a:gd name="connsiteY44" fmla="*/ 219075 h 762000"/>
                <a:gd name="connsiteX45" fmla="*/ 762660 w 762902"/>
                <a:gd name="connsiteY45" fmla="*/ 194310 h 762000"/>
                <a:gd name="connsiteX46" fmla="*/ 740752 w 762902"/>
                <a:gd name="connsiteY46" fmla="*/ 162878 h 762000"/>
                <a:gd name="connsiteX47" fmla="*/ 289267 w 762902"/>
                <a:gd name="connsiteY47" fmla="*/ 54293 h 762000"/>
                <a:gd name="connsiteX48" fmla="*/ 286410 w 762902"/>
                <a:gd name="connsiteY48" fmla="*/ 25717 h 762000"/>
                <a:gd name="connsiteX49" fmla="*/ 257835 w 762902"/>
                <a:gd name="connsiteY49" fmla="*/ 0 h 762000"/>
                <a:gd name="connsiteX50" fmla="*/ 229260 w 762902"/>
                <a:gd name="connsiteY50" fmla="*/ 25717 h 762000"/>
                <a:gd name="connsiteX51" fmla="*/ 225450 w 762902"/>
                <a:gd name="connsiteY51" fmla="*/ 60960 h 762000"/>
                <a:gd name="connsiteX52" fmla="*/ 15900 w 762902"/>
                <a:gd name="connsiteY52" fmla="*/ 165735 h 762000"/>
                <a:gd name="connsiteX53" fmla="*/ 660 w 762902"/>
                <a:gd name="connsiteY53" fmla="*/ 198120 h 762000"/>
                <a:gd name="connsiteX54" fmla="*/ 29235 w 762902"/>
                <a:gd name="connsiteY54" fmla="*/ 219075 h 762000"/>
                <a:gd name="connsiteX55" fmla="*/ 208305 w 762902"/>
                <a:gd name="connsiteY55" fmla="*/ 219075 h 762000"/>
                <a:gd name="connsiteX56" fmla="*/ 154013 w 762902"/>
                <a:gd name="connsiteY56" fmla="*/ 704850 h 762000"/>
                <a:gd name="connsiteX57" fmla="*/ 57810 w 762902"/>
                <a:gd name="connsiteY57" fmla="*/ 704850 h 762000"/>
                <a:gd name="connsiteX58" fmla="*/ 57810 w 762902"/>
                <a:gd name="connsiteY58" fmla="*/ 762000 h 762000"/>
                <a:gd name="connsiteX59" fmla="*/ 457860 w 762902"/>
                <a:gd name="connsiteY59" fmla="*/ 762000 h 762000"/>
                <a:gd name="connsiteX60" fmla="*/ 457860 w 762902"/>
                <a:gd name="connsiteY60" fmla="*/ 704850 h 762000"/>
                <a:gd name="connsiteX61" fmla="*/ 361658 w 762902"/>
                <a:gd name="connsiteY61" fmla="*/ 704850 h 762000"/>
                <a:gd name="connsiteX62" fmla="*/ 307365 w 762902"/>
                <a:gd name="connsiteY62" fmla="*/ 219075 h 762000"/>
                <a:gd name="connsiteX63" fmla="*/ 629310 w 762902"/>
                <a:gd name="connsiteY63" fmla="*/ 219075 h 762000"/>
                <a:gd name="connsiteX64" fmla="*/ 629310 w 762902"/>
                <a:gd name="connsiteY64" fmla="*/ 381000 h 762000"/>
                <a:gd name="connsiteX65" fmla="*/ 534060 w 762902"/>
                <a:gd name="connsiteY65" fmla="*/ 381000 h 762000"/>
                <a:gd name="connsiteX66" fmla="*/ 534060 w 762902"/>
                <a:gd name="connsiteY66" fmla="*/ 533400 h 762000"/>
                <a:gd name="connsiteX67" fmla="*/ 762660 w 762902"/>
                <a:gd name="connsiteY67" fmla="*/ 533400 h 762000"/>
                <a:gd name="connsiteX68" fmla="*/ 762660 w 762902"/>
                <a:gd name="connsiteY68" fmla="*/ 381000 h 762000"/>
                <a:gd name="connsiteX69" fmla="*/ 667410 w 762902"/>
                <a:gd name="connsiteY69" fmla="*/ 381000 h 762000"/>
                <a:gd name="connsiteX0" fmla="*/ 724560 w 762902"/>
                <a:gd name="connsiteY0" fmla="*/ 495300 h 762000"/>
                <a:gd name="connsiteX1" fmla="*/ 572160 w 762902"/>
                <a:gd name="connsiteY1" fmla="*/ 495300 h 762000"/>
                <a:gd name="connsiteX2" fmla="*/ 724560 w 762902"/>
                <a:gd name="connsiteY2" fmla="*/ 419100 h 762000"/>
                <a:gd name="connsiteX3" fmla="*/ 724560 w 762902"/>
                <a:gd name="connsiteY3" fmla="*/ 495300 h 762000"/>
                <a:gd name="connsiteX4" fmla="*/ 301650 w 762902"/>
                <a:gd name="connsiteY4" fmla="*/ 161925 h 762000"/>
                <a:gd name="connsiteX5" fmla="*/ 295935 w 762902"/>
                <a:gd name="connsiteY5" fmla="*/ 115253 h 762000"/>
                <a:gd name="connsiteX6" fmla="*/ 492150 w 762902"/>
                <a:gd name="connsiteY6" fmla="*/ 161925 h 762000"/>
                <a:gd name="connsiteX7" fmla="*/ 301650 w 762902"/>
                <a:gd name="connsiteY7" fmla="*/ 161925 h 762000"/>
                <a:gd name="connsiteX8" fmla="*/ 150203 w 762902"/>
                <a:gd name="connsiteY8" fmla="*/ 161925 h 762000"/>
                <a:gd name="connsiteX9" fmla="*/ 217830 w 762902"/>
                <a:gd name="connsiteY9" fmla="*/ 127635 h 762000"/>
                <a:gd name="connsiteX10" fmla="*/ 214020 w 762902"/>
                <a:gd name="connsiteY10" fmla="*/ 161925 h 762000"/>
                <a:gd name="connsiteX11" fmla="*/ 150203 w 762902"/>
                <a:gd name="connsiteY11" fmla="*/ 161925 h 762000"/>
                <a:gd name="connsiteX12" fmla="*/ 211163 w 762902"/>
                <a:gd name="connsiteY12" fmla="*/ 704850 h 762000"/>
                <a:gd name="connsiteX13" fmla="*/ 214972 w 762902"/>
                <a:gd name="connsiteY13" fmla="*/ 666750 h 762000"/>
                <a:gd name="connsiteX14" fmla="*/ 299745 w 762902"/>
                <a:gd name="connsiteY14" fmla="*/ 666750 h 762000"/>
                <a:gd name="connsiteX15" fmla="*/ 303555 w 762902"/>
                <a:gd name="connsiteY15" fmla="*/ 704850 h 762000"/>
                <a:gd name="connsiteX16" fmla="*/ 211163 w 762902"/>
                <a:gd name="connsiteY16" fmla="*/ 704850 h 762000"/>
                <a:gd name="connsiteX17" fmla="*/ 224497 w 762902"/>
                <a:gd name="connsiteY17" fmla="*/ 590550 h 762000"/>
                <a:gd name="connsiteX18" fmla="*/ 292125 w 762902"/>
                <a:gd name="connsiteY18" fmla="*/ 590550 h 762000"/>
                <a:gd name="connsiteX19" fmla="*/ 295935 w 762902"/>
                <a:gd name="connsiteY19" fmla="*/ 628650 h 762000"/>
                <a:gd name="connsiteX20" fmla="*/ 219735 w 762902"/>
                <a:gd name="connsiteY20" fmla="*/ 628650 h 762000"/>
                <a:gd name="connsiteX21" fmla="*/ 224497 w 762902"/>
                <a:gd name="connsiteY21" fmla="*/ 590550 h 762000"/>
                <a:gd name="connsiteX22" fmla="*/ 233070 w 762902"/>
                <a:gd name="connsiteY22" fmla="*/ 514350 h 762000"/>
                <a:gd name="connsiteX23" fmla="*/ 283553 w 762902"/>
                <a:gd name="connsiteY23" fmla="*/ 514350 h 762000"/>
                <a:gd name="connsiteX24" fmla="*/ 287362 w 762902"/>
                <a:gd name="connsiteY24" fmla="*/ 552450 h 762000"/>
                <a:gd name="connsiteX25" fmla="*/ 228307 w 762902"/>
                <a:gd name="connsiteY25" fmla="*/ 552450 h 762000"/>
                <a:gd name="connsiteX26" fmla="*/ 233070 w 762902"/>
                <a:gd name="connsiteY26" fmla="*/ 514350 h 762000"/>
                <a:gd name="connsiteX27" fmla="*/ 240690 w 762902"/>
                <a:gd name="connsiteY27" fmla="*/ 438150 h 762000"/>
                <a:gd name="connsiteX28" fmla="*/ 274028 w 762902"/>
                <a:gd name="connsiteY28" fmla="*/ 438150 h 762000"/>
                <a:gd name="connsiteX29" fmla="*/ 277837 w 762902"/>
                <a:gd name="connsiteY29" fmla="*/ 476250 h 762000"/>
                <a:gd name="connsiteX30" fmla="*/ 235928 w 762902"/>
                <a:gd name="connsiteY30" fmla="*/ 476250 h 762000"/>
                <a:gd name="connsiteX31" fmla="*/ 240690 w 762902"/>
                <a:gd name="connsiteY31" fmla="*/ 438150 h 762000"/>
                <a:gd name="connsiteX32" fmla="*/ 249262 w 762902"/>
                <a:gd name="connsiteY32" fmla="*/ 361950 h 762000"/>
                <a:gd name="connsiteX33" fmla="*/ 265455 w 762902"/>
                <a:gd name="connsiteY33" fmla="*/ 361950 h 762000"/>
                <a:gd name="connsiteX34" fmla="*/ 269265 w 762902"/>
                <a:gd name="connsiteY34" fmla="*/ 400050 h 762000"/>
                <a:gd name="connsiteX35" fmla="*/ 244500 w 762902"/>
                <a:gd name="connsiteY35" fmla="*/ 400050 h 762000"/>
                <a:gd name="connsiteX36" fmla="*/ 249262 w 762902"/>
                <a:gd name="connsiteY36" fmla="*/ 361950 h 762000"/>
                <a:gd name="connsiteX37" fmla="*/ 257835 w 762902"/>
                <a:gd name="connsiteY37" fmla="*/ 287655 h 762000"/>
                <a:gd name="connsiteX38" fmla="*/ 261645 w 762902"/>
                <a:gd name="connsiteY38" fmla="*/ 323850 h 762000"/>
                <a:gd name="connsiteX39" fmla="*/ 253072 w 762902"/>
                <a:gd name="connsiteY39" fmla="*/ 323850 h 762000"/>
                <a:gd name="connsiteX40" fmla="*/ 257835 w 762902"/>
                <a:gd name="connsiteY40" fmla="*/ 287655 h 762000"/>
                <a:gd name="connsiteX41" fmla="*/ 667410 w 762902"/>
                <a:gd name="connsiteY41" fmla="*/ 381000 h 762000"/>
                <a:gd name="connsiteX42" fmla="*/ 667410 w 762902"/>
                <a:gd name="connsiteY42" fmla="*/ 219075 h 762000"/>
                <a:gd name="connsiteX43" fmla="*/ 734085 w 762902"/>
                <a:gd name="connsiteY43" fmla="*/ 219075 h 762000"/>
                <a:gd name="connsiteX44" fmla="*/ 762660 w 762902"/>
                <a:gd name="connsiteY44" fmla="*/ 194310 h 762000"/>
                <a:gd name="connsiteX45" fmla="*/ 740752 w 762902"/>
                <a:gd name="connsiteY45" fmla="*/ 162878 h 762000"/>
                <a:gd name="connsiteX46" fmla="*/ 289267 w 762902"/>
                <a:gd name="connsiteY46" fmla="*/ 54293 h 762000"/>
                <a:gd name="connsiteX47" fmla="*/ 286410 w 762902"/>
                <a:gd name="connsiteY47" fmla="*/ 25717 h 762000"/>
                <a:gd name="connsiteX48" fmla="*/ 257835 w 762902"/>
                <a:gd name="connsiteY48" fmla="*/ 0 h 762000"/>
                <a:gd name="connsiteX49" fmla="*/ 229260 w 762902"/>
                <a:gd name="connsiteY49" fmla="*/ 25717 h 762000"/>
                <a:gd name="connsiteX50" fmla="*/ 225450 w 762902"/>
                <a:gd name="connsiteY50" fmla="*/ 60960 h 762000"/>
                <a:gd name="connsiteX51" fmla="*/ 15900 w 762902"/>
                <a:gd name="connsiteY51" fmla="*/ 165735 h 762000"/>
                <a:gd name="connsiteX52" fmla="*/ 660 w 762902"/>
                <a:gd name="connsiteY52" fmla="*/ 198120 h 762000"/>
                <a:gd name="connsiteX53" fmla="*/ 29235 w 762902"/>
                <a:gd name="connsiteY53" fmla="*/ 219075 h 762000"/>
                <a:gd name="connsiteX54" fmla="*/ 208305 w 762902"/>
                <a:gd name="connsiteY54" fmla="*/ 219075 h 762000"/>
                <a:gd name="connsiteX55" fmla="*/ 154013 w 762902"/>
                <a:gd name="connsiteY55" fmla="*/ 704850 h 762000"/>
                <a:gd name="connsiteX56" fmla="*/ 57810 w 762902"/>
                <a:gd name="connsiteY56" fmla="*/ 704850 h 762000"/>
                <a:gd name="connsiteX57" fmla="*/ 57810 w 762902"/>
                <a:gd name="connsiteY57" fmla="*/ 762000 h 762000"/>
                <a:gd name="connsiteX58" fmla="*/ 457860 w 762902"/>
                <a:gd name="connsiteY58" fmla="*/ 762000 h 762000"/>
                <a:gd name="connsiteX59" fmla="*/ 457860 w 762902"/>
                <a:gd name="connsiteY59" fmla="*/ 704850 h 762000"/>
                <a:gd name="connsiteX60" fmla="*/ 361658 w 762902"/>
                <a:gd name="connsiteY60" fmla="*/ 704850 h 762000"/>
                <a:gd name="connsiteX61" fmla="*/ 307365 w 762902"/>
                <a:gd name="connsiteY61" fmla="*/ 219075 h 762000"/>
                <a:gd name="connsiteX62" fmla="*/ 629310 w 762902"/>
                <a:gd name="connsiteY62" fmla="*/ 219075 h 762000"/>
                <a:gd name="connsiteX63" fmla="*/ 629310 w 762902"/>
                <a:gd name="connsiteY63" fmla="*/ 381000 h 762000"/>
                <a:gd name="connsiteX64" fmla="*/ 534060 w 762902"/>
                <a:gd name="connsiteY64" fmla="*/ 381000 h 762000"/>
                <a:gd name="connsiteX65" fmla="*/ 534060 w 762902"/>
                <a:gd name="connsiteY65" fmla="*/ 533400 h 762000"/>
                <a:gd name="connsiteX66" fmla="*/ 762660 w 762902"/>
                <a:gd name="connsiteY66" fmla="*/ 533400 h 762000"/>
                <a:gd name="connsiteX67" fmla="*/ 762660 w 762902"/>
                <a:gd name="connsiteY67" fmla="*/ 381000 h 762000"/>
                <a:gd name="connsiteX68" fmla="*/ 667410 w 762902"/>
                <a:gd name="connsiteY68" fmla="*/ 381000 h 762000"/>
                <a:gd name="connsiteX0" fmla="*/ 724560 w 762902"/>
                <a:gd name="connsiteY0" fmla="*/ 495300 h 762000"/>
                <a:gd name="connsiteX1" fmla="*/ 724560 w 762902"/>
                <a:gd name="connsiteY1" fmla="*/ 419100 h 762000"/>
                <a:gd name="connsiteX2" fmla="*/ 724560 w 762902"/>
                <a:gd name="connsiteY2" fmla="*/ 495300 h 762000"/>
                <a:gd name="connsiteX3" fmla="*/ 301650 w 762902"/>
                <a:gd name="connsiteY3" fmla="*/ 161925 h 762000"/>
                <a:gd name="connsiteX4" fmla="*/ 295935 w 762902"/>
                <a:gd name="connsiteY4" fmla="*/ 115253 h 762000"/>
                <a:gd name="connsiteX5" fmla="*/ 492150 w 762902"/>
                <a:gd name="connsiteY5" fmla="*/ 161925 h 762000"/>
                <a:gd name="connsiteX6" fmla="*/ 301650 w 762902"/>
                <a:gd name="connsiteY6" fmla="*/ 161925 h 762000"/>
                <a:gd name="connsiteX7" fmla="*/ 150203 w 762902"/>
                <a:gd name="connsiteY7" fmla="*/ 161925 h 762000"/>
                <a:gd name="connsiteX8" fmla="*/ 217830 w 762902"/>
                <a:gd name="connsiteY8" fmla="*/ 127635 h 762000"/>
                <a:gd name="connsiteX9" fmla="*/ 214020 w 762902"/>
                <a:gd name="connsiteY9" fmla="*/ 161925 h 762000"/>
                <a:gd name="connsiteX10" fmla="*/ 150203 w 762902"/>
                <a:gd name="connsiteY10" fmla="*/ 161925 h 762000"/>
                <a:gd name="connsiteX11" fmla="*/ 211163 w 762902"/>
                <a:gd name="connsiteY11" fmla="*/ 704850 h 762000"/>
                <a:gd name="connsiteX12" fmla="*/ 214972 w 762902"/>
                <a:gd name="connsiteY12" fmla="*/ 666750 h 762000"/>
                <a:gd name="connsiteX13" fmla="*/ 299745 w 762902"/>
                <a:gd name="connsiteY13" fmla="*/ 666750 h 762000"/>
                <a:gd name="connsiteX14" fmla="*/ 303555 w 762902"/>
                <a:gd name="connsiteY14" fmla="*/ 704850 h 762000"/>
                <a:gd name="connsiteX15" fmla="*/ 211163 w 762902"/>
                <a:gd name="connsiteY15" fmla="*/ 704850 h 762000"/>
                <a:gd name="connsiteX16" fmla="*/ 224497 w 762902"/>
                <a:gd name="connsiteY16" fmla="*/ 590550 h 762000"/>
                <a:gd name="connsiteX17" fmla="*/ 292125 w 762902"/>
                <a:gd name="connsiteY17" fmla="*/ 590550 h 762000"/>
                <a:gd name="connsiteX18" fmla="*/ 295935 w 762902"/>
                <a:gd name="connsiteY18" fmla="*/ 628650 h 762000"/>
                <a:gd name="connsiteX19" fmla="*/ 219735 w 762902"/>
                <a:gd name="connsiteY19" fmla="*/ 628650 h 762000"/>
                <a:gd name="connsiteX20" fmla="*/ 224497 w 762902"/>
                <a:gd name="connsiteY20" fmla="*/ 590550 h 762000"/>
                <a:gd name="connsiteX21" fmla="*/ 233070 w 762902"/>
                <a:gd name="connsiteY21" fmla="*/ 514350 h 762000"/>
                <a:gd name="connsiteX22" fmla="*/ 283553 w 762902"/>
                <a:gd name="connsiteY22" fmla="*/ 514350 h 762000"/>
                <a:gd name="connsiteX23" fmla="*/ 287362 w 762902"/>
                <a:gd name="connsiteY23" fmla="*/ 552450 h 762000"/>
                <a:gd name="connsiteX24" fmla="*/ 228307 w 762902"/>
                <a:gd name="connsiteY24" fmla="*/ 552450 h 762000"/>
                <a:gd name="connsiteX25" fmla="*/ 233070 w 762902"/>
                <a:gd name="connsiteY25" fmla="*/ 514350 h 762000"/>
                <a:gd name="connsiteX26" fmla="*/ 240690 w 762902"/>
                <a:gd name="connsiteY26" fmla="*/ 438150 h 762000"/>
                <a:gd name="connsiteX27" fmla="*/ 274028 w 762902"/>
                <a:gd name="connsiteY27" fmla="*/ 438150 h 762000"/>
                <a:gd name="connsiteX28" fmla="*/ 277837 w 762902"/>
                <a:gd name="connsiteY28" fmla="*/ 476250 h 762000"/>
                <a:gd name="connsiteX29" fmla="*/ 235928 w 762902"/>
                <a:gd name="connsiteY29" fmla="*/ 476250 h 762000"/>
                <a:gd name="connsiteX30" fmla="*/ 240690 w 762902"/>
                <a:gd name="connsiteY30" fmla="*/ 438150 h 762000"/>
                <a:gd name="connsiteX31" fmla="*/ 249262 w 762902"/>
                <a:gd name="connsiteY31" fmla="*/ 361950 h 762000"/>
                <a:gd name="connsiteX32" fmla="*/ 265455 w 762902"/>
                <a:gd name="connsiteY32" fmla="*/ 361950 h 762000"/>
                <a:gd name="connsiteX33" fmla="*/ 269265 w 762902"/>
                <a:gd name="connsiteY33" fmla="*/ 400050 h 762000"/>
                <a:gd name="connsiteX34" fmla="*/ 244500 w 762902"/>
                <a:gd name="connsiteY34" fmla="*/ 400050 h 762000"/>
                <a:gd name="connsiteX35" fmla="*/ 249262 w 762902"/>
                <a:gd name="connsiteY35" fmla="*/ 361950 h 762000"/>
                <a:gd name="connsiteX36" fmla="*/ 257835 w 762902"/>
                <a:gd name="connsiteY36" fmla="*/ 287655 h 762000"/>
                <a:gd name="connsiteX37" fmla="*/ 261645 w 762902"/>
                <a:gd name="connsiteY37" fmla="*/ 323850 h 762000"/>
                <a:gd name="connsiteX38" fmla="*/ 253072 w 762902"/>
                <a:gd name="connsiteY38" fmla="*/ 323850 h 762000"/>
                <a:gd name="connsiteX39" fmla="*/ 257835 w 762902"/>
                <a:gd name="connsiteY39" fmla="*/ 287655 h 762000"/>
                <a:gd name="connsiteX40" fmla="*/ 667410 w 762902"/>
                <a:gd name="connsiteY40" fmla="*/ 381000 h 762000"/>
                <a:gd name="connsiteX41" fmla="*/ 667410 w 762902"/>
                <a:gd name="connsiteY41" fmla="*/ 219075 h 762000"/>
                <a:gd name="connsiteX42" fmla="*/ 734085 w 762902"/>
                <a:gd name="connsiteY42" fmla="*/ 219075 h 762000"/>
                <a:gd name="connsiteX43" fmla="*/ 762660 w 762902"/>
                <a:gd name="connsiteY43" fmla="*/ 194310 h 762000"/>
                <a:gd name="connsiteX44" fmla="*/ 740752 w 762902"/>
                <a:gd name="connsiteY44" fmla="*/ 162878 h 762000"/>
                <a:gd name="connsiteX45" fmla="*/ 289267 w 762902"/>
                <a:gd name="connsiteY45" fmla="*/ 54293 h 762000"/>
                <a:gd name="connsiteX46" fmla="*/ 286410 w 762902"/>
                <a:gd name="connsiteY46" fmla="*/ 25717 h 762000"/>
                <a:gd name="connsiteX47" fmla="*/ 257835 w 762902"/>
                <a:gd name="connsiteY47" fmla="*/ 0 h 762000"/>
                <a:gd name="connsiteX48" fmla="*/ 229260 w 762902"/>
                <a:gd name="connsiteY48" fmla="*/ 25717 h 762000"/>
                <a:gd name="connsiteX49" fmla="*/ 225450 w 762902"/>
                <a:gd name="connsiteY49" fmla="*/ 60960 h 762000"/>
                <a:gd name="connsiteX50" fmla="*/ 15900 w 762902"/>
                <a:gd name="connsiteY50" fmla="*/ 165735 h 762000"/>
                <a:gd name="connsiteX51" fmla="*/ 660 w 762902"/>
                <a:gd name="connsiteY51" fmla="*/ 198120 h 762000"/>
                <a:gd name="connsiteX52" fmla="*/ 29235 w 762902"/>
                <a:gd name="connsiteY52" fmla="*/ 219075 h 762000"/>
                <a:gd name="connsiteX53" fmla="*/ 208305 w 762902"/>
                <a:gd name="connsiteY53" fmla="*/ 219075 h 762000"/>
                <a:gd name="connsiteX54" fmla="*/ 154013 w 762902"/>
                <a:gd name="connsiteY54" fmla="*/ 704850 h 762000"/>
                <a:gd name="connsiteX55" fmla="*/ 57810 w 762902"/>
                <a:gd name="connsiteY55" fmla="*/ 704850 h 762000"/>
                <a:gd name="connsiteX56" fmla="*/ 57810 w 762902"/>
                <a:gd name="connsiteY56" fmla="*/ 762000 h 762000"/>
                <a:gd name="connsiteX57" fmla="*/ 457860 w 762902"/>
                <a:gd name="connsiteY57" fmla="*/ 762000 h 762000"/>
                <a:gd name="connsiteX58" fmla="*/ 457860 w 762902"/>
                <a:gd name="connsiteY58" fmla="*/ 704850 h 762000"/>
                <a:gd name="connsiteX59" fmla="*/ 361658 w 762902"/>
                <a:gd name="connsiteY59" fmla="*/ 704850 h 762000"/>
                <a:gd name="connsiteX60" fmla="*/ 307365 w 762902"/>
                <a:gd name="connsiteY60" fmla="*/ 219075 h 762000"/>
                <a:gd name="connsiteX61" fmla="*/ 629310 w 762902"/>
                <a:gd name="connsiteY61" fmla="*/ 219075 h 762000"/>
                <a:gd name="connsiteX62" fmla="*/ 629310 w 762902"/>
                <a:gd name="connsiteY62" fmla="*/ 381000 h 762000"/>
                <a:gd name="connsiteX63" fmla="*/ 534060 w 762902"/>
                <a:gd name="connsiteY63" fmla="*/ 381000 h 762000"/>
                <a:gd name="connsiteX64" fmla="*/ 534060 w 762902"/>
                <a:gd name="connsiteY64" fmla="*/ 533400 h 762000"/>
                <a:gd name="connsiteX65" fmla="*/ 762660 w 762902"/>
                <a:gd name="connsiteY65" fmla="*/ 533400 h 762000"/>
                <a:gd name="connsiteX66" fmla="*/ 762660 w 762902"/>
                <a:gd name="connsiteY66" fmla="*/ 381000 h 762000"/>
                <a:gd name="connsiteX67" fmla="*/ 667410 w 762902"/>
                <a:gd name="connsiteY67"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762660 w 762902"/>
                <a:gd name="connsiteY63" fmla="*/ 381000 h 762000"/>
                <a:gd name="connsiteX64" fmla="*/ 667410 w 762902"/>
                <a:gd name="connsiteY64" fmla="*/ 381000 h 762000"/>
                <a:gd name="connsiteX0" fmla="*/ 301650 w 891341"/>
                <a:gd name="connsiteY0" fmla="*/ 161925 h 762000"/>
                <a:gd name="connsiteX1" fmla="*/ 295935 w 891341"/>
                <a:gd name="connsiteY1" fmla="*/ 115253 h 762000"/>
                <a:gd name="connsiteX2" fmla="*/ 492150 w 891341"/>
                <a:gd name="connsiteY2" fmla="*/ 161925 h 762000"/>
                <a:gd name="connsiteX3" fmla="*/ 301650 w 891341"/>
                <a:gd name="connsiteY3" fmla="*/ 161925 h 762000"/>
                <a:gd name="connsiteX4" fmla="*/ 150203 w 891341"/>
                <a:gd name="connsiteY4" fmla="*/ 161925 h 762000"/>
                <a:gd name="connsiteX5" fmla="*/ 217830 w 891341"/>
                <a:gd name="connsiteY5" fmla="*/ 127635 h 762000"/>
                <a:gd name="connsiteX6" fmla="*/ 214020 w 891341"/>
                <a:gd name="connsiteY6" fmla="*/ 161925 h 762000"/>
                <a:gd name="connsiteX7" fmla="*/ 150203 w 891341"/>
                <a:gd name="connsiteY7" fmla="*/ 161925 h 762000"/>
                <a:gd name="connsiteX8" fmla="*/ 211163 w 891341"/>
                <a:gd name="connsiteY8" fmla="*/ 704850 h 762000"/>
                <a:gd name="connsiteX9" fmla="*/ 214972 w 891341"/>
                <a:gd name="connsiteY9" fmla="*/ 666750 h 762000"/>
                <a:gd name="connsiteX10" fmla="*/ 299745 w 891341"/>
                <a:gd name="connsiteY10" fmla="*/ 666750 h 762000"/>
                <a:gd name="connsiteX11" fmla="*/ 303555 w 891341"/>
                <a:gd name="connsiteY11" fmla="*/ 704850 h 762000"/>
                <a:gd name="connsiteX12" fmla="*/ 211163 w 891341"/>
                <a:gd name="connsiteY12" fmla="*/ 704850 h 762000"/>
                <a:gd name="connsiteX13" fmla="*/ 224497 w 891341"/>
                <a:gd name="connsiteY13" fmla="*/ 590550 h 762000"/>
                <a:gd name="connsiteX14" fmla="*/ 292125 w 891341"/>
                <a:gd name="connsiteY14" fmla="*/ 590550 h 762000"/>
                <a:gd name="connsiteX15" fmla="*/ 295935 w 891341"/>
                <a:gd name="connsiteY15" fmla="*/ 628650 h 762000"/>
                <a:gd name="connsiteX16" fmla="*/ 219735 w 891341"/>
                <a:gd name="connsiteY16" fmla="*/ 628650 h 762000"/>
                <a:gd name="connsiteX17" fmla="*/ 224497 w 891341"/>
                <a:gd name="connsiteY17" fmla="*/ 590550 h 762000"/>
                <a:gd name="connsiteX18" fmla="*/ 233070 w 891341"/>
                <a:gd name="connsiteY18" fmla="*/ 514350 h 762000"/>
                <a:gd name="connsiteX19" fmla="*/ 283553 w 891341"/>
                <a:gd name="connsiteY19" fmla="*/ 514350 h 762000"/>
                <a:gd name="connsiteX20" fmla="*/ 287362 w 891341"/>
                <a:gd name="connsiteY20" fmla="*/ 552450 h 762000"/>
                <a:gd name="connsiteX21" fmla="*/ 228307 w 891341"/>
                <a:gd name="connsiteY21" fmla="*/ 552450 h 762000"/>
                <a:gd name="connsiteX22" fmla="*/ 233070 w 891341"/>
                <a:gd name="connsiteY22" fmla="*/ 514350 h 762000"/>
                <a:gd name="connsiteX23" fmla="*/ 240690 w 891341"/>
                <a:gd name="connsiteY23" fmla="*/ 438150 h 762000"/>
                <a:gd name="connsiteX24" fmla="*/ 274028 w 891341"/>
                <a:gd name="connsiteY24" fmla="*/ 438150 h 762000"/>
                <a:gd name="connsiteX25" fmla="*/ 277837 w 891341"/>
                <a:gd name="connsiteY25" fmla="*/ 476250 h 762000"/>
                <a:gd name="connsiteX26" fmla="*/ 235928 w 891341"/>
                <a:gd name="connsiteY26" fmla="*/ 476250 h 762000"/>
                <a:gd name="connsiteX27" fmla="*/ 240690 w 891341"/>
                <a:gd name="connsiteY27" fmla="*/ 438150 h 762000"/>
                <a:gd name="connsiteX28" fmla="*/ 249262 w 891341"/>
                <a:gd name="connsiteY28" fmla="*/ 361950 h 762000"/>
                <a:gd name="connsiteX29" fmla="*/ 265455 w 891341"/>
                <a:gd name="connsiteY29" fmla="*/ 361950 h 762000"/>
                <a:gd name="connsiteX30" fmla="*/ 269265 w 891341"/>
                <a:gd name="connsiteY30" fmla="*/ 400050 h 762000"/>
                <a:gd name="connsiteX31" fmla="*/ 244500 w 891341"/>
                <a:gd name="connsiteY31" fmla="*/ 400050 h 762000"/>
                <a:gd name="connsiteX32" fmla="*/ 249262 w 891341"/>
                <a:gd name="connsiteY32" fmla="*/ 361950 h 762000"/>
                <a:gd name="connsiteX33" fmla="*/ 257835 w 891341"/>
                <a:gd name="connsiteY33" fmla="*/ 287655 h 762000"/>
                <a:gd name="connsiteX34" fmla="*/ 261645 w 891341"/>
                <a:gd name="connsiteY34" fmla="*/ 323850 h 762000"/>
                <a:gd name="connsiteX35" fmla="*/ 253072 w 891341"/>
                <a:gd name="connsiteY35" fmla="*/ 323850 h 762000"/>
                <a:gd name="connsiteX36" fmla="*/ 257835 w 891341"/>
                <a:gd name="connsiteY36" fmla="*/ 287655 h 762000"/>
                <a:gd name="connsiteX37" fmla="*/ 667410 w 891341"/>
                <a:gd name="connsiteY37" fmla="*/ 381000 h 762000"/>
                <a:gd name="connsiteX38" fmla="*/ 667410 w 891341"/>
                <a:gd name="connsiteY38" fmla="*/ 219075 h 762000"/>
                <a:gd name="connsiteX39" fmla="*/ 734085 w 891341"/>
                <a:gd name="connsiteY39" fmla="*/ 219075 h 762000"/>
                <a:gd name="connsiteX40" fmla="*/ 762660 w 891341"/>
                <a:gd name="connsiteY40" fmla="*/ 194310 h 762000"/>
                <a:gd name="connsiteX41" fmla="*/ 740752 w 891341"/>
                <a:gd name="connsiteY41" fmla="*/ 162878 h 762000"/>
                <a:gd name="connsiteX42" fmla="*/ 289267 w 891341"/>
                <a:gd name="connsiteY42" fmla="*/ 54293 h 762000"/>
                <a:gd name="connsiteX43" fmla="*/ 286410 w 891341"/>
                <a:gd name="connsiteY43" fmla="*/ 25717 h 762000"/>
                <a:gd name="connsiteX44" fmla="*/ 257835 w 891341"/>
                <a:gd name="connsiteY44" fmla="*/ 0 h 762000"/>
                <a:gd name="connsiteX45" fmla="*/ 229260 w 891341"/>
                <a:gd name="connsiteY45" fmla="*/ 25717 h 762000"/>
                <a:gd name="connsiteX46" fmla="*/ 225450 w 891341"/>
                <a:gd name="connsiteY46" fmla="*/ 60960 h 762000"/>
                <a:gd name="connsiteX47" fmla="*/ 15900 w 891341"/>
                <a:gd name="connsiteY47" fmla="*/ 165735 h 762000"/>
                <a:gd name="connsiteX48" fmla="*/ 660 w 891341"/>
                <a:gd name="connsiteY48" fmla="*/ 198120 h 762000"/>
                <a:gd name="connsiteX49" fmla="*/ 29235 w 891341"/>
                <a:gd name="connsiteY49" fmla="*/ 219075 h 762000"/>
                <a:gd name="connsiteX50" fmla="*/ 208305 w 891341"/>
                <a:gd name="connsiteY50" fmla="*/ 219075 h 762000"/>
                <a:gd name="connsiteX51" fmla="*/ 154013 w 891341"/>
                <a:gd name="connsiteY51" fmla="*/ 704850 h 762000"/>
                <a:gd name="connsiteX52" fmla="*/ 57810 w 891341"/>
                <a:gd name="connsiteY52" fmla="*/ 704850 h 762000"/>
                <a:gd name="connsiteX53" fmla="*/ 57810 w 891341"/>
                <a:gd name="connsiteY53" fmla="*/ 762000 h 762000"/>
                <a:gd name="connsiteX54" fmla="*/ 457860 w 891341"/>
                <a:gd name="connsiteY54" fmla="*/ 762000 h 762000"/>
                <a:gd name="connsiteX55" fmla="*/ 457860 w 891341"/>
                <a:gd name="connsiteY55" fmla="*/ 704850 h 762000"/>
                <a:gd name="connsiteX56" fmla="*/ 361658 w 891341"/>
                <a:gd name="connsiteY56" fmla="*/ 704850 h 762000"/>
                <a:gd name="connsiteX57" fmla="*/ 307365 w 891341"/>
                <a:gd name="connsiteY57" fmla="*/ 219075 h 762000"/>
                <a:gd name="connsiteX58" fmla="*/ 629310 w 891341"/>
                <a:gd name="connsiteY58" fmla="*/ 219075 h 762000"/>
                <a:gd name="connsiteX59" fmla="*/ 629310 w 891341"/>
                <a:gd name="connsiteY59" fmla="*/ 381000 h 762000"/>
                <a:gd name="connsiteX60" fmla="*/ 534060 w 891341"/>
                <a:gd name="connsiteY60" fmla="*/ 381000 h 762000"/>
                <a:gd name="connsiteX61" fmla="*/ 534060 w 891341"/>
                <a:gd name="connsiteY61" fmla="*/ 533400 h 762000"/>
                <a:gd name="connsiteX62" fmla="*/ 762660 w 891341"/>
                <a:gd name="connsiteY62" fmla="*/ 533400 h 762000"/>
                <a:gd name="connsiteX63" fmla="*/ 891341 w 891341"/>
                <a:gd name="connsiteY63" fmla="*/ 388561 h 762000"/>
                <a:gd name="connsiteX64" fmla="*/ 667410 w 891341"/>
                <a:gd name="connsiteY64"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667410 w 762902"/>
                <a:gd name="connsiteY63" fmla="*/ 381000 h 762000"/>
                <a:gd name="connsiteX0" fmla="*/ 301650 w 770229"/>
                <a:gd name="connsiteY0" fmla="*/ 161925 h 762000"/>
                <a:gd name="connsiteX1" fmla="*/ 295935 w 770229"/>
                <a:gd name="connsiteY1" fmla="*/ 115253 h 762000"/>
                <a:gd name="connsiteX2" fmla="*/ 492150 w 770229"/>
                <a:gd name="connsiteY2" fmla="*/ 161925 h 762000"/>
                <a:gd name="connsiteX3" fmla="*/ 301650 w 770229"/>
                <a:gd name="connsiteY3" fmla="*/ 161925 h 762000"/>
                <a:gd name="connsiteX4" fmla="*/ 150203 w 770229"/>
                <a:gd name="connsiteY4" fmla="*/ 161925 h 762000"/>
                <a:gd name="connsiteX5" fmla="*/ 217830 w 770229"/>
                <a:gd name="connsiteY5" fmla="*/ 127635 h 762000"/>
                <a:gd name="connsiteX6" fmla="*/ 214020 w 770229"/>
                <a:gd name="connsiteY6" fmla="*/ 161925 h 762000"/>
                <a:gd name="connsiteX7" fmla="*/ 150203 w 770229"/>
                <a:gd name="connsiteY7" fmla="*/ 161925 h 762000"/>
                <a:gd name="connsiteX8" fmla="*/ 211163 w 770229"/>
                <a:gd name="connsiteY8" fmla="*/ 704850 h 762000"/>
                <a:gd name="connsiteX9" fmla="*/ 214972 w 770229"/>
                <a:gd name="connsiteY9" fmla="*/ 666750 h 762000"/>
                <a:gd name="connsiteX10" fmla="*/ 299745 w 770229"/>
                <a:gd name="connsiteY10" fmla="*/ 666750 h 762000"/>
                <a:gd name="connsiteX11" fmla="*/ 303555 w 770229"/>
                <a:gd name="connsiteY11" fmla="*/ 704850 h 762000"/>
                <a:gd name="connsiteX12" fmla="*/ 211163 w 770229"/>
                <a:gd name="connsiteY12" fmla="*/ 704850 h 762000"/>
                <a:gd name="connsiteX13" fmla="*/ 224497 w 770229"/>
                <a:gd name="connsiteY13" fmla="*/ 590550 h 762000"/>
                <a:gd name="connsiteX14" fmla="*/ 292125 w 770229"/>
                <a:gd name="connsiteY14" fmla="*/ 590550 h 762000"/>
                <a:gd name="connsiteX15" fmla="*/ 295935 w 770229"/>
                <a:gd name="connsiteY15" fmla="*/ 628650 h 762000"/>
                <a:gd name="connsiteX16" fmla="*/ 219735 w 770229"/>
                <a:gd name="connsiteY16" fmla="*/ 628650 h 762000"/>
                <a:gd name="connsiteX17" fmla="*/ 224497 w 770229"/>
                <a:gd name="connsiteY17" fmla="*/ 590550 h 762000"/>
                <a:gd name="connsiteX18" fmla="*/ 233070 w 770229"/>
                <a:gd name="connsiteY18" fmla="*/ 514350 h 762000"/>
                <a:gd name="connsiteX19" fmla="*/ 283553 w 770229"/>
                <a:gd name="connsiteY19" fmla="*/ 514350 h 762000"/>
                <a:gd name="connsiteX20" fmla="*/ 287362 w 770229"/>
                <a:gd name="connsiteY20" fmla="*/ 552450 h 762000"/>
                <a:gd name="connsiteX21" fmla="*/ 228307 w 770229"/>
                <a:gd name="connsiteY21" fmla="*/ 552450 h 762000"/>
                <a:gd name="connsiteX22" fmla="*/ 233070 w 770229"/>
                <a:gd name="connsiteY22" fmla="*/ 514350 h 762000"/>
                <a:gd name="connsiteX23" fmla="*/ 240690 w 770229"/>
                <a:gd name="connsiteY23" fmla="*/ 438150 h 762000"/>
                <a:gd name="connsiteX24" fmla="*/ 274028 w 770229"/>
                <a:gd name="connsiteY24" fmla="*/ 438150 h 762000"/>
                <a:gd name="connsiteX25" fmla="*/ 277837 w 770229"/>
                <a:gd name="connsiteY25" fmla="*/ 476250 h 762000"/>
                <a:gd name="connsiteX26" fmla="*/ 235928 w 770229"/>
                <a:gd name="connsiteY26" fmla="*/ 476250 h 762000"/>
                <a:gd name="connsiteX27" fmla="*/ 240690 w 770229"/>
                <a:gd name="connsiteY27" fmla="*/ 438150 h 762000"/>
                <a:gd name="connsiteX28" fmla="*/ 249262 w 770229"/>
                <a:gd name="connsiteY28" fmla="*/ 361950 h 762000"/>
                <a:gd name="connsiteX29" fmla="*/ 265455 w 770229"/>
                <a:gd name="connsiteY29" fmla="*/ 361950 h 762000"/>
                <a:gd name="connsiteX30" fmla="*/ 269265 w 770229"/>
                <a:gd name="connsiteY30" fmla="*/ 400050 h 762000"/>
                <a:gd name="connsiteX31" fmla="*/ 244500 w 770229"/>
                <a:gd name="connsiteY31" fmla="*/ 400050 h 762000"/>
                <a:gd name="connsiteX32" fmla="*/ 249262 w 770229"/>
                <a:gd name="connsiteY32" fmla="*/ 361950 h 762000"/>
                <a:gd name="connsiteX33" fmla="*/ 257835 w 770229"/>
                <a:gd name="connsiteY33" fmla="*/ 287655 h 762000"/>
                <a:gd name="connsiteX34" fmla="*/ 261645 w 770229"/>
                <a:gd name="connsiteY34" fmla="*/ 323850 h 762000"/>
                <a:gd name="connsiteX35" fmla="*/ 253072 w 770229"/>
                <a:gd name="connsiteY35" fmla="*/ 323850 h 762000"/>
                <a:gd name="connsiteX36" fmla="*/ 257835 w 770229"/>
                <a:gd name="connsiteY36" fmla="*/ 287655 h 762000"/>
                <a:gd name="connsiteX37" fmla="*/ 667410 w 770229"/>
                <a:gd name="connsiteY37" fmla="*/ 381000 h 762000"/>
                <a:gd name="connsiteX38" fmla="*/ 667410 w 770229"/>
                <a:gd name="connsiteY38" fmla="*/ 219075 h 762000"/>
                <a:gd name="connsiteX39" fmla="*/ 734085 w 770229"/>
                <a:gd name="connsiteY39" fmla="*/ 219075 h 762000"/>
                <a:gd name="connsiteX40" fmla="*/ 762660 w 770229"/>
                <a:gd name="connsiteY40" fmla="*/ 194310 h 762000"/>
                <a:gd name="connsiteX41" fmla="*/ 740752 w 770229"/>
                <a:gd name="connsiteY41" fmla="*/ 162878 h 762000"/>
                <a:gd name="connsiteX42" fmla="*/ 289267 w 770229"/>
                <a:gd name="connsiteY42" fmla="*/ 54293 h 762000"/>
                <a:gd name="connsiteX43" fmla="*/ 286410 w 770229"/>
                <a:gd name="connsiteY43" fmla="*/ 25717 h 762000"/>
                <a:gd name="connsiteX44" fmla="*/ 257835 w 770229"/>
                <a:gd name="connsiteY44" fmla="*/ 0 h 762000"/>
                <a:gd name="connsiteX45" fmla="*/ 229260 w 770229"/>
                <a:gd name="connsiteY45" fmla="*/ 25717 h 762000"/>
                <a:gd name="connsiteX46" fmla="*/ 225450 w 770229"/>
                <a:gd name="connsiteY46" fmla="*/ 60960 h 762000"/>
                <a:gd name="connsiteX47" fmla="*/ 15900 w 770229"/>
                <a:gd name="connsiteY47" fmla="*/ 165735 h 762000"/>
                <a:gd name="connsiteX48" fmla="*/ 660 w 770229"/>
                <a:gd name="connsiteY48" fmla="*/ 198120 h 762000"/>
                <a:gd name="connsiteX49" fmla="*/ 29235 w 770229"/>
                <a:gd name="connsiteY49" fmla="*/ 219075 h 762000"/>
                <a:gd name="connsiteX50" fmla="*/ 208305 w 770229"/>
                <a:gd name="connsiteY50" fmla="*/ 219075 h 762000"/>
                <a:gd name="connsiteX51" fmla="*/ 154013 w 770229"/>
                <a:gd name="connsiteY51" fmla="*/ 704850 h 762000"/>
                <a:gd name="connsiteX52" fmla="*/ 57810 w 770229"/>
                <a:gd name="connsiteY52" fmla="*/ 704850 h 762000"/>
                <a:gd name="connsiteX53" fmla="*/ 57810 w 770229"/>
                <a:gd name="connsiteY53" fmla="*/ 762000 h 762000"/>
                <a:gd name="connsiteX54" fmla="*/ 457860 w 770229"/>
                <a:gd name="connsiteY54" fmla="*/ 762000 h 762000"/>
                <a:gd name="connsiteX55" fmla="*/ 457860 w 770229"/>
                <a:gd name="connsiteY55" fmla="*/ 704850 h 762000"/>
                <a:gd name="connsiteX56" fmla="*/ 361658 w 770229"/>
                <a:gd name="connsiteY56" fmla="*/ 704850 h 762000"/>
                <a:gd name="connsiteX57" fmla="*/ 307365 w 770229"/>
                <a:gd name="connsiteY57" fmla="*/ 219075 h 762000"/>
                <a:gd name="connsiteX58" fmla="*/ 629310 w 770229"/>
                <a:gd name="connsiteY58" fmla="*/ 219075 h 762000"/>
                <a:gd name="connsiteX59" fmla="*/ 629310 w 770229"/>
                <a:gd name="connsiteY59" fmla="*/ 381000 h 762000"/>
                <a:gd name="connsiteX60" fmla="*/ 534060 w 770229"/>
                <a:gd name="connsiteY60" fmla="*/ 381000 h 762000"/>
                <a:gd name="connsiteX61" fmla="*/ 534060 w 770229"/>
                <a:gd name="connsiteY61" fmla="*/ 533400 h 762000"/>
                <a:gd name="connsiteX62" fmla="*/ 770229 w 770229"/>
                <a:gd name="connsiteY62" fmla="*/ 538440 h 762000"/>
                <a:gd name="connsiteX63" fmla="*/ 667410 w 770229"/>
                <a:gd name="connsiteY63"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667410 w 762902"/>
                <a:gd name="connsiteY62"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667410 w 762902"/>
                <a:gd name="connsiteY61"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667410 w 762902"/>
                <a:gd name="connsiteY60" fmla="*/ 38100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62902" h="762000">
                  <a:moveTo>
                    <a:pt x="301650" y="161925"/>
                  </a:moveTo>
                  <a:lnTo>
                    <a:pt x="295935" y="115253"/>
                  </a:lnTo>
                  <a:lnTo>
                    <a:pt x="492150" y="161925"/>
                  </a:lnTo>
                  <a:lnTo>
                    <a:pt x="301650" y="161925"/>
                  </a:lnTo>
                  <a:close/>
                  <a:moveTo>
                    <a:pt x="150203" y="161925"/>
                  </a:moveTo>
                  <a:lnTo>
                    <a:pt x="217830" y="127635"/>
                  </a:lnTo>
                  <a:lnTo>
                    <a:pt x="214020" y="161925"/>
                  </a:lnTo>
                  <a:lnTo>
                    <a:pt x="150203" y="161925"/>
                  </a:lnTo>
                  <a:close/>
                  <a:moveTo>
                    <a:pt x="211163" y="704850"/>
                  </a:moveTo>
                  <a:lnTo>
                    <a:pt x="214972" y="666750"/>
                  </a:lnTo>
                  <a:lnTo>
                    <a:pt x="299745" y="666750"/>
                  </a:lnTo>
                  <a:lnTo>
                    <a:pt x="303555" y="704850"/>
                  </a:lnTo>
                  <a:lnTo>
                    <a:pt x="211163" y="704850"/>
                  </a:lnTo>
                  <a:close/>
                  <a:moveTo>
                    <a:pt x="224497" y="590550"/>
                  </a:moveTo>
                  <a:lnTo>
                    <a:pt x="292125" y="590550"/>
                  </a:lnTo>
                  <a:lnTo>
                    <a:pt x="295935" y="628650"/>
                  </a:lnTo>
                  <a:lnTo>
                    <a:pt x="219735" y="628650"/>
                  </a:lnTo>
                  <a:lnTo>
                    <a:pt x="224497" y="590550"/>
                  </a:lnTo>
                  <a:close/>
                  <a:moveTo>
                    <a:pt x="233070" y="514350"/>
                  </a:moveTo>
                  <a:lnTo>
                    <a:pt x="283553" y="514350"/>
                  </a:lnTo>
                  <a:lnTo>
                    <a:pt x="287362" y="552450"/>
                  </a:lnTo>
                  <a:lnTo>
                    <a:pt x="228307" y="552450"/>
                  </a:lnTo>
                  <a:lnTo>
                    <a:pt x="233070" y="514350"/>
                  </a:lnTo>
                  <a:close/>
                  <a:moveTo>
                    <a:pt x="240690" y="438150"/>
                  </a:moveTo>
                  <a:lnTo>
                    <a:pt x="274028" y="438150"/>
                  </a:lnTo>
                  <a:lnTo>
                    <a:pt x="277837" y="476250"/>
                  </a:lnTo>
                  <a:lnTo>
                    <a:pt x="235928" y="476250"/>
                  </a:lnTo>
                  <a:lnTo>
                    <a:pt x="240690" y="438150"/>
                  </a:lnTo>
                  <a:close/>
                  <a:moveTo>
                    <a:pt x="249262" y="361950"/>
                  </a:moveTo>
                  <a:lnTo>
                    <a:pt x="265455" y="361950"/>
                  </a:lnTo>
                  <a:lnTo>
                    <a:pt x="269265" y="400050"/>
                  </a:lnTo>
                  <a:lnTo>
                    <a:pt x="244500" y="400050"/>
                  </a:lnTo>
                  <a:lnTo>
                    <a:pt x="249262" y="361950"/>
                  </a:lnTo>
                  <a:close/>
                  <a:moveTo>
                    <a:pt x="257835" y="287655"/>
                  </a:moveTo>
                  <a:lnTo>
                    <a:pt x="261645" y="323850"/>
                  </a:lnTo>
                  <a:lnTo>
                    <a:pt x="253072" y="323850"/>
                  </a:lnTo>
                  <a:lnTo>
                    <a:pt x="257835" y="287655"/>
                  </a:lnTo>
                  <a:close/>
                  <a:moveTo>
                    <a:pt x="667410" y="381000"/>
                  </a:moveTo>
                  <a:lnTo>
                    <a:pt x="667410" y="219075"/>
                  </a:lnTo>
                  <a:lnTo>
                    <a:pt x="734085" y="219075"/>
                  </a:lnTo>
                  <a:cubicBezTo>
                    <a:pt x="748373" y="219075"/>
                    <a:pt x="760755" y="208598"/>
                    <a:pt x="762660" y="194310"/>
                  </a:cubicBezTo>
                  <a:cubicBezTo>
                    <a:pt x="764565" y="180023"/>
                    <a:pt x="755040" y="166688"/>
                    <a:pt x="740752" y="162878"/>
                  </a:cubicBezTo>
                  <a:lnTo>
                    <a:pt x="289267" y="54293"/>
                  </a:lnTo>
                  <a:lnTo>
                    <a:pt x="286410" y="25717"/>
                  </a:lnTo>
                  <a:cubicBezTo>
                    <a:pt x="284505" y="10478"/>
                    <a:pt x="272123" y="0"/>
                    <a:pt x="257835" y="0"/>
                  </a:cubicBezTo>
                  <a:cubicBezTo>
                    <a:pt x="243547" y="0"/>
                    <a:pt x="231165" y="10478"/>
                    <a:pt x="229260" y="25717"/>
                  </a:cubicBezTo>
                  <a:lnTo>
                    <a:pt x="225450" y="60960"/>
                  </a:lnTo>
                  <a:lnTo>
                    <a:pt x="15900" y="165735"/>
                  </a:lnTo>
                  <a:cubicBezTo>
                    <a:pt x="4470" y="171450"/>
                    <a:pt x="-2198" y="184785"/>
                    <a:pt x="660" y="198120"/>
                  </a:cubicBezTo>
                  <a:cubicBezTo>
                    <a:pt x="4470" y="209550"/>
                    <a:pt x="15900" y="219075"/>
                    <a:pt x="29235" y="219075"/>
                  </a:cubicBezTo>
                  <a:lnTo>
                    <a:pt x="208305" y="219075"/>
                  </a:lnTo>
                  <a:lnTo>
                    <a:pt x="154013" y="704850"/>
                  </a:lnTo>
                  <a:lnTo>
                    <a:pt x="57810" y="704850"/>
                  </a:lnTo>
                  <a:lnTo>
                    <a:pt x="57810" y="762000"/>
                  </a:lnTo>
                  <a:lnTo>
                    <a:pt x="457860" y="762000"/>
                  </a:lnTo>
                  <a:lnTo>
                    <a:pt x="457860" y="704850"/>
                  </a:lnTo>
                  <a:lnTo>
                    <a:pt x="361658" y="704850"/>
                  </a:lnTo>
                  <a:lnTo>
                    <a:pt x="307365" y="219075"/>
                  </a:lnTo>
                  <a:lnTo>
                    <a:pt x="629310" y="219075"/>
                  </a:lnTo>
                  <a:lnTo>
                    <a:pt x="629310" y="381000"/>
                  </a:lnTo>
                  <a:lnTo>
                    <a:pt x="667410" y="381000"/>
                  </a:ln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Kuva 57" descr="Rakennus tasaisella täytöllä">
              <a:extLst>
                <a:ext uri="{FF2B5EF4-FFF2-40B4-BE49-F238E27FC236}">
                  <a16:creationId xmlns:a16="http://schemas.microsoft.com/office/drawing/2014/main" id="{E4E3581D-CAA0-CF07-72FC-6FB38332D205}"/>
                </a:ext>
              </a:extLst>
            </p:cNvPr>
            <p:cNvSpPr/>
            <p:nvPr/>
          </p:nvSpPr>
          <p:spPr>
            <a:xfrm>
              <a:off x="5075716" y="6416952"/>
              <a:ext cx="420000" cy="271631"/>
            </a:xfrm>
            <a:custGeom>
              <a:avLst/>
              <a:gdLst>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172500 h 630000"/>
                <a:gd name="connsiteX21" fmla="*/ 187500 w 420000"/>
                <a:gd name="connsiteY21" fmla="*/ 172500 h 630000"/>
                <a:gd name="connsiteX22" fmla="*/ 187500 w 420000"/>
                <a:gd name="connsiteY22" fmla="*/ 127500 h 630000"/>
                <a:gd name="connsiteX23" fmla="*/ 232500 w 420000"/>
                <a:gd name="connsiteY23" fmla="*/ 127500 h 630000"/>
                <a:gd name="connsiteX24" fmla="*/ 232500 w 420000"/>
                <a:gd name="connsiteY24" fmla="*/ 172500 h 630000"/>
                <a:gd name="connsiteX25" fmla="*/ 232500 w 420000"/>
                <a:gd name="connsiteY25" fmla="*/ 292500 h 630000"/>
                <a:gd name="connsiteX26" fmla="*/ 187500 w 420000"/>
                <a:gd name="connsiteY26" fmla="*/ 292500 h 630000"/>
                <a:gd name="connsiteX27" fmla="*/ 187500 w 420000"/>
                <a:gd name="connsiteY27" fmla="*/ 247500 h 630000"/>
                <a:gd name="connsiteX28" fmla="*/ 232500 w 420000"/>
                <a:gd name="connsiteY28" fmla="*/ 247500 h 630000"/>
                <a:gd name="connsiteX29" fmla="*/ 232500 w 420000"/>
                <a:gd name="connsiteY29" fmla="*/ 292500 h 630000"/>
                <a:gd name="connsiteX30" fmla="*/ 232500 w 420000"/>
                <a:gd name="connsiteY30" fmla="*/ 412500 h 630000"/>
                <a:gd name="connsiteX31" fmla="*/ 187500 w 420000"/>
                <a:gd name="connsiteY31" fmla="*/ 412500 h 630000"/>
                <a:gd name="connsiteX32" fmla="*/ 187500 w 420000"/>
                <a:gd name="connsiteY32" fmla="*/ 367500 h 630000"/>
                <a:gd name="connsiteX33" fmla="*/ 232500 w 420000"/>
                <a:gd name="connsiteY33" fmla="*/ 367500 h 630000"/>
                <a:gd name="connsiteX34" fmla="*/ 232500 w 420000"/>
                <a:gd name="connsiteY34" fmla="*/ 412500 h 630000"/>
                <a:gd name="connsiteX35" fmla="*/ 232500 w 420000"/>
                <a:gd name="connsiteY35" fmla="*/ 577500 h 630000"/>
                <a:gd name="connsiteX36" fmla="*/ 187500 w 420000"/>
                <a:gd name="connsiteY36" fmla="*/ 577500 h 630000"/>
                <a:gd name="connsiteX37" fmla="*/ 187500 w 420000"/>
                <a:gd name="connsiteY37" fmla="*/ 487500 h 630000"/>
                <a:gd name="connsiteX38" fmla="*/ 232500 w 420000"/>
                <a:gd name="connsiteY38" fmla="*/ 487500 h 630000"/>
                <a:gd name="connsiteX39" fmla="*/ 232500 w 420000"/>
                <a:gd name="connsiteY39" fmla="*/ 577500 h 630000"/>
                <a:gd name="connsiteX40" fmla="*/ 127500 w 420000"/>
                <a:gd name="connsiteY40" fmla="*/ 172500 h 630000"/>
                <a:gd name="connsiteX41" fmla="*/ 82500 w 420000"/>
                <a:gd name="connsiteY41" fmla="*/ 172500 h 630000"/>
                <a:gd name="connsiteX42" fmla="*/ 82500 w 420000"/>
                <a:gd name="connsiteY42" fmla="*/ 127500 h 630000"/>
                <a:gd name="connsiteX43" fmla="*/ 127500 w 420000"/>
                <a:gd name="connsiteY43" fmla="*/ 127500 h 630000"/>
                <a:gd name="connsiteX44" fmla="*/ 127500 w 420000"/>
                <a:gd name="connsiteY44" fmla="*/ 172500 h 630000"/>
                <a:gd name="connsiteX45" fmla="*/ 127500 w 420000"/>
                <a:gd name="connsiteY45" fmla="*/ 292500 h 630000"/>
                <a:gd name="connsiteX46" fmla="*/ 82500 w 420000"/>
                <a:gd name="connsiteY46" fmla="*/ 292500 h 630000"/>
                <a:gd name="connsiteX47" fmla="*/ 82500 w 420000"/>
                <a:gd name="connsiteY47" fmla="*/ 247500 h 630000"/>
                <a:gd name="connsiteX48" fmla="*/ 127500 w 420000"/>
                <a:gd name="connsiteY48" fmla="*/ 247500 h 630000"/>
                <a:gd name="connsiteX49" fmla="*/ 127500 w 420000"/>
                <a:gd name="connsiteY49" fmla="*/ 292500 h 630000"/>
                <a:gd name="connsiteX50" fmla="*/ 127500 w 420000"/>
                <a:gd name="connsiteY50" fmla="*/ 412500 h 630000"/>
                <a:gd name="connsiteX51" fmla="*/ 82500 w 420000"/>
                <a:gd name="connsiteY51" fmla="*/ 412500 h 630000"/>
                <a:gd name="connsiteX52" fmla="*/ 82500 w 420000"/>
                <a:gd name="connsiteY52" fmla="*/ 367500 h 630000"/>
                <a:gd name="connsiteX53" fmla="*/ 127500 w 420000"/>
                <a:gd name="connsiteY53" fmla="*/ 367500 h 630000"/>
                <a:gd name="connsiteX54" fmla="*/ 127500 w 420000"/>
                <a:gd name="connsiteY54" fmla="*/ 412500 h 630000"/>
                <a:gd name="connsiteX55" fmla="*/ 127500 w 420000"/>
                <a:gd name="connsiteY55" fmla="*/ 532500 h 630000"/>
                <a:gd name="connsiteX56" fmla="*/ 82500 w 420000"/>
                <a:gd name="connsiteY56" fmla="*/ 532500 h 630000"/>
                <a:gd name="connsiteX57" fmla="*/ 82500 w 420000"/>
                <a:gd name="connsiteY57" fmla="*/ 487500 h 630000"/>
                <a:gd name="connsiteX58" fmla="*/ 127500 w 420000"/>
                <a:gd name="connsiteY58" fmla="*/ 487500 h 630000"/>
                <a:gd name="connsiteX59" fmla="*/ 127500 w 420000"/>
                <a:gd name="connsiteY59" fmla="*/ 532500 h 630000"/>
                <a:gd name="connsiteX60" fmla="*/ 390000 w 420000"/>
                <a:gd name="connsiteY60" fmla="*/ 577500 h 630000"/>
                <a:gd name="connsiteX61" fmla="*/ 390000 w 420000"/>
                <a:gd name="connsiteY61" fmla="*/ 75000 h 630000"/>
                <a:gd name="connsiteX62" fmla="*/ 367500 w 420000"/>
                <a:gd name="connsiteY62" fmla="*/ 75000 h 630000"/>
                <a:gd name="connsiteX63" fmla="*/ 367500 w 420000"/>
                <a:gd name="connsiteY63" fmla="*/ 30000 h 630000"/>
                <a:gd name="connsiteX64" fmla="*/ 345000 w 420000"/>
                <a:gd name="connsiteY64" fmla="*/ 30000 h 630000"/>
                <a:gd name="connsiteX65" fmla="*/ 345000 w 420000"/>
                <a:gd name="connsiteY65" fmla="*/ 0 h 630000"/>
                <a:gd name="connsiteX66" fmla="*/ 75000 w 420000"/>
                <a:gd name="connsiteY66" fmla="*/ 0 h 630000"/>
                <a:gd name="connsiteX67" fmla="*/ 75000 w 420000"/>
                <a:gd name="connsiteY67" fmla="*/ 30000 h 630000"/>
                <a:gd name="connsiteX68" fmla="*/ 52500 w 420000"/>
                <a:gd name="connsiteY68" fmla="*/ 30000 h 630000"/>
                <a:gd name="connsiteX69" fmla="*/ 52500 w 420000"/>
                <a:gd name="connsiteY69" fmla="*/ 75000 h 630000"/>
                <a:gd name="connsiteX70" fmla="*/ 30000 w 420000"/>
                <a:gd name="connsiteY70" fmla="*/ 75000 h 630000"/>
                <a:gd name="connsiteX71" fmla="*/ 30000 w 420000"/>
                <a:gd name="connsiteY71" fmla="*/ 577500 h 630000"/>
                <a:gd name="connsiteX72" fmla="*/ 0 w 420000"/>
                <a:gd name="connsiteY72" fmla="*/ 577500 h 630000"/>
                <a:gd name="connsiteX73" fmla="*/ 0 w 420000"/>
                <a:gd name="connsiteY73" fmla="*/ 630000 h 630000"/>
                <a:gd name="connsiteX74" fmla="*/ 420000 w 420000"/>
                <a:gd name="connsiteY74" fmla="*/ 630000 h 630000"/>
                <a:gd name="connsiteX75" fmla="*/ 420000 w 420000"/>
                <a:gd name="connsiteY75" fmla="*/ 577500 h 630000"/>
                <a:gd name="connsiteX76" fmla="*/ 390000 w 420000"/>
                <a:gd name="connsiteY76"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172500 h 630000"/>
                <a:gd name="connsiteX21" fmla="*/ 187500 w 420000"/>
                <a:gd name="connsiteY21" fmla="*/ 172500 h 630000"/>
                <a:gd name="connsiteX22" fmla="*/ 187500 w 420000"/>
                <a:gd name="connsiteY22" fmla="*/ 127500 h 630000"/>
                <a:gd name="connsiteX23" fmla="*/ 232500 w 420000"/>
                <a:gd name="connsiteY23" fmla="*/ 172500 h 630000"/>
                <a:gd name="connsiteX24" fmla="*/ 232500 w 420000"/>
                <a:gd name="connsiteY24" fmla="*/ 292500 h 630000"/>
                <a:gd name="connsiteX25" fmla="*/ 187500 w 420000"/>
                <a:gd name="connsiteY25" fmla="*/ 292500 h 630000"/>
                <a:gd name="connsiteX26" fmla="*/ 187500 w 420000"/>
                <a:gd name="connsiteY26" fmla="*/ 247500 h 630000"/>
                <a:gd name="connsiteX27" fmla="*/ 232500 w 420000"/>
                <a:gd name="connsiteY27" fmla="*/ 247500 h 630000"/>
                <a:gd name="connsiteX28" fmla="*/ 232500 w 420000"/>
                <a:gd name="connsiteY28" fmla="*/ 292500 h 630000"/>
                <a:gd name="connsiteX29" fmla="*/ 232500 w 420000"/>
                <a:gd name="connsiteY29" fmla="*/ 412500 h 630000"/>
                <a:gd name="connsiteX30" fmla="*/ 187500 w 420000"/>
                <a:gd name="connsiteY30" fmla="*/ 412500 h 630000"/>
                <a:gd name="connsiteX31" fmla="*/ 187500 w 420000"/>
                <a:gd name="connsiteY31" fmla="*/ 367500 h 630000"/>
                <a:gd name="connsiteX32" fmla="*/ 232500 w 420000"/>
                <a:gd name="connsiteY32" fmla="*/ 367500 h 630000"/>
                <a:gd name="connsiteX33" fmla="*/ 232500 w 420000"/>
                <a:gd name="connsiteY33" fmla="*/ 412500 h 630000"/>
                <a:gd name="connsiteX34" fmla="*/ 232500 w 420000"/>
                <a:gd name="connsiteY34" fmla="*/ 577500 h 630000"/>
                <a:gd name="connsiteX35" fmla="*/ 187500 w 420000"/>
                <a:gd name="connsiteY35" fmla="*/ 577500 h 630000"/>
                <a:gd name="connsiteX36" fmla="*/ 187500 w 420000"/>
                <a:gd name="connsiteY36" fmla="*/ 487500 h 630000"/>
                <a:gd name="connsiteX37" fmla="*/ 232500 w 420000"/>
                <a:gd name="connsiteY37" fmla="*/ 487500 h 630000"/>
                <a:gd name="connsiteX38" fmla="*/ 232500 w 420000"/>
                <a:gd name="connsiteY38" fmla="*/ 577500 h 630000"/>
                <a:gd name="connsiteX39" fmla="*/ 127500 w 420000"/>
                <a:gd name="connsiteY39" fmla="*/ 172500 h 630000"/>
                <a:gd name="connsiteX40" fmla="*/ 82500 w 420000"/>
                <a:gd name="connsiteY40" fmla="*/ 172500 h 630000"/>
                <a:gd name="connsiteX41" fmla="*/ 82500 w 420000"/>
                <a:gd name="connsiteY41" fmla="*/ 127500 h 630000"/>
                <a:gd name="connsiteX42" fmla="*/ 127500 w 420000"/>
                <a:gd name="connsiteY42" fmla="*/ 127500 h 630000"/>
                <a:gd name="connsiteX43" fmla="*/ 127500 w 420000"/>
                <a:gd name="connsiteY43" fmla="*/ 172500 h 630000"/>
                <a:gd name="connsiteX44" fmla="*/ 127500 w 420000"/>
                <a:gd name="connsiteY44" fmla="*/ 292500 h 630000"/>
                <a:gd name="connsiteX45" fmla="*/ 82500 w 420000"/>
                <a:gd name="connsiteY45" fmla="*/ 292500 h 630000"/>
                <a:gd name="connsiteX46" fmla="*/ 82500 w 420000"/>
                <a:gd name="connsiteY46" fmla="*/ 247500 h 630000"/>
                <a:gd name="connsiteX47" fmla="*/ 127500 w 420000"/>
                <a:gd name="connsiteY47" fmla="*/ 247500 h 630000"/>
                <a:gd name="connsiteX48" fmla="*/ 127500 w 420000"/>
                <a:gd name="connsiteY48" fmla="*/ 292500 h 630000"/>
                <a:gd name="connsiteX49" fmla="*/ 127500 w 420000"/>
                <a:gd name="connsiteY49" fmla="*/ 412500 h 630000"/>
                <a:gd name="connsiteX50" fmla="*/ 82500 w 420000"/>
                <a:gd name="connsiteY50" fmla="*/ 412500 h 630000"/>
                <a:gd name="connsiteX51" fmla="*/ 82500 w 420000"/>
                <a:gd name="connsiteY51" fmla="*/ 367500 h 630000"/>
                <a:gd name="connsiteX52" fmla="*/ 127500 w 420000"/>
                <a:gd name="connsiteY52" fmla="*/ 367500 h 630000"/>
                <a:gd name="connsiteX53" fmla="*/ 127500 w 420000"/>
                <a:gd name="connsiteY53" fmla="*/ 412500 h 630000"/>
                <a:gd name="connsiteX54" fmla="*/ 127500 w 420000"/>
                <a:gd name="connsiteY54" fmla="*/ 532500 h 630000"/>
                <a:gd name="connsiteX55" fmla="*/ 82500 w 420000"/>
                <a:gd name="connsiteY55" fmla="*/ 532500 h 630000"/>
                <a:gd name="connsiteX56" fmla="*/ 82500 w 420000"/>
                <a:gd name="connsiteY56" fmla="*/ 487500 h 630000"/>
                <a:gd name="connsiteX57" fmla="*/ 127500 w 420000"/>
                <a:gd name="connsiteY57" fmla="*/ 487500 h 630000"/>
                <a:gd name="connsiteX58" fmla="*/ 127500 w 420000"/>
                <a:gd name="connsiteY58" fmla="*/ 532500 h 630000"/>
                <a:gd name="connsiteX59" fmla="*/ 390000 w 420000"/>
                <a:gd name="connsiteY59" fmla="*/ 577500 h 630000"/>
                <a:gd name="connsiteX60" fmla="*/ 390000 w 420000"/>
                <a:gd name="connsiteY60" fmla="*/ 75000 h 630000"/>
                <a:gd name="connsiteX61" fmla="*/ 367500 w 420000"/>
                <a:gd name="connsiteY61" fmla="*/ 75000 h 630000"/>
                <a:gd name="connsiteX62" fmla="*/ 367500 w 420000"/>
                <a:gd name="connsiteY62" fmla="*/ 30000 h 630000"/>
                <a:gd name="connsiteX63" fmla="*/ 345000 w 420000"/>
                <a:gd name="connsiteY63" fmla="*/ 30000 h 630000"/>
                <a:gd name="connsiteX64" fmla="*/ 345000 w 420000"/>
                <a:gd name="connsiteY64" fmla="*/ 0 h 630000"/>
                <a:gd name="connsiteX65" fmla="*/ 75000 w 420000"/>
                <a:gd name="connsiteY65" fmla="*/ 0 h 630000"/>
                <a:gd name="connsiteX66" fmla="*/ 75000 w 420000"/>
                <a:gd name="connsiteY66" fmla="*/ 30000 h 630000"/>
                <a:gd name="connsiteX67" fmla="*/ 52500 w 420000"/>
                <a:gd name="connsiteY67" fmla="*/ 30000 h 630000"/>
                <a:gd name="connsiteX68" fmla="*/ 52500 w 420000"/>
                <a:gd name="connsiteY68" fmla="*/ 75000 h 630000"/>
                <a:gd name="connsiteX69" fmla="*/ 30000 w 420000"/>
                <a:gd name="connsiteY69" fmla="*/ 75000 h 630000"/>
                <a:gd name="connsiteX70" fmla="*/ 30000 w 420000"/>
                <a:gd name="connsiteY70" fmla="*/ 577500 h 630000"/>
                <a:gd name="connsiteX71" fmla="*/ 0 w 420000"/>
                <a:gd name="connsiteY71" fmla="*/ 577500 h 630000"/>
                <a:gd name="connsiteX72" fmla="*/ 0 w 420000"/>
                <a:gd name="connsiteY72" fmla="*/ 630000 h 630000"/>
                <a:gd name="connsiteX73" fmla="*/ 420000 w 420000"/>
                <a:gd name="connsiteY73" fmla="*/ 630000 h 630000"/>
                <a:gd name="connsiteX74" fmla="*/ 420000 w 420000"/>
                <a:gd name="connsiteY74" fmla="*/ 577500 h 630000"/>
                <a:gd name="connsiteX75" fmla="*/ 390000 w 420000"/>
                <a:gd name="connsiteY75"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187500 w 420000"/>
                <a:gd name="connsiteY20" fmla="*/ 127500 h 630000"/>
                <a:gd name="connsiteX21" fmla="*/ 187500 w 420000"/>
                <a:gd name="connsiteY21" fmla="*/ 172500 h 630000"/>
                <a:gd name="connsiteX22" fmla="*/ 187500 w 420000"/>
                <a:gd name="connsiteY22" fmla="*/ 127500 h 630000"/>
                <a:gd name="connsiteX23" fmla="*/ 232500 w 420000"/>
                <a:gd name="connsiteY23" fmla="*/ 292500 h 630000"/>
                <a:gd name="connsiteX24" fmla="*/ 187500 w 420000"/>
                <a:gd name="connsiteY24" fmla="*/ 292500 h 630000"/>
                <a:gd name="connsiteX25" fmla="*/ 187500 w 420000"/>
                <a:gd name="connsiteY25" fmla="*/ 247500 h 630000"/>
                <a:gd name="connsiteX26" fmla="*/ 232500 w 420000"/>
                <a:gd name="connsiteY26" fmla="*/ 247500 h 630000"/>
                <a:gd name="connsiteX27" fmla="*/ 232500 w 420000"/>
                <a:gd name="connsiteY27" fmla="*/ 292500 h 630000"/>
                <a:gd name="connsiteX28" fmla="*/ 232500 w 420000"/>
                <a:gd name="connsiteY28" fmla="*/ 412500 h 630000"/>
                <a:gd name="connsiteX29" fmla="*/ 187500 w 420000"/>
                <a:gd name="connsiteY29" fmla="*/ 412500 h 630000"/>
                <a:gd name="connsiteX30" fmla="*/ 187500 w 420000"/>
                <a:gd name="connsiteY30" fmla="*/ 367500 h 630000"/>
                <a:gd name="connsiteX31" fmla="*/ 232500 w 420000"/>
                <a:gd name="connsiteY31" fmla="*/ 367500 h 630000"/>
                <a:gd name="connsiteX32" fmla="*/ 232500 w 420000"/>
                <a:gd name="connsiteY32" fmla="*/ 412500 h 630000"/>
                <a:gd name="connsiteX33" fmla="*/ 232500 w 420000"/>
                <a:gd name="connsiteY33" fmla="*/ 577500 h 630000"/>
                <a:gd name="connsiteX34" fmla="*/ 187500 w 420000"/>
                <a:gd name="connsiteY34" fmla="*/ 577500 h 630000"/>
                <a:gd name="connsiteX35" fmla="*/ 187500 w 420000"/>
                <a:gd name="connsiteY35" fmla="*/ 487500 h 630000"/>
                <a:gd name="connsiteX36" fmla="*/ 232500 w 420000"/>
                <a:gd name="connsiteY36" fmla="*/ 487500 h 630000"/>
                <a:gd name="connsiteX37" fmla="*/ 232500 w 420000"/>
                <a:gd name="connsiteY37" fmla="*/ 577500 h 630000"/>
                <a:gd name="connsiteX38" fmla="*/ 127500 w 420000"/>
                <a:gd name="connsiteY38" fmla="*/ 172500 h 630000"/>
                <a:gd name="connsiteX39" fmla="*/ 82500 w 420000"/>
                <a:gd name="connsiteY39" fmla="*/ 172500 h 630000"/>
                <a:gd name="connsiteX40" fmla="*/ 82500 w 420000"/>
                <a:gd name="connsiteY40" fmla="*/ 127500 h 630000"/>
                <a:gd name="connsiteX41" fmla="*/ 127500 w 420000"/>
                <a:gd name="connsiteY41" fmla="*/ 127500 h 630000"/>
                <a:gd name="connsiteX42" fmla="*/ 127500 w 420000"/>
                <a:gd name="connsiteY42" fmla="*/ 172500 h 630000"/>
                <a:gd name="connsiteX43" fmla="*/ 127500 w 420000"/>
                <a:gd name="connsiteY43" fmla="*/ 292500 h 630000"/>
                <a:gd name="connsiteX44" fmla="*/ 82500 w 420000"/>
                <a:gd name="connsiteY44" fmla="*/ 292500 h 630000"/>
                <a:gd name="connsiteX45" fmla="*/ 82500 w 420000"/>
                <a:gd name="connsiteY45" fmla="*/ 247500 h 630000"/>
                <a:gd name="connsiteX46" fmla="*/ 127500 w 420000"/>
                <a:gd name="connsiteY46" fmla="*/ 247500 h 630000"/>
                <a:gd name="connsiteX47" fmla="*/ 127500 w 420000"/>
                <a:gd name="connsiteY47" fmla="*/ 292500 h 630000"/>
                <a:gd name="connsiteX48" fmla="*/ 127500 w 420000"/>
                <a:gd name="connsiteY48" fmla="*/ 412500 h 630000"/>
                <a:gd name="connsiteX49" fmla="*/ 82500 w 420000"/>
                <a:gd name="connsiteY49" fmla="*/ 412500 h 630000"/>
                <a:gd name="connsiteX50" fmla="*/ 82500 w 420000"/>
                <a:gd name="connsiteY50" fmla="*/ 367500 h 630000"/>
                <a:gd name="connsiteX51" fmla="*/ 127500 w 420000"/>
                <a:gd name="connsiteY51" fmla="*/ 367500 h 630000"/>
                <a:gd name="connsiteX52" fmla="*/ 127500 w 420000"/>
                <a:gd name="connsiteY52" fmla="*/ 412500 h 630000"/>
                <a:gd name="connsiteX53" fmla="*/ 127500 w 420000"/>
                <a:gd name="connsiteY53" fmla="*/ 532500 h 630000"/>
                <a:gd name="connsiteX54" fmla="*/ 82500 w 420000"/>
                <a:gd name="connsiteY54" fmla="*/ 532500 h 630000"/>
                <a:gd name="connsiteX55" fmla="*/ 82500 w 420000"/>
                <a:gd name="connsiteY55" fmla="*/ 487500 h 630000"/>
                <a:gd name="connsiteX56" fmla="*/ 127500 w 420000"/>
                <a:gd name="connsiteY56" fmla="*/ 487500 h 630000"/>
                <a:gd name="connsiteX57" fmla="*/ 127500 w 420000"/>
                <a:gd name="connsiteY57" fmla="*/ 532500 h 630000"/>
                <a:gd name="connsiteX58" fmla="*/ 390000 w 420000"/>
                <a:gd name="connsiteY58" fmla="*/ 577500 h 630000"/>
                <a:gd name="connsiteX59" fmla="*/ 390000 w 420000"/>
                <a:gd name="connsiteY59" fmla="*/ 75000 h 630000"/>
                <a:gd name="connsiteX60" fmla="*/ 367500 w 420000"/>
                <a:gd name="connsiteY60" fmla="*/ 75000 h 630000"/>
                <a:gd name="connsiteX61" fmla="*/ 367500 w 420000"/>
                <a:gd name="connsiteY61" fmla="*/ 30000 h 630000"/>
                <a:gd name="connsiteX62" fmla="*/ 345000 w 420000"/>
                <a:gd name="connsiteY62" fmla="*/ 30000 h 630000"/>
                <a:gd name="connsiteX63" fmla="*/ 345000 w 420000"/>
                <a:gd name="connsiteY63" fmla="*/ 0 h 630000"/>
                <a:gd name="connsiteX64" fmla="*/ 75000 w 420000"/>
                <a:gd name="connsiteY64" fmla="*/ 0 h 630000"/>
                <a:gd name="connsiteX65" fmla="*/ 75000 w 420000"/>
                <a:gd name="connsiteY65" fmla="*/ 30000 h 630000"/>
                <a:gd name="connsiteX66" fmla="*/ 52500 w 420000"/>
                <a:gd name="connsiteY66" fmla="*/ 30000 h 630000"/>
                <a:gd name="connsiteX67" fmla="*/ 52500 w 420000"/>
                <a:gd name="connsiteY67" fmla="*/ 75000 h 630000"/>
                <a:gd name="connsiteX68" fmla="*/ 30000 w 420000"/>
                <a:gd name="connsiteY68" fmla="*/ 75000 h 630000"/>
                <a:gd name="connsiteX69" fmla="*/ 30000 w 420000"/>
                <a:gd name="connsiteY69" fmla="*/ 577500 h 630000"/>
                <a:gd name="connsiteX70" fmla="*/ 0 w 420000"/>
                <a:gd name="connsiteY70" fmla="*/ 577500 h 630000"/>
                <a:gd name="connsiteX71" fmla="*/ 0 w 420000"/>
                <a:gd name="connsiteY71" fmla="*/ 630000 h 630000"/>
                <a:gd name="connsiteX72" fmla="*/ 420000 w 420000"/>
                <a:gd name="connsiteY72" fmla="*/ 630000 h 630000"/>
                <a:gd name="connsiteX73" fmla="*/ 420000 w 420000"/>
                <a:gd name="connsiteY73" fmla="*/ 577500 h 630000"/>
                <a:gd name="connsiteX74" fmla="*/ 390000 w 420000"/>
                <a:gd name="connsiteY74"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172500 h 630000"/>
                <a:gd name="connsiteX36" fmla="*/ 82500 w 420000"/>
                <a:gd name="connsiteY36" fmla="*/ 172500 h 630000"/>
                <a:gd name="connsiteX37" fmla="*/ 82500 w 420000"/>
                <a:gd name="connsiteY37" fmla="*/ 127500 h 630000"/>
                <a:gd name="connsiteX38" fmla="*/ 127500 w 420000"/>
                <a:gd name="connsiteY38" fmla="*/ 127500 h 630000"/>
                <a:gd name="connsiteX39" fmla="*/ 127500 w 420000"/>
                <a:gd name="connsiteY39" fmla="*/ 172500 h 630000"/>
                <a:gd name="connsiteX40" fmla="*/ 127500 w 420000"/>
                <a:gd name="connsiteY40" fmla="*/ 292500 h 630000"/>
                <a:gd name="connsiteX41" fmla="*/ 82500 w 420000"/>
                <a:gd name="connsiteY41" fmla="*/ 292500 h 630000"/>
                <a:gd name="connsiteX42" fmla="*/ 82500 w 420000"/>
                <a:gd name="connsiteY42" fmla="*/ 247500 h 630000"/>
                <a:gd name="connsiteX43" fmla="*/ 127500 w 420000"/>
                <a:gd name="connsiteY43" fmla="*/ 247500 h 630000"/>
                <a:gd name="connsiteX44" fmla="*/ 127500 w 420000"/>
                <a:gd name="connsiteY44" fmla="*/ 292500 h 630000"/>
                <a:gd name="connsiteX45" fmla="*/ 127500 w 420000"/>
                <a:gd name="connsiteY45" fmla="*/ 412500 h 630000"/>
                <a:gd name="connsiteX46" fmla="*/ 82500 w 420000"/>
                <a:gd name="connsiteY46" fmla="*/ 412500 h 630000"/>
                <a:gd name="connsiteX47" fmla="*/ 82500 w 420000"/>
                <a:gd name="connsiteY47" fmla="*/ 367500 h 630000"/>
                <a:gd name="connsiteX48" fmla="*/ 127500 w 420000"/>
                <a:gd name="connsiteY48" fmla="*/ 367500 h 630000"/>
                <a:gd name="connsiteX49" fmla="*/ 127500 w 420000"/>
                <a:gd name="connsiteY49" fmla="*/ 412500 h 630000"/>
                <a:gd name="connsiteX50" fmla="*/ 127500 w 420000"/>
                <a:gd name="connsiteY50" fmla="*/ 532500 h 630000"/>
                <a:gd name="connsiteX51" fmla="*/ 82500 w 420000"/>
                <a:gd name="connsiteY51" fmla="*/ 532500 h 630000"/>
                <a:gd name="connsiteX52" fmla="*/ 82500 w 420000"/>
                <a:gd name="connsiteY52" fmla="*/ 487500 h 630000"/>
                <a:gd name="connsiteX53" fmla="*/ 127500 w 420000"/>
                <a:gd name="connsiteY53" fmla="*/ 487500 h 630000"/>
                <a:gd name="connsiteX54" fmla="*/ 127500 w 420000"/>
                <a:gd name="connsiteY54" fmla="*/ 532500 h 630000"/>
                <a:gd name="connsiteX55" fmla="*/ 390000 w 420000"/>
                <a:gd name="connsiteY55" fmla="*/ 577500 h 630000"/>
                <a:gd name="connsiteX56" fmla="*/ 390000 w 420000"/>
                <a:gd name="connsiteY56" fmla="*/ 75000 h 630000"/>
                <a:gd name="connsiteX57" fmla="*/ 367500 w 420000"/>
                <a:gd name="connsiteY57" fmla="*/ 75000 h 630000"/>
                <a:gd name="connsiteX58" fmla="*/ 367500 w 420000"/>
                <a:gd name="connsiteY58" fmla="*/ 30000 h 630000"/>
                <a:gd name="connsiteX59" fmla="*/ 345000 w 420000"/>
                <a:gd name="connsiteY59" fmla="*/ 30000 h 630000"/>
                <a:gd name="connsiteX60" fmla="*/ 345000 w 420000"/>
                <a:gd name="connsiteY60" fmla="*/ 0 h 630000"/>
                <a:gd name="connsiteX61" fmla="*/ 75000 w 420000"/>
                <a:gd name="connsiteY61" fmla="*/ 0 h 630000"/>
                <a:gd name="connsiteX62" fmla="*/ 75000 w 420000"/>
                <a:gd name="connsiteY62" fmla="*/ 30000 h 630000"/>
                <a:gd name="connsiteX63" fmla="*/ 52500 w 420000"/>
                <a:gd name="connsiteY63" fmla="*/ 30000 h 630000"/>
                <a:gd name="connsiteX64" fmla="*/ 52500 w 420000"/>
                <a:gd name="connsiteY64" fmla="*/ 75000 h 630000"/>
                <a:gd name="connsiteX65" fmla="*/ 30000 w 420000"/>
                <a:gd name="connsiteY65" fmla="*/ 75000 h 630000"/>
                <a:gd name="connsiteX66" fmla="*/ 30000 w 420000"/>
                <a:gd name="connsiteY66" fmla="*/ 577500 h 630000"/>
                <a:gd name="connsiteX67" fmla="*/ 0 w 420000"/>
                <a:gd name="connsiteY67" fmla="*/ 577500 h 630000"/>
                <a:gd name="connsiteX68" fmla="*/ 0 w 420000"/>
                <a:gd name="connsiteY68" fmla="*/ 630000 h 630000"/>
                <a:gd name="connsiteX69" fmla="*/ 420000 w 420000"/>
                <a:gd name="connsiteY69" fmla="*/ 630000 h 630000"/>
                <a:gd name="connsiteX70" fmla="*/ 420000 w 420000"/>
                <a:gd name="connsiteY70" fmla="*/ 577500 h 630000"/>
                <a:gd name="connsiteX71" fmla="*/ 390000 w 420000"/>
                <a:gd name="connsiteY71"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127500 h 630000"/>
                <a:gd name="connsiteX36" fmla="*/ 82500 w 420000"/>
                <a:gd name="connsiteY36" fmla="*/ 172500 h 630000"/>
                <a:gd name="connsiteX37" fmla="*/ 82500 w 420000"/>
                <a:gd name="connsiteY37" fmla="*/ 127500 h 630000"/>
                <a:gd name="connsiteX38" fmla="*/ 127500 w 420000"/>
                <a:gd name="connsiteY38" fmla="*/ 127500 h 630000"/>
                <a:gd name="connsiteX39" fmla="*/ 127500 w 420000"/>
                <a:gd name="connsiteY39" fmla="*/ 292500 h 630000"/>
                <a:gd name="connsiteX40" fmla="*/ 82500 w 420000"/>
                <a:gd name="connsiteY40" fmla="*/ 292500 h 630000"/>
                <a:gd name="connsiteX41" fmla="*/ 82500 w 420000"/>
                <a:gd name="connsiteY41" fmla="*/ 247500 h 630000"/>
                <a:gd name="connsiteX42" fmla="*/ 127500 w 420000"/>
                <a:gd name="connsiteY42" fmla="*/ 247500 h 630000"/>
                <a:gd name="connsiteX43" fmla="*/ 127500 w 420000"/>
                <a:gd name="connsiteY43" fmla="*/ 292500 h 630000"/>
                <a:gd name="connsiteX44" fmla="*/ 127500 w 420000"/>
                <a:gd name="connsiteY44" fmla="*/ 412500 h 630000"/>
                <a:gd name="connsiteX45" fmla="*/ 82500 w 420000"/>
                <a:gd name="connsiteY45" fmla="*/ 412500 h 630000"/>
                <a:gd name="connsiteX46" fmla="*/ 82500 w 420000"/>
                <a:gd name="connsiteY46" fmla="*/ 367500 h 630000"/>
                <a:gd name="connsiteX47" fmla="*/ 127500 w 420000"/>
                <a:gd name="connsiteY47" fmla="*/ 367500 h 630000"/>
                <a:gd name="connsiteX48" fmla="*/ 127500 w 420000"/>
                <a:gd name="connsiteY48" fmla="*/ 412500 h 630000"/>
                <a:gd name="connsiteX49" fmla="*/ 127500 w 420000"/>
                <a:gd name="connsiteY49" fmla="*/ 532500 h 630000"/>
                <a:gd name="connsiteX50" fmla="*/ 82500 w 420000"/>
                <a:gd name="connsiteY50" fmla="*/ 532500 h 630000"/>
                <a:gd name="connsiteX51" fmla="*/ 82500 w 420000"/>
                <a:gd name="connsiteY51" fmla="*/ 487500 h 630000"/>
                <a:gd name="connsiteX52" fmla="*/ 127500 w 420000"/>
                <a:gd name="connsiteY52" fmla="*/ 487500 h 630000"/>
                <a:gd name="connsiteX53" fmla="*/ 127500 w 420000"/>
                <a:gd name="connsiteY53" fmla="*/ 532500 h 630000"/>
                <a:gd name="connsiteX54" fmla="*/ 390000 w 420000"/>
                <a:gd name="connsiteY54" fmla="*/ 577500 h 630000"/>
                <a:gd name="connsiteX55" fmla="*/ 390000 w 420000"/>
                <a:gd name="connsiteY55" fmla="*/ 75000 h 630000"/>
                <a:gd name="connsiteX56" fmla="*/ 367500 w 420000"/>
                <a:gd name="connsiteY56" fmla="*/ 75000 h 630000"/>
                <a:gd name="connsiteX57" fmla="*/ 367500 w 420000"/>
                <a:gd name="connsiteY57" fmla="*/ 30000 h 630000"/>
                <a:gd name="connsiteX58" fmla="*/ 345000 w 420000"/>
                <a:gd name="connsiteY58" fmla="*/ 30000 h 630000"/>
                <a:gd name="connsiteX59" fmla="*/ 345000 w 420000"/>
                <a:gd name="connsiteY59" fmla="*/ 0 h 630000"/>
                <a:gd name="connsiteX60" fmla="*/ 75000 w 420000"/>
                <a:gd name="connsiteY60" fmla="*/ 0 h 630000"/>
                <a:gd name="connsiteX61" fmla="*/ 75000 w 420000"/>
                <a:gd name="connsiteY61" fmla="*/ 30000 h 630000"/>
                <a:gd name="connsiteX62" fmla="*/ 52500 w 420000"/>
                <a:gd name="connsiteY62" fmla="*/ 30000 h 630000"/>
                <a:gd name="connsiteX63" fmla="*/ 52500 w 420000"/>
                <a:gd name="connsiteY63" fmla="*/ 75000 h 630000"/>
                <a:gd name="connsiteX64" fmla="*/ 30000 w 420000"/>
                <a:gd name="connsiteY64" fmla="*/ 75000 h 630000"/>
                <a:gd name="connsiteX65" fmla="*/ 30000 w 420000"/>
                <a:gd name="connsiteY65" fmla="*/ 577500 h 630000"/>
                <a:gd name="connsiteX66" fmla="*/ 0 w 420000"/>
                <a:gd name="connsiteY66" fmla="*/ 577500 h 630000"/>
                <a:gd name="connsiteX67" fmla="*/ 0 w 420000"/>
                <a:gd name="connsiteY67" fmla="*/ 630000 h 630000"/>
                <a:gd name="connsiteX68" fmla="*/ 420000 w 420000"/>
                <a:gd name="connsiteY68" fmla="*/ 630000 h 630000"/>
                <a:gd name="connsiteX69" fmla="*/ 420000 w 420000"/>
                <a:gd name="connsiteY69" fmla="*/ 577500 h 630000"/>
                <a:gd name="connsiteX70" fmla="*/ 390000 w 420000"/>
                <a:gd name="connsiteY70"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82500 w 420000"/>
                <a:gd name="connsiteY35" fmla="*/ 127500 h 630000"/>
                <a:gd name="connsiteX36" fmla="*/ 82500 w 420000"/>
                <a:gd name="connsiteY36" fmla="*/ 172500 h 630000"/>
                <a:gd name="connsiteX37" fmla="*/ 82500 w 420000"/>
                <a:gd name="connsiteY37" fmla="*/ 127500 h 630000"/>
                <a:gd name="connsiteX38" fmla="*/ 127500 w 420000"/>
                <a:gd name="connsiteY38" fmla="*/ 292500 h 630000"/>
                <a:gd name="connsiteX39" fmla="*/ 82500 w 420000"/>
                <a:gd name="connsiteY39" fmla="*/ 292500 h 630000"/>
                <a:gd name="connsiteX40" fmla="*/ 82500 w 420000"/>
                <a:gd name="connsiteY40" fmla="*/ 247500 h 630000"/>
                <a:gd name="connsiteX41" fmla="*/ 127500 w 420000"/>
                <a:gd name="connsiteY41" fmla="*/ 247500 h 630000"/>
                <a:gd name="connsiteX42" fmla="*/ 127500 w 420000"/>
                <a:gd name="connsiteY42" fmla="*/ 292500 h 630000"/>
                <a:gd name="connsiteX43" fmla="*/ 127500 w 420000"/>
                <a:gd name="connsiteY43" fmla="*/ 412500 h 630000"/>
                <a:gd name="connsiteX44" fmla="*/ 82500 w 420000"/>
                <a:gd name="connsiteY44" fmla="*/ 412500 h 630000"/>
                <a:gd name="connsiteX45" fmla="*/ 82500 w 420000"/>
                <a:gd name="connsiteY45" fmla="*/ 367500 h 630000"/>
                <a:gd name="connsiteX46" fmla="*/ 127500 w 420000"/>
                <a:gd name="connsiteY46" fmla="*/ 367500 h 630000"/>
                <a:gd name="connsiteX47" fmla="*/ 127500 w 420000"/>
                <a:gd name="connsiteY47" fmla="*/ 412500 h 630000"/>
                <a:gd name="connsiteX48" fmla="*/ 127500 w 420000"/>
                <a:gd name="connsiteY48" fmla="*/ 532500 h 630000"/>
                <a:gd name="connsiteX49" fmla="*/ 82500 w 420000"/>
                <a:gd name="connsiteY49" fmla="*/ 532500 h 630000"/>
                <a:gd name="connsiteX50" fmla="*/ 82500 w 420000"/>
                <a:gd name="connsiteY50" fmla="*/ 487500 h 630000"/>
                <a:gd name="connsiteX51" fmla="*/ 127500 w 420000"/>
                <a:gd name="connsiteY51" fmla="*/ 487500 h 630000"/>
                <a:gd name="connsiteX52" fmla="*/ 127500 w 420000"/>
                <a:gd name="connsiteY52" fmla="*/ 532500 h 630000"/>
                <a:gd name="connsiteX53" fmla="*/ 390000 w 420000"/>
                <a:gd name="connsiteY53" fmla="*/ 577500 h 630000"/>
                <a:gd name="connsiteX54" fmla="*/ 390000 w 420000"/>
                <a:gd name="connsiteY54" fmla="*/ 75000 h 630000"/>
                <a:gd name="connsiteX55" fmla="*/ 367500 w 420000"/>
                <a:gd name="connsiteY55" fmla="*/ 75000 h 630000"/>
                <a:gd name="connsiteX56" fmla="*/ 367500 w 420000"/>
                <a:gd name="connsiteY56" fmla="*/ 30000 h 630000"/>
                <a:gd name="connsiteX57" fmla="*/ 345000 w 420000"/>
                <a:gd name="connsiteY57" fmla="*/ 30000 h 630000"/>
                <a:gd name="connsiteX58" fmla="*/ 345000 w 420000"/>
                <a:gd name="connsiteY58" fmla="*/ 0 h 630000"/>
                <a:gd name="connsiteX59" fmla="*/ 75000 w 420000"/>
                <a:gd name="connsiteY59" fmla="*/ 0 h 630000"/>
                <a:gd name="connsiteX60" fmla="*/ 75000 w 420000"/>
                <a:gd name="connsiteY60" fmla="*/ 30000 h 630000"/>
                <a:gd name="connsiteX61" fmla="*/ 52500 w 420000"/>
                <a:gd name="connsiteY61" fmla="*/ 30000 h 630000"/>
                <a:gd name="connsiteX62" fmla="*/ 52500 w 420000"/>
                <a:gd name="connsiteY62" fmla="*/ 75000 h 630000"/>
                <a:gd name="connsiteX63" fmla="*/ 30000 w 420000"/>
                <a:gd name="connsiteY63" fmla="*/ 75000 h 630000"/>
                <a:gd name="connsiteX64" fmla="*/ 30000 w 420000"/>
                <a:gd name="connsiteY64" fmla="*/ 577500 h 630000"/>
                <a:gd name="connsiteX65" fmla="*/ 0 w 420000"/>
                <a:gd name="connsiteY65" fmla="*/ 577500 h 630000"/>
                <a:gd name="connsiteX66" fmla="*/ 0 w 420000"/>
                <a:gd name="connsiteY66" fmla="*/ 630000 h 630000"/>
                <a:gd name="connsiteX67" fmla="*/ 420000 w 420000"/>
                <a:gd name="connsiteY67" fmla="*/ 630000 h 630000"/>
                <a:gd name="connsiteX68" fmla="*/ 420000 w 420000"/>
                <a:gd name="connsiteY68" fmla="*/ 577500 h 630000"/>
                <a:gd name="connsiteX69" fmla="*/ 390000 w 420000"/>
                <a:gd name="connsiteY69"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292500 h 630000"/>
                <a:gd name="connsiteX36" fmla="*/ 82500 w 420000"/>
                <a:gd name="connsiteY36" fmla="*/ 292500 h 630000"/>
                <a:gd name="connsiteX37" fmla="*/ 82500 w 420000"/>
                <a:gd name="connsiteY37" fmla="*/ 247500 h 630000"/>
                <a:gd name="connsiteX38" fmla="*/ 127500 w 420000"/>
                <a:gd name="connsiteY38" fmla="*/ 247500 h 630000"/>
                <a:gd name="connsiteX39" fmla="*/ 127500 w 420000"/>
                <a:gd name="connsiteY39" fmla="*/ 292500 h 630000"/>
                <a:gd name="connsiteX40" fmla="*/ 127500 w 420000"/>
                <a:gd name="connsiteY40" fmla="*/ 412500 h 630000"/>
                <a:gd name="connsiteX41" fmla="*/ 82500 w 420000"/>
                <a:gd name="connsiteY41" fmla="*/ 412500 h 630000"/>
                <a:gd name="connsiteX42" fmla="*/ 82500 w 420000"/>
                <a:gd name="connsiteY42" fmla="*/ 367500 h 630000"/>
                <a:gd name="connsiteX43" fmla="*/ 127500 w 420000"/>
                <a:gd name="connsiteY43" fmla="*/ 367500 h 630000"/>
                <a:gd name="connsiteX44" fmla="*/ 127500 w 420000"/>
                <a:gd name="connsiteY44" fmla="*/ 412500 h 630000"/>
                <a:gd name="connsiteX45" fmla="*/ 127500 w 420000"/>
                <a:gd name="connsiteY45" fmla="*/ 532500 h 630000"/>
                <a:gd name="connsiteX46" fmla="*/ 82500 w 420000"/>
                <a:gd name="connsiteY46" fmla="*/ 532500 h 630000"/>
                <a:gd name="connsiteX47" fmla="*/ 82500 w 420000"/>
                <a:gd name="connsiteY47" fmla="*/ 487500 h 630000"/>
                <a:gd name="connsiteX48" fmla="*/ 127500 w 420000"/>
                <a:gd name="connsiteY48" fmla="*/ 487500 h 630000"/>
                <a:gd name="connsiteX49" fmla="*/ 127500 w 420000"/>
                <a:gd name="connsiteY49" fmla="*/ 532500 h 630000"/>
                <a:gd name="connsiteX50" fmla="*/ 390000 w 420000"/>
                <a:gd name="connsiteY50" fmla="*/ 577500 h 630000"/>
                <a:gd name="connsiteX51" fmla="*/ 390000 w 420000"/>
                <a:gd name="connsiteY51" fmla="*/ 75000 h 630000"/>
                <a:gd name="connsiteX52" fmla="*/ 367500 w 420000"/>
                <a:gd name="connsiteY52" fmla="*/ 75000 h 630000"/>
                <a:gd name="connsiteX53" fmla="*/ 367500 w 420000"/>
                <a:gd name="connsiteY53" fmla="*/ 30000 h 630000"/>
                <a:gd name="connsiteX54" fmla="*/ 345000 w 420000"/>
                <a:gd name="connsiteY54" fmla="*/ 30000 h 630000"/>
                <a:gd name="connsiteX55" fmla="*/ 345000 w 420000"/>
                <a:gd name="connsiteY55" fmla="*/ 0 h 630000"/>
                <a:gd name="connsiteX56" fmla="*/ 75000 w 420000"/>
                <a:gd name="connsiteY56" fmla="*/ 0 h 630000"/>
                <a:gd name="connsiteX57" fmla="*/ 75000 w 420000"/>
                <a:gd name="connsiteY57" fmla="*/ 30000 h 630000"/>
                <a:gd name="connsiteX58" fmla="*/ 52500 w 420000"/>
                <a:gd name="connsiteY58" fmla="*/ 30000 h 630000"/>
                <a:gd name="connsiteX59" fmla="*/ 52500 w 420000"/>
                <a:gd name="connsiteY59" fmla="*/ 75000 h 630000"/>
                <a:gd name="connsiteX60" fmla="*/ 30000 w 420000"/>
                <a:gd name="connsiteY60" fmla="*/ 75000 h 630000"/>
                <a:gd name="connsiteX61" fmla="*/ 30000 w 420000"/>
                <a:gd name="connsiteY61" fmla="*/ 577500 h 630000"/>
                <a:gd name="connsiteX62" fmla="*/ 0 w 420000"/>
                <a:gd name="connsiteY62" fmla="*/ 577500 h 630000"/>
                <a:gd name="connsiteX63" fmla="*/ 0 w 420000"/>
                <a:gd name="connsiteY63" fmla="*/ 630000 h 630000"/>
                <a:gd name="connsiteX64" fmla="*/ 420000 w 420000"/>
                <a:gd name="connsiteY64" fmla="*/ 630000 h 630000"/>
                <a:gd name="connsiteX65" fmla="*/ 420000 w 420000"/>
                <a:gd name="connsiteY65" fmla="*/ 577500 h 630000"/>
                <a:gd name="connsiteX66" fmla="*/ 390000 w 420000"/>
                <a:gd name="connsiteY66" fmla="*/ 577500 h 630000"/>
                <a:gd name="connsiteX0" fmla="*/ 337500 w 420000"/>
                <a:gd name="connsiteY0" fmla="*/ 127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292500 h 630000"/>
                <a:gd name="connsiteX5" fmla="*/ 292500 w 420000"/>
                <a:gd name="connsiteY5" fmla="*/ 292500 h 630000"/>
                <a:gd name="connsiteX6" fmla="*/ 292500 w 420000"/>
                <a:gd name="connsiteY6" fmla="*/ 247500 h 630000"/>
                <a:gd name="connsiteX7" fmla="*/ 337500 w 420000"/>
                <a:gd name="connsiteY7" fmla="*/ 247500 h 630000"/>
                <a:gd name="connsiteX8" fmla="*/ 337500 w 420000"/>
                <a:gd name="connsiteY8" fmla="*/ 292500 h 630000"/>
                <a:gd name="connsiteX9" fmla="*/ 337500 w 420000"/>
                <a:gd name="connsiteY9" fmla="*/ 412500 h 630000"/>
                <a:gd name="connsiteX10" fmla="*/ 292500 w 420000"/>
                <a:gd name="connsiteY10" fmla="*/ 412500 h 630000"/>
                <a:gd name="connsiteX11" fmla="*/ 292500 w 420000"/>
                <a:gd name="connsiteY11" fmla="*/ 367500 h 630000"/>
                <a:gd name="connsiteX12" fmla="*/ 337500 w 420000"/>
                <a:gd name="connsiteY12" fmla="*/ 367500 h 630000"/>
                <a:gd name="connsiteX13" fmla="*/ 337500 w 420000"/>
                <a:gd name="connsiteY13" fmla="*/ 412500 h 630000"/>
                <a:gd name="connsiteX14" fmla="*/ 337500 w 420000"/>
                <a:gd name="connsiteY14" fmla="*/ 532500 h 630000"/>
                <a:gd name="connsiteX15" fmla="*/ 292500 w 420000"/>
                <a:gd name="connsiteY15" fmla="*/ 532500 h 630000"/>
                <a:gd name="connsiteX16" fmla="*/ 292500 w 420000"/>
                <a:gd name="connsiteY16" fmla="*/ 487500 h 630000"/>
                <a:gd name="connsiteX17" fmla="*/ 337500 w 420000"/>
                <a:gd name="connsiteY17" fmla="*/ 487500 h 630000"/>
                <a:gd name="connsiteX18" fmla="*/ 337500 w 420000"/>
                <a:gd name="connsiteY18" fmla="*/ 532500 h 630000"/>
                <a:gd name="connsiteX19" fmla="*/ 232500 w 420000"/>
                <a:gd name="connsiteY19" fmla="*/ 292500 h 630000"/>
                <a:gd name="connsiteX20" fmla="*/ 187500 w 420000"/>
                <a:gd name="connsiteY20" fmla="*/ 292500 h 630000"/>
                <a:gd name="connsiteX21" fmla="*/ 187500 w 420000"/>
                <a:gd name="connsiteY21" fmla="*/ 247500 h 630000"/>
                <a:gd name="connsiteX22" fmla="*/ 232500 w 420000"/>
                <a:gd name="connsiteY22" fmla="*/ 247500 h 630000"/>
                <a:gd name="connsiteX23" fmla="*/ 232500 w 420000"/>
                <a:gd name="connsiteY23" fmla="*/ 292500 h 630000"/>
                <a:gd name="connsiteX24" fmla="*/ 232500 w 420000"/>
                <a:gd name="connsiteY24" fmla="*/ 412500 h 630000"/>
                <a:gd name="connsiteX25" fmla="*/ 187500 w 420000"/>
                <a:gd name="connsiteY25" fmla="*/ 412500 h 630000"/>
                <a:gd name="connsiteX26" fmla="*/ 187500 w 420000"/>
                <a:gd name="connsiteY26" fmla="*/ 367500 h 630000"/>
                <a:gd name="connsiteX27" fmla="*/ 232500 w 420000"/>
                <a:gd name="connsiteY27" fmla="*/ 367500 h 630000"/>
                <a:gd name="connsiteX28" fmla="*/ 232500 w 420000"/>
                <a:gd name="connsiteY28" fmla="*/ 412500 h 630000"/>
                <a:gd name="connsiteX29" fmla="*/ 232500 w 420000"/>
                <a:gd name="connsiteY29" fmla="*/ 577500 h 630000"/>
                <a:gd name="connsiteX30" fmla="*/ 187500 w 420000"/>
                <a:gd name="connsiteY30" fmla="*/ 577500 h 630000"/>
                <a:gd name="connsiteX31" fmla="*/ 187500 w 420000"/>
                <a:gd name="connsiteY31" fmla="*/ 487500 h 630000"/>
                <a:gd name="connsiteX32" fmla="*/ 232500 w 420000"/>
                <a:gd name="connsiteY32" fmla="*/ 487500 h 630000"/>
                <a:gd name="connsiteX33" fmla="*/ 232500 w 420000"/>
                <a:gd name="connsiteY33" fmla="*/ 577500 h 630000"/>
                <a:gd name="connsiteX34" fmla="*/ 127500 w 420000"/>
                <a:gd name="connsiteY34" fmla="*/ 292500 h 630000"/>
                <a:gd name="connsiteX35" fmla="*/ 82500 w 420000"/>
                <a:gd name="connsiteY35" fmla="*/ 292500 h 630000"/>
                <a:gd name="connsiteX36" fmla="*/ 82500 w 420000"/>
                <a:gd name="connsiteY36" fmla="*/ 247500 h 630000"/>
                <a:gd name="connsiteX37" fmla="*/ 127500 w 420000"/>
                <a:gd name="connsiteY37" fmla="*/ 247500 h 630000"/>
                <a:gd name="connsiteX38" fmla="*/ 127500 w 420000"/>
                <a:gd name="connsiteY38" fmla="*/ 292500 h 630000"/>
                <a:gd name="connsiteX39" fmla="*/ 127500 w 420000"/>
                <a:gd name="connsiteY39" fmla="*/ 412500 h 630000"/>
                <a:gd name="connsiteX40" fmla="*/ 82500 w 420000"/>
                <a:gd name="connsiteY40" fmla="*/ 412500 h 630000"/>
                <a:gd name="connsiteX41" fmla="*/ 82500 w 420000"/>
                <a:gd name="connsiteY41" fmla="*/ 367500 h 630000"/>
                <a:gd name="connsiteX42" fmla="*/ 127500 w 420000"/>
                <a:gd name="connsiteY42" fmla="*/ 367500 h 630000"/>
                <a:gd name="connsiteX43" fmla="*/ 127500 w 420000"/>
                <a:gd name="connsiteY43" fmla="*/ 412500 h 630000"/>
                <a:gd name="connsiteX44" fmla="*/ 127500 w 420000"/>
                <a:gd name="connsiteY44" fmla="*/ 532500 h 630000"/>
                <a:gd name="connsiteX45" fmla="*/ 82500 w 420000"/>
                <a:gd name="connsiteY45" fmla="*/ 532500 h 630000"/>
                <a:gd name="connsiteX46" fmla="*/ 82500 w 420000"/>
                <a:gd name="connsiteY46" fmla="*/ 487500 h 630000"/>
                <a:gd name="connsiteX47" fmla="*/ 127500 w 420000"/>
                <a:gd name="connsiteY47" fmla="*/ 487500 h 630000"/>
                <a:gd name="connsiteX48" fmla="*/ 127500 w 420000"/>
                <a:gd name="connsiteY48" fmla="*/ 532500 h 630000"/>
                <a:gd name="connsiteX49" fmla="*/ 390000 w 420000"/>
                <a:gd name="connsiteY49" fmla="*/ 577500 h 630000"/>
                <a:gd name="connsiteX50" fmla="*/ 390000 w 420000"/>
                <a:gd name="connsiteY50" fmla="*/ 75000 h 630000"/>
                <a:gd name="connsiteX51" fmla="*/ 367500 w 420000"/>
                <a:gd name="connsiteY51" fmla="*/ 75000 h 630000"/>
                <a:gd name="connsiteX52" fmla="*/ 367500 w 420000"/>
                <a:gd name="connsiteY52" fmla="*/ 30000 h 630000"/>
                <a:gd name="connsiteX53" fmla="*/ 345000 w 420000"/>
                <a:gd name="connsiteY53" fmla="*/ 30000 h 630000"/>
                <a:gd name="connsiteX54" fmla="*/ 345000 w 420000"/>
                <a:gd name="connsiteY54" fmla="*/ 0 h 630000"/>
                <a:gd name="connsiteX55" fmla="*/ 75000 w 420000"/>
                <a:gd name="connsiteY55" fmla="*/ 0 h 630000"/>
                <a:gd name="connsiteX56" fmla="*/ 75000 w 420000"/>
                <a:gd name="connsiteY56" fmla="*/ 30000 h 630000"/>
                <a:gd name="connsiteX57" fmla="*/ 52500 w 420000"/>
                <a:gd name="connsiteY57" fmla="*/ 30000 h 630000"/>
                <a:gd name="connsiteX58" fmla="*/ 52500 w 420000"/>
                <a:gd name="connsiteY58" fmla="*/ 75000 h 630000"/>
                <a:gd name="connsiteX59" fmla="*/ 30000 w 420000"/>
                <a:gd name="connsiteY59" fmla="*/ 75000 h 630000"/>
                <a:gd name="connsiteX60" fmla="*/ 30000 w 420000"/>
                <a:gd name="connsiteY60" fmla="*/ 577500 h 630000"/>
                <a:gd name="connsiteX61" fmla="*/ 0 w 420000"/>
                <a:gd name="connsiteY61" fmla="*/ 577500 h 630000"/>
                <a:gd name="connsiteX62" fmla="*/ 0 w 420000"/>
                <a:gd name="connsiteY62" fmla="*/ 630000 h 630000"/>
                <a:gd name="connsiteX63" fmla="*/ 420000 w 420000"/>
                <a:gd name="connsiteY63" fmla="*/ 630000 h 630000"/>
                <a:gd name="connsiteX64" fmla="*/ 420000 w 420000"/>
                <a:gd name="connsiteY64" fmla="*/ 577500 h 630000"/>
                <a:gd name="connsiteX65" fmla="*/ 390000 w 420000"/>
                <a:gd name="connsiteY65" fmla="*/ 577500 h 630000"/>
                <a:gd name="connsiteX0" fmla="*/ 292500 w 420000"/>
                <a:gd name="connsiteY0" fmla="*/ 127500 h 630000"/>
                <a:gd name="connsiteX1" fmla="*/ 292500 w 420000"/>
                <a:gd name="connsiteY1" fmla="*/ 172500 h 630000"/>
                <a:gd name="connsiteX2" fmla="*/ 292500 w 420000"/>
                <a:gd name="connsiteY2" fmla="*/ 127500 h 630000"/>
                <a:gd name="connsiteX3" fmla="*/ 337500 w 420000"/>
                <a:gd name="connsiteY3" fmla="*/ 292500 h 630000"/>
                <a:gd name="connsiteX4" fmla="*/ 292500 w 420000"/>
                <a:gd name="connsiteY4" fmla="*/ 292500 h 630000"/>
                <a:gd name="connsiteX5" fmla="*/ 292500 w 420000"/>
                <a:gd name="connsiteY5" fmla="*/ 247500 h 630000"/>
                <a:gd name="connsiteX6" fmla="*/ 337500 w 420000"/>
                <a:gd name="connsiteY6" fmla="*/ 247500 h 630000"/>
                <a:gd name="connsiteX7" fmla="*/ 337500 w 420000"/>
                <a:gd name="connsiteY7" fmla="*/ 292500 h 630000"/>
                <a:gd name="connsiteX8" fmla="*/ 337500 w 420000"/>
                <a:gd name="connsiteY8" fmla="*/ 412500 h 630000"/>
                <a:gd name="connsiteX9" fmla="*/ 292500 w 420000"/>
                <a:gd name="connsiteY9" fmla="*/ 412500 h 630000"/>
                <a:gd name="connsiteX10" fmla="*/ 292500 w 420000"/>
                <a:gd name="connsiteY10" fmla="*/ 367500 h 630000"/>
                <a:gd name="connsiteX11" fmla="*/ 337500 w 420000"/>
                <a:gd name="connsiteY11" fmla="*/ 367500 h 630000"/>
                <a:gd name="connsiteX12" fmla="*/ 337500 w 420000"/>
                <a:gd name="connsiteY12" fmla="*/ 412500 h 630000"/>
                <a:gd name="connsiteX13" fmla="*/ 337500 w 420000"/>
                <a:gd name="connsiteY13" fmla="*/ 532500 h 630000"/>
                <a:gd name="connsiteX14" fmla="*/ 292500 w 420000"/>
                <a:gd name="connsiteY14" fmla="*/ 532500 h 630000"/>
                <a:gd name="connsiteX15" fmla="*/ 292500 w 420000"/>
                <a:gd name="connsiteY15" fmla="*/ 487500 h 630000"/>
                <a:gd name="connsiteX16" fmla="*/ 337500 w 420000"/>
                <a:gd name="connsiteY16" fmla="*/ 487500 h 630000"/>
                <a:gd name="connsiteX17" fmla="*/ 337500 w 420000"/>
                <a:gd name="connsiteY17" fmla="*/ 532500 h 630000"/>
                <a:gd name="connsiteX18" fmla="*/ 232500 w 420000"/>
                <a:gd name="connsiteY18" fmla="*/ 292500 h 630000"/>
                <a:gd name="connsiteX19" fmla="*/ 187500 w 420000"/>
                <a:gd name="connsiteY19" fmla="*/ 292500 h 630000"/>
                <a:gd name="connsiteX20" fmla="*/ 187500 w 420000"/>
                <a:gd name="connsiteY20" fmla="*/ 247500 h 630000"/>
                <a:gd name="connsiteX21" fmla="*/ 232500 w 420000"/>
                <a:gd name="connsiteY21" fmla="*/ 247500 h 630000"/>
                <a:gd name="connsiteX22" fmla="*/ 232500 w 420000"/>
                <a:gd name="connsiteY22" fmla="*/ 292500 h 630000"/>
                <a:gd name="connsiteX23" fmla="*/ 232500 w 420000"/>
                <a:gd name="connsiteY23" fmla="*/ 412500 h 630000"/>
                <a:gd name="connsiteX24" fmla="*/ 187500 w 420000"/>
                <a:gd name="connsiteY24" fmla="*/ 412500 h 630000"/>
                <a:gd name="connsiteX25" fmla="*/ 187500 w 420000"/>
                <a:gd name="connsiteY25" fmla="*/ 367500 h 630000"/>
                <a:gd name="connsiteX26" fmla="*/ 232500 w 420000"/>
                <a:gd name="connsiteY26" fmla="*/ 367500 h 630000"/>
                <a:gd name="connsiteX27" fmla="*/ 232500 w 420000"/>
                <a:gd name="connsiteY27" fmla="*/ 412500 h 630000"/>
                <a:gd name="connsiteX28" fmla="*/ 232500 w 420000"/>
                <a:gd name="connsiteY28" fmla="*/ 577500 h 630000"/>
                <a:gd name="connsiteX29" fmla="*/ 187500 w 420000"/>
                <a:gd name="connsiteY29" fmla="*/ 577500 h 630000"/>
                <a:gd name="connsiteX30" fmla="*/ 187500 w 420000"/>
                <a:gd name="connsiteY30" fmla="*/ 487500 h 630000"/>
                <a:gd name="connsiteX31" fmla="*/ 232500 w 420000"/>
                <a:gd name="connsiteY31" fmla="*/ 487500 h 630000"/>
                <a:gd name="connsiteX32" fmla="*/ 232500 w 420000"/>
                <a:gd name="connsiteY32" fmla="*/ 577500 h 630000"/>
                <a:gd name="connsiteX33" fmla="*/ 127500 w 420000"/>
                <a:gd name="connsiteY33" fmla="*/ 292500 h 630000"/>
                <a:gd name="connsiteX34" fmla="*/ 82500 w 420000"/>
                <a:gd name="connsiteY34" fmla="*/ 292500 h 630000"/>
                <a:gd name="connsiteX35" fmla="*/ 82500 w 420000"/>
                <a:gd name="connsiteY35" fmla="*/ 247500 h 630000"/>
                <a:gd name="connsiteX36" fmla="*/ 127500 w 420000"/>
                <a:gd name="connsiteY36" fmla="*/ 247500 h 630000"/>
                <a:gd name="connsiteX37" fmla="*/ 127500 w 420000"/>
                <a:gd name="connsiteY37" fmla="*/ 292500 h 630000"/>
                <a:gd name="connsiteX38" fmla="*/ 127500 w 420000"/>
                <a:gd name="connsiteY38" fmla="*/ 412500 h 630000"/>
                <a:gd name="connsiteX39" fmla="*/ 82500 w 420000"/>
                <a:gd name="connsiteY39" fmla="*/ 412500 h 630000"/>
                <a:gd name="connsiteX40" fmla="*/ 82500 w 420000"/>
                <a:gd name="connsiteY40" fmla="*/ 367500 h 630000"/>
                <a:gd name="connsiteX41" fmla="*/ 127500 w 420000"/>
                <a:gd name="connsiteY41" fmla="*/ 367500 h 630000"/>
                <a:gd name="connsiteX42" fmla="*/ 127500 w 420000"/>
                <a:gd name="connsiteY42" fmla="*/ 412500 h 630000"/>
                <a:gd name="connsiteX43" fmla="*/ 127500 w 420000"/>
                <a:gd name="connsiteY43" fmla="*/ 532500 h 630000"/>
                <a:gd name="connsiteX44" fmla="*/ 82500 w 420000"/>
                <a:gd name="connsiteY44" fmla="*/ 532500 h 630000"/>
                <a:gd name="connsiteX45" fmla="*/ 82500 w 420000"/>
                <a:gd name="connsiteY45" fmla="*/ 487500 h 630000"/>
                <a:gd name="connsiteX46" fmla="*/ 127500 w 420000"/>
                <a:gd name="connsiteY46" fmla="*/ 487500 h 630000"/>
                <a:gd name="connsiteX47" fmla="*/ 127500 w 420000"/>
                <a:gd name="connsiteY47" fmla="*/ 532500 h 630000"/>
                <a:gd name="connsiteX48" fmla="*/ 390000 w 420000"/>
                <a:gd name="connsiteY48" fmla="*/ 577500 h 630000"/>
                <a:gd name="connsiteX49" fmla="*/ 390000 w 420000"/>
                <a:gd name="connsiteY49" fmla="*/ 75000 h 630000"/>
                <a:gd name="connsiteX50" fmla="*/ 367500 w 420000"/>
                <a:gd name="connsiteY50" fmla="*/ 75000 h 630000"/>
                <a:gd name="connsiteX51" fmla="*/ 367500 w 420000"/>
                <a:gd name="connsiteY51" fmla="*/ 30000 h 630000"/>
                <a:gd name="connsiteX52" fmla="*/ 345000 w 420000"/>
                <a:gd name="connsiteY52" fmla="*/ 30000 h 630000"/>
                <a:gd name="connsiteX53" fmla="*/ 345000 w 420000"/>
                <a:gd name="connsiteY53" fmla="*/ 0 h 630000"/>
                <a:gd name="connsiteX54" fmla="*/ 75000 w 420000"/>
                <a:gd name="connsiteY54" fmla="*/ 0 h 630000"/>
                <a:gd name="connsiteX55" fmla="*/ 75000 w 420000"/>
                <a:gd name="connsiteY55" fmla="*/ 30000 h 630000"/>
                <a:gd name="connsiteX56" fmla="*/ 52500 w 420000"/>
                <a:gd name="connsiteY56" fmla="*/ 30000 h 630000"/>
                <a:gd name="connsiteX57" fmla="*/ 52500 w 420000"/>
                <a:gd name="connsiteY57" fmla="*/ 75000 h 630000"/>
                <a:gd name="connsiteX58" fmla="*/ 30000 w 420000"/>
                <a:gd name="connsiteY58" fmla="*/ 75000 h 630000"/>
                <a:gd name="connsiteX59" fmla="*/ 30000 w 420000"/>
                <a:gd name="connsiteY59" fmla="*/ 577500 h 630000"/>
                <a:gd name="connsiteX60" fmla="*/ 0 w 420000"/>
                <a:gd name="connsiteY60" fmla="*/ 577500 h 630000"/>
                <a:gd name="connsiteX61" fmla="*/ 0 w 420000"/>
                <a:gd name="connsiteY61" fmla="*/ 630000 h 630000"/>
                <a:gd name="connsiteX62" fmla="*/ 420000 w 420000"/>
                <a:gd name="connsiteY62" fmla="*/ 630000 h 630000"/>
                <a:gd name="connsiteX63" fmla="*/ 420000 w 420000"/>
                <a:gd name="connsiteY63" fmla="*/ 577500 h 630000"/>
                <a:gd name="connsiteX64" fmla="*/ 390000 w 420000"/>
                <a:gd name="connsiteY64" fmla="*/ 577500 h 630000"/>
                <a:gd name="connsiteX0" fmla="*/ 337500 w 420000"/>
                <a:gd name="connsiteY0" fmla="*/ 292500 h 630000"/>
                <a:gd name="connsiteX1" fmla="*/ 292500 w 420000"/>
                <a:gd name="connsiteY1" fmla="*/ 292500 h 630000"/>
                <a:gd name="connsiteX2" fmla="*/ 292500 w 420000"/>
                <a:gd name="connsiteY2" fmla="*/ 247500 h 630000"/>
                <a:gd name="connsiteX3" fmla="*/ 337500 w 420000"/>
                <a:gd name="connsiteY3" fmla="*/ 247500 h 630000"/>
                <a:gd name="connsiteX4" fmla="*/ 337500 w 420000"/>
                <a:gd name="connsiteY4" fmla="*/ 292500 h 630000"/>
                <a:gd name="connsiteX5" fmla="*/ 337500 w 420000"/>
                <a:gd name="connsiteY5" fmla="*/ 412500 h 630000"/>
                <a:gd name="connsiteX6" fmla="*/ 292500 w 420000"/>
                <a:gd name="connsiteY6" fmla="*/ 412500 h 630000"/>
                <a:gd name="connsiteX7" fmla="*/ 292500 w 420000"/>
                <a:gd name="connsiteY7" fmla="*/ 367500 h 630000"/>
                <a:gd name="connsiteX8" fmla="*/ 337500 w 420000"/>
                <a:gd name="connsiteY8" fmla="*/ 367500 h 630000"/>
                <a:gd name="connsiteX9" fmla="*/ 337500 w 420000"/>
                <a:gd name="connsiteY9" fmla="*/ 412500 h 630000"/>
                <a:gd name="connsiteX10" fmla="*/ 337500 w 420000"/>
                <a:gd name="connsiteY10" fmla="*/ 532500 h 630000"/>
                <a:gd name="connsiteX11" fmla="*/ 292500 w 420000"/>
                <a:gd name="connsiteY11" fmla="*/ 532500 h 630000"/>
                <a:gd name="connsiteX12" fmla="*/ 292500 w 420000"/>
                <a:gd name="connsiteY12" fmla="*/ 487500 h 630000"/>
                <a:gd name="connsiteX13" fmla="*/ 337500 w 420000"/>
                <a:gd name="connsiteY13" fmla="*/ 487500 h 630000"/>
                <a:gd name="connsiteX14" fmla="*/ 337500 w 420000"/>
                <a:gd name="connsiteY14" fmla="*/ 532500 h 630000"/>
                <a:gd name="connsiteX15" fmla="*/ 232500 w 420000"/>
                <a:gd name="connsiteY15" fmla="*/ 292500 h 630000"/>
                <a:gd name="connsiteX16" fmla="*/ 187500 w 420000"/>
                <a:gd name="connsiteY16" fmla="*/ 292500 h 630000"/>
                <a:gd name="connsiteX17" fmla="*/ 187500 w 420000"/>
                <a:gd name="connsiteY17" fmla="*/ 247500 h 630000"/>
                <a:gd name="connsiteX18" fmla="*/ 232500 w 420000"/>
                <a:gd name="connsiteY18" fmla="*/ 247500 h 630000"/>
                <a:gd name="connsiteX19" fmla="*/ 232500 w 420000"/>
                <a:gd name="connsiteY19" fmla="*/ 292500 h 630000"/>
                <a:gd name="connsiteX20" fmla="*/ 232500 w 420000"/>
                <a:gd name="connsiteY20" fmla="*/ 412500 h 630000"/>
                <a:gd name="connsiteX21" fmla="*/ 187500 w 420000"/>
                <a:gd name="connsiteY21" fmla="*/ 412500 h 630000"/>
                <a:gd name="connsiteX22" fmla="*/ 187500 w 420000"/>
                <a:gd name="connsiteY22" fmla="*/ 367500 h 630000"/>
                <a:gd name="connsiteX23" fmla="*/ 232500 w 420000"/>
                <a:gd name="connsiteY23" fmla="*/ 367500 h 630000"/>
                <a:gd name="connsiteX24" fmla="*/ 232500 w 420000"/>
                <a:gd name="connsiteY24" fmla="*/ 412500 h 630000"/>
                <a:gd name="connsiteX25" fmla="*/ 232500 w 420000"/>
                <a:gd name="connsiteY25" fmla="*/ 577500 h 630000"/>
                <a:gd name="connsiteX26" fmla="*/ 187500 w 420000"/>
                <a:gd name="connsiteY26" fmla="*/ 577500 h 630000"/>
                <a:gd name="connsiteX27" fmla="*/ 187500 w 420000"/>
                <a:gd name="connsiteY27" fmla="*/ 487500 h 630000"/>
                <a:gd name="connsiteX28" fmla="*/ 232500 w 420000"/>
                <a:gd name="connsiteY28" fmla="*/ 487500 h 630000"/>
                <a:gd name="connsiteX29" fmla="*/ 232500 w 420000"/>
                <a:gd name="connsiteY29" fmla="*/ 577500 h 630000"/>
                <a:gd name="connsiteX30" fmla="*/ 127500 w 420000"/>
                <a:gd name="connsiteY30" fmla="*/ 292500 h 630000"/>
                <a:gd name="connsiteX31" fmla="*/ 82500 w 420000"/>
                <a:gd name="connsiteY31" fmla="*/ 292500 h 630000"/>
                <a:gd name="connsiteX32" fmla="*/ 82500 w 420000"/>
                <a:gd name="connsiteY32" fmla="*/ 247500 h 630000"/>
                <a:gd name="connsiteX33" fmla="*/ 127500 w 420000"/>
                <a:gd name="connsiteY33" fmla="*/ 247500 h 630000"/>
                <a:gd name="connsiteX34" fmla="*/ 127500 w 420000"/>
                <a:gd name="connsiteY34" fmla="*/ 292500 h 630000"/>
                <a:gd name="connsiteX35" fmla="*/ 127500 w 420000"/>
                <a:gd name="connsiteY35" fmla="*/ 412500 h 630000"/>
                <a:gd name="connsiteX36" fmla="*/ 82500 w 420000"/>
                <a:gd name="connsiteY36" fmla="*/ 412500 h 630000"/>
                <a:gd name="connsiteX37" fmla="*/ 82500 w 420000"/>
                <a:gd name="connsiteY37" fmla="*/ 367500 h 630000"/>
                <a:gd name="connsiteX38" fmla="*/ 127500 w 420000"/>
                <a:gd name="connsiteY38" fmla="*/ 367500 h 630000"/>
                <a:gd name="connsiteX39" fmla="*/ 127500 w 420000"/>
                <a:gd name="connsiteY39" fmla="*/ 412500 h 630000"/>
                <a:gd name="connsiteX40" fmla="*/ 127500 w 420000"/>
                <a:gd name="connsiteY40" fmla="*/ 532500 h 630000"/>
                <a:gd name="connsiteX41" fmla="*/ 82500 w 420000"/>
                <a:gd name="connsiteY41" fmla="*/ 532500 h 630000"/>
                <a:gd name="connsiteX42" fmla="*/ 82500 w 420000"/>
                <a:gd name="connsiteY42" fmla="*/ 487500 h 630000"/>
                <a:gd name="connsiteX43" fmla="*/ 127500 w 420000"/>
                <a:gd name="connsiteY43" fmla="*/ 487500 h 630000"/>
                <a:gd name="connsiteX44" fmla="*/ 127500 w 420000"/>
                <a:gd name="connsiteY44" fmla="*/ 532500 h 630000"/>
                <a:gd name="connsiteX45" fmla="*/ 390000 w 420000"/>
                <a:gd name="connsiteY45" fmla="*/ 577500 h 630000"/>
                <a:gd name="connsiteX46" fmla="*/ 390000 w 420000"/>
                <a:gd name="connsiteY46" fmla="*/ 75000 h 630000"/>
                <a:gd name="connsiteX47" fmla="*/ 367500 w 420000"/>
                <a:gd name="connsiteY47" fmla="*/ 75000 h 630000"/>
                <a:gd name="connsiteX48" fmla="*/ 367500 w 420000"/>
                <a:gd name="connsiteY48" fmla="*/ 30000 h 630000"/>
                <a:gd name="connsiteX49" fmla="*/ 345000 w 420000"/>
                <a:gd name="connsiteY49" fmla="*/ 30000 h 630000"/>
                <a:gd name="connsiteX50" fmla="*/ 345000 w 420000"/>
                <a:gd name="connsiteY50" fmla="*/ 0 h 630000"/>
                <a:gd name="connsiteX51" fmla="*/ 75000 w 420000"/>
                <a:gd name="connsiteY51" fmla="*/ 0 h 630000"/>
                <a:gd name="connsiteX52" fmla="*/ 75000 w 420000"/>
                <a:gd name="connsiteY52" fmla="*/ 30000 h 630000"/>
                <a:gd name="connsiteX53" fmla="*/ 52500 w 420000"/>
                <a:gd name="connsiteY53" fmla="*/ 30000 h 630000"/>
                <a:gd name="connsiteX54" fmla="*/ 52500 w 420000"/>
                <a:gd name="connsiteY54" fmla="*/ 75000 h 630000"/>
                <a:gd name="connsiteX55" fmla="*/ 30000 w 420000"/>
                <a:gd name="connsiteY55" fmla="*/ 75000 h 630000"/>
                <a:gd name="connsiteX56" fmla="*/ 30000 w 420000"/>
                <a:gd name="connsiteY56" fmla="*/ 577500 h 630000"/>
                <a:gd name="connsiteX57" fmla="*/ 0 w 420000"/>
                <a:gd name="connsiteY57" fmla="*/ 577500 h 630000"/>
                <a:gd name="connsiteX58" fmla="*/ 0 w 420000"/>
                <a:gd name="connsiteY58" fmla="*/ 630000 h 630000"/>
                <a:gd name="connsiteX59" fmla="*/ 420000 w 420000"/>
                <a:gd name="connsiteY59" fmla="*/ 630000 h 630000"/>
                <a:gd name="connsiteX60" fmla="*/ 420000 w 420000"/>
                <a:gd name="connsiteY60" fmla="*/ 577500 h 630000"/>
                <a:gd name="connsiteX61" fmla="*/ 390000 w 420000"/>
                <a:gd name="connsiteY61" fmla="*/ 577500 h 630000"/>
                <a:gd name="connsiteX0" fmla="*/ 337500 w 420000"/>
                <a:gd name="connsiteY0" fmla="*/ 292500 h 630000"/>
                <a:gd name="connsiteX1" fmla="*/ 292500 w 420000"/>
                <a:gd name="connsiteY1" fmla="*/ 292500 h 630000"/>
                <a:gd name="connsiteX2" fmla="*/ 292500 w 420000"/>
                <a:gd name="connsiteY2" fmla="*/ 247500 h 630000"/>
                <a:gd name="connsiteX3" fmla="*/ 337500 w 420000"/>
                <a:gd name="connsiteY3" fmla="*/ 247500 h 630000"/>
                <a:gd name="connsiteX4" fmla="*/ 337500 w 420000"/>
                <a:gd name="connsiteY4" fmla="*/ 292500 h 630000"/>
                <a:gd name="connsiteX5" fmla="*/ 337500 w 420000"/>
                <a:gd name="connsiteY5" fmla="*/ 412500 h 630000"/>
                <a:gd name="connsiteX6" fmla="*/ 292500 w 420000"/>
                <a:gd name="connsiteY6" fmla="*/ 412500 h 630000"/>
                <a:gd name="connsiteX7" fmla="*/ 292500 w 420000"/>
                <a:gd name="connsiteY7" fmla="*/ 367500 h 630000"/>
                <a:gd name="connsiteX8" fmla="*/ 337500 w 420000"/>
                <a:gd name="connsiteY8" fmla="*/ 367500 h 630000"/>
                <a:gd name="connsiteX9" fmla="*/ 337500 w 420000"/>
                <a:gd name="connsiteY9" fmla="*/ 412500 h 630000"/>
                <a:gd name="connsiteX10" fmla="*/ 337500 w 420000"/>
                <a:gd name="connsiteY10" fmla="*/ 532500 h 630000"/>
                <a:gd name="connsiteX11" fmla="*/ 292500 w 420000"/>
                <a:gd name="connsiteY11" fmla="*/ 532500 h 630000"/>
                <a:gd name="connsiteX12" fmla="*/ 292500 w 420000"/>
                <a:gd name="connsiteY12" fmla="*/ 487500 h 630000"/>
                <a:gd name="connsiteX13" fmla="*/ 337500 w 420000"/>
                <a:gd name="connsiteY13" fmla="*/ 487500 h 630000"/>
                <a:gd name="connsiteX14" fmla="*/ 337500 w 420000"/>
                <a:gd name="connsiteY14" fmla="*/ 532500 h 630000"/>
                <a:gd name="connsiteX15" fmla="*/ 232500 w 420000"/>
                <a:gd name="connsiteY15" fmla="*/ 292500 h 630000"/>
                <a:gd name="connsiteX16" fmla="*/ 187500 w 420000"/>
                <a:gd name="connsiteY16" fmla="*/ 292500 h 630000"/>
                <a:gd name="connsiteX17" fmla="*/ 187500 w 420000"/>
                <a:gd name="connsiteY17" fmla="*/ 247500 h 630000"/>
                <a:gd name="connsiteX18" fmla="*/ 232500 w 420000"/>
                <a:gd name="connsiteY18" fmla="*/ 247500 h 630000"/>
                <a:gd name="connsiteX19" fmla="*/ 232500 w 420000"/>
                <a:gd name="connsiteY19" fmla="*/ 292500 h 630000"/>
                <a:gd name="connsiteX20" fmla="*/ 232500 w 420000"/>
                <a:gd name="connsiteY20" fmla="*/ 412500 h 630000"/>
                <a:gd name="connsiteX21" fmla="*/ 187500 w 420000"/>
                <a:gd name="connsiteY21" fmla="*/ 412500 h 630000"/>
                <a:gd name="connsiteX22" fmla="*/ 187500 w 420000"/>
                <a:gd name="connsiteY22" fmla="*/ 367500 h 630000"/>
                <a:gd name="connsiteX23" fmla="*/ 232500 w 420000"/>
                <a:gd name="connsiteY23" fmla="*/ 367500 h 630000"/>
                <a:gd name="connsiteX24" fmla="*/ 232500 w 420000"/>
                <a:gd name="connsiteY24" fmla="*/ 412500 h 630000"/>
                <a:gd name="connsiteX25" fmla="*/ 232500 w 420000"/>
                <a:gd name="connsiteY25" fmla="*/ 577500 h 630000"/>
                <a:gd name="connsiteX26" fmla="*/ 187500 w 420000"/>
                <a:gd name="connsiteY26" fmla="*/ 577500 h 630000"/>
                <a:gd name="connsiteX27" fmla="*/ 187500 w 420000"/>
                <a:gd name="connsiteY27" fmla="*/ 487500 h 630000"/>
                <a:gd name="connsiteX28" fmla="*/ 232500 w 420000"/>
                <a:gd name="connsiteY28" fmla="*/ 487500 h 630000"/>
                <a:gd name="connsiteX29" fmla="*/ 232500 w 420000"/>
                <a:gd name="connsiteY29" fmla="*/ 577500 h 630000"/>
                <a:gd name="connsiteX30" fmla="*/ 127500 w 420000"/>
                <a:gd name="connsiteY30" fmla="*/ 292500 h 630000"/>
                <a:gd name="connsiteX31" fmla="*/ 82500 w 420000"/>
                <a:gd name="connsiteY31" fmla="*/ 292500 h 630000"/>
                <a:gd name="connsiteX32" fmla="*/ 82500 w 420000"/>
                <a:gd name="connsiteY32" fmla="*/ 247500 h 630000"/>
                <a:gd name="connsiteX33" fmla="*/ 127500 w 420000"/>
                <a:gd name="connsiteY33" fmla="*/ 247500 h 630000"/>
                <a:gd name="connsiteX34" fmla="*/ 127500 w 420000"/>
                <a:gd name="connsiteY34" fmla="*/ 292500 h 630000"/>
                <a:gd name="connsiteX35" fmla="*/ 127500 w 420000"/>
                <a:gd name="connsiteY35" fmla="*/ 412500 h 630000"/>
                <a:gd name="connsiteX36" fmla="*/ 82500 w 420000"/>
                <a:gd name="connsiteY36" fmla="*/ 412500 h 630000"/>
                <a:gd name="connsiteX37" fmla="*/ 82500 w 420000"/>
                <a:gd name="connsiteY37" fmla="*/ 367500 h 630000"/>
                <a:gd name="connsiteX38" fmla="*/ 127500 w 420000"/>
                <a:gd name="connsiteY38" fmla="*/ 367500 h 630000"/>
                <a:gd name="connsiteX39" fmla="*/ 127500 w 420000"/>
                <a:gd name="connsiteY39" fmla="*/ 412500 h 630000"/>
                <a:gd name="connsiteX40" fmla="*/ 127500 w 420000"/>
                <a:gd name="connsiteY40" fmla="*/ 532500 h 630000"/>
                <a:gd name="connsiteX41" fmla="*/ 82500 w 420000"/>
                <a:gd name="connsiteY41" fmla="*/ 532500 h 630000"/>
                <a:gd name="connsiteX42" fmla="*/ 82500 w 420000"/>
                <a:gd name="connsiteY42" fmla="*/ 487500 h 630000"/>
                <a:gd name="connsiteX43" fmla="*/ 127500 w 420000"/>
                <a:gd name="connsiteY43" fmla="*/ 487500 h 630000"/>
                <a:gd name="connsiteX44" fmla="*/ 127500 w 420000"/>
                <a:gd name="connsiteY44" fmla="*/ 532500 h 630000"/>
                <a:gd name="connsiteX45" fmla="*/ 390000 w 420000"/>
                <a:gd name="connsiteY45" fmla="*/ 577500 h 630000"/>
                <a:gd name="connsiteX46" fmla="*/ 390000 w 420000"/>
                <a:gd name="connsiteY46" fmla="*/ 75000 h 630000"/>
                <a:gd name="connsiteX47" fmla="*/ 367500 w 420000"/>
                <a:gd name="connsiteY47" fmla="*/ 75000 h 630000"/>
                <a:gd name="connsiteX48" fmla="*/ 367500 w 420000"/>
                <a:gd name="connsiteY48" fmla="*/ 30000 h 630000"/>
                <a:gd name="connsiteX49" fmla="*/ 345000 w 420000"/>
                <a:gd name="connsiteY49" fmla="*/ 30000 h 630000"/>
                <a:gd name="connsiteX50" fmla="*/ 345000 w 420000"/>
                <a:gd name="connsiteY50" fmla="*/ 0 h 630000"/>
                <a:gd name="connsiteX51" fmla="*/ 75000 w 420000"/>
                <a:gd name="connsiteY51" fmla="*/ 30000 h 630000"/>
                <a:gd name="connsiteX52" fmla="*/ 52500 w 420000"/>
                <a:gd name="connsiteY52" fmla="*/ 30000 h 630000"/>
                <a:gd name="connsiteX53" fmla="*/ 52500 w 420000"/>
                <a:gd name="connsiteY53" fmla="*/ 75000 h 630000"/>
                <a:gd name="connsiteX54" fmla="*/ 30000 w 420000"/>
                <a:gd name="connsiteY54" fmla="*/ 75000 h 630000"/>
                <a:gd name="connsiteX55" fmla="*/ 30000 w 420000"/>
                <a:gd name="connsiteY55" fmla="*/ 577500 h 630000"/>
                <a:gd name="connsiteX56" fmla="*/ 0 w 420000"/>
                <a:gd name="connsiteY56" fmla="*/ 577500 h 630000"/>
                <a:gd name="connsiteX57" fmla="*/ 0 w 420000"/>
                <a:gd name="connsiteY57" fmla="*/ 630000 h 630000"/>
                <a:gd name="connsiteX58" fmla="*/ 420000 w 420000"/>
                <a:gd name="connsiteY58" fmla="*/ 630000 h 630000"/>
                <a:gd name="connsiteX59" fmla="*/ 420000 w 420000"/>
                <a:gd name="connsiteY59" fmla="*/ 577500 h 630000"/>
                <a:gd name="connsiteX60" fmla="*/ 390000 w 420000"/>
                <a:gd name="connsiteY60" fmla="*/ 577500 h 63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75000 w 420000"/>
                <a:gd name="connsiteY50" fmla="*/ 0 h 600000"/>
                <a:gd name="connsiteX51" fmla="*/ 52500 w 420000"/>
                <a:gd name="connsiteY51" fmla="*/ 0 h 600000"/>
                <a:gd name="connsiteX52" fmla="*/ 52500 w 420000"/>
                <a:gd name="connsiteY52" fmla="*/ 45000 h 600000"/>
                <a:gd name="connsiteX53" fmla="*/ 30000 w 420000"/>
                <a:gd name="connsiteY53" fmla="*/ 45000 h 600000"/>
                <a:gd name="connsiteX54" fmla="*/ 30000 w 420000"/>
                <a:gd name="connsiteY54" fmla="*/ 547500 h 600000"/>
                <a:gd name="connsiteX55" fmla="*/ 0 w 420000"/>
                <a:gd name="connsiteY55" fmla="*/ 547500 h 600000"/>
                <a:gd name="connsiteX56" fmla="*/ 0 w 420000"/>
                <a:gd name="connsiteY56" fmla="*/ 600000 h 600000"/>
                <a:gd name="connsiteX57" fmla="*/ 420000 w 420000"/>
                <a:gd name="connsiteY57" fmla="*/ 600000 h 600000"/>
                <a:gd name="connsiteX58" fmla="*/ 420000 w 420000"/>
                <a:gd name="connsiteY58" fmla="*/ 547500 h 600000"/>
                <a:gd name="connsiteX59" fmla="*/ 390000 w 420000"/>
                <a:gd name="connsiteY59"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75000 w 420000"/>
                <a:gd name="connsiteY50" fmla="*/ 0 h 600000"/>
                <a:gd name="connsiteX51" fmla="*/ 52500 w 420000"/>
                <a:gd name="connsiteY51" fmla="*/ 45000 h 600000"/>
                <a:gd name="connsiteX52" fmla="*/ 30000 w 420000"/>
                <a:gd name="connsiteY52" fmla="*/ 45000 h 600000"/>
                <a:gd name="connsiteX53" fmla="*/ 30000 w 420000"/>
                <a:gd name="connsiteY53" fmla="*/ 547500 h 600000"/>
                <a:gd name="connsiteX54" fmla="*/ 0 w 420000"/>
                <a:gd name="connsiteY54" fmla="*/ 547500 h 600000"/>
                <a:gd name="connsiteX55" fmla="*/ 0 w 420000"/>
                <a:gd name="connsiteY55" fmla="*/ 600000 h 600000"/>
                <a:gd name="connsiteX56" fmla="*/ 420000 w 420000"/>
                <a:gd name="connsiteY56" fmla="*/ 600000 h 600000"/>
                <a:gd name="connsiteX57" fmla="*/ 420000 w 420000"/>
                <a:gd name="connsiteY57" fmla="*/ 547500 h 600000"/>
                <a:gd name="connsiteX58" fmla="*/ 390000 w 420000"/>
                <a:gd name="connsiteY58"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52500 w 420000"/>
                <a:gd name="connsiteY50" fmla="*/ 45000 h 600000"/>
                <a:gd name="connsiteX51" fmla="*/ 30000 w 420000"/>
                <a:gd name="connsiteY51" fmla="*/ 45000 h 600000"/>
                <a:gd name="connsiteX52" fmla="*/ 30000 w 420000"/>
                <a:gd name="connsiteY52" fmla="*/ 547500 h 600000"/>
                <a:gd name="connsiteX53" fmla="*/ 0 w 420000"/>
                <a:gd name="connsiteY53" fmla="*/ 547500 h 600000"/>
                <a:gd name="connsiteX54" fmla="*/ 0 w 420000"/>
                <a:gd name="connsiteY54" fmla="*/ 600000 h 600000"/>
                <a:gd name="connsiteX55" fmla="*/ 420000 w 420000"/>
                <a:gd name="connsiteY55" fmla="*/ 600000 h 600000"/>
                <a:gd name="connsiteX56" fmla="*/ 420000 w 420000"/>
                <a:gd name="connsiteY56" fmla="*/ 547500 h 600000"/>
                <a:gd name="connsiteX57" fmla="*/ 390000 w 420000"/>
                <a:gd name="connsiteY57"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52500 w 420000"/>
                <a:gd name="connsiteY49" fmla="*/ 45000 h 600000"/>
                <a:gd name="connsiteX50" fmla="*/ 30000 w 420000"/>
                <a:gd name="connsiteY50" fmla="*/ 45000 h 600000"/>
                <a:gd name="connsiteX51" fmla="*/ 30000 w 420000"/>
                <a:gd name="connsiteY51" fmla="*/ 547500 h 600000"/>
                <a:gd name="connsiteX52" fmla="*/ 0 w 420000"/>
                <a:gd name="connsiteY52" fmla="*/ 547500 h 600000"/>
                <a:gd name="connsiteX53" fmla="*/ 0 w 420000"/>
                <a:gd name="connsiteY53" fmla="*/ 600000 h 600000"/>
                <a:gd name="connsiteX54" fmla="*/ 420000 w 420000"/>
                <a:gd name="connsiteY54" fmla="*/ 600000 h 600000"/>
                <a:gd name="connsiteX55" fmla="*/ 420000 w 420000"/>
                <a:gd name="connsiteY55" fmla="*/ 547500 h 600000"/>
                <a:gd name="connsiteX56" fmla="*/ 390000 w 420000"/>
                <a:gd name="connsiteY56" fmla="*/ 547500 h 600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67500 w 420000"/>
                <a:gd name="connsiteY47" fmla="*/ 0 h 555000"/>
                <a:gd name="connsiteX48" fmla="*/ 52500 w 420000"/>
                <a:gd name="connsiteY48" fmla="*/ 0 h 555000"/>
                <a:gd name="connsiteX49" fmla="*/ 30000 w 420000"/>
                <a:gd name="connsiteY49" fmla="*/ 0 h 555000"/>
                <a:gd name="connsiteX50" fmla="*/ 30000 w 420000"/>
                <a:gd name="connsiteY50" fmla="*/ 502500 h 555000"/>
                <a:gd name="connsiteX51" fmla="*/ 0 w 420000"/>
                <a:gd name="connsiteY51" fmla="*/ 502500 h 555000"/>
                <a:gd name="connsiteX52" fmla="*/ 0 w 420000"/>
                <a:gd name="connsiteY52" fmla="*/ 555000 h 555000"/>
                <a:gd name="connsiteX53" fmla="*/ 420000 w 420000"/>
                <a:gd name="connsiteY53" fmla="*/ 555000 h 555000"/>
                <a:gd name="connsiteX54" fmla="*/ 420000 w 420000"/>
                <a:gd name="connsiteY54" fmla="*/ 502500 h 555000"/>
                <a:gd name="connsiteX55" fmla="*/ 390000 w 420000"/>
                <a:gd name="connsiteY55"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67500 w 420000"/>
                <a:gd name="connsiteY47" fmla="*/ 0 h 555000"/>
                <a:gd name="connsiteX48" fmla="*/ 30000 w 420000"/>
                <a:gd name="connsiteY48" fmla="*/ 0 h 555000"/>
                <a:gd name="connsiteX49" fmla="*/ 30000 w 420000"/>
                <a:gd name="connsiteY49" fmla="*/ 502500 h 555000"/>
                <a:gd name="connsiteX50" fmla="*/ 0 w 420000"/>
                <a:gd name="connsiteY50" fmla="*/ 502500 h 555000"/>
                <a:gd name="connsiteX51" fmla="*/ 0 w 420000"/>
                <a:gd name="connsiteY51" fmla="*/ 555000 h 555000"/>
                <a:gd name="connsiteX52" fmla="*/ 420000 w 420000"/>
                <a:gd name="connsiteY52" fmla="*/ 555000 h 555000"/>
                <a:gd name="connsiteX53" fmla="*/ 420000 w 420000"/>
                <a:gd name="connsiteY53" fmla="*/ 502500 h 555000"/>
                <a:gd name="connsiteX54" fmla="*/ 390000 w 420000"/>
                <a:gd name="connsiteY54"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0000 w 420000"/>
                <a:gd name="connsiteY47" fmla="*/ 0 h 555000"/>
                <a:gd name="connsiteX48" fmla="*/ 30000 w 420000"/>
                <a:gd name="connsiteY48" fmla="*/ 502500 h 555000"/>
                <a:gd name="connsiteX49" fmla="*/ 0 w 420000"/>
                <a:gd name="connsiteY49" fmla="*/ 502500 h 555000"/>
                <a:gd name="connsiteX50" fmla="*/ 0 w 420000"/>
                <a:gd name="connsiteY50" fmla="*/ 555000 h 555000"/>
                <a:gd name="connsiteX51" fmla="*/ 420000 w 420000"/>
                <a:gd name="connsiteY51" fmla="*/ 555000 h 555000"/>
                <a:gd name="connsiteX52" fmla="*/ 420000 w 420000"/>
                <a:gd name="connsiteY52" fmla="*/ 502500 h 555000"/>
                <a:gd name="connsiteX53" fmla="*/ 390000 w 420000"/>
                <a:gd name="connsiteY53"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86825 w 420000"/>
                <a:gd name="connsiteY46" fmla="*/ 257175 h 555000"/>
                <a:gd name="connsiteX47" fmla="*/ 30000 w 420000"/>
                <a:gd name="connsiteY47" fmla="*/ 0 h 555000"/>
                <a:gd name="connsiteX48" fmla="*/ 30000 w 420000"/>
                <a:gd name="connsiteY48" fmla="*/ 502500 h 555000"/>
                <a:gd name="connsiteX49" fmla="*/ 0 w 420000"/>
                <a:gd name="connsiteY49" fmla="*/ 502500 h 555000"/>
                <a:gd name="connsiteX50" fmla="*/ 0 w 420000"/>
                <a:gd name="connsiteY50" fmla="*/ 555000 h 555000"/>
                <a:gd name="connsiteX51" fmla="*/ 420000 w 420000"/>
                <a:gd name="connsiteY51" fmla="*/ 555000 h 555000"/>
                <a:gd name="connsiteX52" fmla="*/ 420000 w 420000"/>
                <a:gd name="connsiteY52" fmla="*/ 502500 h 555000"/>
                <a:gd name="connsiteX53" fmla="*/ 390000 w 420000"/>
                <a:gd name="connsiteY53" fmla="*/ 502500 h 5550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45000 h 382500"/>
                <a:gd name="connsiteX32" fmla="*/ 82500 w 420000"/>
                <a:gd name="connsiteY32" fmla="*/ 0 h 382500"/>
                <a:gd name="connsiteX33" fmla="*/ 127500 w 420000"/>
                <a:gd name="connsiteY33" fmla="*/ 0 h 382500"/>
                <a:gd name="connsiteX34" fmla="*/ 127500 w 420000"/>
                <a:gd name="connsiteY34" fmla="*/ 45000 h 382500"/>
                <a:gd name="connsiteX35" fmla="*/ 127500 w 420000"/>
                <a:gd name="connsiteY35" fmla="*/ 165000 h 382500"/>
                <a:gd name="connsiteX36" fmla="*/ 82500 w 420000"/>
                <a:gd name="connsiteY36" fmla="*/ 165000 h 382500"/>
                <a:gd name="connsiteX37" fmla="*/ 82500 w 420000"/>
                <a:gd name="connsiteY37" fmla="*/ 120000 h 382500"/>
                <a:gd name="connsiteX38" fmla="*/ 127500 w 420000"/>
                <a:gd name="connsiteY38" fmla="*/ 120000 h 382500"/>
                <a:gd name="connsiteX39" fmla="*/ 127500 w 420000"/>
                <a:gd name="connsiteY39" fmla="*/ 165000 h 382500"/>
                <a:gd name="connsiteX40" fmla="*/ 127500 w 420000"/>
                <a:gd name="connsiteY40" fmla="*/ 285000 h 382500"/>
                <a:gd name="connsiteX41" fmla="*/ 82500 w 420000"/>
                <a:gd name="connsiteY41" fmla="*/ 285000 h 382500"/>
                <a:gd name="connsiteX42" fmla="*/ 82500 w 420000"/>
                <a:gd name="connsiteY42" fmla="*/ 240000 h 382500"/>
                <a:gd name="connsiteX43" fmla="*/ 127500 w 420000"/>
                <a:gd name="connsiteY43" fmla="*/ 240000 h 382500"/>
                <a:gd name="connsiteX44" fmla="*/ 127500 w 420000"/>
                <a:gd name="connsiteY44" fmla="*/ 285000 h 382500"/>
                <a:gd name="connsiteX45" fmla="*/ 390000 w 420000"/>
                <a:gd name="connsiteY45" fmla="*/ 330000 h 382500"/>
                <a:gd name="connsiteX46" fmla="*/ 386825 w 420000"/>
                <a:gd name="connsiteY46" fmla="*/ 84675 h 382500"/>
                <a:gd name="connsiteX47" fmla="*/ 30000 w 420000"/>
                <a:gd name="connsiteY47" fmla="*/ 81500 h 382500"/>
                <a:gd name="connsiteX48" fmla="*/ 30000 w 420000"/>
                <a:gd name="connsiteY48" fmla="*/ 330000 h 382500"/>
                <a:gd name="connsiteX49" fmla="*/ 0 w 420000"/>
                <a:gd name="connsiteY49" fmla="*/ 330000 h 382500"/>
                <a:gd name="connsiteX50" fmla="*/ 0 w 420000"/>
                <a:gd name="connsiteY50" fmla="*/ 382500 h 382500"/>
                <a:gd name="connsiteX51" fmla="*/ 420000 w 420000"/>
                <a:gd name="connsiteY51" fmla="*/ 382500 h 382500"/>
                <a:gd name="connsiteX52" fmla="*/ 420000 w 420000"/>
                <a:gd name="connsiteY52" fmla="*/ 330000 h 382500"/>
                <a:gd name="connsiteX53" fmla="*/ 390000 w 420000"/>
                <a:gd name="connsiteY53"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45000 h 382500"/>
                <a:gd name="connsiteX32" fmla="*/ 82500 w 420000"/>
                <a:gd name="connsiteY32" fmla="*/ 0 h 382500"/>
                <a:gd name="connsiteX33" fmla="*/ 127500 w 420000"/>
                <a:gd name="connsiteY33" fmla="*/ 45000 h 382500"/>
                <a:gd name="connsiteX34" fmla="*/ 127500 w 420000"/>
                <a:gd name="connsiteY34" fmla="*/ 165000 h 382500"/>
                <a:gd name="connsiteX35" fmla="*/ 82500 w 420000"/>
                <a:gd name="connsiteY35" fmla="*/ 165000 h 382500"/>
                <a:gd name="connsiteX36" fmla="*/ 82500 w 420000"/>
                <a:gd name="connsiteY36" fmla="*/ 120000 h 382500"/>
                <a:gd name="connsiteX37" fmla="*/ 127500 w 420000"/>
                <a:gd name="connsiteY37" fmla="*/ 120000 h 382500"/>
                <a:gd name="connsiteX38" fmla="*/ 127500 w 420000"/>
                <a:gd name="connsiteY38" fmla="*/ 165000 h 382500"/>
                <a:gd name="connsiteX39" fmla="*/ 127500 w 420000"/>
                <a:gd name="connsiteY39" fmla="*/ 285000 h 382500"/>
                <a:gd name="connsiteX40" fmla="*/ 82500 w 420000"/>
                <a:gd name="connsiteY40" fmla="*/ 285000 h 382500"/>
                <a:gd name="connsiteX41" fmla="*/ 82500 w 420000"/>
                <a:gd name="connsiteY41" fmla="*/ 240000 h 382500"/>
                <a:gd name="connsiteX42" fmla="*/ 127500 w 420000"/>
                <a:gd name="connsiteY42" fmla="*/ 240000 h 382500"/>
                <a:gd name="connsiteX43" fmla="*/ 127500 w 420000"/>
                <a:gd name="connsiteY43" fmla="*/ 285000 h 382500"/>
                <a:gd name="connsiteX44" fmla="*/ 390000 w 420000"/>
                <a:gd name="connsiteY44" fmla="*/ 330000 h 382500"/>
                <a:gd name="connsiteX45" fmla="*/ 386825 w 420000"/>
                <a:gd name="connsiteY45" fmla="*/ 84675 h 382500"/>
                <a:gd name="connsiteX46" fmla="*/ 30000 w 420000"/>
                <a:gd name="connsiteY46" fmla="*/ 81500 h 382500"/>
                <a:gd name="connsiteX47" fmla="*/ 30000 w 420000"/>
                <a:gd name="connsiteY47" fmla="*/ 330000 h 382500"/>
                <a:gd name="connsiteX48" fmla="*/ 0 w 420000"/>
                <a:gd name="connsiteY48" fmla="*/ 330000 h 382500"/>
                <a:gd name="connsiteX49" fmla="*/ 0 w 420000"/>
                <a:gd name="connsiteY49" fmla="*/ 382500 h 382500"/>
                <a:gd name="connsiteX50" fmla="*/ 420000 w 420000"/>
                <a:gd name="connsiteY50" fmla="*/ 382500 h 382500"/>
                <a:gd name="connsiteX51" fmla="*/ 420000 w 420000"/>
                <a:gd name="connsiteY51" fmla="*/ 330000 h 382500"/>
                <a:gd name="connsiteX52" fmla="*/ 390000 w 420000"/>
                <a:gd name="connsiteY52"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0 h 382500"/>
                <a:gd name="connsiteX32" fmla="*/ 127500 w 420000"/>
                <a:gd name="connsiteY32" fmla="*/ 45000 h 382500"/>
                <a:gd name="connsiteX33" fmla="*/ 127500 w 420000"/>
                <a:gd name="connsiteY33" fmla="*/ 165000 h 382500"/>
                <a:gd name="connsiteX34" fmla="*/ 82500 w 420000"/>
                <a:gd name="connsiteY34" fmla="*/ 165000 h 382500"/>
                <a:gd name="connsiteX35" fmla="*/ 82500 w 420000"/>
                <a:gd name="connsiteY35" fmla="*/ 120000 h 382500"/>
                <a:gd name="connsiteX36" fmla="*/ 127500 w 420000"/>
                <a:gd name="connsiteY36" fmla="*/ 120000 h 382500"/>
                <a:gd name="connsiteX37" fmla="*/ 127500 w 420000"/>
                <a:gd name="connsiteY37" fmla="*/ 165000 h 382500"/>
                <a:gd name="connsiteX38" fmla="*/ 127500 w 420000"/>
                <a:gd name="connsiteY38" fmla="*/ 285000 h 382500"/>
                <a:gd name="connsiteX39" fmla="*/ 82500 w 420000"/>
                <a:gd name="connsiteY39" fmla="*/ 285000 h 382500"/>
                <a:gd name="connsiteX40" fmla="*/ 82500 w 420000"/>
                <a:gd name="connsiteY40" fmla="*/ 240000 h 382500"/>
                <a:gd name="connsiteX41" fmla="*/ 127500 w 420000"/>
                <a:gd name="connsiteY41" fmla="*/ 240000 h 382500"/>
                <a:gd name="connsiteX42" fmla="*/ 127500 w 420000"/>
                <a:gd name="connsiteY42" fmla="*/ 285000 h 382500"/>
                <a:gd name="connsiteX43" fmla="*/ 390000 w 420000"/>
                <a:gd name="connsiteY43" fmla="*/ 330000 h 382500"/>
                <a:gd name="connsiteX44" fmla="*/ 386825 w 420000"/>
                <a:gd name="connsiteY44" fmla="*/ 84675 h 382500"/>
                <a:gd name="connsiteX45" fmla="*/ 30000 w 420000"/>
                <a:gd name="connsiteY45" fmla="*/ 81500 h 382500"/>
                <a:gd name="connsiteX46" fmla="*/ 30000 w 420000"/>
                <a:gd name="connsiteY46" fmla="*/ 330000 h 382500"/>
                <a:gd name="connsiteX47" fmla="*/ 0 w 420000"/>
                <a:gd name="connsiteY47" fmla="*/ 330000 h 382500"/>
                <a:gd name="connsiteX48" fmla="*/ 0 w 420000"/>
                <a:gd name="connsiteY48" fmla="*/ 382500 h 382500"/>
                <a:gd name="connsiteX49" fmla="*/ 420000 w 420000"/>
                <a:gd name="connsiteY49" fmla="*/ 382500 h 382500"/>
                <a:gd name="connsiteX50" fmla="*/ 420000 w 420000"/>
                <a:gd name="connsiteY50" fmla="*/ 330000 h 382500"/>
                <a:gd name="connsiteX51" fmla="*/ 390000 w 420000"/>
                <a:gd name="connsiteY51"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165000 h 382500"/>
                <a:gd name="connsiteX31" fmla="*/ 82500 w 420000"/>
                <a:gd name="connsiteY31" fmla="*/ 165000 h 382500"/>
                <a:gd name="connsiteX32" fmla="*/ 82500 w 420000"/>
                <a:gd name="connsiteY32" fmla="*/ 120000 h 382500"/>
                <a:gd name="connsiteX33" fmla="*/ 127500 w 420000"/>
                <a:gd name="connsiteY33" fmla="*/ 120000 h 382500"/>
                <a:gd name="connsiteX34" fmla="*/ 127500 w 420000"/>
                <a:gd name="connsiteY34" fmla="*/ 165000 h 382500"/>
                <a:gd name="connsiteX35" fmla="*/ 127500 w 420000"/>
                <a:gd name="connsiteY35" fmla="*/ 285000 h 382500"/>
                <a:gd name="connsiteX36" fmla="*/ 82500 w 420000"/>
                <a:gd name="connsiteY36" fmla="*/ 285000 h 382500"/>
                <a:gd name="connsiteX37" fmla="*/ 82500 w 420000"/>
                <a:gd name="connsiteY37" fmla="*/ 240000 h 382500"/>
                <a:gd name="connsiteX38" fmla="*/ 127500 w 420000"/>
                <a:gd name="connsiteY38" fmla="*/ 240000 h 382500"/>
                <a:gd name="connsiteX39" fmla="*/ 127500 w 420000"/>
                <a:gd name="connsiteY39" fmla="*/ 285000 h 382500"/>
                <a:gd name="connsiteX40" fmla="*/ 390000 w 420000"/>
                <a:gd name="connsiteY40" fmla="*/ 330000 h 382500"/>
                <a:gd name="connsiteX41" fmla="*/ 386825 w 420000"/>
                <a:gd name="connsiteY41" fmla="*/ 84675 h 382500"/>
                <a:gd name="connsiteX42" fmla="*/ 30000 w 420000"/>
                <a:gd name="connsiteY42" fmla="*/ 81500 h 382500"/>
                <a:gd name="connsiteX43" fmla="*/ 30000 w 420000"/>
                <a:gd name="connsiteY43" fmla="*/ 330000 h 382500"/>
                <a:gd name="connsiteX44" fmla="*/ 0 w 420000"/>
                <a:gd name="connsiteY44" fmla="*/ 330000 h 382500"/>
                <a:gd name="connsiteX45" fmla="*/ 0 w 420000"/>
                <a:gd name="connsiteY45" fmla="*/ 382500 h 382500"/>
                <a:gd name="connsiteX46" fmla="*/ 420000 w 420000"/>
                <a:gd name="connsiteY46" fmla="*/ 382500 h 382500"/>
                <a:gd name="connsiteX47" fmla="*/ 420000 w 420000"/>
                <a:gd name="connsiteY47" fmla="*/ 330000 h 382500"/>
                <a:gd name="connsiteX48" fmla="*/ 390000 w 420000"/>
                <a:gd name="connsiteY48"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45000 h 382500"/>
                <a:gd name="connsiteX19" fmla="*/ 232500 w 420000"/>
                <a:gd name="connsiteY19" fmla="*/ 165000 h 382500"/>
                <a:gd name="connsiteX20" fmla="*/ 187500 w 420000"/>
                <a:gd name="connsiteY20" fmla="*/ 165000 h 382500"/>
                <a:gd name="connsiteX21" fmla="*/ 187500 w 420000"/>
                <a:gd name="connsiteY21" fmla="*/ 120000 h 382500"/>
                <a:gd name="connsiteX22" fmla="*/ 232500 w 420000"/>
                <a:gd name="connsiteY22" fmla="*/ 120000 h 382500"/>
                <a:gd name="connsiteX23" fmla="*/ 232500 w 420000"/>
                <a:gd name="connsiteY23" fmla="*/ 165000 h 382500"/>
                <a:gd name="connsiteX24" fmla="*/ 232500 w 420000"/>
                <a:gd name="connsiteY24" fmla="*/ 330000 h 382500"/>
                <a:gd name="connsiteX25" fmla="*/ 187500 w 420000"/>
                <a:gd name="connsiteY25" fmla="*/ 330000 h 382500"/>
                <a:gd name="connsiteX26" fmla="*/ 187500 w 420000"/>
                <a:gd name="connsiteY26" fmla="*/ 240000 h 382500"/>
                <a:gd name="connsiteX27" fmla="*/ 232500 w 420000"/>
                <a:gd name="connsiteY27" fmla="*/ 240000 h 382500"/>
                <a:gd name="connsiteX28" fmla="*/ 232500 w 420000"/>
                <a:gd name="connsiteY28" fmla="*/ 330000 h 382500"/>
                <a:gd name="connsiteX29" fmla="*/ 127500 w 420000"/>
                <a:gd name="connsiteY29" fmla="*/ 165000 h 382500"/>
                <a:gd name="connsiteX30" fmla="*/ 82500 w 420000"/>
                <a:gd name="connsiteY30" fmla="*/ 165000 h 382500"/>
                <a:gd name="connsiteX31" fmla="*/ 82500 w 420000"/>
                <a:gd name="connsiteY31" fmla="*/ 120000 h 382500"/>
                <a:gd name="connsiteX32" fmla="*/ 127500 w 420000"/>
                <a:gd name="connsiteY32" fmla="*/ 120000 h 382500"/>
                <a:gd name="connsiteX33" fmla="*/ 127500 w 420000"/>
                <a:gd name="connsiteY33" fmla="*/ 165000 h 382500"/>
                <a:gd name="connsiteX34" fmla="*/ 127500 w 420000"/>
                <a:gd name="connsiteY34" fmla="*/ 285000 h 382500"/>
                <a:gd name="connsiteX35" fmla="*/ 82500 w 420000"/>
                <a:gd name="connsiteY35" fmla="*/ 285000 h 382500"/>
                <a:gd name="connsiteX36" fmla="*/ 82500 w 420000"/>
                <a:gd name="connsiteY36" fmla="*/ 240000 h 382500"/>
                <a:gd name="connsiteX37" fmla="*/ 127500 w 420000"/>
                <a:gd name="connsiteY37" fmla="*/ 240000 h 382500"/>
                <a:gd name="connsiteX38" fmla="*/ 127500 w 420000"/>
                <a:gd name="connsiteY38" fmla="*/ 285000 h 382500"/>
                <a:gd name="connsiteX39" fmla="*/ 390000 w 420000"/>
                <a:gd name="connsiteY39" fmla="*/ 330000 h 382500"/>
                <a:gd name="connsiteX40" fmla="*/ 386825 w 420000"/>
                <a:gd name="connsiteY40" fmla="*/ 84675 h 382500"/>
                <a:gd name="connsiteX41" fmla="*/ 30000 w 420000"/>
                <a:gd name="connsiteY41" fmla="*/ 81500 h 382500"/>
                <a:gd name="connsiteX42" fmla="*/ 30000 w 420000"/>
                <a:gd name="connsiteY42" fmla="*/ 330000 h 382500"/>
                <a:gd name="connsiteX43" fmla="*/ 0 w 420000"/>
                <a:gd name="connsiteY43" fmla="*/ 330000 h 382500"/>
                <a:gd name="connsiteX44" fmla="*/ 0 w 420000"/>
                <a:gd name="connsiteY44" fmla="*/ 382500 h 382500"/>
                <a:gd name="connsiteX45" fmla="*/ 420000 w 420000"/>
                <a:gd name="connsiteY45" fmla="*/ 382500 h 382500"/>
                <a:gd name="connsiteX46" fmla="*/ 420000 w 420000"/>
                <a:gd name="connsiteY46" fmla="*/ 330000 h 382500"/>
                <a:gd name="connsiteX47" fmla="*/ 390000 w 420000"/>
                <a:gd name="connsiteY47"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0 h 382500"/>
                <a:gd name="connsiteX17" fmla="*/ 232500 w 420000"/>
                <a:gd name="connsiteY17" fmla="*/ 45000 h 382500"/>
                <a:gd name="connsiteX18" fmla="*/ 232500 w 420000"/>
                <a:gd name="connsiteY18" fmla="*/ 165000 h 382500"/>
                <a:gd name="connsiteX19" fmla="*/ 187500 w 420000"/>
                <a:gd name="connsiteY19" fmla="*/ 165000 h 382500"/>
                <a:gd name="connsiteX20" fmla="*/ 187500 w 420000"/>
                <a:gd name="connsiteY20" fmla="*/ 120000 h 382500"/>
                <a:gd name="connsiteX21" fmla="*/ 232500 w 420000"/>
                <a:gd name="connsiteY21" fmla="*/ 120000 h 382500"/>
                <a:gd name="connsiteX22" fmla="*/ 232500 w 420000"/>
                <a:gd name="connsiteY22" fmla="*/ 165000 h 382500"/>
                <a:gd name="connsiteX23" fmla="*/ 232500 w 420000"/>
                <a:gd name="connsiteY23" fmla="*/ 330000 h 382500"/>
                <a:gd name="connsiteX24" fmla="*/ 187500 w 420000"/>
                <a:gd name="connsiteY24" fmla="*/ 330000 h 382500"/>
                <a:gd name="connsiteX25" fmla="*/ 187500 w 420000"/>
                <a:gd name="connsiteY25" fmla="*/ 240000 h 382500"/>
                <a:gd name="connsiteX26" fmla="*/ 232500 w 420000"/>
                <a:gd name="connsiteY26" fmla="*/ 240000 h 382500"/>
                <a:gd name="connsiteX27" fmla="*/ 232500 w 420000"/>
                <a:gd name="connsiteY27" fmla="*/ 330000 h 382500"/>
                <a:gd name="connsiteX28" fmla="*/ 127500 w 420000"/>
                <a:gd name="connsiteY28" fmla="*/ 165000 h 382500"/>
                <a:gd name="connsiteX29" fmla="*/ 82500 w 420000"/>
                <a:gd name="connsiteY29" fmla="*/ 165000 h 382500"/>
                <a:gd name="connsiteX30" fmla="*/ 82500 w 420000"/>
                <a:gd name="connsiteY30" fmla="*/ 120000 h 382500"/>
                <a:gd name="connsiteX31" fmla="*/ 127500 w 420000"/>
                <a:gd name="connsiteY31" fmla="*/ 120000 h 382500"/>
                <a:gd name="connsiteX32" fmla="*/ 127500 w 420000"/>
                <a:gd name="connsiteY32" fmla="*/ 165000 h 382500"/>
                <a:gd name="connsiteX33" fmla="*/ 127500 w 420000"/>
                <a:gd name="connsiteY33" fmla="*/ 285000 h 382500"/>
                <a:gd name="connsiteX34" fmla="*/ 82500 w 420000"/>
                <a:gd name="connsiteY34" fmla="*/ 285000 h 382500"/>
                <a:gd name="connsiteX35" fmla="*/ 82500 w 420000"/>
                <a:gd name="connsiteY35" fmla="*/ 240000 h 382500"/>
                <a:gd name="connsiteX36" fmla="*/ 127500 w 420000"/>
                <a:gd name="connsiteY36" fmla="*/ 240000 h 382500"/>
                <a:gd name="connsiteX37" fmla="*/ 127500 w 420000"/>
                <a:gd name="connsiteY37" fmla="*/ 285000 h 382500"/>
                <a:gd name="connsiteX38" fmla="*/ 390000 w 420000"/>
                <a:gd name="connsiteY38" fmla="*/ 330000 h 382500"/>
                <a:gd name="connsiteX39" fmla="*/ 386825 w 420000"/>
                <a:gd name="connsiteY39" fmla="*/ 84675 h 382500"/>
                <a:gd name="connsiteX40" fmla="*/ 30000 w 420000"/>
                <a:gd name="connsiteY40" fmla="*/ 81500 h 382500"/>
                <a:gd name="connsiteX41" fmla="*/ 30000 w 420000"/>
                <a:gd name="connsiteY41" fmla="*/ 330000 h 382500"/>
                <a:gd name="connsiteX42" fmla="*/ 0 w 420000"/>
                <a:gd name="connsiteY42" fmla="*/ 330000 h 382500"/>
                <a:gd name="connsiteX43" fmla="*/ 0 w 420000"/>
                <a:gd name="connsiteY43" fmla="*/ 382500 h 382500"/>
                <a:gd name="connsiteX44" fmla="*/ 420000 w 420000"/>
                <a:gd name="connsiteY44" fmla="*/ 382500 h 382500"/>
                <a:gd name="connsiteX45" fmla="*/ 420000 w 420000"/>
                <a:gd name="connsiteY45" fmla="*/ 330000 h 382500"/>
                <a:gd name="connsiteX46" fmla="*/ 390000 w 420000"/>
                <a:gd name="connsiteY46"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165000 h 382500"/>
                <a:gd name="connsiteX16" fmla="*/ 187500 w 420000"/>
                <a:gd name="connsiteY16" fmla="*/ 165000 h 382500"/>
                <a:gd name="connsiteX17" fmla="*/ 187500 w 420000"/>
                <a:gd name="connsiteY17" fmla="*/ 120000 h 382500"/>
                <a:gd name="connsiteX18" fmla="*/ 232500 w 420000"/>
                <a:gd name="connsiteY18" fmla="*/ 120000 h 382500"/>
                <a:gd name="connsiteX19" fmla="*/ 232500 w 420000"/>
                <a:gd name="connsiteY19" fmla="*/ 165000 h 382500"/>
                <a:gd name="connsiteX20" fmla="*/ 232500 w 420000"/>
                <a:gd name="connsiteY20" fmla="*/ 330000 h 382500"/>
                <a:gd name="connsiteX21" fmla="*/ 187500 w 420000"/>
                <a:gd name="connsiteY21" fmla="*/ 330000 h 382500"/>
                <a:gd name="connsiteX22" fmla="*/ 187500 w 420000"/>
                <a:gd name="connsiteY22" fmla="*/ 240000 h 382500"/>
                <a:gd name="connsiteX23" fmla="*/ 232500 w 420000"/>
                <a:gd name="connsiteY23" fmla="*/ 240000 h 382500"/>
                <a:gd name="connsiteX24" fmla="*/ 232500 w 420000"/>
                <a:gd name="connsiteY24" fmla="*/ 330000 h 382500"/>
                <a:gd name="connsiteX25" fmla="*/ 127500 w 420000"/>
                <a:gd name="connsiteY25" fmla="*/ 165000 h 382500"/>
                <a:gd name="connsiteX26" fmla="*/ 82500 w 420000"/>
                <a:gd name="connsiteY26" fmla="*/ 165000 h 382500"/>
                <a:gd name="connsiteX27" fmla="*/ 82500 w 420000"/>
                <a:gd name="connsiteY27" fmla="*/ 120000 h 382500"/>
                <a:gd name="connsiteX28" fmla="*/ 127500 w 420000"/>
                <a:gd name="connsiteY28" fmla="*/ 120000 h 382500"/>
                <a:gd name="connsiteX29" fmla="*/ 127500 w 420000"/>
                <a:gd name="connsiteY29" fmla="*/ 165000 h 382500"/>
                <a:gd name="connsiteX30" fmla="*/ 127500 w 420000"/>
                <a:gd name="connsiteY30" fmla="*/ 285000 h 382500"/>
                <a:gd name="connsiteX31" fmla="*/ 82500 w 420000"/>
                <a:gd name="connsiteY31" fmla="*/ 285000 h 382500"/>
                <a:gd name="connsiteX32" fmla="*/ 82500 w 420000"/>
                <a:gd name="connsiteY32" fmla="*/ 240000 h 382500"/>
                <a:gd name="connsiteX33" fmla="*/ 127500 w 420000"/>
                <a:gd name="connsiteY33" fmla="*/ 240000 h 382500"/>
                <a:gd name="connsiteX34" fmla="*/ 127500 w 420000"/>
                <a:gd name="connsiteY34" fmla="*/ 285000 h 382500"/>
                <a:gd name="connsiteX35" fmla="*/ 390000 w 420000"/>
                <a:gd name="connsiteY35" fmla="*/ 330000 h 382500"/>
                <a:gd name="connsiteX36" fmla="*/ 386825 w 420000"/>
                <a:gd name="connsiteY36" fmla="*/ 84675 h 382500"/>
                <a:gd name="connsiteX37" fmla="*/ 30000 w 420000"/>
                <a:gd name="connsiteY37" fmla="*/ 81500 h 382500"/>
                <a:gd name="connsiteX38" fmla="*/ 30000 w 420000"/>
                <a:gd name="connsiteY38" fmla="*/ 330000 h 382500"/>
                <a:gd name="connsiteX39" fmla="*/ 0 w 420000"/>
                <a:gd name="connsiteY39" fmla="*/ 330000 h 382500"/>
                <a:gd name="connsiteX40" fmla="*/ 0 w 420000"/>
                <a:gd name="connsiteY40" fmla="*/ 382500 h 382500"/>
                <a:gd name="connsiteX41" fmla="*/ 420000 w 420000"/>
                <a:gd name="connsiteY41" fmla="*/ 382500 h 382500"/>
                <a:gd name="connsiteX42" fmla="*/ 420000 w 420000"/>
                <a:gd name="connsiteY42" fmla="*/ 330000 h 382500"/>
                <a:gd name="connsiteX43" fmla="*/ 390000 w 420000"/>
                <a:gd name="connsiteY43" fmla="*/ 330000 h 382500"/>
                <a:gd name="connsiteX0" fmla="*/ 337500 w 420000"/>
                <a:gd name="connsiteY0" fmla="*/ 45000 h 382500"/>
                <a:gd name="connsiteX1" fmla="*/ 292500 w 420000"/>
                <a:gd name="connsiteY1" fmla="*/ 45000 h 382500"/>
                <a:gd name="connsiteX2" fmla="*/ 337500 w 420000"/>
                <a:gd name="connsiteY2" fmla="*/ 0 h 382500"/>
                <a:gd name="connsiteX3" fmla="*/ 337500 w 420000"/>
                <a:gd name="connsiteY3" fmla="*/ 45000 h 382500"/>
                <a:gd name="connsiteX4" fmla="*/ 337500 w 420000"/>
                <a:gd name="connsiteY4" fmla="*/ 165000 h 382500"/>
                <a:gd name="connsiteX5" fmla="*/ 292500 w 420000"/>
                <a:gd name="connsiteY5" fmla="*/ 165000 h 382500"/>
                <a:gd name="connsiteX6" fmla="*/ 292500 w 420000"/>
                <a:gd name="connsiteY6" fmla="*/ 120000 h 382500"/>
                <a:gd name="connsiteX7" fmla="*/ 337500 w 420000"/>
                <a:gd name="connsiteY7" fmla="*/ 120000 h 382500"/>
                <a:gd name="connsiteX8" fmla="*/ 337500 w 420000"/>
                <a:gd name="connsiteY8" fmla="*/ 165000 h 382500"/>
                <a:gd name="connsiteX9" fmla="*/ 337500 w 420000"/>
                <a:gd name="connsiteY9" fmla="*/ 285000 h 382500"/>
                <a:gd name="connsiteX10" fmla="*/ 292500 w 420000"/>
                <a:gd name="connsiteY10" fmla="*/ 285000 h 382500"/>
                <a:gd name="connsiteX11" fmla="*/ 292500 w 420000"/>
                <a:gd name="connsiteY11" fmla="*/ 240000 h 382500"/>
                <a:gd name="connsiteX12" fmla="*/ 337500 w 420000"/>
                <a:gd name="connsiteY12" fmla="*/ 240000 h 382500"/>
                <a:gd name="connsiteX13" fmla="*/ 337500 w 420000"/>
                <a:gd name="connsiteY13" fmla="*/ 285000 h 382500"/>
                <a:gd name="connsiteX14" fmla="*/ 232500 w 420000"/>
                <a:gd name="connsiteY14" fmla="*/ 165000 h 382500"/>
                <a:gd name="connsiteX15" fmla="*/ 187500 w 420000"/>
                <a:gd name="connsiteY15" fmla="*/ 165000 h 382500"/>
                <a:gd name="connsiteX16" fmla="*/ 187500 w 420000"/>
                <a:gd name="connsiteY16" fmla="*/ 120000 h 382500"/>
                <a:gd name="connsiteX17" fmla="*/ 232500 w 420000"/>
                <a:gd name="connsiteY17" fmla="*/ 120000 h 382500"/>
                <a:gd name="connsiteX18" fmla="*/ 232500 w 420000"/>
                <a:gd name="connsiteY18" fmla="*/ 165000 h 382500"/>
                <a:gd name="connsiteX19" fmla="*/ 232500 w 420000"/>
                <a:gd name="connsiteY19" fmla="*/ 330000 h 382500"/>
                <a:gd name="connsiteX20" fmla="*/ 187500 w 420000"/>
                <a:gd name="connsiteY20" fmla="*/ 330000 h 382500"/>
                <a:gd name="connsiteX21" fmla="*/ 187500 w 420000"/>
                <a:gd name="connsiteY21" fmla="*/ 240000 h 382500"/>
                <a:gd name="connsiteX22" fmla="*/ 232500 w 420000"/>
                <a:gd name="connsiteY22" fmla="*/ 240000 h 382500"/>
                <a:gd name="connsiteX23" fmla="*/ 232500 w 420000"/>
                <a:gd name="connsiteY23" fmla="*/ 330000 h 382500"/>
                <a:gd name="connsiteX24" fmla="*/ 127500 w 420000"/>
                <a:gd name="connsiteY24" fmla="*/ 165000 h 382500"/>
                <a:gd name="connsiteX25" fmla="*/ 82500 w 420000"/>
                <a:gd name="connsiteY25" fmla="*/ 165000 h 382500"/>
                <a:gd name="connsiteX26" fmla="*/ 82500 w 420000"/>
                <a:gd name="connsiteY26" fmla="*/ 120000 h 382500"/>
                <a:gd name="connsiteX27" fmla="*/ 127500 w 420000"/>
                <a:gd name="connsiteY27" fmla="*/ 120000 h 382500"/>
                <a:gd name="connsiteX28" fmla="*/ 127500 w 420000"/>
                <a:gd name="connsiteY28" fmla="*/ 165000 h 382500"/>
                <a:gd name="connsiteX29" fmla="*/ 127500 w 420000"/>
                <a:gd name="connsiteY29" fmla="*/ 285000 h 382500"/>
                <a:gd name="connsiteX30" fmla="*/ 82500 w 420000"/>
                <a:gd name="connsiteY30" fmla="*/ 285000 h 382500"/>
                <a:gd name="connsiteX31" fmla="*/ 82500 w 420000"/>
                <a:gd name="connsiteY31" fmla="*/ 240000 h 382500"/>
                <a:gd name="connsiteX32" fmla="*/ 127500 w 420000"/>
                <a:gd name="connsiteY32" fmla="*/ 240000 h 382500"/>
                <a:gd name="connsiteX33" fmla="*/ 127500 w 420000"/>
                <a:gd name="connsiteY33" fmla="*/ 285000 h 382500"/>
                <a:gd name="connsiteX34" fmla="*/ 390000 w 420000"/>
                <a:gd name="connsiteY34" fmla="*/ 330000 h 382500"/>
                <a:gd name="connsiteX35" fmla="*/ 386825 w 420000"/>
                <a:gd name="connsiteY35" fmla="*/ 84675 h 382500"/>
                <a:gd name="connsiteX36" fmla="*/ 30000 w 420000"/>
                <a:gd name="connsiteY36" fmla="*/ 81500 h 382500"/>
                <a:gd name="connsiteX37" fmla="*/ 30000 w 420000"/>
                <a:gd name="connsiteY37" fmla="*/ 330000 h 382500"/>
                <a:gd name="connsiteX38" fmla="*/ 0 w 420000"/>
                <a:gd name="connsiteY38" fmla="*/ 330000 h 382500"/>
                <a:gd name="connsiteX39" fmla="*/ 0 w 420000"/>
                <a:gd name="connsiteY39" fmla="*/ 382500 h 382500"/>
                <a:gd name="connsiteX40" fmla="*/ 420000 w 420000"/>
                <a:gd name="connsiteY40" fmla="*/ 382500 h 382500"/>
                <a:gd name="connsiteX41" fmla="*/ 420000 w 420000"/>
                <a:gd name="connsiteY41" fmla="*/ 330000 h 382500"/>
                <a:gd name="connsiteX42" fmla="*/ 390000 w 420000"/>
                <a:gd name="connsiteY42" fmla="*/ 330000 h 382500"/>
                <a:gd name="connsiteX0" fmla="*/ 337500 w 420000"/>
                <a:gd name="connsiteY0" fmla="*/ 0 h 382500"/>
                <a:gd name="connsiteX1" fmla="*/ 292500 w 420000"/>
                <a:gd name="connsiteY1" fmla="*/ 45000 h 382500"/>
                <a:gd name="connsiteX2" fmla="*/ 337500 w 420000"/>
                <a:gd name="connsiteY2" fmla="*/ 0 h 382500"/>
                <a:gd name="connsiteX3" fmla="*/ 337500 w 420000"/>
                <a:gd name="connsiteY3" fmla="*/ 165000 h 382500"/>
                <a:gd name="connsiteX4" fmla="*/ 292500 w 420000"/>
                <a:gd name="connsiteY4" fmla="*/ 165000 h 382500"/>
                <a:gd name="connsiteX5" fmla="*/ 292500 w 420000"/>
                <a:gd name="connsiteY5" fmla="*/ 120000 h 382500"/>
                <a:gd name="connsiteX6" fmla="*/ 337500 w 420000"/>
                <a:gd name="connsiteY6" fmla="*/ 120000 h 382500"/>
                <a:gd name="connsiteX7" fmla="*/ 337500 w 420000"/>
                <a:gd name="connsiteY7" fmla="*/ 165000 h 382500"/>
                <a:gd name="connsiteX8" fmla="*/ 337500 w 420000"/>
                <a:gd name="connsiteY8" fmla="*/ 285000 h 382500"/>
                <a:gd name="connsiteX9" fmla="*/ 292500 w 420000"/>
                <a:gd name="connsiteY9" fmla="*/ 285000 h 382500"/>
                <a:gd name="connsiteX10" fmla="*/ 292500 w 420000"/>
                <a:gd name="connsiteY10" fmla="*/ 240000 h 382500"/>
                <a:gd name="connsiteX11" fmla="*/ 337500 w 420000"/>
                <a:gd name="connsiteY11" fmla="*/ 240000 h 382500"/>
                <a:gd name="connsiteX12" fmla="*/ 337500 w 420000"/>
                <a:gd name="connsiteY12" fmla="*/ 285000 h 382500"/>
                <a:gd name="connsiteX13" fmla="*/ 232500 w 420000"/>
                <a:gd name="connsiteY13" fmla="*/ 165000 h 382500"/>
                <a:gd name="connsiteX14" fmla="*/ 187500 w 420000"/>
                <a:gd name="connsiteY14" fmla="*/ 165000 h 382500"/>
                <a:gd name="connsiteX15" fmla="*/ 187500 w 420000"/>
                <a:gd name="connsiteY15" fmla="*/ 120000 h 382500"/>
                <a:gd name="connsiteX16" fmla="*/ 232500 w 420000"/>
                <a:gd name="connsiteY16" fmla="*/ 120000 h 382500"/>
                <a:gd name="connsiteX17" fmla="*/ 232500 w 420000"/>
                <a:gd name="connsiteY17" fmla="*/ 165000 h 382500"/>
                <a:gd name="connsiteX18" fmla="*/ 232500 w 420000"/>
                <a:gd name="connsiteY18" fmla="*/ 330000 h 382500"/>
                <a:gd name="connsiteX19" fmla="*/ 187500 w 420000"/>
                <a:gd name="connsiteY19" fmla="*/ 330000 h 382500"/>
                <a:gd name="connsiteX20" fmla="*/ 187500 w 420000"/>
                <a:gd name="connsiteY20" fmla="*/ 240000 h 382500"/>
                <a:gd name="connsiteX21" fmla="*/ 232500 w 420000"/>
                <a:gd name="connsiteY21" fmla="*/ 240000 h 382500"/>
                <a:gd name="connsiteX22" fmla="*/ 232500 w 420000"/>
                <a:gd name="connsiteY22" fmla="*/ 330000 h 382500"/>
                <a:gd name="connsiteX23" fmla="*/ 127500 w 420000"/>
                <a:gd name="connsiteY23" fmla="*/ 165000 h 382500"/>
                <a:gd name="connsiteX24" fmla="*/ 82500 w 420000"/>
                <a:gd name="connsiteY24" fmla="*/ 165000 h 382500"/>
                <a:gd name="connsiteX25" fmla="*/ 82500 w 420000"/>
                <a:gd name="connsiteY25" fmla="*/ 120000 h 382500"/>
                <a:gd name="connsiteX26" fmla="*/ 127500 w 420000"/>
                <a:gd name="connsiteY26" fmla="*/ 120000 h 382500"/>
                <a:gd name="connsiteX27" fmla="*/ 127500 w 420000"/>
                <a:gd name="connsiteY27" fmla="*/ 165000 h 382500"/>
                <a:gd name="connsiteX28" fmla="*/ 127500 w 420000"/>
                <a:gd name="connsiteY28" fmla="*/ 285000 h 382500"/>
                <a:gd name="connsiteX29" fmla="*/ 82500 w 420000"/>
                <a:gd name="connsiteY29" fmla="*/ 285000 h 382500"/>
                <a:gd name="connsiteX30" fmla="*/ 82500 w 420000"/>
                <a:gd name="connsiteY30" fmla="*/ 240000 h 382500"/>
                <a:gd name="connsiteX31" fmla="*/ 127500 w 420000"/>
                <a:gd name="connsiteY31" fmla="*/ 240000 h 382500"/>
                <a:gd name="connsiteX32" fmla="*/ 127500 w 420000"/>
                <a:gd name="connsiteY32" fmla="*/ 285000 h 382500"/>
                <a:gd name="connsiteX33" fmla="*/ 390000 w 420000"/>
                <a:gd name="connsiteY33" fmla="*/ 330000 h 382500"/>
                <a:gd name="connsiteX34" fmla="*/ 386825 w 420000"/>
                <a:gd name="connsiteY34" fmla="*/ 84675 h 382500"/>
                <a:gd name="connsiteX35" fmla="*/ 30000 w 420000"/>
                <a:gd name="connsiteY35" fmla="*/ 81500 h 382500"/>
                <a:gd name="connsiteX36" fmla="*/ 30000 w 420000"/>
                <a:gd name="connsiteY36" fmla="*/ 330000 h 382500"/>
                <a:gd name="connsiteX37" fmla="*/ 0 w 420000"/>
                <a:gd name="connsiteY37" fmla="*/ 330000 h 382500"/>
                <a:gd name="connsiteX38" fmla="*/ 0 w 420000"/>
                <a:gd name="connsiteY38" fmla="*/ 382500 h 382500"/>
                <a:gd name="connsiteX39" fmla="*/ 420000 w 420000"/>
                <a:gd name="connsiteY39" fmla="*/ 382500 h 382500"/>
                <a:gd name="connsiteX40" fmla="*/ 420000 w 420000"/>
                <a:gd name="connsiteY40" fmla="*/ 330000 h 382500"/>
                <a:gd name="connsiteX41" fmla="*/ 390000 w 420000"/>
                <a:gd name="connsiteY41" fmla="*/ 330000 h 382500"/>
                <a:gd name="connsiteX0" fmla="*/ 337500 w 420000"/>
                <a:gd name="connsiteY0" fmla="*/ 83500 h 301000"/>
                <a:gd name="connsiteX1" fmla="*/ 292500 w 420000"/>
                <a:gd name="connsiteY1" fmla="*/ 83500 h 301000"/>
                <a:gd name="connsiteX2" fmla="*/ 292500 w 420000"/>
                <a:gd name="connsiteY2" fmla="*/ 38500 h 301000"/>
                <a:gd name="connsiteX3" fmla="*/ 337500 w 420000"/>
                <a:gd name="connsiteY3" fmla="*/ 38500 h 301000"/>
                <a:gd name="connsiteX4" fmla="*/ 337500 w 420000"/>
                <a:gd name="connsiteY4" fmla="*/ 83500 h 301000"/>
                <a:gd name="connsiteX5" fmla="*/ 337500 w 420000"/>
                <a:gd name="connsiteY5" fmla="*/ 203500 h 301000"/>
                <a:gd name="connsiteX6" fmla="*/ 292500 w 420000"/>
                <a:gd name="connsiteY6" fmla="*/ 203500 h 301000"/>
                <a:gd name="connsiteX7" fmla="*/ 292500 w 420000"/>
                <a:gd name="connsiteY7" fmla="*/ 158500 h 301000"/>
                <a:gd name="connsiteX8" fmla="*/ 337500 w 420000"/>
                <a:gd name="connsiteY8" fmla="*/ 158500 h 301000"/>
                <a:gd name="connsiteX9" fmla="*/ 337500 w 420000"/>
                <a:gd name="connsiteY9" fmla="*/ 203500 h 301000"/>
                <a:gd name="connsiteX10" fmla="*/ 232500 w 420000"/>
                <a:gd name="connsiteY10" fmla="*/ 83500 h 301000"/>
                <a:gd name="connsiteX11" fmla="*/ 187500 w 420000"/>
                <a:gd name="connsiteY11" fmla="*/ 83500 h 301000"/>
                <a:gd name="connsiteX12" fmla="*/ 187500 w 420000"/>
                <a:gd name="connsiteY12" fmla="*/ 38500 h 301000"/>
                <a:gd name="connsiteX13" fmla="*/ 232500 w 420000"/>
                <a:gd name="connsiteY13" fmla="*/ 38500 h 301000"/>
                <a:gd name="connsiteX14" fmla="*/ 232500 w 420000"/>
                <a:gd name="connsiteY14" fmla="*/ 83500 h 301000"/>
                <a:gd name="connsiteX15" fmla="*/ 232500 w 420000"/>
                <a:gd name="connsiteY15" fmla="*/ 248500 h 301000"/>
                <a:gd name="connsiteX16" fmla="*/ 187500 w 420000"/>
                <a:gd name="connsiteY16" fmla="*/ 248500 h 301000"/>
                <a:gd name="connsiteX17" fmla="*/ 187500 w 420000"/>
                <a:gd name="connsiteY17" fmla="*/ 158500 h 301000"/>
                <a:gd name="connsiteX18" fmla="*/ 232500 w 420000"/>
                <a:gd name="connsiteY18" fmla="*/ 158500 h 301000"/>
                <a:gd name="connsiteX19" fmla="*/ 232500 w 420000"/>
                <a:gd name="connsiteY19" fmla="*/ 248500 h 301000"/>
                <a:gd name="connsiteX20" fmla="*/ 127500 w 420000"/>
                <a:gd name="connsiteY20" fmla="*/ 83500 h 301000"/>
                <a:gd name="connsiteX21" fmla="*/ 82500 w 420000"/>
                <a:gd name="connsiteY21" fmla="*/ 83500 h 301000"/>
                <a:gd name="connsiteX22" fmla="*/ 82500 w 420000"/>
                <a:gd name="connsiteY22" fmla="*/ 38500 h 301000"/>
                <a:gd name="connsiteX23" fmla="*/ 127500 w 420000"/>
                <a:gd name="connsiteY23" fmla="*/ 38500 h 301000"/>
                <a:gd name="connsiteX24" fmla="*/ 127500 w 420000"/>
                <a:gd name="connsiteY24" fmla="*/ 83500 h 301000"/>
                <a:gd name="connsiteX25" fmla="*/ 127500 w 420000"/>
                <a:gd name="connsiteY25" fmla="*/ 203500 h 301000"/>
                <a:gd name="connsiteX26" fmla="*/ 82500 w 420000"/>
                <a:gd name="connsiteY26" fmla="*/ 203500 h 301000"/>
                <a:gd name="connsiteX27" fmla="*/ 82500 w 420000"/>
                <a:gd name="connsiteY27" fmla="*/ 158500 h 301000"/>
                <a:gd name="connsiteX28" fmla="*/ 127500 w 420000"/>
                <a:gd name="connsiteY28" fmla="*/ 158500 h 301000"/>
                <a:gd name="connsiteX29" fmla="*/ 127500 w 420000"/>
                <a:gd name="connsiteY29" fmla="*/ 203500 h 301000"/>
                <a:gd name="connsiteX30" fmla="*/ 390000 w 420000"/>
                <a:gd name="connsiteY30" fmla="*/ 248500 h 301000"/>
                <a:gd name="connsiteX31" fmla="*/ 386825 w 420000"/>
                <a:gd name="connsiteY31" fmla="*/ 3175 h 301000"/>
                <a:gd name="connsiteX32" fmla="*/ 30000 w 420000"/>
                <a:gd name="connsiteY32" fmla="*/ 0 h 301000"/>
                <a:gd name="connsiteX33" fmla="*/ 30000 w 420000"/>
                <a:gd name="connsiteY33" fmla="*/ 248500 h 301000"/>
                <a:gd name="connsiteX34" fmla="*/ 0 w 420000"/>
                <a:gd name="connsiteY34" fmla="*/ 248500 h 301000"/>
                <a:gd name="connsiteX35" fmla="*/ 0 w 420000"/>
                <a:gd name="connsiteY35" fmla="*/ 301000 h 301000"/>
                <a:gd name="connsiteX36" fmla="*/ 420000 w 420000"/>
                <a:gd name="connsiteY36" fmla="*/ 301000 h 301000"/>
                <a:gd name="connsiteX37" fmla="*/ 420000 w 420000"/>
                <a:gd name="connsiteY37" fmla="*/ 248500 h 301000"/>
                <a:gd name="connsiteX38" fmla="*/ 390000 w 420000"/>
                <a:gd name="connsiteY38" fmla="*/ 248500 h 301000"/>
                <a:gd name="connsiteX0" fmla="*/ 337500 w 420000"/>
                <a:gd name="connsiteY0" fmla="*/ 80325 h 297825"/>
                <a:gd name="connsiteX1" fmla="*/ 292500 w 420000"/>
                <a:gd name="connsiteY1" fmla="*/ 80325 h 297825"/>
                <a:gd name="connsiteX2" fmla="*/ 292500 w 420000"/>
                <a:gd name="connsiteY2" fmla="*/ 35325 h 297825"/>
                <a:gd name="connsiteX3" fmla="*/ 337500 w 420000"/>
                <a:gd name="connsiteY3" fmla="*/ 35325 h 297825"/>
                <a:gd name="connsiteX4" fmla="*/ 337500 w 420000"/>
                <a:gd name="connsiteY4" fmla="*/ 80325 h 297825"/>
                <a:gd name="connsiteX5" fmla="*/ 337500 w 420000"/>
                <a:gd name="connsiteY5" fmla="*/ 200325 h 297825"/>
                <a:gd name="connsiteX6" fmla="*/ 292500 w 420000"/>
                <a:gd name="connsiteY6" fmla="*/ 200325 h 297825"/>
                <a:gd name="connsiteX7" fmla="*/ 292500 w 420000"/>
                <a:gd name="connsiteY7" fmla="*/ 155325 h 297825"/>
                <a:gd name="connsiteX8" fmla="*/ 337500 w 420000"/>
                <a:gd name="connsiteY8" fmla="*/ 155325 h 297825"/>
                <a:gd name="connsiteX9" fmla="*/ 337500 w 420000"/>
                <a:gd name="connsiteY9" fmla="*/ 200325 h 297825"/>
                <a:gd name="connsiteX10" fmla="*/ 232500 w 420000"/>
                <a:gd name="connsiteY10" fmla="*/ 80325 h 297825"/>
                <a:gd name="connsiteX11" fmla="*/ 187500 w 420000"/>
                <a:gd name="connsiteY11" fmla="*/ 80325 h 297825"/>
                <a:gd name="connsiteX12" fmla="*/ 187500 w 420000"/>
                <a:gd name="connsiteY12" fmla="*/ 35325 h 297825"/>
                <a:gd name="connsiteX13" fmla="*/ 232500 w 420000"/>
                <a:gd name="connsiteY13" fmla="*/ 35325 h 297825"/>
                <a:gd name="connsiteX14" fmla="*/ 232500 w 420000"/>
                <a:gd name="connsiteY14" fmla="*/ 80325 h 297825"/>
                <a:gd name="connsiteX15" fmla="*/ 232500 w 420000"/>
                <a:gd name="connsiteY15" fmla="*/ 245325 h 297825"/>
                <a:gd name="connsiteX16" fmla="*/ 187500 w 420000"/>
                <a:gd name="connsiteY16" fmla="*/ 245325 h 297825"/>
                <a:gd name="connsiteX17" fmla="*/ 187500 w 420000"/>
                <a:gd name="connsiteY17" fmla="*/ 155325 h 297825"/>
                <a:gd name="connsiteX18" fmla="*/ 232500 w 420000"/>
                <a:gd name="connsiteY18" fmla="*/ 155325 h 297825"/>
                <a:gd name="connsiteX19" fmla="*/ 232500 w 420000"/>
                <a:gd name="connsiteY19" fmla="*/ 245325 h 297825"/>
                <a:gd name="connsiteX20" fmla="*/ 127500 w 420000"/>
                <a:gd name="connsiteY20" fmla="*/ 80325 h 297825"/>
                <a:gd name="connsiteX21" fmla="*/ 82500 w 420000"/>
                <a:gd name="connsiteY21" fmla="*/ 80325 h 297825"/>
                <a:gd name="connsiteX22" fmla="*/ 82500 w 420000"/>
                <a:gd name="connsiteY22" fmla="*/ 35325 h 297825"/>
                <a:gd name="connsiteX23" fmla="*/ 127500 w 420000"/>
                <a:gd name="connsiteY23" fmla="*/ 35325 h 297825"/>
                <a:gd name="connsiteX24" fmla="*/ 127500 w 420000"/>
                <a:gd name="connsiteY24" fmla="*/ 80325 h 297825"/>
                <a:gd name="connsiteX25" fmla="*/ 127500 w 420000"/>
                <a:gd name="connsiteY25" fmla="*/ 200325 h 297825"/>
                <a:gd name="connsiteX26" fmla="*/ 82500 w 420000"/>
                <a:gd name="connsiteY26" fmla="*/ 200325 h 297825"/>
                <a:gd name="connsiteX27" fmla="*/ 82500 w 420000"/>
                <a:gd name="connsiteY27" fmla="*/ 155325 h 297825"/>
                <a:gd name="connsiteX28" fmla="*/ 127500 w 420000"/>
                <a:gd name="connsiteY28" fmla="*/ 155325 h 297825"/>
                <a:gd name="connsiteX29" fmla="*/ 127500 w 420000"/>
                <a:gd name="connsiteY29" fmla="*/ 200325 h 297825"/>
                <a:gd name="connsiteX30" fmla="*/ 390000 w 420000"/>
                <a:gd name="connsiteY30" fmla="*/ 245325 h 297825"/>
                <a:gd name="connsiteX31" fmla="*/ 386825 w 420000"/>
                <a:gd name="connsiteY31" fmla="*/ 0 h 297825"/>
                <a:gd name="connsiteX32" fmla="*/ 32381 w 420000"/>
                <a:gd name="connsiteY32" fmla="*/ 30163 h 297825"/>
                <a:gd name="connsiteX33" fmla="*/ 30000 w 420000"/>
                <a:gd name="connsiteY33" fmla="*/ 245325 h 297825"/>
                <a:gd name="connsiteX34" fmla="*/ 0 w 420000"/>
                <a:gd name="connsiteY34" fmla="*/ 245325 h 297825"/>
                <a:gd name="connsiteX35" fmla="*/ 0 w 420000"/>
                <a:gd name="connsiteY35" fmla="*/ 297825 h 297825"/>
                <a:gd name="connsiteX36" fmla="*/ 420000 w 420000"/>
                <a:gd name="connsiteY36" fmla="*/ 297825 h 297825"/>
                <a:gd name="connsiteX37" fmla="*/ 420000 w 420000"/>
                <a:gd name="connsiteY37" fmla="*/ 245325 h 297825"/>
                <a:gd name="connsiteX38" fmla="*/ 390000 w 420000"/>
                <a:gd name="connsiteY38" fmla="*/ 245325 h 297825"/>
                <a:gd name="connsiteX0" fmla="*/ 337500 w 420000"/>
                <a:gd name="connsiteY0" fmla="*/ 61275 h 278775"/>
                <a:gd name="connsiteX1" fmla="*/ 292500 w 420000"/>
                <a:gd name="connsiteY1" fmla="*/ 61275 h 278775"/>
                <a:gd name="connsiteX2" fmla="*/ 292500 w 420000"/>
                <a:gd name="connsiteY2" fmla="*/ 16275 h 278775"/>
                <a:gd name="connsiteX3" fmla="*/ 337500 w 420000"/>
                <a:gd name="connsiteY3" fmla="*/ 16275 h 278775"/>
                <a:gd name="connsiteX4" fmla="*/ 337500 w 420000"/>
                <a:gd name="connsiteY4" fmla="*/ 61275 h 278775"/>
                <a:gd name="connsiteX5" fmla="*/ 337500 w 420000"/>
                <a:gd name="connsiteY5" fmla="*/ 181275 h 278775"/>
                <a:gd name="connsiteX6" fmla="*/ 292500 w 420000"/>
                <a:gd name="connsiteY6" fmla="*/ 181275 h 278775"/>
                <a:gd name="connsiteX7" fmla="*/ 292500 w 420000"/>
                <a:gd name="connsiteY7" fmla="*/ 136275 h 278775"/>
                <a:gd name="connsiteX8" fmla="*/ 337500 w 420000"/>
                <a:gd name="connsiteY8" fmla="*/ 136275 h 278775"/>
                <a:gd name="connsiteX9" fmla="*/ 337500 w 420000"/>
                <a:gd name="connsiteY9" fmla="*/ 181275 h 278775"/>
                <a:gd name="connsiteX10" fmla="*/ 232500 w 420000"/>
                <a:gd name="connsiteY10" fmla="*/ 61275 h 278775"/>
                <a:gd name="connsiteX11" fmla="*/ 187500 w 420000"/>
                <a:gd name="connsiteY11" fmla="*/ 61275 h 278775"/>
                <a:gd name="connsiteX12" fmla="*/ 187500 w 420000"/>
                <a:gd name="connsiteY12" fmla="*/ 16275 h 278775"/>
                <a:gd name="connsiteX13" fmla="*/ 232500 w 420000"/>
                <a:gd name="connsiteY13" fmla="*/ 16275 h 278775"/>
                <a:gd name="connsiteX14" fmla="*/ 232500 w 420000"/>
                <a:gd name="connsiteY14" fmla="*/ 61275 h 278775"/>
                <a:gd name="connsiteX15" fmla="*/ 232500 w 420000"/>
                <a:gd name="connsiteY15" fmla="*/ 226275 h 278775"/>
                <a:gd name="connsiteX16" fmla="*/ 187500 w 420000"/>
                <a:gd name="connsiteY16" fmla="*/ 226275 h 278775"/>
                <a:gd name="connsiteX17" fmla="*/ 187500 w 420000"/>
                <a:gd name="connsiteY17" fmla="*/ 136275 h 278775"/>
                <a:gd name="connsiteX18" fmla="*/ 232500 w 420000"/>
                <a:gd name="connsiteY18" fmla="*/ 136275 h 278775"/>
                <a:gd name="connsiteX19" fmla="*/ 232500 w 420000"/>
                <a:gd name="connsiteY19" fmla="*/ 226275 h 278775"/>
                <a:gd name="connsiteX20" fmla="*/ 127500 w 420000"/>
                <a:gd name="connsiteY20" fmla="*/ 61275 h 278775"/>
                <a:gd name="connsiteX21" fmla="*/ 82500 w 420000"/>
                <a:gd name="connsiteY21" fmla="*/ 61275 h 278775"/>
                <a:gd name="connsiteX22" fmla="*/ 82500 w 420000"/>
                <a:gd name="connsiteY22" fmla="*/ 16275 h 278775"/>
                <a:gd name="connsiteX23" fmla="*/ 127500 w 420000"/>
                <a:gd name="connsiteY23" fmla="*/ 16275 h 278775"/>
                <a:gd name="connsiteX24" fmla="*/ 127500 w 420000"/>
                <a:gd name="connsiteY24" fmla="*/ 61275 h 278775"/>
                <a:gd name="connsiteX25" fmla="*/ 127500 w 420000"/>
                <a:gd name="connsiteY25" fmla="*/ 181275 h 278775"/>
                <a:gd name="connsiteX26" fmla="*/ 82500 w 420000"/>
                <a:gd name="connsiteY26" fmla="*/ 181275 h 278775"/>
                <a:gd name="connsiteX27" fmla="*/ 82500 w 420000"/>
                <a:gd name="connsiteY27" fmla="*/ 136275 h 278775"/>
                <a:gd name="connsiteX28" fmla="*/ 127500 w 420000"/>
                <a:gd name="connsiteY28" fmla="*/ 136275 h 278775"/>
                <a:gd name="connsiteX29" fmla="*/ 127500 w 420000"/>
                <a:gd name="connsiteY29" fmla="*/ 181275 h 278775"/>
                <a:gd name="connsiteX30" fmla="*/ 390000 w 420000"/>
                <a:gd name="connsiteY30" fmla="*/ 226275 h 278775"/>
                <a:gd name="connsiteX31" fmla="*/ 386825 w 420000"/>
                <a:gd name="connsiteY31" fmla="*/ 0 h 278775"/>
                <a:gd name="connsiteX32" fmla="*/ 32381 w 420000"/>
                <a:gd name="connsiteY32" fmla="*/ 11113 h 278775"/>
                <a:gd name="connsiteX33" fmla="*/ 30000 w 420000"/>
                <a:gd name="connsiteY33" fmla="*/ 226275 h 278775"/>
                <a:gd name="connsiteX34" fmla="*/ 0 w 420000"/>
                <a:gd name="connsiteY34" fmla="*/ 226275 h 278775"/>
                <a:gd name="connsiteX35" fmla="*/ 0 w 420000"/>
                <a:gd name="connsiteY35" fmla="*/ 278775 h 278775"/>
                <a:gd name="connsiteX36" fmla="*/ 420000 w 420000"/>
                <a:gd name="connsiteY36" fmla="*/ 278775 h 278775"/>
                <a:gd name="connsiteX37" fmla="*/ 420000 w 420000"/>
                <a:gd name="connsiteY37" fmla="*/ 226275 h 278775"/>
                <a:gd name="connsiteX38" fmla="*/ 390000 w 420000"/>
                <a:gd name="connsiteY38" fmla="*/ 226275 h 278775"/>
                <a:gd name="connsiteX0" fmla="*/ 337500 w 420000"/>
                <a:gd name="connsiteY0" fmla="*/ 61275 h 278775"/>
                <a:gd name="connsiteX1" fmla="*/ 292500 w 420000"/>
                <a:gd name="connsiteY1" fmla="*/ 61275 h 278775"/>
                <a:gd name="connsiteX2" fmla="*/ 292500 w 420000"/>
                <a:gd name="connsiteY2" fmla="*/ 16275 h 278775"/>
                <a:gd name="connsiteX3" fmla="*/ 337500 w 420000"/>
                <a:gd name="connsiteY3" fmla="*/ 16275 h 278775"/>
                <a:gd name="connsiteX4" fmla="*/ 337500 w 420000"/>
                <a:gd name="connsiteY4" fmla="*/ 61275 h 278775"/>
                <a:gd name="connsiteX5" fmla="*/ 337500 w 420000"/>
                <a:gd name="connsiteY5" fmla="*/ 181275 h 278775"/>
                <a:gd name="connsiteX6" fmla="*/ 292500 w 420000"/>
                <a:gd name="connsiteY6" fmla="*/ 181275 h 278775"/>
                <a:gd name="connsiteX7" fmla="*/ 292500 w 420000"/>
                <a:gd name="connsiteY7" fmla="*/ 136275 h 278775"/>
                <a:gd name="connsiteX8" fmla="*/ 337500 w 420000"/>
                <a:gd name="connsiteY8" fmla="*/ 136275 h 278775"/>
                <a:gd name="connsiteX9" fmla="*/ 337500 w 420000"/>
                <a:gd name="connsiteY9" fmla="*/ 181275 h 278775"/>
                <a:gd name="connsiteX10" fmla="*/ 232500 w 420000"/>
                <a:gd name="connsiteY10" fmla="*/ 61275 h 278775"/>
                <a:gd name="connsiteX11" fmla="*/ 187500 w 420000"/>
                <a:gd name="connsiteY11" fmla="*/ 61275 h 278775"/>
                <a:gd name="connsiteX12" fmla="*/ 187500 w 420000"/>
                <a:gd name="connsiteY12" fmla="*/ 16275 h 278775"/>
                <a:gd name="connsiteX13" fmla="*/ 232500 w 420000"/>
                <a:gd name="connsiteY13" fmla="*/ 16275 h 278775"/>
                <a:gd name="connsiteX14" fmla="*/ 232500 w 420000"/>
                <a:gd name="connsiteY14" fmla="*/ 61275 h 278775"/>
                <a:gd name="connsiteX15" fmla="*/ 232500 w 420000"/>
                <a:gd name="connsiteY15" fmla="*/ 226275 h 278775"/>
                <a:gd name="connsiteX16" fmla="*/ 187500 w 420000"/>
                <a:gd name="connsiteY16" fmla="*/ 226275 h 278775"/>
                <a:gd name="connsiteX17" fmla="*/ 187500 w 420000"/>
                <a:gd name="connsiteY17" fmla="*/ 136275 h 278775"/>
                <a:gd name="connsiteX18" fmla="*/ 232500 w 420000"/>
                <a:gd name="connsiteY18" fmla="*/ 136275 h 278775"/>
                <a:gd name="connsiteX19" fmla="*/ 232500 w 420000"/>
                <a:gd name="connsiteY19" fmla="*/ 226275 h 278775"/>
                <a:gd name="connsiteX20" fmla="*/ 127500 w 420000"/>
                <a:gd name="connsiteY20" fmla="*/ 61275 h 278775"/>
                <a:gd name="connsiteX21" fmla="*/ 82500 w 420000"/>
                <a:gd name="connsiteY21" fmla="*/ 61275 h 278775"/>
                <a:gd name="connsiteX22" fmla="*/ 82500 w 420000"/>
                <a:gd name="connsiteY22" fmla="*/ 16275 h 278775"/>
                <a:gd name="connsiteX23" fmla="*/ 127500 w 420000"/>
                <a:gd name="connsiteY23" fmla="*/ 16275 h 278775"/>
                <a:gd name="connsiteX24" fmla="*/ 127500 w 420000"/>
                <a:gd name="connsiteY24" fmla="*/ 61275 h 278775"/>
                <a:gd name="connsiteX25" fmla="*/ 127500 w 420000"/>
                <a:gd name="connsiteY25" fmla="*/ 181275 h 278775"/>
                <a:gd name="connsiteX26" fmla="*/ 82500 w 420000"/>
                <a:gd name="connsiteY26" fmla="*/ 181275 h 278775"/>
                <a:gd name="connsiteX27" fmla="*/ 82500 w 420000"/>
                <a:gd name="connsiteY27" fmla="*/ 136275 h 278775"/>
                <a:gd name="connsiteX28" fmla="*/ 127500 w 420000"/>
                <a:gd name="connsiteY28" fmla="*/ 136275 h 278775"/>
                <a:gd name="connsiteX29" fmla="*/ 127500 w 420000"/>
                <a:gd name="connsiteY29" fmla="*/ 181275 h 278775"/>
                <a:gd name="connsiteX30" fmla="*/ 390000 w 420000"/>
                <a:gd name="connsiteY30" fmla="*/ 226275 h 278775"/>
                <a:gd name="connsiteX31" fmla="*/ 386825 w 420000"/>
                <a:gd name="connsiteY31" fmla="*/ 0 h 278775"/>
                <a:gd name="connsiteX32" fmla="*/ 32381 w 420000"/>
                <a:gd name="connsiteY32" fmla="*/ 8732 h 278775"/>
                <a:gd name="connsiteX33" fmla="*/ 30000 w 420000"/>
                <a:gd name="connsiteY33" fmla="*/ 226275 h 278775"/>
                <a:gd name="connsiteX34" fmla="*/ 0 w 420000"/>
                <a:gd name="connsiteY34" fmla="*/ 226275 h 278775"/>
                <a:gd name="connsiteX35" fmla="*/ 0 w 420000"/>
                <a:gd name="connsiteY35" fmla="*/ 278775 h 278775"/>
                <a:gd name="connsiteX36" fmla="*/ 420000 w 420000"/>
                <a:gd name="connsiteY36" fmla="*/ 278775 h 278775"/>
                <a:gd name="connsiteX37" fmla="*/ 420000 w 420000"/>
                <a:gd name="connsiteY37" fmla="*/ 226275 h 278775"/>
                <a:gd name="connsiteX38" fmla="*/ 390000 w 420000"/>
                <a:gd name="connsiteY38" fmla="*/ 226275 h 278775"/>
                <a:gd name="connsiteX0" fmla="*/ 337500 w 420000"/>
                <a:gd name="connsiteY0" fmla="*/ 54131 h 271631"/>
                <a:gd name="connsiteX1" fmla="*/ 292500 w 420000"/>
                <a:gd name="connsiteY1" fmla="*/ 54131 h 271631"/>
                <a:gd name="connsiteX2" fmla="*/ 292500 w 420000"/>
                <a:gd name="connsiteY2" fmla="*/ 9131 h 271631"/>
                <a:gd name="connsiteX3" fmla="*/ 337500 w 420000"/>
                <a:gd name="connsiteY3" fmla="*/ 9131 h 271631"/>
                <a:gd name="connsiteX4" fmla="*/ 337500 w 420000"/>
                <a:gd name="connsiteY4" fmla="*/ 54131 h 271631"/>
                <a:gd name="connsiteX5" fmla="*/ 337500 w 420000"/>
                <a:gd name="connsiteY5" fmla="*/ 174131 h 271631"/>
                <a:gd name="connsiteX6" fmla="*/ 292500 w 420000"/>
                <a:gd name="connsiteY6" fmla="*/ 174131 h 271631"/>
                <a:gd name="connsiteX7" fmla="*/ 292500 w 420000"/>
                <a:gd name="connsiteY7" fmla="*/ 129131 h 271631"/>
                <a:gd name="connsiteX8" fmla="*/ 337500 w 420000"/>
                <a:gd name="connsiteY8" fmla="*/ 129131 h 271631"/>
                <a:gd name="connsiteX9" fmla="*/ 337500 w 420000"/>
                <a:gd name="connsiteY9" fmla="*/ 174131 h 271631"/>
                <a:gd name="connsiteX10" fmla="*/ 232500 w 420000"/>
                <a:gd name="connsiteY10" fmla="*/ 54131 h 271631"/>
                <a:gd name="connsiteX11" fmla="*/ 187500 w 420000"/>
                <a:gd name="connsiteY11" fmla="*/ 54131 h 271631"/>
                <a:gd name="connsiteX12" fmla="*/ 187500 w 420000"/>
                <a:gd name="connsiteY12" fmla="*/ 9131 h 271631"/>
                <a:gd name="connsiteX13" fmla="*/ 232500 w 420000"/>
                <a:gd name="connsiteY13" fmla="*/ 9131 h 271631"/>
                <a:gd name="connsiteX14" fmla="*/ 232500 w 420000"/>
                <a:gd name="connsiteY14" fmla="*/ 54131 h 271631"/>
                <a:gd name="connsiteX15" fmla="*/ 232500 w 420000"/>
                <a:gd name="connsiteY15" fmla="*/ 219131 h 271631"/>
                <a:gd name="connsiteX16" fmla="*/ 187500 w 420000"/>
                <a:gd name="connsiteY16" fmla="*/ 219131 h 271631"/>
                <a:gd name="connsiteX17" fmla="*/ 187500 w 420000"/>
                <a:gd name="connsiteY17" fmla="*/ 129131 h 271631"/>
                <a:gd name="connsiteX18" fmla="*/ 232500 w 420000"/>
                <a:gd name="connsiteY18" fmla="*/ 129131 h 271631"/>
                <a:gd name="connsiteX19" fmla="*/ 232500 w 420000"/>
                <a:gd name="connsiteY19" fmla="*/ 219131 h 271631"/>
                <a:gd name="connsiteX20" fmla="*/ 127500 w 420000"/>
                <a:gd name="connsiteY20" fmla="*/ 54131 h 271631"/>
                <a:gd name="connsiteX21" fmla="*/ 82500 w 420000"/>
                <a:gd name="connsiteY21" fmla="*/ 54131 h 271631"/>
                <a:gd name="connsiteX22" fmla="*/ 82500 w 420000"/>
                <a:gd name="connsiteY22" fmla="*/ 9131 h 271631"/>
                <a:gd name="connsiteX23" fmla="*/ 127500 w 420000"/>
                <a:gd name="connsiteY23" fmla="*/ 9131 h 271631"/>
                <a:gd name="connsiteX24" fmla="*/ 127500 w 420000"/>
                <a:gd name="connsiteY24" fmla="*/ 54131 h 271631"/>
                <a:gd name="connsiteX25" fmla="*/ 127500 w 420000"/>
                <a:gd name="connsiteY25" fmla="*/ 174131 h 271631"/>
                <a:gd name="connsiteX26" fmla="*/ 82500 w 420000"/>
                <a:gd name="connsiteY26" fmla="*/ 174131 h 271631"/>
                <a:gd name="connsiteX27" fmla="*/ 82500 w 420000"/>
                <a:gd name="connsiteY27" fmla="*/ 129131 h 271631"/>
                <a:gd name="connsiteX28" fmla="*/ 127500 w 420000"/>
                <a:gd name="connsiteY28" fmla="*/ 129131 h 271631"/>
                <a:gd name="connsiteX29" fmla="*/ 127500 w 420000"/>
                <a:gd name="connsiteY29" fmla="*/ 174131 h 271631"/>
                <a:gd name="connsiteX30" fmla="*/ 390000 w 420000"/>
                <a:gd name="connsiteY30" fmla="*/ 219131 h 271631"/>
                <a:gd name="connsiteX31" fmla="*/ 386825 w 420000"/>
                <a:gd name="connsiteY31" fmla="*/ 0 h 271631"/>
                <a:gd name="connsiteX32" fmla="*/ 32381 w 420000"/>
                <a:gd name="connsiteY32" fmla="*/ 1588 h 271631"/>
                <a:gd name="connsiteX33" fmla="*/ 30000 w 420000"/>
                <a:gd name="connsiteY33" fmla="*/ 219131 h 271631"/>
                <a:gd name="connsiteX34" fmla="*/ 0 w 420000"/>
                <a:gd name="connsiteY34" fmla="*/ 219131 h 271631"/>
                <a:gd name="connsiteX35" fmla="*/ 0 w 420000"/>
                <a:gd name="connsiteY35" fmla="*/ 271631 h 271631"/>
                <a:gd name="connsiteX36" fmla="*/ 420000 w 420000"/>
                <a:gd name="connsiteY36" fmla="*/ 271631 h 271631"/>
                <a:gd name="connsiteX37" fmla="*/ 420000 w 420000"/>
                <a:gd name="connsiteY37" fmla="*/ 219131 h 271631"/>
                <a:gd name="connsiteX38" fmla="*/ 390000 w 420000"/>
                <a:gd name="connsiteY38" fmla="*/ 219131 h 2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0000" h="271631">
                  <a:moveTo>
                    <a:pt x="337500" y="54131"/>
                  </a:moveTo>
                  <a:lnTo>
                    <a:pt x="292500" y="54131"/>
                  </a:lnTo>
                  <a:lnTo>
                    <a:pt x="292500" y="9131"/>
                  </a:lnTo>
                  <a:lnTo>
                    <a:pt x="337500" y="9131"/>
                  </a:lnTo>
                  <a:lnTo>
                    <a:pt x="337500" y="54131"/>
                  </a:lnTo>
                  <a:close/>
                  <a:moveTo>
                    <a:pt x="337500" y="174131"/>
                  </a:moveTo>
                  <a:lnTo>
                    <a:pt x="292500" y="174131"/>
                  </a:lnTo>
                  <a:lnTo>
                    <a:pt x="292500" y="129131"/>
                  </a:lnTo>
                  <a:lnTo>
                    <a:pt x="337500" y="129131"/>
                  </a:lnTo>
                  <a:lnTo>
                    <a:pt x="337500" y="174131"/>
                  </a:lnTo>
                  <a:close/>
                  <a:moveTo>
                    <a:pt x="232500" y="54131"/>
                  </a:moveTo>
                  <a:lnTo>
                    <a:pt x="187500" y="54131"/>
                  </a:lnTo>
                  <a:lnTo>
                    <a:pt x="187500" y="9131"/>
                  </a:lnTo>
                  <a:lnTo>
                    <a:pt x="232500" y="9131"/>
                  </a:lnTo>
                  <a:lnTo>
                    <a:pt x="232500" y="54131"/>
                  </a:lnTo>
                  <a:close/>
                  <a:moveTo>
                    <a:pt x="232500" y="219131"/>
                  </a:moveTo>
                  <a:lnTo>
                    <a:pt x="187500" y="219131"/>
                  </a:lnTo>
                  <a:lnTo>
                    <a:pt x="187500" y="129131"/>
                  </a:lnTo>
                  <a:lnTo>
                    <a:pt x="232500" y="129131"/>
                  </a:lnTo>
                  <a:lnTo>
                    <a:pt x="232500" y="219131"/>
                  </a:lnTo>
                  <a:close/>
                  <a:moveTo>
                    <a:pt x="127500" y="54131"/>
                  </a:moveTo>
                  <a:lnTo>
                    <a:pt x="82500" y="54131"/>
                  </a:lnTo>
                  <a:lnTo>
                    <a:pt x="82500" y="9131"/>
                  </a:lnTo>
                  <a:lnTo>
                    <a:pt x="127500" y="9131"/>
                  </a:lnTo>
                  <a:lnTo>
                    <a:pt x="127500" y="54131"/>
                  </a:lnTo>
                  <a:close/>
                  <a:moveTo>
                    <a:pt x="127500" y="174131"/>
                  </a:moveTo>
                  <a:lnTo>
                    <a:pt x="82500" y="174131"/>
                  </a:lnTo>
                  <a:lnTo>
                    <a:pt x="82500" y="129131"/>
                  </a:lnTo>
                  <a:lnTo>
                    <a:pt x="127500" y="129131"/>
                  </a:lnTo>
                  <a:lnTo>
                    <a:pt x="127500" y="174131"/>
                  </a:lnTo>
                  <a:close/>
                  <a:moveTo>
                    <a:pt x="390000" y="219131"/>
                  </a:moveTo>
                  <a:cubicBezTo>
                    <a:pt x="388942" y="137356"/>
                    <a:pt x="387883" y="81775"/>
                    <a:pt x="386825" y="0"/>
                  </a:cubicBezTo>
                  <a:lnTo>
                    <a:pt x="32381" y="1588"/>
                  </a:lnTo>
                  <a:cubicBezTo>
                    <a:pt x="31587" y="73309"/>
                    <a:pt x="30794" y="147410"/>
                    <a:pt x="30000" y="219131"/>
                  </a:cubicBezTo>
                  <a:lnTo>
                    <a:pt x="0" y="219131"/>
                  </a:lnTo>
                  <a:lnTo>
                    <a:pt x="0" y="271631"/>
                  </a:lnTo>
                  <a:lnTo>
                    <a:pt x="420000" y="271631"/>
                  </a:lnTo>
                  <a:lnTo>
                    <a:pt x="420000" y="219131"/>
                  </a:lnTo>
                  <a:lnTo>
                    <a:pt x="390000" y="219131"/>
                  </a:lnTo>
                  <a:close/>
                </a:path>
              </a:pathLst>
            </a:custGeom>
            <a:solidFill>
              <a:srgbClr val="000000"/>
            </a:solidFill>
            <a:ln w="74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95" name="Ryhmä 94">
            <a:extLst>
              <a:ext uri="{FF2B5EF4-FFF2-40B4-BE49-F238E27FC236}">
                <a16:creationId xmlns:a16="http://schemas.microsoft.com/office/drawing/2014/main" id="{076F55B6-E2C6-6D20-237C-46B4185D02EF}"/>
              </a:ext>
            </a:extLst>
          </p:cNvPr>
          <p:cNvGrpSpPr/>
          <p:nvPr/>
        </p:nvGrpSpPr>
        <p:grpSpPr>
          <a:xfrm>
            <a:off x="21476758" y="6553341"/>
            <a:ext cx="2151908" cy="1700862"/>
            <a:chOff x="7779002" y="5991737"/>
            <a:chExt cx="2151908" cy="1700862"/>
          </a:xfrm>
        </p:grpSpPr>
        <p:grpSp>
          <p:nvGrpSpPr>
            <p:cNvPr id="96" name="Ryhmä 95">
              <a:extLst>
                <a:ext uri="{FF2B5EF4-FFF2-40B4-BE49-F238E27FC236}">
                  <a16:creationId xmlns:a16="http://schemas.microsoft.com/office/drawing/2014/main" id="{685D292E-C9F4-6894-CBDE-D084CE636D2E}"/>
                </a:ext>
              </a:extLst>
            </p:cNvPr>
            <p:cNvGrpSpPr/>
            <p:nvPr/>
          </p:nvGrpSpPr>
          <p:grpSpPr>
            <a:xfrm>
              <a:off x="7779002" y="5991737"/>
              <a:ext cx="1129595" cy="789042"/>
              <a:chOff x="9211430" y="5222736"/>
              <a:chExt cx="1129595" cy="789042"/>
            </a:xfrm>
          </p:grpSpPr>
          <p:pic>
            <p:nvPicPr>
              <p:cNvPr id="98" name="Kuva 97" descr="Rakennus tasaisella täytöllä">
                <a:extLst>
                  <a:ext uri="{FF2B5EF4-FFF2-40B4-BE49-F238E27FC236}">
                    <a16:creationId xmlns:a16="http://schemas.microsoft.com/office/drawing/2014/main" id="{6D638600-B2AE-1126-FDA7-929058F69A7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9211430" y="5222736"/>
                <a:ext cx="756000" cy="756000"/>
              </a:xfrm>
              <a:prstGeom prst="rect">
                <a:avLst/>
              </a:prstGeom>
            </p:spPr>
          </p:pic>
          <p:sp>
            <p:nvSpPr>
              <p:cNvPr id="99" name="Ellipsi 98">
                <a:extLst>
                  <a:ext uri="{FF2B5EF4-FFF2-40B4-BE49-F238E27FC236}">
                    <a16:creationId xmlns:a16="http://schemas.microsoft.com/office/drawing/2014/main" id="{46924D3D-C6D6-5D45-FE49-4224F16F1A36}"/>
                  </a:ext>
                </a:extLst>
              </p:cNvPr>
              <p:cNvSpPr/>
              <p:nvPr/>
            </p:nvSpPr>
            <p:spPr>
              <a:xfrm rot="992477">
                <a:off x="9984464" y="5225658"/>
                <a:ext cx="252000" cy="252000"/>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0" name="Ellipsi 99">
                <a:extLst>
                  <a:ext uri="{FF2B5EF4-FFF2-40B4-BE49-F238E27FC236}">
                    <a16:creationId xmlns:a16="http://schemas.microsoft.com/office/drawing/2014/main" id="{AE6DF9D3-3290-322F-5134-33FD26F249C8}"/>
                  </a:ext>
                </a:extLst>
              </p:cNvPr>
              <p:cNvSpPr/>
              <p:nvPr/>
            </p:nvSpPr>
            <p:spPr>
              <a:xfrm>
                <a:off x="10089025" y="5488403"/>
                <a:ext cx="252000" cy="252000"/>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1" name="Ellipsi 100">
                <a:extLst>
                  <a:ext uri="{FF2B5EF4-FFF2-40B4-BE49-F238E27FC236}">
                    <a16:creationId xmlns:a16="http://schemas.microsoft.com/office/drawing/2014/main" id="{65A222A7-47CC-2AB3-AF30-5756AF2471F7}"/>
                  </a:ext>
                </a:extLst>
              </p:cNvPr>
              <p:cNvSpPr/>
              <p:nvPr/>
            </p:nvSpPr>
            <p:spPr>
              <a:xfrm rot="1277751">
                <a:off x="10014082" y="5759778"/>
                <a:ext cx="252000" cy="252000"/>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102" name="Kuva 101" descr="Katupora tasaisella täytöllä">
                <a:extLst>
                  <a:ext uri="{FF2B5EF4-FFF2-40B4-BE49-F238E27FC236}">
                    <a16:creationId xmlns:a16="http://schemas.microsoft.com/office/drawing/2014/main" id="{1FDB3EDC-58B3-8406-AD47-DF996E506BA9}"/>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10125234" y="5522496"/>
                <a:ext cx="180000" cy="180000"/>
              </a:xfrm>
              <a:prstGeom prst="rect">
                <a:avLst/>
              </a:prstGeom>
            </p:spPr>
          </p:pic>
          <p:pic>
            <p:nvPicPr>
              <p:cNvPr id="103" name="Kuva 102" descr="Hammasrattaat tasaisella täytöllä">
                <a:extLst>
                  <a:ext uri="{FF2B5EF4-FFF2-40B4-BE49-F238E27FC236}">
                    <a16:creationId xmlns:a16="http://schemas.microsoft.com/office/drawing/2014/main" id="{B951C224-8E2B-94D5-4061-1F0834662C4E}"/>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10051290" y="5794806"/>
                <a:ext cx="180000" cy="180000"/>
              </a:xfrm>
              <a:prstGeom prst="rect">
                <a:avLst/>
              </a:prstGeom>
            </p:spPr>
          </p:pic>
          <p:pic>
            <p:nvPicPr>
              <p:cNvPr id="104" name="Kuva 103" descr="Vasara1 tasaisella täytöllä">
                <a:extLst>
                  <a:ext uri="{FF2B5EF4-FFF2-40B4-BE49-F238E27FC236}">
                    <a16:creationId xmlns:a16="http://schemas.microsoft.com/office/drawing/2014/main" id="{FF27AB99-068C-67F9-ECEC-8D9B35F8B564}"/>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10020464" y="5256042"/>
                <a:ext cx="180000" cy="180000"/>
              </a:xfrm>
              <a:prstGeom prst="rect">
                <a:avLst/>
              </a:prstGeom>
            </p:spPr>
          </p:pic>
          <p:cxnSp>
            <p:nvCxnSpPr>
              <p:cNvPr id="105" name="Suora yhdysviiva 104">
                <a:extLst>
                  <a:ext uri="{FF2B5EF4-FFF2-40B4-BE49-F238E27FC236}">
                    <a16:creationId xmlns:a16="http://schemas.microsoft.com/office/drawing/2014/main" id="{BF754131-4277-8050-C96A-2EBEA0026E9F}"/>
                  </a:ext>
                </a:extLst>
              </p:cNvPr>
              <p:cNvCxnSpPr>
                <a:cxnSpLocks/>
                <a:stCxn id="99" idx="3"/>
              </p:cNvCxnSpPr>
              <p:nvPr/>
            </p:nvCxnSpPr>
            <p:spPr>
              <a:xfrm flipH="1">
                <a:off x="9764841" y="5411700"/>
                <a:ext cx="234849" cy="147251"/>
              </a:xfrm>
              <a:prstGeom prst="line">
                <a:avLst/>
              </a:prstGeom>
              <a:ln w="38100">
                <a:solidFill>
                  <a:schemeClr val="tx1"/>
                </a:solidFill>
                <a:prstDash val="sysDot"/>
              </a:ln>
            </p:spPr>
            <p:style>
              <a:lnRef idx="2">
                <a:schemeClr val="accent1"/>
              </a:lnRef>
              <a:fillRef idx="0">
                <a:schemeClr val="accent1"/>
              </a:fillRef>
              <a:effectRef idx="1">
                <a:schemeClr val="accent1"/>
              </a:effectRef>
              <a:fontRef idx="minor">
                <a:schemeClr val="tx1"/>
              </a:fontRef>
            </p:style>
          </p:cxnSp>
          <p:cxnSp>
            <p:nvCxnSpPr>
              <p:cNvPr id="106" name="Suora yhdysviiva 105">
                <a:extLst>
                  <a:ext uri="{FF2B5EF4-FFF2-40B4-BE49-F238E27FC236}">
                    <a16:creationId xmlns:a16="http://schemas.microsoft.com/office/drawing/2014/main" id="{F74B365F-5A74-A555-EAE2-837C00F3AE22}"/>
                  </a:ext>
                </a:extLst>
              </p:cNvPr>
              <p:cNvCxnSpPr>
                <a:cxnSpLocks/>
                <a:stCxn id="100" idx="2"/>
              </p:cNvCxnSpPr>
              <p:nvPr/>
            </p:nvCxnSpPr>
            <p:spPr>
              <a:xfrm flipH="1">
                <a:off x="9764841" y="5614403"/>
                <a:ext cx="324184" cy="0"/>
              </a:xfrm>
              <a:prstGeom prst="line">
                <a:avLst/>
              </a:prstGeom>
              <a:ln w="38100">
                <a:solidFill>
                  <a:schemeClr val="tx1"/>
                </a:solidFill>
                <a:prstDash val="sysDot"/>
              </a:ln>
            </p:spPr>
            <p:style>
              <a:lnRef idx="2">
                <a:schemeClr val="accent1"/>
              </a:lnRef>
              <a:fillRef idx="0">
                <a:schemeClr val="accent1"/>
              </a:fillRef>
              <a:effectRef idx="1">
                <a:schemeClr val="accent1"/>
              </a:effectRef>
              <a:fontRef idx="minor">
                <a:schemeClr val="tx1"/>
              </a:fontRef>
            </p:style>
          </p:cxnSp>
          <p:cxnSp>
            <p:nvCxnSpPr>
              <p:cNvPr id="107" name="Suora yhdysviiva 106">
                <a:extLst>
                  <a:ext uri="{FF2B5EF4-FFF2-40B4-BE49-F238E27FC236}">
                    <a16:creationId xmlns:a16="http://schemas.microsoft.com/office/drawing/2014/main" id="{976B4463-AC68-5EC7-57A7-A35C2688D030}"/>
                  </a:ext>
                </a:extLst>
              </p:cNvPr>
              <p:cNvCxnSpPr>
                <a:cxnSpLocks/>
                <a:stCxn id="101" idx="2"/>
              </p:cNvCxnSpPr>
              <p:nvPr/>
            </p:nvCxnSpPr>
            <p:spPr>
              <a:xfrm flipH="1" flipV="1">
                <a:off x="9747000" y="5659290"/>
                <a:ext cx="275686" cy="180727"/>
              </a:xfrm>
              <a:prstGeom prst="line">
                <a:avLst/>
              </a:prstGeom>
              <a:ln w="38100">
                <a:solidFill>
                  <a:schemeClr val="tx1"/>
                </a:solidFill>
                <a:prstDash val="sysDot"/>
              </a:ln>
            </p:spPr>
            <p:style>
              <a:lnRef idx="2">
                <a:schemeClr val="accent1"/>
              </a:lnRef>
              <a:fillRef idx="0">
                <a:schemeClr val="accent1"/>
              </a:fillRef>
              <a:effectRef idx="1">
                <a:schemeClr val="accent1"/>
              </a:effectRef>
              <a:fontRef idx="minor">
                <a:schemeClr val="tx1"/>
              </a:fontRef>
            </p:style>
          </p:cxnSp>
        </p:grpSp>
        <p:sp>
          <p:nvSpPr>
            <p:cNvPr id="97" name="Tekstiruutu 96">
              <a:extLst>
                <a:ext uri="{FF2B5EF4-FFF2-40B4-BE49-F238E27FC236}">
                  <a16:creationId xmlns:a16="http://schemas.microsoft.com/office/drawing/2014/main" id="{F78C3B77-D3DC-09E7-21EB-7304078962FD}"/>
                </a:ext>
              </a:extLst>
            </p:cNvPr>
            <p:cNvSpPr txBox="1"/>
            <p:nvPr/>
          </p:nvSpPr>
          <p:spPr>
            <a:xfrm>
              <a:off x="7844284" y="6738492"/>
              <a:ext cx="2086626"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Kuka: (GLN) Rakennuksen omistaja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Mitä: (SGTIN) Betonielementti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Missä: (GLN) Rakennus + tarkenne (huoneistossa tms.)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Milloin: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YYYY-MM-DDThh:mm:ssZ</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Miksi: Elinkaarentapahtuma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Status: Tapahtuma X</a:t>
              </a:r>
            </a:p>
          </p:txBody>
        </p:sp>
      </p:grpSp>
      <p:cxnSp>
        <p:nvCxnSpPr>
          <p:cNvPr id="109" name="Suora nuoliyhdysviiva 108">
            <a:extLst>
              <a:ext uri="{FF2B5EF4-FFF2-40B4-BE49-F238E27FC236}">
                <a16:creationId xmlns:a16="http://schemas.microsoft.com/office/drawing/2014/main" id="{B21D0128-42A3-FFBA-E292-9716641481E5}"/>
              </a:ext>
            </a:extLst>
          </p:cNvPr>
          <p:cNvCxnSpPr>
            <a:cxnSpLocks/>
          </p:cNvCxnSpPr>
          <p:nvPr/>
        </p:nvCxnSpPr>
        <p:spPr>
          <a:xfrm flipV="1">
            <a:off x="1844479" y="2605547"/>
            <a:ext cx="438145" cy="52577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14" name="Otsikko 1">
            <a:extLst>
              <a:ext uri="{FF2B5EF4-FFF2-40B4-BE49-F238E27FC236}">
                <a16:creationId xmlns:a16="http://schemas.microsoft.com/office/drawing/2014/main" id="{9E3AD8EE-E081-9C14-EA40-9F1E79C674EB}"/>
              </a:ext>
            </a:extLst>
          </p:cNvPr>
          <p:cNvSpPr txBox="1">
            <a:spLocks/>
          </p:cNvSpPr>
          <p:nvPr/>
        </p:nvSpPr>
        <p:spPr>
          <a:xfrm>
            <a:off x="2131014" y="3615661"/>
            <a:ext cx="3266528" cy="1024227"/>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ctr" defTabSz="685800" rtl="0" eaLnBrk="1" fontAlgn="auto" latinLnBrk="0" hangingPunct="1">
              <a:lnSpc>
                <a:spcPct val="80000"/>
              </a:lnSpc>
              <a:spcBef>
                <a:spcPct val="0"/>
              </a:spcBef>
              <a:spcAft>
                <a:spcPts val="0"/>
              </a:spcAft>
              <a:buClrTx/>
              <a:buSzTx/>
              <a:buFontTx/>
              <a:buNone/>
              <a:tabLst/>
              <a:defRPr/>
            </a:pP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Design RFID-tag places to element</a:t>
            </a:r>
            <a:endParaRPr kumimoji="0" lang="fi-FI"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endParaRPr>
          </a:p>
        </p:txBody>
      </p:sp>
      <p:sp>
        <p:nvSpPr>
          <p:cNvPr id="3" name="Tekstiruutu 2">
            <a:extLst>
              <a:ext uri="{FF2B5EF4-FFF2-40B4-BE49-F238E27FC236}">
                <a16:creationId xmlns:a16="http://schemas.microsoft.com/office/drawing/2014/main" id="{B9F5C2F4-4CAD-CF10-469B-D8133B7E1C96}"/>
              </a:ext>
            </a:extLst>
          </p:cNvPr>
          <p:cNvSpPr txBox="1"/>
          <p:nvPr/>
        </p:nvSpPr>
        <p:spPr>
          <a:xfrm>
            <a:off x="9245039" y="6207951"/>
            <a:ext cx="13628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srgbClr val="FF0000"/>
                </a:solidFill>
                <a:effectLst/>
                <a:uLnTx/>
                <a:uFillTx/>
                <a:latin typeface="Avenir Next LT Pro"/>
                <a:ea typeface="+mn-ea"/>
                <a:cs typeface="+mn-cs"/>
              </a:rPr>
              <a:t>GS1 EPCIS</a:t>
            </a:r>
          </a:p>
        </p:txBody>
      </p:sp>
      <p:sp>
        <p:nvSpPr>
          <p:cNvPr id="4" name="Tekstiruutu 3">
            <a:extLst>
              <a:ext uri="{FF2B5EF4-FFF2-40B4-BE49-F238E27FC236}">
                <a16:creationId xmlns:a16="http://schemas.microsoft.com/office/drawing/2014/main" id="{88C6A890-68A3-FFAA-CEE3-B365B74B0554}"/>
              </a:ext>
            </a:extLst>
          </p:cNvPr>
          <p:cNvSpPr txBox="1"/>
          <p:nvPr/>
        </p:nvSpPr>
        <p:spPr>
          <a:xfrm>
            <a:off x="407988" y="340294"/>
            <a:ext cx="70712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srgbClr val="FF0000"/>
                </a:solidFill>
                <a:effectLst/>
                <a:uLnTx/>
                <a:uFillTx/>
                <a:latin typeface="Avenir Next LT Pro"/>
                <a:ea typeface="+mn-ea"/>
                <a:cs typeface="+mn-cs"/>
              </a:rPr>
              <a:t>EXAMPLE</a:t>
            </a:r>
            <a:r>
              <a:rPr kumimoji="0" lang="fi-FI" sz="1800" b="1" i="0" u="none" strike="noStrike" kern="1200" cap="none" spc="0" normalizeH="0" baseline="0" noProof="0">
                <a:ln>
                  <a:noFill/>
                </a:ln>
                <a:solidFill>
                  <a:prstClr val="black"/>
                </a:solidFill>
                <a:effectLst/>
                <a:uLnTx/>
                <a:uFillTx/>
                <a:latin typeface="Avenir Next LT Pro"/>
                <a:ea typeface="+mn-ea"/>
                <a:cs typeface="+mn-cs"/>
              </a:rPr>
              <a:t>: </a:t>
            </a:r>
            <a:r>
              <a:rPr kumimoji="0" lang="fi-FI" sz="1800" b="1" i="0" u="none" strike="noStrike" kern="1200" cap="none" spc="0" normalizeH="0" baseline="0" noProof="0" err="1">
                <a:ln>
                  <a:noFill/>
                </a:ln>
                <a:solidFill>
                  <a:srgbClr val="183858"/>
                </a:solidFill>
                <a:effectLst/>
                <a:uLnTx/>
                <a:uFillTx/>
                <a:latin typeface="Avenir Next LT Pro"/>
                <a:ea typeface="+mn-ea"/>
                <a:cs typeface="+mn-cs"/>
              </a:rPr>
              <a:t>use</a:t>
            </a:r>
            <a:r>
              <a:rPr kumimoji="0" lang="fi-FI" sz="1800" b="1" i="0" u="none" strike="noStrike" kern="1200" cap="none" spc="0" normalizeH="0" baseline="0" noProof="0">
                <a:ln>
                  <a:noFill/>
                </a:ln>
                <a:solidFill>
                  <a:srgbClr val="183858"/>
                </a:solidFill>
                <a:effectLst/>
                <a:uLnTx/>
                <a:uFillTx/>
                <a:latin typeface="Avenir Next LT Pro"/>
                <a:ea typeface="+mn-ea"/>
                <a:cs typeface="+mn-cs"/>
              </a:rPr>
              <a:t> case of AIDC </a:t>
            </a:r>
            <a:r>
              <a:rPr kumimoji="0" lang="fi-FI" sz="1800" b="1" i="0" u="none" strike="noStrike" kern="1200" cap="none" spc="0" normalizeH="0" baseline="0" noProof="0" err="1">
                <a:ln>
                  <a:noFill/>
                </a:ln>
                <a:solidFill>
                  <a:srgbClr val="183858"/>
                </a:solidFill>
                <a:effectLst/>
                <a:uLnTx/>
                <a:uFillTx/>
                <a:latin typeface="Avenir Next LT Pro"/>
                <a:ea typeface="+mn-ea"/>
                <a:cs typeface="+mn-cs"/>
              </a:rPr>
              <a:t>technology</a:t>
            </a:r>
            <a:r>
              <a:rPr kumimoji="0" lang="fi-FI" sz="1800" b="1" i="0" u="none" strike="noStrike" kern="1200" cap="none" spc="0" normalizeH="0" baseline="0" noProof="0">
                <a:ln>
                  <a:noFill/>
                </a:ln>
                <a:solidFill>
                  <a:srgbClr val="183858"/>
                </a:solidFill>
                <a:effectLst/>
                <a:uLnTx/>
                <a:uFillTx/>
                <a:latin typeface="Avenir Next LT Pro"/>
                <a:ea typeface="+mn-ea"/>
                <a:cs typeface="+mn-cs"/>
              </a:rPr>
              <a:t> for </a:t>
            </a:r>
            <a:r>
              <a:rPr kumimoji="0" lang="fi-FI" sz="1800" b="1" i="0" u="none" strike="noStrike" kern="1200" cap="none" spc="0" normalizeH="0" baseline="0" noProof="0" err="1">
                <a:ln>
                  <a:noFill/>
                </a:ln>
                <a:solidFill>
                  <a:srgbClr val="183858"/>
                </a:solidFill>
                <a:effectLst/>
                <a:uLnTx/>
                <a:uFillTx/>
                <a:latin typeface="Avenir Next LT Pro"/>
                <a:ea typeface="+mn-ea"/>
                <a:cs typeface="+mn-cs"/>
              </a:rPr>
              <a:t>event</a:t>
            </a:r>
            <a:r>
              <a:rPr kumimoji="0" lang="fi-FI" sz="1800" b="1" i="0" u="none" strike="noStrike" kern="1200" cap="none" spc="0" normalizeH="0" baseline="0" noProof="0">
                <a:ln>
                  <a:noFill/>
                </a:ln>
                <a:solidFill>
                  <a:srgbClr val="183858"/>
                </a:solidFill>
                <a:effectLst/>
                <a:uLnTx/>
                <a:uFillTx/>
                <a:latin typeface="Avenir Next LT Pro"/>
                <a:ea typeface="+mn-ea"/>
                <a:cs typeface="+mn-cs"/>
              </a:rPr>
              <a:t> data </a:t>
            </a:r>
            <a:r>
              <a:rPr kumimoji="0" lang="fi-FI" sz="1800" b="1" i="0" u="none" strike="noStrike" kern="1200" cap="none" spc="0" normalizeH="0" baseline="0" noProof="0" err="1">
                <a:ln>
                  <a:noFill/>
                </a:ln>
                <a:solidFill>
                  <a:srgbClr val="183858"/>
                </a:solidFill>
                <a:effectLst/>
                <a:uLnTx/>
                <a:uFillTx/>
                <a:latin typeface="Avenir Next LT Pro"/>
                <a:ea typeface="+mn-ea"/>
                <a:cs typeface="+mn-cs"/>
              </a:rPr>
              <a:t>sharing</a:t>
            </a:r>
            <a:endParaRPr kumimoji="0" lang="fi-FI" sz="1800" b="1" i="0" u="none" strike="noStrike" kern="1200" cap="none" spc="0" normalizeH="0" baseline="0" noProof="0">
              <a:ln>
                <a:noFill/>
              </a:ln>
              <a:solidFill>
                <a:srgbClr val="183858"/>
              </a:solidFill>
              <a:effectLst/>
              <a:uLnTx/>
              <a:uFillTx/>
              <a:latin typeface="Avenir Next LT Pro"/>
              <a:ea typeface="+mn-ea"/>
              <a:cs typeface="+mn-cs"/>
            </a:endParaRPr>
          </a:p>
        </p:txBody>
      </p:sp>
    </p:spTree>
    <p:extLst>
      <p:ext uri="{BB962C8B-B14F-4D97-AF65-F5344CB8AC3E}">
        <p14:creationId xmlns:p14="http://schemas.microsoft.com/office/powerpoint/2010/main" val="2211956329"/>
      </p:ext>
    </p:extLst>
  </p:cSld>
  <p:clrMapOvr>
    <a:masterClrMapping/>
  </p:clrMapOvr>
  <mc:AlternateContent xmlns:mc="http://schemas.openxmlformats.org/markup-compatibility/2006" xmlns:p14="http://schemas.microsoft.com/office/powerpoint/2010/main">
    <mc:Choice Requires="p14">
      <p:transition spd="slow" p14:dur="8000" advClick="0" advTm="15000"/>
    </mc:Choice>
    <mc:Fallback xmlns="">
      <p:transition spd="slow" advClick="0" advTm="15000"/>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a:extLst>
            <a:ext uri="{FF2B5EF4-FFF2-40B4-BE49-F238E27FC236}">
              <a16:creationId xmlns:a16="http://schemas.microsoft.com/office/drawing/2014/main" id="{8D6365BA-BE1D-8B96-EE39-0567B96BFA52}"/>
            </a:ext>
          </a:extLst>
        </p:cNvPr>
        <p:cNvGrpSpPr/>
        <p:nvPr/>
      </p:nvGrpSpPr>
      <p:grpSpPr>
        <a:xfrm>
          <a:off x="0" y="0"/>
          <a:ext cx="0" cy="0"/>
          <a:chOff x="0" y="0"/>
          <a:chExt cx="0" cy="0"/>
        </a:xfrm>
      </p:grpSpPr>
      <p:sp>
        <p:nvSpPr>
          <p:cNvPr id="7" name="Otsikko 244">
            <a:extLst>
              <a:ext uri="{FF2B5EF4-FFF2-40B4-BE49-F238E27FC236}">
                <a16:creationId xmlns:a16="http://schemas.microsoft.com/office/drawing/2014/main" id="{462A4FDD-4D1A-4E80-9CC8-4C4FAD13BDB1}"/>
              </a:ext>
            </a:extLst>
          </p:cNvPr>
          <p:cNvSpPr>
            <a:spLocks noGrp="1"/>
          </p:cNvSpPr>
          <p:nvPr>
            <p:ph type="title"/>
          </p:nvPr>
        </p:nvSpPr>
        <p:spPr>
          <a:xfrm>
            <a:off x="-11305050" y="333375"/>
            <a:ext cx="11376025" cy="1011238"/>
          </a:xfrm>
        </p:spPr>
        <p:txBody>
          <a:bodyPr>
            <a:normAutofit/>
          </a:bodyPr>
          <a:lstStyle/>
          <a:p>
            <a:pPr>
              <a:lnSpc>
                <a:spcPct val="80000"/>
              </a:lnSpc>
            </a:pPr>
            <a:r>
              <a:rPr lang="fi-FI" sz="2400">
                <a:solidFill>
                  <a:srgbClr val="19395A"/>
                </a:solidFill>
                <a:latin typeface="Avenir Next LT Pro Demi" panose="020B0704020202020204" pitchFamily="34" charset="0"/>
              </a:rPr>
              <a:t>Yksilöinnin ja tunnistamisen pilotointi</a:t>
            </a:r>
            <a:br>
              <a:rPr lang="fi-FI" sz="2000">
                <a:solidFill>
                  <a:srgbClr val="19395A"/>
                </a:solidFill>
                <a:latin typeface="Avenir Next LT Pro Demi" panose="020B0704020202020204" pitchFamily="34" charset="0"/>
              </a:rPr>
            </a:br>
            <a:endParaRPr lang="fi-FI" sz="2000">
              <a:solidFill>
                <a:srgbClr val="19395A"/>
              </a:solidFill>
              <a:latin typeface="Avenir Next LT Pro" panose="020B0504020202020204" pitchFamily="34" charset="0"/>
            </a:endParaRPr>
          </a:p>
        </p:txBody>
      </p:sp>
      <p:sp>
        <p:nvSpPr>
          <p:cNvPr id="6" name="Dian numeron paikkamerkki 5">
            <a:extLst>
              <a:ext uri="{FF2B5EF4-FFF2-40B4-BE49-F238E27FC236}">
                <a16:creationId xmlns:a16="http://schemas.microsoft.com/office/drawing/2014/main" id="{DDCF6D0D-61AD-37D3-703F-9E5FEC4547D6}"/>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sp>
        <p:nvSpPr>
          <p:cNvPr id="8" name="Otsikko 1">
            <a:extLst>
              <a:ext uri="{FF2B5EF4-FFF2-40B4-BE49-F238E27FC236}">
                <a16:creationId xmlns:a16="http://schemas.microsoft.com/office/drawing/2014/main" id="{595FEB61-50E8-148E-234A-4512753AED46}"/>
              </a:ext>
            </a:extLst>
          </p:cNvPr>
          <p:cNvSpPr txBox="1">
            <a:spLocks/>
          </p:cNvSpPr>
          <p:nvPr/>
        </p:nvSpPr>
        <p:spPr>
          <a:xfrm>
            <a:off x="-6401514" y="2058118"/>
            <a:ext cx="2955369" cy="952840"/>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ctr" defTabSz="685800" rtl="0" eaLnBrk="1" fontAlgn="auto" latinLnBrk="0" hangingPunct="1">
              <a:lnSpc>
                <a:spcPct val="80000"/>
              </a:lnSpc>
              <a:spcBef>
                <a:spcPct val="0"/>
              </a:spcBef>
              <a:spcAft>
                <a:spcPts val="0"/>
              </a:spcAft>
              <a:buClrTx/>
              <a:buSzTx/>
              <a:buFontTx/>
              <a:buNone/>
              <a:tabLst/>
              <a:defRPr/>
            </a:pPr>
            <a:r>
              <a:rPr kumimoji="0" lang="fi-FI" sz="14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Passiivisia UHF RFID-tunnisteita asennettiin 20 elementtiin </a:t>
            </a:r>
          </a:p>
          <a:p>
            <a:pPr marL="0" marR="0" lvl="0" indent="0" algn="ctr" defTabSz="685800" rtl="0" eaLnBrk="1" fontAlgn="auto" latinLnBrk="0" hangingPunct="1">
              <a:lnSpc>
                <a:spcPct val="80000"/>
              </a:lnSpc>
              <a:spcBef>
                <a:spcPct val="0"/>
              </a:spcBef>
              <a:spcAft>
                <a:spcPts val="0"/>
              </a:spcAft>
              <a:buClrTx/>
              <a:buSzTx/>
              <a:buFontTx/>
              <a:buNone/>
              <a:tabLst/>
              <a:defRPr/>
            </a:pPr>
            <a:r>
              <a:rPr kumimoji="0" lang="fi-FI" sz="14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(3-4 tunnistetta per elementti)</a:t>
            </a:r>
          </a:p>
        </p:txBody>
      </p:sp>
      <p:pic>
        <p:nvPicPr>
          <p:cNvPr id="12" name="Picture 2">
            <a:extLst>
              <a:ext uri="{FF2B5EF4-FFF2-40B4-BE49-F238E27FC236}">
                <a16:creationId xmlns:a16="http://schemas.microsoft.com/office/drawing/2014/main" id="{E789373D-BE54-FA16-494E-D00667075C7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44" t="1699"/>
          <a:stretch/>
        </p:blipFill>
        <p:spPr bwMode="auto">
          <a:xfrm>
            <a:off x="-9519765" y="1529150"/>
            <a:ext cx="2838126" cy="1732697"/>
          </a:xfrm>
          <a:prstGeom prst="rect">
            <a:avLst/>
          </a:prstGeom>
          <a:noFill/>
          <a:extLst>
            <a:ext uri="{909E8E84-426E-40DD-AFC4-6F175D3DCCD1}">
              <a14:hiddenFill xmlns:a14="http://schemas.microsoft.com/office/drawing/2010/main">
                <a:solidFill>
                  <a:srgbClr val="FFFFFF"/>
                </a:solidFill>
              </a14:hiddenFill>
            </a:ext>
          </a:extLst>
        </p:spPr>
      </p:pic>
      <p:cxnSp>
        <p:nvCxnSpPr>
          <p:cNvPr id="16" name="Suora yhdysviiva 15">
            <a:extLst>
              <a:ext uri="{FF2B5EF4-FFF2-40B4-BE49-F238E27FC236}">
                <a16:creationId xmlns:a16="http://schemas.microsoft.com/office/drawing/2014/main" id="{2E25D6B6-3380-4CA5-FF2B-52C5AE7F80DB}"/>
              </a:ext>
            </a:extLst>
          </p:cNvPr>
          <p:cNvCxnSpPr>
            <a:cxnSpLocks/>
          </p:cNvCxnSpPr>
          <p:nvPr/>
        </p:nvCxnSpPr>
        <p:spPr>
          <a:xfrm>
            <a:off x="-8163458" y="3468743"/>
            <a:ext cx="41154420" cy="12700"/>
          </a:xfrm>
          <a:prstGeom prst="curvedConnector3">
            <a:avLst>
              <a:gd name="adj1" fmla="val 48208"/>
            </a:avLst>
          </a:prstGeom>
          <a:ln w="63500">
            <a:solidFill>
              <a:srgbClr val="19395A"/>
            </a:solidFill>
            <a:prstDash val="dash"/>
          </a:ln>
        </p:spPr>
        <p:style>
          <a:lnRef idx="2">
            <a:schemeClr val="accent1"/>
          </a:lnRef>
          <a:fillRef idx="0">
            <a:schemeClr val="accent1"/>
          </a:fillRef>
          <a:effectRef idx="1">
            <a:schemeClr val="accent1"/>
          </a:effectRef>
          <a:fontRef idx="minor">
            <a:schemeClr val="tx1"/>
          </a:fontRef>
        </p:style>
      </p:cxnSp>
      <p:sp>
        <p:nvSpPr>
          <p:cNvPr id="17" name="Ellipsi 16">
            <a:extLst>
              <a:ext uri="{FF2B5EF4-FFF2-40B4-BE49-F238E27FC236}">
                <a16:creationId xmlns:a16="http://schemas.microsoft.com/office/drawing/2014/main" id="{3F5E09D4-8F48-5C7A-8DDB-AF0055309A19}"/>
              </a:ext>
            </a:extLst>
          </p:cNvPr>
          <p:cNvSpPr/>
          <p:nvPr/>
        </p:nvSpPr>
        <p:spPr>
          <a:xfrm rot="16200000">
            <a:off x="-8370357" y="3288743"/>
            <a:ext cx="360000" cy="360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13" name="Ryhmä 112">
            <a:extLst>
              <a:ext uri="{FF2B5EF4-FFF2-40B4-BE49-F238E27FC236}">
                <a16:creationId xmlns:a16="http://schemas.microsoft.com/office/drawing/2014/main" id="{71F35B66-96AA-4CE1-EA9B-1C03CC1C05A5}"/>
              </a:ext>
            </a:extLst>
          </p:cNvPr>
          <p:cNvGrpSpPr/>
          <p:nvPr/>
        </p:nvGrpSpPr>
        <p:grpSpPr>
          <a:xfrm flipV="1">
            <a:off x="-5067828" y="3332168"/>
            <a:ext cx="288000" cy="576000"/>
            <a:chOff x="6641587" y="3036743"/>
            <a:chExt cx="288000" cy="576000"/>
          </a:xfrm>
        </p:grpSpPr>
        <p:sp>
          <p:nvSpPr>
            <p:cNvPr id="18" name="Ellipsi 17">
              <a:extLst>
                <a:ext uri="{FF2B5EF4-FFF2-40B4-BE49-F238E27FC236}">
                  <a16:creationId xmlns:a16="http://schemas.microsoft.com/office/drawing/2014/main" id="{0C081777-45CE-19F5-291D-CE99A9AD5838}"/>
                </a:ext>
              </a:extLst>
            </p:cNvPr>
            <p:cNvSpPr/>
            <p:nvPr/>
          </p:nvSpPr>
          <p:spPr>
            <a:xfrm rot="16200000" flipH="1" flipV="1">
              <a:off x="6641587" y="3324743"/>
              <a:ext cx="288000" cy="288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9" name="Ellipsi 18">
              <a:extLst>
                <a:ext uri="{FF2B5EF4-FFF2-40B4-BE49-F238E27FC236}">
                  <a16:creationId xmlns:a16="http://schemas.microsoft.com/office/drawing/2014/main" id="{172A81EA-4929-DC99-7D82-E01FC9080C99}"/>
                </a:ext>
              </a:extLst>
            </p:cNvPr>
            <p:cNvSpPr/>
            <p:nvPr/>
          </p:nvSpPr>
          <p:spPr>
            <a:xfrm rot="16200000" flipH="1" flipV="1">
              <a:off x="6713586" y="3036743"/>
              <a:ext cx="144000" cy="144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20" name="Ryhmä 19">
            <a:extLst>
              <a:ext uri="{FF2B5EF4-FFF2-40B4-BE49-F238E27FC236}">
                <a16:creationId xmlns:a16="http://schemas.microsoft.com/office/drawing/2014/main" id="{E6140964-5050-C666-9B1A-9F801E70E1D8}"/>
              </a:ext>
            </a:extLst>
          </p:cNvPr>
          <p:cNvGrpSpPr/>
          <p:nvPr/>
        </p:nvGrpSpPr>
        <p:grpSpPr>
          <a:xfrm rot="5400000" flipH="1" flipV="1">
            <a:off x="-2092773" y="3180742"/>
            <a:ext cx="576000" cy="288000"/>
            <a:chOff x="3298648" y="4750533"/>
            <a:chExt cx="576000" cy="288000"/>
          </a:xfrm>
        </p:grpSpPr>
        <p:sp>
          <p:nvSpPr>
            <p:cNvPr id="21" name="Ellipsi 20">
              <a:extLst>
                <a:ext uri="{FF2B5EF4-FFF2-40B4-BE49-F238E27FC236}">
                  <a16:creationId xmlns:a16="http://schemas.microsoft.com/office/drawing/2014/main" id="{CC950E87-222F-ACD6-633B-715D959248C1}"/>
                </a:ext>
              </a:extLst>
            </p:cNvPr>
            <p:cNvSpPr/>
            <p:nvPr/>
          </p:nvSpPr>
          <p:spPr>
            <a:xfrm flipH="1">
              <a:off x="3298648" y="4750533"/>
              <a:ext cx="288000" cy="288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2" name="Ellipsi 21">
              <a:extLst>
                <a:ext uri="{FF2B5EF4-FFF2-40B4-BE49-F238E27FC236}">
                  <a16:creationId xmlns:a16="http://schemas.microsoft.com/office/drawing/2014/main" id="{1F340BB9-EBB2-74BA-46F7-B78365426514}"/>
                </a:ext>
              </a:extLst>
            </p:cNvPr>
            <p:cNvSpPr/>
            <p:nvPr/>
          </p:nvSpPr>
          <p:spPr>
            <a:xfrm flipH="1">
              <a:off x="3730648" y="4822532"/>
              <a:ext cx="144000" cy="144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sp>
        <p:nvSpPr>
          <p:cNvPr id="25" name="Otsikko 1">
            <a:extLst>
              <a:ext uri="{FF2B5EF4-FFF2-40B4-BE49-F238E27FC236}">
                <a16:creationId xmlns:a16="http://schemas.microsoft.com/office/drawing/2014/main" id="{C6406DF7-3F5C-E142-6C55-D502D34602FC}"/>
              </a:ext>
            </a:extLst>
          </p:cNvPr>
          <p:cNvSpPr txBox="1">
            <a:spLocks/>
          </p:cNvSpPr>
          <p:nvPr/>
        </p:nvSpPr>
        <p:spPr>
          <a:xfrm>
            <a:off x="-9602571" y="3705687"/>
            <a:ext cx="2955369" cy="952840"/>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ctr" defTabSz="685800" rtl="0" eaLnBrk="1" fontAlgn="auto" latinLnBrk="0" hangingPunct="1">
              <a:lnSpc>
                <a:spcPct val="80000"/>
              </a:lnSpc>
              <a:spcBef>
                <a:spcPct val="0"/>
              </a:spcBef>
              <a:spcAft>
                <a:spcPts val="0"/>
              </a:spcAft>
              <a:buClrTx/>
              <a:buSzTx/>
              <a:buFontTx/>
              <a:buNone/>
              <a:tabLst/>
              <a:defRPr/>
            </a:pPr>
            <a:r>
              <a:rPr kumimoji="0" lang="fi-FI" sz="14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RFID-tunnisteisiin lisättiin etukäteen elementtien yksilöinti tiedot</a:t>
            </a:r>
          </a:p>
        </p:txBody>
      </p:sp>
      <p:sp>
        <p:nvSpPr>
          <p:cNvPr id="26" name="Otsikko 1">
            <a:extLst>
              <a:ext uri="{FF2B5EF4-FFF2-40B4-BE49-F238E27FC236}">
                <a16:creationId xmlns:a16="http://schemas.microsoft.com/office/drawing/2014/main" id="{18B5FFC6-452B-4DA0-8BDA-9964D4EAE662}"/>
              </a:ext>
            </a:extLst>
          </p:cNvPr>
          <p:cNvSpPr txBox="1">
            <a:spLocks/>
          </p:cNvSpPr>
          <p:nvPr/>
        </p:nvSpPr>
        <p:spPr>
          <a:xfrm>
            <a:off x="-3279912" y="3633225"/>
            <a:ext cx="2955369" cy="952840"/>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ctr" defTabSz="685800" rtl="0" eaLnBrk="1" fontAlgn="auto" latinLnBrk="0" hangingPunct="1">
              <a:lnSpc>
                <a:spcPct val="80000"/>
              </a:lnSpc>
              <a:spcBef>
                <a:spcPct val="0"/>
              </a:spcBef>
              <a:spcAft>
                <a:spcPts val="0"/>
              </a:spcAft>
              <a:buClrTx/>
              <a:buSzTx/>
              <a:buFontTx/>
              <a:buNone/>
              <a:tabLst/>
              <a:defRPr/>
            </a:pPr>
            <a:r>
              <a:rPr kumimoji="0" lang="fi-FI" sz="14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Elementtien valmistuksen jälkeen RFID-tunnisteet luettiin käsilukijalla</a:t>
            </a:r>
          </a:p>
        </p:txBody>
      </p:sp>
      <p:sp>
        <p:nvSpPr>
          <p:cNvPr id="27" name="Otsikko 1">
            <a:extLst>
              <a:ext uri="{FF2B5EF4-FFF2-40B4-BE49-F238E27FC236}">
                <a16:creationId xmlns:a16="http://schemas.microsoft.com/office/drawing/2014/main" id="{4A530099-194C-BE3C-39A9-65C92BFF952F}"/>
              </a:ext>
            </a:extLst>
          </p:cNvPr>
          <p:cNvSpPr txBox="1">
            <a:spLocks/>
          </p:cNvSpPr>
          <p:nvPr/>
        </p:nvSpPr>
        <p:spPr>
          <a:xfrm>
            <a:off x="-152256" y="3630515"/>
            <a:ext cx="2955369" cy="952840"/>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ctr" defTabSz="685800" rtl="0" eaLnBrk="1" fontAlgn="auto" latinLnBrk="0" hangingPunct="1">
              <a:lnSpc>
                <a:spcPct val="80000"/>
              </a:lnSpc>
              <a:spcBef>
                <a:spcPct val="0"/>
              </a:spcBef>
              <a:spcAft>
                <a:spcPts val="0"/>
              </a:spcAft>
              <a:buClrTx/>
              <a:buSzTx/>
              <a:buFontTx/>
              <a:buNone/>
              <a:tabLst/>
              <a:defRPr/>
            </a:pP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RFID tag reading during storage and loading on factory</a:t>
            </a:r>
            <a:endParaRPr kumimoji="0" lang="fi-FI"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endParaRPr>
          </a:p>
        </p:txBody>
      </p:sp>
      <p:sp>
        <p:nvSpPr>
          <p:cNvPr id="40" name="Ellipsi 39">
            <a:extLst>
              <a:ext uri="{FF2B5EF4-FFF2-40B4-BE49-F238E27FC236}">
                <a16:creationId xmlns:a16="http://schemas.microsoft.com/office/drawing/2014/main" id="{49FC97C3-DB81-A205-9DA8-3239C84D4722}"/>
              </a:ext>
            </a:extLst>
          </p:cNvPr>
          <p:cNvSpPr/>
          <p:nvPr/>
        </p:nvSpPr>
        <p:spPr>
          <a:xfrm>
            <a:off x="-5926550" y="4213794"/>
            <a:ext cx="2016000" cy="2014127"/>
          </a:xfrm>
          <a:prstGeom prst="ellipse">
            <a:avLst/>
          </a:prstGeom>
          <a:blipFill>
            <a:blip r:embed="rId4"/>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1" name="Ellipsi 40">
            <a:extLst>
              <a:ext uri="{FF2B5EF4-FFF2-40B4-BE49-F238E27FC236}">
                <a16:creationId xmlns:a16="http://schemas.microsoft.com/office/drawing/2014/main" id="{2DE45D4C-4C6C-9BCD-D23A-83CC9CC5E6FD}"/>
              </a:ext>
            </a:extLst>
          </p:cNvPr>
          <p:cNvSpPr/>
          <p:nvPr/>
        </p:nvSpPr>
        <p:spPr>
          <a:xfrm>
            <a:off x="-2812774" y="785682"/>
            <a:ext cx="2016000" cy="2014127"/>
          </a:xfrm>
          <a:prstGeom prst="ellipse">
            <a:avLst/>
          </a:prstGeom>
          <a:blipFill>
            <a:blip r:embed="rId5"/>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2" name="Ryhmä 1">
            <a:extLst>
              <a:ext uri="{FF2B5EF4-FFF2-40B4-BE49-F238E27FC236}">
                <a16:creationId xmlns:a16="http://schemas.microsoft.com/office/drawing/2014/main" id="{7BE8724A-D6B1-B25E-2D00-8B51A7CD5F89}"/>
              </a:ext>
            </a:extLst>
          </p:cNvPr>
          <p:cNvGrpSpPr/>
          <p:nvPr/>
        </p:nvGrpSpPr>
        <p:grpSpPr>
          <a:xfrm>
            <a:off x="381771" y="791930"/>
            <a:ext cx="2016000" cy="2820813"/>
            <a:chOff x="6602954" y="791930"/>
            <a:chExt cx="2016000" cy="2820813"/>
          </a:xfrm>
        </p:grpSpPr>
        <p:sp>
          <p:nvSpPr>
            <p:cNvPr id="23" name="Ellipsi 22">
              <a:extLst>
                <a:ext uri="{FF2B5EF4-FFF2-40B4-BE49-F238E27FC236}">
                  <a16:creationId xmlns:a16="http://schemas.microsoft.com/office/drawing/2014/main" id="{FC7EA5F4-49D2-3608-0117-C4C01FEFA903}"/>
                </a:ext>
              </a:extLst>
            </p:cNvPr>
            <p:cNvSpPr/>
            <p:nvPr/>
          </p:nvSpPr>
          <p:spPr>
            <a:xfrm rot="16200000">
              <a:off x="7387186" y="3324743"/>
              <a:ext cx="288000" cy="288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4" name="Ellipsi 23">
              <a:extLst>
                <a:ext uri="{FF2B5EF4-FFF2-40B4-BE49-F238E27FC236}">
                  <a16:creationId xmlns:a16="http://schemas.microsoft.com/office/drawing/2014/main" id="{29D83A0A-87B3-C5E0-AFA1-D1BE96A4AC0D}"/>
                </a:ext>
              </a:extLst>
            </p:cNvPr>
            <p:cNvSpPr/>
            <p:nvPr/>
          </p:nvSpPr>
          <p:spPr>
            <a:xfrm rot="16200000">
              <a:off x="7459185" y="3036743"/>
              <a:ext cx="144000" cy="144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2" name="Ellipsi 41">
              <a:extLst>
                <a:ext uri="{FF2B5EF4-FFF2-40B4-BE49-F238E27FC236}">
                  <a16:creationId xmlns:a16="http://schemas.microsoft.com/office/drawing/2014/main" id="{C83BA3F6-60CC-F513-C65B-0BA305ACBEC7}"/>
                </a:ext>
              </a:extLst>
            </p:cNvPr>
            <p:cNvSpPr/>
            <p:nvPr/>
          </p:nvSpPr>
          <p:spPr>
            <a:xfrm>
              <a:off x="6602954" y="791930"/>
              <a:ext cx="2016000" cy="2014127"/>
            </a:xfrm>
            <a:prstGeom prst="ellipse">
              <a:avLst/>
            </a:prstGeom>
            <a:blipFill>
              <a:blip r:embed="rId6"/>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sp>
        <p:nvSpPr>
          <p:cNvPr id="43" name="Ellipsi 42">
            <a:extLst>
              <a:ext uri="{FF2B5EF4-FFF2-40B4-BE49-F238E27FC236}">
                <a16:creationId xmlns:a16="http://schemas.microsoft.com/office/drawing/2014/main" id="{E13CC45A-728D-A1A3-A01F-E561BC40FDA3}"/>
              </a:ext>
            </a:extLst>
          </p:cNvPr>
          <p:cNvSpPr/>
          <p:nvPr/>
        </p:nvSpPr>
        <p:spPr>
          <a:xfrm>
            <a:off x="-11122450" y="3052970"/>
            <a:ext cx="1620000" cy="1620000"/>
          </a:xfrm>
          <a:prstGeom prst="ellipse">
            <a:avLst/>
          </a:prstGeom>
          <a:blipFill>
            <a:blip r:embed="rId7"/>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4" name="Ellipsi 43">
            <a:extLst>
              <a:ext uri="{FF2B5EF4-FFF2-40B4-BE49-F238E27FC236}">
                <a16:creationId xmlns:a16="http://schemas.microsoft.com/office/drawing/2014/main" id="{851A56EF-E46E-140D-3832-476B48658609}"/>
              </a:ext>
            </a:extLst>
          </p:cNvPr>
          <p:cNvSpPr/>
          <p:nvPr/>
        </p:nvSpPr>
        <p:spPr>
          <a:xfrm>
            <a:off x="3413412" y="784976"/>
            <a:ext cx="2016000" cy="2014127"/>
          </a:xfrm>
          <a:prstGeom prst="ellipse">
            <a:avLst/>
          </a:prstGeom>
          <a:blipFill>
            <a:blip r:embed="rId8"/>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5" name="Ellipsi 44">
            <a:extLst>
              <a:ext uri="{FF2B5EF4-FFF2-40B4-BE49-F238E27FC236}">
                <a16:creationId xmlns:a16="http://schemas.microsoft.com/office/drawing/2014/main" id="{118DF9EF-13A1-2DAD-AF65-4E020EA82A5A}"/>
              </a:ext>
            </a:extLst>
          </p:cNvPr>
          <p:cNvSpPr/>
          <p:nvPr/>
        </p:nvSpPr>
        <p:spPr>
          <a:xfrm>
            <a:off x="6505290" y="791930"/>
            <a:ext cx="2016000" cy="2014127"/>
          </a:xfrm>
          <a:prstGeom prst="ellipse">
            <a:avLst/>
          </a:prstGeom>
          <a:blipFill>
            <a:blip r:embed="rId9"/>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6" name="Otsikko 1">
            <a:extLst>
              <a:ext uri="{FF2B5EF4-FFF2-40B4-BE49-F238E27FC236}">
                <a16:creationId xmlns:a16="http://schemas.microsoft.com/office/drawing/2014/main" id="{FD40A26D-BEE3-49E8-4804-ED2BB547B72F}"/>
              </a:ext>
            </a:extLst>
          </p:cNvPr>
          <p:cNvSpPr txBox="1">
            <a:spLocks/>
          </p:cNvSpPr>
          <p:nvPr/>
        </p:nvSpPr>
        <p:spPr>
          <a:xfrm>
            <a:off x="2901944" y="3642206"/>
            <a:ext cx="2955369" cy="952840"/>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ctr" defTabSz="685800" rtl="0" eaLnBrk="1" fontAlgn="auto" latinLnBrk="0" hangingPunct="1">
              <a:lnSpc>
                <a:spcPct val="80000"/>
              </a:lnSpc>
              <a:spcBef>
                <a:spcPct val="0"/>
              </a:spcBef>
              <a:spcAft>
                <a:spcPts val="0"/>
              </a:spcAft>
              <a:buClrTx/>
              <a:buSzTx/>
              <a:buFontTx/>
              <a:buNone/>
              <a:tabLst/>
              <a:defRPr/>
            </a:pP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Reading RFID tags when receiving and storing on site</a:t>
            </a:r>
            <a:endParaRPr kumimoji="0" lang="fi-FI"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endParaRPr>
          </a:p>
        </p:txBody>
      </p:sp>
      <p:sp>
        <p:nvSpPr>
          <p:cNvPr id="47" name="Otsikko 1">
            <a:extLst>
              <a:ext uri="{FF2B5EF4-FFF2-40B4-BE49-F238E27FC236}">
                <a16:creationId xmlns:a16="http://schemas.microsoft.com/office/drawing/2014/main" id="{9A45F3A0-873D-27CB-E53D-8B3535D0DFA2}"/>
              </a:ext>
            </a:extLst>
          </p:cNvPr>
          <p:cNvSpPr txBox="1">
            <a:spLocks/>
          </p:cNvSpPr>
          <p:nvPr/>
        </p:nvSpPr>
        <p:spPr>
          <a:xfrm>
            <a:off x="6055049" y="3620168"/>
            <a:ext cx="2955369" cy="952840"/>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ctr" defTabSz="685800" rtl="0" eaLnBrk="1" fontAlgn="auto" latinLnBrk="0" hangingPunct="1">
              <a:lnSpc>
                <a:spcPct val="80000"/>
              </a:lnSpc>
              <a:spcBef>
                <a:spcPct val="0"/>
              </a:spcBef>
              <a:spcAft>
                <a:spcPts val="0"/>
              </a:spcAft>
              <a:buClrTx/>
              <a:buSzTx/>
              <a:buFontTx/>
              <a:buNone/>
              <a:tabLst/>
              <a:defRPr/>
            </a:pP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Reading RFID tags when installing and inspecting on site</a:t>
            </a:r>
            <a:endParaRPr kumimoji="0" lang="fi-FI"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endParaRPr>
          </a:p>
        </p:txBody>
      </p:sp>
      <p:grpSp>
        <p:nvGrpSpPr>
          <p:cNvPr id="50" name="Ryhmä 49">
            <a:extLst>
              <a:ext uri="{FF2B5EF4-FFF2-40B4-BE49-F238E27FC236}">
                <a16:creationId xmlns:a16="http://schemas.microsoft.com/office/drawing/2014/main" id="{A179FAEC-7506-99CD-32BE-6005EF27780F}"/>
              </a:ext>
            </a:extLst>
          </p:cNvPr>
          <p:cNvGrpSpPr/>
          <p:nvPr/>
        </p:nvGrpSpPr>
        <p:grpSpPr>
          <a:xfrm>
            <a:off x="730428" y="4538386"/>
            <a:ext cx="972000" cy="720000"/>
            <a:chOff x="3153500" y="5146345"/>
            <a:chExt cx="972000" cy="720000"/>
          </a:xfrm>
        </p:grpSpPr>
        <p:grpSp>
          <p:nvGrpSpPr>
            <p:cNvPr id="52" name="Ryhmä 51">
              <a:extLst>
                <a:ext uri="{FF2B5EF4-FFF2-40B4-BE49-F238E27FC236}">
                  <a16:creationId xmlns:a16="http://schemas.microsoft.com/office/drawing/2014/main" id="{D89FB88D-5EF4-B0D6-EE87-EDACB31270F6}"/>
                </a:ext>
              </a:extLst>
            </p:cNvPr>
            <p:cNvGrpSpPr/>
            <p:nvPr/>
          </p:nvGrpSpPr>
          <p:grpSpPr>
            <a:xfrm>
              <a:off x="3621500" y="5686345"/>
              <a:ext cx="504000" cy="180000"/>
              <a:chOff x="4562496" y="6237819"/>
              <a:chExt cx="1043203" cy="336395"/>
            </a:xfrm>
          </p:grpSpPr>
          <p:sp>
            <p:nvSpPr>
              <p:cNvPr id="54" name="Vapaamuotoinen: Muoto 53">
                <a:extLst>
                  <a:ext uri="{FF2B5EF4-FFF2-40B4-BE49-F238E27FC236}">
                    <a16:creationId xmlns:a16="http://schemas.microsoft.com/office/drawing/2014/main" id="{CA46EC28-202E-4698-F40D-D4D9CEDF2BCD}"/>
                  </a:ext>
                </a:extLst>
              </p:cNvPr>
              <p:cNvSpPr/>
              <p:nvPr/>
            </p:nvSpPr>
            <p:spPr>
              <a:xfrm>
                <a:off x="4562496" y="6428268"/>
                <a:ext cx="384182" cy="96045"/>
              </a:xfrm>
              <a:custGeom>
                <a:avLst/>
                <a:gdLst>
                  <a:gd name="connsiteX0" fmla="*/ 384183 w 384182"/>
                  <a:gd name="connsiteY0" fmla="*/ 96046 h 96045"/>
                  <a:gd name="connsiteX1" fmla="*/ 178371 w 384182"/>
                  <a:gd name="connsiteY1" fmla="*/ 96046 h 96045"/>
                  <a:gd name="connsiteX2" fmla="*/ 109767 w 384182"/>
                  <a:gd name="connsiteY2" fmla="*/ 27442 h 96045"/>
                  <a:gd name="connsiteX3" fmla="*/ 41162 w 384182"/>
                  <a:gd name="connsiteY3" fmla="*/ 96046 h 96045"/>
                  <a:gd name="connsiteX4" fmla="*/ 0 w 384182"/>
                  <a:gd name="connsiteY4" fmla="*/ 96046 h 96045"/>
                  <a:gd name="connsiteX5" fmla="*/ 0 w 384182"/>
                  <a:gd name="connsiteY5" fmla="*/ 0 h 96045"/>
                  <a:gd name="connsiteX6" fmla="*/ 384183 w 384182"/>
                  <a:gd name="connsiteY6" fmla="*/ 0 h 96045"/>
                  <a:gd name="connsiteX7" fmla="*/ 384183 w 384182"/>
                  <a:gd name="connsiteY7" fmla="*/ 96046 h 9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182" h="96045">
                    <a:moveTo>
                      <a:pt x="384183" y="96046"/>
                    </a:moveTo>
                    <a:lnTo>
                      <a:pt x="178371" y="96046"/>
                    </a:lnTo>
                    <a:cubicBezTo>
                      <a:pt x="178371" y="58313"/>
                      <a:pt x="147499" y="27442"/>
                      <a:pt x="109767" y="27442"/>
                    </a:cubicBezTo>
                    <a:cubicBezTo>
                      <a:pt x="72034" y="27442"/>
                      <a:pt x="41162" y="58313"/>
                      <a:pt x="41162" y="96046"/>
                    </a:cubicBezTo>
                    <a:lnTo>
                      <a:pt x="0" y="96046"/>
                    </a:lnTo>
                    <a:lnTo>
                      <a:pt x="0" y="0"/>
                    </a:lnTo>
                    <a:lnTo>
                      <a:pt x="384183" y="0"/>
                    </a:lnTo>
                    <a:lnTo>
                      <a:pt x="384183" y="96046"/>
                    </a:ln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5" name="Suorakulmio 54">
                <a:extLst>
                  <a:ext uri="{FF2B5EF4-FFF2-40B4-BE49-F238E27FC236}">
                    <a16:creationId xmlns:a16="http://schemas.microsoft.com/office/drawing/2014/main" id="{E6DEFB14-27C5-39BA-BEB1-B6A771711152}"/>
                  </a:ext>
                </a:extLst>
              </p:cNvPr>
              <p:cNvSpPr/>
              <p:nvPr/>
            </p:nvSpPr>
            <p:spPr>
              <a:xfrm>
                <a:off x="4806817" y="6439951"/>
                <a:ext cx="139861" cy="96045"/>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6" name="Vapaamuotoinen: Muoto 55">
                <a:extLst>
                  <a:ext uri="{FF2B5EF4-FFF2-40B4-BE49-F238E27FC236}">
                    <a16:creationId xmlns:a16="http://schemas.microsoft.com/office/drawing/2014/main" id="{B37FEC34-5D69-7EAE-34D0-6CE52DD37970}"/>
                  </a:ext>
                </a:extLst>
              </p:cNvPr>
              <p:cNvSpPr/>
              <p:nvPr/>
            </p:nvSpPr>
            <p:spPr>
              <a:xfrm>
                <a:off x="4778847" y="6430428"/>
                <a:ext cx="384182" cy="93886"/>
              </a:xfrm>
              <a:custGeom>
                <a:avLst/>
                <a:gdLst>
                  <a:gd name="connsiteX0" fmla="*/ 384183 w 384182"/>
                  <a:gd name="connsiteY0" fmla="*/ 96046 h 96045"/>
                  <a:gd name="connsiteX1" fmla="*/ 178371 w 384182"/>
                  <a:gd name="connsiteY1" fmla="*/ 96046 h 96045"/>
                  <a:gd name="connsiteX2" fmla="*/ 109767 w 384182"/>
                  <a:gd name="connsiteY2" fmla="*/ 27442 h 96045"/>
                  <a:gd name="connsiteX3" fmla="*/ 41162 w 384182"/>
                  <a:gd name="connsiteY3" fmla="*/ 96046 h 96045"/>
                  <a:gd name="connsiteX4" fmla="*/ 0 w 384182"/>
                  <a:gd name="connsiteY4" fmla="*/ 96046 h 96045"/>
                  <a:gd name="connsiteX5" fmla="*/ 0 w 384182"/>
                  <a:gd name="connsiteY5" fmla="*/ 0 h 96045"/>
                  <a:gd name="connsiteX6" fmla="*/ 384183 w 384182"/>
                  <a:gd name="connsiteY6" fmla="*/ 0 h 96045"/>
                  <a:gd name="connsiteX7" fmla="*/ 384183 w 384182"/>
                  <a:gd name="connsiteY7" fmla="*/ 96046 h 9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182" h="96045">
                    <a:moveTo>
                      <a:pt x="384183" y="96046"/>
                    </a:moveTo>
                    <a:lnTo>
                      <a:pt x="178371" y="96046"/>
                    </a:lnTo>
                    <a:cubicBezTo>
                      <a:pt x="178371" y="58313"/>
                      <a:pt x="147499" y="27442"/>
                      <a:pt x="109767" y="27442"/>
                    </a:cubicBezTo>
                    <a:cubicBezTo>
                      <a:pt x="72034" y="27442"/>
                      <a:pt x="41162" y="58313"/>
                      <a:pt x="41162" y="96046"/>
                    </a:cubicBezTo>
                    <a:lnTo>
                      <a:pt x="0" y="96046"/>
                    </a:lnTo>
                    <a:lnTo>
                      <a:pt x="0" y="0"/>
                    </a:lnTo>
                    <a:lnTo>
                      <a:pt x="384183" y="0"/>
                    </a:lnTo>
                    <a:lnTo>
                      <a:pt x="384183" y="96046"/>
                    </a:ln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7" name="Suorakulmio 56">
                <a:extLst>
                  <a:ext uri="{FF2B5EF4-FFF2-40B4-BE49-F238E27FC236}">
                    <a16:creationId xmlns:a16="http://schemas.microsoft.com/office/drawing/2014/main" id="{1CDA34A7-D1C9-081B-DE77-047858A6F429}"/>
                  </a:ext>
                </a:extLst>
              </p:cNvPr>
              <p:cNvSpPr/>
              <p:nvPr/>
            </p:nvSpPr>
            <p:spPr>
              <a:xfrm>
                <a:off x="5012629" y="6439359"/>
                <a:ext cx="150400" cy="96045"/>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8" name="Vapaamuotoinen: Muoto 57">
                <a:extLst>
                  <a:ext uri="{FF2B5EF4-FFF2-40B4-BE49-F238E27FC236}">
                    <a16:creationId xmlns:a16="http://schemas.microsoft.com/office/drawing/2014/main" id="{A0F72474-ED9F-9167-9A99-AD5E5A33304A}"/>
                  </a:ext>
                </a:extLst>
              </p:cNvPr>
              <p:cNvSpPr/>
              <p:nvPr/>
            </p:nvSpPr>
            <p:spPr>
              <a:xfrm>
                <a:off x="5092302" y="6477933"/>
                <a:ext cx="96045" cy="96045"/>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9" name="Vapaamuotoinen: Muoto 58">
                <a:extLst>
                  <a:ext uri="{FF2B5EF4-FFF2-40B4-BE49-F238E27FC236}">
                    <a16:creationId xmlns:a16="http://schemas.microsoft.com/office/drawing/2014/main" id="{DA8FD765-BF6E-737A-2301-EFEECC504860}"/>
                  </a:ext>
                </a:extLst>
              </p:cNvPr>
              <p:cNvSpPr/>
              <p:nvPr/>
            </p:nvSpPr>
            <p:spPr>
              <a:xfrm>
                <a:off x="5461630" y="6477933"/>
                <a:ext cx="96045" cy="96045"/>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0" name="Vapaamuotoinen: Muoto 59">
                <a:extLst>
                  <a:ext uri="{FF2B5EF4-FFF2-40B4-BE49-F238E27FC236}">
                    <a16:creationId xmlns:a16="http://schemas.microsoft.com/office/drawing/2014/main" id="{C952C107-6CD4-B203-105B-65BFF64E8220}"/>
                  </a:ext>
                </a:extLst>
              </p:cNvPr>
              <p:cNvSpPr/>
              <p:nvPr/>
            </p:nvSpPr>
            <p:spPr>
              <a:xfrm>
                <a:off x="4562496" y="6237819"/>
                <a:ext cx="823669" cy="164649"/>
              </a:xfrm>
              <a:custGeom>
                <a:avLst/>
                <a:gdLst>
                  <a:gd name="connsiteX0" fmla="*/ 0 w 384182"/>
                  <a:gd name="connsiteY0" fmla="*/ 0 h 164649"/>
                  <a:gd name="connsiteX1" fmla="*/ 384183 w 384182"/>
                  <a:gd name="connsiteY1" fmla="*/ 0 h 164649"/>
                  <a:gd name="connsiteX2" fmla="*/ 384183 w 384182"/>
                  <a:gd name="connsiteY2" fmla="*/ 164650 h 164649"/>
                  <a:gd name="connsiteX3" fmla="*/ 0 w 384182"/>
                  <a:gd name="connsiteY3" fmla="*/ 164650 h 164649"/>
                </a:gdLst>
                <a:ahLst/>
                <a:cxnLst>
                  <a:cxn ang="0">
                    <a:pos x="connsiteX0" y="connsiteY0"/>
                  </a:cxn>
                  <a:cxn ang="0">
                    <a:pos x="connsiteX1" y="connsiteY1"/>
                  </a:cxn>
                  <a:cxn ang="0">
                    <a:pos x="connsiteX2" y="connsiteY2"/>
                  </a:cxn>
                  <a:cxn ang="0">
                    <a:pos x="connsiteX3" y="connsiteY3"/>
                  </a:cxn>
                </a:cxnLst>
                <a:rect l="l" t="t" r="r" b="b"/>
                <a:pathLst>
                  <a:path w="384182" h="164649">
                    <a:moveTo>
                      <a:pt x="0" y="0"/>
                    </a:moveTo>
                    <a:lnTo>
                      <a:pt x="384183" y="0"/>
                    </a:lnTo>
                    <a:lnTo>
                      <a:pt x="384183" y="164650"/>
                    </a:lnTo>
                    <a:lnTo>
                      <a:pt x="0" y="164650"/>
                    </a:lnTo>
                    <a:close/>
                  </a:path>
                </a:pathLst>
              </a:custGeom>
              <a:solidFill>
                <a:srgbClr val="FF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1" name="Vapaamuotoinen: Muoto 60">
                <a:extLst>
                  <a:ext uri="{FF2B5EF4-FFF2-40B4-BE49-F238E27FC236}">
                    <a16:creationId xmlns:a16="http://schemas.microsoft.com/office/drawing/2014/main" id="{B90B0264-DA91-648C-4037-8C3D675496A4}"/>
                  </a:ext>
                </a:extLst>
              </p:cNvPr>
              <p:cNvSpPr/>
              <p:nvPr/>
            </p:nvSpPr>
            <p:spPr>
              <a:xfrm>
                <a:off x="5413608" y="6278982"/>
                <a:ext cx="192091" cy="246974"/>
              </a:xfrm>
              <a:custGeom>
                <a:avLst/>
                <a:gdLst>
                  <a:gd name="connsiteX0" fmla="*/ 27442 w 192091"/>
                  <a:gd name="connsiteY0" fmla="*/ 27442 h 246974"/>
                  <a:gd name="connsiteX1" fmla="*/ 68604 w 192091"/>
                  <a:gd name="connsiteY1" fmla="*/ 27442 h 246974"/>
                  <a:gd name="connsiteX2" fmla="*/ 94674 w 192091"/>
                  <a:gd name="connsiteY2" fmla="*/ 47337 h 246974"/>
                  <a:gd name="connsiteX3" fmla="*/ 108394 w 192091"/>
                  <a:gd name="connsiteY3" fmla="*/ 94674 h 246974"/>
                  <a:gd name="connsiteX4" fmla="*/ 109080 w 192091"/>
                  <a:gd name="connsiteY4" fmla="*/ 96046 h 246974"/>
                  <a:gd name="connsiteX5" fmla="*/ 27442 w 192091"/>
                  <a:gd name="connsiteY5" fmla="*/ 96046 h 246974"/>
                  <a:gd name="connsiteX6" fmla="*/ 27442 w 192091"/>
                  <a:gd name="connsiteY6" fmla="*/ 27442 h 246974"/>
                  <a:gd name="connsiteX7" fmla="*/ 68604 w 192091"/>
                  <a:gd name="connsiteY7" fmla="*/ 0 h 246974"/>
                  <a:gd name="connsiteX8" fmla="*/ 0 w 192091"/>
                  <a:gd name="connsiteY8" fmla="*/ 0 h 246974"/>
                  <a:gd name="connsiteX9" fmla="*/ 0 w 192091"/>
                  <a:gd name="connsiteY9" fmla="*/ 96046 h 246974"/>
                  <a:gd name="connsiteX10" fmla="*/ 0 w 192091"/>
                  <a:gd name="connsiteY10" fmla="*/ 137208 h 246974"/>
                  <a:gd name="connsiteX11" fmla="*/ 0 w 192091"/>
                  <a:gd name="connsiteY11" fmla="*/ 246975 h 246974"/>
                  <a:gd name="connsiteX12" fmla="*/ 27442 w 192091"/>
                  <a:gd name="connsiteY12" fmla="*/ 246975 h 246974"/>
                  <a:gd name="connsiteX13" fmla="*/ 96046 w 192091"/>
                  <a:gd name="connsiteY13" fmla="*/ 178371 h 246974"/>
                  <a:gd name="connsiteX14" fmla="*/ 164650 w 192091"/>
                  <a:gd name="connsiteY14" fmla="*/ 246975 h 246974"/>
                  <a:gd name="connsiteX15" fmla="*/ 192091 w 192091"/>
                  <a:gd name="connsiteY15" fmla="*/ 219533 h 246974"/>
                  <a:gd name="connsiteX16" fmla="*/ 192091 w 192091"/>
                  <a:gd name="connsiteY16" fmla="*/ 150929 h 246974"/>
                  <a:gd name="connsiteX17" fmla="*/ 181115 w 192091"/>
                  <a:gd name="connsiteY17" fmla="*/ 128976 h 246974"/>
                  <a:gd name="connsiteX18" fmla="*/ 144755 w 192091"/>
                  <a:gd name="connsiteY18" fmla="*/ 101534 h 246974"/>
                  <a:gd name="connsiteX19" fmla="*/ 135150 w 192091"/>
                  <a:gd name="connsiteY19" fmla="*/ 87127 h 246974"/>
                  <a:gd name="connsiteX20" fmla="*/ 121429 w 192091"/>
                  <a:gd name="connsiteY20" fmla="*/ 39790 h 246974"/>
                  <a:gd name="connsiteX21" fmla="*/ 68604 w 192091"/>
                  <a:gd name="connsiteY21" fmla="*/ 0 h 2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2091" h="246974">
                    <a:moveTo>
                      <a:pt x="27442" y="27442"/>
                    </a:moveTo>
                    <a:lnTo>
                      <a:pt x="68604" y="27442"/>
                    </a:lnTo>
                    <a:cubicBezTo>
                      <a:pt x="80953" y="27442"/>
                      <a:pt x="91929" y="35674"/>
                      <a:pt x="94674" y="47337"/>
                    </a:cubicBezTo>
                    <a:lnTo>
                      <a:pt x="108394" y="94674"/>
                    </a:lnTo>
                    <a:cubicBezTo>
                      <a:pt x="108394" y="95360"/>
                      <a:pt x="109080" y="95360"/>
                      <a:pt x="109080" y="96046"/>
                    </a:cubicBezTo>
                    <a:lnTo>
                      <a:pt x="27442" y="96046"/>
                    </a:lnTo>
                    <a:lnTo>
                      <a:pt x="27442" y="27442"/>
                    </a:lnTo>
                    <a:close/>
                    <a:moveTo>
                      <a:pt x="68604" y="0"/>
                    </a:moveTo>
                    <a:lnTo>
                      <a:pt x="0" y="0"/>
                    </a:lnTo>
                    <a:lnTo>
                      <a:pt x="0" y="96046"/>
                    </a:lnTo>
                    <a:lnTo>
                      <a:pt x="0" y="137208"/>
                    </a:lnTo>
                    <a:lnTo>
                      <a:pt x="0" y="246975"/>
                    </a:lnTo>
                    <a:lnTo>
                      <a:pt x="27442" y="246975"/>
                    </a:lnTo>
                    <a:cubicBezTo>
                      <a:pt x="27442" y="209242"/>
                      <a:pt x="58313" y="178371"/>
                      <a:pt x="96046" y="178371"/>
                    </a:cubicBezTo>
                    <a:cubicBezTo>
                      <a:pt x="133778" y="178371"/>
                      <a:pt x="164650" y="209242"/>
                      <a:pt x="164650" y="246975"/>
                    </a:cubicBezTo>
                    <a:cubicBezTo>
                      <a:pt x="179743" y="246975"/>
                      <a:pt x="192091" y="234626"/>
                      <a:pt x="192091" y="219533"/>
                    </a:cubicBezTo>
                    <a:lnTo>
                      <a:pt x="192091" y="150929"/>
                    </a:lnTo>
                    <a:cubicBezTo>
                      <a:pt x="192091" y="142010"/>
                      <a:pt x="187975" y="134464"/>
                      <a:pt x="181115" y="128976"/>
                    </a:cubicBezTo>
                    <a:lnTo>
                      <a:pt x="144755" y="101534"/>
                    </a:lnTo>
                    <a:cubicBezTo>
                      <a:pt x="139952" y="98104"/>
                      <a:pt x="136522" y="92615"/>
                      <a:pt x="135150" y="87127"/>
                    </a:cubicBezTo>
                    <a:lnTo>
                      <a:pt x="121429" y="39790"/>
                    </a:lnTo>
                    <a:cubicBezTo>
                      <a:pt x="114569" y="16465"/>
                      <a:pt x="92615" y="0"/>
                      <a:pt x="68604" y="0"/>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2" name="Vapaamuotoinen: Muoto 61">
                <a:extLst>
                  <a:ext uri="{FF2B5EF4-FFF2-40B4-BE49-F238E27FC236}">
                    <a16:creationId xmlns:a16="http://schemas.microsoft.com/office/drawing/2014/main" id="{749B33C5-A566-B37E-F4E6-ADAAB11198CB}"/>
                  </a:ext>
                </a:extLst>
              </p:cNvPr>
              <p:cNvSpPr/>
              <p:nvPr/>
            </p:nvSpPr>
            <p:spPr>
              <a:xfrm>
                <a:off x="5030558" y="6429911"/>
                <a:ext cx="384182" cy="96045"/>
              </a:xfrm>
              <a:custGeom>
                <a:avLst/>
                <a:gdLst>
                  <a:gd name="connsiteX0" fmla="*/ 384183 w 384182"/>
                  <a:gd name="connsiteY0" fmla="*/ 96046 h 96045"/>
                  <a:gd name="connsiteX1" fmla="*/ 178371 w 384182"/>
                  <a:gd name="connsiteY1" fmla="*/ 96046 h 96045"/>
                  <a:gd name="connsiteX2" fmla="*/ 109767 w 384182"/>
                  <a:gd name="connsiteY2" fmla="*/ 27442 h 96045"/>
                  <a:gd name="connsiteX3" fmla="*/ 41162 w 384182"/>
                  <a:gd name="connsiteY3" fmla="*/ 96046 h 96045"/>
                  <a:gd name="connsiteX4" fmla="*/ 0 w 384182"/>
                  <a:gd name="connsiteY4" fmla="*/ 96046 h 96045"/>
                  <a:gd name="connsiteX5" fmla="*/ 0 w 384182"/>
                  <a:gd name="connsiteY5" fmla="*/ 0 h 96045"/>
                  <a:gd name="connsiteX6" fmla="*/ 384183 w 384182"/>
                  <a:gd name="connsiteY6" fmla="*/ 0 h 96045"/>
                  <a:gd name="connsiteX7" fmla="*/ 384183 w 384182"/>
                  <a:gd name="connsiteY7" fmla="*/ 96046 h 9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182" h="96045">
                    <a:moveTo>
                      <a:pt x="384183" y="96046"/>
                    </a:moveTo>
                    <a:lnTo>
                      <a:pt x="178371" y="96046"/>
                    </a:lnTo>
                    <a:cubicBezTo>
                      <a:pt x="178371" y="58313"/>
                      <a:pt x="147499" y="27442"/>
                      <a:pt x="109767" y="27442"/>
                    </a:cubicBezTo>
                    <a:cubicBezTo>
                      <a:pt x="72034" y="27442"/>
                      <a:pt x="41162" y="58313"/>
                      <a:pt x="41162" y="96046"/>
                    </a:cubicBezTo>
                    <a:lnTo>
                      <a:pt x="0" y="96046"/>
                    </a:lnTo>
                    <a:lnTo>
                      <a:pt x="0" y="0"/>
                    </a:lnTo>
                    <a:lnTo>
                      <a:pt x="384183" y="0"/>
                    </a:lnTo>
                    <a:lnTo>
                      <a:pt x="384183" y="96046"/>
                    </a:ln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3" name="Vapaamuotoinen: Muoto 62">
                <a:extLst>
                  <a:ext uri="{FF2B5EF4-FFF2-40B4-BE49-F238E27FC236}">
                    <a16:creationId xmlns:a16="http://schemas.microsoft.com/office/drawing/2014/main" id="{5D6EEF39-F246-472D-9E00-A14E5DEF78E7}"/>
                  </a:ext>
                </a:extLst>
              </p:cNvPr>
              <p:cNvSpPr/>
              <p:nvPr/>
            </p:nvSpPr>
            <p:spPr>
              <a:xfrm>
                <a:off x="4620926" y="6477933"/>
                <a:ext cx="96045" cy="96045"/>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4" name="Vapaamuotoinen: Muoto 63">
                <a:extLst>
                  <a:ext uri="{FF2B5EF4-FFF2-40B4-BE49-F238E27FC236}">
                    <a16:creationId xmlns:a16="http://schemas.microsoft.com/office/drawing/2014/main" id="{FD833794-95A4-EFDC-612F-8A3EC66C3F47}"/>
                  </a:ext>
                </a:extLst>
              </p:cNvPr>
              <p:cNvSpPr/>
              <p:nvPr/>
            </p:nvSpPr>
            <p:spPr>
              <a:xfrm>
                <a:off x="4838751" y="6478169"/>
                <a:ext cx="96045" cy="96045"/>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53" name="Kuva 38" descr="Nosturi tasaisella täytöllä">
              <a:extLst>
                <a:ext uri="{FF2B5EF4-FFF2-40B4-BE49-F238E27FC236}">
                  <a16:creationId xmlns:a16="http://schemas.microsoft.com/office/drawing/2014/main" id="{04CC6A81-9535-DDB0-147F-0894073C5517}"/>
                </a:ext>
              </a:extLst>
            </p:cNvPr>
            <p:cNvSpPr/>
            <p:nvPr/>
          </p:nvSpPr>
          <p:spPr>
            <a:xfrm>
              <a:off x="3153500" y="5146345"/>
              <a:ext cx="720000" cy="720000"/>
            </a:xfrm>
            <a:custGeom>
              <a:avLst/>
              <a:gdLst>
                <a:gd name="connsiteX0" fmla="*/ 724560 w 762902"/>
                <a:gd name="connsiteY0" fmla="*/ 495300 h 762000"/>
                <a:gd name="connsiteX1" fmla="*/ 572160 w 762902"/>
                <a:gd name="connsiteY1" fmla="*/ 495300 h 762000"/>
                <a:gd name="connsiteX2" fmla="*/ 572160 w 762902"/>
                <a:gd name="connsiteY2" fmla="*/ 419100 h 762000"/>
                <a:gd name="connsiteX3" fmla="*/ 724560 w 762902"/>
                <a:gd name="connsiteY3" fmla="*/ 419100 h 762000"/>
                <a:gd name="connsiteX4" fmla="*/ 724560 w 762902"/>
                <a:gd name="connsiteY4" fmla="*/ 495300 h 762000"/>
                <a:gd name="connsiteX5" fmla="*/ 301650 w 762902"/>
                <a:gd name="connsiteY5" fmla="*/ 161925 h 762000"/>
                <a:gd name="connsiteX6" fmla="*/ 295935 w 762902"/>
                <a:gd name="connsiteY6" fmla="*/ 115253 h 762000"/>
                <a:gd name="connsiteX7" fmla="*/ 492150 w 762902"/>
                <a:gd name="connsiteY7" fmla="*/ 161925 h 762000"/>
                <a:gd name="connsiteX8" fmla="*/ 301650 w 762902"/>
                <a:gd name="connsiteY8" fmla="*/ 161925 h 762000"/>
                <a:gd name="connsiteX9" fmla="*/ 150203 w 762902"/>
                <a:gd name="connsiteY9" fmla="*/ 161925 h 762000"/>
                <a:gd name="connsiteX10" fmla="*/ 217830 w 762902"/>
                <a:gd name="connsiteY10" fmla="*/ 127635 h 762000"/>
                <a:gd name="connsiteX11" fmla="*/ 214020 w 762902"/>
                <a:gd name="connsiteY11" fmla="*/ 161925 h 762000"/>
                <a:gd name="connsiteX12" fmla="*/ 150203 w 762902"/>
                <a:gd name="connsiteY12" fmla="*/ 161925 h 762000"/>
                <a:gd name="connsiteX13" fmla="*/ 211163 w 762902"/>
                <a:gd name="connsiteY13" fmla="*/ 704850 h 762000"/>
                <a:gd name="connsiteX14" fmla="*/ 214972 w 762902"/>
                <a:gd name="connsiteY14" fmla="*/ 666750 h 762000"/>
                <a:gd name="connsiteX15" fmla="*/ 299745 w 762902"/>
                <a:gd name="connsiteY15" fmla="*/ 666750 h 762000"/>
                <a:gd name="connsiteX16" fmla="*/ 303555 w 762902"/>
                <a:gd name="connsiteY16" fmla="*/ 704850 h 762000"/>
                <a:gd name="connsiteX17" fmla="*/ 211163 w 762902"/>
                <a:gd name="connsiteY17" fmla="*/ 704850 h 762000"/>
                <a:gd name="connsiteX18" fmla="*/ 224497 w 762902"/>
                <a:gd name="connsiteY18" fmla="*/ 590550 h 762000"/>
                <a:gd name="connsiteX19" fmla="*/ 292125 w 762902"/>
                <a:gd name="connsiteY19" fmla="*/ 590550 h 762000"/>
                <a:gd name="connsiteX20" fmla="*/ 295935 w 762902"/>
                <a:gd name="connsiteY20" fmla="*/ 628650 h 762000"/>
                <a:gd name="connsiteX21" fmla="*/ 219735 w 762902"/>
                <a:gd name="connsiteY21" fmla="*/ 628650 h 762000"/>
                <a:gd name="connsiteX22" fmla="*/ 224497 w 762902"/>
                <a:gd name="connsiteY22" fmla="*/ 590550 h 762000"/>
                <a:gd name="connsiteX23" fmla="*/ 233070 w 762902"/>
                <a:gd name="connsiteY23" fmla="*/ 514350 h 762000"/>
                <a:gd name="connsiteX24" fmla="*/ 283553 w 762902"/>
                <a:gd name="connsiteY24" fmla="*/ 514350 h 762000"/>
                <a:gd name="connsiteX25" fmla="*/ 287362 w 762902"/>
                <a:gd name="connsiteY25" fmla="*/ 552450 h 762000"/>
                <a:gd name="connsiteX26" fmla="*/ 228307 w 762902"/>
                <a:gd name="connsiteY26" fmla="*/ 552450 h 762000"/>
                <a:gd name="connsiteX27" fmla="*/ 233070 w 762902"/>
                <a:gd name="connsiteY27" fmla="*/ 514350 h 762000"/>
                <a:gd name="connsiteX28" fmla="*/ 240690 w 762902"/>
                <a:gd name="connsiteY28" fmla="*/ 438150 h 762000"/>
                <a:gd name="connsiteX29" fmla="*/ 274028 w 762902"/>
                <a:gd name="connsiteY29" fmla="*/ 438150 h 762000"/>
                <a:gd name="connsiteX30" fmla="*/ 277837 w 762902"/>
                <a:gd name="connsiteY30" fmla="*/ 476250 h 762000"/>
                <a:gd name="connsiteX31" fmla="*/ 235928 w 762902"/>
                <a:gd name="connsiteY31" fmla="*/ 476250 h 762000"/>
                <a:gd name="connsiteX32" fmla="*/ 240690 w 762902"/>
                <a:gd name="connsiteY32" fmla="*/ 438150 h 762000"/>
                <a:gd name="connsiteX33" fmla="*/ 249262 w 762902"/>
                <a:gd name="connsiteY33" fmla="*/ 361950 h 762000"/>
                <a:gd name="connsiteX34" fmla="*/ 265455 w 762902"/>
                <a:gd name="connsiteY34" fmla="*/ 361950 h 762000"/>
                <a:gd name="connsiteX35" fmla="*/ 269265 w 762902"/>
                <a:gd name="connsiteY35" fmla="*/ 400050 h 762000"/>
                <a:gd name="connsiteX36" fmla="*/ 244500 w 762902"/>
                <a:gd name="connsiteY36" fmla="*/ 400050 h 762000"/>
                <a:gd name="connsiteX37" fmla="*/ 249262 w 762902"/>
                <a:gd name="connsiteY37" fmla="*/ 361950 h 762000"/>
                <a:gd name="connsiteX38" fmla="*/ 257835 w 762902"/>
                <a:gd name="connsiteY38" fmla="*/ 287655 h 762000"/>
                <a:gd name="connsiteX39" fmla="*/ 261645 w 762902"/>
                <a:gd name="connsiteY39" fmla="*/ 323850 h 762000"/>
                <a:gd name="connsiteX40" fmla="*/ 253072 w 762902"/>
                <a:gd name="connsiteY40" fmla="*/ 323850 h 762000"/>
                <a:gd name="connsiteX41" fmla="*/ 257835 w 762902"/>
                <a:gd name="connsiteY41" fmla="*/ 287655 h 762000"/>
                <a:gd name="connsiteX42" fmla="*/ 667410 w 762902"/>
                <a:gd name="connsiteY42" fmla="*/ 381000 h 762000"/>
                <a:gd name="connsiteX43" fmla="*/ 667410 w 762902"/>
                <a:gd name="connsiteY43" fmla="*/ 219075 h 762000"/>
                <a:gd name="connsiteX44" fmla="*/ 734085 w 762902"/>
                <a:gd name="connsiteY44" fmla="*/ 219075 h 762000"/>
                <a:gd name="connsiteX45" fmla="*/ 762660 w 762902"/>
                <a:gd name="connsiteY45" fmla="*/ 194310 h 762000"/>
                <a:gd name="connsiteX46" fmla="*/ 740752 w 762902"/>
                <a:gd name="connsiteY46" fmla="*/ 162878 h 762000"/>
                <a:gd name="connsiteX47" fmla="*/ 289267 w 762902"/>
                <a:gd name="connsiteY47" fmla="*/ 54293 h 762000"/>
                <a:gd name="connsiteX48" fmla="*/ 286410 w 762902"/>
                <a:gd name="connsiteY48" fmla="*/ 25717 h 762000"/>
                <a:gd name="connsiteX49" fmla="*/ 257835 w 762902"/>
                <a:gd name="connsiteY49" fmla="*/ 0 h 762000"/>
                <a:gd name="connsiteX50" fmla="*/ 229260 w 762902"/>
                <a:gd name="connsiteY50" fmla="*/ 25717 h 762000"/>
                <a:gd name="connsiteX51" fmla="*/ 225450 w 762902"/>
                <a:gd name="connsiteY51" fmla="*/ 60960 h 762000"/>
                <a:gd name="connsiteX52" fmla="*/ 15900 w 762902"/>
                <a:gd name="connsiteY52" fmla="*/ 165735 h 762000"/>
                <a:gd name="connsiteX53" fmla="*/ 660 w 762902"/>
                <a:gd name="connsiteY53" fmla="*/ 198120 h 762000"/>
                <a:gd name="connsiteX54" fmla="*/ 29235 w 762902"/>
                <a:gd name="connsiteY54" fmla="*/ 219075 h 762000"/>
                <a:gd name="connsiteX55" fmla="*/ 208305 w 762902"/>
                <a:gd name="connsiteY55" fmla="*/ 219075 h 762000"/>
                <a:gd name="connsiteX56" fmla="*/ 154013 w 762902"/>
                <a:gd name="connsiteY56" fmla="*/ 704850 h 762000"/>
                <a:gd name="connsiteX57" fmla="*/ 57810 w 762902"/>
                <a:gd name="connsiteY57" fmla="*/ 704850 h 762000"/>
                <a:gd name="connsiteX58" fmla="*/ 57810 w 762902"/>
                <a:gd name="connsiteY58" fmla="*/ 762000 h 762000"/>
                <a:gd name="connsiteX59" fmla="*/ 457860 w 762902"/>
                <a:gd name="connsiteY59" fmla="*/ 762000 h 762000"/>
                <a:gd name="connsiteX60" fmla="*/ 457860 w 762902"/>
                <a:gd name="connsiteY60" fmla="*/ 704850 h 762000"/>
                <a:gd name="connsiteX61" fmla="*/ 361658 w 762902"/>
                <a:gd name="connsiteY61" fmla="*/ 704850 h 762000"/>
                <a:gd name="connsiteX62" fmla="*/ 307365 w 762902"/>
                <a:gd name="connsiteY62" fmla="*/ 219075 h 762000"/>
                <a:gd name="connsiteX63" fmla="*/ 629310 w 762902"/>
                <a:gd name="connsiteY63" fmla="*/ 219075 h 762000"/>
                <a:gd name="connsiteX64" fmla="*/ 629310 w 762902"/>
                <a:gd name="connsiteY64" fmla="*/ 381000 h 762000"/>
                <a:gd name="connsiteX65" fmla="*/ 534060 w 762902"/>
                <a:gd name="connsiteY65" fmla="*/ 381000 h 762000"/>
                <a:gd name="connsiteX66" fmla="*/ 534060 w 762902"/>
                <a:gd name="connsiteY66" fmla="*/ 533400 h 762000"/>
                <a:gd name="connsiteX67" fmla="*/ 762660 w 762902"/>
                <a:gd name="connsiteY67" fmla="*/ 533400 h 762000"/>
                <a:gd name="connsiteX68" fmla="*/ 762660 w 762902"/>
                <a:gd name="connsiteY68" fmla="*/ 381000 h 762000"/>
                <a:gd name="connsiteX69" fmla="*/ 667410 w 762902"/>
                <a:gd name="connsiteY69" fmla="*/ 381000 h 762000"/>
                <a:gd name="connsiteX0" fmla="*/ 724560 w 762902"/>
                <a:gd name="connsiteY0" fmla="*/ 419100 h 762000"/>
                <a:gd name="connsiteX1" fmla="*/ 572160 w 762902"/>
                <a:gd name="connsiteY1" fmla="*/ 495300 h 762000"/>
                <a:gd name="connsiteX2" fmla="*/ 572160 w 762902"/>
                <a:gd name="connsiteY2" fmla="*/ 419100 h 762000"/>
                <a:gd name="connsiteX3" fmla="*/ 724560 w 762902"/>
                <a:gd name="connsiteY3" fmla="*/ 419100 h 762000"/>
                <a:gd name="connsiteX4" fmla="*/ 301650 w 762902"/>
                <a:gd name="connsiteY4" fmla="*/ 161925 h 762000"/>
                <a:gd name="connsiteX5" fmla="*/ 295935 w 762902"/>
                <a:gd name="connsiteY5" fmla="*/ 115253 h 762000"/>
                <a:gd name="connsiteX6" fmla="*/ 492150 w 762902"/>
                <a:gd name="connsiteY6" fmla="*/ 161925 h 762000"/>
                <a:gd name="connsiteX7" fmla="*/ 301650 w 762902"/>
                <a:gd name="connsiteY7" fmla="*/ 161925 h 762000"/>
                <a:gd name="connsiteX8" fmla="*/ 150203 w 762902"/>
                <a:gd name="connsiteY8" fmla="*/ 161925 h 762000"/>
                <a:gd name="connsiteX9" fmla="*/ 217830 w 762902"/>
                <a:gd name="connsiteY9" fmla="*/ 127635 h 762000"/>
                <a:gd name="connsiteX10" fmla="*/ 214020 w 762902"/>
                <a:gd name="connsiteY10" fmla="*/ 161925 h 762000"/>
                <a:gd name="connsiteX11" fmla="*/ 150203 w 762902"/>
                <a:gd name="connsiteY11" fmla="*/ 161925 h 762000"/>
                <a:gd name="connsiteX12" fmla="*/ 211163 w 762902"/>
                <a:gd name="connsiteY12" fmla="*/ 704850 h 762000"/>
                <a:gd name="connsiteX13" fmla="*/ 214972 w 762902"/>
                <a:gd name="connsiteY13" fmla="*/ 666750 h 762000"/>
                <a:gd name="connsiteX14" fmla="*/ 299745 w 762902"/>
                <a:gd name="connsiteY14" fmla="*/ 666750 h 762000"/>
                <a:gd name="connsiteX15" fmla="*/ 303555 w 762902"/>
                <a:gd name="connsiteY15" fmla="*/ 704850 h 762000"/>
                <a:gd name="connsiteX16" fmla="*/ 211163 w 762902"/>
                <a:gd name="connsiteY16" fmla="*/ 704850 h 762000"/>
                <a:gd name="connsiteX17" fmla="*/ 224497 w 762902"/>
                <a:gd name="connsiteY17" fmla="*/ 590550 h 762000"/>
                <a:gd name="connsiteX18" fmla="*/ 292125 w 762902"/>
                <a:gd name="connsiteY18" fmla="*/ 590550 h 762000"/>
                <a:gd name="connsiteX19" fmla="*/ 295935 w 762902"/>
                <a:gd name="connsiteY19" fmla="*/ 628650 h 762000"/>
                <a:gd name="connsiteX20" fmla="*/ 219735 w 762902"/>
                <a:gd name="connsiteY20" fmla="*/ 628650 h 762000"/>
                <a:gd name="connsiteX21" fmla="*/ 224497 w 762902"/>
                <a:gd name="connsiteY21" fmla="*/ 590550 h 762000"/>
                <a:gd name="connsiteX22" fmla="*/ 233070 w 762902"/>
                <a:gd name="connsiteY22" fmla="*/ 514350 h 762000"/>
                <a:gd name="connsiteX23" fmla="*/ 283553 w 762902"/>
                <a:gd name="connsiteY23" fmla="*/ 514350 h 762000"/>
                <a:gd name="connsiteX24" fmla="*/ 287362 w 762902"/>
                <a:gd name="connsiteY24" fmla="*/ 552450 h 762000"/>
                <a:gd name="connsiteX25" fmla="*/ 228307 w 762902"/>
                <a:gd name="connsiteY25" fmla="*/ 552450 h 762000"/>
                <a:gd name="connsiteX26" fmla="*/ 233070 w 762902"/>
                <a:gd name="connsiteY26" fmla="*/ 514350 h 762000"/>
                <a:gd name="connsiteX27" fmla="*/ 240690 w 762902"/>
                <a:gd name="connsiteY27" fmla="*/ 438150 h 762000"/>
                <a:gd name="connsiteX28" fmla="*/ 274028 w 762902"/>
                <a:gd name="connsiteY28" fmla="*/ 438150 h 762000"/>
                <a:gd name="connsiteX29" fmla="*/ 277837 w 762902"/>
                <a:gd name="connsiteY29" fmla="*/ 476250 h 762000"/>
                <a:gd name="connsiteX30" fmla="*/ 235928 w 762902"/>
                <a:gd name="connsiteY30" fmla="*/ 476250 h 762000"/>
                <a:gd name="connsiteX31" fmla="*/ 240690 w 762902"/>
                <a:gd name="connsiteY31" fmla="*/ 438150 h 762000"/>
                <a:gd name="connsiteX32" fmla="*/ 249262 w 762902"/>
                <a:gd name="connsiteY32" fmla="*/ 361950 h 762000"/>
                <a:gd name="connsiteX33" fmla="*/ 265455 w 762902"/>
                <a:gd name="connsiteY33" fmla="*/ 361950 h 762000"/>
                <a:gd name="connsiteX34" fmla="*/ 269265 w 762902"/>
                <a:gd name="connsiteY34" fmla="*/ 400050 h 762000"/>
                <a:gd name="connsiteX35" fmla="*/ 244500 w 762902"/>
                <a:gd name="connsiteY35" fmla="*/ 400050 h 762000"/>
                <a:gd name="connsiteX36" fmla="*/ 249262 w 762902"/>
                <a:gd name="connsiteY36" fmla="*/ 361950 h 762000"/>
                <a:gd name="connsiteX37" fmla="*/ 257835 w 762902"/>
                <a:gd name="connsiteY37" fmla="*/ 287655 h 762000"/>
                <a:gd name="connsiteX38" fmla="*/ 261645 w 762902"/>
                <a:gd name="connsiteY38" fmla="*/ 323850 h 762000"/>
                <a:gd name="connsiteX39" fmla="*/ 253072 w 762902"/>
                <a:gd name="connsiteY39" fmla="*/ 323850 h 762000"/>
                <a:gd name="connsiteX40" fmla="*/ 257835 w 762902"/>
                <a:gd name="connsiteY40" fmla="*/ 287655 h 762000"/>
                <a:gd name="connsiteX41" fmla="*/ 667410 w 762902"/>
                <a:gd name="connsiteY41" fmla="*/ 381000 h 762000"/>
                <a:gd name="connsiteX42" fmla="*/ 667410 w 762902"/>
                <a:gd name="connsiteY42" fmla="*/ 219075 h 762000"/>
                <a:gd name="connsiteX43" fmla="*/ 734085 w 762902"/>
                <a:gd name="connsiteY43" fmla="*/ 219075 h 762000"/>
                <a:gd name="connsiteX44" fmla="*/ 762660 w 762902"/>
                <a:gd name="connsiteY44" fmla="*/ 194310 h 762000"/>
                <a:gd name="connsiteX45" fmla="*/ 740752 w 762902"/>
                <a:gd name="connsiteY45" fmla="*/ 162878 h 762000"/>
                <a:gd name="connsiteX46" fmla="*/ 289267 w 762902"/>
                <a:gd name="connsiteY46" fmla="*/ 54293 h 762000"/>
                <a:gd name="connsiteX47" fmla="*/ 286410 w 762902"/>
                <a:gd name="connsiteY47" fmla="*/ 25717 h 762000"/>
                <a:gd name="connsiteX48" fmla="*/ 257835 w 762902"/>
                <a:gd name="connsiteY48" fmla="*/ 0 h 762000"/>
                <a:gd name="connsiteX49" fmla="*/ 229260 w 762902"/>
                <a:gd name="connsiteY49" fmla="*/ 25717 h 762000"/>
                <a:gd name="connsiteX50" fmla="*/ 225450 w 762902"/>
                <a:gd name="connsiteY50" fmla="*/ 60960 h 762000"/>
                <a:gd name="connsiteX51" fmla="*/ 15900 w 762902"/>
                <a:gd name="connsiteY51" fmla="*/ 165735 h 762000"/>
                <a:gd name="connsiteX52" fmla="*/ 660 w 762902"/>
                <a:gd name="connsiteY52" fmla="*/ 198120 h 762000"/>
                <a:gd name="connsiteX53" fmla="*/ 29235 w 762902"/>
                <a:gd name="connsiteY53" fmla="*/ 219075 h 762000"/>
                <a:gd name="connsiteX54" fmla="*/ 208305 w 762902"/>
                <a:gd name="connsiteY54" fmla="*/ 219075 h 762000"/>
                <a:gd name="connsiteX55" fmla="*/ 154013 w 762902"/>
                <a:gd name="connsiteY55" fmla="*/ 704850 h 762000"/>
                <a:gd name="connsiteX56" fmla="*/ 57810 w 762902"/>
                <a:gd name="connsiteY56" fmla="*/ 704850 h 762000"/>
                <a:gd name="connsiteX57" fmla="*/ 57810 w 762902"/>
                <a:gd name="connsiteY57" fmla="*/ 762000 h 762000"/>
                <a:gd name="connsiteX58" fmla="*/ 457860 w 762902"/>
                <a:gd name="connsiteY58" fmla="*/ 762000 h 762000"/>
                <a:gd name="connsiteX59" fmla="*/ 457860 w 762902"/>
                <a:gd name="connsiteY59" fmla="*/ 704850 h 762000"/>
                <a:gd name="connsiteX60" fmla="*/ 361658 w 762902"/>
                <a:gd name="connsiteY60" fmla="*/ 704850 h 762000"/>
                <a:gd name="connsiteX61" fmla="*/ 307365 w 762902"/>
                <a:gd name="connsiteY61" fmla="*/ 219075 h 762000"/>
                <a:gd name="connsiteX62" fmla="*/ 629310 w 762902"/>
                <a:gd name="connsiteY62" fmla="*/ 219075 h 762000"/>
                <a:gd name="connsiteX63" fmla="*/ 629310 w 762902"/>
                <a:gd name="connsiteY63" fmla="*/ 381000 h 762000"/>
                <a:gd name="connsiteX64" fmla="*/ 534060 w 762902"/>
                <a:gd name="connsiteY64" fmla="*/ 381000 h 762000"/>
                <a:gd name="connsiteX65" fmla="*/ 534060 w 762902"/>
                <a:gd name="connsiteY65" fmla="*/ 533400 h 762000"/>
                <a:gd name="connsiteX66" fmla="*/ 762660 w 762902"/>
                <a:gd name="connsiteY66" fmla="*/ 533400 h 762000"/>
                <a:gd name="connsiteX67" fmla="*/ 762660 w 762902"/>
                <a:gd name="connsiteY67" fmla="*/ 381000 h 762000"/>
                <a:gd name="connsiteX68" fmla="*/ 667410 w 762902"/>
                <a:gd name="connsiteY68" fmla="*/ 381000 h 762000"/>
                <a:gd name="connsiteX0" fmla="*/ 724560 w 762902"/>
                <a:gd name="connsiteY0" fmla="*/ 419100 h 762000"/>
                <a:gd name="connsiteX1" fmla="*/ 572160 w 762902"/>
                <a:gd name="connsiteY1" fmla="*/ 495300 h 762000"/>
                <a:gd name="connsiteX2" fmla="*/ 724560 w 762902"/>
                <a:gd name="connsiteY2" fmla="*/ 419100 h 762000"/>
                <a:gd name="connsiteX3" fmla="*/ 301650 w 762902"/>
                <a:gd name="connsiteY3" fmla="*/ 161925 h 762000"/>
                <a:gd name="connsiteX4" fmla="*/ 295935 w 762902"/>
                <a:gd name="connsiteY4" fmla="*/ 115253 h 762000"/>
                <a:gd name="connsiteX5" fmla="*/ 492150 w 762902"/>
                <a:gd name="connsiteY5" fmla="*/ 161925 h 762000"/>
                <a:gd name="connsiteX6" fmla="*/ 301650 w 762902"/>
                <a:gd name="connsiteY6" fmla="*/ 161925 h 762000"/>
                <a:gd name="connsiteX7" fmla="*/ 150203 w 762902"/>
                <a:gd name="connsiteY7" fmla="*/ 161925 h 762000"/>
                <a:gd name="connsiteX8" fmla="*/ 217830 w 762902"/>
                <a:gd name="connsiteY8" fmla="*/ 127635 h 762000"/>
                <a:gd name="connsiteX9" fmla="*/ 214020 w 762902"/>
                <a:gd name="connsiteY9" fmla="*/ 161925 h 762000"/>
                <a:gd name="connsiteX10" fmla="*/ 150203 w 762902"/>
                <a:gd name="connsiteY10" fmla="*/ 161925 h 762000"/>
                <a:gd name="connsiteX11" fmla="*/ 211163 w 762902"/>
                <a:gd name="connsiteY11" fmla="*/ 704850 h 762000"/>
                <a:gd name="connsiteX12" fmla="*/ 214972 w 762902"/>
                <a:gd name="connsiteY12" fmla="*/ 666750 h 762000"/>
                <a:gd name="connsiteX13" fmla="*/ 299745 w 762902"/>
                <a:gd name="connsiteY13" fmla="*/ 666750 h 762000"/>
                <a:gd name="connsiteX14" fmla="*/ 303555 w 762902"/>
                <a:gd name="connsiteY14" fmla="*/ 704850 h 762000"/>
                <a:gd name="connsiteX15" fmla="*/ 211163 w 762902"/>
                <a:gd name="connsiteY15" fmla="*/ 704850 h 762000"/>
                <a:gd name="connsiteX16" fmla="*/ 224497 w 762902"/>
                <a:gd name="connsiteY16" fmla="*/ 590550 h 762000"/>
                <a:gd name="connsiteX17" fmla="*/ 292125 w 762902"/>
                <a:gd name="connsiteY17" fmla="*/ 590550 h 762000"/>
                <a:gd name="connsiteX18" fmla="*/ 295935 w 762902"/>
                <a:gd name="connsiteY18" fmla="*/ 628650 h 762000"/>
                <a:gd name="connsiteX19" fmla="*/ 219735 w 762902"/>
                <a:gd name="connsiteY19" fmla="*/ 628650 h 762000"/>
                <a:gd name="connsiteX20" fmla="*/ 224497 w 762902"/>
                <a:gd name="connsiteY20" fmla="*/ 590550 h 762000"/>
                <a:gd name="connsiteX21" fmla="*/ 233070 w 762902"/>
                <a:gd name="connsiteY21" fmla="*/ 514350 h 762000"/>
                <a:gd name="connsiteX22" fmla="*/ 283553 w 762902"/>
                <a:gd name="connsiteY22" fmla="*/ 514350 h 762000"/>
                <a:gd name="connsiteX23" fmla="*/ 287362 w 762902"/>
                <a:gd name="connsiteY23" fmla="*/ 552450 h 762000"/>
                <a:gd name="connsiteX24" fmla="*/ 228307 w 762902"/>
                <a:gd name="connsiteY24" fmla="*/ 552450 h 762000"/>
                <a:gd name="connsiteX25" fmla="*/ 233070 w 762902"/>
                <a:gd name="connsiteY25" fmla="*/ 514350 h 762000"/>
                <a:gd name="connsiteX26" fmla="*/ 240690 w 762902"/>
                <a:gd name="connsiteY26" fmla="*/ 438150 h 762000"/>
                <a:gd name="connsiteX27" fmla="*/ 274028 w 762902"/>
                <a:gd name="connsiteY27" fmla="*/ 438150 h 762000"/>
                <a:gd name="connsiteX28" fmla="*/ 277837 w 762902"/>
                <a:gd name="connsiteY28" fmla="*/ 476250 h 762000"/>
                <a:gd name="connsiteX29" fmla="*/ 235928 w 762902"/>
                <a:gd name="connsiteY29" fmla="*/ 476250 h 762000"/>
                <a:gd name="connsiteX30" fmla="*/ 240690 w 762902"/>
                <a:gd name="connsiteY30" fmla="*/ 438150 h 762000"/>
                <a:gd name="connsiteX31" fmla="*/ 249262 w 762902"/>
                <a:gd name="connsiteY31" fmla="*/ 361950 h 762000"/>
                <a:gd name="connsiteX32" fmla="*/ 265455 w 762902"/>
                <a:gd name="connsiteY32" fmla="*/ 361950 h 762000"/>
                <a:gd name="connsiteX33" fmla="*/ 269265 w 762902"/>
                <a:gd name="connsiteY33" fmla="*/ 400050 h 762000"/>
                <a:gd name="connsiteX34" fmla="*/ 244500 w 762902"/>
                <a:gd name="connsiteY34" fmla="*/ 400050 h 762000"/>
                <a:gd name="connsiteX35" fmla="*/ 249262 w 762902"/>
                <a:gd name="connsiteY35" fmla="*/ 361950 h 762000"/>
                <a:gd name="connsiteX36" fmla="*/ 257835 w 762902"/>
                <a:gd name="connsiteY36" fmla="*/ 287655 h 762000"/>
                <a:gd name="connsiteX37" fmla="*/ 261645 w 762902"/>
                <a:gd name="connsiteY37" fmla="*/ 323850 h 762000"/>
                <a:gd name="connsiteX38" fmla="*/ 253072 w 762902"/>
                <a:gd name="connsiteY38" fmla="*/ 323850 h 762000"/>
                <a:gd name="connsiteX39" fmla="*/ 257835 w 762902"/>
                <a:gd name="connsiteY39" fmla="*/ 287655 h 762000"/>
                <a:gd name="connsiteX40" fmla="*/ 667410 w 762902"/>
                <a:gd name="connsiteY40" fmla="*/ 381000 h 762000"/>
                <a:gd name="connsiteX41" fmla="*/ 667410 w 762902"/>
                <a:gd name="connsiteY41" fmla="*/ 219075 h 762000"/>
                <a:gd name="connsiteX42" fmla="*/ 734085 w 762902"/>
                <a:gd name="connsiteY42" fmla="*/ 219075 h 762000"/>
                <a:gd name="connsiteX43" fmla="*/ 762660 w 762902"/>
                <a:gd name="connsiteY43" fmla="*/ 194310 h 762000"/>
                <a:gd name="connsiteX44" fmla="*/ 740752 w 762902"/>
                <a:gd name="connsiteY44" fmla="*/ 162878 h 762000"/>
                <a:gd name="connsiteX45" fmla="*/ 289267 w 762902"/>
                <a:gd name="connsiteY45" fmla="*/ 54293 h 762000"/>
                <a:gd name="connsiteX46" fmla="*/ 286410 w 762902"/>
                <a:gd name="connsiteY46" fmla="*/ 25717 h 762000"/>
                <a:gd name="connsiteX47" fmla="*/ 257835 w 762902"/>
                <a:gd name="connsiteY47" fmla="*/ 0 h 762000"/>
                <a:gd name="connsiteX48" fmla="*/ 229260 w 762902"/>
                <a:gd name="connsiteY48" fmla="*/ 25717 h 762000"/>
                <a:gd name="connsiteX49" fmla="*/ 225450 w 762902"/>
                <a:gd name="connsiteY49" fmla="*/ 60960 h 762000"/>
                <a:gd name="connsiteX50" fmla="*/ 15900 w 762902"/>
                <a:gd name="connsiteY50" fmla="*/ 165735 h 762000"/>
                <a:gd name="connsiteX51" fmla="*/ 660 w 762902"/>
                <a:gd name="connsiteY51" fmla="*/ 198120 h 762000"/>
                <a:gd name="connsiteX52" fmla="*/ 29235 w 762902"/>
                <a:gd name="connsiteY52" fmla="*/ 219075 h 762000"/>
                <a:gd name="connsiteX53" fmla="*/ 208305 w 762902"/>
                <a:gd name="connsiteY53" fmla="*/ 219075 h 762000"/>
                <a:gd name="connsiteX54" fmla="*/ 154013 w 762902"/>
                <a:gd name="connsiteY54" fmla="*/ 704850 h 762000"/>
                <a:gd name="connsiteX55" fmla="*/ 57810 w 762902"/>
                <a:gd name="connsiteY55" fmla="*/ 704850 h 762000"/>
                <a:gd name="connsiteX56" fmla="*/ 57810 w 762902"/>
                <a:gd name="connsiteY56" fmla="*/ 762000 h 762000"/>
                <a:gd name="connsiteX57" fmla="*/ 457860 w 762902"/>
                <a:gd name="connsiteY57" fmla="*/ 762000 h 762000"/>
                <a:gd name="connsiteX58" fmla="*/ 457860 w 762902"/>
                <a:gd name="connsiteY58" fmla="*/ 704850 h 762000"/>
                <a:gd name="connsiteX59" fmla="*/ 361658 w 762902"/>
                <a:gd name="connsiteY59" fmla="*/ 704850 h 762000"/>
                <a:gd name="connsiteX60" fmla="*/ 307365 w 762902"/>
                <a:gd name="connsiteY60" fmla="*/ 219075 h 762000"/>
                <a:gd name="connsiteX61" fmla="*/ 629310 w 762902"/>
                <a:gd name="connsiteY61" fmla="*/ 219075 h 762000"/>
                <a:gd name="connsiteX62" fmla="*/ 629310 w 762902"/>
                <a:gd name="connsiteY62" fmla="*/ 381000 h 762000"/>
                <a:gd name="connsiteX63" fmla="*/ 534060 w 762902"/>
                <a:gd name="connsiteY63" fmla="*/ 381000 h 762000"/>
                <a:gd name="connsiteX64" fmla="*/ 534060 w 762902"/>
                <a:gd name="connsiteY64" fmla="*/ 533400 h 762000"/>
                <a:gd name="connsiteX65" fmla="*/ 762660 w 762902"/>
                <a:gd name="connsiteY65" fmla="*/ 533400 h 762000"/>
                <a:gd name="connsiteX66" fmla="*/ 762660 w 762902"/>
                <a:gd name="connsiteY66" fmla="*/ 381000 h 762000"/>
                <a:gd name="connsiteX67" fmla="*/ 667410 w 762902"/>
                <a:gd name="connsiteY67"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762660 w 762902"/>
                <a:gd name="connsiteY63" fmla="*/ 381000 h 762000"/>
                <a:gd name="connsiteX64" fmla="*/ 667410 w 762902"/>
                <a:gd name="connsiteY64"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2371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762660 w 762902"/>
                <a:gd name="connsiteY63" fmla="*/ 381000 h 762000"/>
                <a:gd name="connsiteX64" fmla="*/ 667410 w 762902"/>
                <a:gd name="connsiteY64"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2371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762660 w 762902"/>
                <a:gd name="connsiteY63" fmla="*/ 381000 h 762000"/>
                <a:gd name="connsiteX64" fmla="*/ 664887 w 762902"/>
                <a:gd name="connsiteY64"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2371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664887 w 762902"/>
                <a:gd name="connsiteY63"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2371 h 762000"/>
                <a:gd name="connsiteX60" fmla="*/ 534060 w 762902"/>
                <a:gd name="connsiteY60" fmla="*/ 381000 h 762000"/>
                <a:gd name="connsiteX61" fmla="*/ 534060 w 762902"/>
                <a:gd name="connsiteY61" fmla="*/ 533400 h 762000"/>
                <a:gd name="connsiteX62" fmla="*/ 664887 w 762902"/>
                <a:gd name="connsiteY62"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2371 h 762000"/>
                <a:gd name="connsiteX60" fmla="*/ 534060 w 762902"/>
                <a:gd name="connsiteY60" fmla="*/ 533400 h 762000"/>
                <a:gd name="connsiteX61" fmla="*/ 664887 w 762902"/>
                <a:gd name="connsiteY61"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2371 h 762000"/>
                <a:gd name="connsiteX60" fmla="*/ 664887 w 762902"/>
                <a:gd name="connsiteY60"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7411 h 762000"/>
                <a:gd name="connsiteX60" fmla="*/ 664887 w 762902"/>
                <a:gd name="connsiteY60"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727965 w 762902"/>
                <a:gd name="connsiteY38" fmla="*/ 22159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7411 h 762000"/>
                <a:gd name="connsiteX60" fmla="*/ 664887 w 762902"/>
                <a:gd name="connsiteY60"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727965 w 762902"/>
                <a:gd name="connsiteY38" fmla="*/ 22159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89866 w 762902"/>
                <a:gd name="connsiteY58" fmla="*/ 216555 h 762000"/>
                <a:gd name="connsiteX59" fmla="*/ 626788 w 762902"/>
                <a:gd name="connsiteY59" fmla="*/ 557411 h 762000"/>
                <a:gd name="connsiteX60" fmla="*/ 664887 w 762902"/>
                <a:gd name="connsiteY60"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727965 w 762902"/>
                <a:gd name="connsiteY38" fmla="*/ 22159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89866 w 762902"/>
                <a:gd name="connsiteY58" fmla="*/ 216555 h 762000"/>
                <a:gd name="connsiteX59" fmla="*/ 687343 w 762902"/>
                <a:gd name="connsiteY59" fmla="*/ 559931 h 762000"/>
                <a:gd name="connsiteX60" fmla="*/ 664887 w 762902"/>
                <a:gd name="connsiteY60"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725442 w 762902"/>
                <a:gd name="connsiteY37" fmla="*/ 557410 h 762000"/>
                <a:gd name="connsiteX38" fmla="*/ 727965 w 762902"/>
                <a:gd name="connsiteY38" fmla="*/ 22159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89866 w 762902"/>
                <a:gd name="connsiteY58" fmla="*/ 216555 h 762000"/>
                <a:gd name="connsiteX59" fmla="*/ 687343 w 762902"/>
                <a:gd name="connsiteY59" fmla="*/ 559931 h 762000"/>
                <a:gd name="connsiteX60" fmla="*/ 725442 w 762902"/>
                <a:gd name="connsiteY60"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722920 w 762902"/>
                <a:gd name="connsiteY37" fmla="*/ 582611 h 762000"/>
                <a:gd name="connsiteX38" fmla="*/ 727965 w 762902"/>
                <a:gd name="connsiteY38" fmla="*/ 22159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89866 w 762902"/>
                <a:gd name="connsiteY58" fmla="*/ 216555 h 762000"/>
                <a:gd name="connsiteX59" fmla="*/ 687343 w 762902"/>
                <a:gd name="connsiteY59" fmla="*/ 559931 h 762000"/>
                <a:gd name="connsiteX60" fmla="*/ 722920 w 762902"/>
                <a:gd name="connsiteY60" fmla="*/ 582611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722920 w 762902"/>
                <a:gd name="connsiteY37" fmla="*/ 582611 h 762000"/>
                <a:gd name="connsiteX38" fmla="*/ 727965 w 762902"/>
                <a:gd name="connsiteY38" fmla="*/ 22159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89866 w 762902"/>
                <a:gd name="connsiteY58" fmla="*/ 216555 h 762000"/>
                <a:gd name="connsiteX59" fmla="*/ 687343 w 762902"/>
                <a:gd name="connsiteY59" fmla="*/ 577572 h 762000"/>
                <a:gd name="connsiteX60" fmla="*/ 722920 w 762902"/>
                <a:gd name="connsiteY60" fmla="*/ 582611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62902" h="762000">
                  <a:moveTo>
                    <a:pt x="301650" y="161925"/>
                  </a:moveTo>
                  <a:lnTo>
                    <a:pt x="295935" y="115253"/>
                  </a:lnTo>
                  <a:lnTo>
                    <a:pt x="492150" y="161925"/>
                  </a:lnTo>
                  <a:lnTo>
                    <a:pt x="301650" y="161925"/>
                  </a:lnTo>
                  <a:close/>
                  <a:moveTo>
                    <a:pt x="150203" y="161925"/>
                  </a:moveTo>
                  <a:lnTo>
                    <a:pt x="217830" y="127635"/>
                  </a:lnTo>
                  <a:lnTo>
                    <a:pt x="214020" y="161925"/>
                  </a:lnTo>
                  <a:lnTo>
                    <a:pt x="150203" y="161925"/>
                  </a:lnTo>
                  <a:close/>
                  <a:moveTo>
                    <a:pt x="211163" y="704850"/>
                  </a:moveTo>
                  <a:lnTo>
                    <a:pt x="214972" y="666750"/>
                  </a:lnTo>
                  <a:lnTo>
                    <a:pt x="299745" y="666750"/>
                  </a:lnTo>
                  <a:lnTo>
                    <a:pt x="303555" y="704850"/>
                  </a:lnTo>
                  <a:lnTo>
                    <a:pt x="211163" y="704850"/>
                  </a:lnTo>
                  <a:close/>
                  <a:moveTo>
                    <a:pt x="224497" y="590550"/>
                  </a:moveTo>
                  <a:lnTo>
                    <a:pt x="292125" y="590550"/>
                  </a:lnTo>
                  <a:lnTo>
                    <a:pt x="295935" y="628650"/>
                  </a:lnTo>
                  <a:lnTo>
                    <a:pt x="219735" y="628650"/>
                  </a:lnTo>
                  <a:lnTo>
                    <a:pt x="224497" y="590550"/>
                  </a:lnTo>
                  <a:close/>
                  <a:moveTo>
                    <a:pt x="233070" y="514350"/>
                  </a:moveTo>
                  <a:lnTo>
                    <a:pt x="283553" y="514350"/>
                  </a:lnTo>
                  <a:lnTo>
                    <a:pt x="287362" y="552450"/>
                  </a:lnTo>
                  <a:lnTo>
                    <a:pt x="228307" y="552450"/>
                  </a:lnTo>
                  <a:lnTo>
                    <a:pt x="233070" y="514350"/>
                  </a:lnTo>
                  <a:close/>
                  <a:moveTo>
                    <a:pt x="240690" y="438150"/>
                  </a:moveTo>
                  <a:lnTo>
                    <a:pt x="274028" y="438150"/>
                  </a:lnTo>
                  <a:lnTo>
                    <a:pt x="277837" y="476250"/>
                  </a:lnTo>
                  <a:lnTo>
                    <a:pt x="235928" y="476250"/>
                  </a:lnTo>
                  <a:lnTo>
                    <a:pt x="240690" y="438150"/>
                  </a:lnTo>
                  <a:close/>
                  <a:moveTo>
                    <a:pt x="249262" y="361950"/>
                  </a:moveTo>
                  <a:lnTo>
                    <a:pt x="265455" y="361950"/>
                  </a:lnTo>
                  <a:lnTo>
                    <a:pt x="269265" y="400050"/>
                  </a:lnTo>
                  <a:lnTo>
                    <a:pt x="244500" y="400050"/>
                  </a:lnTo>
                  <a:lnTo>
                    <a:pt x="249262" y="361950"/>
                  </a:lnTo>
                  <a:close/>
                  <a:moveTo>
                    <a:pt x="257835" y="287655"/>
                  </a:moveTo>
                  <a:lnTo>
                    <a:pt x="261645" y="323850"/>
                  </a:lnTo>
                  <a:lnTo>
                    <a:pt x="253072" y="323850"/>
                  </a:lnTo>
                  <a:lnTo>
                    <a:pt x="257835" y="287655"/>
                  </a:lnTo>
                  <a:close/>
                  <a:moveTo>
                    <a:pt x="722920" y="582611"/>
                  </a:moveTo>
                  <a:cubicBezTo>
                    <a:pt x="724602" y="462272"/>
                    <a:pt x="726283" y="341934"/>
                    <a:pt x="727965" y="221595"/>
                  </a:cubicBezTo>
                  <a:lnTo>
                    <a:pt x="734085" y="219075"/>
                  </a:lnTo>
                  <a:cubicBezTo>
                    <a:pt x="748373" y="219075"/>
                    <a:pt x="760755" y="208598"/>
                    <a:pt x="762660" y="194310"/>
                  </a:cubicBezTo>
                  <a:cubicBezTo>
                    <a:pt x="764565" y="180023"/>
                    <a:pt x="755040" y="166688"/>
                    <a:pt x="740752" y="162878"/>
                  </a:cubicBezTo>
                  <a:lnTo>
                    <a:pt x="289267" y="54293"/>
                  </a:lnTo>
                  <a:lnTo>
                    <a:pt x="286410" y="25717"/>
                  </a:lnTo>
                  <a:cubicBezTo>
                    <a:pt x="284505" y="10478"/>
                    <a:pt x="272123" y="0"/>
                    <a:pt x="257835" y="0"/>
                  </a:cubicBezTo>
                  <a:cubicBezTo>
                    <a:pt x="243547" y="0"/>
                    <a:pt x="231165" y="10478"/>
                    <a:pt x="229260" y="25717"/>
                  </a:cubicBezTo>
                  <a:lnTo>
                    <a:pt x="225450" y="60960"/>
                  </a:lnTo>
                  <a:lnTo>
                    <a:pt x="15900" y="165735"/>
                  </a:lnTo>
                  <a:cubicBezTo>
                    <a:pt x="4470" y="171450"/>
                    <a:pt x="-2198" y="184785"/>
                    <a:pt x="660" y="198120"/>
                  </a:cubicBezTo>
                  <a:cubicBezTo>
                    <a:pt x="4470" y="209550"/>
                    <a:pt x="15900" y="219075"/>
                    <a:pt x="29235" y="219075"/>
                  </a:cubicBezTo>
                  <a:lnTo>
                    <a:pt x="208305" y="219075"/>
                  </a:lnTo>
                  <a:lnTo>
                    <a:pt x="154013" y="704850"/>
                  </a:lnTo>
                  <a:lnTo>
                    <a:pt x="57810" y="704850"/>
                  </a:lnTo>
                  <a:lnTo>
                    <a:pt x="57810" y="762000"/>
                  </a:lnTo>
                  <a:lnTo>
                    <a:pt x="457860" y="762000"/>
                  </a:lnTo>
                  <a:lnTo>
                    <a:pt x="457860" y="704850"/>
                  </a:lnTo>
                  <a:lnTo>
                    <a:pt x="361658" y="704850"/>
                  </a:lnTo>
                  <a:lnTo>
                    <a:pt x="307365" y="219075"/>
                  </a:lnTo>
                  <a:lnTo>
                    <a:pt x="689866" y="216555"/>
                  </a:lnTo>
                  <a:cubicBezTo>
                    <a:pt x="689025" y="327654"/>
                    <a:pt x="688184" y="466473"/>
                    <a:pt x="687343" y="577572"/>
                  </a:cubicBezTo>
                  <a:lnTo>
                    <a:pt x="722920" y="582611"/>
                  </a:ln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65" name="Ryhmä 64">
            <a:extLst>
              <a:ext uri="{FF2B5EF4-FFF2-40B4-BE49-F238E27FC236}">
                <a16:creationId xmlns:a16="http://schemas.microsoft.com/office/drawing/2014/main" id="{FAAA1646-93F2-82A1-2167-B674A80AAAB9}"/>
              </a:ext>
            </a:extLst>
          </p:cNvPr>
          <p:cNvGrpSpPr/>
          <p:nvPr/>
        </p:nvGrpSpPr>
        <p:grpSpPr>
          <a:xfrm>
            <a:off x="-2563960" y="4606475"/>
            <a:ext cx="2086626" cy="1558951"/>
            <a:chOff x="411647" y="6061236"/>
            <a:chExt cx="2086626" cy="1558951"/>
          </a:xfrm>
        </p:grpSpPr>
        <p:sp>
          <p:nvSpPr>
            <p:cNvPr id="67" name="Tekstiruutu 66">
              <a:extLst>
                <a:ext uri="{FF2B5EF4-FFF2-40B4-BE49-F238E27FC236}">
                  <a16:creationId xmlns:a16="http://schemas.microsoft.com/office/drawing/2014/main" id="{765F8791-DEB8-5A2B-53A8-384FC398401B}"/>
                </a:ext>
              </a:extLst>
            </p:cNvPr>
            <p:cNvSpPr txBox="1"/>
            <p:nvPr/>
          </p:nvSpPr>
          <p:spPr>
            <a:xfrm>
              <a:off x="411647" y="6789190"/>
              <a:ext cx="2086626"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Kuka: (GLN) Elementtitoimittaja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Mitä: (SGTIN) Betonielementti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Missä: (GLN) Tehdas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Milloin: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YYYY-MM-DDThh:mm:ssZ</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Miksi: Valmistus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Status: Aktiivinen</a:t>
              </a:r>
            </a:p>
          </p:txBody>
        </p:sp>
        <p:grpSp>
          <p:nvGrpSpPr>
            <p:cNvPr id="68" name="Ryhmä 67">
              <a:extLst>
                <a:ext uri="{FF2B5EF4-FFF2-40B4-BE49-F238E27FC236}">
                  <a16:creationId xmlns:a16="http://schemas.microsoft.com/office/drawing/2014/main" id="{A1EE9A8E-BC8A-EFBA-6EE2-5E152AC04242}"/>
                </a:ext>
              </a:extLst>
            </p:cNvPr>
            <p:cNvGrpSpPr/>
            <p:nvPr/>
          </p:nvGrpSpPr>
          <p:grpSpPr>
            <a:xfrm>
              <a:off x="435519" y="6061236"/>
              <a:ext cx="1326720" cy="720000"/>
              <a:chOff x="1262364" y="5210295"/>
              <a:chExt cx="1326720" cy="720000"/>
            </a:xfrm>
          </p:grpSpPr>
          <p:pic>
            <p:nvPicPr>
              <p:cNvPr id="69" name="Kuva 68" descr="Tuotanto tasaisella täytöllä">
                <a:extLst>
                  <a:ext uri="{FF2B5EF4-FFF2-40B4-BE49-F238E27FC236}">
                    <a16:creationId xmlns:a16="http://schemas.microsoft.com/office/drawing/2014/main" id="{5AC61977-1ED7-74F3-6195-3BFB0CE320D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262364" y="5210295"/>
                <a:ext cx="720000" cy="720000"/>
              </a:xfrm>
              <a:prstGeom prst="rect">
                <a:avLst/>
              </a:prstGeom>
            </p:spPr>
          </p:pic>
          <p:sp>
            <p:nvSpPr>
              <p:cNvPr id="70" name="Vapaamuotoinen: Muoto 69">
                <a:extLst>
                  <a:ext uri="{FF2B5EF4-FFF2-40B4-BE49-F238E27FC236}">
                    <a16:creationId xmlns:a16="http://schemas.microsoft.com/office/drawing/2014/main" id="{E460A8C7-EAC9-C3D3-1191-4B20F2714DBA}"/>
                  </a:ext>
                </a:extLst>
              </p:cNvPr>
              <p:cNvSpPr/>
              <p:nvPr/>
            </p:nvSpPr>
            <p:spPr>
              <a:xfrm>
                <a:off x="2015890" y="5736950"/>
                <a:ext cx="397937" cy="88101"/>
              </a:xfrm>
              <a:custGeom>
                <a:avLst/>
                <a:gdLst>
                  <a:gd name="connsiteX0" fmla="*/ 0 w 384182"/>
                  <a:gd name="connsiteY0" fmla="*/ 0 h 164649"/>
                  <a:gd name="connsiteX1" fmla="*/ 384183 w 384182"/>
                  <a:gd name="connsiteY1" fmla="*/ 0 h 164649"/>
                  <a:gd name="connsiteX2" fmla="*/ 384183 w 384182"/>
                  <a:gd name="connsiteY2" fmla="*/ 164650 h 164649"/>
                  <a:gd name="connsiteX3" fmla="*/ 0 w 384182"/>
                  <a:gd name="connsiteY3" fmla="*/ 164650 h 164649"/>
                </a:gdLst>
                <a:ahLst/>
                <a:cxnLst>
                  <a:cxn ang="0">
                    <a:pos x="connsiteX0" y="connsiteY0"/>
                  </a:cxn>
                  <a:cxn ang="0">
                    <a:pos x="connsiteX1" y="connsiteY1"/>
                  </a:cxn>
                  <a:cxn ang="0">
                    <a:pos x="connsiteX2" y="connsiteY2"/>
                  </a:cxn>
                  <a:cxn ang="0">
                    <a:pos x="connsiteX3" y="connsiteY3"/>
                  </a:cxn>
                </a:cxnLst>
                <a:rect l="l" t="t" r="r" b="b"/>
                <a:pathLst>
                  <a:path w="384182" h="164649">
                    <a:moveTo>
                      <a:pt x="0" y="0"/>
                    </a:moveTo>
                    <a:lnTo>
                      <a:pt x="384183" y="0"/>
                    </a:lnTo>
                    <a:lnTo>
                      <a:pt x="384183" y="164650"/>
                    </a:lnTo>
                    <a:lnTo>
                      <a:pt x="0" y="164650"/>
                    </a:lnTo>
                    <a:close/>
                  </a:path>
                </a:pathLst>
              </a:custGeom>
              <a:solidFill>
                <a:srgbClr val="FF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71" name="Kuva 70">
                <a:extLst>
                  <a:ext uri="{FF2B5EF4-FFF2-40B4-BE49-F238E27FC236}">
                    <a16:creationId xmlns:a16="http://schemas.microsoft.com/office/drawing/2014/main" id="{F16D7B16-AE55-0D8F-E4D7-0D70C7BA532C}"/>
                  </a:ext>
                </a:extLst>
              </p:cNvPr>
              <p:cNvPicPr>
                <a:picLocks noChangeAspect="1"/>
              </p:cNvPicPr>
              <p:nvPr/>
            </p:nvPicPr>
            <p:blipFill>
              <a:blip r:embed="rId12"/>
              <a:stretch>
                <a:fillRect/>
              </a:stretch>
            </p:blipFill>
            <p:spPr>
              <a:xfrm>
                <a:off x="2298700" y="5341015"/>
                <a:ext cx="238385" cy="238385"/>
              </a:xfrm>
              <a:prstGeom prst="rect">
                <a:avLst/>
              </a:prstGeom>
            </p:spPr>
          </p:pic>
          <p:sp>
            <p:nvSpPr>
              <p:cNvPr id="72" name="Ellipsi 71">
                <a:extLst>
                  <a:ext uri="{FF2B5EF4-FFF2-40B4-BE49-F238E27FC236}">
                    <a16:creationId xmlns:a16="http://schemas.microsoft.com/office/drawing/2014/main" id="{526E1C4F-92BA-7161-055D-A0CDFA3269D4}"/>
                  </a:ext>
                </a:extLst>
              </p:cNvPr>
              <p:cNvSpPr/>
              <p:nvPr/>
            </p:nvSpPr>
            <p:spPr>
              <a:xfrm>
                <a:off x="2229084" y="5277785"/>
                <a:ext cx="360000" cy="360000"/>
              </a:xfrm>
              <a:prstGeom prst="ellipse">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73" name="Suora nuoliyhdysviiva 72">
                <a:extLst>
                  <a:ext uri="{FF2B5EF4-FFF2-40B4-BE49-F238E27FC236}">
                    <a16:creationId xmlns:a16="http://schemas.microsoft.com/office/drawing/2014/main" id="{61C9C6D8-335E-E074-72B5-5DB36210735C}"/>
                  </a:ext>
                </a:extLst>
              </p:cNvPr>
              <p:cNvCxnSpPr>
                <a:cxnSpLocks/>
                <a:stCxn id="72" idx="3"/>
              </p:cNvCxnSpPr>
              <p:nvPr/>
            </p:nvCxnSpPr>
            <p:spPr>
              <a:xfrm flipH="1">
                <a:off x="2197221" y="5585064"/>
                <a:ext cx="84584" cy="129862"/>
              </a:xfrm>
              <a:prstGeom prst="straightConnector1">
                <a:avLst/>
              </a:prstGeom>
              <a:ln w="12700">
                <a:prstDash val="sysDash"/>
                <a:tailEnd type="triangle"/>
              </a:ln>
            </p:spPr>
            <p:style>
              <a:lnRef idx="2">
                <a:schemeClr val="dk1"/>
              </a:lnRef>
              <a:fillRef idx="0">
                <a:schemeClr val="dk1"/>
              </a:fillRef>
              <a:effectRef idx="1">
                <a:schemeClr val="dk1"/>
              </a:effectRef>
              <a:fontRef idx="minor">
                <a:schemeClr val="tx1"/>
              </a:fontRef>
            </p:style>
          </p:cxnSp>
        </p:grpSp>
      </p:grpSp>
      <p:grpSp>
        <p:nvGrpSpPr>
          <p:cNvPr id="74" name="Ryhmä 73">
            <a:extLst>
              <a:ext uri="{FF2B5EF4-FFF2-40B4-BE49-F238E27FC236}">
                <a16:creationId xmlns:a16="http://schemas.microsoft.com/office/drawing/2014/main" id="{9CAB9843-197B-25E0-C0EA-ACE75374D160}"/>
              </a:ext>
            </a:extLst>
          </p:cNvPr>
          <p:cNvGrpSpPr/>
          <p:nvPr/>
        </p:nvGrpSpPr>
        <p:grpSpPr>
          <a:xfrm>
            <a:off x="7000172" y="4573782"/>
            <a:ext cx="860180" cy="740469"/>
            <a:chOff x="5971377" y="5998428"/>
            <a:chExt cx="860180" cy="740469"/>
          </a:xfrm>
        </p:grpSpPr>
        <p:sp>
          <p:nvSpPr>
            <p:cNvPr id="76" name="Kuva 57" descr="Rakennus tasaisella täytöllä">
              <a:extLst>
                <a:ext uri="{FF2B5EF4-FFF2-40B4-BE49-F238E27FC236}">
                  <a16:creationId xmlns:a16="http://schemas.microsoft.com/office/drawing/2014/main" id="{7C1F68CB-9B7B-DEE2-E2B6-D2CF158CFD64}"/>
                </a:ext>
              </a:extLst>
            </p:cNvPr>
            <p:cNvSpPr/>
            <p:nvPr/>
          </p:nvSpPr>
          <p:spPr>
            <a:xfrm>
              <a:off x="6411557" y="6467266"/>
              <a:ext cx="420000" cy="271631"/>
            </a:xfrm>
            <a:custGeom>
              <a:avLst/>
              <a:gdLst>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172500 h 630000"/>
                <a:gd name="connsiteX21" fmla="*/ 187500 w 420000"/>
                <a:gd name="connsiteY21" fmla="*/ 172500 h 630000"/>
                <a:gd name="connsiteX22" fmla="*/ 187500 w 420000"/>
                <a:gd name="connsiteY22" fmla="*/ 127500 h 630000"/>
                <a:gd name="connsiteX23" fmla="*/ 232500 w 420000"/>
                <a:gd name="connsiteY23" fmla="*/ 127500 h 630000"/>
                <a:gd name="connsiteX24" fmla="*/ 232500 w 420000"/>
                <a:gd name="connsiteY24" fmla="*/ 172500 h 630000"/>
                <a:gd name="connsiteX25" fmla="*/ 232500 w 420000"/>
                <a:gd name="connsiteY25" fmla="*/ 292500 h 630000"/>
                <a:gd name="connsiteX26" fmla="*/ 187500 w 420000"/>
                <a:gd name="connsiteY26" fmla="*/ 292500 h 630000"/>
                <a:gd name="connsiteX27" fmla="*/ 187500 w 420000"/>
                <a:gd name="connsiteY27" fmla="*/ 247500 h 630000"/>
                <a:gd name="connsiteX28" fmla="*/ 232500 w 420000"/>
                <a:gd name="connsiteY28" fmla="*/ 247500 h 630000"/>
                <a:gd name="connsiteX29" fmla="*/ 232500 w 420000"/>
                <a:gd name="connsiteY29" fmla="*/ 292500 h 630000"/>
                <a:gd name="connsiteX30" fmla="*/ 232500 w 420000"/>
                <a:gd name="connsiteY30" fmla="*/ 412500 h 630000"/>
                <a:gd name="connsiteX31" fmla="*/ 187500 w 420000"/>
                <a:gd name="connsiteY31" fmla="*/ 412500 h 630000"/>
                <a:gd name="connsiteX32" fmla="*/ 187500 w 420000"/>
                <a:gd name="connsiteY32" fmla="*/ 367500 h 630000"/>
                <a:gd name="connsiteX33" fmla="*/ 232500 w 420000"/>
                <a:gd name="connsiteY33" fmla="*/ 367500 h 630000"/>
                <a:gd name="connsiteX34" fmla="*/ 232500 w 420000"/>
                <a:gd name="connsiteY34" fmla="*/ 412500 h 630000"/>
                <a:gd name="connsiteX35" fmla="*/ 232500 w 420000"/>
                <a:gd name="connsiteY35" fmla="*/ 577500 h 630000"/>
                <a:gd name="connsiteX36" fmla="*/ 187500 w 420000"/>
                <a:gd name="connsiteY36" fmla="*/ 577500 h 630000"/>
                <a:gd name="connsiteX37" fmla="*/ 187500 w 420000"/>
                <a:gd name="connsiteY37" fmla="*/ 487500 h 630000"/>
                <a:gd name="connsiteX38" fmla="*/ 232500 w 420000"/>
                <a:gd name="connsiteY38" fmla="*/ 487500 h 630000"/>
                <a:gd name="connsiteX39" fmla="*/ 232500 w 420000"/>
                <a:gd name="connsiteY39" fmla="*/ 577500 h 630000"/>
                <a:gd name="connsiteX40" fmla="*/ 127500 w 420000"/>
                <a:gd name="connsiteY40" fmla="*/ 172500 h 630000"/>
                <a:gd name="connsiteX41" fmla="*/ 82500 w 420000"/>
                <a:gd name="connsiteY41" fmla="*/ 172500 h 630000"/>
                <a:gd name="connsiteX42" fmla="*/ 82500 w 420000"/>
                <a:gd name="connsiteY42" fmla="*/ 127500 h 630000"/>
                <a:gd name="connsiteX43" fmla="*/ 127500 w 420000"/>
                <a:gd name="connsiteY43" fmla="*/ 127500 h 630000"/>
                <a:gd name="connsiteX44" fmla="*/ 127500 w 420000"/>
                <a:gd name="connsiteY44" fmla="*/ 172500 h 630000"/>
                <a:gd name="connsiteX45" fmla="*/ 127500 w 420000"/>
                <a:gd name="connsiteY45" fmla="*/ 292500 h 630000"/>
                <a:gd name="connsiteX46" fmla="*/ 82500 w 420000"/>
                <a:gd name="connsiteY46" fmla="*/ 292500 h 630000"/>
                <a:gd name="connsiteX47" fmla="*/ 82500 w 420000"/>
                <a:gd name="connsiteY47" fmla="*/ 247500 h 630000"/>
                <a:gd name="connsiteX48" fmla="*/ 127500 w 420000"/>
                <a:gd name="connsiteY48" fmla="*/ 247500 h 630000"/>
                <a:gd name="connsiteX49" fmla="*/ 127500 w 420000"/>
                <a:gd name="connsiteY49" fmla="*/ 292500 h 630000"/>
                <a:gd name="connsiteX50" fmla="*/ 127500 w 420000"/>
                <a:gd name="connsiteY50" fmla="*/ 412500 h 630000"/>
                <a:gd name="connsiteX51" fmla="*/ 82500 w 420000"/>
                <a:gd name="connsiteY51" fmla="*/ 412500 h 630000"/>
                <a:gd name="connsiteX52" fmla="*/ 82500 w 420000"/>
                <a:gd name="connsiteY52" fmla="*/ 367500 h 630000"/>
                <a:gd name="connsiteX53" fmla="*/ 127500 w 420000"/>
                <a:gd name="connsiteY53" fmla="*/ 367500 h 630000"/>
                <a:gd name="connsiteX54" fmla="*/ 127500 w 420000"/>
                <a:gd name="connsiteY54" fmla="*/ 412500 h 630000"/>
                <a:gd name="connsiteX55" fmla="*/ 127500 w 420000"/>
                <a:gd name="connsiteY55" fmla="*/ 532500 h 630000"/>
                <a:gd name="connsiteX56" fmla="*/ 82500 w 420000"/>
                <a:gd name="connsiteY56" fmla="*/ 532500 h 630000"/>
                <a:gd name="connsiteX57" fmla="*/ 82500 w 420000"/>
                <a:gd name="connsiteY57" fmla="*/ 487500 h 630000"/>
                <a:gd name="connsiteX58" fmla="*/ 127500 w 420000"/>
                <a:gd name="connsiteY58" fmla="*/ 487500 h 630000"/>
                <a:gd name="connsiteX59" fmla="*/ 127500 w 420000"/>
                <a:gd name="connsiteY59" fmla="*/ 532500 h 630000"/>
                <a:gd name="connsiteX60" fmla="*/ 390000 w 420000"/>
                <a:gd name="connsiteY60" fmla="*/ 577500 h 630000"/>
                <a:gd name="connsiteX61" fmla="*/ 390000 w 420000"/>
                <a:gd name="connsiteY61" fmla="*/ 75000 h 630000"/>
                <a:gd name="connsiteX62" fmla="*/ 367500 w 420000"/>
                <a:gd name="connsiteY62" fmla="*/ 75000 h 630000"/>
                <a:gd name="connsiteX63" fmla="*/ 367500 w 420000"/>
                <a:gd name="connsiteY63" fmla="*/ 30000 h 630000"/>
                <a:gd name="connsiteX64" fmla="*/ 345000 w 420000"/>
                <a:gd name="connsiteY64" fmla="*/ 30000 h 630000"/>
                <a:gd name="connsiteX65" fmla="*/ 345000 w 420000"/>
                <a:gd name="connsiteY65" fmla="*/ 0 h 630000"/>
                <a:gd name="connsiteX66" fmla="*/ 75000 w 420000"/>
                <a:gd name="connsiteY66" fmla="*/ 0 h 630000"/>
                <a:gd name="connsiteX67" fmla="*/ 75000 w 420000"/>
                <a:gd name="connsiteY67" fmla="*/ 30000 h 630000"/>
                <a:gd name="connsiteX68" fmla="*/ 52500 w 420000"/>
                <a:gd name="connsiteY68" fmla="*/ 30000 h 630000"/>
                <a:gd name="connsiteX69" fmla="*/ 52500 w 420000"/>
                <a:gd name="connsiteY69" fmla="*/ 75000 h 630000"/>
                <a:gd name="connsiteX70" fmla="*/ 30000 w 420000"/>
                <a:gd name="connsiteY70" fmla="*/ 75000 h 630000"/>
                <a:gd name="connsiteX71" fmla="*/ 30000 w 420000"/>
                <a:gd name="connsiteY71" fmla="*/ 577500 h 630000"/>
                <a:gd name="connsiteX72" fmla="*/ 0 w 420000"/>
                <a:gd name="connsiteY72" fmla="*/ 577500 h 630000"/>
                <a:gd name="connsiteX73" fmla="*/ 0 w 420000"/>
                <a:gd name="connsiteY73" fmla="*/ 630000 h 630000"/>
                <a:gd name="connsiteX74" fmla="*/ 420000 w 420000"/>
                <a:gd name="connsiteY74" fmla="*/ 630000 h 630000"/>
                <a:gd name="connsiteX75" fmla="*/ 420000 w 420000"/>
                <a:gd name="connsiteY75" fmla="*/ 577500 h 630000"/>
                <a:gd name="connsiteX76" fmla="*/ 390000 w 420000"/>
                <a:gd name="connsiteY76"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172500 h 630000"/>
                <a:gd name="connsiteX21" fmla="*/ 187500 w 420000"/>
                <a:gd name="connsiteY21" fmla="*/ 172500 h 630000"/>
                <a:gd name="connsiteX22" fmla="*/ 187500 w 420000"/>
                <a:gd name="connsiteY22" fmla="*/ 127500 h 630000"/>
                <a:gd name="connsiteX23" fmla="*/ 232500 w 420000"/>
                <a:gd name="connsiteY23" fmla="*/ 172500 h 630000"/>
                <a:gd name="connsiteX24" fmla="*/ 232500 w 420000"/>
                <a:gd name="connsiteY24" fmla="*/ 292500 h 630000"/>
                <a:gd name="connsiteX25" fmla="*/ 187500 w 420000"/>
                <a:gd name="connsiteY25" fmla="*/ 292500 h 630000"/>
                <a:gd name="connsiteX26" fmla="*/ 187500 w 420000"/>
                <a:gd name="connsiteY26" fmla="*/ 247500 h 630000"/>
                <a:gd name="connsiteX27" fmla="*/ 232500 w 420000"/>
                <a:gd name="connsiteY27" fmla="*/ 247500 h 630000"/>
                <a:gd name="connsiteX28" fmla="*/ 232500 w 420000"/>
                <a:gd name="connsiteY28" fmla="*/ 292500 h 630000"/>
                <a:gd name="connsiteX29" fmla="*/ 232500 w 420000"/>
                <a:gd name="connsiteY29" fmla="*/ 412500 h 630000"/>
                <a:gd name="connsiteX30" fmla="*/ 187500 w 420000"/>
                <a:gd name="connsiteY30" fmla="*/ 412500 h 630000"/>
                <a:gd name="connsiteX31" fmla="*/ 187500 w 420000"/>
                <a:gd name="connsiteY31" fmla="*/ 367500 h 630000"/>
                <a:gd name="connsiteX32" fmla="*/ 232500 w 420000"/>
                <a:gd name="connsiteY32" fmla="*/ 367500 h 630000"/>
                <a:gd name="connsiteX33" fmla="*/ 232500 w 420000"/>
                <a:gd name="connsiteY33" fmla="*/ 412500 h 630000"/>
                <a:gd name="connsiteX34" fmla="*/ 232500 w 420000"/>
                <a:gd name="connsiteY34" fmla="*/ 577500 h 630000"/>
                <a:gd name="connsiteX35" fmla="*/ 187500 w 420000"/>
                <a:gd name="connsiteY35" fmla="*/ 577500 h 630000"/>
                <a:gd name="connsiteX36" fmla="*/ 187500 w 420000"/>
                <a:gd name="connsiteY36" fmla="*/ 487500 h 630000"/>
                <a:gd name="connsiteX37" fmla="*/ 232500 w 420000"/>
                <a:gd name="connsiteY37" fmla="*/ 487500 h 630000"/>
                <a:gd name="connsiteX38" fmla="*/ 232500 w 420000"/>
                <a:gd name="connsiteY38" fmla="*/ 577500 h 630000"/>
                <a:gd name="connsiteX39" fmla="*/ 127500 w 420000"/>
                <a:gd name="connsiteY39" fmla="*/ 172500 h 630000"/>
                <a:gd name="connsiteX40" fmla="*/ 82500 w 420000"/>
                <a:gd name="connsiteY40" fmla="*/ 172500 h 630000"/>
                <a:gd name="connsiteX41" fmla="*/ 82500 w 420000"/>
                <a:gd name="connsiteY41" fmla="*/ 127500 h 630000"/>
                <a:gd name="connsiteX42" fmla="*/ 127500 w 420000"/>
                <a:gd name="connsiteY42" fmla="*/ 127500 h 630000"/>
                <a:gd name="connsiteX43" fmla="*/ 127500 w 420000"/>
                <a:gd name="connsiteY43" fmla="*/ 172500 h 630000"/>
                <a:gd name="connsiteX44" fmla="*/ 127500 w 420000"/>
                <a:gd name="connsiteY44" fmla="*/ 292500 h 630000"/>
                <a:gd name="connsiteX45" fmla="*/ 82500 w 420000"/>
                <a:gd name="connsiteY45" fmla="*/ 292500 h 630000"/>
                <a:gd name="connsiteX46" fmla="*/ 82500 w 420000"/>
                <a:gd name="connsiteY46" fmla="*/ 247500 h 630000"/>
                <a:gd name="connsiteX47" fmla="*/ 127500 w 420000"/>
                <a:gd name="connsiteY47" fmla="*/ 247500 h 630000"/>
                <a:gd name="connsiteX48" fmla="*/ 127500 w 420000"/>
                <a:gd name="connsiteY48" fmla="*/ 292500 h 630000"/>
                <a:gd name="connsiteX49" fmla="*/ 127500 w 420000"/>
                <a:gd name="connsiteY49" fmla="*/ 412500 h 630000"/>
                <a:gd name="connsiteX50" fmla="*/ 82500 w 420000"/>
                <a:gd name="connsiteY50" fmla="*/ 412500 h 630000"/>
                <a:gd name="connsiteX51" fmla="*/ 82500 w 420000"/>
                <a:gd name="connsiteY51" fmla="*/ 367500 h 630000"/>
                <a:gd name="connsiteX52" fmla="*/ 127500 w 420000"/>
                <a:gd name="connsiteY52" fmla="*/ 367500 h 630000"/>
                <a:gd name="connsiteX53" fmla="*/ 127500 w 420000"/>
                <a:gd name="connsiteY53" fmla="*/ 412500 h 630000"/>
                <a:gd name="connsiteX54" fmla="*/ 127500 w 420000"/>
                <a:gd name="connsiteY54" fmla="*/ 532500 h 630000"/>
                <a:gd name="connsiteX55" fmla="*/ 82500 w 420000"/>
                <a:gd name="connsiteY55" fmla="*/ 532500 h 630000"/>
                <a:gd name="connsiteX56" fmla="*/ 82500 w 420000"/>
                <a:gd name="connsiteY56" fmla="*/ 487500 h 630000"/>
                <a:gd name="connsiteX57" fmla="*/ 127500 w 420000"/>
                <a:gd name="connsiteY57" fmla="*/ 487500 h 630000"/>
                <a:gd name="connsiteX58" fmla="*/ 127500 w 420000"/>
                <a:gd name="connsiteY58" fmla="*/ 532500 h 630000"/>
                <a:gd name="connsiteX59" fmla="*/ 390000 w 420000"/>
                <a:gd name="connsiteY59" fmla="*/ 577500 h 630000"/>
                <a:gd name="connsiteX60" fmla="*/ 390000 w 420000"/>
                <a:gd name="connsiteY60" fmla="*/ 75000 h 630000"/>
                <a:gd name="connsiteX61" fmla="*/ 367500 w 420000"/>
                <a:gd name="connsiteY61" fmla="*/ 75000 h 630000"/>
                <a:gd name="connsiteX62" fmla="*/ 367500 w 420000"/>
                <a:gd name="connsiteY62" fmla="*/ 30000 h 630000"/>
                <a:gd name="connsiteX63" fmla="*/ 345000 w 420000"/>
                <a:gd name="connsiteY63" fmla="*/ 30000 h 630000"/>
                <a:gd name="connsiteX64" fmla="*/ 345000 w 420000"/>
                <a:gd name="connsiteY64" fmla="*/ 0 h 630000"/>
                <a:gd name="connsiteX65" fmla="*/ 75000 w 420000"/>
                <a:gd name="connsiteY65" fmla="*/ 0 h 630000"/>
                <a:gd name="connsiteX66" fmla="*/ 75000 w 420000"/>
                <a:gd name="connsiteY66" fmla="*/ 30000 h 630000"/>
                <a:gd name="connsiteX67" fmla="*/ 52500 w 420000"/>
                <a:gd name="connsiteY67" fmla="*/ 30000 h 630000"/>
                <a:gd name="connsiteX68" fmla="*/ 52500 w 420000"/>
                <a:gd name="connsiteY68" fmla="*/ 75000 h 630000"/>
                <a:gd name="connsiteX69" fmla="*/ 30000 w 420000"/>
                <a:gd name="connsiteY69" fmla="*/ 75000 h 630000"/>
                <a:gd name="connsiteX70" fmla="*/ 30000 w 420000"/>
                <a:gd name="connsiteY70" fmla="*/ 577500 h 630000"/>
                <a:gd name="connsiteX71" fmla="*/ 0 w 420000"/>
                <a:gd name="connsiteY71" fmla="*/ 577500 h 630000"/>
                <a:gd name="connsiteX72" fmla="*/ 0 w 420000"/>
                <a:gd name="connsiteY72" fmla="*/ 630000 h 630000"/>
                <a:gd name="connsiteX73" fmla="*/ 420000 w 420000"/>
                <a:gd name="connsiteY73" fmla="*/ 630000 h 630000"/>
                <a:gd name="connsiteX74" fmla="*/ 420000 w 420000"/>
                <a:gd name="connsiteY74" fmla="*/ 577500 h 630000"/>
                <a:gd name="connsiteX75" fmla="*/ 390000 w 420000"/>
                <a:gd name="connsiteY75"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187500 w 420000"/>
                <a:gd name="connsiteY20" fmla="*/ 127500 h 630000"/>
                <a:gd name="connsiteX21" fmla="*/ 187500 w 420000"/>
                <a:gd name="connsiteY21" fmla="*/ 172500 h 630000"/>
                <a:gd name="connsiteX22" fmla="*/ 187500 w 420000"/>
                <a:gd name="connsiteY22" fmla="*/ 127500 h 630000"/>
                <a:gd name="connsiteX23" fmla="*/ 232500 w 420000"/>
                <a:gd name="connsiteY23" fmla="*/ 292500 h 630000"/>
                <a:gd name="connsiteX24" fmla="*/ 187500 w 420000"/>
                <a:gd name="connsiteY24" fmla="*/ 292500 h 630000"/>
                <a:gd name="connsiteX25" fmla="*/ 187500 w 420000"/>
                <a:gd name="connsiteY25" fmla="*/ 247500 h 630000"/>
                <a:gd name="connsiteX26" fmla="*/ 232500 w 420000"/>
                <a:gd name="connsiteY26" fmla="*/ 247500 h 630000"/>
                <a:gd name="connsiteX27" fmla="*/ 232500 w 420000"/>
                <a:gd name="connsiteY27" fmla="*/ 292500 h 630000"/>
                <a:gd name="connsiteX28" fmla="*/ 232500 w 420000"/>
                <a:gd name="connsiteY28" fmla="*/ 412500 h 630000"/>
                <a:gd name="connsiteX29" fmla="*/ 187500 w 420000"/>
                <a:gd name="connsiteY29" fmla="*/ 412500 h 630000"/>
                <a:gd name="connsiteX30" fmla="*/ 187500 w 420000"/>
                <a:gd name="connsiteY30" fmla="*/ 367500 h 630000"/>
                <a:gd name="connsiteX31" fmla="*/ 232500 w 420000"/>
                <a:gd name="connsiteY31" fmla="*/ 367500 h 630000"/>
                <a:gd name="connsiteX32" fmla="*/ 232500 w 420000"/>
                <a:gd name="connsiteY32" fmla="*/ 412500 h 630000"/>
                <a:gd name="connsiteX33" fmla="*/ 232500 w 420000"/>
                <a:gd name="connsiteY33" fmla="*/ 577500 h 630000"/>
                <a:gd name="connsiteX34" fmla="*/ 187500 w 420000"/>
                <a:gd name="connsiteY34" fmla="*/ 577500 h 630000"/>
                <a:gd name="connsiteX35" fmla="*/ 187500 w 420000"/>
                <a:gd name="connsiteY35" fmla="*/ 487500 h 630000"/>
                <a:gd name="connsiteX36" fmla="*/ 232500 w 420000"/>
                <a:gd name="connsiteY36" fmla="*/ 487500 h 630000"/>
                <a:gd name="connsiteX37" fmla="*/ 232500 w 420000"/>
                <a:gd name="connsiteY37" fmla="*/ 577500 h 630000"/>
                <a:gd name="connsiteX38" fmla="*/ 127500 w 420000"/>
                <a:gd name="connsiteY38" fmla="*/ 172500 h 630000"/>
                <a:gd name="connsiteX39" fmla="*/ 82500 w 420000"/>
                <a:gd name="connsiteY39" fmla="*/ 172500 h 630000"/>
                <a:gd name="connsiteX40" fmla="*/ 82500 w 420000"/>
                <a:gd name="connsiteY40" fmla="*/ 127500 h 630000"/>
                <a:gd name="connsiteX41" fmla="*/ 127500 w 420000"/>
                <a:gd name="connsiteY41" fmla="*/ 127500 h 630000"/>
                <a:gd name="connsiteX42" fmla="*/ 127500 w 420000"/>
                <a:gd name="connsiteY42" fmla="*/ 172500 h 630000"/>
                <a:gd name="connsiteX43" fmla="*/ 127500 w 420000"/>
                <a:gd name="connsiteY43" fmla="*/ 292500 h 630000"/>
                <a:gd name="connsiteX44" fmla="*/ 82500 w 420000"/>
                <a:gd name="connsiteY44" fmla="*/ 292500 h 630000"/>
                <a:gd name="connsiteX45" fmla="*/ 82500 w 420000"/>
                <a:gd name="connsiteY45" fmla="*/ 247500 h 630000"/>
                <a:gd name="connsiteX46" fmla="*/ 127500 w 420000"/>
                <a:gd name="connsiteY46" fmla="*/ 247500 h 630000"/>
                <a:gd name="connsiteX47" fmla="*/ 127500 w 420000"/>
                <a:gd name="connsiteY47" fmla="*/ 292500 h 630000"/>
                <a:gd name="connsiteX48" fmla="*/ 127500 w 420000"/>
                <a:gd name="connsiteY48" fmla="*/ 412500 h 630000"/>
                <a:gd name="connsiteX49" fmla="*/ 82500 w 420000"/>
                <a:gd name="connsiteY49" fmla="*/ 412500 h 630000"/>
                <a:gd name="connsiteX50" fmla="*/ 82500 w 420000"/>
                <a:gd name="connsiteY50" fmla="*/ 367500 h 630000"/>
                <a:gd name="connsiteX51" fmla="*/ 127500 w 420000"/>
                <a:gd name="connsiteY51" fmla="*/ 367500 h 630000"/>
                <a:gd name="connsiteX52" fmla="*/ 127500 w 420000"/>
                <a:gd name="connsiteY52" fmla="*/ 412500 h 630000"/>
                <a:gd name="connsiteX53" fmla="*/ 127500 w 420000"/>
                <a:gd name="connsiteY53" fmla="*/ 532500 h 630000"/>
                <a:gd name="connsiteX54" fmla="*/ 82500 w 420000"/>
                <a:gd name="connsiteY54" fmla="*/ 532500 h 630000"/>
                <a:gd name="connsiteX55" fmla="*/ 82500 w 420000"/>
                <a:gd name="connsiteY55" fmla="*/ 487500 h 630000"/>
                <a:gd name="connsiteX56" fmla="*/ 127500 w 420000"/>
                <a:gd name="connsiteY56" fmla="*/ 487500 h 630000"/>
                <a:gd name="connsiteX57" fmla="*/ 127500 w 420000"/>
                <a:gd name="connsiteY57" fmla="*/ 532500 h 630000"/>
                <a:gd name="connsiteX58" fmla="*/ 390000 w 420000"/>
                <a:gd name="connsiteY58" fmla="*/ 577500 h 630000"/>
                <a:gd name="connsiteX59" fmla="*/ 390000 w 420000"/>
                <a:gd name="connsiteY59" fmla="*/ 75000 h 630000"/>
                <a:gd name="connsiteX60" fmla="*/ 367500 w 420000"/>
                <a:gd name="connsiteY60" fmla="*/ 75000 h 630000"/>
                <a:gd name="connsiteX61" fmla="*/ 367500 w 420000"/>
                <a:gd name="connsiteY61" fmla="*/ 30000 h 630000"/>
                <a:gd name="connsiteX62" fmla="*/ 345000 w 420000"/>
                <a:gd name="connsiteY62" fmla="*/ 30000 h 630000"/>
                <a:gd name="connsiteX63" fmla="*/ 345000 w 420000"/>
                <a:gd name="connsiteY63" fmla="*/ 0 h 630000"/>
                <a:gd name="connsiteX64" fmla="*/ 75000 w 420000"/>
                <a:gd name="connsiteY64" fmla="*/ 0 h 630000"/>
                <a:gd name="connsiteX65" fmla="*/ 75000 w 420000"/>
                <a:gd name="connsiteY65" fmla="*/ 30000 h 630000"/>
                <a:gd name="connsiteX66" fmla="*/ 52500 w 420000"/>
                <a:gd name="connsiteY66" fmla="*/ 30000 h 630000"/>
                <a:gd name="connsiteX67" fmla="*/ 52500 w 420000"/>
                <a:gd name="connsiteY67" fmla="*/ 75000 h 630000"/>
                <a:gd name="connsiteX68" fmla="*/ 30000 w 420000"/>
                <a:gd name="connsiteY68" fmla="*/ 75000 h 630000"/>
                <a:gd name="connsiteX69" fmla="*/ 30000 w 420000"/>
                <a:gd name="connsiteY69" fmla="*/ 577500 h 630000"/>
                <a:gd name="connsiteX70" fmla="*/ 0 w 420000"/>
                <a:gd name="connsiteY70" fmla="*/ 577500 h 630000"/>
                <a:gd name="connsiteX71" fmla="*/ 0 w 420000"/>
                <a:gd name="connsiteY71" fmla="*/ 630000 h 630000"/>
                <a:gd name="connsiteX72" fmla="*/ 420000 w 420000"/>
                <a:gd name="connsiteY72" fmla="*/ 630000 h 630000"/>
                <a:gd name="connsiteX73" fmla="*/ 420000 w 420000"/>
                <a:gd name="connsiteY73" fmla="*/ 577500 h 630000"/>
                <a:gd name="connsiteX74" fmla="*/ 390000 w 420000"/>
                <a:gd name="connsiteY74"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172500 h 630000"/>
                <a:gd name="connsiteX36" fmla="*/ 82500 w 420000"/>
                <a:gd name="connsiteY36" fmla="*/ 172500 h 630000"/>
                <a:gd name="connsiteX37" fmla="*/ 82500 w 420000"/>
                <a:gd name="connsiteY37" fmla="*/ 127500 h 630000"/>
                <a:gd name="connsiteX38" fmla="*/ 127500 w 420000"/>
                <a:gd name="connsiteY38" fmla="*/ 127500 h 630000"/>
                <a:gd name="connsiteX39" fmla="*/ 127500 w 420000"/>
                <a:gd name="connsiteY39" fmla="*/ 172500 h 630000"/>
                <a:gd name="connsiteX40" fmla="*/ 127500 w 420000"/>
                <a:gd name="connsiteY40" fmla="*/ 292500 h 630000"/>
                <a:gd name="connsiteX41" fmla="*/ 82500 w 420000"/>
                <a:gd name="connsiteY41" fmla="*/ 292500 h 630000"/>
                <a:gd name="connsiteX42" fmla="*/ 82500 w 420000"/>
                <a:gd name="connsiteY42" fmla="*/ 247500 h 630000"/>
                <a:gd name="connsiteX43" fmla="*/ 127500 w 420000"/>
                <a:gd name="connsiteY43" fmla="*/ 247500 h 630000"/>
                <a:gd name="connsiteX44" fmla="*/ 127500 w 420000"/>
                <a:gd name="connsiteY44" fmla="*/ 292500 h 630000"/>
                <a:gd name="connsiteX45" fmla="*/ 127500 w 420000"/>
                <a:gd name="connsiteY45" fmla="*/ 412500 h 630000"/>
                <a:gd name="connsiteX46" fmla="*/ 82500 w 420000"/>
                <a:gd name="connsiteY46" fmla="*/ 412500 h 630000"/>
                <a:gd name="connsiteX47" fmla="*/ 82500 w 420000"/>
                <a:gd name="connsiteY47" fmla="*/ 367500 h 630000"/>
                <a:gd name="connsiteX48" fmla="*/ 127500 w 420000"/>
                <a:gd name="connsiteY48" fmla="*/ 367500 h 630000"/>
                <a:gd name="connsiteX49" fmla="*/ 127500 w 420000"/>
                <a:gd name="connsiteY49" fmla="*/ 412500 h 630000"/>
                <a:gd name="connsiteX50" fmla="*/ 127500 w 420000"/>
                <a:gd name="connsiteY50" fmla="*/ 532500 h 630000"/>
                <a:gd name="connsiteX51" fmla="*/ 82500 w 420000"/>
                <a:gd name="connsiteY51" fmla="*/ 532500 h 630000"/>
                <a:gd name="connsiteX52" fmla="*/ 82500 w 420000"/>
                <a:gd name="connsiteY52" fmla="*/ 487500 h 630000"/>
                <a:gd name="connsiteX53" fmla="*/ 127500 w 420000"/>
                <a:gd name="connsiteY53" fmla="*/ 487500 h 630000"/>
                <a:gd name="connsiteX54" fmla="*/ 127500 w 420000"/>
                <a:gd name="connsiteY54" fmla="*/ 532500 h 630000"/>
                <a:gd name="connsiteX55" fmla="*/ 390000 w 420000"/>
                <a:gd name="connsiteY55" fmla="*/ 577500 h 630000"/>
                <a:gd name="connsiteX56" fmla="*/ 390000 w 420000"/>
                <a:gd name="connsiteY56" fmla="*/ 75000 h 630000"/>
                <a:gd name="connsiteX57" fmla="*/ 367500 w 420000"/>
                <a:gd name="connsiteY57" fmla="*/ 75000 h 630000"/>
                <a:gd name="connsiteX58" fmla="*/ 367500 w 420000"/>
                <a:gd name="connsiteY58" fmla="*/ 30000 h 630000"/>
                <a:gd name="connsiteX59" fmla="*/ 345000 w 420000"/>
                <a:gd name="connsiteY59" fmla="*/ 30000 h 630000"/>
                <a:gd name="connsiteX60" fmla="*/ 345000 w 420000"/>
                <a:gd name="connsiteY60" fmla="*/ 0 h 630000"/>
                <a:gd name="connsiteX61" fmla="*/ 75000 w 420000"/>
                <a:gd name="connsiteY61" fmla="*/ 0 h 630000"/>
                <a:gd name="connsiteX62" fmla="*/ 75000 w 420000"/>
                <a:gd name="connsiteY62" fmla="*/ 30000 h 630000"/>
                <a:gd name="connsiteX63" fmla="*/ 52500 w 420000"/>
                <a:gd name="connsiteY63" fmla="*/ 30000 h 630000"/>
                <a:gd name="connsiteX64" fmla="*/ 52500 w 420000"/>
                <a:gd name="connsiteY64" fmla="*/ 75000 h 630000"/>
                <a:gd name="connsiteX65" fmla="*/ 30000 w 420000"/>
                <a:gd name="connsiteY65" fmla="*/ 75000 h 630000"/>
                <a:gd name="connsiteX66" fmla="*/ 30000 w 420000"/>
                <a:gd name="connsiteY66" fmla="*/ 577500 h 630000"/>
                <a:gd name="connsiteX67" fmla="*/ 0 w 420000"/>
                <a:gd name="connsiteY67" fmla="*/ 577500 h 630000"/>
                <a:gd name="connsiteX68" fmla="*/ 0 w 420000"/>
                <a:gd name="connsiteY68" fmla="*/ 630000 h 630000"/>
                <a:gd name="connsiteX69" fmla="*/ 420000 w 420000"/>
                <a:gd name="connsiteY69" fmla="*/ 630000 h 630000"/>
                <a:gd name="connsiteX70" fmla="*/ 420000 w 420000"/>
                <a:gd name="connsiteY70" fmla="*/ 577500 h 630000"/>
                <a:gd name="connsiteX71" fmla="*/ 390000 w 420000"/>
                <a:gd name="connsiteY71"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127500 h 630000"/>
                <a:gd name="connsiteX36" fmla="*/ 82500 w 420000"/>
                <a:gd name="connsiteY36" fmla="*/ 172500 h 630000"/>
                <a:gd name="connsiteX37" fmla="*/ 82500 w 420000"/>
                <a:gd name="connsiteY37" fmla="*/ 127500 h 630000"/>
                <a:gd name="connsiteX38" fmla="*/ 127500 w 420000"/>
                <a:gd name="connsiteY38" fmla="*/ 127500 h 630000"/>
                <a:gd name="connsiteX39" fmla="*/ 127500 w 420000"/>
                <a:gd name="connsiteY39" fmla="*/ 292500 h 630000"/>
                <a:gd name="connsiteX40" fmla="*/ 82500 w 420000"/>
                <a:gd name="connsiteY40" fmla="*/ 292500 h 630000"/>
                <a:gd name="connsiteX41" fmla="*/ 82500 w 420000"/>
                <a:gd name="connsiteY41" fmla="*/ 247500 h 630000"/>
                <a:gd name="connsiteX42" fmla="*/ 127500 w 420000"/>
                <a:gd name="connsiteY42" fmla="*/ 247500 h 630000"/>
                <a:gd name="connsiteX43" fmla="*/ 127500 w 420000"/>
                <a:gd name="connsiteY43" fmla="*/ 292500 h 630000"/>
                <a:gd name="connsiteX44" fmla="*/ 127500 w 420000"/>
                <a:gd name="connsiteY44" fmla="*/ 412500 h 630000"/>
                <a:gd name="connsiteX45" fmla="*/ 82500 w 420000"/>
                <a:gd name="connsiteY45" fmla="*/ 412500 h 630000"/>
                <a:gd name="connsiteX46" fmla="*/ 82500 w 420000"/>
                <a:gd name="connsiteY46" fmla="*/ 367500 h 630000"/>
                <a:gd name="connsiteX47" fmla="*/ 127500 w 420000"/>
                <a:gd name="connsiteY47" fmla="*/ 367500 h 630000"/>
                <a:gd name="connsiteX48" fmla="*/ 127500 w 420000"/>
                <a:gd name="connsiteY48" fmla="*/ 412500 h 630000"/>
                <a:gd name="connsiteX49" fmla="*/ 127500 w 420000"/>
                <a:gd name="connsiteY49" fmla="*/ 532500 h 630000"/>
                <a:gd name="connsiteX50" fmla="*/ 82500 w 420000"/>
                <a:gd name="connsiteY50" fmla="*/ 532500 h 630000"/>
                <a:gd name="connsiteX51" fmla="*/ 82500 w 420000"/>
                <a:gd name="connsiteY51" fmla="*/ 487500 h 630000"/>
                <a:gd name="connsiteX52" fmla="*/ 127500 w 420000"/>
                <a:gd name="connsiteY52" fmla="*/ 487500 h 630000"/>
                <a:gd name="connsiteX53" fmla="*/ 127500 w 420000"/>
                <a:gd name="connsiteY53" fmla="*/ 532500 h 630000"/>
                <a:gd name="connsiteX54" fmla="*/ 390000 w 420000"/>
                <a:gd name="connsiteY54" fmla="*/ 577500 h 630000"/>
                <a:gd name="connsiteX55" fmla="*/ 390000 w 420000"/>
                <a:gd name="connsiteY55" fmla="*/ 75000 h 630000"/>
                <a:gd name="connsiteX56" fmla="*/ 367500 w 420000"/>
                <a:gd name="connsiteY56" fmla="*/ 75000 h 630000"/>
                <a:gd name="connsiteX57" fmla="*/ 367500 w 420000"/>
                <a:gd name="connsiteY57" fmla="*/ 30000 h 630000"/>
                <a:gd name="connsiteX58" fmla="*/ 345000 w 420000"/>
                <a:gd name="connsiteY58" fmla="*/ 30000 h 630000"/>
                <a:gd name="connsiteX59" fmla="*/ 345000 w 420000"/>
                <a:gd name="connsiteY59" fmla="*/ 0 h 630000"/>
                <a:gd name="connsiteX60" fmla="*/ 75000 w 420000"/>
                <a:gd name="connsiteY60" fmla="*/ 0 h 630000"/>
                <a:gd name="connsiteX61" fmla="*/ 75000 w 420000"/>
                <a:gd name="connsiteY61" fmla="*/ 30000 h 630000"/>
                <a:gd name="connsiteX62" fmla="*/ 52500 w 420000"/>
                <a:gd name="connsiteY62" fmla="*/ 30000 h 630000"/>
                <a:gd name="connsiteX63" fmla="*/ 52500 w 420000"/>
                <a:gd name="connsiteY63" fmla="*/ 75000 h 630000"/>
                <a:gd name="connsiteX64" fmla="*/ 30000 w 420000"/>
                <a:gd name="connsiteY64" fmla="*/ 75000 h 630000"/>
                <a:gd name="connsiteX65" fmla="*/ 30000 w 420000"/>
                <a:gd name="connsiteY65" fmla="*/ 577500 h 630000"/>
                <a:gd name="connsiteX66" fmla="*/ 0 w 420000"/>
                <a:gd name="connsiteY66" fmla="*/ 577500 h 630000"/>
                <a:gd name="connsiteX67" fmla="*/ 0 w 420000"/>
                <a:gd name="connsiteY67" fmla="*/ 630000 h 630000"/>
                <a:gd name="connsiteX68" fmla="*/ 420000 w 420000"/>
                <a:gd name="connsiteY68" fmla="*/ 630000 h 630000"/>
                <a:gd name="connsiteX69" fmla="*/ 420000 w 420000"/>
                <a:gd name="connsiteY69" fmla="*/ 577500 h 630000"/>
                <a:gd name="connsiteX70" fmla="*/ 390000 w 420000"/>
                <a:gd name="connsiteY70"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82500 w 420000"/>
                <a:gd name="connsiteY35" fmla="*/ 127500 h 630000"/>
                <a:gd name="connsiteX36" fmla="*/ 82500 w 420000"/>
                <a:gd name="connsiteY36" fmla="*/ 172500 h 630000"/>
                <a:gd name="connsiteX37" fmla="*/ 82500 w 420000"/>
                <a:gd name="connsiteY37" fmla="*/ 127500 h 630000"/>
                <a:gd name="connsiteX38" fmla="*/ 127500 w 420000"/>
                <a:gd name="connsiteY38" fmla="*/ 292500 h 630000"/>
                <a:gd name="connsiteX39" fmla="*/ 82500 w 420000"/>
                <a:gd name="connsiteY39" fmla="*/ 292500 h 630000"/>
                <a:gd name="connsiteX40" fmla="*/ 82500 w 420000"/>
                <a:gd name="connsiteY40" fmla="*/ 247500 h 630000"/>
                <a:gd name="connsiteX41" fmla="*/ 127500 w 420000"/>
                <a:gd name="connsiteY41" fmla="*/ 247500 h 630000"/>
                <a:gd name="connsiteX42" fmla="*/ 127500 w 420000"/>
                <a:gd name="connsiteY42" fmla="*/ 292500 h 630000"/>
                <a:gd name="connsiteX43" fmla="*/ 127500 w 420000"/>
                <a:gd name="connsiteY43" fmla="*/ 412500 h 630000"/>
                <a:gd name="connsiteX44" fmla="*/ 82500 w 420000"/>
                <a:gd name="connsiteY44" fmla="*/ 412500 h 630000"/>
                <a:gd name="connsiteX45" fmla="*/ 82500 w 420000"/>
                <a:gd name="connsiteY45" fmla="*/ 367500 h 630000"/>
                <a:gd name="connsiteX46" fmla="*/ 127500 w 420000"/>
                <a:gd name="connsiteY46" fmla="*/ 367500 h 630000"/>
                <a:gd name="connsiteX47" fmla="*/ 127500 w 420000"/>
                <a:gd name="connsiteY47" fmla="*/ 412500 h 630000"/>
                <a:gd name="connsiteX48" fmla="*/ 127500 w 420000"/>
                <a:gd name="connsiteY48" fmla="*/ 532500 h 630000"/>
                <a:gd name="connsiteX49" fmla="*/ 82500 w 420000"/>
                <a:gd name="connsiteY49" fmla="*/ 532500 h 630000"/>
                <a:gd name="connsiteX50" fmla="*/ 82500 w 420000"/>
                <a:gd name="connsiteY50" fmla="*/ 487500 h 630000"/>
                <a:gd name="connsiteX51" fmla="*/ 127500 w 420000"/>
                <a:gd name="connsiteY51" fmla="*/ 487500 h 630000"/>
                <a:gd name="connsiteX52" fmla="*/ 127500 w 420000"/>
                <a:gd name="connsiteY52" fmla="*/ 532500 h 630000"/>
                <a:gd name="connsiteX53" fmla="*/ 390000 w 420000"/>
                <a:gd name="connsiteY53" fmla="*/ 577500 h 630000"/>
                <a:gd name="connsiteX54" fmla="*/ 390000 w 420000"/>
                <a:gd name="connsiteY54" fmla="*/ 75000 h 630000"/>
                <a:gd name="connsiteX55" fmla="*/ 367500 w 420000"/>
                <a:gd name="connsiteY55" fmla="*/ 75000 h 630000"/>
                <a:gd name="connsiteX56" fmla="*/ 367500 w 420000"/>
                <a:gd name="connsiteY56" fmla="*/ 30000 h 630000"/>
                <a:gd name="connsiteX57" fmla="*/ 345000 w 420000"/>
                <a:gd name="connsiteY57" fmla="*/ 30000 h 630000"/>
                <a:gd name="connsiteX58" fmla="*/ 345000 w 420000"/>
                <a:gd name="connsiteY58" fmla="*/ 0 h 630000"/>
                <a:gd name="connsiteX59" fmla="*/ 75000 w 420000"/>
                <a:gd name="connsiteY59" fmla="*/ 0 h 630000"/>
                <a:gd name="connsiteX60" fmla="*/ 75000 w 420000"/>
                <a:gd name="connsiteY60" fmla="*/ 30000 h 630000"/>
                <a:gd name="connsiteX61" fmla="*/ 52500 w 420000"/>
                <a:gd name="connsiteY61" fmla="*/ 30000 h 630000"/>
                <a:gd name="connsiteX62" fmla="*/ 52500 w 420000"/>
                <a:gd name="connsiteY62" fmla="*/ 75000 h 630000"/>
                <a:gd name="connsiteX63" fmla="*/ 30000 w 420000"/>
                <a:gd name="connsiteY63" fmla="*/ 75000 h 630000"/>
                <a:gd name="connsiteX64" fmla="*/ 30000 w 420000"/>
                <a:gd name="connsiteY64" fmla="*/ 577500 h 630000"/>
                <a:gd name="connsiteX65" fmla="*/ 0 w 420000"/>
                <a:gd name="connsiteY65" fmla="*/ 577500 h 630000"/>
                <a:gd name="connsiteX66" fmla="*/ 0 w 420000"/>
                <a:gd name="connsiteY66" fmla="*/ 630000 h 630000"/>
                <a:gd name="connsiteX67" fmla="*/ 420000 w 420000"/>
                <a:gd name="connsiteY67" fmla="*/ 630000 h 630000"/>
                <a:gd name="connsiteX68" fmla="*/ 420000 w 420000"/>
                <a:gd name="connsiteY68" fmla="*/ 577500 h 630000"/>
                <a:gd name="connsiteX69" fmla="*/ 390000 w 420000"/>
                <a:gd name="connsiteY69"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292500 h 630000"/>
                <a:gd name="connsiteX36" fmla="*/ 82500 w 420000"/>
                <a:gd name="connsiteY36" fmla="*/ 292500 h 630000"/>
                <a:gd name="connsiteX37" fmla="*/ 82500 w 420000"/>
                <a:gd name="connsiteY37" fmla="*/ 247500 h 630000"/>
                <a:gd name="connsiteX38" fmla="*/ 127500 w 420000"/>
                <a:gd name="connsiteY38" fmla="*/ 247500 h 630000"/>
                <a:gd name="connsiteX39" fmla="*/ 127500 w 420000"/>
                <a:gd name="connsiteY39" fmla="*/ 292500 h 630000"/>
                <a:gd name="connsiteX40" fmla="*/ 127500 w 420000"/>
                <a:gd name="connsiteY40" fmla="*/ 412500 h 630000"/>
                <a:gd name="connsiteX41" fmla="*/ 82500 w 420000"/>
                <a:gd name="connsiteY41" fmla="*/ 412500 h 630000"/>
                <a:gd name="connsiteX42" fmla="*/ 82500 w 420000"/>
                <a:gd name="connsiteY42" fmla="*/ 367500 h 630000"/>
                <a:gd name="connsiteX43" fmla="*/ 127500 w 420000"/>
                <a:gd name="connsiteY43" fmla="*/ 367500 h 630000"/>
                <a:gd name="connsiteX44" fmla="*/ 127500 w 420000"/>
                <a:gd name="connsiteY44" fmla="*/ 412500 h 630000"/>
                <a:gd name="connsiteX45" fmla="*/ 127500 w 420000"/>
                <a:gd name="connsiteY45" fmla="*/ 532500 h 630000"/>
                <a:gd name="connsiteX46" fmla="*/ 82500 w 420000"/>
                <a:gd name="connsiteY46" fmla="*/ 532500 h 630000"/>
                <a:gd name="connsiteX47" fmla="*/ 82500 w 420000"/>
                <a:gd name="connsiteY47" fmla="*/ 487500 h 630000"/>
                <a:gd name="connsiteX48" fmla="*/ 127500 w 420000"/>
                <a:gd name="connsiteY48" fmla="*/ 487500 h 630000"/>
                <a:gd name="connsiteX49" fmla="*/ 127500 w 420000"/>
                <a:gd name="connsiteY49" fmla="*/ 532500 h 630000"/>
                <a:gd name="connsiteX50" fmla="*/ 390000 w 420000"/>
                <a:gd name="connsiteY50" fmla="*/ 577500 h 630000"/>
                <a:gd name="connsiteX51" fmla="*/ 390000 w 420000"/>
                <a:gd name="connsiteY51" fmla="*/ 75000 h 630000"/>
                <a:gd name="connsiteX52" fmla="*/ 367500 w 420000"/>
                <a:gd name="connsiteY52" fmla="*/ 75000 h 630000"/>
                <a:gd name="connsiteX53" fmla="*/ 367500 w 420000"/>
                <a:gd name="connsiteY53" fmla="*/ 30000 h 630000"/>
                <a:gd name="connsiteX54" fmla="*/ 345000 w 420000"/>
                <a:gd name="connsiteY54" fmla="*/ 30000 h 630000"/>
                <a:gd name="connsiteX55" fmla="*/ 345000 w 420000"/>
                <a:gd name="connsiteY55" fmla="*/ 0 h 630000"/>
                <a:gd name="connsiteX56" fmla="*/ 75000 w 420000"/>
                <a:gd name="connsiteY56" fmla="*/ 0 h 630000"/>
                <a:gd name="connsiteX57" fmla="*/ 75000 w 420000"/>
                <a:gd name="connsiteY57" fmla="*/ 30000 h 630000"/>
                <a:gd name="connsiteX58" fmla="*/ 52500 w 420000"/>
                <a:gd name="connsiteY58" fmla="*/ 30000 h 630000"/>
                <a:gd name="connsiteX59" fmla="*/ 52500 w 420000"/>
                <a:gd name="connsiteY59" fmla="*/ 75000 h 630000"/>
                <a:gd name="connsiteX60" fmla="*/ 30000 w 420000"/>
                <a:gd name="connsiteY60" fmla="*/ 75000 h 630000"/>
                <a:gd name="connsiteX61" fmla="*/ 30000 w 420000"/>
                <a:gd name="connsiteY61" fmla="*/ 577500 h 630000"/>
                <a:gd name="connsiteX62" fmla="*/ 0 w 420000"/>
                <a:gd name="connsiteY62" fmla="*/ 577500 h 630000"/>
                <a:gd name="connsiteX63" fmla="*/ 0 w 420000"/>
                <a:gd name="connsiteY63" fmla="*/ 630000 h 630000"/>
                <a:gd name="connsiteX64" fmla="*/ 420000 w 420000"/>
                <a:gd name="connsiteY64" fmla="*/ 630000 h 630000"/>
                <a:gd name="connsiteX65" fmla="*/ 420000 w 420000"/>
                <a:gd name="connsiteY65" fmla="*/ 577500 h 630000"/>
                <a:gd name="connsiteX66" fmla="*/ 390000 w 420000"/>
                <a:gd name="connsiteY66" fmla="*/ 577500 h 630000"/>
                <a:gd name="connsiteX0" fmla="*/ 337500 w 420000"/>
                <a:gd name="connsiteY0" fmla="*/ 127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292500 h 630000"/>
                <a:gd name="connsiteX5" fmla="*/ 292500 w 420000"/>
                <a:gd name="connsiteY5" fmla="*/ 292500 h 630000"/>
                <a:gd name="connsiteX6" fmla="*/ 292500 w 420000"/>
                <a:gd name="connsiteY6" fmla="*/ 247500 h 630000"/>
                <a:gd name="connsiteX7" fmla="*/ 337500 w 420000"/>
                <a:gd name="connsiteY7" fmla="*/ 247500 h 630000"/>
                <a:gd name="connsiteX8" fmla="*/ 337500 w 420000"/>
                <a:gd name="connsiteY8" fmla="*/ 292500 h 630000"/>
                <a:gd name="connsiteX9" fmla="*/ 337500 w 420000"/>
                <a:gd name="connsiteY9" fmla="*/ 412500 h 630000"/>
                <a:gd name="connsiteX10" fmla="*/ 292500 w 420000"/>
                <a:gd name="connsiteY10" fmla="*/ 412500 h 630000"/>
                <a:gd name="connsiteX11" fmla="*/ 292500 w 420000"/>
                <a:gd name="connsiteY11" fmla="*/ 367500 h 630000"/>
                <a:gd name="connsiteX12" fmla="*/ 337500 w 420000"/>
                <a:gd name="connsiteY12" fmla="*/ 367500 h 630000"/>
                <a:gd name="connsiteX13" fmla="*/ 337500 w 420000"/>
                <a:gd name="connsiteY13" fmla="*/ 412500 h 630000"/>
                <a:gd name="connsiteX14" fmla="*/ 337500 w 420000"/>
                <a:gd name="connsiteY14" fmla="*/ 532500 h 630000"/>
                <a:gd name="connsiteX15" fmla="*/ 292500 w 420000"/>
                <a:gd name="connsiteY15" fmla="*/ 532500 h 630000"/>
                <a:gd name="connsiteX16" fmla="*/ 292500 w 420000"/>
                <a:gd name="connsiteY16" fmla="*/ 487500 h 630000"/>
                <a:gd name="connsiteX17" fmla="*/ 337500 w 420000"/>
                <a:gd name="connsiteY17" fmla="*/ 487500 h 630000"/>
                <a:gd name="connsiteX18" fmla="*/ 337500 w 420000"/>
                <a:gd name="connsiteY18" fmla="*/ 532500 h 630000"/>
                <a:gd name="connsiteX19" fmla="*/ 232500 w 420000"/>
                <a:gd name="connsiteY19" fmla="*/ 292500 h 630000"/>
                <a:gd name="connsiteX20" fmla="*/ 187500 w 420000"/>
                <a:gd name="connsiteY20" fmla="*/ 292500 h 630000"/>
                <a:gd name="connsiteX21" fmla="*/ 187500 w 420000"/>
                <a:gd name="connsiteY21" fmla="*/ 247500 h 630000"/>
                <a:gd name="connsiteX22" fmla="*/ 232500 w 420000"/>
                <a:gd name="connsiteY22" fmla="*/ 247500 h 630000"/>
                <a:gd name="connsiteX23" fmla="*/ 232500 w 420000"/>
                <a:gd name="connsiteY23" fmla="*/ 292500 h 630000"/>
                <a:gd name="connsiteX24" fmla="*/ 232500 w 420000"/>
                <a:gd name="connsiteY24" fmla="*/ 412500 h 630000"/>
                <a:gd name="connsiteX25" fmla="*/ 187500 w 420000"/>
                <a:gd name="connsiteY25" fmla="*/ 412500 h 630000"/>
                <a:gd name="connsiteX26" fmla="*/ 187500 w 420000"/>
                <a:gd name="connsiteY26" fmla="*/ 367500 h 630000"/>
                <a:gd name="connsiteX27" fmla="*/ 232500 w 420000"/>
                <a:gd name="connsiteY27" fmla="*/ 367500 h 630000"/>
                <a:gd name="connsiteX28" fmla="*/ 232500 w 420000"/>
                <a:gd name="connsiteY28" fmla="*/ 412500 h 630000"/>
                <a:gd name="connsiteX29" fmla="*/ 232500 w 420000"/>
                <a:gd name="connsiteY29" fmla="*/ 577500 h 630000"/>
                <a:gd name="connsiteX30" fmla="*/ 187500 w 420000"/>
                <a:gd name="connsiteY30" fmla="*/ 577500 h 630000"/>
                <a:gd name="connsiteX31" fmla="*/ 187500 w 420000"/>
                <a:gd name="connsiteY31" fmla="*/ 487500 h 630000"/>
                <a:gd name="connsiteX32" fmla="*/ 232500 w 420000"/>
                <a:gd name="connsiteY32" fmla="*/ 487500 h 630000"/>
                <a:gd name="connsiteX33" fmla="*/ 232500 w 420000"/>
                <a:gd name="connsiteY33" fmla="*/ 577500 h 630000"/>
                <a:gd name="connsiteX34" fmla="*/ 127500 w 420000"/>
                <a:gd name="connsiteY34" fmla="*/ 292500 h 630000"/>
                <a:gd name="connsiteX35" fmla="*/ 82500 w 420000"/>
                <a:gd name="connsiteY35" fmla="*/ 292500 h 630000"/>
                <a:gd name="connsiteX36" fmla="*/ 82500 w 420000"/>
                <a:gd name="connsiteY36" fmla="*/ 247500 h 630000"/>
                <a:gd name="connsiteX37" fmla="*/ 127500 w 420000"/>
                <a:gd name="connsiteY37" fmla="*/ 247500 h 630000"/>
                <a:gd name="connsiteX38" fmla="*/ 127500 w 420000"/>
                <a:gd name="connsiteY38" fmla="*/ 292500 h 630000"/>
                <a:gd name="connsiteX39" fmla="*/ 127500 w 420000"/>
                <a:gd name="connsiteY39" fmla="*/ 412500 h 630000"/>
                <a:gd name="connsiteX40" fmla="*/ 82500 w 420000"/>
                <a:gd name="connsiteY40" fmla="*/ 412500 h 630000"/>
                <a:gd name="connsiteX41" fmla="*/ 82500 w 420000"/>
                <a:gd name="connsiteY41" fmla="*/ 367500 h 630000"/>
                <a:gd name="connsiteX42" fmla="*/ 127500 w 420000"/>
                <a:gd name="connsiteY42" fmla="*/ 367500 h 630000"/>
                <a:gd name="connsiteX43" fmla="*/ 127500 w 420000"/>
                <a:gd name="connsiteY43" fmla="*/ 412500 h 630000"/>
                <a:gd name="connsiteX44" fmla="*/ 127500 w 420000"/>
                <a:gd name="connsiteY44" fmla="*/ 532500 h 630000"/>
                <a:gd name="connsiteX45" fmla="*/ 82500 w 420000"/>
                <a:gd name="connsiteY45" fmla="*/ 532500 h 630000"/>
                <a:gd name="connsiteX46" fmla="*/ 82500 w 420000"/>
                <a:gd name="connsiteY46" fmla="*/ 487500 h 630000"/>
                <a:gd name="connsiteX47" fmla="*/ 127500 w 420000"/>
                <a:gd name="connsiteY47" fmla="*/ 487500 h 630000"/>
                <a:gd name="connsiteX48" fmla="*/ 127500 w 420000"/>
                <a:gd name="connsiteY48" fmla="*/ 532500 h 630000"/>
                <a:gd name="connsiteX49" fmla="*/ 390000 w 420000"/>
                <a:gd name="connsiteY49" fmla="*/ 577500 h 630000"/>
                <a:gd name="connsiteX50" fmla="*/ 390000 w 420000"/>
                <a:gd name="connsiteY50" fmla="*/ 75000 h 630000"/>
                <a:gd name="connsiteX51" fmla="*/ 367500 w 420000"/>
                <a:gd name="connsiteY51" fmla="*/ 75000 h 630000"/>
                <a:gd name="connsiteX52" fmla="*/ 367500 w 420000"/>
                <a:gd name="connsiteY52" fmla="*/ 30000 h 630000"/>
                <a:gd name="connsiteX53" fmla="*/ 345000 w 420000"/>
                <a:gd name="connsiteY53" fmla="*/ 30000 h 630000"/>
                <a:gd name="connsiteX54" fmla="*/ 345000 w 420000"/>
                <a:gd name="connsiteY54" fmla="*/ 0 h 630000"/>
                <a:gd name="connsiteX55" fmla="*/ 75000 w 420000"/>
                <a:gd name="connsiteY55" fmla="*/ 0 h 630000"/>
                <a:gd name="connsiteX56" fmla="*/ 75000 w 420000"/>
                <a:gd name="connsiteY56" fmla="*/ 30000 h 630000"/>
                <a:gd name="connsiteX57" fmla="*/ 52500 w 420000"/>
                <a:gd name="connsiteY57" fmla="*/ 30000 h 630000"/>
                <a:gd name="connsiteX58" fmla="*/ 52500 w 420000"/>
                <a:gd name="connsiteY58" fmla="*/ 75000 h 630000"/>
                <a:gd name="connsiteX59" fmla="*/ 30000 w 420000"/>
                <a:gd name="connsiteY59" fmla="*/ 75000 h 630000"/>
                <a:gd name="connsiteX60" fmla="*/ 30000 w 420000"/>
                <a:gd name="connsiteY60" fmla="*/ 577500 h 630000"/>
                <a:gd name="connsiteX61" fmla="*/ 0 w 420000"/>
                <a:gd name="connsiteY61" fmla="*/ 577500 h 630000"/>
                <a:gd name="connsiteX62" fmla="*/ 0 w 420000"/>
                <a:gd name="connsiteY62" fmla="*/ 630000 h 630000"/>
                <a:gd name="connsiteX63" fmla="*/ 420000 w 420000"/>
                <a:gd name="connsiteY63" fmla="*/ 630000 h 630000"/>
                <a:gd name="connsiteX64" fmla="*/ 420000 w 420000"/>
                <a:gd name="connsiteY64" fmla="*/ 577500 h 630000"/>
                <a:gd name="connsiteX65" fmla="*/ 390000 w 420000"/>
                <a:gd name="connsiteY65" fmla="*/ 577500 h 630000"/>
                <a:gd name="connsiteX0" fmla="*/ 292500 w 420000"/>
                <a:gd name="connsiteY0" fmla="*/ 127500 h 630000"/>
                <a:gd name="connsiteX1" fmla="*/ 292500 w 420000"/>
                <a:gd name="connsiteY1" fmla="*/ 172500 h 630000"/>
                <a:gd name="connsiteX2" fmla="*/ 292500 w 420000"/>
                <a:gd name="connsiteY2" fmla="*/ 127500 h 630000"/>
                <a:gd name="connsiteX3" fmla="*/ 337500 w 420000"/>
                <a:gd name="connsiteY3" fmla="*/ 292500 h 630000"/>
                <a:gd name="connsiteX4" fmla="*/ 292500 w 420000"/>
                <a:gd name="connsiteY4" fmla="*/ 292500 h 630000"/>
                <a:gd name="connsiteX5" fmla="*/ 292500 w 420000"/>
                <a:gd name="connsiteY5" fmla="*/ 247500 h 630000"/>
                <a:gd name="connsiteX6" fmla="*/ 337500 w 420000"/>
                <a:gd name="connsiteY6" fmla="*/ 247500 h 630000"/>
                <a:gd name="connsiteX7" fmla="*/ 337500 w 420000"/>
                <a:gd name="connsiteY7" fmla="*/ 292500 h 630000"/>
                <a:gd name="connsiteX8" fmla="*/ 337500 w 420000"/>
                <a:gd name="connsiteY8" fmla="*/ 412500 h 630000"/>
                <a:gd name="connsiteX9" fmla="*/ 292500 w 420000"/>
                <a:gd name="connsiteY9" fmla="*/ 412500 h 630000"/>
                <a:gd name="connsiteX10" fmla="*/ 292500 w 420000"/>
                <a:gd name="connsiteY10" fmla="*/ 367500 h 630000"/>
                <a:gd name="connsiteX11" fmla="*/ 337500 w 420000"/>
                <a:gd name="connsiteY11" fmla="*/ 367500 h 630000"/>
                <a:gd name="connsiteX12" fmla="*/ 337500 w 420000"/>
                <a:gd name="connsiteY12" fmla="*/ 412500 h 630000"/>
                <a:gd name="connsiteX13" fmla="*/ 337500 w 420000"/>
                <a:gd name="connsiteY13" fmla="*/ 532500 h 630000"/>
                <a:gd name="connsiteX14" fmla="*/ 292500 w 420000"/>
                <a:gd name="connsiteY14" fmla="*/ 532500 h 630000"/>
                <a:gd name="connsiteX15" fmla="*/ 292500 w 420000"/>
                <a:gd name="connsiteY15" fmla="*/ 487500 h 630000"/>
                <a:gd name="connsiteX16" fmla="*/ 337500 w 420000"/>
                <a:gd name="connsiteY16" fmla="*/ 487500 h 630000"/>
                <a:gd name="connsiteX17" fmla="*/ 337500 w 420000"/>
                <a:gd name="connsiteY17" fmla="*/ 532500 h 630000"/>
                <a:gd name="connsiteX18" fmla="*/ 232500 w 420000"/>
                <a:gd name="connsiteY18" fmla="*/ 292500 h 630000"/>
                <a:gd name="connsiteX19" fmla="*/ 187500 w 420000"/>
                <a:gd name="connsiteY19" fmla="*/ 292500 h 630000"/>
                <a:gd name="connsiteX20" fmla="*/ 187500 w 420000"/>
                <a:gd name="connsiteY20" fmla="*/ 247500 h 630000"/>
                <a:gd name="connsiteX21" fmla="*/ 232500 w 420000"/>
                <a:gd name="connsiteY21" fmla="*/ 247500 h 630000"/>
                <a:gd name="connsiteX22" fmla="*/ 232500 w 420000"/>
                <a:gd name="connsiteY22" fmla="*/ 292500 h 630000"/>
                <a:gd name="connsiteX23" fmla="*/ 232500 w 420000"/>
                <a:gd name="connsiteY23" fmla="*/ 412500 h 630000"/>
                <a:gd name="connsiteX24" fmla="*/ 187500 w 420000"/>
                <a:gd name="connsiteY24" fmla="*/ 412500 h 630000"/>
                <a:gd name="connsiteX25" fmla="*/ 187500 w 420000"/>
                <a:gd name="connsiteY25" fmla="*/ 367500 h 630000"/>
                <a:gd name="connsiteX26" fmla="*/ 232500 w 420000"/>
                <a:gd name="connsiteY26" fmla="*/ 367500 h 630000"/>
                <a:gd name="connsiteX27" fmla="*/ 232500 w 420000"/>
                <a:gd name="connsiteY27" fmla="*/ 412500 h 630000"/>
                <a:gd name="connsiteX28" fmla="*/ 232500 w 420000"/>
                <a:gd name="connsiteY28" fmla="*/ 577500 h 630000"/>
                <a:gd name="connsiteX29" fmla="*/ 187500 w 420000"/>
                <a:gd name="connsiteY29" fmla="*/ 577500 h 630000"/>
                <a:gd name="connsiteX30" fmla="*/ 187500 w 420000"/>
                <a:gd name="connsiteY30" fmla="*/ 487500 h 630000"/>
                <a:gd name="connsiteX31" fmla="*/ 232500 w 420000"/>
                <a:gd name="connsiteY31" fmla="*/ 487500 h 630000"/>
                <a:gd name="connsiteX32" fmla="*/ 232500 w 420000"/>
                <a:gd name="connsiteY32" fmla="*/ 577500 h 630000"/>
                <a:gd name="connsiteX33" fmla="*/ 127500 w 420000"/>
                <a:gd name="connsiteY33" fmla="*/ 292500 h 630000"/>
                <a:gd name="connsiteX34" fmla="*/ 82500 w 420000"/>
                <a:gd name="connsiteY34" fmla="*/ 292500 h 630000"/>
                <a:gd name="connsiteX35" fmla="*/ 82500 w 420000"/>
                <a:gd name="connsiteY35" fmla="*/ 247500 h 630000"/>
                <a:gd name="connsiteX36" fmla="*/ 127500 w 420000"/>
                <a:gd name="connsiteY36" fmla="*/ 247500 h 630000"/>
                <a:gd name="connsiteX37" fmla="*/ 127500 w 420000"/>
                <a:gd name="connsiteY37" fmla="*/ 292500 h 630000"/>
                <a:gd name="connsiteX38" fmla="*/ 127500 w 420000"/>
                <a:gd name="connsiteY38" fmla="*/ 412500 h 630000"/>
                <a:gd name="connsiteX39" fmla="*/ 82500 w 420000"/>
                <a:gd name="connsiteY39" fmla="*/ 412500 h 630000"/>
                <a:gd name="connsiteX40" fmla="*/ 82500 w 420000"/>
                <a:gd name="connsiteY40" fmla="*/ 367500 h 630000"/>
                <a:gd name="connsiteX41" fmla="*/ 127500 w 420000"/>
                <a:gd name="connsiteY41" fmla="*/ 367500 h 630000"/>
                <a:gd name="connsiteX42" fmla="*/ 127500 w 420000"/>
                <a:gd name="connsiteY42" fmla="*/ 412500 h 630000"/>
                <a:gd name="connsiteX43" fmla="*/ 127500 w 420000"/>
                <a:gd name="connsiteY43" fmla="*/ 532500 h 630000"/>
                <a:gd name="connsiteX44" fmla="*/ 82500 w 420000"/>
                <a:gd name="connsiteY44" fmla="*/ 532500 h 630000"/>
                <a:gd name="connsiteX45" fmla="*/ 82500 w 420000"/>
                <a:gd name="connsiteY45" fmla="*/ 487500 h 630000"/>
                <a:gd name="connsiteX46" fmla="*/ 127500 w 420000"/>
                <a:gd name="connsiteY46" fmla="*/ 487500 h 630000"/>
                <a:gd name="connsiteX47" fmla="*/ 127500 w 420000"/>
                <a:gd name="connsiteY47" fmla="*/ 532500 h 630000"/>
                <a:gd name="connsiteX48" fmla="*/ 390000 w 420000"/>
                <a:gd name="connsiteY48" fmla="*/ 577500 h 630000"/>
                <a:gd name="connsiteX49" fmla="*/ 390000 w 420000"/>
                <a:gd name="connsiteY49" fmla="*/ 75000 h 630000"/>
                <a:gd name="connsiteX50" fmla="*/ 367500 w 420000"/>
                <a:gd name="connsiteY50" fmla="*/ 75000 h 630000"/>
                <a:gd name="connsiteX51" fmla="*/ 367500 w 420000"/>
                <a:gd name="connsiteY51" fmla="*/ 30000 h 630000"/>
                <a:gd name="connsiteX52" fmla="*/ 345000 w 420000"/>
                <a:gd name="connsiteY52" fmla="*/ 30000 h 630000"/>
                <a:gd name="connsiteX53" fmla="*/ 345000 w 420000"/>
                <a:gd name="connsiteY53" fmla="*/ 0 h 630000"/>
                <a:gd name="connsiteX54" fmla="*/ 75000 w 420000"/>
                <a:gd name="connsiteY54" fmla="*/ 0 h 630000"/>
                <a:gd name="connsiteX55" fmla="*/ 75000 w 420000"/>
                <a:gd name="connsiteY55" fmla="*/ 30000 h 630000"/>
                <a:gd name="connsiteX56" fmla="*/ 52500 w 420000"/>
                <a:gd name="connsiteY56" fmla="*/ 30000 h 630000"/>
                <a:gd name="connsiteX57" fmla="*/ 52500 w 420000"/>
                <a:gd name="connsiteY57" fmla="*/ 75000 h 630000"/>
                <a:gd name="connsiteX58" fmla="*/ 30000 w 420000"/>
                <a:gd name="connsiteY58" fmla="*/ 75000 h 630000"/>
                <a:gd name="connsiteX59" fmla="*/ 30000 w 420000"/>
                <a:gd name="connsiteY59" fmla="*/ 577500 h 630000"/>
                <a:gd name="connsiteX60" fmla="*/ 0 w 420000"/>
                <a:gd name="connsiteY60" fmla="*/ 577500 h 630000"/>
                <a:gd name="connsiteX61" fmla="*/ 0 w 420000"/>
                <a:gd name="connsiteY61" fmla="*/ 630000 h 630000"/>
                <a:gd name="connsiteX62" fmla="*/ 420000 w 420000"/>
                <a:gd name="connsiteY62" fmla="*/ 630000 h 630000"/>
                <a:gd name="connsiteX63" fmla="*/ 420000 w 420000"/>
                <a:gd name="connsiteY63" fmla="*/ 577500 h 630000"/>
                <a:gd name="connsiteX64" fmla="*/ 390000 w 420000"/>
                <a:gd name="connsiteY64" fmla="*/ 577500 h 630000"/>
                <a:gd name="connsiteX0" fmla="*/ 337500 w 420000"/>
                <a:gd name="connsiteY0" fmla="*/ 292500 h 630000"/>
                <a:gd name="connsiteX1" fmla="*/ 292500 w 420000"/>
                <a:gd name="connsiteY1" fmla="*/ 292500 h 630000"/>
                <a:gd name="connsiteX2" fmla="*/ 292500 w 420000"/>
                <a:gd name="connsiteY2" fmla="*/ 247500 h 630000"/>
                <a:gd name="connsiteX3" fmla="*/ 337500 w 420000"/>
                <a:gd name="connsiteY3" fmla="*/ 247500 h 630000"/>
                <a:gd name="connsiteX4" fmla="*/ 337500 w 420000"/>
                <a:gd name="connsiteY4" fmla="*/ 292500 h 630000"/>
                <a:gd name="connsiteX5" fmla="*/ 337500 w 420000"/>
                <a:gd name="connsiteY5" fmla="*/ 412500 h 630000"/>
                <a:gd name="connsiteX6" fmla="*/ 292500 w 420000"/>
                <a:gd name="connsiteY6" fmla="*/ 412500 h 630000"/>
                <a:gd name="connsiteX7" fmla="*/ 292500 w 420000"/>
                <a:gd name="connsiteY7" fmla="*/ 367500 h 630000"/>
                <a:gd name="connsiteX8" fmla="*/ 337500 w 420000"/>
                <a:gd name="connsiteY8" fmla="*/ 367500 h 630000"/>
                <a:gd name="connsiteX9" fmla="*/ 337500 w 420000"/>
                <a:gd name="connsiteY9" fmla="*/ 412500 h 630000"/>
                <a:gd name="connsiteX10" fmla="*/ 337500 w 420000"/>
                <a:gd name="connsiteY10" fmla="*/ 532500 h 630000"/>
                <a:gd name="connsiteX11" fmla="*/ 292500 w 420000"/>
                <a:gd name="connsiteY11" fmla="*/ 532500 h 630000"/>
                <a:gd name="connsiteX12" fmla="*/ 292500 w 420000"/>
                <a:gd name="connsiteY12" fmla="*/ 487500 h 630000"/>
                <a:gd name="connsiteX13" fmla="*/ 337500 w 420000"/>
                <a:gd name="connsiteY13" fmla="*/ 487500 h 630000"/>
                <a:gd name="connsiteX14" fmla="*/ 337500 w 420000"/>
                <a:gd name="connsiteY14" fmla="*/ 532500 h 630000"/>
                <a:gd name="connsiteX15" fmla="*/ 232500 w 420000"/>
                <a:gd name="connsiteY15" fmla="*/ 292500 h 630000"/>
                <a:gd name="connsiteX16" fmla="*/ 187500 w 420000"/>
                <a:gd name="connsiteY16" fmla="*/ 292500 h 630000"/>
                <a:gd name="connsiteX17" fmla="*/ 187500 w 420000"/>
                <a:gd name="connsiteY17" fmla="*/ 247500 h 630000"/>
                <a:gd name="connsiteX18" fmla="*/ 232500 w 420000"/>
                <a:gd name="connsiteY18" fmla="*/ 247500 h 630000"/>
                <a:gd name="connsiteX19" fmla="*/ 232500 w 420000"/>
                <a:gd name="connsiteY19" fmla="*/ 292500 h 630000"/>
                <a:gd name="connsiteX20" fmla="*/ 232500 w 420000"/>
                <a:gd name="connsiteY20" fmla="*/ 412500 h 630000"/>
                <a:gd name="connsiteX21" fmla="*/ 187500 w 420000"/>
                <a:gd name="connsiteY21" fmla="*/ 412500 h 630000"/>
                <a:gd name="connsiteX22" fmla="*/ 187500 w 420000"/>
                <a:gd name="connsiteY22" fmla="*/ 367500 h 630000"/>
                <a:gd name="connsiteX23" fmla="*/ 232500 w 420000"/>
                <a:gd name="connsiteY23" fmla="*/ 367500 h 630000"/>
                <a:gd name="connsiteX24" fmla="*/ 232500 w 420000"/>
                <a:gd name="connsiteY24" fmla="*/ 412500 h 630000"/>
                <a:gd name="connsiteX25" fmla="*/ 232500 w 420000"/>
                <a:gd name="connsiteY25" fmla="*/ 577500 h 630000"/>
                <a:gd name="connsiteX26" fmla="*/ 187500 w 420000"/>
                <a:gd name="connsiteY26" fmla="*/ 577500 h 630000"/>
                <a:gd name="connsiteX27" fmla="*/ 187500 w 420000"/>
                <a:gd name="connsiteY27" fmla="*/ 487500 h 630000"/>
                <a:gd name="connsiteX28" fmla="*/ 232500 w 420000"/>
                <a:gd name="connsiteY28" fmla="*/ 487500 h 630000"/>
                <a:gd name="connsiteX29" fmla="*/ 232500 w 420000"/>
                <a:gd name="connsiteY29" fmla="*/ 577500 h 630000"/>
                <a:gd name="connsiteX30" fmla="*/ 127500 w 420000"/>
                <a:gd name="connsiteY30" fmla="*/ 292500 h 630000"/>
                <a:gd name="connsiteX31" fmla="*/ 82500 w 420000"/>
                <a:gd name="connsiteY31" fmla="*/ 292500 h 630000"/>
                <a:gd name="connsiteX32" fmla="*/ 82500 w 420000"/>
                <a:gd name="connsiteY32" fmla="*/ 247500 h 630000"/>
                <a:gd name="connsiteX33" fmla="*/ 127500 w 420000"/>
                <a:gd name="connsiteY33" fmla="*/ 247500 h 630000"/>
                <a:gd name="connsiteX34" fmla="*/ 127500 w 420000"/>
                <a:gd name="connsiteY34" fmla="*/ 292500 h 630000"/>
                <a:gd name="connsiteX35" fmla="*/ 127500 w 420000"/>
                <a:gd name="connsiteY35" fmla="*/ 412500 h 630000"/>
                <a:gd name="connsiteX36" fmla="*/ 82500 w 420000"/>
                <a:gd name="connsiteY36" fmla="*/ 412500 h 630000"/>
                <a:gd name="connsiteX37" fmla="*/ 82500 w 420000"/>
                <a:gd name="connsiteY37" fmla="*/ 367500 h 630000"/>
                <a:gd name="connsiteX38" fmla="*/ 127500 w 420000"/>
                <a:gd name="connsiteY38" fmla="*/ 367500 h 630000"/>
                <a:gd name="connsiteX39" fmla="*/ 127500 w 420000"/>
                <a:gd name="connsiteY39" fmla="*/ 412500 h 630000"/>
                <a:gd name="connsiteX40" fmla="*/ 127500 w 420000"/>
                <a:gd name="connsiteY40" fmla="*/ 532500 h 630000"/>
                <a:gd name="connsiteX41" fmla="*/ 82500 w 420000"/>
                <a:gd name="connsiteY41" fmla="*/ 532500 h 630000"/>
                <a:gd name="connsiteX42" fmla="*/ 82500 w 420000"/>
                <a:gd name="connsiteY42" fmla="*/ 487500 h 630000"/>
                <a:gd name="connsiteX43" fmla="*/ 127500 w 420000"/>
                <a:gd name="connsiteY43" fmla="*/ 487500 h 630000"/>
                <a:gd name="connsiteX44" fmla="*/ 127500 w 420000"/>
                <a:gd name="connsiteY44" fmla="*/ 532500 h 630000"/>
                <a:gd name="connsiteX45" fmla="*/ 390000 w 420000"/>
                <a:gd name="connsiteY45" fmla="*/ 577500 h 630000"/>
                <a:gd name="connsiteX46" fmla="*/ 390000 w 420000"/>
                <a:gd name="connsiteY46" fmla="*/ 75000 h 630000"/>
                <a:gd name="connsiteX47" fmla="*/ 367500 w 420000"/>
                <a:gd name="connsiteY47" fmla="*/ 75000 h 630000"/>
                <a:gd name="connsiteX48" fmla="*/ 367500 w 420000"/>
                <a:gd name="connsiteY48" fmla="*/ 30000 h 630000"/>
                <a:gd name="connsiteX49" fmla="*/ 345000 w 420000"/>
                <a:gd name="connsiteY49" fmla="*/ 30000 h 630000"/>
                <a:gd name="connsiteX50" fmla="*/ 345000 w 420000"/>
                <a:gd name="connsiteY50" fmla="*/ 0 h 630000"/>
                <a:gd name="connsiteX51" fmla="*/ 75000 w 420000"/>
                <a:gd name="connsiteY51" fmla="*/ 0 h 630000"/>
                <a:gd name="connsiteX52" fmla="*/ 75000 w 420000"/>
                <a:gd name="connsiteY52" fmla="*/ 30000 h 630000"/>
                <a:gd name="connsiteX53" fmla="*/ 52500 w 420000"/>
                <a:gd name="connsiteY53" fmla="*/ 30000 h 630000"/>
                <a:gd name="connsiteX54" fmla="*/ 52500 w 420000"/>
                <a:gd name="connsiteY54" fmla="*/ 75000 h 630000"/>
                <a:gd name="connsiteX55" fmla="*/ 30000 w 420000"/>
                <a:gd name="connsiteY55" fmla="*/ 75000 h 630000"/>
                <a:gd name="connsiteX56" fmla="*/ 30000 w 420000"/>
                <a:gd name="connsiteY56" fmla="*/ 577500 h 630000"/>
                <a:gd name="connsiteX57" fmla="*/ 0 w 420000"/>
                <a:gd name="connsiteY57" fmla="*/ 577500 h 630000"/>
                <a:gd name="connsiteX58" fmla="*/ 0 w 420000"/>
                <a:gd name="connsiteY58" fmla="*/ 630000 h 630000"/>
                <a:gd name="connsiteX59" fmla="*/ 420000 w 420000"/>
                <a:gd name="connsiteY59" fmla="*/ 630000 h 630000"/>
                <a:gd name="connsiteX60" fmla="*/ 420000 w 420000"/>
                <a:gd name="connsiteY60" fmla="*/ 577500 h 630000"/>
                <a:gd name="connsiteX61" fmla="*/ 390000 w 420000"/>
                <a:gd name="connsiteY61" fmla="*/ 577500 h 630000"/>
                <a:gd name="connsiteX0" fmla="*/ 337500 w 420000"/>
                <a:gd name="connsiteY0" fmla="*/ 292500 h 630000"/>
                <a:gd name="connsiteX1" fmla="*/ 292500 w 420000"/>
                <a:gd name="connsiteY1" fmla="*/ 292500 h 630000"/>
                <a:gd name="connsiteX2" fmla="*/ 292500 w 420000"/>
                <a:gd name="connsiteY2" fmla="*/ 247500 h 630000"/>
                <a:gd name="connsiteX3" fmla="*/ 337500 w 420000"/>
                <a:gd name="connsiteY3" fmla="*/ 247500 h 630000"/>
                <a:gd name="connsiteX4" fmla="*/ 337500 w 420000"/>
                <a:gd name="connsiteY4" fmla="*/ 292500 h 630000"/>
                <a:gd name="connsiteX5" fmla="*/ 337500 w 420000"/>
                <a:gd name="connsiteY5" fmla="*/ 412500 h 630000"/>
                <a:gd name="connsiteX6" fmla="*/ 292500 w 420000"/>
                <a:gd name="connsiteY6" fmla="*/ 412500 h 630000"/>
                <a:gd name="connsiteX7" fmla="*/ 292500 w 420000"/>
                <a:gd name="connsiteY7" fmla="*/ 367500 h 630000"/>
                <a:gd name="connsiteX8" fmla="*/ 337500 w 420000"/>
                <a:gd name="connsiteY8" fmla="*/ 367500 h 630000"/>
                <a:gd name="connsiteX9" fmla="*/ 337500 w 420000"/>
                <a:gd name="connsiteY9" fmla="*/ 412500 h 630000"/>
                <a:gd name="connsiteX10" fmla="*/ 337500 w 420000"/>
                <a:gd name="connsiteY10" fmla="*/ 532500 h 630000"/>
                <a:gd name="connsiteX11" fmla="*/ 292500 w 420000"/>
                <a:gd name="connsiteY11" fmla="*/ 532500 h 630000"/>
                <a:gd name="connsiteX12" fmla="*/ 292500 w 420000"/>
                <a:gd name="connsiteY12" fmla="*/ 487500 h 630000"/>
                <a:gd name="connsiteX13" fmla="*/ 337500 w 420000"/>
                <a:gd name="connsiteY13" fmla="*/ 487500 h 630000"/>
                <a:gd name="connsiteX14" fmla="*/ 337500 w 420000"/>
                <a:gd name="connsiteY14" fmla="*/ 532500 h 630000"/>
                <a:gd name="connsiteX15" fmla="*/ 232500 w 420000"/>
                <a:gd name="connsiteY15" fmla="*/ 292500 h 630000"/>
                <a:gd name="connsiteX16" fmla="*/ 187500 w 420000"/>
                <a:gd name="connsiteY16" fmla="*/ 292500 h 630000"/>
                <a:gd name="connsiteX17" fmla="*/ 187500 w 420000"/>
                <a:gd name="connsiteY17" fmla="*/ 247500 h 630000"/>
                <a:gd name="connsiteX18" fmla="*/ 232500 w 420000"/>
                <a:gd name="connsiteY18" fmla="*/ 247500 h 630000"/>
                <a:gd name="connsiteX19" fmla="*/ 232500 w 420000"/>
                <a:gd name="connsiteY19" fmla="*/ 292500 h 630000"/>
                <a:gd name="connsiteX20" fmla="*/ 232500 w 420000"/>
                <a:gd name="connsiteY20" fmla="*/ 412500 h 630000"/>
                <a:gd name="connsiteX21" fmla="*/ 187500 w 420000"/>
                <a:gd name="connsiteY21" fmla="*/ 412500 h 630000"/>
                <a:gd name="connsiteX22" fmla="*/ 187500 w 420000"/>
                <a:gd name="connsiteY22" fmla="*/ 367500 h 630000"/>
                <a:gd name="connsiteX23" fmla="*/ 232500 w 420000"/>
                <a:gd name="connsiteY23" fmla="*/ 367500 h 630000"/>
                <a:gd name="connsiteX24" fmla="*/ 232500 w 420000"/>
                <a:gd name="connsiteY24" fmla="*/ 412500 h 630000"/>
                <a:gd name="connsiteX25" fmla="*/ 232500 w 420000"/>
                <a:gd name="connsiteY25" fmla="*/ 577500 h 630000"/>
                <a:gd name="connsiteX26" fmla="*/ 187500 w 420000"/>
                <a:gd name="connsiteY26" fmla="*/ 577500 h 630000"/>
                <a:gd name="connsiteX27" fmla="*/ 187500 w 420000"/>
                <a:gd name="connsiteY27" fmla="*/ 487500 h 630000"/>
                <a:gd name="connsiteX28" fmla="*/ 232500 w 420000"/>
                <a:gd name="connsiteY28" fmla="*/ 487500 h 630000"/>
                <a:gd name="connsiteX29" fmla="*/ 232500 w 420000"/>
                <a:gd name="connsiteY29" fmla="*/ 577500 h 630000"/>
                <a:gd name="connsiteX30" fmla="*/ 127500 w 420000"/>
                <a:gd name="connsiteY30" fmla="*/ 292500 h 630000"/>
                <a:gd name="connsiteX31" fmla="*/ 82500 w 420000"/>
                <a:gd name="connsiteY31" fmla="*/ 292500 h 630000"/>
                <a:gd name="connsiteX32" fmla="*/ 82500 w 420000"/>
                <a:gd name="connsiteY32" fmla="*/ 247500 h 630000"/>
                <a:gd name="connsiteX33" fmla="*/ 127500 w 420000"/>
                <a:gd name="connsiteY33" fmla="*/ 247500 h 630000"/>
                <a:gd name="connsiteX34" fmla="*/ 127500 w 420000"/>
                <a:gd name="connsiteY34" fmla="*/ 292500 h 630000"/>
                <a:gd name="connsiteX35" fmla="*/ 127500 w 420000"/>
                <a:gd name="connsiteY35" fmla="*/ 412500 h 630000"/>
                <a:gd name="connsiteX36" fmla="*/ 82500 w 420000"/>
                <a:gd name="connsiteY36" fmla="*/ 412500 h 630000"/>
                <a:gd name="connsiteX37" fmla="*/ 82500 w 420000"/>
                <a:gd name="connsiteY37" fmla="*/ 367500 h 630000"/>
                <a:gd name="connsiteX38" fmla="*/ 127500 w 420000"/>
                <a:gd name="connsiteY38" fmla="*/ 367500 h 630000"/>
                <a:gd name="connsiteX39" fmla="*/ 127500 w 420000"/>
                <a:gd name="connsiteY39" fmla="*/ 412500 h 630000"/>
                <a:gd name="connsiteX40" fmla="*/ 127500 w 420000"/>
                <a:gd name="connsiteY40" fmla="*/ 532500 h 630000"/>
                <a:gd name="connsiteX41" fmla="*/ 82500 w 420000"/>
                <a:gd name="connsiteY41" fmla="*/ 532500 h 630000"/>
                <a:gd name="connsiteX42" fmla="*/ 82500 w 420000"/>
                <a:gd name="connsiteY42" fmla="*/ 487500 h 630000"/>
                <a:gd name="connsiteX43" fmla="*/ 127500 w 420000"/>
                <a:gd name="connsiteY43" fmla="*/ 487500 h 630000"/>
                <a:gd name="connsiteX44" fmla="*/ 127500 w 420000"/>
                <a:gd name="connsiteY44" fmla="*/ 532500 h 630000"/>
                <a:gd name="connsiteX45" fmla="*/ 390000 w 420000"/>
                <a:gd name="connsiteY45" fmla="*/ 577500 h 630000"/>
                <a:gd name="connsiteX46" fmla="*/ 390000 w 420000"/>
                <a:gd name="connsiteY46" fmla="*/ 75000 h 630000"/>
                <a:gd name="connsiteX47" fmla="*/ 367500 w 420000"/>
                <a:gd name="connsiteY47" fmla="*/ 75000 h 630000"/>
                <a:gd name="connsiteX48" fmla="*/ 367500 w 420000"/>
                <a:gd name="connsiteY48" fmla="*/ 30000 h 630000"/>
                <a:gd name="connsiteX49" fmla="*/ 345000 w 420000"/>
                <a:gd name="connsiteY49" fmla="*/ 30000 h 630000"/>
                <a:gd name="connsiteX50" fmla="*/ 345000 w 420000"/>
                <a:gd name="connsiteY50" fmla="*/ 0 h 630000"/>
                <a:gd name="connsiteX51" fmla="*/ 75000 w 420000"/>
                <a:gd name="connsiteY51" fmla="*/ 30000 h 630000"/>
                <a:gd name="connsiteX52" fmla="*/ 52500 w 420000"/>
                <a:gd name="connsiteY52" fmla="*/ 30000 h 630000"/>
                <a:gd name="connsiteX53" fmla="*/ 52500 w 420000"/>
                <a:gd name="connsiteY53" fmla="*/ 75000 h 630000"/>
                <a:gd name="connsiteX54" fmla="*/ 30000 w 420000"/>
                <a:gd name="connsiteY54" fmla="*/ 75000 h 630000"/>
                <a:gd name="connsiteX55" fmla="*/ 30000 w 420000"/>
                <a:gd name="connsiteY55" fmla="*/ 577500 h 630000"/>
                <a:gd name="connsiteX56" fmla="*/ 0 w 420000"/>
                <a:gd name="connsiteY56" fmla="*/ 577500 h 630000"/>
                <a:gd name="connsiteX57" fmla="*/ 0 w 420000"/>
                <a:gd name="connsiteY57" fmla="*/ 630000 h 630000"/>
                <a:gd name="connsiteX58" fmla="*/ 420000 w 420000"/>
                <a:gd name="connsiteY58" fmla="*/ 630000 h 630000"/>
                <a:gd name="connsiteX59" fmla="*/ 420000 w 420000"/>
                <a:gd name="connsiteY59" fmla="*/ 577500 h 630000"/>
                <a:gd name="connsiteX60" fmla="*/ 390000 w 420000"/>
                <a:gd name="connsiteY60" fmla="*/ 577500 h 63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75000 w 420000"/>
                <a:gd name="connsiteY50" fmla="*/ 0 h 600000"/>
                <a:gd name="connsiteX51" fmla="*/ 52500 w 420000"/>
                <a:gd name="connsiteY51" fmla="*/ 0 h 600000"/>
                <a:gd name="connsiteX52" fmla="*/ 52500 w 420000"/>
                <a:gd name="connsiteY52" fmla="*/ 45000 h 600000"/>
                <a:gd name="connsiteX53" fmla="*/ 30000 w 420000"/>
                <a:gd name="connsiteY53" fmla="*/ 45000 h 600000"/>
                <a:gd name="connsiteX54" fmla="*/ 30000 w 420000"/>
                <a:gd name="connsiteY54" fmla="*/ 547500 h 600000"/>
                <a:gd name="connsiteX55" fmla="*/ 0 w 420000"/>
                <a:gd name="connsiteY55" fmla="*/ 547500 h 600000"/>
                <a:gd name="connsiteX56" fmla="*/ 0 w 420000"/>
                <a:gd name="connsiteY56" fmla="*/ 600000 h 600000"/>
                <a:gd name="connsiteX57" fmla="*/ 420000 w 420000"/>
                <a:gd name="connsiteY57" fmla="*/ 600000 h 600000"/>
                <a:gd name="connsiteX58" fmla="*/ 420000 w 420000"/>
                <a:gd name="connsiteY58" fmla="*/ 547500 h 600000"/>
                <a:gd name="connsiteX59" fmla="*/ 390000 w 420000"/>
                <a:gd name="connsiteY59"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75000 w 420000"/>
                <a:gd name="connsiteY50" fmla="*/ 0 h 600000"/>
                <a:gd name="connsiteX51" fmla="*/ 52500 w 420000"/>
                <a:gd name="connsiteY51" fmla="*/ 45000 h 600000"/>
                <a:gd name="connsiteX52" fmla="*/ 30000 w 420000"/>
                <a:gd name="connsiteY52" fmla="*/ 45000 h 600000"/>
                <a:gd name="connsiteX53" fmla="*/ 30000 w 420000"/>
                <a:gd name="connsiteY53" fmla="*/ 547500 h 600000"/>
                <a:gd name="connsiteX54" fmla="*/ 0 w 420000"/>
                <a:gd name="connsiteY54" fmla="*/ 547500 h 600000"/>
                <a:gd name="connsiteX55" fmla="*/ 0 w 420000"/>
                <a:gd name="connsiteY55" fmla="*/ 600000 h 600000"/>
                <a:gd name="connsiteX56" fmla="*/ 420000 w 420000"/>
                <a:gd name="connsiteY56" fmla="*/ 600000 h 600000"/>
                <a:gd name="connsiteX57" fmla="*/ 420000 w 420000"/>
                <a:gd name="connsiteY57" fmla="*/ 547500 h 600000"/>
                <a:gd name="connsiteX58" fmla="*/ 390000 w 420000"/>
                <a:gd name="connsiteY58"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52500 w 420000"/>
                <a:gd name="connsiteY50" fmla="*/ 45000 h 600000"/>
                <a:gd name="connsiteX51" fmla="*/ 30000 w 420000"/>
                <a:gd name="connsiteY51" fmla="*/ 45000 h 600000"/>
                <a:gd name="connsiteX52" fmla="*/ 30000 w 420000"/>
                <a:gd name="connsiteY52" fmla="*/ 547500 h 600000"/>
                <a:gd name="connsiteX53" fmla="*/ 0 w 420000"/>
                <a:gd name="connsiteY53" fmla="*/ 547500 h 600000"/>
                <a:gd name="connsiteX54" fmla="*/ 0 w 420000"/>
                <a:gd name="connsiteY54" fmla="*/ 600000 h 600000"/>
                <a:gd name="connsiteX55" fmla="*/ 420000 w 420000"/>
                <a:gd name="connsiteY55" fmla="*/ 600000 h 600000"/>
                <a:gd name="connsiteX56" fmla="*/ 420000 w 420000"/>
                <a:gd name="connsiteY56" fmla="*/ 547500 h 600000"/>
                <a:gd name="connsiteX57" fmla="*/ 390000 w 420000"/>
                <a:gd name="connsiteY57"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52500 w 420000"/>
                <a:gd name="connsiteY49" fmla="*/ 45000 h 600000"/>
                <a:gd name="connsiteX50" fmla="*/ 30000 w 420000"/>
                <a:gd name="connsiteY50" fmla="*/ 45000 h 600000"/>
                <a:gd name="connsiteX51" fmla="*/ 30000 w 420000"/>
                <a:gd name="connsiteY51" fmla="*/ 547500 h 600000"/>
                <a:gd name="connsiteX52" fmla="*/ 0 w 420000"/>
                <a:gd name="connsiteY52" fmla="*/ 547500 h 600000"/>
                <a:gd name="connsiteX53" fmla="*/ 0 w 420000"/>
                <a:gd name="connsiteY53" fmla="*/ 600000 h 600000"/>
                <a:gd name="connsiteX54" fmla="*/ 420000 w 420000"/>
                <a:gd name="connsiteY54" fmla="*/ 600000 h 600000"/>
                <a:gd name="connsiteX55" fmla="*/ 420000 w 420000"/>
                <a:gd name="connsiteY55" fmla="*/ 547500 h 600000"/>
                <a:gd name="connsiteX56" fmla="*/ 390000 w 420000"/>
                <a:gd name="connsiteY56" fmla="*/ 547500 h 600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67500 w 420000"/>
                <a:gd name="connsiteY47" fmla="*/ 0 h 555000"/>
                <a:gd name="connsiteX48" fmla="*/ 52500 w 420000"/>
                <a:gd name="connsiteY48" fmla="*/ 0 h 555000"/>
                <a:gd name="connsiteX49" fmla="*/ 30000 w 420000"/>
                <a:gd name="connsiteY49" fmla="*/ 0 h 555000"/>
                <a:gd name="connsiteX50" fmla="*/ 30000 w 420000"/>
                <a:gd name="connsiteY50" fmla="*/ 502500 h 555000"/>
                <a:gd name="connsiteX51" fmla="*/ 0 w 420000"/>
                <a:gd name="connsiteY51" fmla="*/ 502500 h 555000"/>
                <a:gd name="connsiteX52" fmla="*/ 0 w 420000"/>
                <a:gd name="connsiteY52" fmla="*/ 555000 h 555000"/>
                <a:gd name="connsiteX53" fmla="*/ 420000 w 420000"/>
                <a:gd name="connsiteY53" fmla="*/ 555000 h 555000"/>
                <a:gd name="connsiteX54" fmla="*/ 420000 w 420000"/>
                <a:gd name="connsiteY54" fmla="*/ 502500 h 555000"/>
                <a:gd name="connsiteX55" fmla="*/ 390000 w 420000"/>
                <a:gd name="connsiteY55"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67500 w 420000"/>
                <a:gd name="connsiteY47" fmla="*/ 0 h 555000"/>
                <a:gd name="connsiteX48" fmla="*/ 30000 w 420000"/>
                <a:gd name="connsiteY48" fmla="*/ 0 h 555000"/>
                <a:gd name="connsiteX49" fmla="*/ 30000 w 420000"/>
                <a:gd name="connsiteY49" fmla="*/ 502500 h 555000"/>
                <a:gd name="connsiteX50" fmla="*/ 0 w 420000"/>
                <a:gd name="connsiteY50" fmla="*/ 502500 h 555000"/>
                <a:gd name="connsiteX51" fmla="*/ 0 w 420000"/>
                <a:gd name="connsiteY51" fmla="*/ 555000 h 555000"/>
                <a:gd name="connsiteX52" fmla="*/ 420000 w 420000"/>
                <a:gd name="connsiteY52" fmla="*/ 555000 h 555000"/>
                <a:gd name="connsiteX53" fmla="*/ 420000 w 420000"/>
                <a:gd name="connsiteY53" fmla="*/ 502500 h 555000"/>
                <a:gd name="connsiteX54" fmla="*/ 390000 w 420000"/>
                <a:gd name="connsiteY54"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0000 w 420000"/>
                <a:gd name="connsiteY47" fmla="*/ 0 h 555000"/>
                <a:gd name="connsiteX48" fmla="*/ 30000 w 420000"/>
                <a:gd name="connsiteY48" fmla="*/ 502500 h 555000"/>
                <a:gd name="connsiteX49" fmla="*/ 0 w 420000"/>
                <a:gd name="connsiteY49" fmla="*/ 502500 h 555000"/>
                <a:gd name="connsiteX50" fmla="*/ 0 w 420000"/>
                <a:gd name="connsiteY50" fmla="*/ 555000 h 555000"/>
                <a:gd name="connsiteX51" fmla="*/ 420000 w 420000"/>
                <a:gd name="connsiteY51" fmla="*/ 555000 h 555000"/>
                <a:gd name="connsiteX52" fmla="*/ 420000 w 420000"/>
                <a:gd name="connsiteY52" fmla="*/ 502500 h 555000"/>
                <a:gd name="connsiteX53" fmla="*/ 390000 w 420000"/>
                <a:gd name="connsiteY53"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86825 w 420000"/>
                <a:gd name="connsiteY46" fmla="*/ 257175 h 555000"/>
                <a:gd name="connsiteX47" fmla="*/ 30000 w 420000"/>
                <a:gd name="connsiteY47" fmla="*/ 0 h 555000"/>
                <a:gd name="connsiteX48" fmla="*/ 30000 w 420000"/>
                <a:gd name="connsiteY48" fmla="*/ 502500 h 555000"/>
                <a:gd name="connsiteX49" fmla="*/ 0 w 420000"/>
                <a:gd name="connsiteY49" fmla="*/ 502500 h 555000"/>
                <a:gd name="connsiteX50" fmla="*/ 0 w 420000"/>
                <a:gd name="connsiteY50" fmla="*/ 555000 h 555000"/>
                <a:gd name="connsiteX51" fmla="*/ 420000 w 420000"/>
                <a:gd name="connsiteY51" fmla="*/ 555000 h 555000"/>
                <a:gd name="connsiteX52" fmla="*/ 420000 w 420000"/>
                <a:gd name="connsiteY52" fmla="*/ 502500 h 555000"/>
                <a:gd name="connsiteX53" fmla="*/ 390000 w 420000"/>
                <a:gd name="connsiteY53" fmla="*/ 502500 h 5550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45000 h 382500"/>
                <a:gd name="connsiteX32" fmla="*/ 82500 w 420000"/>
                <a:gd name="connsiteY32" fmla="*/ 0 h 382500"/>
                <a:gd name="connsiteX33" fmla="*/ 127500 w 420000"/>
                <a:gd name="connsiteY33" fmla="*/ 0 h 382500"/>
                <a:gd name="connsiteX34" fmla="*/ 127500 w 420000"/>
                <a:gd name="connsiteY34" fmla="*/ 45000 h 382500"/>
                <a:gd name="connsiteX35" fmla="*/ 127500 w 420000"/>
                <a:gd name="connsiteY35" fmla="*/ 165000 h 382500"/>
                <a:gd name="connsiteX36" fmla="*/ 82500 w 420000"/>
                <a:gd name="connsiteY36" fmla="*/ 165000 h 382500"/>
                <a:gd name="connsiteX37" fmla="*/ 82500 w 420000"/>
                <a:gd name="connsiteY37" fmla="*/ 120000 h 382500"/>
                <a:gd name="connsiteX38" fmla="*/ 127500 w 420000"/>
                <a:gd name="connsiteY38" fmla="*/ 120000 h 382500"/>
                <a:gd name="connsiteX39" fmla="*/ 127500 w 420000"/>
                <a:gd name="connsiteY39" fmla="*/ 165000 h 382500"/>
                <a:gd name="connsiteX40" fmla="*/ 127500 w 420000"/>
                <a:gd name="connsiteY40" fmla="*/ 285000 h 382500"/>
                <a:gd name="connsiteX41" fmla="*/ 82500 w 420000"/>
                <a:gd name="connsiteY41" fmla="*/ 285000 h 382500"/>
                <a:gd name="connsiteX42" fmla="*/ 82500 w 420000"/>
                <a:gd name="connsiteY42" fmla="*/ 240000 h 382500"/>
                <a:gd name="connsiteX43" fmla="*/ 127500 w 420000"/>
                <a:gd name="connsiteY43" fmla="*/ 240000 h 382500"/>
                <a:gd name="connsiteX44" fmla="*/ 127500 w 420000"/>
                <a:gd name="connsiteY44" fmla="*/ 285000 h 382500"/>
                <a:gd name="connsiteX45" fmla="*/ 390000 w 420000"/>
                <a:gd name="connsiteY45" fmla="*/ 330000 h 382500"/>
                <a:gd name="connsiteX46" fmla="*/ 386825 w 420000"/>
                <a:gd name="connsiteY46" fmla="*/ 84675 h 382500"/>
                <a:gd name="connsiteX47" fmla="*/ 30000 w 420000"/>
                <a:gd name="connsiteY47" fmla="*/ 81500 h 382500"/>
                <a:gd name="connsiteX48" fmla="*/ 30000 w 420000"/>
                <a:gd name="connsiteY48" fmla="*/ 330000 h 382500"/>
                <a:gd name="connsiteX49" fmla="*/ 0 w 420000"/>
                <a:gd name="connsiteY49" fmla="*/ 330000 h 382500"/>
                <a:gd name="connsiteX50" fmla="*/ 0 w 420000"/>
                <a:gd name="connsiteY50" fmla="*/ 382500 h 382500"/>
                <a:gd name="connsiteX51" fmla="*/ 420000 w 420000"/>
                <a:gd name="connsiteY51" fmla="*/ 382500 h 382500"/>
                <a:gd name="connsiteX52" fmla="*/ 420000 w 420000"/>
                <a:gd name="connsiteY52" fmla="*/ 330000 h 382500"/>
                <a:gd name="connsiteX53" fmla="*/ 390000 w 420000"/>
                <a:gd name="connsiteY53"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45000 h 382500"/>
                <a:gd name="connsiteX32" fmla="*/ 82500 w 420000"/>
                <a:gd name="connsiteY32" fmla="*/ 0 h 382500"/>
                <a:gd name="connsiteX33" fmla="*/ 127500 w 420000"/>
                <a:gd name="connsiteY33" fmla="*/ 45000 h 382500"/>
                <a:gd name="connsiteX34" fmla="*/ 127500 w 420000"/>
                <a:gd name="connsiteY34" fmla="*/ 165000 h 382500"/>
                <a:gd name="connsiteX35" fmla="*/ 82500 w 420000"/>
                <a:gd name="connsiteY35" fmla="*/ 165000 h 382500"/>
                <a:gd name="connsiteX36" fmla="*/ 82500 w 420000"/>
                <a:gd name="connsiteY36" fmla="*/ 120000 h 382500"/>
                <a:gd name="connsiteX37" fmla="*/ 127500 w 420000"/>
                <a:gd name="connsiteY37" fmla="*/ 120000 h 382500"/>
                <a:gd name="connsiteX38" fmla="*/ 127500 w 420000"/>
                <a:gd name="connsiteY38" fmla="*/ 165000 h 382500"/>
                <a:gd name="connsiteX39" fmla="*/ 127500 w 420000"/>
                <a:gd name="connsiteY39" fmla="*/ 285000 h 382500"/>
                <a:gd name="connsiteX40" fmla="*/ 82500 w 420000"/>
                <a:gd name="connsiteY40" fmla="*/ 285000 h 382500"/>
                <a:gd name="connsiteX41" fmla="*/ 82500 w 420000"/>
                <a:gd name="connsiteY41" fmla="*/ 240000 h 382500"/>
                <a:gd name="connsiteX42" fmla="*/ 127500 w 420000"/>
                <a:gd name="connsiteY42" fmla="*/ 240000 h 382500"/>
                <a:gd name="connsiteX43" fmla="*/ 127500 w 420000"/>
                <a:gd name="connsiteY43" fmla="*/ 285000 h 382500"/>
                <a:gd name="connsiteX44" fmla="*/ 390000 w 420000"/>
                <a:gd name="connsiteY44" fmla="*/ 330000 h 382500"/>
                <a:gd name="connsiteX45" fmla="*/ 386825 w 420000"/>
                <a:gd name="connsiteY45" fmla="*/ 84675 h 382500"/>
                <a:gd name="connsiteX46" fmla="*/ 30000 w 420000"/>
                <a:gd name="connsiteY46" fmla="*/ 81500 h 382500"/>
                <a:gd name="connsiteX47" fmla="*/ 30000 w 420000"/>
                <a:gd name="connsiteY47" fmla="*/ 330000 h 382500"/>
                <a:gd name="connsiteX48" fmla="*/ 0 w 420000"/>
                <a:gd name="connsiteY48" fmla="*/ 330000 h 382500"/>
                <a:gd name="connsiteX49" fmla="*/ 0 w 420000"/>
                <a:gd name="connsiteY49" fmla="*/ 382500 h 382500"/>
                <a:gd name="connsiteX50" fmla="*/ 420000 w 420000"/>
                <a:gd name="connsiteY50" fmla="*/ 382500 h 382500"/>
                <a:gd name="connsiteX51" fmla="*/ 420000 w 420000"/>
                <a:gd name="connsiteY51" fmla="*/ 330000 h 382500"/>
                <a:gd name="connsiteX52" fmla="*/ 390000 w 420000"/>
                <a:gd name="connsiteY52"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0 h 382500"/>
                <a:gd name="connsiteX32" fmla="*/ 127500 w 420000"/>
                <a:gd name="connsiteY32" fmla="*/ 45000 h 382500"/>
                <a:gd name="connsiteX33" fmla="*/ 127500 w 420000"/>
                <a:gd name="connsiteY33" fmla="*/ 165000 h 382500"/>
                <a:gd name="connsiteX34" fmla="*/ 82500 w 420000"/>
                <a:gd name="connsiteY34" fmla="*/ 165000 h 382500"/>
                <a:gd name="connsiteX35" fmla="*/ 82500 w 420000"/>
                <a:gd name="connsiteY35" fmla="*/ 120000 h 382500"/>
                <a:gd name="connsiteX36" fmla="*/ 127500 w 420000"/>
                <a:gd name="connsiteY36" fmla="*/ 120000 h 382500"/>
                <a:gd name="connsiteX37" fmla="*/ 127500 w 420000"/>
                <a:gd name="connsiteY37" fmla="*/ 165000 h 382500"/>
                <a:gd name="connsiteX38" fmla="*/ 127500 w 420000"/>
                <a:gd name="connsiteY38" fmla="*/ 285000 h 382500"/>
                <a:gd name="connsiteX39" fmla="*/ 82500 w 420000"/>
                <a:gd name="connsiteY39" fmla="*/ 285000 h 382500"/>
                <a:gd name="connsiteX40" fmla="*/ 82500 w 420000"/>
                <a:gd name="connsiteY40" fmla="*/ 240000 h 382500"/>
                <a:gd name="connsiteX41" fmla="*/ 127500 w 420000"/>
                <a:gd name="connsiteY41" fmla="*/ 240000 h 382500"/>
                <a:gd name="connsiteX42" fmla="*/ 127500 w 420000"/>
                <a:gd name="connsiteY42" fmla="*/ 285000 h 382500"/>
                <a:gd name="connsiteX43" fmla="*/ 390000 w 420000"/>
                <a:gd name="connsiteY43" fmla="*/ 330000 h 382500"/>
                <a:gd name="connsiteX44" fmla="*/ 386825 w 420000"/>
                <a:gd name="connsiteY44" fmla="*/ 84675 h 382500"/>
                <a:gd name="connsiteX45" fmla="*/ 30000 w 420000"/>
                <a:gd name="connsiteY45" fmla="*/ 81500 h 382500"/>
                <a:gd name="connsiteX46" fmla="*/ 30000 w 420000"/>
                <a:gd name="connsiteY46" fmla="*/ 330000 h 382500"/>
                <a:gd name="connsiteX47" fmla="*/ 0 w 420000"/>
                <a:gd name="connsiteY47" fmla="*/ 330000 h 382500"/>
                <a:gd name="connsiteX48" fmla="*/ 0 w 420000"/>
                <a:gd name="connsiteY48" fmla="*/ 382500 h 382500"/>
                <a:gd name="connsiteX49" fmla="*/ 420000 w 420000"/>
                <a:gd name="connsiteY49" fmla="*/ 382500 h 382500"/>
                <a:gd name="connsiteX50" fmla="*/ 420000 w 420000"/>
                <a:gd name="connsiteY50" fmla="*/ 330000 h 382500"/>
                <a:gd name="connsiteX51" fmla="*/ 390000 w 420000"/>
                <a:gd name="connsiteY51"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165000 h 382500"/>
                <a:gd name="connsiteX31" fmla="*/ 82500 w 420000"/>
                <a:gd name="connsiteY31" fmla="*/ 165000 h 382500"/>
                <a:gd name="connsiteX32" fmla="*/ 82500 w 420000"/>
                <a:gd name="connsiteY32" fmla="*/ 120000 h 382500"/>
                <a:gd name="connsiteX33" fmla="*/ 127500 w 420000"/>
                <a:gd name="connsiteY33" fmla="*/ 120000 h 382500"/>
                <a:gd name="connsiteX34" fmla="*/ 127500 w 420000"/>
                <a:gd name="connsiteY34" fmla="*/ 165000 h 382500"/>
                <a:gd name="connsiteX35" fmla="*/ 127500 w 420000"/>
                <a:gd name="connsiteY35" fmla="*/ 285000 h 382500"/>
                <a:gd name="connsiteX36" fmla="*/ 82500 w 420000"/>
                <a:gd name="connsiteY36" fmla="*/ 285000 h 382500"/>
                <a:gd name="connsiteX37" fmla="*/ 82500 w 420000"/>
                <a:gd name="connsiteY37" fmla="*/ 240000 h 382500"/>
                <a:gd name="connsiteX38" fmla="*/ 127500 w 420000"/>
                <a:gd name="connsiteY38" fmla="*/ 240000 h 382500"/>
                <a:gd name="connsiteX39" fmla="*/ 127500 w 420000"/>
                <a:gd name="connsiteY39" fmla="*/ 285000 h 382500"/>
                <a:gd name="connsiteX40" fmla="*/ 390000 w 420000"/>
                <a:gd name="connsiteY40" fmla="*/ 330000 h 382500"/>
                <a:gd name="connsiteX41" fmla="*/ 386825 w 420000"/>
                <a:gd name="connsiteY41" fmla="*/ 84675 h 382500"/>
                <a:gd name="connsiteX42" fmla="*/ 30000 w 420000"/>
                <a:gd name="connsiteY42" fmla="*/ 81500 h 382500"/>
                <a:gd name="connsiteX43" fmla="*/ 30000 w 420000"/>
                <a:gd name="connsiteY43" fmla="*/ 330000 h 382500"/>
                <a:gd name="connsiteX44" fmla="*/ 0 w 420000"/>
                <a:gd name="connsiteY44" fmla="*/ 330000 h 382500"/>
                <a:gd name="connsiteX45" fmla="*/ 0 w 420000"/>
                <a:gd name="connsiteY45" fmla="*/ 382500 h 382500"/>
                <a:gd name="connsiteX46" fmla="*/ 420000 w 420000"/>
                <a:gd name="connsiteY46" fmla="*/ 382500 h 382500"/>
                <a:gd name="connsiteX47" fmla="*/ 420000 w 420000"/>
                <a:gd name="connsiteY47" fmla="*/ 330000 h 382500"/>
                <a:gd name="connsiteX48" fmla="*/ 390000 w 420000"/>
                <a:gd name="connsiteY48"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45000 h 382500"/>
                <a:gd name="connsiteX19" fmla="*/ 232500 w 420000"/>
                <a:gd name="connsiteY19" fmla="*/ 165000 h 382500"/>
                <a:gd name="connsiteX20" fmla="*/ 187500 w 420000"/>
                <a:gd name="connsiteY20" fmla="*/ 165000 h 382500"/>
                <a:gd name="connsiteX21" fmla="*/ 187500 w 420000"/>
                <a:gd name="connsiteY21" fmla="*/ 120000 h 382500"/>
                <a:gd name="connsiteX22" fmla="*/ 232500 w 420000"/>
                <a:gd name="connsiteY22" fmla="*/ 120000 h 382500"/>
                <a:gd name="connsiteX23" fmla="*/ 232500 w 420000"/>
                <a:gd name="connsiteY23" fmla="*/ 165000 h 382500"/>
                <a:gd name="connsiteX24" fmla="*/ 232500 w 420000"/>
                <a:gd name="connsiteY24" fmla="*/ 330000 h 382500"/>
                <a:gd name="connsiteX25" fmla="*/ 187500 w 420000"/>
                <a:gd name="connsiteY25" fmla="*/ 330000 h 382500"/>
                <a:gd name="connsiteX26" fmla="*/ 187500 w 420000"/>
                <a:gd name="connsiteY26" fmla="*/ 240000 h 382500"/>
                <a:gd name="connsiteX27" fmla="*/ 232500 w 420000"/>
                <a:gd name="connsiteY27" fmla="*/ 240000 h 382500"/>
                <a:gd name="connsiteX28" fmla="*/ 232500 w 420000"/>
                <a:gd name="connsiteY28" fmla="*/ 330000 h 382500"/>
                <a:gd name="connsiteX29" fmla="*/ 127500 w 420000"/>
                <a:gd name="connsiteY29" fmla="*/ 165000 h 382500"/>
                <a:gd name="connsiteX30" fmla="*/ 82500 w 420000"/>
                <a:gd name="connsiteY30" fmla="*/ 165000 h 382500"/>
                <a:gd name="connsiteX31" fmla="*/ 82500 w 420000"/>
                <a:gd name="connsiteY31" fmla="*/ 120000 h 382500"/>
                <a:gd name="connsiteX32" fmla="*/ 127500 w 420000"/>
                <a:gd name="connsiteY32" fmla="*/ 120000 h 382500"/>
                <a:gd name="connsiteX33" fmla="*/ 127500 w 420000"/>
                <a:gd name="connsiteY33" fmla="*/ 165000 h 382500"/>
                <a:gd name="connsiteX34" fmla="*/ 127500 w 420000"/>
                <a:gd name="connsiteY34" fmla="*/ 285000 h 382500"/>
                <a:gd name="connsiteX35" fmla="*/ 82500 w 420000"/>
                <a:gd name="connsiteY35" fmla="*/ 285000 h 382500"/>
                <a:gd name="connsiteX36" fmla="*/ 82500 w 420000"/>
                <a:gd name="connsiteY36" fmla="*/ 240000 h 382500"/>
                <a:gd name="connsiteX37" fmla="*/ 127500 w 420000"/>
                <a:gd name="connsiteY37" fmla="*/ 240000 h 382500"/>
                <a:gd name="connsiteX38" fmla="*/ 127500 w 420000"/>
                <a:gd name="connsiteY38" fmla="*/ 285000 h 382500"/>
                <a:gd name="connsiteX39" fmla="*/ 390000 w 420000"/>
                <a:gd name="connsiteY39" fmla="*/ 330000 h 382500"/>
                <a:gd name="connsiteX40" fmla="*/ 386825 w 420000"/>
                <a:gd name="connsiteY40" fmla="*/ 84675 h 382500"/>
                <a:gd name="connsiteX41" fmla="*/ 30000 w 420000"/>
                <a:gd name="connsiteY41" fmla="*/ 81500 h 382500"/>
                <a:gd name="connsiteX42" fmla="*/ 30000 w 420000"/>
                <a:gd name="connsiteY42" fmla="*/ 330000 h 382500"/>
                <a:gd name="connsiteX43" fmla="*/ 0 w 420000"/>
                <a:gd name="connsiteY43" fmla="*/ 330000 h 382500"/>
                <a:gd name="connsiteX44" fmla="*/ 0 w 420000"/>
                <a:gd name="connsiteY44" fmla="*/ 382500 h 382500"/>
                <a:gd name="connsiteX45" fmla="*/ 420000 w 420000"/>
                <a:gd name="connsiteY45" fmla="*/ 382500 h 382500"/>
                <a:gd name="connsiteX46" fmla="*/ 420000 w 420000"/>
                <a:gd name="connsiteY46" fmla="*/ 330000 h 382500"/>
                <a:gd name="connsiteX47" fmla="*/ 390000 w 420000"/>
                <a:gd name="connsiteY47"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0 h 382500"/>
                <a:gd name="connsiteX17" fmla="*/ 232500 w 420000"/>
                <a:gd name="connsiteY17" fmla="*/ 45000 h 382500"/>
                <a:gd name="connsiteX18" fmla="*/ 232500 w 420000"/>
                <a:gd name="connsiteY18" fmla="*/ 165000 h 382500"/>
                <a:gd name="connsiteX19" fmla="*/ 187500 w 420000"/>
                <a:gd name="connsiteY19" fmla="*/ 165000 h 382500"/>
                <a:gd name="connsiteX20" fmla="*/ 187500 w 420000"/>
                <a:gd name="connsiteY20" fmla="*/ 120000 h 382500"/>
                <a:gd name="connsiteX21" fmla="*/ 232500 w 420000"/>
                <a:gd name="connsiteY21" fmla="*/ 120000 h 382500"/>
                <a:gd name="connsiteX22" fmla="*/ 232500 w 420000"/>
                <a:gd name="connsiteY22" fmla="*/ 165000 h 382500"/>
                <a:gd name="connsiteX23" fmla="*/ 232500 w 420000"/>
                <a:gd name="connsiteY23" fmla="*/ 330000 h 382500"/>
                <a:gd name="connsiteX24" fmla="*/ 187500 w 420000"/>
                <a:gd name="connsiteY24" fmla="*/ 330000 h 382500"/>
                <a:gd name="connsiteX25" fmla="*/ 187500 w 420000"/>
                <a:gd name="connsiteY25" fmla="*/ 240000 h 382500"/>
                <a:gd name="connsiteX26" fmla="*/ 232500 w 420000"/>
                <a:gd name="connsiteY26" fmla="*/ 240000 h 382500"/>
                <a:gd name="connsiteX27" fmla="*/ 232500 w 420000"/>
                <a:gd name="connsiteY27" fmla="*/ 330000 h 382500"/>
                <a:gd name="connsiteX28" fmla="*/ 127500 w 420000"/>
                <a:gd name="connsiteY28" fmla="*/ 165000 h 382500"/>
                <a:gd name="connsiteX29" fmla="*/ 82500 w 420000"/>
                <a:gd name="connsiteY29" fmla="*/ 165000 h 382500"/>
                <a:gd name="connsiteX30" fmla="*/ 82500 w 420000"/>
                <a:gd name="connsiteY30" fmla="*/ 120000 h 382500"/>
                <a:gd name="connsiteX31" fmla="*/ 127500 w 420000"/>
                <a:gd name="connsiteY31" fmla="*/ 120000 h 382500"/>
                <a:gd name="connsiteX32" fmla="*/ 127500 w 420000"/>
                <a:gd name="connsiteY32" fmla="*/ 165000 h 382500"/>
                <a:gd name="connsiteX33" fmla="*/ 127500 w 420000"/>
                <a:gd name="connsiteY33" fmla="*/ 285000 h 382500"/>
                <a:gd name="connsiteX34" fmla="*/ 82500 w 420000"/>
                <a:gd name="connsiteY34" fmla="*/ 285000 h 382500"/>
                <a:gd name="connsiteX35" fmla="*/ 82500 w 420000"/>
                <a:gd name="connsiteY35" fmla="*/ 240000 h 382500"/>
                <a:gd name="connsiteX36" fmla="*/ 127500 w 420000"/>
                <a:gd name="connsiteY36" fmla="*/ 240000 h 382500"/>
                <a:gd name="connsiteX37" fmla="*/ 127500 w 420000"/>
                <a:gd name="connsiteY37" fmla="*/ 285000 h 382500"/>
                <a:gd name="connsiteX38" fmla="*/ 390000 w 420000"/>
                <a:gd name="connsiteY38" fmla="*/ 330000 h 382500"/>
                <a:gd name="connsiteX39" fmla="*/ 386825 w 420000"/>
                <a:gd name="connsiteY39" fmla="*/ 84675 h 382500"/>
                <a:gd name="connsiteX40" fmla="*/ 30000 w 420000"/>
                <a:gd name="connsiteY40" fmla="*/ 81500 h 382500"/>
                <a:gd name="connsiteX41" fmla="*/ 30000 w 420000"/>
                <a:gd name="connsiteY41" fmla="*/ 330000 h 382500"/>
                <a:gd name="connsiteX42" fmla="*/ 0 w 420000"/>
                <a:gd name="connsiteY42" fmla="*/ 330000 h 382500"/>
                <a:gd name="connsiteX43" fmla="*/ 0 w 420000"/>
                <a:gd name="connsiteY43" fmla="*/ 382500 h 382500"/>
                <a:gd name="connsiteX44" fmla="*/ 420000 w 420000"/>
                <a:gd name="connsiteY44" fmla="*/ 382500 h 382500"/>
                <a:gd name="connsiteX45" fmla="*/ 420000 w 420000"/>
                <a:gd name="connsiteY45" fmla="*/ 330000 h 382500"/>
                <a:gd name="connsiteX46" fmla="*/ 390000 w 420000"/>
                <a:gd name="connsiteY46"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165000 h 382500"/>
                <a:gd name="connsiteX16" fmla="*/ 187500 w 420000"/>
                <a:gd name="connsiteY16" fmla="*/ 165000 h 382500"/>
                <a:gd name="connsiteX17" fmla="*/ 187500 w 420000"/>
                <a:gd name="connsiteY17" fmla="*/ 120000 h 382500"/>
                <a:gd name="connsiteX18" fmla="*/ 232500 w 420000"/>
                <a:gd name="connsiteY18" fmla="*/ 120000 h 382500"/>
                <a:gd name="connsiteX19" fmla="*/ 232500 w 420000"/>
                <a:gd name="connsiteY19" fmla="*/ 165000 h 382500"/>
                <a:gd name="connsiteX20" fmla="*/ 232500 w 420000"/>
                <a:gd name="connsiteY20" fmla="*/ 330000 h 382500"/>
                <a:gd name="connsiteX21" fmla="*/ 187500 w 420000"/>
                <a:gd name="connsiteY21" fmla="*/ 330000 h 382500"/>
                <a:gd name="connsiteX22" fmla="*/ 187500 w 420000"/>
                <a:gd name="connsiteY22" fmla="*/ 240000 h 382500"/>
                <a:gd name="connsiteX23" fmla="*/ 232500 w 420000"/>
                <a:gd name="connsiteY23" fmla="*/ 240000 h 382500"/>
                <a:gd name="connsiteX24" fmla="*/ 232500 w 420000"/>
                <a:gd name="connsiteY24" fmla="*/ 330000 h 382500"/>
                <a:gd name="connsiteX25" fmla="*/ 127500 w 420000"/>
                <a:gd name="connsiteY25" fmla="*/ 165000 h 382500"/>
                <a:gd name="connsiteX26" fmla="*/ 82500 w 420000"/>
                <a:gd name="connsiteY26" fmla="*/ 165000 h 382500"/>
                <a:gd name="connsiteX27" fmla="*/ 82500 w 420000"/>
                <a:gd name="connsiteY27" fmla="*/ 120000 h 382500"/>
                <a:gd name="connsiteX28" fmla="*/ 127500 w 420000"/>
                <a:gd name="connsiteY28" fmla="*/ 120000 h 382500"/>
                <a:gd name="connsiteX29" fmla="*/ 127500 w 420000"/>
                <a:gd name="connsiteY29" fmla="*/ 165000 h 382500"/>
                <a:gd name="connsiteX30" fmla="*/ 127500 w 420000"/>
                <a:gd name="connsiteY30" fmla="*/ 285000 h 382500"/>
                <a:gd name="connsiteX31" fmla="*/ 82500 w 420000"/>
                <a:gd name="connsiteY31" fmla="*/ 285000 h 382500"/>
                <a:gd name="connsiteX32" fmla="*/ 82500 w 420000"/>
                <a:gd name="connsiteY32" fmla="*/ 240000 h 382500"/>
                <a:gd name="connsiteX33" fmla="*/ 127500 w 420000"/>
                <a:gd name="connsiteY33" fmla="*/ 240000 h 382500"/>
                <a:gd name="connsiteX34" fmla="*/ 127500 w 420000"/>
                <a:gd name="connsiteY34" fmla="*/ 285000 h 382500"/>
                <a:gd name="connsiteX35" fmla="*/ 390000 w 420000"/>
                <a:gd name="connsiteY35" fmla="*/ 330000 h 382500"/>
                <a:gd name="connsiteX36" fmla="*/ 386825 w 420000"/>
                <a:gd name="connsiteY36" fmla="*/ 84675 h 382500"/>
                <a:gd name="connsiteX37" fmla="*/ 30000 w 420000"/>
                <a:gd name="connsiteY37" fmla="*/ 81500 h 382500"/>
                <a:gd name="connsiteX38" fmla="*/ 30000 w 420000"/>
                <a:gd name="connsiteY38" fmla="*/ 330000 h 382500"/>
                <a:gd name="connsiteX39" fmla="*/ 0 w 420000"/>
                <a:gd name="connsiteY39" fmla="*/ 330000 h 382500"/>
                <a:gd name="connsiteX40" fmla="*/ 0 w 420000"/>
                <a:gd name="connsiteY40" fmla="*/ 382500 h 382500"/>
                <a:gd name="connsiteX41" fmla="*/ 420000 w 420000"/>
                <a:gd name="connsiteY41" fmla="*/ 382500 h 382500"/>
                <a:gd name="connsiteX42" fmla="*/ 420000 w 420000"/>
                <a:gd name="connsiteY42" fmla="*/ 330000 h 382500"/>
                <a:gd name="connsiteX43" fmla="*/ 390000 w 420000"/>
                <a:gd name="connsiteY43" fmla="*/ 330000 h 382500"/>
                <a:gd name="connsiteX0" fmla="*/ 337500 w 420000"/>
                <a:gd name="connsiteY0" fmla="*/ 45000 h 382500"/>
                <a:gd name="connsiteX1" fmla="*/ 292500 w 420000"/>
                <a:gd name="connsiteY1" fmla="*/ 45000 h 382500"/>
                <a:gd name="connsiteX2" fmla="*/ 337500 w 420000"/>
                <a:gd name="connsiteY2" fmla="*/ 0 h 382500"/>
                <a:gd name="connsiteX3" fmla="*/ 337500 w 420000"/>
                <a:gd name="connsiteY3" fmla="*/ 45000 h 382500"/>
                <a:gd name="connsiteX4" fmla="*/ 337500 w 420000"/>
                <a:gd name="connsiteY4" fmla="*/ 165000 h 382500"/>
                <a:gd name="connsiteX5" fmla="*/ 292500 w 420000"/>
                <a:gd name="connsiteY5" fmla="*/ 165000 h 382500"/>
                <a:gd name="connsiteX6" fmla="*/ 292500 w 420000"/>
                <a:gd name="connsiteY6" fmla="*/ 120000 h 382500"/>
                <a:gd name="connsiteX7" fmla="*/ 337500 w 420000"/>
                <a:gd name="connsiteY7" fmla="*/ 120000 h 382500"/>
                <a:gd name="connsiteX8" fmla="*/ 337500 w 420000"/>
                <a:gd name="connsiteY8" fmla="*/ 165000 h 382500"/>
                <a:gd name="connsiteX9" fmla="*/ 337500 w 420000"/>
                <a:gd name="connsiteY9" fmla="*/ 285000 h 382500"/>
                <a:gd name="connsiteX10" fmla="*/ 292500 w 420000"/>
                <a:gd name="connsiteY10" fmla="*/ 285000 h 382500"/>
                <a:gd name="connsiteX11" fmla="*/ 292500 w 420000"/>
                <a:gd name="connsiteY11" fmla="*/ 240000 h 382500"/>
                <a:gd name="connsiteX12" fmla="*/ 337500 w 420000"/>
                <a:gd name="connsiteY12" fmla="*/ 240000 h 382500"/>
                <a:gd name="connsiteX13" fmla="*/ 337500 w 420000"/>
                <a:gd name="connsiteY13" fmla="*/ 285000 h 382500"/>
                <a:gd name="connsiteX14" fmla="*/ 232500 w 420000"/>
                <a:gd name="connsiteY14" fmla="*/ 165000 h 382500"/>
                <a:gd name="connsiteX15" fmla="*/ 187500 w 420000"/>
                <a:gd name="connsiteY15" fmla="*/ 165000 h 382500"/>
                <a:gd name="connsiteX16" fmla="*/ 187500 w 420000"/>
                <a:gd name="connsiteY16" fmla="*/ 120000 h 382500"/>
                <a:gd name="connsiteX17" fmla="*/ 232500 w 420000"/>
                <a:gd name="connsiteY17" fmla="*/ 120000 h 382500"/>
                <a:gd name="connsiteX18" fmla="*/ 232500 w 420000"/>
                <a:gd name="connsiteY18" fmla="*/ 165000 h 382500"/>
                <a:gd name="connsiteX19" fmla="*/ 232500 w 420000"/>
                <a:gd name="connsiteY19" fmla="*/ 330000 h 382500"/>
                <a:gd name="connsiteX20" fmla="*/ 187500 w 420000"/>
                <a:gd name="connsiteY20" fmla="*/ 330000 h 382500"/>
                <a:gd name="connsiteX21" fmla="*/ 187500 w 420000"/>
                <a:gd name="connsiteY21" fmla="*/ 240000 h 382500"/>
                <a:gd name="connsiteX22" fmla="*/ 232500 w 420000"/>
                <a:gd name="connsiteY22" fmla="*/ 240000 h 382500"/>
                <a:gd name="connsiteX23" fmla="*/ 232500 w 420000"/>
                <a:gd name="connsiteY23" fmla="*/ 330000 h 382500"/>
                <a:gd name="connsiteX24" fmla="*/ 127500 w 420000"/>
                <a:gd name="connsiteY24" fmla="*/ 165000 h 382500"/>
                <a:gd name="connsiteX25" fmla="*/ 82500 w 420000"/>
                <a:gd name="connsiteY25" fmla="*/ 165000 h 382500"/>
                <a:gd name="connsiteX26" fmla="*/ 82500 w 420000"/>
                <a:gd name="connsiteY26" fmla="*/ 120000 h 382500"/>
                <a:gd name="connsiteX27" fmla="*/ 127500 w 420000"/>
                <a:gd name="connsiteY27" fmla="*/ 120000 h 382500"/>
                <a:gd name="connsiteX28" fmla="*/ 127500 w 420000"/>
                <a:gd name="connsiteY28" fmla="*/ 165000 h 382500"/>
                <a:gd name="connsiteX29" fmla="*/ 127500 w 420000"/>
                <a:gd name="connsiteY29" fmla="*/ 285000 h 382500"/>
                <a:gd name="connsiteX30" fmla="*/ 82500 w 420000"/>
                <a:gd name="connsiteY30" fmla="*/ 285000 h 382500"/>
                <a:gd name="connsiteX31" fmla="*/ 82500 w 420000"/>
                <a:gd name="connsiteY31" fmla="*/ 240000 h 382500"/>
                <a:gd name="connsiteX32" fmla="*/ 127500 w 420000"/>
                <a:gd name="connsiteY32" fmla="*/ 240000 h 382500"/>
                <a:gd name="connsiteX33" fmla="*/ 127500 w 420000"/>
                <a:gd name="connsiteY33" fmla="*/ 285000 h 382500"/>
                <a:gd name="connsiteX34" fmla="*/ 390000 w 420000"/>
                <a:gd name="connsiteY34" fmla="*/ 330000 h 382500"/>
                <a:gd name="connsiteX35" fmla="*/ 386825 w 420000"/>
                <a:gd name="connsiteY35" fmla="*/ 84675 h 382500"/>
                <a:gd name="connsiteX36" fmla="*/ 30000 w 420000"/>
                <a:gd name="connsiteY36" fmla="*/ 81500 h 382500"/>
                <a:gd name="connsiteX37" fmla="*/ 30000 w 420000"/>
                <a:gd name="connsiteY37" fmla="*/ 330000 h 382500"/>
                <a:gd name="connsiteX38" fmla="*/ 0 w 420000"/>
                <a:gd name="connsiteY38" fmla="*/ 330000 h 382500"/>
                <a:gd name="connsiteX39" fmla="*/ 0 w 420000"/>
                <a:gd name="connsiteY39" fmla="*/ 382500 h 382500"/>
                <a:gd name="connsiteX40" fmla="*/ 420000 w 420000"/>
                <a:gd name="connsiteY40" fmla="*/ 382500 h 382500"/>
                <a:gd name="connsiteX41" fmla="*/ 420000 w 420000"/>
                <a:gd name="connsiteY41" fmla="*/ 330000 h 382500"/>
                <a:gd name="connsiteX42" fmla="*/ 390000 w 420000"/>
                <a:gd name="connsiteY42" fmla="*/ 330000 h 382500"/>
                <a:gd name="connsiteX0" fmla="*/ 337500 w 420000"/>
                <a:gd name="connsiteY0" fmla="*/ 0 h 382500"/>
                <a:gd name="connsiteX1" fmla="*/ 292500 w 420000"/>
                <a:gd name="connsiteY1" fmla="*/ 45000 h 382500"/>
                <a:gd name="connsiteX2" fmla="*/ 337500 w 420000"/>
                <a:gd name="connsiteY2" fmla="*/ 0 h 382500"/>
                <a:gd name="connsiteX3" fmla="*/ 337500 w 420000"/>
                <a:gd name="connsiteY3" fmla="*/ 165000 h 382500"/>
                <a:gd name="connsiteX4" fmla="*/ 292500 w 420000"/>
                <a:gd name="connsiteY4" fmla="*/ 165000 h 382500"/>
                <a:gd name="connsiteX5" fmla="*/ 292500 w 420000"/>
                <a:gd name="connsiteY5" fmla="*/ 120000 h 382500"/>
                <a:gd name="connsiteX6" fmla="*/ 337500 w 420000"/>
                <a:gd name="connsiteY6" fmla="*/ 120000 h 382500"/>
                <a:gd name="connsiteX7" fmla="*/ 337500 w 420000"/>
                <a:gd name="connsiteY7" fmla="*/ 165000 h 382500"/>
                <a:gd name="connsiteX8" fmla="*/ 337500 w 420000"/>
                <a:gd name="connsiteY8" fmla="*/ 285000 h 382500"/>
                <a:gd name="connsiteX9" fmla="*/ 292500 w 420000"/>
                <a:gd name="connsiteY9" fmla="*/ 285000 h 382500"/>
                <a:gd name="connsiteX10" fmla="*/ 292500 w 420000"/>
                <a:gd name="connsiteY10" fmla="*/ 240000 h 382500"/>
                <a:gd name="connsiteX11" fmla="*/ 337500 w 420000"/>
                <a:gd name="connsiteY11" fmla="*/ 240000 h 382500"/>
                <a:gd name="connsiteX12" fmla="*/ 337500 w 420000"/>
                <a:gd name="connsiteY12" fmla="*/ 285000 h 382500"/>
                <a:gd name="connsiteX13" fmla="*/ 232500 w 420000"/>
                <a:gd name="connsiteY13" fmla="*/ 165000 h 382500"/>
                <a:gd name="connsiteX14" fmla="*/ 187500 w 420000"/>
                <a:gd name="connsiteY14" fmla="*/ 165000 h 382500"/>
                <a:gd name="connsiteX15" fmla="*/ 187500 w 420000"/>
                <a:gd name="connsiteY15" fmla="*/ 120000 h 382500"/>
                <a:gd name="connsiteX16" fmla="*/ 232500 w 420000"/>
                <a:gd name="connsiteY16" fmla="*/ 120000 h 382500"/>
                <a:gd name="connsiteX17" fmla="*/ 232500 w 420000"/>
                <a:gd name="connsiteY17" fmla="*/ 165000 h 382500"/>
                <a:gd name="connsiteX18" fmla="*/ 232500 w 420000"/>
                <a:gd name="connsiteY18" fmla="*/ 330000 h 382500"/>
                <a:gd name="connsiteX19" fmla="*/ 187500 w 420000"/>
                <a:gd name="connsiteY19" fmla="*/ 330000 h 382500"/>
                <a:gd name="connsiteX20" fmla="*/ 187500 w 420000"/>
                <a:gd name="connsiteY20" fmla="*/ 240000 h 382500"/>
                <a:gd name="connsiteX21" fmla="*/ 232500 w 420000"/>
                <a:gd name="connsiteY21" fmla="*/ 240000 h 382500"/>
                <a:gd name="connsiteX22" fmla="*/ 232500 w 420000"/>
                <a:gd name="connsiteY22" fmla="*/ 330000 h 382500"/>
                <a:gd name="connsiteX23" fmla="*/ 127500 w 420000"/>
                <a:gd name="connsiteY23" fmla="*/ 165000 h 382500"/>
                <a:gd name="connsiteX24" fmla="*/ 82500 w 420000"/>
                <a:gd name="connsiteY24" fmla="*/ 165000 h 382500"/>
                <a:gd name="connsiteX25" fmla="*/ 82500 w 420000"/>
                <a:gd name="connsiteY25" fmla="*/ 120000 h 382500"/>
                <a:gd name="connsiteX26" fmla="*/ 127500 w 420000"/>
                <a:gd name="connsiteY26" fmla="*/ 120000 h 382500"/>
                <a:gd name="connsiteX27" fmla="*/ 127500 w 420000"/>
                <a:gd name="connsiteY27" fmla="*/ 165000 h 382500"/>
                <a:gd name="connsiteX28" fmla="*/ 127500 w 420000"/>
                <a:gd name="connsiteY28" fmla="*/ 285000 h 382500"/>
                <a:gd name="connsiteX29" fmla="*/ 82500 w 420000"/>
                <a:gd name="connsiteY29" fmla="*/ 285000 h 382500"/>
                <a:gd name="connsiteX30" fmla="*/ 82500 w 420000"/>
                <a:gd name="connsiteY30" fmla="*/ 240000 h 382500"/>
                <a:gd name="connsiteX31" fmla="*/ 127500 w 420000"/>
                <a:gd name="connsiteY31" fmla="*/ 240000 h 382500"/>
                <a:gd name="connsiteX32" fmla="*/ 127500 w 420000"/>
                <a:gd name="connsiteY32" fmla="*/ 285000 h 382500"/>
                <a:gd name="connsiteX33" fmla="*/ 390000 w 420000"/>
                <a:gd name="connsiteY33" fmla="*/ 330000 h 382500"/>
                <a:gd name="connsiteX34" fmla="*/ 386825 w 420000"/>
                <a:gd name="connsiteY34" fmla="*/ 84675 h 382500"/>
                <a:gd name="connsiteX35" fmla="*/ 30000 w 420000"/>
                <a:gd name="connsiteY35" fmla="*/ 81500 h 382500"/>
                <a:gd name="connsiteX36" fmla="*/ 30000 w 420000"/>
                <a:gd name="connsiteY36" fmla="*/ 330000 h 382500"/>
                <a:gd name="connsiteX37" fmla="*/ 0 w 420000"/>
                <a:gd name="connsiteY37" fmla="*/ 330000 h 382500"/>
                <a:gd name="connsiteX38" fmla="*/ 0 w 420000"/>
                <a:gd name="connsiteY38" fmla="*/ 382500 h 382500"/>
                <a:gd name="connsiteX39" fmla="*/ 420000 w 420000"/>
                <a:gd name="connsiteY39" fmla="*/ 382500 h 382500"/>
                <a:gd name="connsiteX40" fmla="*/ 420000 w 420000"/>
                <a:gd name="connsiteY40" fmla="*/ 330000 h 382500"/>
                <a:gd name="connsiteX41" fmla="*/ 390000 w 420000"/>
                <a:gd name="connsiteY41" fmla="*/ 330000 h 382500"/>
                <a:gd name="connsiteX0" fmla="*/ 337500 w 420000"/>
                <a:gd name="connsiteY0" fmla="*/ 83500 h 301000"/>
                <a:gd name="connsiteX1" fmla="*/ 292500 w 420000"/>
                <a:gd name="connsiteY1" fmla="*/ 83500 h 301000"/>
                <a:gd name="connsiteX2" fmla="*/ 292500 w 420000"/>
                <a:gd name="connsiteY2" fmla="*/ 38500 h 301000"/>
                <a:gd name="connsiteX3" fmla="*/ 337500 w 420000"/>
                <a:gd name="connsiteY3" fmla="*/ 38500 h 301000"/>
                <a:gd name="connsiteX4" fmla="*/ 337500 w 420000"/>
                <a:gd name="connsiteY4" fmla="*/ 83500 h 301000"/>
                <a:gd name="connsiteX5" fmla="*/ 337500 w 420000"/>
                <a:gd name="connsiteY5" fmla="*/ 203500 h 301000"/>
                <a:gd name="connsiteX6" fmla="*/ 292500 w 420000"/>
                <a:gd name="connsiteY6" fmla="*/ 203500 h 301000"/>
                <a:gd name="connsiteX7" fmla="*/ 292500 w 420000"/>
                <a:gd name="connsiteY7" fmla="*/ 158500 h 301000"/>
                <a:gd name="connsiteX8" fmla="*/ 337500 w 420000"/>
                <a:gd name="connsiteY8" fmla="*/ 158500 h 301000"/>
                <a:gd name="connsiteX9" fmla="*/ 337500 w 420000"/>
                <a:gd name="connsiteY9" fmla="*/ 203500 h 301000"/>
                <a:gd name="connsiteX10" fmla="*/ 232500 w 420000"/>
                <a:gd name="connsiteY10" fmla="*/ 83500 h 301000"/>
                <a:gd name="connsiteX11" fmla="*/ 187500 w 420000"/>
                <a:gd name="connsiteY11" fmla="*/ 83500 h 301000"/>
                <a:gd name="connsiteX12" fmla="*/ 187500 w 420000"/>
                <a:gd name="connsiteY12" fmla="*/ 38500 h 301000"/>
                <a:gd name="connsiteX13" fmla="*/ 232500 w 420000"/>
                <a:gd name="connsiteY13" fmla="*/ 38500 h 301000"/>
                <a:gd name="connsiteX14" fmla="*/ 232500 w 420000"/>
                <a:gd name="connsiteY14" fmla="*/ 83500 h 301000"/>
                <a:gd name="connsiteX15" fmla="*/ 232500 w 420000"/>
                <a:gd name="connsiteY15" fmla="*/ 248500 h 301000"/>
                <a:gd name="connsiteX16" fmla="*/ 187500 w 420000"/>
                <a:gd name="connsiteY16" fmla="*/ 248500 h 301000"/>
                <a:gd name="connsiteX17" fmla="*/ 187500 w 420000"/>
                <a:gd name="connsiteY17" fmla="*/ 158500 h 301000"/>
                <a:gd name="connsiteX18" fmla="*/ 232500 w 420000"/>
                <a:gd name="connsiteY18" fmla="*/ 158500 h 301000"/>
                <a:gd name="connsiteX19" fmla="*/ 232500 w 420000"/>
                <a:gd name="connsiteY19" fmla="*/ 248500 h 301000"/>
                <a:gd name="connsiteX20" fmla="*/ 127500 w 420000"/>
                <a:gd name="connsiteY20" fmla="*/ 83500 h 301000"/>
                <a:gd name="connsiteX21" fmla="*/ 82500 w 420000"/>
                <a:gd name="connsiteY21" fmla="*/ 83500 h 301000"/>
                <a:gd name="connsiteX22" fmla="*/ 82500 w 420000"/>
                <a:gd name="connsiteY22" fmla="*/ 38500 h 301000"/>
                <a:gd name="connsiteX23" fmla="*/ 127500 w 420000"/>
                <a:gd name="connsiteY23" fmla="*/ 38500 h 301000"/>
                <a:gd name="connsiteX24" fmla="*/ 127500 w 420000"/>
                <a:gd name="connsiteY24" fmla="*/ 83500 h 301000"/>
                <a:gd name="connsiteX25" fmla="*/ 127500 w 420000"/>
                <a:gd name="connsiteY25" fmla="*/ 203500 h 301000"/>
                <a:gd name="connsiteX26" fmla="*/ 82500 w 420000"/>
                <a:gd name="connsiteY26" fmla="*/ 203500 h 301000"/>
                <a:gd name="connsiteX27" fmla="*/ 82500 w 420000"/>
                <a:gd name="connsiteY27" fmla="*/ 158500 h 301000"/>
                <a:gd name="connsiteX28" fmla="*/ 127500 w 420000"/>
                <a:gd name="connsiteY28" fmla="*/ 158500 h 301000"/>
                <a:gd name="connsiteX29" fmla="*/ 127500 w 420000"/>
                <a:gd name="connsiteY29" fmla="*/ 203500 h 301000"/>
                <a:gd name="connsiteX30" fmla="*/ 390000 w 420000"/>
                <a:gd name="connsiteY30" fmla="*/ 248500 h 301000"/>
                <a:gd name="connsiteX31" fmla="*/ 386825 w 420000"/>
                <a:gd name="connsiteY31" fmla="*/ 3175 h 301000"/>
                <a:gd name="connsiteX32" fmla="*/ 30000 w 420000"/>
                <a:gd name="connsiteY32" fmla="*/ 0 h 301000"/>
                <a:gd name="connsiteX33" fmla="*/ 30000 w 420000"/>
                <a:gd name="connsiteY33" fmla="*/ 248500 h 301000"/>
                <a:gd name="connsiteX34" fmla="*/ 0 w 420000"/>
                <a:gd name="connsiteY34" fmla="*/ 248500 h 301000"/>
                <a:gd name="connsiteX35" fmla="*/ 0 w 420000"/>
                <a:gd name="connsiteY35" fmla="*/ 301000 h 301000"/>
                <a:gd name="connsiteX36" fmla="*/ 420000 w 420000"/>
                <a:gd name="connsiteY36" fmla="*/ 301000 h 301000"/>
                <a:gd name="connsiteX37" fmla="*/ 420000 w 420000"/>
                <a:gd name="connsiteY37" fmla="*/ 248500 h 301000"/>
                <a:gd name="connsiteX38" fmla="*/ 390000 w 420000"/>
                <a:gd name="connsiteY38" fmla="*/ 248500 h 301000"/>
                <a:gd name="connsiteX0" fmla="*/ 337500 w 420000"/>
                <a:gd name="connsiteY0" fmla="*/ 80325 h 297825"/>
                <a:gd name="connsiteX1" fmla="*/ 292500 w 420000"/>
                <a:gd name="connsiteY1" fmla="*/ 80325 h 297825"/>
                <a:gd name="connsiteX2" fmla="*/ 292500 w 420000"/>
                <a:gd name="connsiteY2" fmla="*/ 35325 h 297825"/>
                <a:gd name="connsiteX3" fmla="*/ 337500 w 420000"/>
                <a:gd name="connsiteY3" fmla="*/ 35325 h 297825"/>
                <a:gd name="connsiteX4" fmla="*/ 337500 w 420000"/>
                <a:gd name="connsiteY4" fmla="*/ 80325 h 297825"/>
                <a:gd name="connsiteX5" fmla="*/ 337500 w 420000"/>
                <a:gd name="connsiteY5" fmla="*/ 200325 h 297825"/>
                <a:gd name="connsiteX6" fmla="*/ 292500 w 420000"/>
                <a:gd name="connsiteY6" fmla="*/ 200325 h 297825"/>
                <a:gd name="connsiteX7" fmla="*/ 292500 w 420000"/>
                <a:gd name="connsiteY7" fmla="*/ 155325 h 297825"/>
                <a:gd name="connsiteX8" fmla="*/ 337500 w 420000"/>
                <a:gd name="connsiteY8" fmla="*/ 155325 h 297825"/>
                <a:gd name="connsiteX9" fmla="*/ 337500 w 420000"/>
                <a:gd name="connsiteY9" fmla="*/ 200325 h 297825"/>
                <a:gd name="connsiteX10" fmla="*/ 232500 w 420000"/>
                <a:gd name="connsiteY10" fmla="*/ 80325 h 297825"/>
                <a:gd name="connsiteX11" fmla="*/ 187500 w 420000"/>
                <a:gd name="connsiteY11" fmla="*/ 80325 h 297825"/>
                <a:gd name="connsiteX12" fmla="*/ 187500 w 420000"/>
                <a:gd name="connsiteY12" fmla="*/ 35325 h 297825"/>
                <a:gd name="connsiteX13" fmla="*/ 232500 w 420000"/>
                <a:gd name="connsiteY13" fmla="*/ 35325 h 297825"/>
                <a:gd name="connsiteX14" fmla="*/ 232500 w 420000"/>
                <a:gd name="connsiteY14" fmla="*/ 80325 h 297825"/>
                <a:gd name="connsiteX15" fmla="*/ 232500 w 420000"/>
                <a:gd name="connsiteY15" fmla="*/ 245325 h 297825"/>
                <a:gd name="connsiteX16" fmla="*/ 187500 w 420000"/>
                <a:gd name="connsiteY16" fmla="*/ 245325 h 297825"/>
                <a:gd name="connsiteX17" fmla="*/ 187500 w 420000"/>
                <a:gd name="connsiteY17" fmla="*/ 155325 h 297825"/>
                <a:gd name="connsiteX18" fmla="*/ 232500 w 420000"/>
                <a:gd name="connsiteY18" fmla="*/ 155325 h 297825"/>
                <a:gd name="connsiteX19" fmla="*/ 232500 w 420000"/>
                <a:gd name="connsiteY19" fmla="*/ 245325 h 297825"/>
                <a:gd name="connsiteX20" fmla="*/ 127500 w 420000"/>
                <a:gd name="connsiteY20" fmla="*/ 80325 h 297825"/>
                <a:gd name="connsiteX21" fmla="*/ 82500 w 420000"/>
                <a:gd name="connsiteY21" fmla="*/ 80325 h 297825"/>
                <a:gd name="connsiteX22" fmla="*/ 82500 w 420000"/>
                <a:gd name="connsiteY22" fmla="*/ 35325 h 297825"/>
                <a:gd name="connsiteX23" fmla="*/ 127500 w 420000"/>
                <a:gd name="connsiteY23" fmla="*/ 35325 h 297825"/>
                <a:gd name="connsiteX24" fmla="*/ 127500 w 420000"/>
                <a:gd name="connsiteY24" fmla="*/ 80325 h 297825"/>
                <a:gd name="connsiteX25" fmla="*/ 127500 w 420000"/>
                <a:gd name="connsiteY25" fmla="*/ 200325 h 297825"/>
                <a:gd name="connsiteX26" fmla="*/ 82500 w 420000"/>
                <a:gd name="connsiteY26" fmla="*/ 200325 h 297825"/>
                <a:gd name="connsiteX27" fmla="*/ 82500 w 420000"/>
                <a:gd name="connsiteY27" fmla="*/ 155325 h 297825"/>
                <a:gd name="connsiteX28" fmla="*/ 127500 w 420000"/>
                <a:gd name="connsiteY28" fmla="*/ 155325 h 297825"/>
                <a:gd name="connsiteX29" fmla="*/ 127500 w 420000"/>
                <a:gd name="connsiteY29" fmla="*/ 200325 h 297825"/>
                <a:gd name="connsiteX30" fmla="*/ 390000 w 420000"/>
                <a:gd name="connsiteY30" fmla="*/ 245325 h 297825"/>
                <a:gd name="connsiteX31" fmla="*/ 386825 w 420000"/>
                <a:gd name="connsiteY31" fmla="*/ 0 h 297825"/>
                <a:gd name="connsiteX32" fmla="*/ 32381 w 420000"/>
                <a:gd name="connsiteY32" fmla="*/ 30163 h 297825"/>
                <a:gd name="connsiteX33" fmla="*/ 30000 w 420000"/>
                <a:gd name="connsiteY33" fmla="*/ 245325 h 297825"/>
                <a:gd name="connsiteX34" fmla="*/ 0 w 420000"/>
                <a:gd name="connsiteY34" fmla="*/ 245325 h 297825"/>
                <a:gd name="connsiteX35" fmla="*/ 0 w 420000"/>
                <a:gd name="connsiteY35" fmla="*/ 297825 h 297825"/>
                <a:gd name="connsiteX36" fmla="*/ 420000 w 420000"/>
                <a:gd name="connsiteY36" fmla="*/ 297825 h 297825"/>
                <a:gd name="connsiteX37" fmla="*/ 420000 w 420000"/>
                <a:gd name="connsiteY37" fmla="*/ 245325 h 297825"/>
                <a:gd name="connsiteX38" fmla="*/ 390000 w 420000"/>
                <a:gd name="connsiteY38" fmla="*/ 245325 h 297825"/>
                <a:gd name="connsiteX0" fmla="*/ 337500 w 420000"/>
                <a:gd name="connsiteY0" fmla="*/ 61275 h 278775"/>
                <a:gd name="connsiteX1" fmla="*/ 292500 w 420000"/>
                <a:gd name="connsiteY1" fmla="*/ 61275 h 278775"/>
                <a:gd name="connsiteX2" fmla="*/ 292500 w 420000"/>
                <a:gd name="connsiteY2" fmla="*/ 16275 h 278775"/>
                <a:gd name="connsiteX3" fmla="*/ 337500 w 420000"/>
                <a:gd name="connsiteY3" fmla="*/ 16275 h 278775"/>
                <a:gd name="connsiteX4" fmla="*/ 337500 w 420000"/>
                <a:gd name="connsiteY4" fmla="*/ 61275 h 278775"/>
                <a:gd name="connsiteX5" fmla="*/ 337500 w 420000"/>
                <a:gd name="connsiteY5" fmla="*/ 181275 h 278775"/>
                <a:gd name="connsiteX6" fmla="*/ 292500 w 420000"/>
                <a:gd name="connsiteY6" fmla="*/ 181275 h 278775"/>
                <a:gd name="connsiteX7" fmla="*/ 292500 w 420000"/>
                <a:gd name="connsiteY7" fmla="*/ 136275 h 278775"/>
                <a:gd name="connsiteX8" fmla="*/ 337500 w 420000"/>
                <a:gd name="connsiteY8" fmla="*/ 136275 h 278775"/>
                <a:gd name="connsiteX9" fmla="*/ 337500 w 420000"/>
                <a:gd name="connsiteY9" fmla="*/ 181275 h 278775"/>
                <a:gd name="connsiteX10" fmla="*/ 232500 w 420000"/>
                <a:gd name="connsiteY10" fmla="*/ 61275 h 278775"/>
                <a:gd name="connsiteX11" fmla="*/ 187500 w 420000"/>
                <a:gd name="connsiteY11" fmla="*/ 61275 h 278775"/>
                <a:gd name="connsiteX12" fmla="*/ 187500 w 420000"/>
                <a:gd name="connsiteY12" fmla="*/ 16275 h 278775"/>
                <a:gd name="connsiteX13" fmla="*/ 232500 w 420000"/>
                <a:gd name="connsiteY13" fmla="*/ 16275 h 278775"/>
                <a:gd name="connsiteX14" fmla="*/ 232500 w 420000"/>
                <a:gd name="connsiteY14" fmla="*/ 61275 h 278775"/>
                <a:gd name="connsiteX15" fmla="*/ 232500 w 420000"/>
                <a:gd name="connsiteY15" fmla="*/ 226275 h 278775"/>
                <a:gd name="connsiteX16" fmla="*/ 187500 w 420000"/>
                <a:gd name="connsiteY16" fmla="*/ 226275 h 278775"/>
                <a:gd name="connsiteX17" fmla="*/ 187500 w 420000"/>
                <a:gd name="connsiteY17" fmla="*/ 136275 h 278775"/>
                <a:gd name="connsiteX18" fmla="*/ 232500 w 420000"/>
                <a:gd name="connsiteY18" fmla="*/ 136275 h 278775"/>
                <a:gd name="connsiteX19" fmla="*/ 232500 w 420000"/>
                <a:gd name="connsiteY19" fmla="*/ 226275 h 278775"/>
                <a:gd name="connsiteX20" fmla="*/ 127500 w 420000"/>
                <a:gd name="connsiteY20" fmla="*/ 61275 h 278775"/>
                <a:gd name="connsiteX21" fmla="*/ 82500 w 420000"/>
                <a:gd name="connsiteY21" fmla="*/ 61275 h 278775"/>
                <a:gd name="connsiteX22" fmla="*/ 82500 w 420000"/>
                <a:gd name="connsiteY22" fmla="*/ 16275 h 278775"/>
                <a:gd name="connsiteX23" fmla="*/ 127500 w 420000"/>
                <a:gd name="connsiteY23" fmla="*/ 16275 h 278775"/>
                <a:gd name="connsiteX24" fmla="*/ 127500 w 420000"/>
                <a:gd name="connsiteY24" fmla="*/ 61275 h 278775"/>
                <a:gd name="connsiteX25" fmla="*/ 127500 w 420000"/>
                <a:gd name="connsiteY25" fmla="*/ 181275 h 278775"/>
                <a:gd name="connsiteX26" fmla="*/ 82500 w 420000"/>
                <a:gd name="connsiteY26" fmla="*/ 181275 h 278775"/>
                <a:gd name="connsiteX27" fmla="*/ 82500 w 420000"/>
                <a:gd name="connsiteY27" fmla="*/ 136275 h 278775"/>
                <a:gd name="connsiteX28" fmla="*/ 127500 w 420000"/>
                <a:gd name="connsiteY28" fmla="*/ 136275 h 278775"/>
                <a:gd name="connsiteX29" fmla="*/ 127500 w 420000"/>
                <a:gd name="connsiteY29" fmla="*/ 181275 h 278775"/>
                <a:gd name="connsiteX30" fmla="*/ 390000 w 420000"/>
                <a:gd name="connsiteY30" fmla="*/ 226275 h 278775"/>
                <a:gd name="connsiteX31" fmla="*/ 386825 w 420000"/>
                <a:gd name="connsiteY31" fmla="*/ 0 h 278775"/>
                <a:gd name="connsiteX32" fmla="*/ 32381 w 420000"/>
                <a:gd name="connsiteY32" fmla="*/ 11113 h 278775"/>
                <a:gd name="connsiteX33" fmla="*/ 30000 w 420000"/>
                <a:gd name="connsiteY33" fmla="*/ 226275 h 278775"/>
                <a:gd name="connsiteX34" fmla="*/ 0 w 420000"/>
                <a:gd name="connsiteY34" fmla="*/ 226275 h 278775"/>
                <a:gd name="connsiteX35" fmla="*/ 0 w 420000"/>
                <a:gd name="connsiteY35" fmla="*/ 278775 h 278775"/>
                <a:gd name="connsiteX36" fmla="*/ 420000 w 420000"/>
                <a:gd name="connsiteY36" fmla="*/ 278775 h 278775"/>
                <a:gd name="connsiteX37" fmla="*/ 420000 w 420000"/>
                <a:gd name="connsiteY37" fmla="*/ 226275 h 278775"/>
                <a:gd name="connsiteX38" fmla="*/ 390000 w 420000"/>
                <a:gd name="connsiteY38" fmla="*/ 226275 h 278775"/>
                <a:gd name="connsiteX0" fmla="*/ 337500 w 420000"/>
                <a:gd name="connsiteY0" fmla="*/ 61275 h 278775"/>
                <a:gd name="connsiteX1" fmla="*/ 292500 w 420000"/>
                <a:gd name="connsiteY1" fmla="*/ 61275 h 278775"/>
                <a:gd name="connsiteX2" fmla="*/ 292500 w 420000"/>
                <a:gd name="connsiteY2" fmla="*/ 16275 h 278775"/>
                <a:gd name="connsiteX3" fmla="*/ 337500 w 420000"/>
                <a:gd name="connsiteY3" fmla="*/ 16275 h 278775"/>
                <a:gd name="connsiteX4" fmla="*/ 337500 w 420000"/>
                <a:gd name="connsiteY4" fmla="*/ 61275 h 278775"/>
                <a:gd name="connsiteX5" fmla="*/ 337500 w 420000"/>
                <a:gd name="connsiteY5" fmla="*/ 181275 h 278775"/>
                <a:gd name="connsiteX6" fmla="*/ 292500 w 420000"/>
                <a:gd name="connsiteY6" fmla="*/ 181275 h 278775"/>
                <a:gd name="connsiteX7" fmla="*/ 292500 w 420000"/>
                <a:gd name="connsiteY7" fmla="*/ 136275 h 278775"/>
                <a:gd name="connsiteX8" fmla="*/ 337500 w 420000"/>
                <a:gd name="connsiteY8" fmla="*/ 136275 h 278775"/>
                <a:gd name="connsiteX9" fmla="*/ 337500 w 420000"/>
                <a:gd name="connsiteY9" fmla="*/ 181275 h 278775"/>
                <a:gd name="connsiteX10" fmla="*/ 232500 w 420000"/>
                <a:gd name="connsiteY10" fmla="*/ 61275 h 278775"/>
                <a:gd name="connsiteX11" fmla="*/ 187500 w 420000"/>
                <a:gd name="connsiteY11" fmla="*/ 61275 h 278775"/>
                <a:gd name="connsiteX12" fmla="*/ 187500 w 420000"/>
                <a:gd name="connsiteY12" fmla="*/ 16275 h 278775"/>
                <a:gd name="connsiteX13" fmla="*/ 232500 w 420000"/>
                <a:gd name="connsiteY13" fmla="*/ 16275 h 278775"/>
                <a:gd name="connsiteX14" fmla="*/ 232500 w 420000"/>
                <a:gd name="connsiteY14" fmla="*/ 61275 h 278775"/>
                <a:gd name="connsiteX15" fmla="*/ 232500 w 420000"/>
                <a:gd name="connsiteY15" fmla="*/ 226275 h 278775"/>
                <a:gd name="connsiteX16" fmla="*/ 187500 w 420000"/>
                <a:gd name="connsiteY16" fmla="*/ 226275 h 278775"/>
                <a:gd name="connsiteX17" fmla="*/ 187500 w 420000"/>
                <a:gd name="connsiteY17" fmla="*/ 136275 h 278775"/>
                <a:gd name="connsiteX18" fmla="*/ 232500 w 420000"/>
                <a:gd name="connsiteY18" fmla="*/ 136275 h 278775"/>
                <a:gd name="connsiteX19" fmla="*/ 232500 w 420000"/>
                <a:gd name="connsiteY19" fmla="*/ 226275 h 278775"/>
                <a:gd name="connsiteX20" fmla="*/ 127500 w 420000"/>
                <a:gd name="connsiteY20" fmla="*/ 61275 h 278775"/>
                <a:gd name="connsiteX21" fmla="*/ 82500 w 420000"/>
                <a:gd name="connsiteY21" fmla="*/ 61275 h 278775"/>
                <a:gd name="connsiteX22" fmla="*/ 82500 w 420000"/>
                <a:gd name="connsiteY22" fmla="*/ 16275 h 278775"/>
                <a:gd name="connsiteX23" fmla="*/ 127500 w 420000"/>
                <a:gd name="connsiteY23" fmla="*/ 16275 h 278775"/>
                <a:gd name="connsiteX24" fmla="*/ 127500 w 420000"/>
                <a:gd name="connsiteY24" fmla="*/ 61275 h 278775"/>
                <a:gd name="connsiteX25" fmla="*/ 127500 w 420000"/>
                <a:gd name="connsiteY25" fmla="*/ 181275 h 278775"/>
                <a:gd name="connsiteX26" fmla="*/ 82500 w 420000"/>
                <a:gd name="connsiteY26" fmla="*/ 181275 h 278775"/>
                <a:gd name="connsiteX27" fmla="*/ 82500 w 420000"/>
                <a:gd name="connsiteY27" fmla="*/ 136275 h 278775"/>
                <a:gd name="connsiteX28" fmla="*/ 127500 w 420000"/>
                <a:gd name="connsiteY28" fmla="*/ 136275 h 278775"/>
                <a:gd name="connsiteX29" fmla="*/ 127500 w 420000"/>
                <a:gd name="connsiteY29" fmla="*/ 181275 h 278775"/>
                <a:gd name="connsiteX30" fmla="*/ 390000 w 420000"/>
                <a:gd name="connsiteY30" fmla="*/ 226275 h 278775"/>
                <a:gd name="connsiteX31" fmla="*/ 386825 w 420000"/>
                <a:gd name="connsiteY31" fmla="*/ 0 h 278775"/>
                <a:gd name="connsiteX32" fmla="*/ 32381 w 420000"/>
                <a:gd name="connsiteY32" fmla="*/ 8732 h 278775"/>
                <a:gd name="connsiteX33" fmla="*/ 30000 w 420000"/>
                <a:gd name="connsiteY33" fmla="*/ 226275 h 278775"/>
                <a:gd name="connsiteX34" fmla="*/ 0 w 420000"/>
                <a:gd name="connsiteY34" fmla="*/ 226275 h 278775"/>
                <a:gd name="connsiteX35" fmla="*/ 0 w 420000"/>
                <a:gd name="connsiteY35" fmla="*/ 278775 h 278775"/>
                <a:gd name="connsiteX36" fmla="*/ 420000 w 420000"/>
                <a:gd name="connsiteY36" fmla="*/ 278775 h 278775"/>
                <a:gd name="connsiteX37" fmla="*/ 420000 w 420000"/>
                <a:gd name="connsiteY37" fmla="*/ 226275 h 278775"/>
                <a:gd name="connsiteX38" fmla="*/ 390000 w 420000"/>
                <a:gd name="connsiteY38" fmla="*/ 226275 h 278775"/>
                <a:gd name="connsiteX0" fmla="*/ 337500 w 420000"/>
                <a:gd name="connsiteY0" fmla="*/ 54131 h 271631"/>
                <a:gd name="connsiteX1" fmla="*/ 292500 w 420000"/>
                <a:gd name="connsiteY1" fmla="*/ 54131 h 271631"/>
                <a:gd name="connsiteX2" fmla="*/ 292500 w 420000"/>
                <a:gd name="connsiteY2" fmla="*/ 9131 h 271631"/>
                <a:gd name="connsiteX3" fmla="*/ 337500 w 420000"/>
                <a:gd name="connsiteY3" fmla="*/ 9131 h 271631"/>
                <a:gd name="connsiteX4" fmla="*/ 337500 w 420000"/>
                <a:gd name="connsiteY4" fmla="*/ 54131 h 271631"/>
                <a:gd name="connsiteX5" fmla="*/ 337500 w 420000"/>
                <a:gd name="connsiteY5" fmla="*/ 174131 h 271631"/>
                <a:gd name="connsiteX6" fmla="*/ 292500 w 420000"/>
                <a:gd name="connsiteY6" fmla="*/ 174131 h 271631"/>
                <a:gd name="connsiteX7" fmla="*/ 292500 w 420000"/>
                <a:gd name="connsiteY7" fmla="*/ 129131 h 271631"/>
                <a:gd name="connsiteX8" fmla="*/ 337500 w 420000"/>
                <a:gd name="connsiteY8" fmla="*/ 129131 h 271631"/>
                <a:gd name="connsiteX9" fmla="*/ 337500 w 420000"/>
                <a:gd name="connsiteY9" fmla="*/ 174131 h 271631"/>
                <a:gd name="connsiteX10" fmla="*/ 232500 w 420000"/>
                <a:gd name="connsiteY10" fmla="*/ 54131 h 271631"/>
                <a:gd name="connsiteX11" fmla="*/ 187500 w 420000"/>
                <a:gd name="connsiteY11" fmla="*/ 54131 h 271631"/>
                <a:gd name="connsiteX12" fmla="*/ 187500 w 420000"/>
                <a:gd name="connsiteY12" fmla="*/ 9131 h 271631"/>
                <a:gd name="connsiteX13" fmla="*/ 232500 w 420000"/>
                <a:gd name="connsiteY13" fmla="*/ 9131 h 271631"/>
                <a:gd name="connsiteX14" fmla="*/ 232500 w 420000"/>
                <a:gd name="connsiteY14" fmla="*/ 54131 h 271631"/>
                <a:gd name="connsiteX15" fmla="*/ 232500 w 420000"/>
                <a:gd name="connsiteY15" fmla="*/ 219131 h 271631"/>
                <a:gd name="connsiteX16" fmla="*/ 187500 w 420000"/>
                <a:gd name="connsiteY16" fmla="*/ 219131 h 271631"/>
                <a:gd name="connsiteX17" fmla="*/ 187500 w 420000"/>
                <a:gd name="connsiteY17" fmla="*/ 129131 h 271631"/>
                <a:gd name="connsiteX18" fmla="*/ 232500 w 420000"/>
                <a:gd name="connsiteY18" fmla="*/ 129131 h 271631"/>
                <a:gd name="connsiteX19" fmla="*/ 232500 w 420000"/>
                <a:gd name="connsiteY19" fmla="*/ 219131 h 271631"/>
                <a:gd name="connsiteX20" fmla="*/ 127500 w 420000"/>
                <a:gd name="connsiteY20" fmla="*/ 54131 h 271631"/>
                <a:gd name="connsiteX21" fmla="*/ 82500 w 420000"/>
                <a:gd name="connsiteY21" fmla="*/ 54131 h 271631"/>
                <a:gd name="connsiteX22" fmla="*/ 82500 w 420000"/>
                <a:gd name="connsiteY22" fmla="*/ 9131 h 271631"/>
                <a:gd name="connsiteX23" fmla="*/ 127500 w 420000"/>
                <a:gd name="connsiteY23" fmla="*/ 9131 h 271631"/>
                <a:gd name="connsiteX24" fmla="*/ 127500 w 420000"/>
                <a:gd name="connsiteY24" fmla="*/ 54131 h 271631"/>
                <a:gd name="connsiteX25" fmla="*/ 127500 w 420000"/>
                <a:gd name="connsiteY25" fmla="*/ 174131 h 271631"/>
                <a:gd name="connsiteX26" fmla="*/ 82500 w 420000"/>
                <a:gd name="connsiteY26" fmla="*/ 174131 h 271631"/>
                <a:gd name="connsiteX27" fmla="*/ 82500 w 420000"/>
                <a:gd name="connsiteY27" fmla="*/ 129131 h 271631"/>
                <a:gd name="connsiteX28" fmla="*/ 127500 w 420000"/>
                <a:gd name="connsiteY28" fmla="*/ 129131 h 271631"/>
                <a:gd name="connsiteX29" fmla="*/ 127500 w 420000"/>
                <a:gd name="connsiteY29" fmla="*/ 174131 h 271631"/>
                <a:gd name="connsiteX30" fmla="*/ 390000 w 420000"/>
                <a:gd name="connsiteY30" fmla="*/ 219131 h 271631"/>
                <a:gd name="connsiteX31" fmla="*/ 386825 w 420000"/>
                <a:gd name="connsiteY31" fmla="*/ 0 h 271631"/>
                <a:gd name="connsiteX32" fmla="*/ 32381 w 420000"/>
                <a:gd name="connsiteY32" fmla="*/ 1588 h 271631"/>
                <a:gd name="connsiteX33" fmla="*/ 30000 w 420000"/>
                <a:gd name="connsiteY33" fmla="*/ 219131 h 271631"/>
                <a:gd name="connsiteX34" fmla="*/ 0 w 420000"/>
                <a:gd name="connsiteY34" fmla="*/ 219131 h 271631"/>
                <a:gd name="connsiteX35" fmla="*/ 0 w 420000"/>
                <a:gd name="connsiteY35" fmla="*/ 271631 h 271631"/>
                <a:gd name="connsiteX36" fmla="*/ 420000 w 420000"/>
                <a:gd name="connsiteY36" fmla="*/ 271631 h 271631"/>
                <a:gd name="connsiteX37" fmla="*/ 420000 w 420000"/>
                <a:gd name="connsiteY37" fmla="*/ 219131 h 271631"/>
                <a:gd name="connsiteX38" fmla="*/ 390000 w 420000"/>
                <a:gd name="connsiteY38" fmla="*/ 219131 h 2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0000" h="271631">
                  <a:moveTo>
                    <a:pt x="337500" y="54131"/>
                  </a:moveTo>
                  <a:lnTo>
                    <a:pt x="292500" y="54131"/>
                  </a:lnTo>
                  <a:lnTo>
                    <a:pt x="292500" y="9131"/>
                  </a:lnTo>
                  <a:lnTo>
                    <a:pt x="337500" y="9131"/>
                  </a:lnTo>
                  <a:lnTo>
                    <a:pt x="337500" y="54131"/>
                  </a:lnTo>
                  <a:close/>
                  <a:moveTo>
                    <a:pt x="337500" y="174131"/>
                  </a:moveTo>
                  <a:lnTo>
                    <a:pt x="292500" y="174131"/>
                  </a:lnTo>
                  <a:lnTo>
                    <a:pt x="292500" y="129131"/>
                  </a:lnTo>
                  <a:lnTo>
                    <a:pt x="337500" y="129131"/>
                  </a:lnTo>
                  <a:lnTo>
                    <a:pt x="337500" y="174131"/>
                  </a:lnTo>
                  <a:close/>
                  <a:moveTo>
                    <a:pt x="232500" y="54131"/>
                  </a:moveTo>
                  <a:lnTo>
                    <a:pt x="187500" y="54131"/>
                  </a:lnTo>
                  <a:lnTo>
                    <a:pt x="187500" y="9131"/>
                  </a:lnTo>
                  <a:lnTo>
                    <a:pt x="232500" y="9131"/>
                  </a:lnTo>
                  <a:lnTo>
                    <a:pt x="232500" y="54131"/>
                  </a:lnTo>
                  <a:close/>
                  <a:moveTo>
                    <a:pt x="232500" y="219131"/>
                  </a:moveTo>
                  <a:lnTo>
                    <a:pt x="187500" y="219131"/>
                  </a:lnTo>
                  <a:lnTo>
                    <a:pt x="187500" y="129131"/>
                  </a:lnTo>
                  <a:lnTo>
                    <a:pt x="232500" y="129131"/>
                  </a:lnTo>
                  <a:lnTo>
                    <a:pt x="232500" y="219131"/>
                  </a:lnTo>
                  <a:close/>
                  <a:moveTo>
                    <a:pt x="127500" y="54131"/>
                  </a:moveTo>
                  <a:lnTo>
                    <a:pt x="82500" y="54131"/>
                  </a:lnTo>
                  <a:lnTo>
                    <a:pt x="82500" y="9131"/>
                  </a:lnTo>
                  <a:lnTo>
                    <a:pt x="127500" y="9131"/>
                  </a:lnTo>
                  <a:lnTo>
                    <a:pt x="127500" y="54131"/>
                  </a:lnTo>
                  <a:close/>
                  <a:moveTo>
                    <a:pt x="127500" y="174131"/>
                  </a:moveTo>
                  <a:lnTo>
                    <a:pt x="82500" y="174131"/>
                  </a:lnTo>
                  <a:lnTo>
                    <a:pt x="82500" y="129131"/>
                  </a:lnTo>
                  <a:lnTo>
                    <a:pt x="127500" y="129131"/>
                  </a:lnTo>
                  <a:lnTo>
                    <a:pt x="127500" y="174131"/>
                  </a:lnTo>
                  <a:close/>
                  <a:moveTo>
                    <a:pt x="390000" y="219131"/>
                  </a:moveTo>
                  <a:cubicBezTo>
                    <a:pt x="388942" y="137356"/>
                    <a:pt x="387883" y="81775"/>
                    <a:pt x="386825" y="0"/>
                  </a:cubicBezTo>
                  <a:lnTo>
                    <a:pt x="32381" y="1588"/>
                  </a:lnTo>
                  <a:cubicBezTo>
                    <a:pt x="31587" y="73309"/>
                    <a:pt x="30794" y="147410"/>
                    <a:pt x="30000" y="219131"/>
                  </a:cubicBezTo>
                  <a:lnTo>
                    <a:pt x="0" y="219131"/>
                  </a:lnTo>
                  <a:lnTo>
                    <a:pt x="0" y="271631"/>
                  </a:lnTo>
                  <a:lnTo>
                    <a:pt x="420000" y="271631"/>
                  </a:lnTo>
                  <a:lnTo>
                    <a:pt x="420000" y="219131"/>
                  </a:lnTo>
                  <a:lnTo>
                    <a:pt x="390000" y="219131"/>
                  </a:lnTo>
                  <a:close/>
                </a:path>
              </a:pathLst>
            </a:custGeom>
            <a:solidFill>
              <a:srgbClr val="000000"/>
            </a:solidFill>
            <a:ln w="74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nvGrpSpPr>
            <p:cNvPr id="77" name="Ryhmä 76">
              <a:extLst>
                <a:ext uri="{FF2B5EF4-FFF2-40B4-BE49-F238E27FC236}">
                  <a16:creationId xmlns:a16="http://schemas.microsoft.com/office/drawing/2014/main" id="{64EC41BF-652C-2609-78F7-B031CFD5229B}"/>
                </a:ext>
              </a:extLst>
            </p:cNvPr>
            <p:cNvGrpSpPr/>
            <p:nvPr/>
          </p:nvGrpSpPr>
          <p:grpSpPr>
            <a:xfrm flipH="1">
              <a:off x="5971377" y="5998428"/>
              <a:ext cx="825999" cy="720000"/>
              <a:chOff x="5684119" y="5341363"/>
              <a:chExt cx="825999" cy="720000"/>
            </a:xfrm>
          </p:grpSpPr>
          <p:sp>
            <p:nvSpPr>
              <p:cNvPr id="78" name="Vapaamuotoinen: Muoto 77">
                <a:extLst>
                  <a:ext uri="{FF2B5EF4-FFF2-40B4-BE49-F238E27FC236}">
                    <a16:creationId xmlns:a16="http://schemas.microsoft.com/office/drawing/2014/main" id="{44E53CAE-3EA4-2D7E-6C31-C528D56CABC6}"/>
                  </a:ext>
                </a:extLst>
              </p:cNvPr>
              <p:cNvSpPr/>
              <p:nvPr/>
            </p:nvSpPr>
            <p:spPr>
              <a:xfrm flipH="1">
                <a:off x="5684119" y="5699626"/>
                <a:ext cx="356400" cy="57648"/>
              </a:xfrm>
              <a:custGeom>
                <a:avLst/>
                <a:gdLst>
                  <a:gd name="connsiteX0" fmla="*/ 0 w 384182"/>
                  <a:gd name="connsiteY0" fmla="*/ 0 h 164649"/>
                  <a:gd name="connsiteX1" fmla="*/ 384183 w 384182"/>
                  <a:gd name="connsiteY1" fmla="*/ 0 h 164649"/>
                  <a:gd name="connsiteX2" fmla="*/ 384183 w 384182"/>
                  <a:gd name="connsiteY2" fmla="*/ 164650 h 164649"/>
                  <a:gd name="connsiteX3" fmla="*/ 0 w 384182"/>
                  <a:gd name="connsiteY3" fmla="*/ 164650 h 164649"/>
                </a:gdLst>
                <a:ahLst/>
                <a:cxnLst>
                  <a:cxn ang="0">
                    <a:pos x="connsiteX0" y="connsiteY0"/>
                  </a:cxn>
                  <a:cxn ang="0">
                    <a:pos x="connsiteX1" y="connsiteY1"/>
                  </a:cxn>
                  <a:cxn ang="0">
                    <a:pos x="connsiteX2" y="connsiteY2"/>
                  </a:cxn>
                  <a:cxn ang="0">
                    <a:pos x="connsiteX3" y="connsiteY3"/>
                  </a:cxn>
                </a:cxnLst>
                <a:rect l="l" t="t" r="r" b="b"/>
                <a:pathLst>
                  <a:path w="384182" h="164649">
                    <a:moveTo>
                      <a:pt x="0" y="0"/>
                    </a:moveTo>
                    <a:lnTo>
                      <a:pt x="384183" y="0"/>
                    </a:lnTo>
                    <a:lnTo>
                      <a:pt x="384183" y="164650"/>
                    </a:lnTo>
                    <a:lnTo>
                      <a:pt x="0" y="164650"/>
                    </a:lnTo>
                    <a:close/>
                  </a:path>
                </a:pathLst>
              </a:custGeom>
              <a:solidFill>
                <a:srgbClr val="FF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Kuva 38" descr="Nosturi tasaisella täytöllä">
                <a:extLst>
                  <a:ext uri="{FF2B5EF4-FFF2-40B4-BE49-F238E27FC236}">
                    <a16:creationId xmlns:a16="http://schemas.microsoft.com/office/drawing/2014/main" id="{E820D416-D47E-B7A7-1C02-2F0CE5FCABAF}"/>
                  </a:ext>
                </a:extLst>
              </p:cNvPr>
              <p:cNvSpPr/>
              <p:nvPr/>
            </p:nvSpPr>
            <p:spPr>
              <a:xfrm flipH="1">
                <a:off x="5790118" y="5341363"/>
                <a:ext cx="720000" cy="720000"/>
              </a:xfrm>
              <a:custGeom>
                <a:avLst/>
                <a:gdLst>
                  <a:gd name="connsiteX0" fmla="*/ 724560 w 762902"/>
                  <a:gd name="connsiteY0" fmla="*/ 495300 h 762000"/>
                  <a:gd name="connsiteX1" fmla="*/ 572160 w 762902"/>
                  <a:gd name="connsiteY1" fmla="*/ 495300 h 762000"/>
                  <a:gd name="connsiteX2" fmla="*/ 572160 w 762902"/>
                  <a:gd name="connsiteY2" fmla="*/ 419100 h 762000"/>
                  <a:gd name="connsiteX3" fmla="*/ 724560 w 762902"/>
                  <a:gd name="connsiteY3" fmla="*/ 419100 h 762000"/>
                  <a:gd name="connsiteX4" fmla="*/ 724560 w 762902"/>
                  <a:gd name="connsiteY4" fmla="*/ 495300 h 762000"/>
                  <a:gd name="connsiteX5" fmla="*/ 301650 w 762902"/>
                  <a:gd name="connsiteY5" fmla="*/ 161925 h 762000"/>
                  <a:gd name="connsiteX6" fmla="*/ 295935 w 762902"/>
                  <a:gd name="connsiteY6" fmla="*/ 115253 h 762000"/>
                  <a:gd name="connsiteX7" fmla="*/ 492150 w 762902"/>
                  <a:gd name="connsiteY7" fmla="*/ 161925 h 762000"/>
                  <a:gd name="connsiteX8" fmla="*/ 301650 w 762902"/>
                  <a:gd name="connsiteY8" fmla="*/ 161925 h 762000"/>
                  <a:gd name="connsiteX9" fmla="*/ 150203 w 762902"/>
                  <a:gd name="connsiteY9" fmla="*/ 161925 h 762000"/>
                  <a:gd name="connsiteX10" fmla="*/ 217830 w 762902"/>
                  <a:gd name="connsiteY10" fmla="*/ 127635 h 762000"/>
                  <a:gd name="connsiteX11" fmla="*/ 214020 w 762902"/>
                  <a:gd name="connsiteY11" fmla="*/ 161925 h 762000"/>
                  <a:gd name="connsiteX12" fmla="*/ 150203 w 762902"/>
                  <a:gd name="connsiteY12" fmla="*/ 161925 h 762000"/>
                  <a:gd name="connsiteX13" fmla="*/ 211163 w 762902"/>
                  <a:gd name="connsiteY13" fmla="*/ 704850 h 762000"/>
                  <a:gd name="connsiteX14" fmla="*/ 214972 w 762902"/>
                  <a:gd name="connsiteY14" fmla="*/ 666750 h 762000"/>
                  <a:gd name="connsiteX15" fmla="*/ 299745 w 762902"/>
                  <a:gd name="connsiteY15" fmla="*/ 666750 h 762000"/>
                  <a:gd name="connsiteX16" fmla="*/ 303555 w 762902"/>
                  <a:gd name="connsiteY16" fmla="*/ 704850 h 762000"/>
                  <a:gd name="connsiteX17" fmla="*/ 211163 w 762902"/>
                  <a:gd name="connsiteY17" fmla="*/ 704850 h 762000"/>
                  <a:gd name="connsiteX18" fmla="*/ 224497 w 762902"/>
                  <a:gd name="connsiteY18" fmla="*/ 590550 h 762000"/>
                  <a:gd name="connsiteX19" fmla="*/ 292125 w 762902"/>
                  <a:gd name="connsiteY19" fmla="*/ 590550 h 762000"/>
                  <a:gd name="connsiteX20" fmla="*/ 295935 w 762902"/>
                  <a:gd name="connsiteY20" fmla="*/ 628650 h 762000"/>
                  <a:gd name="connsiteX21" fmla="*/ 219735 w 762902"/>
                  <a:gd name="connsiteY21" fmla="*/ 628650 h 762000"/>
                  <a:gd name="connsiteX22" fmla="*/ 224497 w 762902"/>
                  <a:gd name="connsiteY22" fmla="*/ 590550 h 762000"/>
                  <a:gd name="connsiteX23" fmla="*/ 233070 w 762902"/>
                  <a:gd name="connsiteY23" fmla="*/ 514350 h 762000"/>
                  <a:gd name="connsiteX24" fmla="*/ 283553 w 762902"/>
                  <a:gd name="connsiteY24" fmla="*/ 514350 h 762000"/>
                  <a:gd name="connsiteX25" fmla="*/ 287362 w 762902"/>
                  <a:gd name="connsiteY25" fmla="*/ 552450 h 762000"/>
                  <a:gd name="connsiteX26" fmla="*/ 228307 w 762902"/>
                  <a:gd name="connsiteY26" fmla="*/ 552450 h 762000"/>
                  <a:gd name="connsiteX27" fmla="*/ 233070 w 762902"/>
                  <a:gd name="connsiteY27" fmla="*/ 514350 h 762000"/>
                  <a:gd name="connsiteX28" fmla="*/ 240690 w 762902"/>
                  <a:gd name="connsiteY28" fmla="*/ 438150 h 762000"/>
                  <a:gd name="connsiteX29" fmla="*/ 274028 w 762902"/>
                  <a:gd name="connsiteY29" fmla="*/ 438150 h 762000"/>
                  <a:gd name="connsiteX30" fmla="*/ 277837 w 762902"/>
                  <a:gd name="connsiteY30" fmla="*/ 476250 h 762000"/>
                  <a:gd name="connsiteX31" fmla="*/ 235928 w 762902"/>
                  <a:gd name="connsiteY31" fmla="*/ 476250 h 762000"/>
                  <a:gd name="connsiteX32" fmla="*/ 240690 w 762902"/>
                  <a:gd name="connsiteY32" fmla="*/ 438150 h 762000"/>
                  <a:gd name="connsiteX33" fmla="*/ 249262 w 762902"/>
                  <a:gd name="connsiteY33" fmla="*/ 361950 h 762000"/>
                  <a:gd name="connsiteX34" fmla="*/ 265455 w 762902"/>
                  <a:gd name="connsiteY34" fmla="*/ 361950 h 762000"/>
                  <a:gd name="connsiteX35" fmla="*/ 269265 w 762902"/>
                  <a:gd name="connsiteY35" fmla="*/ 400050 h 762000"/>
                  <a:gd name="connsiteX36" fmla="*/ 244500 w 762902"/>
                  <a:gd name="connsiteY36" fmla="*/ 400050 h 762000"/>
                  <a:gd name="connsiteX37" fmla="*/ 249262 w 762902"/>
                  <a:gd name="connsiteY37" fmla="*/ 361950 h 762000"/>
                  <a:gd name="connsiteX38" fmla="*/ 257835 w 762902"/>
                  <a:gd name="connsiteY38" fmla="*/ 287655 h 762000"/>
                  <a:gd name="connsiteX39" fmla="*/ 261645 w 762902"/>
                  <a:gd name="connsiteY39" fmla="*/ 323850 h 762000"/>
                  <a:gd name="connsiteX40" fmla="*/ 253072 w 762902"/>
                  <a:gd name="connsiteY40" fmla="*/ 323850 h 762000"/>
                  <a:gd name="connsiteX41" fmla="*/ 257835 w 762902"/>
                  <a:gd name="connsiteY41" fmla="*/ 287655 h 762000"/>
                  <a:gd name="connsiteX42" fmla="*/ 667410 w 762902"/>
                  <a:gd name="connsiteY42" fmla="*/ 381000 h 762000"/>
                  <a:gd name="connsiteX43" fmla="*/ 667410 w 762902"/>
                  <a:gd name="connsiteY43" fmla="*/ 219075 h 762000"/>
                  <a:gd name="connsiteX44" fmla="*/ 734085 w 762902"/>
                  <a:gd name="connsiteY44" fmla="*/ 219075 h 762000"/>
                  <a:gd name="connsiteX45" fmla="*/ 762660 w 762902"/>
                  <a:gd name="connsiteY45" fmla="*/ 194310 h 762000"/>
                  <a:gd name="connsiteX46" fmla="*/ 740752 w 762902"/>
                  <a:gd name="connsiteY46" fmla="*/ 162878 h 762000"/>
                  <a:gd name="connsiteX47" fmla="*/ 289267 w 762902"/>
                  <a:gd name="connsiteY47" fmla="*/ 54293 h 762000"/>
                  <a:gd name="connsiteX48" fmla="*/ 286410 w 762902"/>
                  <a:gd name="connsiteY48" fmla="*/ 25717 h 762000"/>
                  <a:gd name="connsiteX49" fmla="*/ 257835 w 762902"/>
                  <a:gd name="connsiteY49" fmla="*/ 0 h 762000"/>
                  <a:gd name="connsiteX50" fmla="*/ 229260 w 762902"/>
                  <a:gd name="connsiteY50" fmla="*/ 25717 h 762000"/>
                  <a:gd name="connsiteX51" fmla="*/ 225450 w 762902"/>
                  <a:gd name="connsiteY51" fmla="*/ 60960 h 762000"/>
                  <a:gd name="connsiteX52" fmla="*/ 15900 w 762902"/>
                  <a:gd name="connsiteY52" fmla="*/ 165735 h 762000"/>
                  <a:gd name="connsiteX53" fmla="*/ 660 w 762902"/>
                  <a:gd name="connsiteY53" fmla="*/ 198120 h 762000"/>
                  <a:gd name="connsiteX54" fmla="*/ 29235 w 762902"/>
                  <a:gd name="connsiteY54" fmla="*/ 219075 h 762000"/>
                  <a:gd name="connsiteX55" fmla="*/ 208305 w 762902"/>
                  <a:gd name="connsiteY55" fmla="*/ 219075 h 762000"/>
                  <a:gd name="connsiteX56" fmla="*/ 154013 w 762902"/>
                  <a:gd name="connsiteY56" fmla="*/ 704850 h 762000"/>
                  <a:gd name="connsiteX57" fmla="*/ 57810 w 762902"/>
                  <a:gd name="connsiteY57" fmla="*/ 704850 h 762000"/>
                  <a:gd name="connsiteX58" fmla="*/ 57810 w 762902"/>
                  <a:gd name="connsiteY58" fmla="*/ 762000 h 762000"/>
                  <a:gd name="connsiteX59" fmla="*/ 457860 w 762902"/>
                  <a:gd name="connsiteY59" fmla="*/ 762000 h 762000"/>
                  <a:gd name="connsiteX60" fmla="*/ 457860 w 762902"/>
                  <a:gd name="connsiteY60" fmla="*/ 704850 h 762000"/>
                  <a:gd name="connsiteX61" fmla="*/ 361658 w 762902"/>
                  <a:gd name="connsiteY61" fmla="*/ 704850 h 762000"/>
                  <a:gd name="connsiteX62" fmla="*/ 307365 w 762902"/>
                  <a:gd name="connsiteY62" fmla="*/ 219075 h 762000"/>
                  <a:gd name="connsiteX63" fmla="*/ 629310 w 762902"/>
                  <a:gd name="connsiteY63" fmla="*/ 219075 h 762000"/>
                  <a:gd name="connsiteX64" fmla="*/ 629310 w 762902"/>
                  <a:gd name="connsiteY64" fmla="*/ 381000 h 762000"/>
                  <a:gd name="connsiteX65" fmla="*/ 534060 w 762902"/>
                  <a:gd name="connsiteY65" fmla="*/ 381000 h 762000"/>
                  <a:gd name="connsiteX66" fmla="*/ 534060 w 762902"/>
                  <a:gd name="connsiteY66" fmla="*/ 533400 h 762000"/>
                  <a:gd name="connsiteX67" fmla="*/ 762660 w 762902"/>
                  <a:gd name="connsiteY67" fmla="*/ 533400 h 762000"/>
                  <a:gd name="connsiteX68" fmla="*/ 762660 w 762902"/>
                  <a:gd name="connsiteY68" fmla="*/ 381000 h 762000"/>
                  <a:gd name="connsiteX69" fmla="*/ 667410 w 762902"/>
                  <a:gd name="connsiteY69" fmla="*/ 381000 h 762000"/>
                  <a:gd name="connsiteX0" fmla="*/ 724560 w 762902"/>
                  <a:gd name="connsiteY0" fmla="*/ 495300 h 762000"/>
                  <a:gd name="connsiteX1" fmla="*/ 572160 w 762902"/>
                  <a:gd name="connsiteY1" fmla="*/ 495300 h 762000"/>
                  <a:gd name="connsiteX2" fmla="*/ 724560 w 762902"/>
                  <a:gd name="connsiteY2" fmla="*/ 419100 h 762000"/>
                  <a:gd name="connsiteX3" fmla="*/ 724560 w 762902"/>
                  <a:gd name="connsiteY3" fmla="*/ 495300 h 762000"/>
                  <a:gd name="connsiteX4" fmla="*/ 301650 w 762902"/>
                  <a:gd name="connsiteY4" fmla="*/ 161925 h 762000"/>
                  <a:gd name="connsiteX5" fmla="*/ 295935 w 762902"/>
                  <a:gd name="connsiteY5" fmla="*/ 115253 h 762000"/>
                  <a:gd name="connsiteX6" fmla="*/ 492150 w 762902"/>
                  <a:gd name="connsiteY6" fmla="*/ 161925 h 762000"/>
                  <a:gd name="connsiteX7" fmla="*/ 301650 w 762902"/>
                  <a:gd name="connsiteY7" fmla="*/ 161925 h 762000"/>
                  <a:gd name="connsiteX8" fmla="*/ 150203 w 762902"/>
                  <a:gd name="connsiteY8" fmla="*/ 161925 h 762000"/>
                  <a:gd name="connsiteX9" fmla="*/ 217830 w 762902"/>
                  <a:gd name="connsiteY9" fmla="*/ 127635 h 762000"/>
                  <a:gd name="connsiteX10" fmla="*/ 214020 w 762902"/>
                  <a:gd name="connsiteY10" fmla="*/ 161925 h 762000"/>
                  <a:gd name="connsiteX11" fmla="*/ 150203 w 762902"/>
                  <a:gd name="connsiteY11" fmla="*/ 161925 h 762000"/>
                  <a:gd name="connsiteX12" fmla="*/ 211163 w 762902"/>
                  <a:gd name="connsiteY12" fmla="*/ 704850 h 762000"/>
                  <a:gd name="connsiteX13" fmla="*/ 214972 w 762902"/>
                  <a:gd name="connsiteY13" fmla="*/ 666750 h 762000"/>
                  <a:gd name="connsiteX14" fmla="*/ 299745 w 762902"/>
                  <a:gd name="connsiteY14" fmla="*/ 666750 h 762000"/>
                  <a:gd name="connsiteX15" fmla="*/ 303555 w 762902"/>
                  <a:gd name="connsiteY15" fmla="*/ 704850 h 762000"/>
                  <a:gd name="connsiteX16" fmla="*/ 211163 w 762902"/>
                  <a:gd name="connsiteY16" fmla="*/ 704850 h 762000"/>
                  <a:gd name="connsiteX17" fmla="*/ 224497 w 762902"/>
                  <a:gd name="connsiteY17" fmla="*/ 590550 h 762000"/>
                  <a:gd name="connsiteX18" fmla="*/ 292125 w 762902"/>
                  <a:gd name="connsiteY18" fmla="*/ 590550 h 762000"/>
                  <a:gd name="connsiteX19" fmla="*/ 295935 w 762902"/>
                  <a:gd name="connsiteY19" fmla="*/ 628650 h 762000"/>
                  <a:gd name="connsiteX20" fmla="*/ 219735 w 762902"/>
                  <a:gd name="connsiteY20" fmla="*/ 628650 h 762000"/>
                  <a:gd name="connsiteX21" fmla="*/ 224497 w 762902"/>
                  <a:gd name="connsiteY21" fmla="*/ 590550 h 762000"/>
                  <a:gd name="connsiteX22" fmla="*/ 233070 w 762902"/>
                  <a:gd name="connsiteY22" fmla="*/ 514350 h 762000"/>
                  <a:gd name="connsiteX23" fmla="*/ 283553 w 762902"/>
                  <a:gd name="connsiteY23" fmla="*/ 514350 h 762000"/>
                  <a:gd name="connsiteX24" fmla="*/ 287362 w 762902"/>
                  <a:gd name="connsiteY24" fmla="*/ 552450 h 762000"/>
                  <a:gd name="connsiteX25" fmla="*/ 228307 w 762902"/>
                  <a:gd name="connsiteY25" fmla="*/ 552450 h 762000"/>
                  <a:gd name="connsiteX26" fmla="*/ 233070 w 762902"/>
                  <a:gd name="connsiteY26" fmla="*/ 514350 h 762000"/>
                  <a:gd name="connsiteX27" fmla="*/ 240690 w 762902"/>
                  <a:gd name="connsiteY27" fmla="*/ 438150 h 762000"/>
                  <a:gd name="connsiteX28" fmla="*/ 274028 w 762902"/>
                  <a:gd name="connsiteY28" fmla="*/ 438150 h 762000"/>
                  <a:gd name="connsiteX29" fmla="*/ 277837 w 762902"/>
                  <a:gd name="connsiteY29" fmla="*/ 476250 h 762000"/>
                  <a:gd name="connsiteX30" fmla="*/ 235928 w 762902"/>
                  <a:gd name="connsiteY30" fmla="*/ 476250 h 762000"/>
                  <a:gd name="connsiteX31" fmla="*/ 240690 w 762902"/>
                  <a:gd name="connsiteY31" fmla="*/ 438150 h 762000"/>
                  <a:gd name="connsiteX32" fmla="*/ 249262 w 762902"/>
                  <a:gd name="connsiteY32" fmla="*/ 361950 h 762000"/>
                  <a:gd name="connsiteX33" fmla="*/ 265455 w 762902"/>
                  <a:gd name="connsiteY33" fmla="*/ 361950 h 762000"/>
                  <a:gd name="connsiteX34" fmla="*/ 269265 w 762902"/>
                  <a:gd name="connsiteY34" fmla="*/ 400050 h 762000"/>
                  <a:gd name="connsiteX35" fmla="*/ 244500 w 762902"/>
                  <a:gd name="connsiteY35" fmla="*/ 400050 h 762000"/>
                  <a:gd name="connsiteX36" fmla="*/ 249262 w 762902"/>
                  <a:gd name="connsiteY36" fmla="*/ 361950 h 762000"/>
                  <a:gd name="connsiteX37" fmla="*/ 257835 w 762902"/>
                  <a:gd name="connsiteY37" fmla="*/ 287655 h 762000"/>
                  <a:gd name="connsiteX38" fmla="*/ 261645 w 762902"/>
                  <a:gd name="connsiteY38" fmla="*/ 323850 h 762000"/>
                  <a:gd name="connsiteX39" fmla="*/ 253072 w 762902"/>
                  <a:gd name="connsiteY39" fmla="*/ 323850 h 762000"/>
                  <a:gd name="connsiteX40" fmla="*/ 257835 w 762902"/>
                  <a:gd name="connsiteY40" fmla="*/ 287655 h 762000"/>
                  <a:gd name="connsiteX41" fmla="*/ 667410 w 762902"/>
                  <a:gd name="connsiteY41" fmla="*/ 381000 h 762000"/>
                  <a:gd name="connsiteX42" fmla="*/ 667410 w 762902"/>
                  <a:gd name="connsiteY42" fmla="*/ 219075 h 762000"/>
                  <a:gd name="connsiteX43" fmla="*/ 734085 w 762902"/>
                  <a:gd name="connsiteY43" fmla="*/ 219075 h 762000"/>
                  <a:gd name="connsiteX44" fmla="*/ 762660 w 762902"/>
                  <a:gd name="connsiteY44" fmla="*/ 194310 h 762000"/>
                  <a:gd name="connsiteX45" fmla="*/ 740752 w 762902"/>
                  <a:gd name="connsiteY45" fmla="*/ 162878 h 762000"/>
                  <a:gd name="connsiteX46" fmla="*/ 289267 w 762902"/>
                  <a:gd name="connsiteY46" fmla="*/ 54293 h 762000"/>
                  <a:gd name="connsiteX47" fmla="*/ 286410 w 762902"/>
                  <a:gd name="connsiteY47" fmla="*/ 25717 h 762000"/>
                  <a:gd name="connsiteX48" fmla="*/ 257835 w 762902"/>
                  <a:gd name="connsiteY48" fmla="*/ 0 h 762000"/>
                  <a:gd name="connsiteX49" fmla="*/ 229260 w 762902"/>
                  <a:gd name="connsiteY49" fmla="*/ 25717 h 762000"/>
                  <a:gd name="connsiteX50" fmla="*/ 225450 w 762902"/>
                  <a:gd name="connsiteY50" fmla="*/ 60960 h 762000"/>
                  <a:gd name="connsiteX51" fmla="*/ 15900 w 762902"/>
                  <a:gd name="connsiteY51" fmla="*/ 165735 h 762000"/>
                  <a:gd name="connsiteX52" fmla="*/ 660 w 762902"/>
                  <a:gd name="connsiteY52" fmla="*/ 198120 h 762000"/>
                  <a:gd name="connsiteX53" fmla="*/ 29235 w 762902"/>
                  <a:gd name="connsiteY53" fmla="*/ 219075 h 762000"/>
                  <a:gd name="connsiteX54" fmla="*/ 208305 w 762902"/>
                  <a:gd name="connsiteY54" fmla="*/ 219075 h 762000"/>
                  <a:gd name="connsiteX55" fmla="*/ 154013 w 762902"/>
                  <a:gd name="connsiteY55" fmla="*/ 704850 h 762000"/>
                  <a:gd name="connsiteX56" fmla="*/ 57810 w 762902"/>
                  <a:gd name="connsiteY56" fmla="*/ 704850 h 762000"/>
                  <a:gd name="connsiteX57" fmla="*/ 57810 w 762902"/>
                  <a:gd name="connsiteY57" fmla="*/ 762000 h 762000"/>
                  <a:gd name="connsiteX58" fmla="*/ 457860 w 762902"/>
                  <a:gd name="connsiteY58" fmla="*/ 762000 h 762000"/>
                  <a:gd name="connsiteX59" fmla="*/ 457860 w 762902"/>
                  <a:gd name="connsiteY59" fmla="*/ 704850 h 762000"/>
                  <a:gd name="connsiteX60" fmla="*/ 361658 w 762902"/>
                  <a:gd name="connsiteY60" fmla="*/ 704850 h 762000"/>
                  <a:gd name="connsiteX61" fmla="*/ 307365 w 762902"/>
                  <a:gd name="connsiteY61" fmla="*/ 219075 h 762000"/>
                  <a:gd name="connsiteX62" fmla="*/ 629310 w 762902"/>
                  <a:gd name="connsiteY62" fmla="*/ 219075 h 762000"/>
                  <a:gd name="connsiteX63" fmla="*/ 629310 w 762902"/>
                  <a:gd name="connsiteY63" fmla="*/ 381000 h 762000"/>
                  <a:gd name="connsiteX64" fmla="*/ 534060 w 762902"/>
                  <a:gd name="connsiteY64" fmla="*/ 381000 h 762000"/>
                  <a:gd name="connsiteX65" fmla="*/ 534060 w 762902"/>
                  <a:gd name="connsiteY65" fmla="*/ 533400 h 762000"/>
                  <a:gd name="connsiteX66" fmla="*/ 762660 w 762902"/>
                  <a:gd name="connsiteY66" fmla="*/ 533400 h 762000"/>
                  <a:gd name="connsiteX67" fmla="*/ 762660 w 762902"/>
                  <a:gd name="connsiteY67" fmla="*/ 381000 h 762000"/>
                  <a:gd name="connsiteX68" fmla="*/ 667410 w 762902"/>
                  <a:gd name="connsiteY68" fmla="*/ 381000 h 762000"/>
                  <a:gd name="connsiteX0" fmla="*/ 724560 w 762902"/>
                  <a:gd name="connsiteY0" fmla="*/ 495300 h 762000"/>
                  <a:gd name="connsiteX1" fmla="*/ 724560 w 762902"/>
                  <a:gd name="connsiteY1" fmla="*/ 419100 h 762000"/>
                  <a:gd name="connsiteX2" fmla="*/ 724560 w 762902"/>
                  <a:gd name="connsiteY2" fmla="*/ 495300 h 762000"/>
                  <a:gd name="connsiteX3" fmla="*/ 301650 w 762902"/>
                  <a:gd name="connsiteY3" fmla="*/ 161925 h 762000"/>
                  <a:gd name="connsiteX4" fmla="*/ 295935 w 762902"/>
                  <a:gd name="connsiteY4" fmla="*/ 115253 h 762000"/>
                  <a:gd name="connsiteX5" fmla="*/ 492150 w 762902"/>
                  <a:gd name="connsiteY5" fmla="*/ 161925 h 762000"/>
                  <a:gd name="connsiteX6" fmla="*/ 301650 w 762902"/>
                  <a:gd name="connsiteY6" fmla="*/ 161925 h 762000"/>
                  <a:gd name="connsiteX7" fmla="*/ 150203 w 762902"/>
                  <a:gd name="connsiteY7" fmla="*/ 161925 h 762000"/>
                  <a:gd name="connsiteX8" fmla="*/ 217830 w 762902"/>
                  <a:gd name="connsiteY8" fmla="*/ 127635 h 762000"/>
                  <a:gd name="connsiteX9" fmla="*/ 214020 w 762902"/>
                  <a:gd name="connsiteY9" fmla="*/ 161925 h 762000"/>
                  <a:gd name="connsiteX10" fmla="*/ 150203 w 762902"/>
                  <a:gd name="connsiteY10" fmla="*/ 161925 h 762000"/>
                  <a:gd name="connsiteX11" fmla="*/ 211163 w 762902"/>
                  <a:gd name="connsiteY11" fmla="*/ 704850 h 762000"/>
                  <a:gd name="connsiteX12" fmla="*/ 214972 w 762902"/>
                  <a:gd name="connsiteY12" fmla="*/ 666750 h 762000"/>
                  <a:gd name="connsiteX13" fmla="*/ 299745 w 762902"/>
                  <a:gd name="connsiteY13" fmla="*/ 666750 h 762000"/>
                  <a:gd name="connsiteX14" fmla="*/ 303555 w 762902"/>
                  <a:gd name="connsiteY14" fmla="*/ 704850 h 762000"/>
                  <a:gd name="connsiteX15" fmla="*/ 211163 w 762902"/>
                  <a:gd name="connsiteY15" fmla="*/ 704850 h 762000"/>
                  <a:gd name="connsiteX16" fmla="*/ 224497 w 762902"/>
                  <a:gd name="connsiteY16" fmla="*/ 590550 h 762000"/>
                  <a:gd name="connsiteX17" fmla="*/ 292125 w 762902"/>
                  <a:gd name="connsiteY17" fmla="*/ 590550 h 762000"/>
                  <a:gd name="connsiteX18" fmla="*/ 295935 w 762902"/>
                  <a:gd name="connsiteY18" fmla="*/ 628650 h 762000"/>
                  <a:gd name="connsiteX19" fmla="*/ 219735 w 762902"/>
                  <a:gd name="connsiteY19" fmla="*/ 628650 h 762000"/>
                  <a:gd name="connsiteX20" fmla="*/ 224497 w 762902"/>
                  <a:gd name="connsiteY20" fmla="*/ 590550 h 762000"/>
                  <a:gd name="connsiteX21" fmla="*/ 233070 w 762902"/>
                  <a:gd name="connsiteY21" fmla="*/ 514350 h 762000"/>
                  <a:gd name="connsiteX22" fmla="*/ 283553 w 762902"/>
                  <a:gd name="connsiteY22" fmla="*/ 514350 h 762000"/>
                  <a:gd name="connsiteX23" fmla="*/ 287362 w 762902"/>
                  <a:gd name="connsiteY23" fmla="*/ 552450 h 762000"/>
                  <a:gd name="connsiteX24" fmla="*/ 228307 w 762902"/>
                  <a:gd name="connsiteY24" fmla="*/ 552450 h 762000"/>
                  <a:gd name="connsiteX25" fmla="*/ 233070 w 762902"/>
                  <a:gd name="connsiteY25" fmla="*/ 514350 h 762000"/>
                  <a:gd name="connsiteX26" fmla="*/ 240690 w 762902"/>
                  <a:gd name="connsiteY26" fmla="*/ 438150 h 762000"/>
                  <a:gd name="connsiteX27" fmla="*/ 274028 w 762902"/>
                  <a:gd name="connsiteY27" fmla="*/ 438150 h 762000"/>
                  <a:gd name="connsiteX28" fmla="*/ 277837 w 762902"/>
                  <a:gd name="connsiteY28" fmla="*/ 476250 h 762000"/>
                  <a:gd name="connsiteX29" fmla="*/ 235928 w 762902"/>
                  <a:gd name="connsiteY29" fmla="*/ 476250 h 762000"/>
                  <a:gd name="connsiteX30" fmla="*/ 240690 w 762902"/>
                  <a:gd name="connsiteY30" fmla="*/ 438150 h 762000"/>
                  <a:gd name="connsiteX31" fmla="*/ 249262 w 762902"/>
                  <a:gd name="connsiteY31" fmla="*/ 361950 h 762000"/>
                  <a:gd name="connsiteX32" fmla="*/ 265455 w 762902"/>
                  <a:gd name="connsiteY32" fmla="*/ 361950 h 762000"/>
                  <a:gd name="connsiteX33" fmla="*/ 269265 w 762902"/>
                  <a:gd name="connsiteY33" fmla="*/ 400050 h 762000"/>
                  <a:gd name="connsiteX34" fmla="*/ 244500 w 762902"/>
                  <a:gd name="connsiteY34" fmla="*/ 400050 h 762000"/>
                  <a:gd name="connsiteX35" fmla="*/ 249262 w 762902"/>
                  <a:gd name="connsiteY35" fmla="*/ 361950 h 762000"/>
                  <a:gd name="connsiteX36" fmla="*/ 257835 w 762902"/>
                  <a:gd name="connsiteY36" fmla="*/ 287655 h 762000"/>
                  <a:gd name="connsiteX37" fmla="*/ 261645 w 762902"/>
                  <a:gd name="connsiteY37" fmla="*/ 323850 h 762000"/>
                  <a:gd name="connsiteX38" fmla="*/ 253072 w 762902"/>
                  <a:gd name="connsiteY38" fmla="*/ 323850 h 762000"/>
                  <a:gd name="connsiteX39" fmla="*/ 257835 w 762902"/>
                  <a:gd name="connsiteY39" fmla="*/ 287655 h 762000"/>
                  <a:gd name="connsiteX40" fmla="*/ 667410 w 762902"/>
                  <a:gd name="connsiteY40" fmla="*/ 381000 h 762000"/>
                  <a:gd name="connsiteX41" fmla="*/ 667410 w 762902"/>
                  <a:gd name="connsiteY41" fmla="*/ 219075 h 762000"/>
                  <a:gd name="connsiteX42" fmla="*/ 734085 w 762902"/>
                  <a:gd name="connsiteY42" fmla="*/ 219075 h 762000"/>
                  <a:gd name="connsiteX43" fmla="*/ 762660 w 762902"/>
                  <a:gd name="connsiteY43" fmla="*/ 194310 h 762000"/>
                  <a:gd name="connsiteX44" fmla="*/ 740752 w 762902"/>
                  <a:gd name="connsiteY44" fmla="*/ 162878 h 762000"/>
                  <a:gd name="connsiteX45" fmla="*/ 289267 w 762902"/>
                  <a:gd name="connsiteY45" fmla="*/ 54293 h 762000"/>
                  <a:gd name="connsiteX46" fmla="*/ 286410 w 762902"/>
                  <a:gd name="connsiteY46" fmla="*/ 25717 h 762000"/>
                  <a:gd name="connsiteX47" fmla="*/ 257835 w 762902"/>
                  <a:gd name="connsiteY47" fmla="*/ 0 h 762000"/>
                  <a:gd name="connsiteX48" fmla="*/ 229260 w 762902"/>
                  <a:gd name="connsiteY48" fmla="*/ 25717 h 762000"/>
                  <a:gd name="connsiteX49" fmla="*/ 225450 w 762902"/>
                  <a:gd name="connsiteY49" fmla="*/ 60960 h 762000"/>
                  <a:gd name="connsiteX50" fmla="*/ 15900 w 762902"/>
                  <a:gd name="connsiteY50" fmla="*/ 165735 h 762000"/>
                  <a:gd name="connsiteX51" fmla="*/ 660 w 762902"/>
                  <a:gd name="connsiteY51" fmla="*/ 198120 h 762000"/>
                  <a:gd name="connsiteX52" fmla="*/ 29235 w 762902"/>
                  <a:gd name="connsiteY52" fmla="*/ 219075 h 762000"/>
                  <a:gd name="connsiteX53" fmla="*/ 208305 w 762902"/>
                  <a:gd name="connsiteY53" fmla="*/ 219075 h 762000"/>
                  <a:gd name="connsiteX54" fmla="*/ 154013 w 762902"/>
                  <a:gd name="connsiteY54" fmla="*/ 704850 h 762000"/>
                  <a:gd name="connsiteX55" fmla="*/ 57810 w 762902"/>
                  <a:gd name="connsiteY55" fmla="*/ 704850 h 762000"/>
                  <a:gd name="connsiteX56" fmla="*/ 57810 w 762902"/>
                  <a:gd name="connsiteY56" fmla="*/ 762000 h 762000"/>
                  <a:gd name="connsiteX57" fmla="*/ 457860 w 762902"/>
                  <a:gd name="connsiteY57" fmla="*/ 762000 h 762000"/>
                  <a:gd name="connsiteX58" fmla="*/ 457860 w 762902"/>
                  <a:gd name="connsiteY58" fmla="*/ 704850 h 762000"/>
                  <a:gd name="connsiteX59" fmla="*/ 361658 w 762902"/>
                  <a:gd name="connsiteY59" fmla="*/ 704850 h 762000"/>
                  <a:gd name="connsiteX60" fmla="*/ 307365 w 762902"/>
                  <a:gd name="connsiteY60" fmla="*/ 219075 h 762000"/>
                  <a:gd name="connsiteX61" fmla="*/ 629310 w 762902"/>
                  <a:gd name="connsiteY61" fmla="*/ 219075 h 762000"/>
                  <a:gd name="connsiteX62" fmla="*/ 629310 w 762902"/>
                  <a:gd name="connsiteY62" fmla="*/ 381000 h 762000"/>
                  <a:gd name="connsiteX63" fmla="*/ 534060 w 762902"/>
                  <a:gd name="connsiteY63" fmla="*/ 381000 h 762000"/>
                  <a:gd name="connsiteX64" fmla="*/ 534060 w 762902"/>
                  <a:gd name="connsiteY64" fmla="*/ 533400 h 762000"/>
                  <a:gd name="connsiteX65" fmla="*/ 762660 w 762902"/>
                  <a:gd name="connsiteY65" fmla="*/ 533400 h 762000"/>
                  <a:gd name="connsiteX66" fmla="*/ 762660 w 762902"/>
                  <a:gd name="connsiteY66" fmla="*/ 381000 h 762000"/>
                  <a:gd name="connsiteX67" fmla="*/ 667410 w 762902"/>
                  <a:gd name="connsiteY67"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762660 w 762902"/>
                  <a:gd name="connsiteY63" fmla="*/ 381000 h 762000"/>
                  <a:gd name="connsiteX64" fmla="*/ 667410 w 762902"/>
                  <a:gd name="connsiteY64" fmla="*/ 381000 h 762000"/>
                  <a:gd name="connsiteX0" fmla="*/ 301650 w 891341"/>
                  <a:gd name="connsiteY0" fmla="*/ 161925 h 762000"/>
                  <a:gd name="connsiteX1" fmla="*/ 295935 w 891341"/>
                  <a:gd name="connsiteY1" fmla="*/ 115253 h 762000"/>
                  <a:gd name="connsiteX2" fmla="*/ 492150 w 891341"/>
                  <a:gd name="connsiteY2" fmla="*/ 161925 h 762000"/>
                  <a:gd name="connsiteX3" fmla="*/ 301650 w 891341"/>
                  <a:gd name="connsiteY3" fmla="*/ 161925 h 762000"/>
                  <a:gd name="connsiteX4" fmla="*/ 150203 w 891341"/>
                  <a:gd name="connsiteY4" fmla="*/ 161925 h 762000"/>
                  <a:gd name="connsiteX5" fmla="*/ 217830 w 891341"/>
                  <a:gd name="connsiteY5" fmla="*/ 127635 h 762000"/>
                  <a:gd name="connsiteX6" fmla="*/ 214020 w 891341"/>
                  <a:gd name="connsiteY6" fmla="*/ 161925 h 762000"/>
                  <a:gd name="connsiteX7" fmla="*/ 150203 w 891341"/>
                  <a:gd name="connsiteY7" fmla="*/ 161925 h 762000"/>
                  <a:gd name="connsiteX8" fmla="*/ 211163 w 891341"/>
                  <a:gd name="connsiteY8" fmla="*/ 704850 h 762000"/>
                  <a:gd name="connsiteX9" fmla="*/ 214972 w 891341"/>
                  <a:gd name="connsiteY9" fmla="*/ 666750 h 762000"/>
                  <a:gd name="connsiteX10" fmla="*/ 299745 w 891341"/>
                  <a:gd name="connsiteY10" fmla="*/ 666750 h 762000"/>
                  <a:gd name="connsiteX11" fmla="*/ 303555 w 891341"/>
                  <a:gd name="connsiteY11" fmla="*/ 704850 h 762000"/>
                  <a:gd name="connsiteX12" fmla="*/ 211163 w 891341"/>
                  <a:gd name="connsiteY12" fmla="*/ 704850 h 762000"/>
                  <a:gd name="connsiteX13" fmla="*/ 224497 w 891341"/>
                  <a:gd name="connsiteY13" fmla="*/ 590550 h 762000"/>
                  <a:gd name="connsiteX14" fmla="*/ 292125 w 891341"/>
                  <a:gd name="connsiteY14" fmla="*/ 590550 h 762000"/>
                  <a:gd name="connsiteX15" fmla="*/ 295935 w 891341"/>
                  <a:gd name="connsiteY15" fmla="*/ 628650 h 762000"/>
                  <a:gd name="connsiteX16" fmla="*/ 219735 w 891341"/>
                  <a:gd name="connsiteY16" fmla="*/ 628650 h 762000"/>
                  <a:gd name="connsiteX17" fmla="*/ 224497 w 891341"/>
                  <a:gd name="connsiteY17" fmla="*/ 590550 h 762000"/>
                  <a:gd name="connsiteX18" fmla="*/ 233070 w 891341"/>
                  <a:gd name="connsiteY18" fmla="*/ 514350 h 762000"/>
                  <a:gd name="connsiteX19" fmla="*/ 283553 w 891341"/>
                  <a:gd name="connsiteY19" fmla="*/ 514350 h 762000"/>
                  <a:gd name="connsiteX20" fmla="*/ 287362 w 891341"/>
                  <a:gd name="connsiteY20" fmla="*/ 552450 h 762000"/>
                  <a:gd name="connsiteX21" fmla="*/ 228307 w 891341"/>
                  <a:gd name="connsiteY21" fmla="*/ 552450 h 762000"/>
                  <a:gd name="connsiteX22" fmla="*/ 233070 w 891341"/>
                  <a:gd name="connsiteY22" fmla="*/ 514350 h 762000"/>
                  <a:gd name="connsiteX23" fmla="*/ 240690 w 891341"/>
                  <a:gd name="connsiteY23" fmla="*/ 438150 h 762000"/>
                  <a:gd name="connsiteX24" fmla="*/ 274028 w 891341"/>
                  <a:gd name="connsiteY24" fmla="*/ 438150 h 762000"/>
                  <a:gd name="connsiteX25" fmla="*/ 277837 w 891341"/>
                  <a:gd name="connsiteY25" fmla="*/ 476250 h 762000"/>
                  <a:gd name="connsiteX26" fmla="*/ 235928 w 891341"/>
                  <a:gd name="connsiteY26" fmla="*/ 476250 h 762000"/>
                  <a:gd name="connsiteX27" fmla="*/ 240690 w 891341"/>
                  <a:gd name="connsiteY27" fmla="*/ 438150 h 762000"/>
                  <a:gd name="connsiteX28" fmla="*/ 249262 w 891341"/>
                  <a:gd name="connsiteY28" fmla="*/ 361950 h 762000"/>
                  <a:gd name="connsiteX29" fmla="*/ 265455 w 891341"/>
                  <a:gd name="connsiteY29" fmla="*/ 361950 h 762000"/>
                  <a:gd name="connsiteX30" fmla="*/ 269265 w 891341"/>
                  <a:gd name="connsiteY30" fmla="*/ 400050 h 762000"/>
                  <a:gd name="connsiteX31" fmla="*/ 244500 w 891341"/>
                  <a:gd name="connsiteY31" fmla="*/ 400050 h 762000"/>
                  <a:gd name="connsiteX32" fmla="*/ 249262 w 891341"/>
                  <a:gd name="connsiteY32" fmla="*/ 361950 h 762000"/>
                  <a:gd name="connsiteX33" fmla="*/ 257835 w 891341"/>
                  <a:gd name="connsiteY33" fmla="*/ 287655 h 762000"/>
                  <a:gd name="connsiteX34" fmla="*/ 261645 w 891341"/>
                  <a:gd name="connsiteY34" fmla="*/ 323850 h 762000"/>
                  <a:gd name="connsiteX35" fmla="*/ 253072 w 891341"/>
                  <a:gd name="connsiteY35" fmla="*/ 323850 h 762000"/>
                  <a:gd name="connsiteX36" fmla="*/ 257835 w 891341"/>
                  <a:gd name="connsiteY36" fmla="*/ 287655 h 762000"/>
                  <a:gd name="connsiteX37" fmla="*/ 667410 w 891341"/>
                  <a:gd name="connsiteY37" fmla="*/ 381000 h 762000"/>
                  <a:gd name="connsiteX38" fmla="*/ 667410 w 891341"/>
                  <a:gd name="connsiteY38" fmla="*/ 219075 h 762000"/>
                  <a:gd name="connsiteX39" fmla="*/ 734085 w 891341"/>
                  <a:gd name="connsiteY39" fmla="*/ 219075 h 762000"/>
                  <a:gd name="connsiteX40" fmla="*/ 762660 w 891341"/>
                  <a:gd name="connsiteY40" fmla="*/ 194310 h 762000"/>
                  <a:gd name="connsiteX41" fmla="*/ 740752 w 891341"/>
                  <a:gd name="connsiteY41" fmla="*/ 162878 h 762000"/>
                  <a:gd name="connsiteX42" fmla="*/ 289267 w 891341"/>
                  <a:gd name="connsiteY42" fmla="*/ 54293 h 762000"/>
                  <a:gd name="connsiteX43" fmla="*/ 286410 w 891341"/>
                  <a:gd name="connsiteY43" fmla="*/ 25717 h 762000"/>
                  <a:gd name="connsiteX44" fmla="*/ 257835 w 891341"/>
                  <a:gd name="connsiteY44" fmla="*/ 0 h 762000"/>
                  <a:gd name="connsiteX45" fmla="*/ 229260 w 891341"/>
                  <a:gd name="connsiteY45" fmla="*/ 25717 h 762000"/>
                  <a:gd name="connsiteX46" fmla="*/ 225450 w 891341"/>
                  <a:gd name="connsiteY46" fmla="*/ 60960 h 762000"/>
                  <a:gd name="connsiteX47" fmla="*/ 15900 w 891341"/>
                  <a:gd name="connsiteY47" fmla="*/ 165735 h 762000"/>
                  <a:gd name="connsiteX48" fmla="*/ 660 w 891341"/>
                  <a:gd name="connsiteY48" fmla="*/ 198120 h 762000"/>
                  <a:gd name="connsiteX49" fmla="*/ 29235 w 891341"/>
                  <a:gd name="connsiteY49" fmla="*/ 219075 h 762000"/>
                  <a:gd name="connsiteX50" fmla="*/ 208305 w 891341"/>
                  <a:gd name="connsiteY50" fmla="*/ 219075 h 762000"/>
                  <a:gd name="connsiteX51" fmla="*/ 154013 w 891341"/>
                  <a:gd name="connsiteY51" fmla="*/ 704850 h 762000"/>
                  <a:gd name="connsiteX52" fmla="*/ 57810 w 891341"/>
                  <a:gd name="connsiteY52" fmla="*/ 704850 h 762000"/>
                  <a:gd name="connsiteX53" fmla="*/ 57810 w 891341"/>
                  <a:gd name="connsiteY53" fmla="*/ 762000 h 762000"/>
                  <a:gd name="connsiteX54" fmla="*/ 457860 w 891341"/>
                  <a:gd name="connsiteY54" fmla="*/ 762000 h 762000"/>
                  <a:gd name="connsiteX55" fmla="*/ 457860 w 891341"/>
                  <a:gd name="connsiteY55" fmla="*/ 704850 h 762000"/>
                  <a:gd name="connsiteX56" fmla="*/ 361658 w 891341"/>
                  <a:gd name="connsiteY56" fmla="*/ 704850 h 762000"/>
                  <a:gd name="connsiteX57" fmla="*/ 307365 w 891341"/>
                  <a:gd name="connsiteY57" fmla="*/ 219075 h 762000"/>
                  <a:gd name="connsiteX58" fmla="*/ 629310 w 891341"/>
                  <a:gd name="connsiteY58" fmla="*/ 219075 h 762000"/>
                  <a:gd name="connsiteX59" fmla="*/ 629310 w 891341"/>
                  <a:gd name="connsiteY59" fmla="*/ 381000 h 762000"/>
                  <a:gd name="connsiteX60" fmla="*/ 534060 w 891341"/>
                  <a:gd name="connsiteY60" fmla="*/ 381000 h 762000"/>
                  <a:gd name="connsiteX61" fmla="*/ 534060 w 891341"/>
                  <a:gd name="connsiteY61" fmla="*/ 533400 h 762000"/>
                  <a:gd name="connsiteX62" fmla="*/ 762660 w 891341"/>
                  <a:gd name="connsiteY62" fmla="*/ 533400 h 762000"/>
                  <a:gd name="connsiteX63" fmla="*/ 891341 w 891341"/>
                  <a:gd name="connsiteY63" fmla="*/ 388561 h 762000"/>
                  <a:gd name="connsiteX64" fmla="*/ 667410 w 891341"/>
                  <a:gd name="connsiteY64"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667410 w 762902"/>
                  <a:gd name="connsiteY63" fmla="*/ 381000 h 762000"/>
                  <a:gd name="connsiteX0" fmla="*/ 301650 w 770229"/>
                  <a:gd name="connsiteY0" fmla="*/ 161925 h 762000"/>
                  <a:gd name="connsiteX1" fmla="*/ 295935 w 770229"/>
                  <a:gd name="connsiteY1" fmla="*/ 115253 h 762000"/>
                  <a:gd name="connsiteX2" fmla="*/ 492150 w 770229"/>
                  <a:gd name="connsiteY2" fmla="*/ 161925 h 762000"/>
                  <a:gd name="connsiteX3" fmla="*/ 301650 w 770229"/>
                  <a:gd name="connsiteY3" fmla="*/ 161925 h 762000"/>
                  <a:gd name="connsiteX4" fmla="*/ 150203 w 770229"/>
                  <a:gd name="connsiteY4" fmla="*/ 161925 h 762000"/>
                  <a:gd name="connsiteX5" fmla="*/ 217830 w 770229"/>
                  <a:gd name="connsiteY5" fmla="*/ 127635 h 762000"/>
                  <a:gd name="connsiteX6" fmla="*/ 214020 w 770229"/>
                  <a:gd name="connsiteY6" fmla="*/ 161925 h 762000"/>
                  <a:gd name="connsiteX7" fmla="*/ 150203 w 770229"/>
                  <a:gd name="connsiteY7" fmla="*/ 161925 h 762000"/>
                  <a:gd name="connsiteX8" fmla="*/ 211163 w 770229"/>
                  <a:gd name="connsiteY8" fmla="*/ 704850 h 762000"/>
                  <a:gd name="connsiteX9" fmla="*/ 214972 w 770229"/>
                  <a:gd name="connsiteY9" fmla="*/ 666750 h 762000"/>
                  <a:gd name="connsiteX10" fmla="*/ 299745 w 770229"/>
                  <a:gd name="connsiteY10" fmla="*/ 666750 h 762000"/>
                  <a:gd name="connsiteX11" fmla="*/ 303555 w 770229"/>
                  <a:gd name="connsiteY11" fmla="*/ 704850 h 762000"/>
                  <a:gd name="connsiteX12" fmla="*/ 211163 w 770229"/>
                  <a:gd name="connsiteY12" fmla="*/ 704850 h 762000"/>
                  <a:gd name="connsiteX13" fmla="*/ 224497 w 770229"/>
                  <a:gd name="connsiteY13" fmla="*/ 590550 h 762000"/>
                  <a:gd name="connsiteX14" fmla="*/ 292125 w 770229"/>
                  <a:gd name="connsiteY14" fmla="*/ 590550 h 762000"/>
                  <a:gd name="connsiteX15" fmla="*/ 295935 w 770229"/>
                  <a:gd name="connsiteY15" fmla="*/ 628650 h 762000"/>
                  <a:gd name="connsiteX16" fmla="*/ 219735 w 770229"/>
                  <a:gd name="connsiteY16" fmla="*/ 628650 h 762000"/>
                  <a:gd name="connsiteX17" fmla="*/ 224497 w 770229"/>
                  <a:gd name="connsiteY17" fmla="*/ 590550 h 762000"/>
                  <a:gd name="connsiteX18" fmla="*/ 233070 w 770229"/>
                  <a:gd name="connsiteY18" fmla="*/ 514350 h 762000"/>
                  <a:gd name="connsiteX19" fmla="*/ 283553 w 770229"/>
                  <a:gd name="connsiteY19" fmla="*/ 514350 h 762000"/>
                  <a:gd name="connsiteX20" fmla="*/ 287362 w 770229"/>
                  <a:gd name="connsiteY20" fmla="*/ 552450 h 762000"/>
                  <a:gd name="connsiteX21" fmla="*/ 228307 w 770229"/>
                  <a:gd name="connsiteY21" fmla="*/ 552450 h 762000"/>
                  <a:gd name="connsiteX22" fmla="*/ 233070 w 770229"/>
                  <a:gd name="connsiteY22" fmla="*/ 514350 h 762000"/>
                  <a:gd name="connsiteX23" fmla="*/ 240690 w 770229"/>
                  <a:gd name="connsiteY23" fmla="*/ 438150 h 762000"/>
                  <a:gd name="connsiteX24" fmla="*/ 274028 w 770229"/>
                  <a:gd name="connsiteY24" fmla="*/ 438150 h 762000"/>
                  <a:gd name="connsiteX25" fmla="*/ 277837 w 770229"/>
                  <a:gd name="connsiteY25" fmla="*/ 476250 h 762000"/>
                  <a:gd name="connsiteX26" fmla="*/ 235928 w 770229"/>
                  <a:gd name="connsiteY26" fmla="*/ 476250 h 762000"/>
                  <a:gd name="connsiteX27" fmla="*/ 240690 w 770229"/>
                  <a:gd name="connsiteY27" fmla="*/ 438150 h 762000"/>
                  <a:gd name="connsiteX28" fmla="*/ 249262 w 770229"/>
                  <a:gd name="connsiteY28" fmla="*/ 361950 h 762000"/>
                  <a:gd name="connsiteX29" fmla="*/ 265455 w 770229"/>
                  <a:gd name="connsiteY29" fmla="*/ 361950 h 762000"/>
                  <a:gd name="connsiteX30" fmla="*/ 269265 w 770229"/>
                  <a:gd name="connsiteY30" fmla="*/ 400050 h 762000"/>
                  <a:gd name="connsiteX31" fmla="*/ 244500 w 770229"/>
                  <a:gd name="connsiteY31" fmla="*/ 400050 h 762000"/>
                  <a:gd name="connsiteX32" fmla="*/ 249262 w 770229"/>
                  <a:gd name="connsiteY32" fmla="*/ 361950 h 762000"/>
                  <a:gd name="connsiteX33" fmla="*/ 257835 w 770229"/>
                  <a:gd name="connsiteY33" fmla="*/ 287655 h 762000"/>
                  <a:gd name="connsiteX34" fmla="*/ 261645 w 770229"/>
                  <a:gd name="connsiteY34" fmla="*/ 323850 h 762000"/>
                  <a:gd name="connsiteX35" fmla="*/ 253072 w 770229"/>
                  <a:gd name="connsiteY35" fmla="*/ 323850 h 762000"/>
                  <a:gd name="connsiteX36" fmla="*/ 257835 w 770229"/>
                  <a:gd name="connsiteY36" fmla="*/ 287655 h 762000"/>
                  <a:gd name="connsiteX37" fmla="*/ 667410 w 770229"/>
                  <a:gd name="connsiteY37" fmla="*/ 381000 h 762000"/>
                  <a:gd name="connsiteX38" fmla="*/ 667410 w 770229"/>
                  <a:gd name="connsiteY38" fmla="*/ 219075 h 762000"/>
                  <a:gd name="connsiteX39" fmla="*/ 734085 w 770229"/>
                  <a:gd name="connsiteY39" fmla="*/ 219075 h 762000"/>
                  <a:gd name="connsiteX40" fmla="*/ 762660 w 770229"/>
                  <a:gd name="connsiteY40" fmla="*/ 194310 h 762000"/>
                  <a:gd name="connsiteX41" fmla="*/ 740752 w 770229"/>
                  <a:gd name="connsiteY41" fmla="*/ 162878 h 762000"/>
                  <a:gd name="connsiteX42" fmla="*/ 289267 w 770229"/>
                  <a:gd name="connsiteY42" fmla="*/ 54293 h 762000"/>
                  <a:gd name="connsiteX43" fmla="*/ 286410 w 770229"/>
                  <a:gd name="connsiteY43" fmla="*/ 25717 h 762000"/>
                  <a:gd name="connsiteX44" fmla="*/ 257835 w 770229"/>
                  <a:gd name="connsiteY44" fmla="*/ 0 h 762000"/>
                  <a:gd name="connsiteX45" fmla="*/ 229260 w 770229"/>
                  <a:gd name="connsiteY45" fmla="*/ 25717 h 762000"/>
                  <a:gd name="connsiteX46" fmla="*/ 225450 w 770229"/>
                  <a:gd name="connsiteY46" fmla="*/ 60960 h 762000"/>
                  <a:gd name="connsiteX47" fmla="*/ 15900 w 770229"/>
                  <a:gd name="connsiteY47" fmla="*/ 165735 h 762000"/>
                  <a:gd name="connsiteX48" fmla="*/ 660 w 770229"/>
                  <a:gd name="connsiteY48" fmla="*/ 198120 h 762000"/>
                  <a:gd name="connsiteX49" fmla="*/ 29235 w 770229"/>
                  <a:gd name="connsiteY49" fmla="*/ 219075 h 762000"/>
                  <a:gd name="connsiteX50" fmla="*/ 208305 w 770229"/>
                  <a:gd name="connsiteY50" fmla="*/ 219075 h 762000"/>
                  <a:gd name="connsiteX51" fmla="*/ 154013 w 770229"/>
                  <a:gd name="connsiteY51" fmla="*/ 704850 h 762000"/>
                  <a:gd name="connsiteX52" fmla="*/ 57810 w 770229"/>
                  <a:gd name="connsiteY52" fmla="*/ 704850 h 762000"/>
                  <a:gd name="connsiteX53" fmla="*/ 57810 w 770229"/>
                  <a:gd name="connsiteY53" fmla="*/ 762000 h 762000"/>
                  <a:gd name="connsiteX54" fmla="*/ 457860 w 770229"/>
                  <a:gd name="connsiteY54" fmla="*/ 762000 h 762000"/>
                  <a:gd name="connsiteX55" fmla="*/ 457860 w 770229"/>
                  <a:gd name="connsiteY55" fmla="*/ 704850 h 762000"/>
                  <a:gd name="connsiteX56" fmla="*/ 361658 w 770229"/>
                  <a:gd name="connsiteY56" fmla="*/ 704850 h 762000"/>
                  <a:gd name="connsiteX57" fmla="*/ 307365 w 770229"/>
                  <a:gd name="connsiteY57" fmla="*/ 219075 h 762000"/>
                  <a:gd name="connsiteX58" fmla="*/ 629310 w 770229"/>
                  <a:gd name="connsiteY58" fmla="*/ 219075 h 762000"/>
                  <a:gd name="connsiteX59" fmla="*/ 629310 w 770229"/>
                  <a:gd name="connsiteY59" fmla="*/ 381000 h 762000"/>
                  <a:gd name="connsiteX60" fmla="*/ 534060 w 770229"/>
                  <a:gd name="connsiteY60" fmla="*/ 381000 h 762000"/>
                  <a:gd name="connsiteX61" fmla="*/ 534060 w 770229"/>
                  <a:gd name="connsiteY61" fmla="*/ 533400 h 762000"/>
                  <a:gd name="connsiteX62" fmla="*/ 770229 w 770229"/>
                  <a:gd name="connsiteY62" fmla="*/ 538440 h 762000"/>
                  <a:gd name="connsiteX63" fmla="*/ 667410 w 770229"/>
                  <a:gd name="connsiteY63"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667410 w 762902"/>
                  <a:gd name="connsiteY62"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667410 w 762902"/>
                  <a:gd name="connsiteY61"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667410 w 762902"/>
                  <a:gd name="connsiteY60" fmla="*/ 38100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62902" h="762000">
                    <a:moveTo>
                      <a:pt x="301650" y="161925"/>
                    </a:moveTo>
                    <a:lnTo>
                      <a:pt x="295935" y="115253"/>
                    </a:lnTo>
                    <a:lnTo>
                      <a:pt x="492150" y="161925"/>
                    </a:lnTo>
                    <a:lnTo>
                      <a:pt x="301650" y="161925"/>
                    </a:lnTo>
                    <a:close/>
                    <a:moveTo>
                      <a:pt x="150203" y="161925"/>
                    </a:moveTo>
                    <a:lnTo>
                      <a:pt x="217830" y="127635"/>
                    </a:lnTo>
                    <a:lnTo>
                      <a:pt x="214020" y="161925"/>
                    </a:lnTo>
                    <a:lnTo>
                      <a:pt x="150203" y="161925"/>
                    </a:lnTo>
                    <a:close/>
                    <a:moveTo>
                      <a:pt x="211163" y="704850"/>
                    </a:moveTo>
                    <a:lnTo>
                      <a:pt x="214972" y="666750"/>
                    </a:lnTo>
                    <a:lnTo>
                      <a:pt x="299745" y="666750"/>
                    </a:lnTo>
                    <a:lnTo>
                      <a:pt x="303555" y="704850"/>
                    </a:lnTo>
                    <a:lnTo>
                      <a:pt x="211163" y="704850"/>
                    </a:lnTo>
                    <a:close/>
                    <a:moveTo>
                      <a:pt x="224497" y="590550"/>
                    </a:moveTo>
                    <a:lnTo>
                      <a:pt x="292125" y="590550"/>
                    </a:lnTo>
                    <a:lnTo>
                      <a:pt x="295935" y="628650"/>
                    </a:lnTo>
                    <a:lnTo>
                      <a:pt x="219735" y="628650"/>
                    </a:lnTo>
                    <a:lnTo>
                      <a:pt x="224497" y="590550"/>
                    </a:lnTo>
                    <a:close/>
                    <a:moveTo>
                      <a:pt x="233070" y="514350"/>
                    </a:moveTo>
                    <a:lnTo>
                      <a:pt x="283553" y="514350"/>
                    </a:lnTo>
                    <a:lnTo>
                      <a:pt x="287362" y="552450"/>
                    </a:lnTo>
                    <a:lnTo>
                      <a:pt x="228307" y="552450"/>
                    </a:lnTo>
                    <a:lnTo>
                      <a:pt x="233070" y="514350"/>
                    </a:lnTo>
                    <a:close/>
                    <a:moveTo>
                      <a:pt x="240690" y="438150"/>
                    </a:moveTo>
                    <a:lnTo>
                      <a:pt x="274028" y="438150"/>
                    </a:lnTo>
                    <a:lnTo>
                      <a:pt x="277837" y="476250"/>
                    </a:lnTo>
                    <a:lnTo>
                      <a:pt x="235928" y="476250"/>
                    </a:lnTo>
                    <a:lnTo>
                      <a:pt x="240690" y="438150"/>
                    </a:lnTo>
                    <a:close/>
                    <a:moveTo>
                      <a:pt x="249262" y="361950"/>
                    </a:moveTo>
                    <a:lnTo>
                      <a:pt x="265455" y="361950"/>
                    </a:lnTo>
                    <a:lnTo>
                      <a:pt x="269265" y="400050"/>
                    </a:lnTo>
                    <a:lnTo>
                      <a:pt x="244500" y="400050"/>
                    </a:lnTo>
                    <a:lnTo>
                      <a:pt x="249262" y="361950"/>
                    </a:lnTo>
                    <a:close/>
                    <a:moveTo>
                      <a:pt x="257835" y="287655"/>
                    </a:moveTo>
                    <a:lnTo>
                      <a:pt x="261645" y="323850"/>
                    </a:lnTo>
                    <a:lnTo>
                      <a:pt x="253072" y="323850"/>
                    </a:lnTo>
                    <a:lnTo>
                      <a:pt x="257835" y="287655"/>
                    </a:lnTo>
                    <a:close/>
                    <a:moveTo>
                      <a:pt x="667410" y="381000"/>
                    </a:moveTo>
                    <a:lnTo>
                      <a:pt x="667410" y="219075"/>
                    </a:lnTo>
                    <a:lnTo>
                      <a:pt x="734085" y="219075"/>
                    </a:lnTo>
                    <a:cubicBezTo>
                      <a:pt x="748373" y="219075"/>
                      <a:pt x="760755" y="208598"/>
                      <a:pt x="762660" y="194310"/>
                    </a:cubicBezTo>
                    <a:cubicBezTo>
                      <a:pt x="764565" y="180023"/>
                      <a:pt x="755040" y="166688"/>
                      <a:pt x="740752" y="162878"/>
                    </a:cubicBezTo>
                    <a:lnTo>
                      <a:pt x="289267" y="54293"/>
                    </a:lnTo>
                    <a:lnTo>
                      <a:pt x="286410" y="25717"/>
                    </a:lnTo>
                    <a:cubicBezTo>
                      <a:pt x="284505" y="10478"/>
                      <a:pt x="272123" y="0"/>
                      <a:pt x="257835" y="0"/>
                    </a:cubicBezTo>
                    <a:cubicBezTo>
                      <a:pt x="243547" y="0"/>
                      <a:pt x="231165" y="10478"/>
                      <a:pt x="229260" y="25717"/>
                    </a:cubicBezTo>
                    <a:lnTo>
                      <a:pt x="225450" y="60960"/>
                    </a:lnTo>
                    <a:lnTo>
                      <a:pt x="15900" y="165735"/>
                    </a:lnTo>
                    <a:cubicBezTo>
                      <a:pt x="4470" y="171450"/>
                      <a:pt x="-2198" y="184785"/>
                      <a:pt x="660" y="198120"/>
                    </a:cubicBezTo>
                    <a:cubicBezTo>
                      <a:pt x="4470" y="209550"/>
                      <a:pt x="15900" y="219075"/>
                      <a:pt x="29235" y="219075"/>
                    </a:cubicBezTo>
                    <a:lnTo>
                      <a:pt x="208305" y="219075"/>
                    </a:lnTo>
                    <a:lnTo>
                      <a:pt x="154013" y="704850"/>
                    </a:lnTo>
                    <a:lnTo>
                      <a:pt x="57810" y="704850"/>
                    </a:lnTo>
                    <a:lnTo>
                      <a:pt x="57810" y="762000"/>
                    </a:lnTo>
                    <a:lnTo>
                      <a:pt x="457860" y="762000"/>
                    </a:lnTo>
                    <a:lnTo>
                      <a:pt x="457860" y="704850"/>
                    </a:lnTo>
                    <a:lnTo>
                      <a:pt x="361658" y="704850"/>
                    </a:lnTo>
                    <a:lnTo>
                      <a:pt x="307365" y="219075"/>
                    </a:lnTo>
                    <a:lnTo>
                      <a:pt x="629310" y="219075"/>
                    </a:lnTo>
                    <a:lnTo>
                      <a:pt x="629310" y="381000"/>
                    </a:lnTo>
                    <a:lnTo>
                      <a:pt x="667410" y="381000"/>
                    </a:ln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grpSp>
        <p:nvGrpSpPr>
          <p:cNvPr id="80" name="Ryhmä 79">
            <a:extLst>
              <a:ext uri="{FF2B5EF4-FFF2-40B4-BE49-F238E27FC236}">
                <a16:creationId xmlns:a16="http://schemas.microsoft.com/office/drawing/2014/main" id="{1312D6A5-A1FD-A07B-23A9-7D89F9271776}"/>
              </a:ext>
            </a:extLst>
          </p:cNvPr>
          <p:cNvGrpSpPr/>
          <p:nvPr/>
        </p:nvGrpSpPr>
        <p:grpSpPr>
          <a:xfrm>
            <a:off x="3614349" y="4578491"/>
            <a:ext cx="1348458" cy="732487"/>
            <a:chOff x="4147258" y="5963297"/>
            <a:chExt cx="1348458" cy="732487"/>
          </a:xfrm>
        </p:grpSpPr>
        <p:sp>
          <p:nvSpPr>
            <p:cNvPr id="82" name="Vapaamuotoinen: Muoto 81">
              <a:extLst>
                <a:ext uri="{FF2B5EF4-FFF2-40B4-BE49-F238E27FC236}">
                  <a16:creationId xmlns:a16="http://schemas.microsoft.com/office/drawing/2014/main" id="{E898A77B-4A84-AEA3-A676-914AC99A9AB7}"/>
                </a:ext>
              </a:extLst>
            </p:cNvPr>
            <p:cNvSpPr/>
            <p:nvPr/>
          </p:nvSpPr>
          <p:spPr>
            <a:xfrm flipH="1">
              <a:off x="4465649" y="6617690"/>
              <a:ext cx="185609" cy="51392"/>
            </a:xfrm>
            <a:custGeom>
              <a:avLst/>
              <a:gdLst>
                <a:gd name="connsiteX0" fmla="*/ 384183 w 384182"/>
                <a:gd name="connsiteY0" fmla="*/ 96046 h 96045"/>
                <a:gd name="connsiteX1" fmla="*/ 178371 w 384182"/>
                <a:gd name="connsiteY1" fmla="*/ 96046 h 96045"/>
                <a:gd name="connsiteX2" fmla="*/ 109767 w 384182"/>
                <a:gd name="connsiteY2" fmla="*/ 27442 h 96045"/>
                <a:gd name="connsiteX3" fmla="*/ 41162 w 384182"/>
                <a:gd name="connsiteY3" fmla="*/ 96046 h 96045"/>
                <a:gd name="connsiteX4" fmla="*/ 0 w 384182"/>
                <a:gd name="connsiteY4" fmla="*/ 96046 h 96045"/>
                <a:gd name="connsiteX5" fmla="*/ 0 w 384182"/>
                <a:gd name="connsiteY5" fmla="*/ 0 h 96045"/>
                <a:gd name="connsiteX6" fmla="*/ 384183 w 384182"/>
                <a:gd name="connsiteY6" fmla="*/ 0 h 96045"/>
                <a:gd name="connsiteX7" fmla="*/ 384183 w 384182"/>
                <a:gd name="connsiteY7" fmla="*/ 96046 h 9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182" h="96045">
                  <a:moveTo>
                    <a:pt x="384183" y="96046"/>
                  </a:moveTo>
                  <a:lnTo>
                    <a:pt x="178371" y="96046"/>
                  </a:lnTo>
                  <a:cubicBezTo>
                    <a:pt x="178371" y="58313"/>
                    <a:pt x="147499" y="27442"/>
                    <a:pt x="109767" y="27442"/>
                  </a:cubicBezTo>
                  <a:cubicBezTo>
                    <a:pt x="72034" y="27442"/>
                    <a:pt x="41162" y="58313"/>
                    <a:pt x="41162" y="96046"/>
                  </a:cubicBezTo>
                  <a:lnTo>
                    <a:pt x="0" y="96046"/>
                  </a:lnTo>
                  <a:lnTo>
                    <a:pt x="0" y="0"/>
                  </a:lnTo>
                  <a:lnTo>
                    <a:pt x="384183" y="0"/>
                  </a:lnTo>
                  <a:lnTo>
                    <a:pt x="384183" y="96046"/>
                  </a:ln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Suorakulmio 82">
              <a:extLst>
                <a:ext uri="{FF2B5EF4-FFF2-40B4-BE49-F238E27FC236}">
                  <a16:creationId xmlns:a16="http://schemas.microsoft.com/office/drawing/2014/main" id="{11B740B6-5B1A-A98B-FAD4-BD9206DB9891}"/>
                </a:ext>
              </a:extLst>
            </p:cNvPr>
            <p:cNvSpPr/>
            <p:nvPr/>
          </p:nvSpPr>
          <p:spPr>
            <a:xfrm flipH="1">
              <a:off x="4465649" y="6623942"/>
              <a:ext cx="67571" cy="51392"/>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84" name="Vapaamuotoinen: Muoto 83">
              <a:extLst>
                <a:ext uri="{FF2B5EF4-FFF2-40B4-BE49-F238E27FC236}">
                  <a16:creationId xmlns:a16="http://schemas.microsoft.com/office/drawing/2014/main" id="{3B911F54-5DA1-875C-912F-8B0816F9FFF7}"/>
                </a:ext>
              </a:extLst>
            </p:cNvPr>
            <p:cNvSpPr/>
            <p:nvPr/>
          </p:nvSpPr>
          <p:spPr>
            <a:xfrm flipH="1">
              <a:off x="4361124" y="6618846"/>
              <a:ext cx="185609" cy="50237"/>
            </a:xfrm>
            <a:custGeom>
              <a:avLst/>
              <a:gdLst>
                <a:gd name="connsiteX0" fmla="*/ 384183 w 384182"/>
                <a:gd name="connsiteY0" fmla="*/ 96046 h 96045"/>
                <a:gd name="connsiteX1" fmla="*/ 178371 w 384182"/>
                <a:gd name="connsiteY1" fmla="*/ 96046 h 96045"/>
                <a:gd name="connsiteX2" fmla="*/ 109767 w 384182"/>
                <a:gd name="connsiteY2" fmla="*/ 27442 h 96045"/>
                <a:gd name="connsiteX3" fmla="*/ 41162 w 384182"/>
                <a:gd name="connsiteY3" fmla="*/ 96046 h 96045"/>
                <a:gd name="connsiteX4" fmla="*/ 0 w 384182"/>
                <a:gd name="connsiteY4" fmla="*/ 96046 h 96045"/>
                <a:gd name="connsiteX5" fmla="*/ 0 w 384182"/>
                <a:gd name="connsiteY5" fmla="*/ 0 h 96045"/>
                <a:gd name="connsiteX6" fmla="*/ 384183 w 384182"/>
                <a:gd name="connsiteY6" fmla="*/ 0 h 96045"/>
                <a:gd name="connsiteX7" fmla="*/ 384183 w 384182"/>
                <a:gd name="connsiteY7" fmla="*/ 96046 h 9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182" h="96045">
                  <a:moveTo>
                    <a:pt x="384183" y="96046"/>
                  </a:moveTo>
                  <a:lnTo>
                    <a:pt x="178371" y="96046"/>
                  </a:lnTo>
                  <a:cubicBezTo>
                    <a:pt x="178371" y="58313"/>
                    <a:pt x="147499" y="27442"/>
                    <a:pt x="109767" y="27442"/>
                  </a:cubicBezTo>
                  <a:cubicBezTo>
                    <a:pt x="72034" y="27442"/>
                    <a:pt x="41162" y="58313"/>
                    <a:pt x="41162" y="96046"/>
                  </a:cubicBezTo>
                  <a:lnTo>
                    <a:pt x="0" y="96046"/>
                  </a:lnTo>
                  <a:lnTo>
                    <a:pt x="0" y="0"/>
                  </a:lnTo>
                  <a:lnTo>
                    <a:pt x="384183" y="0"/>
                  </a:lnTo>
                  <a:lnTo>
                    <a:pt x="384183" y="96046"/>
                  </a:ln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Suorakulmio 84">
              <a:extLst>
                <a:ext uri="{FF2B5EF4-FFF2-40B4-BE49-F238E27FC236}">
                  <a16:creationId xmlns:a16="http://schemas.microsoft.com/office/drawing/2014/main" id="{7C489C67-68A3-1251-BBBB-1D0BDFF97FEC}"/>
                </a:ext>
              </a:extLst>
            </p:cNvPr>
            <p:cNvSpPr/>
            <p:nvPr/>
          </p:nvSpPr>
          <p:spPr>
            <a:xfrm flipH="1">
              <a:off x="4361124" y="6623625"/>
              <a:ext cx="72662" cy="51392"/>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86" name="Vapaamuotoinen: Muoto 85">
              <a:extLst>
                <a:ext uri="{FF2B5EF4-FFF2-40B4-BE49-F238E27FC236}">
                  <a16:creationId xmlns:a16="http://schemas.microsoft.com/office/drawing/2014/main" id="{E35F5F52-46F4-1E28-6C58-9FDD2B8D7797}"/>
                </a:ext>
              </a:extLst>
            </p:cNvPr>
            <p:cNvSpPr/>
            <p:nvPr/>
          </p:nvSpPr>
          <p:spPr>
            <a:xfrm flipH="1">
              <a:off x="4348892" y="6644265"/>
              <a:ext cx="46402" cy="51392"/>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Vapaamuotoinen: Muoto 86">
              <a:extLst>
                <a:ext uri="{FF2B5EF4-FFF2-40B4-BE49-F238E27FC236}">
                  <a16:creationId xmlns:a16="http://schemas.microsoft.com/office/drawing/2014/main" id="{3232EA83-A7F1-3D3E-E7AE-6ECFE3C09EAF}"/>
                </a:ext>
              </a:extLst>
            </p:cNvPr>
            <p:cNvSpPr/>
            <p:nvPr/>
          </p:nvSpPr>
          <p:spPr>
            <a:xfrm flipH="1">
              <a:off x="4170460" y="6644265"/>
              <a:ext cx="46402" cy="51392"/>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Vapaamuotoinen: Muoto 87">
              <a:extLst>
                <a:ext uri="{FF2B5EF4-FFF2-40B4-BE49-F238E27FC236}">
                  <a16:creationId xmlns:a16="http://schemas.microsoft.com/office/drawing/2014/main" id="{41CE65D9-07F1-41E6-FFDB-D9BAE5DFF39F}"/>
                </a:ext>
              </a:extLst>
            </p:cNvPr>
            <p:cNvSpPr/>
            <p:nvPr/>
          </p:nvSpPr>
          <p:spPr>
            <a:xfrm flipH="1">
              <a:off x="4277254" y="6320716"/>
              <a:ext cx="397937" cy="88101"/>
            </a:xfrm>
            <a:custGeom>
              <a:avLst/>
              <a:gdLst>
                <a:gd name="connsiteX0" fmla="*/ 0 w 384182"/>
                <a:gd name="connsiteY0" fmla="*/ 0 h 164649"/>
                <a:gd name="connsiteX1" fmla="*/ 384183 w 384182"/>
                <a:gd name="connsiteY1" fmla="*/ 0 h 164649"/>
                <a:gd name="connsiteX2" fmla="*/ 384183 w 384182"/>
                <a:gd name="connsiteY2" fmla="*/ 164650 h 164649"/>
                <a:gd name="connsiteX3" fmla="*/ 0 w 384182"/>
                <a:gd name="connsiteY3" fmla="*/ 164650 h 164649"/>
              </a:gdLst>
              <a:ahLst/>
              <a:cxnLst>
                <a:cxn ang="0">
                  <a:pos x="connsiteX0" y="connsiteY0"/>
                </a:cxn>
                <a:cxn ang="0">
                  <a:pos x="connsiteX1" y="connsiteY1"/>
                </a:cxn>
                <a:cxn ang="0">
                  <a:pos x="connsiteX2" y="connsiteY2"/>
                </a:cxn>
                <a:cxn ang="0">
                  <a:pos x="connsiteX3" y="connsiteY3"/>
                </a:cxn>
              </a:cxnLst>
              <a:rect l="l" t="t" r="r" b="b"/>
              <a:pathLst>
                <a:path w="384182" h="164649">
                  <a:moveTo>
                    <a:pt x="0" y="0"/>
                  </a:moveTo>
                  <a:lnTo>
                    <a:pt x="384183" y="0"/>
                  </a:lnTo>
                  <a:lnTo>
                    <a:pt x="384183" y="164650"/>
                  </a:lnTo>
                  <a:lnTo>
                    <a:pt x="0" y="164650"/>
                  </a:lnTo>
                  <a:close/>
                </a:path>
              </a:pathLst>
            </a:custGeom>
            <a:solidFill>
              <a:srgbClr val="FF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Vapaamuotoinen: Muoto 88">
              <a:extLst>
                <a:ext uri="{FF2B5EF4-FFF2-40B4-BE49-F238E27FC236}">
                  <a16:creationId xmlns:a16="http://schemas.microsoft.com/office/drawing/2014/main" id="{83E8E5DA-285E-D6DF-DEFE-1FE2F39AADAB}"/>
                </a:ext>
              </a:extLst>
            </p:cNvPr>
            <p:cNvSpPr/>
            <p:nvPr/>
          </p:nvSpPr>
          <p:spPr>
            <a:xfrm flipH="1">
              <a:off x="4147258" y="6537810"/>
              <a:ext cx="92804" cy="132152"/>
            </a:xfrm>
            <a:custGeom>
              <a:avLst/>
              <a:gdLst>
                <a:gd name="connsiteX0" fmla="*/ 27442 w 192091"/>
                <a:gd name="connsiteY0" fmla="*/ 27442 h 246974"/>
                <a:gd name="connsiteX1" fmla="*/ 68604 w 192091"/>
                <a:gd name="connsiteY1" fmla="*/ 27442 h 246974"/>
                <a:gd name="connsiteX2" fmla="*/ 94674 w 192091"/>
                <a:gd name="connsiteY2" fmla="*/ 47337 h 246974"/>
                <a:gd name="connsiteX3" fmla="*/ 108394 w 192091"/>
                <a:gd name="connsiteY3" fmla="*/ 94674 h 246974"/>
                <a:gd name="connsiteX4" fmla="*/ 109080 w 192091"/>
                <a:gd name="connsiteY4" fmla="*/ 96046 h 246974"/>
                <a:gd name="connsiteX5" fmla="*/ 27442 w 192091"/>
                <a:gd name="connsiteY5" fmla="*/ 96046 h 246974"/>
                <a:gd name="connsiteX6" fmla="*/ 27442 w 192091"/>
                <a:gd name="connsiteY6" fmla="*/ 27442 h 246974"/>
                <a:gd name="connsiteX7" fmla="*/ 68604 w 192091"/>
                <a:gd name="connsiteY7" fmla="*/ 0 h 246974"/>
                <a:gd name="connsiteX8" fmla="*/ 0 w 192091"/>
                <a:gd name="connsiteY8" fmla="*/ 0 h 246974"/>
                <a:gd name="connsiteX9" fmla="*/ 0 w 192091"/>
                <a:gd name="connsiteY9" fmla="*/ 96046 h 246974"/>
                <a:gd name="connsiteX10" fmla="*/ 0 w 192091"/>
                <a:gd name="connsiteY10" fmla="*/ 137208 h 246974"/>
                <a:gd name="connsiteX11" fmla="*/ 0 w 192091"/>
                <a:gd name="connsiteY11" fmla="*/ 246975 h 246974"/>
                <a:gd name="connsiteX12" fmla="*/ 27442 w 192091"/>
                <a:gd name="connsiteY12" fmla="*/ 246975 h 246974"/>
                <a:gd name="connsiteX13" fmla="*/ 96046 w 192091"/>
                <a:gd name="connsiteY13" fmla="*/ 178371 h 246974"/>
                <a:gd name="connsiteX14" fmla="*/ 164650 w 192091"/>
                <a:gd name="connsiteY14" fmla="*/ 246975 h 246974"/>
                <a:gd name="connsiteX15" fmla="*/ 192091 w 192091"/>
                <a:gd name="connsiteY15" fmla="*/ 219533 h 246974"/>
                <a:gd name="connsiteX16" fmla="*/ 192091 w 192091"/>
                <a:gd name="connsiteY16" fmla="*/ 150929 h 246974"/>
                <a:gd name="connsiteX17" fmla="*/ 181115 w 192091"/>
                <a:gd name="connsiteY17" fmla="*/ 128976 h 246974"/>
                <a:gd name="connsiteX18" fmla="*/ 144755 w 192091"/>
                <a:gd name="connsiteY18" fmla="*/ 101534 h 246974"/>
                <a:gd name="connsiteX19" fmla="*/ 135150 w 192091"/>
                <a:gd name="connsiteY19" fmla="*/ 87127 h 246974"/>
                <a:gd name="connsiteX20" fmla="*/ 121429 w 192091"/>
                <a:gd name="connsiteY20" fmla="*/ 39790 h 246974"/>
                <a:gd name="connsiteX21" fmla="*/ 68604 w 192091"/>
                <a:gd name="connsiteY21" fmla="*/ 0 h 2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2091" h="246974">
                  <a:moveTo>
                    <a:pt x="27442" y="27442"/>
                  </a:moveTo>
                  <a:lnTo>
                    <a:pt x="68604" y="27442"/>
                  </a:lnTo>
                  <a:cubicBezTo>
                    <a:pt x="80953" y="27442"/>
                    <a:pt x="91929" y="35674"/>
                    <a:pt x="94674" y="47337"/>
                  </a:cubicBezTo>
                  <a:lnTo>
                    <a:pt x="108394" y="94674"/>
                  </a:lnTo>
                  <a:cubicBezTo>
                    <a:pt x="108394" y="95360"/>
                    <a:pt x="109080" y="95360"/>
                    <a:pt x="109080" y="96046"/>
                  </a:cubicBezTo>
                  <a:lnTo>
                    <a:pt x="27442" y="96046"/>
                  </a:lnTo>
                  <a:lnTo>
                    <a:pt x="27442" y="27442"/>
                  </a:lnTo>
                  <a:close/>
                  <a:moveTo>
                    <a:pt x="68604" y="0"/>
                  </a:moveTo>
                  <a:lnTo>
                    <a:pt x="0" y="0"/>
                  </a:lnTo>
                  <a:lnTo>
                    <a:pt x="0" y="96046"/>
                  </a:lnTo>
                  <a:lnTo>
                    <a:pt x="0" y="137208"/>
                  </a:lnTo>
                  <a:lnTo>
                    <a:pt x="0" y="246975"/>
                  </a:lnTo>
                  <a:lnTo>
                    <a:pt x="27442" y="246975"/>
                  </a:lnTo>
                  <a:cubicBezTo>
                    <a:pt x="27442" y="209242"/>
                    <a:pt x="58313" y="178371"/>
                    <a:pt x="96046" y="178371"/>
                  </a:cubicBezTo>
                  <a:cubicBezTo>
                    <a:pt x="133778" y="178371"/>
                    <a:pt x="164650" y="209242"/>
                    <a:pt x="164650" y="246975"/>
                  </a:cubicBezTo>
                  <a:cubicBezTo>
                    <a:pt x="179743" y="246975"/>
                    <a:pt x="192091" y="234626"/>
                    <a:pt x="192091" y="219533"/>
                  </a:cubicBezTo>
                  <a:lnTo>
                    <a:pt x="192091" y="150929"/>
                  </a:lnTo>
                  <a:cubicBezTo>
                    <a:pt x="192091" y="142010"/>
                    <a:pt x="187975" y="134464"/>
                    <a:pt x="181115" y="128976"/>
                  </a:cubicBezTo>
                  <a:lnTo>
                    <a:pt x="144755" y="101534"/>
                  </a:lnTo>
                  <a:cubicBezTo>
                    <a:pt x="139952" y="98104"/>
                    <a:pt x="136522" y="92615"/>
                    <a:pt x="135150" y="87127"/>
                  </a:cubicBezTo>
                  <a:lnTo>
                    <a:pt x="121429" y="39790"/>
                  </a:lnTo>
                  <a:cubicBezTo>
                    <a:pt x="114569" y="16465"/>
                    <a:pt x="92615" y="0"/>
                    <a:pt x="68604" y="0"/>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Vapaamuotoinen: Muoto 89">
              <a:extLst>
                <a:ext uri="{FF2B5EF4-FFF2-40B4-BE49-F238E27FC236}">
                  <a16:creationId xmlns:a16="http://schemas.microsoft.com/office/drawing/2014/main" id="{8156679F-458E-EEC4-335B-229E3FB9B697}"/>
                </a:ext>
              </a:extLst>
            </p:cNvPr>
            <p:cNvSpPr/>
            <p:nvPr/>
          </p:nvSpPr>
          <p:spPr>
            <a:xfrm flipH="1">
              <a:off x="4239516" y="6618570"/>
              <a:ext cx="185609" cy="51392"/>
            </a:xfrm>
            <a:custGeom>
              <a:avLst/>
              <a:gdLst>
                <a:gd name="connsiteX0" fmla="*/ 384183 w 384182"/>
                <a:gd name="connsiteY0" fmla="*/ 96046 h 96045"/>
                <a:gd name="connsiteX1" fmla="*/ 178371 w 384182"/>
                <a:gd name="connsiteY1" fmla="*/ 96046 h 96045"/>
                <a:gd name="connsiteX2" fmla="*/ 109767 w 384182"/>
                <a:gd name="connsiteY2" fmla="*/ 27442 h 96045"/>
                <a:gd name="connsiteX3" fmla="*/ 41162 w 384182"/>
                <a:gd name="connsiteY3" fmla="*/ 96046 h 96045"/>
                <a:gd name="connsiteX4" fmla="*/ 0 w 384182"/>
                <a:gd name="connsiteY4" fmla="*/ 96046 h 96045"/>
                <a:gd name="connsiteX5" fmla="*/ 0 w 384182"/>
                <a:gd name="connsiteY5" fmla="*/ 0 h 96045"/>
                <a:gd name="connsiteX6" fmla="*/ 384183 w 384182"/>
                <a:gd name="connsiteY6" fmla="*/ 0 h 96045"/>
                <a:gd name="connsiteX7" fmla="*/ 384183 w 384182"/>
                <a:gd name="connsiteY7" fmla="*/ 96046 h 9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182" h="96045">
                  <a:moveTo>
                    <a:pt x="384183" y="96046"/>
                  </a:moveTo>
                  <a:lnTo>
                    <a:pt x="178371" y="96046"/>
                  </a:lnTo>
                  <a:cubicBezTo>
                    <a:pt x="178371" y="58313"/>
                    <a:pt x="147499" y="27442"/>
                    <a:pt x="109767" y="27442"/>
                  </a:cubicBezTo>
                  <a:cubicBezTo>
                    <a:pt x="72034" y="27442"/>
                    <a:pt x="41162" y="58313"/>
                    <a:pt x="41162" y="96046"/>
                  </a:cubicBezTo>
                  <a:lnTo>
                    <a:pt x="0" y="96046"/>
                  </a:lnTo>
                  <a:lnTo>
                    <a:pt x="0" y="0"/>
                  </a:lnTo>
                  <a:lnTo>
                    <a:pt x="384183" y="0"/>
                  </a:lnTo>
                  <a:lnTo>
                    <a:pt x="384183" y="96046"/>
                  </a:ln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Vapaamuotoinen: Muoto 90">
              <a:extLst>
                <a:ext uri="{FF2B5EF4-FFF2-40B4-BE49-F238E27FC236}">
                  <a16:creationId xmlns:a16="http://schemas.microsoft.com/office/drawing/2014/main" id="{348773EC-885F-0A3B-EC9D-A75797212F85}"/>
                </a:ext>
              </a:extLst>
            </p:cNvPr>
            <p:cNvSpPr/>
            <p:nvPr/>
          </p:nvSpPr>
          <p:spPr>
            <a:xfrm flipH="1">
              <a:off x="4576627" y="6644265"/>
              <a:ext cx="46402" cy="51392"/>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Vapaamuotoinen: Muoto 91">
              <a:extLst>
                <a:ext uri="{FF2B5EF4-FFF2-40B4-BE49-F238E27FC236}">
                  <a16:creationId xmlns:a16="http://schemas.microsoft.com/office/drawing/2014/main" id="{F157C9E4-12E0-F3D0-AB8F-C03A6AD6B901}"/>
                </a:ext>
              </a:extLst>
            </p:cNvPr>
            <p:cNvSpPr/>
            <p:nvPr/>
          </p:nvSpPr>
          <p:spPr>
            <a:xfrm flipH="1">
              <a:off x="4471390" y="6644392"/>
              <a:ext cx="46402" cy="51392"/>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Kuva 38" descr="Nosturi tasaisella täytöllä">
              <a:extLst>
                <a:ext uri="{FF2B5EF4-FFF2-40B4-BE49-F238E27FC236}">
                  <a16:creationId xmlns:a16="http://schemas.microsoft.com/office/drawing/2014/main" id="{8A67A613-A75C-5F04-D788-B64707583626}"/>
                </a:ext>
              </a:extLst>
            </p:cNvPr>
            <p:cNvSpPr/>
            <p:nvPr/>
          </p:nvSpPr>
          <p:spPr>
            <a:xfrm flipH="1">
              <a:off x="4380658" y="5963297"/>
              <a:ext cx="720000" cy="720000"/>
            </a:xfrm>
            <a:custGeom>
              <a:avLst/>
              <a:gdLst>
                <a:gd name="connsiteX0" fmla="*/ 724560 w 762902"/>
                <a:gd name="connsiteY0" fmla="*/ 495300 h 762000"/>
                <a:gd name="connsiteX1" fmla="*/ 572160 w 762902"/>
                <a:gd name="connsiteY1" fmla="*/ 495300 h 762000"/>
                <a:gd name="connsiteX2" fmla="*/ 572160 w 762902"/>
                <a:gd name="connsiteY2" fmla="*/ 419100 h 762000"/>
                <a:gd name="connsiteX3" fmla="*/ 724560 w 762902"/>
                <a:gd name="connsiteY3" fmla="*/ 419100 h 762000"/>
                <a:gd name="connsiteX4" fmla="*/ 724560 w 762902"/>
                <a:gd name="connsiteY4" fmla="*/ 495300 h 762000"/>
                <a:gd name="connsiteX5" fmla="*/ 301650 w 762902"/>
                <a:gd name="connsiteY5" fmla="*/ 161925 h 762000"/>
                <a:gd name="connsiteX6" fmla="*/ 295935 w 762902"/>
                <a:gd name="connsiteY6" fmla="*/ 115253 h 762000"/>
                <a:gd name="connsiteX7" fmla="*/ 492150 w 762902"/>
                <a:gd name="connsiteY7" fmla="*/ 161925 h 762000"/>
                <a:gd name="connsiteX8" fmla="*/ 301650 w 762902"/>
                <a:gd name="connsiteY8" fmla="*/ 161925 h 762000"/>
                <a:gd name="connsiteX9" fmla="*/ 150203 w 762902"/>
                <a:gd name="connsiteY9" fmla="*/ 161925 h 762000"/>
                <a:gd name="connsiteX10" fmla="*/ 217830 w 762902"/>
                <a:gd name="connsiteY10" fmla="*/ 127635 h 762000"/>
                <a:gd name="connsiteX11" fmla="*/ 214020 w 762902"/>
                <a:gd name="connsiteY11" fmla="*/ 161925 h 762000"/>
                <a:gd name="connsiteX12" fmla="*/ 150203 w 762902"/>
                <a:gd name="connsiteY12" fmla="*/ 161925 h 762000"/>
                <a:gd name="connsiteX13" fmla="*/ 211163 w 762902"/>
                <a:gd name="connsiteY13" fmla="*/ 704850 h 762000"/>
                <a:gd name="connsiteX14" fmla="*/ 214972 w 762902"/>
                <a:gd name="connsiteY14" fmla="*/ 666750 h 762000"/>
                <a:gd name="connsiteX15" fmla="*/ 299745 w 762902"/>
                <a:gd name="connsiteY15" fmla="*/ 666750 h 762000"/>
                <a:gd name="connsiteX16" fmla="*/ 303555 w 762902"/>
                <a:gd name="connsiteY16" fmla="*/ 704850 h 762000"/>
                <a:gd name="connsiteX17" fmla="*/ 211163 w 762902"/>
                <a:gd name="connsiteY17" fmla="*/ 704850 h 762000"/>
                <a:gd name="connsiteX18" fmla="*/ 224497 w 762902"/>
                <a:gd name="connsiteY18" fmla="*/ 590550 h 762000"/>
                <a:gd name="connsiteX19" fmla="*/ 292125 w 762902"/>
                <a:gd name="connsiteY19" fmla="*/ 590550 h 762000"/>
                <a:gd name="connsiteX20" fmla="*/ 295935 w 762902"/>
                <a:gd name="connsiteY20" fmla="*/ 628650 h 762000"/>
                <a:gd name="connsiteX21" fmla="*/ 219735 w 762902"/>
                <a:gd name="connsiteY21" fmla="*/ 628650 h 762000"/>
                <a:gd name="connsiteX22" fmla="*/ 224497 w 762902"/>
                <a:gd name="connsiteY22" fmla="*/ 590550 h 762000"/>
                <a:gd name="connsiteX23" fmla="*/ 233070 w 762902"/>
                <a:gd name="connsiteY23" fmla="*/ 514350 h 762000"/>
                <a:gd name="connsiteX24" fmla="*/ 283553 w 762902"/>
                <a:gd name="connsiteY24" fmla="*/ 514350 h 762000"/>
                <a:gd name="connsiteX25" fmla="*/ 287362 w 762902"/>
                <a:gd name="connsiteY25" fmla="*/ 552450 h 762000"/>
                <a:gd name="connsiteX26" fmla="*/ 228307 w 762902"/>
                <a:gd name="connsiteY26" fmla="*/ 552450 h 762000"/>
                <a:gd name="connsiteX27" fmla="*/ 233070 w 762902"/>
                <a:gd name="connsiteY27" fmla="*/ 514350 h 762000"/>
                <a:gd name="connsiteX28" fmla="*/ 240690 w 762902"/>
                <a:gd name="connsiteY28" fmla="*/ 438150 h 762000"/>
                <a:gd name="connsiteX29" fmla="*/ 274028 w 762902"/>
                <a:gd name="connsiteY29" fmla="*/ 438150 h 762000"/>
                <a:gd name="connsiteX30" fmla="*/ 277837 w 762902"/>
                <a:gd name="connsiteY30" fmla="*/ 476250 h 762000"/>
                <a:gd name="connsiteX31" fmla="*/ 235928 w 762902"/>
                <a:gd name="connsiteY31" fmla="*/ 476250 h 762000"/>
                <a:gd name="connsiteX32" fmla="*/ 240690 w 762902"/>
                <a:gd name="connsiteY32" fmla="*/ 438150 h 762000"/>
                <a:gd name="connsiteX33" fmla="*/ 249262 w 762902"/>
                <a:gd name="connsiteY33" fmla="*/ 361950 h 762000"/>
                <a:gd name="connsiteX34" fmla="*/ 265455 w 762902"/>
                <a:gd name="connsiteY34" fmla="*/ 361950 h 762000"/>
                <a:gd name="connsiteX35" fmla="*/ 269265 w 762902"/>
                <a:gd name="connsiteY35" fmla="*/ 400050 h 762000"/>
                <a:gd name="connsiteX36" fmla="*/ 244500 w 762902"/>
                <a:gd name="connsiteY36" fmla="*/ 400050 h 762000"/>
                <a:gd name="connsiteX37" fmla="*/ 249262 w 762902"/>
                <a:gd name="connsiteY37" fmla="*/ 361950 h 762000"/>
                <a:gd name="connsiteX38" fmla="*/ 257835 w 762902"/>
                <a:gd name="connsiteY38" fmla="*/ 287655 h 762000"/>
                <a:gd name="connsiteX39" fmla="*/ 261645 w 762902"/>
                <a:gd name="connsiteY39" fmla="*/ 323850 h 762000"/>
                <a:gd name="connsiteX40" fmla="*/ 253072 w 762902"/>
                <a:gd name="connsiteY40" fmla="*/ 323850 h 762000"/>
                <a:gd name="connsiteX41" fmla="*/ 257835 w 762902"/>
                <a:gd name="connsiteY41" fmla="*/ 287655 h 762000"/>
                <a:gd name="connsiteX42" fmla="*/ 667410 w 762902"/>
                <a:gd name="connsiteY42" fmla="*/ 381000 h 762000"/>
                <a:gd name="connsiteX43" fmla="*/ 667410 w 762902"/>
                <a:gd name="connsiteY43" fmla="*/ 219075 h 762000"/>
                <a:gd name="connsiteX44" fmla="*/ 734085 w 762902"/>
                <a:gd name="connsiteY44" fmla="*/ 219075 h 762000"/>
                <a:gd name="connsiteX45" fmla="*/ 762660 w 762902"/>
                <a:gd name="connsiteY45" fmla="*/ 194310 h 762000"/>
                <a:gd name="connsiteX46" fmla="*/ 740752 w 762902"/>
                <a:gd name="connsiteY46" fmla="*/ 162878 h 762000"/>
                <a:gd name="connsiteX47" fmla="*/ 289267 w 762902"/>
                <a:gd name="connsiteY47" fmla="*/ 54293 h 762000"/>
                <a:gd name="connsiteX48" fmla="*/ 286410 w 762902"/>
                <a:gd name="connsiteY48" fmla="*/ 25717 h 762000"/>
                <a:gd name="connsiteX49" fmla="*/ 257835 w 762902"/>
                <a:gd name="connsiteY49" fmla="*/ 0 h 762000"/>
                <a:gd name="connsiteX50" fmla="*/ 229260 w 762902"/>
                <a:gd name="connsiteY50" fmla="*/ 25717 h 762000"/>
                <a:gd name="connsiteX51" fmla="*/ 225450 w 762902"/>
                <a:gd name="connsiteY51" fmla="*/ 60960 h 762000"/>
                <a:gd name="connsiteX52" fmla="*/ 15900 w 762902"/>
                <a:gd name="connsiteY52" fmla="*/ 165735 h 762000"/>
                <a:gd name="connsiteX53" fmla="*/ 660 w 762902"/>
                <a:gd name="connsiteY53" fmla="*/ 198120 h 762000"/>
                <a:gd name="connsiteX54" fmla="*/ 29235 w 762902"/>
                <a:gd name="connsiteY54" fmla="*/ 219075 h 762000"/>
                <a:gd name="connsiteX55" fmla="*/ 208305 w 762902"/>
                <a:gd name="connsiteY55" fmla="*/ 219075 h 762000"/>
                <a:gd name="connsiteX56" fmla="*/ 154013 w 762902"/>
                <a:gd name="connsiteY56" fmla="*/ 704850 h 762000"/>
                <a:gd name="connsiteX57" fmla="*/ 57810 w 762902"/>
                <a:gd name="connsiteY57" fmla="*/ 704850 h 762000"/>
                <a:gd name="connsiteX58" fmla="*/ 57810 w 762902"/>
                <a:gd name="connsiteY58" fmla="*/ 762000 h 762000"/>
                <a:gd name="connsiteX59" fmla="*/ 457860 w 762902"/>
                <a:gd name="connsiteY59" fmla="*/ 762000 h 762000"/>
                <a:gd name="connsiteX60" fmla="*/ 457860 w 762902"/>
                <a:gd name="connsiteY60" fmla="*/ 704850 h 762000"/>
                <a:gd name="connsiteX61" fmla="*/ 361658 w 762902"/>
                <a:gd name="connsiteY61" fmla="*/ 704850 h 762000"/>
                <a:gd name="connsiteX62" fmla="*/ 307365 w 762902"/>
                <a:gd name="connsiteY62" fmla="*/ 219075 h 762000"/>
                <a:gd name="connsiteX63" fmla="*/ 629310 w 762902"/>
                <a:gd name="connsiteY63" fmla="*/ 219075 h 762000"/>
                <a:gd name="connsiteX64" fmla="*/ 629310 w 762902"/>
                <a:gd name="connsiteY64" fmla="*/ 381000 h 762000"/>
                <a:gd name="connsiteX65" fmla="*/ 534060 w 762902"/>
                <a:gd name="connsiteY65" fmla="*/ 381000 h 762000"/>
                <a:gd name="connsiteX66" fmla="*/ 534060 w 762902"/>
                <a:gd name="connsiteY66" fmla="*/ 533400 h 762000"/>
                <a:gd name="connsiteX67" fmla="*/ 762660 w 762902"/>
                <a:gd name="connsiteY67" fmla="*/ 533400 h 762000"/>
                <a:gd name="connsiteX68" fmla="*/ 762660 w 762902"/>
                <a:gd name="connsiteY68" fmla="*/ 381000 h 762000"/>
                <a:gd name="connsiteX69" fmla="*/ 667410 w 762902"/>
                <a:gd name="connsiteY69" fmla="*/ 381000 h 762000"/>
                <a:gd name="connsiteX0" fmla="*/ 724560 w 762902"/>
                <a:gd name="connsiteY0" fmla="*/ 495300 h 762000"/>
                <a:gd name="connsiteX1" fmla="*/ 572160 w 762902"/>
                <a:gd name="connsiteY1" fmla="*/ 495300 h 762000"/>
                <a:gd name="connsiteX2" fmla="*/ 724560 w 762902"/>
                <a:gd name="connsiteY2" fmla="*/ 419100 h 762000"/>
                <a:gd name="connsiteX3" fmla="*/ 724560 w 762902"/>
                <a:gd name="connsiteY3" fmla="*/ 495300 h 762000"/>
                <a:gd name="connsiteX4" fmla="*/ 301650 w 762902"/>
                <a:gd name="connsiteY4" fmla="*/ 161925 h 762000"/>
                <a:gd name="connsiteX5" fmla="*/ 295935 w 762902"/>
                <a:gd name="connsiteY5" fmla="*/ 115253 h 762000"/>
                <a:gd name="connsiteX6" fmla="*/ 492150 w 762902"/>
                <a:gd name="connsiteY6" fmla="*/ 161925 h 762000"/>
                <a:gd name="connsiteX7" fmla="*/ 301650 w 762902"/>
                <a:gd name="connsiteY7" fmla="*/ 161925 h 762000"/>
                <a:gd name="connsiteX8" fmla="*/ 150203 w 762902"/>
                <a:gd name="connsiteY8" fmla="*/ 161925 h 762000"/>
                <a:gd name="connsiteX9" fmla="*/ 217830 w 762902"/>
                <a:gd name="connsiteY9" fmla="*/ 127635 h 762000"/>
                <a:gd name="connsiteX10" fmla="*/ 214020 w 762902"/>
                <a:gd name="connsiteY10" fmla="*/ 161925 h 762000"/>
                <a:gd name="connsiteX11" fmla="*/ 150203 w 762902"/>
                <a:gd name="connsiteY11" fmla="*/ 161925 h 762000"/>
                <a:gd name="connsiteX12" fmla="*/ 211163 w 762902"/>
                <a:gd name="connsiteY12" fmla="*/ 704850 h 762000"/>
                <a:gd name="connsiteX13" fmla="*/ 214972 w 762902"/>
                <a:gd name="connsiteY13" fmla="*/ 666750 h 762000"/>
                <a:gd name="connsiteX14" fmla="*/ 299745 w 762902"/>
                <a:gd name="connsiteY14" fmla="*/ 666750 h 762000"/>
                <a:gd name="connsiteX15" fmla="*/ 303555 w 762902"/>
                <a:gd name="connsiteY15" fmla="*/ 704850 h 762000"/>
                <a:gd name="connsiteX16" fmla="*/ 211163 w 762902"/>
                <a:gd name="connsiteY16" fmla="*/ 704850 h 762000"/>
                <a:gd name="connsiteX17" fmla="*/ 224497 w 762902"/>
                <a:gd name="connsiteY17" fmla="*/ 590550 h 762000"/>
                <a:gd name="connsiteX18" fmla="*/ 292125 w 762902"/>
                <a:gd name="connsiteY18" fmla="*/ 590550 h 762000"/>
                <a:gd name="connsiteX19" fmla="*/ 295935 w 762902"/>
                <a:gd name="connsiteY19" fmla="*/ 628650 h 762000"/>
                <a:gd name="connsiteX20" fmla="*/ 219735 w 762902"/>
                <a:gd name="connsiteY20" fmla="*/ 628650 h 762000"/>
                <a:gd name="connsiteX21" fmla="*/ 224497 w 762902"/>
                <a:gd name="connsiteY21" fmla="*/ 590550 h 762000"/>
                <a:gd name="connsiteX22" fmla="*/ 233070 w 762902"/>
                <a:gd name="connsiteY22" fmla="*/ 514350 h 762000"/>
                <a:gd name="connsiteX23" fmla="*/ 283553 w 762902"/>
                <a:gd name="connsiteY23" fmla="*/ 514350 h 762000"/>
                <a:gd name="connsiteX24" fmla="*/ 287362 w 762902"/>
                <a:gd name="connsiteY24" fmla="*/ 552450 h 762000"/>
                <a:gd name="connsiteX25" fmla="*/ 228307 w 762902"/>
                <a:gd name="connsiteY25" fmla="*/ 552450 h 762000"/>
                <a:gd name="connsiteX26" fmla="*/ 233070 w 762902"/>
                <a:gd name="connsiteY26" fmla="*/ 514350 h 762000"/>
                <a:gd name="connsiteX27" fmla="*/ 240690 w 762902"/>
                <a:gd name="connsiteY27" fmla="*/ 438150 h 762000"/>
                <a:gd name="connsiteX28" fmla="*/ 274028 w 762902"/>
                <a:gd name="connsiteY28" fmla="*/ 438150 h 762000"/>
                <a:gd name="connsiteX29" fmla="*/ 277837 w 762902"/>
                <a:gd name="connsiteY29" fmla="*/ 476250 h 762000"/>
                <a:gd name="connsiteX30" fmla="*/ 235928 w 762902"/>
                <a:gd name="connsiteY30" fmla="*/ 476250 h 762000"/>
                <a:gd name="connsiteX31" fmla="*/ 240690 w 762902"/>
                <a:gd name="connsiteY31" fmla="*/ 438150 h 762000"/>
                <a:gd name="connsiteX32" fmla="*/ 249262 w 762902"/>
                <a:gd name="connsiteY32" fmla="*/ 361950 h 762000"/>
                <a:gd name="connsiteX33" fmla="*/ 265455 w 762902"/>
                <a:gd name="connsiteY33" fmla="*/ 361950 h 762000"/>
                <a:gd name="connsiteX34" fmla="*/ 269265 w 762902"/>
                <a:gd name="connsiteY34" fmla="*/ 400050 h 762000"/>
                <a:gd name="connsiteX35" fmla="*/ 244500 w 762902"/>
                <a:gd name="connsiteY35" fmla="*/ 400050 h 762000"/>
                <a:gd name="connsiteX36" fmla="*/ 249262 w 762902"/>
                <a:gd name="connsiteY36" fmla="*/ 361950 h 762000"/>
                <a:gd name="connsiteX37" fmla="*/ 257835 w 762902"/>
                <a:gd name="connsiteY37" fmla="*/ 287655 h 762000"/>
                <a:gd name="connsiteX38" fmla="*/ 261645 w 762902"/>
                <a:gd name="connsiteY38" fmla="*/ 323850 h 762000"/>
                <a:gd name="connsiteX39" fmla="*/ 253072 w 762902"/>
                <a:gd name="connsiteY39" fmla="*/ 323850 h 762000"/>
                <a:gd name="connsiteX40" fmla="*/ 257835 w 762902"/>
                <a:gd name="connsiteY40" fmla="*/ 287655 h 762000"/>
                <a:gd name="connsiteX41" fmla="*/ 667410 w 762902"/>
                <a:gd name="connsiteY41" fmla="*/ 381000 h 762000"/>
                <a:gd name="connsiteX42" fmla="*/ 667410 w 762902"/>
                <a:gd name="connsiteY42" fmla="*/ 219075 h 762000"/>
                <a:gd name="connsiteX43" fmla="*/ 734085 w 762902"/>
                <a:gd name="connsiteY43" fmla="*/ 219075 h 762000"/>
                <a:gd name="connsiteX44" fmla="*/ 762660 w 762902"/>
                <a:gd name="connsiteY44" fmla="*/ 194310 h 762000"/>
                <a:gd name="connsiteX45" fmla="*/ 740752 w 762902"/>
                <a:gd name="connsiteY45" fmla="*/ 162878 h 762000"/>
                <a:gd name="connsiteX46" fmla="*/ 289267 w 762902"/>
                <a:gd name="connsiteY46" fmla="*/ 54293 h 762000"/>
                <a:gd name="connsiteX47" fmla="*/ 286410 w 762902"/>
                <a:gd name="connsiteY47" fmla="*/ 25717 h 762000"/>
                <a:gd name="connsiteX48" fmla="*/ 257835 w 762902"/>
                <a:gd name="connsiteY48" fmla="*/ 0 h 762000"/>
                <a:gd name="connsiteX49" fmla="*/ 229260 w 762902"/>
                <a:gd name="connsiteY49" fmla="*/ 25717 h 762000"/>
                <a:gd name="connsiteX50" fmla="*/ 225450 w 762902"/>
                <a:gd name="connsiteY50" fmla="*/ 60960 h 762000"/>
                <a:gd name="connsiteX51" fmla="*/ 15900 w 762902"/>
                <a:gd name="connsiteY51" fmla="*/ 165735 h 762000"/>
                <a:gd name="connsiteX52" fmla="*/ 660 w 762902"/>
                <a:gd name="connsiteY52" fmla="*/ 198120 h 762000"/>
                <a:gd name="connsiteX53" fmla="*/ 29235 w 762902"/>
                <a:gd name="connsiteY53" fmla="*/ 219075 h 762000"/>
                <a:gd name="connsiteX54" fmla="*/ 208305 w 762902"/>
                <a:gd name="connsiteY54" fmla="*/ 219075 h 762000"/>
                <a:gd name="connsiteX55" fmla="*/ 154013 w 762902"/>
                <a:gd name="connsiteY55" fmla="*/ 704850 h 762000"/>
                <a:gd name="connsiteX56" fmla="*/ 57810 w 762902"/>
                <a:gd name="connsiteY56" fmla="*/ 704850 h 762000"/>
                <a:gd name="connsiteX57" fmla="*/ 57810 w 762902"/>
                <a:gd name="connsiteY57" fmla="*/ 762000 h 762000"/>
                <a:gd name="connsiteX58" fmla="*/ 457860 w 762902"/>
                <a:gd name="connsiteY58" fmla="*/ 762000 h 762000"/>
                <a:gd name="connsiteX59" fmla="*/ 457860 w 762902"/>
                <a:gd name="connsiteY59" fmla="*/ 704850 h 762000"/>
                <a:gd name="connsiteX60" fmla="*/ 361658 w 762902"/>
                <a:gd name="connsiteY60" fmla="*/ 704850 h 762000"/>
                <a:gd name="connsiteX61" fmla="*/ 307365 w 762902"/>
                <a:gd name="connsiteY61" fmla="*/ 219075 h 762000"/>
                <a:gd name="connsiteX62" fmla="*/ 629310 w 762902"/>
                <a:gd name="connsiteY62" fmla="*/ 219075 h 762000"/>
                <a:gd name="connsiteX63" fmla="*/ 629310 w 762902"/>
                <a:gd name="connsiteY63" fmla="*/ 381000 h 762000"/>
                <a:gd name="connsiteX64" fmla="*/ 534060 w 762902"/>
                <a:gd name="connsiteY64" fmla="*/ 381000 h 762000"/>
                <a:gd name="connsiteX65" fmla="*/ 534060 w 762902"/>
                <a:gd name="connsiteY65" fmla="*/ 533400 h 762000"/>
                <a:gd name="connsiteX66" fmla="*/ 762660 w 762902"/>
                <a:gd name="connsiteY66" fmla="*/ 533400 h 762000"/>
                <a:gd name="connsiteX67" fmla="*/ 762660 w 762902"/>
                <a:gd name="connsiteY67" fmla="*/ 381000 h 762000"/>
                <a:gd name="connsiteX68" fmla="*/ 667410 w 762902"/>
                <a:gd name="connsiteY68" fmla="*/ 381000 h 762000"/>
                <a:gd name="connsiteX0" fmla="*/ 724560 w 762902"/>
                <a:gd name="connsiteY0" fmla="*/ 495300 h 762000"/>
                <a:gd name="connsiteX1" fmla="*/ 724560 w 762902"/>
                <a:gd name="connsiteY1" fmla="*/ 419100 h 762000"/>
                <a:gd name="connsiteX2" fmla="*/ 724560 w 762902"/>
                <a:gd name="connsiteY2" fmla="*/ 495300 h 762000"/>
                <a:gd name="connsiteX3" fmla="*/ 301650 w 762902"/>
                <a:gd name="connsiteY3" fmla="*/ 161925 h 762000"/>
                <a:gd name="connsiteX4" fmla="*/ 295935 w 762902"/>
                <a:gd name="connsiteY4" fmla="*/ 115253 h 762000"/>
                <a:gd name="connsiteX5" fmla="*/ 492150 w 762902"/>
                <a:gd name="connsiteY5" fmla="*/ 161925 h 762000"/>
                <a:gd name="connsiteX6" fmla="*/ 301650 w 762902"/>
                <a:gd name="connsiteY6" fmla="*/ 161925 h 762000"/>
                <a:gd name="connsiteX7" fmla="*/ 150203 w 762902"/>
                <a:gd name="connsiteY7" fmla="*/ 161925 h 762000"/>
                <a:gd name="connsiteX8" fmla="*/ 217830 w 762902"/>
                <a:gd name="connsiteY8" fmla="*/ 127635 h 762000"/>
                <a:gd name="connsiteX9" fmla="*/ 214020 w 762902"/>
                <a:gd name="connsiteY9" fmla="*/ 161925 h 762000"/>
                <a:gd name="connsiteX10" fmla="*/ 150203 w 762902"/>
                <a:gd name="connsiteY10" fmla="*/ 161925 h 762000"/>
                <a:gd name="connsiteX11" fmla="*/ 211163 w 762902"/>
                <a:gd name="connsiteY11" fmla="*/ 704850 h 762000"/>
                <a:gd name="connsiteX12" fmla="*/ 214972 w 762902"/>
                <a:gd name="connsiteY12" fmla="*/ 666750 h 762000"/>
                <a:gd name="connsiteX13" fmla="*/ 299745 w 762902"/>
                <a:gd name="connsiteY13" fmla="*/ 666750 h 762000"/>
                <a:gd name="connsiteX14" fmla="*/ 303555 w 762902"/>
                <a:gd name="connsiteY14" fmla="*/ 704850 h 762000"/>
                <a:gd name="connsiteX15" fmla="*/ 211163 w 762902"/>
                <a:gd name="connsiteY15" fmla="*/ 704850 h 762000"/>
                <a:gd name="connsiteX16" fmla="*/ 224497 w 762902"/>
                <a:gd name="connsiteY16" fmla="*/ 590550 h 762000"/>
                <a:gd name="connsiteX17" fmla="*/ 292125 w 762902"/>
                <a:gd name="connsiteY17" fmla="*/ 590550 h 762000"/>
                <a:gd name="connsiteX18" fmla="*/ 295935 w 762902"/>
                <a:gd name="connsiteY18" fmla="*/ 628650 h 762000"/>
                <a:gd name="connsiteX19" fmla="*/ 219735 w 762902"/>
                <a:gd name="connsiteY19" fmla="*/ 628650 h 762000"/>
                <a:gd name="connsiteX20" fmla="*/ 224497 w 762902"/>
                <a:gd name="connsiteY20" fmla="*/ 590550 h 762000"/>
                <a:gd name="connsiteX21" fmla="*/ 233070 w 762902"/>
                <a:gd name="connsiteY21" fmla="*/ 514350 h 762000"/>
                <a:gd name="connsiteX22" fmla="*/ 283553 w 762902"/>
                <a:gd name="connsiteY22" fmla="*/ 514350 h 762000"/>
                <a:gd name="connsiteX23" fmla="*/ 287362 w 762902"/>
                <a:gd name="connsiteY23" fmla="*/ 552450 h 762000"/>
                <a:gd name="connsiteX24" fmla="*/ 228307 w 762902"/>
                <a:gd name="connsiteY24" fmla="*/ 552450 h 762000"/>
                <a:gd name="connsiteX25" fmla="*/ 233070 w 762902"/>
                <a:gd name="connsiteY25" fmla="*/ 514350 h 762000"/>
                <a:gd name="connsiteX26" fmla="*/ 240690 w 762902"/>
                <a:gd name="connsiteY26" fmla="*/ 438150 h 762000"/>
                <a:gd name="connsiteX27" fmla="*/ 274028 w 762902"/>
                <a:gd name="connsiteY27" fmla="*/ 438150 h 762000"/>
                <a:gd name="connsiteX28" fmla="*/ 277837 w 762902"/>
                <a:gd name="connsiteY28" fmla="*/ 476250 h 762000"/>
                <a:gd name="connsiteX29" fmla="*/ 235928 w 762902"/>
                <a:gd name="connsiteY29" fmla="*/ 476250 h 762000"/>
                <a:gd name="connsiteX30" fmla="*/ 240690 w 762902"/>
                <a:gd name="connsiteY30" fmla="*/ 438150 h 762000"/>
                <a:gd name="connsiteX31" fmla="*/ 249262 w 762902"/>
                <a:gd name="connsiteY31" fmla="*/ 361950 h 762000"/>
                <a:gd name="connsiteX32" fmla="*/ 265455 w 762902"/>
                <a:gd name="connsiteY32" fmla="*/ 361950 h 762000"/>
                <a:gd name="connsiteX33" fmla="*/ 269265 w 762902"/>
                <a:gd name="connsiteY33" fmla="*/ 400050 h 762000"/>
                <a:gd name="connsiteX34" fmla="*/ 244500 w 762902"/>
                <a:gd name="connsiteY34" fmla="*/ 400050 h 762000"/>
                <a:gd name="connsiteX35" fmla="*/ 249262 w 762902"/>
                <a:gd name="connsiteY35" fmla="*/ 361950 h 762000"/>
                <a:gd name="connsiteX36" fmla="*/ 257835 w 762902"/>
                <a:gd name="connsiteY36" fmla="*/ 287655 h 762000"/>
                <a:gd name="connsiteX37" fmla="*/ 261645 w 762902"/>
                <a:gd name="connsiteY37" fmla="*/ 323850 h 762000"/>
                <a:gd name="connsiteX38" fmla="*/ 253072 w 762902"/>
                <a:gd name="connsiteY38" fmla="*/ 323850 h 762000"/>
                <a:gd name="connsiteX39" fmla="*/ 257835 w 762902"/>
                <a:gd name="connsiteY39" fmla="*/ 287655 h 762000"/>
                <a:gd name="connsiteX40" fmla="*/ 667410 w 762902"/>
                <a:gd name="connsiteY40" fmla="*/ 381000 h 762000"/>
                <a:gd name="connsiteX41" fmla="*/ 667410 w 762902"/>
                <a:gd name="connsiteY41" fmla="*/ 219075 h 762000"/>
                <a:gd name="connsiteX42" fmla="*/ 734085 w 762902"/>
                <a:gd name="connsiteY42" fmla="*/ 219075 h 762000"/>
                <a:gd name="connsiteX43" fmla="*/ 762660 w 762902"/>
                <a:gd name="connsiteY43" fmla="*/ 194310 h 762000"/>
                <a:gd name="connsiteX44" fmla="*/ 740752 w 762902"/>
                <a:gd name="connsiteY44" fmla="*/ 162878 h 762000"/>
                <a:gd name="connsiteX45" fmla="*/ 289267 w 762902"/>
                <a:gd name="connsiteY45" fmla="*/ 54293 h 762000"/>
                <a:gd name="connsiteX46" fmla="*/ 286410 w 762902"/>
                <a:gd name="connsiteY46" fmla="*/ 25717 h 762000"/>
                <a:gd name="connsiteX47" fmla="*/ 257835 w 762902"/>
                <a:gd name="connsiteY47" fmla="*/ 0 h 762000"/>
                <a:gd name="connsiteX48" fmla="*/ 229260 w 762902"/>
                <a:gd name="connsiteY48" fmla="*/ 25717 h 762000"/>
                <a:gd name="connsiteX49" fmla="*/ 225450 w 762902"/>
                <a:gd name="connsiteY49" fmla="*/ 60960 h 762000"/>
                <a:gd name="connsiteX50" fmla="*/ 15900 w 762902"/>
                <a:gd name="connsiteY50" fmla="*/ 165735 h 762000"/>
                <a:gd name="connsiteX51" fmla="*/ 660 w 762902"/>
                <a:gd name="connsiteY51" fmla="*/ 198120 h 762000"/>
                <a:gd name="connsiteX52" fmla="*/ 29235 w 762902"/>
                <a:gd name="connsiteY52" fmla="*/ 219075 h 762000"/>
                <a:gd name="connsiteX53" fmla="*/ 208305 w 762902"/>
                <a:gd name="connsiteY53" fmla="*/ 219075 h 762000"/>
                <a:gd name="connsiteX54" fmla="*/ 154013 w 762902"/>
                <a:gd name="connsiteY54" fmla="*/ 704850 h 762000"/>
                <a:gd name="connsiteX55" fmla="*/ 57810 w 762902"/>
                <a:gd name="connsiteY55" fmla="*/ 704850 h 762000"/>
                <a:gd name="connsiteX56" fmla="*/ 57810 w 762902"/>
                <a:gd name="connsiteY56" fmla="*/ 762000 h 762000"/>
                <a:gd name="connsiteX57" fmla="*/ 457860 w 762902"/>
                <a:gd name="connsiteY57" fmla="*/ 762000 h 762000"/>
                <a:gd name="connsiteX58" fmla="*/ 457860 w 762902"/>
                <a:gd name="connsiteY58" fmla="*/ 704850 h 762000"/>
                <a:gd name="connsiteX59" fmla="*/ 361658 w 762902"/>
                <a:gd name="connsiteY59" fmla="*/ 704850 h 762000"/>
                <a:gd name="connsiteX60" fmla="*/ 307365 w 762902"/>
                <a:gd name="connsiteY60" fmla="*/ 219075 h 762000"/>
                <a:gd name="connsiteX61" fmla="*/ 629310 w 762902"/>
                <a:gd name="connsiteY61" fmla="*/ 219075 h 762000"/>
                <a:gd name="connsiteX62" fmla="*/ 629310 w 762902"/>
                <a:gd name="connsiteY62" fmla="*/ 381000 h 762000"/>
                <a:gd name="connsiteX63" fmla="*/ 534060 w 762902"/>
                <a:gd name="connsiteY63" fmla="*/ 381000 h 762000"/>
                <a:gd name="connsiteX64" fmla="*/ 534060 w 762902"/>
                <a:gd name="connsiteY64" fmla="*/ 533400 h 762000"/>
                <a:gd name="connsiteX65" fmla="*/ 762660 w 762902"/>
                <a:gd name="connsiteY65" fmla="*/ 533400 h 762000"/>
                <a:gd name="connsiteX66" fmla="*/ 762660 w 762902"/>
                <a:gd name="connsiteY66" fmla="*/ 381000 h 762000"/>
                <a:gd name="connsiteX67" fmla="*/ 667410 w 762902"/>
                <a:gd name="connsiteY67"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762660 w 762902"/>
                <a:gd name="connsiteY63" fmla="*/ 381000 h 762000"/>
                <a:gd name="connsiteX64" fmla="*/ 667410 w 762902"/>
                <a:gd name="connsiteY64" fmla="*/ 381000 h 762000"/>
                <a:gd name="connsiteX0" fmla="*/ 301650 w 891341"/>
                <a:gd name="connsiteY0" fmla="*/ 161925 h 762000"/>
                <a:gd name="connsiteX1" fmla="*/ 295935 w 891341"/>
                <a:gd name="connsiteY1" fmla="*/ 115253 h 762000"/>
                <a:gd name="connsiteX2" fmla="*/ 492150 w 891341"/>
                <a:gd name="connsiteY2" fmla="*/ 161925 h 762000"/>
                <a:gd name="connsiteX3" fmla="*/ 301650 w 891341"/>
                <a:gd name="connsiteY3" fmla="*/ 161925 h 762000"/>
                <a:gd name="connsiteX4" fmla="*/ 150203 w 891341"/>
                <a:gd name="connsiteY4" fmla="*/ 161925 h 762000"/>
                <a:gd name="connsiteX5" fmla="*/ 217830 w 891341"/>
                <a:gd name="connsiteY5" fmla="*/ 127635 h 762000"/>
                <a:gd name="connsiteX6" fmla="*/ 214020 w 891341"/>
                <a:gd name="connsiteY6" fmla="*/ 161925 h 762000"/>
                <a:gd name="connsiteX7" fmla="*/ 150203 w 891341"/>
                <a:gd name="connsiteY7" fmla="*/ 161925 h 762000"/>
                <a:gd name="connsiteX8" fmla="*/ 211163 w 891341"/>
                <a:gd name="connsiteY8" fmla="*/ 704850 h 762000"/>
                <a:gd name="connsiteX9" fmla="*/ 214972 w 891341"/>
                <a:gd name="connsiteY9" fmla="*/ 666750 h 762000"/>
                <a:gd name="connsiteX10" fmla="*/ 299745 w 891341"/>
                <a:gd name="connsiteY10" fmla="*/ 666750 h 762000"/>
                <a:gd name="connsiteX11" fmla="*/ 303555 w 891341"/>
                <a:gd name="connsiteY11" fmla="*/ 704850 h 762000"/>
                <a:gd name="connsiteX12" fmla="*/ 211163 w 891341"/>
                <a:gd name="connsiteY12" fmla="*/ 704850 h 762000"/>
                <a:gd name="connsiteX13" fmla="*/ 224497 w 891341"/>
                <a:gd name="connsiteY13" fmla="*/ 590550 h 762000"/>
                <a:gd name="connsiteX14" fmla="*/ 292125 w 891341"/>
                <a:gd name="connsiteY14" fmla="*/ 590550 h 762000"/>
                <a:gd name="connsiteX15" fmla="*/ 295935 w 891341"/>
                <a:gd name="connsiteY15" fmla="*/ 628650 h 762000"/>
                <a:gd name="connsiteX16" fmla="*/ 219735 w 891341"/>
                <a:gd name="connsiteY16" fmla="*/ 628650 h 762000"/>
                <a:gd name="connsiteX17" fmla="*/ 224497 w 891341"/>
                <a:gd name="connsiteY17" fmla="*/ 590550 h 762000"/>
                <a:gd name="connsiteX18" fmla="*/ 233070 w 891341"/>
                <a:gd name="connsiteY18" fmla="*/ 514350 h 762000"/>
                <a:gd name="connsiteX19" fmla="*/ 283553 w 891341"/>
                <a:gd name="connsiteY19" fmla="*/ 514350 h 762000"/>
                <a:gd name="connsiteX20" fmla="*/ 287362 w 891341"/>
                <a:gd name="connsiteY20" fmla="*/ 552450 h 762000"/>
                <a:gd name="connsiteX21" fmla="*/ 228307 w 891341"/>
                <a:gd name="connsiteY21" fmla="*/ 552450 h 762000"/>
                <a:gd name="connsiteX22" fmla="*/ 233070 w 891341"/>
                <a:gd name="connsiteY22" fmla="*/ 514350 h 762000"/>
                <a:gd name="connsiteX23" fmla="*/ 240690 w 891341"/>
                <a:gd name="connsiteY23" fmla="*/ 438150 h 762000"/>
                <a:gd name="connsiteX24" fmla="*/ 274028 w 891341"/>
                <a:gd name="connsiteY24" fmla="*/ 438150 h 762000"/>
                <a:gd name="connsiteX25" fmla="*/ 277837 w 891341"/>
                <a:gd name="connsiteY25" fmla="*/ 476250 h 762000"/>
                <a:gd name="connsiteX26" fmla="*/ 235928 w 891341"/>
                <a:gd name="connsiteY26" fmla="*/ 476250 h 762000"/>
                <a:gd name="connsiteX27" fmla="*/ 240690 w 891341"/>
                <a:gd name="connsiteY27" fmla="*/ 438150 h 762000"/>
                <a:gd name="connsiteX28" fmla="*/ 249262 w 891341"/>
                <a:gd name="connsiteY28" fmla="*/ 361950 h 762000"/>
                <a:gd name="connsiteX29" fmla="*/ 265455 w 891341"/>
                <a:gd name="connsiteY29" fmla="*/ 361950 h 762000"/>
                <a:gd name="connsiteX30" fmla="*/ 269265 w 891341"/>
                <a:gd name="connsiteY30" fmla="*/ 400050 h 762000"/>
                <a:gd name="connsiteX31" fmla="*/ 244500 w 891341"/>
                <a:gd name="connsiteY31" fmla="*/ 400050 h 762000"/>
                <a:gd name="connsiteX32" fmla="*/ 249262 w 891341"/>
                <a:gd name="connsiteY32" fmla="*/ 361950 h 762000"/>
                <a:gd name="connsiteX33" fmla="*/ 257835 w 891341"/>
                <a:gd name="connsiteY33" fmla="*/ 287655 h 762000"/>
                <a:gd name="connsiteX34" fmla="*/ 261645 w 891341"/>
                <a:gd name="connsiteY34" fmla="*/ 323850 h 762000"/>
                <a:gd name="connsiteX35" fmla="*/ 253072 w 891341"/>
                <a:gd name="connsiteY35" fmla="*/ 323850 h 762000"/>
                <a:gd name="connsiteX36" fmla="*/ 257835 w 891341"/>
                <a:gd name="connsiteY36" fmla="*/ 287655 h 762000"/>
                <a:gd name="connsiteX37" fmla="*/ 667410 w 891341"/>
                <a:gd name="connsiteY37" fmla="*/ 381000 h 762000"/>
                <a:gd name="connsiteX38" fmla="*/ 667410 w 891341"/>
                <a:gd name="connsiteY38" fmla="*/ 219075 h 762000"/>
                <a:gd name="connsiteX39" fmla="*/ 734085 w 891341"/>
                <a:gd name="connsiteY39" fmla="*/ 219075 h 762000"/>
                <a:gd name="connsiteX40" fmla="*/ 762660 w 891341"/>
                <a:gd name="connsiteY40" fmla="*/ 194310 h 762000"/>
                <a:gd name="connsiteX41" fmla="*/ 740752 w 891341"/>
                <a:gd name="connsiteY41" fmla="*/ 162878 h 762000"/>
                <a:gd name="connsiteX42" fmla="*/ 289267 w 891341"/>
                <a:gd name="connsiteY42" fmla="*/ 54293 h 762000"/>
                <a:gd name="connsiteX43" fmla="*/ 286410 w 891341"/>
                <a:gd name="connsiteY43" fmla="*/ 25717 h 762000"/>
                <a:gd name="connsiteX44" fmla="*/ 257835 w 891341"/>
                <a:gd name="connsiteY44" fmla="*/ 0 h 762000"/>
                <a:gd name="connsiteX45" fmla="*/ 229260 w 891341"/>
                <a:gd name="connsiteY45" fmla="*/ 25717 h 762000"/>
                <a:gd name="connsiteX46" fmla="*/ 225450 w 891341"/>
                <a:gd name="connsiteY46" fmla="*/ 60960 h 762000"/>
                <a:gd name="connsiteX47" fmla="*/ 15900 w 891341"/>
                <a:gd name="connsiteY47" fmla="*/ 165735 h 762000"/>
                <a:gd name="connsiteX48" fmla="*/ 660 w 891341"/>
                <a:gd name="connsiteY48" fmla="*/ 198120 h 762000"/>
                <a:gd name="connsiteX49" fmla="*/ 29235 w 891341"/>
                <a:gd name="connsiteY49" fmla="*/ 219075 h 762000"/>
                <a:gd name="connsiteX50" fmla="*/ 208305 w 891341"/>
                <a:gd name="connsiteY50" fmla="*/ 219075 h 762000"/>
                <a:gd name="connsiteX51" fmla="*/ 154013 w 891341"/>
                <a:gd name="connsiteY51" fmla="*/ 704850 h 762000"/>
                <a:gd name="connsiteX52" fmla="*/ 57810 w 891341"/>
                <a:gd name="connsiteY52" fmla="*/ 704850 h 762000"/>
                <a:gd name="connsiteX53" fmla="*/ 57810 w 891341"/>
                <a:gd name="connsiteY53" fmla="*/ 762000 h 762000"/>
                <a:gd name="connsiteX54" fmla="*/ 457860 w 891341"/>
                <a:gd name="connsiteY54" fmla="*/ 762000 h 762000"/>
                <a:gd name="connsiteX55" fmla="*/ 457860 w 891341"/>
                <a:gd name="connsiteY55" fmla="*/ 704850 h 762000"/>
                <a:gd name="connsiteX56" fmla="*/ 361658 w 891341"/>
                <a:gd name="connsiteY56" fmla="*/ 704850 h 762000"/>
                <a:gd name="connsiteX57" fmla="*/ 307365 w 891341"/>
                <a:gd name="connsiteY57" fmla="*/ 219075 h 762000"/>
                <a:gd name="connsiteX58" fmla="*/ 629310 w 891341"/>
                <a:gd name="connsiteY58" fmla="*/ 219075 h 762000"/>
                <a:gd name="connsiteX59" fmla="*/ 629310 w 891341"/>
                <a:gd name="connsiteY59" fmla="*/ 381000 h 762000"/>
                <a:gd name="connsiteX60" fmla="*/ 534060 w 891341"/>
                <a:gd name="connsiteY60" fmla="*/ 381000 h 762000"/>
                <a:gd name="connsiteX61" fmla="*/ 534060 w 891341"/>
                <a:gd name="connsiteY61" fmla="*/ 533400 h 762000"/>
                <a:gd name="connsiteX62" fmla="*/ 762660 w 891341"/>
                <a:gd name="connsiteY62" fmla="*/ 533400 h 762000"/>
                <a:gd name="connsiteX63" fmla="*/ 891341 w 891341"/>
                <a:gd name="connsiteY63" fmla="*/ 388561 h 762000"/>
                <a:gd name="connsiteX64" fmla="*/ 667410 w 891341"/>
                <a:gd name="connsiteY64"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667410 w 762902"/>
                <a:gd name="connsiteY63" fmla="*/ 381000 h 762000"/>
                <a:gd name="connsiteX0" fmla="*/ 301650 w 770229"/>
                <a:gd name="connsiteY0" fmla="*/ 161925 h 762000"/>
                <a:gd name="connsiteX1" fmla="*/ 295935 w 770229"/>
                <a:gd name="connsiteY1" fmla="*/ 115253 h 762000"/>
                <a:gd name="connsiteX2" fmla="*/ 492150 w 770229"/>
                <a:gd name="connsiteY2" fmla="*/ 161925 h 762000"/>
                <a:gd name="connsiteX3" fmla="*/ 301650 w 770229"/>
                <a:gd name="connsiteY3" fmla="*/ 161925 h 762000"/>
                <a:gd name="connsiteX4" fmla="*/ 150203 w 770229"/>
                <a:gd name="connsiteY4" fmla="*/ 161925 h 762000"/>
                <a:gd name="connsiteX5" fmla="*/ 217830 w 770229"/>
                <a:gd name="connsiteY5" fmla="*/ 127635 h 762000"/>
                <a:gd name="connsiteX6" fmla="*/ 214020 w 770229"/>
                <a:gd name="connsiteY6" fmla="*/ 161925 h 762000"/>
                <a:gd name="connsiteX7" fmla="*/ 150203 w 770229"/>
                <a:gd name="connsiteY7" fmla="*/ 161925 h 762000"/>
                <a:gd name="connsiteX8" fmla="*/ 211163 w 770229"/>
                <a:gd name="connsiteY8" fmla="*/ 704850 h 762000"/>
                <a:gd name="connsiteX9" fmla="*/ 214972 w 770229"/>
                <a:gd name="connsiteY9" fmla="*/ 666750 h 762000"/>
                <a:gd name="connsiteX10" fmla="*/ 299745 w 770229"/>
                <a:gd name="connsiteY10" fmla="*/ 666750 h 762000"/>
                <a:gd name="connsiteX11" fmla="*/ 303555 w 770229"/>
                <a:gd name="connsiteY11" fmla="*/ 704850 h 762000"/>
                <a:gd name="connsiteX12" fmla="*/ 211163 w 770229"/>
                <a:gd name="connsiteY12" fmla="*/ 704850 h 762000"/>
                <a:gd name="connsiteX13" fmla="*/ 224497 w 770229"/>
                <a:gd name="connsiteY13" fmla="*/ 590550 h 762000"/>
                <a:gd name="connsiteX14" fmla="*/ 292125 w 770229"/>
                <a:gd name="connsiteY14" fmla="*/ 590550 h 762000"/>
                <a:gd name="connsiteX15" fmla="*/ 295935 w 770229"/>
                <a:gd name="connsiteY15" fmla="*/ 628650 h 762000"/>
                <a:gd name="connsiteX16" fmla="*/ 219735 w 770229"/>
                <a:gd name="connsiteY16" fmla="*/ 628650 h 762000"/>
                <a:gd name="connsiteX17" fmla="*/ 224497 w 770229"/>
                <a:gd name="connsiteY17" fmla="*/ 590550 h 762000"/>
                <a:gd name="connsiteX18" fmla="*/ 233070 w 770229"/>
                <a:gd name="connsiteY18" fmla="*/ 514350 h 762000"/>
                <a:gd name="connsiteX19" fmla="*/ 283553 w 770229"/>
                <a:gd name="connsiteY19" fmla="*/ 514350 h 762000"/>
                <a:gd name="connsiteX20" fmla="*/ 287362 w 770229"/>
                <a:gd name="connsiteY20" fmla="*/ 552450 h 762000"/>
                <a:gd name="connsiteX21" fmla="*/ 228307 w 770229"/>
                <a:gd name="connsiteY21" fmla="*/ 552450 h 762000"/>
                <a:gd name="connsiteX22" fmla="*/ 233070 w 770229"/>
                <a:gd name="connsiteY22" fmla="*/ 514350 h 762000"/>
                <a:gd name="connsiteX23" fmla="*/ 240690 w 770229"/>
                <a:gd name="connsiteY23" fmla="*/ 438150 h 762000"/>
                <a:gd name="connsiteX24" fmla="*/ 274028 w 770229"/>
                <a:gd name="connsiteY24" fmla="*/ 438150 h 762000"/>
                <a:gd name="connsiteX25" fmla="*/ 277837 w 770229"/>
                <a:gd name="connsiteY25" fmla="*/ 476250 h 762000"/>
                <a:gd name="connsiteX26" fmla="*/ 235928 w 770229"/>
                <a:gd name="connsiteY26" fmla="*/ 476250 h 762000"/>
                <a:gd name="connsiteX27" fmla="*/ 240690 w 770229"/>
                <a:gd name="connsiteY27" fmla="*/ 438150 h 762000"/>
                <a:gd name="connsiteX28" fmla="*/ 249262 w 770229"/>
                <a:gd name="connsiteY28" fmla="*/ 361950 h 762000"/>
                <a:gd name="connsiteX29" fmla="*/ 265455 w 770229"/>
                <a:gd name="connsiteY29" fmla="*/ 361950 h 762000"/>
                <a:gd name="connsiteX30" fmla="*/ 269265 w 770229"/>
                <a:gd name="connsiteY30" fmla="*/ 400050 h 762000"/>
                <a:gd name="connsiteX31" fmla="*/ 244500 w 770229"/>
                <a:gd name="connsiteY31" fmla="*/ 400050 h 762000"/>
                <a:gd name="connsiteX32" fmla="*/ 249262 w 770229"/>
                <a:gd name="connsiteY32" fmla="*/ 361950 h 762000"/>
                <a:gd name="connsiteX33" fmla="*/ 257835 w 770229"/>
                <a:gd name="connsiteY33" fmla="*/ 287655 h 762000"/>
                <a:gd name="connsiteX34" fmla="*/ 261645 w 770229"/>
                <a:gd name="connsiteY34" fmla="*/ 323850 h 762000"/>
                <a:gd name="connsiteX35" fmla="*/ 253072 w 770229"/>
                <a:gd name="connsiteY35" fmla="*/ 323850 h 762000"/>
                <a:gd name="connsiteX36" fmla="*/ 257835 w 770229"/>
                <a:gd name="connsiteY36" fmla="*/ 287655 h 762000"/>
                <a:gd name="connsiteX37" fmla="*/ 667410 w 770229"/>
                <a:gd name="connsiteY37" fmla="*/ 381000 h 762000"/>
                <a:gd name="connsiteX38" fmla="*/ 667410 w 770229"/>
                <a:gd name="connsiteY38" fmla="*/ 219075 h 762000"/>
                <a:gd name="connsiteX39" fmla="*/ 734085 w 770229"/>
                <a:gd name="connsiteY39" fmla="*/ 219075 h 762000"/>
                <a:gd name="connsiteX40" fmla="*/ 762660 w 770229"/>
                <a:gd name="connsiteY40" fmla="*/ 194310 h 762000"/>
                <a:gd name="connsiteX41" fmla="*/ 740752 w 770229"/>
                <a:gd name="connsiteY41" fmla="*/ 162878 h 762000"/>
                <a:gd name="connsiteX42" fmla="*/ 289267 w 770229"/>
                <a:gd name="connsiteY42" fmla="*/ 54293 h 762000"/>
                <a:gd name="connsiteX43" fmla="*/ 286410 w 770229"/>
                <a:gd name="connsiteY43" fmla="*/ 25717 h 762000"/>
                <a:gd name="connsiteX44" fmla="*/ 257835 w 770229"/>
                <a:gd name="connsiteY44" fmla="*/ 0 h 762000"/>
                <a:gd name="connsiteX45" fmla="*/ 229260 w 770229"/>
                <a:gd name="connsiteY45" fmla="*/ 25717 h 762000"/>
                <a:gd name="connsiteX46" fmla="*/ 225450 w 770229"/>
                <a:gd name="connsiteY46" fmla="*/ 60960 h 762000"/>
                <a:gd name="connsiteX47" fmla="*/ 15900 w 770229"/>
                <a:gd name="connsiteY47" fmla="*/ 165735 h 762000"/>
                <a:gd name="connsiteX48" fmla="*/ 660 w 770229"/>
                <a:gd name="connsiteY48" fmla="*/ 198120 h 762000"/>
                <a:gd name="connsiteX49" fmla="*/ 29235 w 770229"/>
                <a:gd name="connsiteY49" fmla="*/ 219075 h 762000"/>
                <a:gd name="connsiteX50" fmla="*/ 208305 w 770229"/>
                <a:gd name="connsiteY50" fmla="*/ 219075 h 762000"/>
                <a:gd name="connsiteX51" fmla="*/ 154013 w 770229"/>
                <a:gd name="connsiteY51" fmla="*/ 704850 h 762000"/>
                <a:gd name="connsiteX52" fmla="*/ 57810 w 770229"/>
                <a:gd name="connsiteY52" fmla="*/ 704850 h 762000"/>
                <a:gd name="connsiteX53" fmla="*/ 57810 w 770229"/>
                <a:gd name="connsiteY53" fmla="*/ 762000 h 762000"/>
                <a:gd name="connsiteX54" fmla="*/ 457860 w 770229"/>
                <a:gd name="connsiteY54" fmla="*/ 762000 h 762000"/>
                <a:gd name="connsiteX55" fmla="*/ 457860 w 770229"/>
                <a:gd name="connsiteY55" fmla="*/ 704850 h 762000"/>
                <a:gd name="connsiteX56" fmla="*/ 361658 w 770229"/>
                <a:gd name="connsiteY56" fmla="*/ 704850 h 762000"/>
                <a:gd name="connsiteX57" fmla="*/ 307365 w 770229"/>
                <a:gd name="connsiteY57" fmla="*/ 219075 h 762000"/>
                <a:gd name="connsiteX58" fmla="*/ 629310 w 770229"/>
                <a:gd name="connsiteY58" fmla="*/ 219075 h 762000"/>
                <a:gd name="connsiteX59" fmla="*/ 629310 w 770229"/>
                <a:gd name="connsiteY59" fmla="*/ 381000 h 762000"/>
                <a:gd name="connsiteX60" fmla="*/ 534060 w 770229"/>
                <a:gd name="connsiteY60" fmla="*/ 381000 h 762000"/>
                <a:gd name="connsiteX61" fmla="*/ 534060 w 770229"/>
                <a:gd name="connsiteY61" fmla="*/ 533400 h 762000"/>
                <a:gd name="connsiteX62" fmla="*/ 770229 w 770229"/>
                <a:gd name="connsiteY62" fmla="*/ 538440 h 762000"/>
                <a:gd name="connsiteX63" fmla="*/ 667410 w 770229"/>
                <a:gd name="connsiteY63"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667410 w 762902"/>
                <a:gd name="connsiteY62"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667410 w 762902"/>
                <a:gd name="connsiteY61"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667410 w 762902"/>
                <a:gd name="connsiteY60" fmla="*/ 38100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62902" h="762000">
                  <a:moveTo>
                    <a:pt x="301650" y="161925"/>
                  </a:moveTo>
                  <a:lnTo>
                    <a:pt x="295935" y="115253"/>
                  </a:lnTo>
                  <a:lnTo>
                    <a:pt x="492150" y="161925"/>
                  </a:lnTo>
                  <a:lnTo>
                    <a:pt x="301650" y="161925"/>
                  </a:lnTo>
                  <a:close/>
                  <a:moveTo>
                    <a:pt x="150203" y="161925"/>
                  </a:moveTo>
                  <a:lnTo>
                    <a:pt x="217830" y="127635"/>
                  </a:lnTo>
                  <a:lnTo>
                    <a:pt x="214020" y="161925"/>
                  </a:lnTo>
                  <a:lnTo>
                    <a:pt x="150203" y="161925"/>
                  </a:lnTo>
                  <a:close/>
                  <a:moveTo>
                    <a:pt x="211163" y="704850"/>
                  </a:moveTo>
                  <a:lnTo>
                    <a:pt x="214972" y="666750"/>
                  </a:lnTo>
                  <a:lnTo>
                    <a:pt x="299745" y="666750"/>
                  </a:lnTo>
                  <a:lnTo>
                    <a:pt x="303555" y="704850"/>
                  </a:lnTo>
                  <a:lnTo>
                    <a:pt x="211163" y="704850"/>
                  </a:lnTo>
                  <a:close/>
                  <a:moveTo>
                    <a:pt x="224497" y="590550"/>
                  </a:moveTo>
                  <a:lnTo>
                    <a:pt x="292125" y="590550"/>
                  </a:lnTo>
                  <a:lnTo>
                    <a:pt x="295935" y="628650"/>
                  </a:lnTo>
                  <a:lnTo>
                    <a:pt x="219735" y="628650"/>
                  </a:lnTo>
                  <a:lnTo>
                    <a:pt x="224497" y="590550"/>
                  </a:lnTo>
                  <a:close/>
                  <a:moveTo>
                    <a:pt x="233070" y="514350"/>
                  </a:moveTo>
                  <a:lnTo>
                    <a:pt x="283553" y="514350"/>
                  </a:lnTo>
                  <a:lnTo>
                    <a:pt x="287362" y="552450"/>
                  </a:lnTo>
                  <a:lnTo>
                    <a:pt x="228307" y="552450"/>
                  </a:lnTo>
                  <a:lnTo>
                    <a:pt x="233070" y="514350"/>
                  </a:lnTo>
                  <a:close/>
                  <a:moveTo>
                    <a:pt x="240690" y="438150"/>
                  </a:moveTo>
                  <a:lnTo>
                    <a:pt x="274028" y="438150"/>
                  </a:lnTo>
                  <a:lnTo>
                    <a:pt x="277837" y="476250"/>
                  </a:lnTo>
                  <a:lnTo>
                    <a:pt x="235928" y="476250"/>
                  </a:lnTo>
                  <a:lnTo>
                    <a:pt x="240690" y="438150"/>
                  </a:lnTo>
                  <a:close/>
                  <a:moveTo>
                    <a:pt x="249262" y="361950"/>
                  </a:moveTo>
                  <a:lnTo>
                    <a:pt x="265455" y="361950"/>
                  </a:lnTo>
                  <a:lnTo>
                    <a:pt x="269265" y="400050"/>
                  </a:lnTo>
                  <a:lnTo>
                    <a:pt x="244500" y="400050"/>
                  </a:lnTo>
                  <a:lnTo>
                    <a:pt x="249262" y="361950"/>
                  </a:lnTo>
                  <a:close/>
                  <a:moveTo>
                    <a:pt x="257835" y="287655"/>
                  </a:moveTo>
                  <a:lnTo>
                    <a:pt x="261645" y="323850"/>
                  </a:lnTo>
                  <a:lnTo>
                    <a:pt x="253072" y="323850"/>
                  </a:lnTo>
                  <a:lnTo>
                    <a:pt x="257835" y="287655"/>
                  </a:lnTo>
                  <a:close/>
                  <a:moveTo>
                    <a:pt x="667410" y="381000"/>
                  </a:moveTo>
                  <a:lnTo>
                    <a:pt x="667410" y="219075"/>
                  </a:lnTo>
                  <a:lnTo>
                    <a:pt x="734085" y="219075"/>
                  </a:lnTo>
                  <a:cubicBezTo>
                    <a:pt x="748373" y="219075"/>
                    <a:pt x="760755" y="208598"/>
                    <a:pt x="762660" y="194310"/>
                  </a:cubicBezTo>
                  <a:cubicBezTo>
                    <a:pt x="764565" y="180023"/>
                    <a:pt x="755040" y="166688"/>
                    <a:pt x="740752" y="162878"/>
                  </a:cubicBezTo>
                  <a:lnTo>
                    <a:pt x="289267" y="54293"/>
                  </a:lnTo>
                  <a:lnTo>
                    <a:pt x="286410" y="25717"/>
                  </a:lnTo>
                  <a:cubicBezTo>
                    <a:pt x="284505" y="10478"/>
                    <a:pt x="272123" y="0"/>
                    <a:pt x="257835" y="0"/>
                  </a:cubicBezTo>
                  <a:cubicBezTo>
                    <a:pt x="243547" y="0"/>
                    <a:pt x="231165" y="10478"/>
                    <a:pt x="229260" y="25717"/>
                  </a:cubicBezTo>
                  <a:lnTo>
                    <a:pt x="225450" y="60960"/>
                  </a:lnTo>
                  <a:lnTo>
                    <a:pt x="15900" y="165735"/>
                  </a:lnTo>
                  <a:cubicBezTo>
                    <a:pt x="4470" y="171450"/>
                    <a:pt x="-2198" y="184785"/>
                    <a:pt x="660" y="198120"/>
                  </a:cubicBezTo>
                  <a:cubicBezTo>
                    <a:pt x="4470" y="209550"/>
                    <a:pt x="15900" y="219075"/>
                    <a:pt x="29235" y="219075"/>
                  </a:cubicBezTo>
                  <a:lnTo>
                    <a:pt x="208305" y="219075"/>
                  </a:lnTo>
                  <a:lnTo>
                    <a:pt x="154013" y="704850"/>
                  </a:lnTo>
                  <a:lnTo>
                    <a:pt x="57810" y="704850"/>
                  </a:lnTo>
                  <a:lnTo>
                    <a:pt x="57810" y="762000"/>
                  </a:lnTo>
                  <a:lnTo>
                    <a:pt x="457860" y="762000"/>
                  </a:lnTo>
                  <a:lnTo>
                    <a:pt x="457860" y="704850"/>
                  </a:lnTo>
                  <a:lnTo>
                    <a:pt x="361658" y="704850"/>
                  </a:lnTo>
                  <a:lnTo>
                    <a:pt x="307365" y="219075"/>
                  </a:lnTo>
                  <a:lnTo>
                    <a:pt x="629310" y="219075"/>
                  </a:lnTo>
                  <a:lnTo>
                    <a:pt x="629310" y="381000"/>
                  </a:lnTo>
                  <a:lnTo>
                    <a:pt x="667410" y="381000"/>
                  </a:ln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Kuva 57" descr="Rakennus tasaisella täytöllä">
              <a:extLst>
                <a:ext uri="{FF2B5EF4-FFF2-40B4-BE49-F238E27FC236}">
                  <a16:creationId xmlns:a16="http://schemas.microsoft.com/office/drawing/2014/main" id="{089A1088-E03E-3B72-9BC8-4B57A4CA6CF4}"/>
                </a:ext>
              </a:extLst>
            </p:cNvPr>
            <p:cNvSpPr/>
            <p:nvPr/>
          </p:nvSpPr>
          <p:spPr>
            <a:xfrm>
              <a:off x="5075716" y="6416952"/>
              <a:ext cx="420000" cy="271631"/>
            </a:xfrm>
            <a:custGeom>
              <a:avLst/>
              <a:gdLst>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172500 h 630000"/>
                <a:gd name="connsiteX21" fmla="*/ 187500 w 420000"/>
                <a:gd name="connsiteY21" fmla="*/ 172500 h 630000"/>
                <a:gd name="connsiteX22" fmla="*/ 187500 w 420000"/>
                <a:gd name="connsiteY22" fmla="*/ 127500 h 630000"/>
                <a:gd name="connsiteX23" fmla="*/ 232500 w 420000"/>
                <a:gd name="connsiteY23" fmla="*/ 127500 h 630000"/>
                <a:gd name="connsiteX24" fmla="*/ 232500 w 420000"/>
                <a:gd name="connsiteY24" fmla="*/ 172500 h 630000"/>
                <a:gd name="connsiteX25" fmla="*/ 232500 w 420000"/>
                <a:gd name="connsiteY25" fmla="*/ 292500 h 630000"/>
                <a:gd name="connsiteX26" fmla="*/ 187500 w 420000"/>
                <a:gd name="connsiteY26" fmla="*/ 292500 h 630000"/>
                <a:gd name="connsiteX27" fmla="*/ 187500 w 420000"/>
                <a:gd name="connsiteY27" fmla="*/ 247500 h 630000"/>
                <a:gd name="connsiteX28" fmla="*/ 232500 w 420000"/>
                <a:gd name="connsiteY28" fmla="*/ 247500 h 630000"/>
                <a:gd name="connsiteX29" fmla="*/ 232500 w 420000"/>
                <a:gd name="connsiteY29" fmla="*/ 292500 h 630000"/>
                <a:gd name="connsiteX30" fmla="*/ 232500 w 420000"/>
                <a:gd name="connsiteY30" fmla="*/ 412500 h 630000"/>
                <a:gd name="connsiteX31" fmla="*/ 187500 w 420000"/>
                <a:gd name="connsiteY31" fmla="*/ 412500 h 630000"/>
                <a:gd name="connsiteX32" fmla="*/ 187500 w 420000"/>
                <a:gd name="connsiteY32" fmla="*/ 367500 h 630000"/>
                <a:gd name="connsiteX33" fmla="*/ 232500 w 420000"/>
                <a:gd name="connsiteY33" fmla="*/ 367500 h 630000"/>
                <a:gd name="connsiteX34" fmla="*/ 232500 w 420000"/>
                <a:gd name="connsiteY34" fmla="*/ 412500 h 630000"/>
                <a:gd name="connsiteX35" fmla="*/ 232500 w 420000"/>
                <a:gd name="connsiteY35" fmla="*/ 577500 h 630000"/>
                <a:gd name="connsiteX36" fmla="*/ 187500 w 420000"/>
                <a:gd name="connsiteY36" fmla="*/ 577500 h 630000"/>
                <a:gd name="connsiteX37" fmla="*/ 187500 w 420000"/>
                <a:gd name="connsiteY37" fmla="*/ 487500 h 630000"/>
                <a:gd name="connsiteX38" fmla="*/ 232500 w 420000"/>
                <a:gd name="connsiteY38" fmla="*/ 487500 h 630000"/>
                <a:gd name="connsiteX39" fmla="*/ 232500 w 420000"/>
                <a:gd name="connsiteY39" fmla="*/ 577500 h 630000"/>
                <a:gd name="connsiteX40" fmla="*/ 127500 w 420000"/>
                <a:gd name="connsiteY40" fmla="*/ 172500 h 630000"/>
                <a:gd name="connsiteX41" fmla="*/ 82500 w 420000"/>
                <a:gd name="connsiteY41" fmla="*/ 172500 h 630000"/>
                <a:gd name="connsiteX42" fmla="*/ 82500 w 420000"/>
                <a:gd name="connsiteY42" fmla="*/ 127500 h 630000"/>
                <a:gd name="connsiteX43" fmla="*/ 127500 w 420000"/>
                <a:gd name="connsiteY43" fmla="*/ 127500 h 630000"/>
                <a:gd name="connsiteX44" fmla="*/ 127500 w 420000"/>
                <a:gd name="connsiteY44" fmla="*/ 172500 h 630000"/>
                <a:gd name="connsiteX45" fmla="*/ 127500 w 420000"/>
                <a:gd name="connsiteY45" fmla="*/ 292500 h 630000"/>
                <a:gd name="connsiteX46" fmla="*/ 82500 w 420000"/>
                <a:gd name="connsiteY46" fmla="*/ 292500 h 630000"/>
                <a:gd name="connsiteX47" fmla="*/ 82500 w 420000"/>
                <a:gd name="connsiteY47" fmla="*/ 247500 h 630000"/>
                <a:gd name="connsiteX48" fmla="*/ 127500 w 420000"/>
                <a:gd name="connsiteY48" fmla="*/ 247500 h 630000"/>
                <a:gd name="connsiteX49" fmla="*/ 127500 w 420000"/>
                <a:gd name="connsiteY49" fmla="*/ 292500 h 630000"/>
                <a:gd name="connsiteX50" fmla="*/ 127500 w 420000"/>
                <a:gd name="connsiteY50" fmla="*/ 412500 h 630000"/>
                <a:gd name="connsiteX51" fmla="*/ 82500 w 420000"/>
                <a:gd name="connsiteY51" fmla="*/ 412500 h 630000"/>
                <a:gd name="connsiteX52" fmla="*/ 82500 w 420000"/>
                <a:gd name="connsiteY52" fmla="*/ 367500 h 630000"/>
                <a:gd name="connsiteX53" fmla="*/ 127500 w 420000"/>
                <a:gd name="connsiteY53" fmla="*/ 367500 h 630000"/>
                <a:gd name="connsiteX54" fmla="*/ 127500 w 420000"/>
                <a:gd name="connsiteY54" fmla="*/ 412500 h 630000"/>
                <a:gd name="connsiteX55" fmla="*/ 127500 w 420000"/>
                <a:gd name="connsiteY55" fmla="*/ 532500 h 630000"/>
                <a:gd name="connsiteX56" fmla="*/ 82500 w 420000"/>
                <a:gd name="connsiteY56" fmla="*/ 532500 h 630000"/>
                <a:gd name="connsiteX57" fmla="*/ 82500 w 420000"/>
                <a:gd name="connsiteY57" fmla="*/ 487500 h 630000"/>
                <a:gd name="connsiteX58" fmla="*/ 127500 w 420000"/>
                <a:gd name="connsiteY58" fmla="*/ 487500 h 630000"/>
                <a:gd name="connsiteX59" fmla="*/ 127500 w 420000"/>
                <a:gd name="connsiteY59" fmla="*/ 532500 h 630000"/>
                <a:gd name="connsiteX60" fmla="*/ 390000 w 420000"/>
                <a:gd name="connsiteY60" fmla="*/ 577500 h 630000"/>
                <a:gd name="connsiteX61" fmla="*/ 390000 w 420000"/>
                <a:gd name="connsiteY61" fmla="*/ 75000 h 630000"/>
                <a:gd name="connsiteX62" fmla="*/ 367500 w 420000"/>
                <a:gd name="connsiteY62" fmla="*/ 75000 h 630000"/>
                <a:gd name="connsiteX63" fmla="*/ 367500 w 420000"/>
                <a:gd name="connsiteY63" fmla="*/ 30000 h 630000"/>
                <a:gd name="connsiteX64" fmla="*/ 345000 w 420000"/>
                <a:gd name="connsiteY64" fmla="*/ 30000 h 630000"/>
                <a:gd name="connsiteX65" fmla="*/ 345000 w 420000"/>
                <a:gd name="connsiteY65" fmla="*/ 0 h 630000"/>
                <a:gd name="connsiteX66" fmla="*/ 75000 w 420000"/>
                <a:gd name="connsiteY66" fmla="*/ 0 h 630000"/>
                <a:gd name="connsiteX67" fmla="*/ 75000 w 420000"/>
                <a:gd name="connsiteY67" fmla="*/ 30000 h 630000"/>
                <a:gd name="connsiteX68" fmla="*/ 52500 w 420000"/>
                <a:gd name="connsiteY68" fmla="*/ 30000 h 630000"/>
                <a:gd name="connsiteX69" fmla="*/ 52500 w 420000"/>
                <a:gd name="connsiteY69" fmla="*/ 75000 h 630000"/>
                <a:gd name="connsiteX70" fmla="*/ 30000 w 420000"/>
                <a:gd name="connsiteY70" fmla="*/ 75000 h 630000"/>
                <a:gd name="connsiteX71" fmla="*/ 30000 w 420000"/>
                <a:gd name="connsiteY71" fmla="*/ 577500 h 630000"/>
                <a:gd name="connsiteX72" fmla="*/ 0 w 420000"/>
                <a:gd name="connsiteY72" fmla="*/ 577500 h 630000"/>
                <a:gd name="connsiteX73" fmla="*/ 0 w 420000"/>
                <a:gd name="connsiteY73" fmla="*/ 630000 h 630000"/>
                <a:gd name="connsiteX74" fmla="*/ 420000 w 420000"/>
                <a:gd name="connsiteY74" fmla="*/ 630000 h 630000"/>
                <a:gd name="connsiteX75" fmla="*/ 420000 w 420000"/>
                <a:gd name="connsiteY75" fmla="*/ 577500 h 630000"/>
                <a:gd name="connsiteX76" fmla="*/ 390000 w 420000"/>
                <a:gd name="connsiteY76"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172500 h 630000"/>
                <a:gd name="connsiteX21" fmla="*/ 187500 w 420000"/>
                <a:gd name="connsiteY21" fmla="*/ 172500 h 630000"/>
                <a:gd name="connsiteX22" fmla="*/ 187500 w 420000"/>
                <a:gd name="connsiteY22" fmla="*/ 127500 h 630000"/>
                <a:gd name="connsiteX23" fmla="*/ 232500 w 420000"/>
                <a:gd name="connsiteY23" fmla="*/ 172500 h 630000"/>
                <a:gd name="connsiteX24" fmla="*/ 232500 w 420000"/>
                <a:gd name="connsiteY24" fmla="*/ 292500 h 630000"/>
                <a:gd name="connsiteX25" fmla="*/ 187500 w 420000"/>
                <a:gd name="connsiteY25" fmla="*/ 292500 h 630000"/>
                <a:gd name="connsiteX26" fmla="*/ 187500 w 420000"/>
                <a:gd name="connsiteY26" fmla="*/ 247500 h 630000"/>
                <a:gd name="connsiteX27" fmla="*/ 232500 w 420000"/>
                <a:gd name="connsiteY27" fmla="*/ 247500 h 630000"/>
                <a:gd name="connsiteX28" fmla="*/ 232500 w 420000"/>
                <a:gd name="connsiteY28" fmla="*/ 292500 h 630000"/>
                <a:gd name="connsiteX29" fmla="*/ 232500 w 420000"/>
                <a:gd name="connsiteY29" fmla="*/ 412500 h 630000"/>
                <a:gd name="connsiteX30" fmla="*/ 187500 w 420000"/>
                <a:gd name="connsiteY30" fmla="*/ 412500 h 630000"/>
                <a:gd name="connsiteX31" fmla="*/ 187500 w 420000"/>
                <a:gd name="connsiteY31" fmla="*/ 367500 h 630000"/>
                <a:gd name="connsiteX32" fmla="*/ 232500 w 420000"/>
                <a:gd name="connsiteY32" fmla="*/ 367500 h 630000"/>
                <a:gd name="connsiteX33" fmla="*/ 232500 w 420000"/>
                <a:gd name="connsiteY33" fmla="*/ 412500 h 630000"/>
                <a:gd name="connsiteX34" fmla="*/ 232500 w 420000"/>
                <a:gd name="connsiteY34" fmla="*/ 577500 h 630000"/>
                <a:gd name="connsiteX35" fmla="*/ 187500 w 420000"/>
                <a:gd name="connsiteY35" fmla="*/ 577500 h 630000"/>
                <a:gd name="connsiteX36" fmla="*/ 187500 w 420000"/>
                <a:gd name="connsiteY36" fmla="*/ 487500 h 630000"/>
                <a:gd name="connsiteX37" fmla="*/ 232500 w 420000"/>
                <a:gd name="connsiteY37" fmla="*/ 487500 h 630000"/>
                <a:gd name="connsiteX38" fmla="*/ 232500 w 420000"/>
                <a:gd name="connsiteY38" fmla="*/ 577500 h 630000"/>
                <a:gd name="connsiteX39" fmla="*/ 127500 w 420000"/>
                <a:gd name="connsiteY39" fmla="*/ 172500 h 630000"/>
                <a:gd name="connsiteX40" fmla="*/ 82500 w 420000"/>
                <a:gd name="connsiteY40" fmla="*/ 172500 h 630000"/>
                <a:gd name="connsiteX41" fmla="*/ 82500 w 420000"/>
                <a:gd name="connsiteY41" fmla="*/ 127500 h 630000"/>
                <a:gd name="connsiteX42" fmla="*/ 127500 w 420000"/>
                <a:gd name="connsiteY42" fmla="*/ 127500 h 630000"/>
                <a:gd name="connsiteX43" fmla="*/ 127500 w 420000"/>
                <a:gd name="connsiteY43" fmla="*/ 172500 h 630000"/>
                <a:gd name="connsiteX44" fmla="*/ 127500 w 420000"/>
                <a:gd name="connsiteY44" fmla="*/ 292500 h 630000"/>
                <a:gd name="connsiteX45" fmla="*/ 82500 w 420000"/>
                <a:gd name="connsiteY45" fmla="*/ 292500 h 630000"/>
                <a:gd name="connsiteX46" fmla="*/ 82500 w 420000"/>
                <a:gd name="connsiteY46" fmla="*/ 247500 h 630000"/>
                <a:gd name="connsiteX47" fmla="*/ 127500 w 420000"/>
                <a:gd name="connsiteY47" fmla="*/ 247500 h 630000"/>
                <a:gd name="connsiteX48" fmla="*/ 127500 w 420000"/>
                <a:gd name="connsiteY48" fmla="*/ 292500 h 630000"/>
                <a:gd name="connsiteX49" fmla="*/ 127500 w 420000"/>
                <a:gd name="connsiteY49" fmla="*/ 412500 h 630000"/>
                <a:gd name="connsiteX50" fmla="*/ 82500 w 420000"/>
                <a:gd name="connsiteY50" fmla="*/ 412500 h 630000"/>
                <a:gd name="connsiteX51" fmla="*/ 82500 w 420000"/>
                <a:gd name="connsiteY51" fmla="*/ 367500 h 630000"/>
                <a:gd name="connsiteX52" fmla="*/ 127500 w 420000"/>
                <a:gd name="connsiteY52" fmla="*/ 367500 h 630000"/>
                <a:gd name="connsiteX53" fmla="*/ 127500 w 420000"/>
                <a:gd name="connsiteY53" fmla="*/ 412500 h 630000"/>
                <a:gd name="connsiteX54" fmla="*/ 127500 w 420000"/>
                <a:gd name="connsiteY54" fmla="*/ 532500 h 630000"/>
                <a:gd name="connsiteX55" fmla="*/ 82500 w 420000"/>
                <a:gd name="connsiteY55" fmla="*/ 532500 h 630000"/>
                <a:gd name="connsiteX56" fmla="*/ 82500 w 420000"/>
                <a:gd name="connsiteY56" fmla="*/ 487500 h 630000"/>
                <a:gd name="connsiteX57" fmla="*/ 127500 w 420000"/>
                <a:gd name="connsiteY57" fmla="*/ 487500 h 630000"/>
                <a:gd name="connsiteX58" fmla="*/ 127500 w 420000"/>
                <a:gd name="connsiteY58" fmla="*/ 532500 h 630000"/>
                <a:gd name="connsiteX59" fmla="*/ 390000 w 420000"/>
                <a:gd name="connsiteY59" fmla="*/ 577500 h 630000"/>
                <a:gd name="connsiteX60" fmla="*/ 390000 w 420000"/>
                <a:gd name="connsiteY60" fmla="*/ 75000 h 630000"/>
                <a:gd name="connsiteX61" fmla="*/ 367500 w 420000"/>
                <a:gd name="connsiteY61" fmla="*/ 75000 h 630000"/>
                <a:gd name="connsiteX62" fmla="*/ 367500 w 420000"/>
                <a:gd name="connsiteY62" fmla="*/ 30000 h 630000"/>
                <a:gd name="connsiteX63" fmla="*/ 345000 w 420000"/>
                <a:gd name="connsiteY63" fmla="*/ 30000 h 630000"/>
                <a:gd name="connsiteX64" fmla="*/ 345000 w 420000"/>
                <a:gd name="connsiteY64" fmla="*/ 0 h 630000"/>
                <a:gd name="connsiteX65" fmla="*/ 75000 w 420000"/>
                <a:gd name="connsiteY65" fmla="*/ 0 h 630000"/>
                <a:gd name="connsiteX66" fmla="*/ 75000 w 420000"/>
                <a:gd name="connsiteY66" fmla="*/ 30000 h 630000"/>
                <a:gd name="connsiteX67" fmla="*/ 52500 w 420000"/>
                <a:gd name="connsiteY67" fmla="*/ 30000 h 630000"/>
                <a:gd name="connsiteX68" fmla="*/ 52500 w 420000"/>
                <a:gd name="connsiteY68" fmla="*/ 75000 h 630000"/>
                <a:gd name="connsiteX69" fmla="*/ 30000 w 420000"/>
                <a:gd name="connsiteY69" fmla="*/ 75000 h 630000"/>
                <a:gd name="connsiteX70" fmla="*/ 30000 w 420000"/>
                <a:gd name="connsiteY70" fmla="*/ 577500 h 630000"/>
                <a:gd name="connsiteX71" fmla="*/ 0 w 420000"/>
                <a:gd name="connsiteY71" fmla="*/ 577500 h 630000"/>
                <a:gd name="connsiteX72" fmla="*/ 0 w 420000"/>
                <a:gd name="connsiteY72" fmla="*/ 630000 h 630000"/>
                <a:gd name="connsiteX73" fmla="*/ 420000 w 420000"/>
                <a:gd name="connsiteY73" fmla="*/ 630000 h 630000"/>
                <a:gd name="connsiteX74" fmla="*/ 420000 w 420000"/>
                <a:gd name="connsiteY74" fmla="*/ 577500 h 630000"/>
                <a:gd name="connsiteX75" fmla="*/ 390000 w 420000"/>
                <a:gd name="connsiteY75"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187500 w 420000"/>
                <a:gd name="connsiteY20" fmla="*/ 127500 h 630000"/>
                <a:gd name="connsiteX21" fmla="*/ 187500 w 420000"/>
                <a:gd name="connsiteY21" fmla="*/ 172500 h 630000"/>
                <a:gd name="connsiteX22" fmla="*/ 187500 w 420000"/>
                <a:gd name="connsiteY22" fmla="*/ 127500 h 630000"/>
                <a:gd name="connsiteX23" fmla="*/ 232500 w 420000"/>
                <a:gd name="connsiteY23" fmla="*/ 292500 h 630000"/>
                <a:gd name="connsiteX24" fmla="*/ 187500 w 420000"/>
                <a:gd name="connsiteY24" fmla="*/ 292500 h 630000"/>
                <a:gd name="connsiteX25" fmla="*/ 187500 w 420000"/>
                <a:gd name="connsiteY25" fmla="*/ 247500 h 630000"/>
                <a:gd name="connsiteX26" fmla="*/ 232500 w 420000"/>
                <a:gd name="connsiteY26" fmla="*/ 247500 h 630000"/>
                <a:gd name="connsiteX27" fmla="*/ 232500 w 420000"/>
                <a:gd name="connsiteY27" fmla="*/ 292500 h 630000"/>
                <a:gd name="connsiteX28" fmla="*/ 232500 w 420000"/>
                <a:gd name="connsiteY28" fmla="*/ 412500 h 630000"/>
                <a:gd name="connsiteX29" fmla="*/ 187500 w 420000"/>
                <a:gd name="connsiteY29" fmla="*/ 412500 h 630000"/>
                <a:gd name="connsiteX30" fmla="*/ 187500 w 420000"/>
                <a:gd name="connsiteY30" fmla="*/ 367500 h 630000"/>
                <a:gd name="connsiteX31" fmla="*/ 232500 w 420000"/>
                <a:gd name="connsiteY31" fmla="*/ 367500 h 630000"/>
                <a:gd name="connsiteX32" fmla="*/ 232500 w 420000"/>
                <a:gd name="connsiteY32" fmla="*/ 412500 h 630000"/>
                <a:gd name="connsiteX33" fmla="*/ 232500 w 420000"/>
                <a:gd name="connsiteY33" fmla="*/ 577500 h 630000"/>
                <a:gd name="connsiteX34" fmla="*/ 187500 w 420000"/>
                <a:gd name="connsiteY34" fmla="*/ 577500 h 630000"/>
                <a:gd name="connsiteX35" fmla="*/ 187500 w 420000"/>
                <a:gd name="connsiteY35" fmla="*/ 487500 h 630000"/>
                <a:gd name="connsiteX36" fmla="*/ 232500 w 420000"/>
                <a:gd name="connsiteY36" fmla="*/ 487500 h 630000"/>
                <a:gd name="connsiteX37" fmla="*/ 232500 w 420000"/>
                <a:gd name="connsiteY37" fmla="*/ 577500 h 630000"/>
                <a:gd name="connsiteX38" fmla="*/ 127500 w 420000"/>
                <a:gd name="connsiteY38" fmla="*/ 172500 h 630000"/>
                <a:gd name="connsiteX39" fmla="*/ 82500 w 420000"/>
                <a:gd name="connsiteY39" fmla="*/ 172500 h 630000"/>
                <a:gd name="connsiteX40" fmla="*/ 82500 w 420000"/>
                <a:gd name="connsiteY40" fmla="*/ 127500 h 630000"/>
                <a:gd name="connsiteX41" fmla="*/ 127500 w 420000"/>
                <a:gd name="connsiteY41" fmla="*/ 127500 h 630000"/>
                <a:gd name="connsiteX42" fmla="*/ 127500 w 420000"/>
                <a:gd name="connsiteY42" fmla="*/ 172500 h 630000"/>
                <a:gd name="connsiteX43" fmla="*/ 127500 w 420000"/>
                <a:gd name="connsiteY43" fmla="*/ 292500 h 630000"/>
                <a:gd name="connsiteX44" fmla="*/ 82500 w 420000"/>
                <a:gd name="connsiteY44" fmla="*/ 292500 h 630000"/>
                <a:gd name="connsiteX45" fmla="*/ 82500 w 420000"/>
                <a:gd name="connsiteY45" fmla="*/ 247500 h 630000"/>
                <a:gd name="connsiteX46" fmla="*/ 127500 w 420000"/>
                <a:gd name="connsiteY46" fmla="*/ 247500 h 630000"/>
                <a:gd name="connsiteX47" fmla="*/ 127500 w 420000"/>
                <a:gd name="connsiteY47" fmla="*/ 292500 h 630000"/>
                <a:gd name="connsiteX48" fmla="*/ 127500 w 420000"/>
                <a:gd name="connsiteY48" fmla="*/ 412500 h 630000"/>
                <a:gd name="connsiteX49" fmla="*/ 82500 w 420000"/>
                <a:gd name="connsiteY49" fmla="*/ 412500 h 630000"/>
                <a:gd name="connsiteX50" fmla="*/ 82500 w 420000"/>
                <a:gd name="connsiteY50" fmla="*/ 367500 h 630000"/>
                <a:gd name="connsiteX51" fmla="*/ 127500 w 420000"/>
                <a:gd name="connsiteY51" fmla="*/ 367500 h 630000"/>
                <a:gd name="connsiteX52" fmla="*/ 127500 w 420000"/>
                <a:gd name="connsiteY52" fmla="*/ 412500 h 630000"/>
                <a:gd name="connsiteX53" fmla="*/ 127500 w 420000"/>
                <a:gd name="connsiteY53" fmla="*/ 532500 h 630000"/>
                <a:gd name="connsiteX54" fmla="*/ 82500 w 420000"/>
                <a:gd name="connsiteY54" fmla="*/ 532500 h 630000"/>
                <a:gd name="connsiteX55" fmla="*/ 82500 w 420000"/>
                <a:gd name="connsiteY55" fmla="*/ 487500 h 630000"/>
                <a:gd name="connsiteX56" fmla="*/ 127500 w 420000"/>
                <a:gd name="connsiteY56" fmla="*/ 487500 h 630000"/>
                <a:gd name="connsiteX57" fmla="*/ 127500 w 420000"/>
                <a:gd name="connsiteY57" fmla="*/ 532500 h 630000"/>
                <a:gd name="connsiteX58" fmla="*/ 390000 w 420000"/>
                <a:gd name="connsiteY58" fmla="*/ 577500 h 630000"/>
                <a:gd name="connsiteX59" fmla="*/ 390000 w 420000"/>
                <a:gd name="connsiteY59" fmla="*/ 75000 h 630000"/>
                <a:gd name="connsiteX60" fmla="*/ 367500 w 420000"/>
                <a:gd name="connsiteY60" fmla="*/ 75000 h 630000"/>
                <a:gd name="connsiteX61" fmla="*/ 367500 w 420000"/>
                <a:gd name="connsiteY61" fmla="*/ 30000 h 630000"/>
                <a:gd name="connsiteX62" fmla="*/ 345000 w 420000"/>
                <a:gd name="connsiteY62" fmla="*/ 30000 h 630000"/>
                <a:gd name="connsiteX63" fmla="*/ 345000 w 420000"/>
                <a:gd name="connsiteY63" fmla="*/ 0 h 630000"/>
                <a:gd name="connsiteX64" fmla="*/ 75000 w 420000"/>
                <a:gd name="connsiteY64" fmla="*/ 0 h 630000"/>
                <a:gd name="connsiteX65" fmla="*/ 75000 w 420000"/>
                <a:gd name="connsiteY65" fmla="*/ 30000 h 630000"/>
                <a:gd name="connsiteX66" fmla="*/ 52500 w 420000"/>
                <a:gd name="connsiteY66" fmla="*/ 30000 h 630000"/>
                <a:gd name="connsiteX67" fmla="*/ 52500 w 420000"/>
                <a:gd name="connsiteY67" fmla="*/ 75000 h 630000"/>
                <a:gd name="connsiteX68" fmla="*/ 30000 w 420000"/>
                <a:gd name="connsiteY68" fmla="*/ 75000 h 630000"/>
                <a:gd name="connsiteX69" fmla="*/ 30000 w 420000"/>
                <a:gd name="connsiteY69" fmla="*/ 577500 h 630000"/>
                <a:gd name="connsiteX70" fmla="*/ 0 w 420000"/>
                <a:gd name="connsiteY70" fmla="*/ 577500 h 630000"/>
                <a:gd name="connsiteX71" fmla="*/ 0 w 420000"/>
                <a:gd name="connsiteY71" fmla="*/ 630000 h 630000"/>
                <a:gd name="connsiteX72" fmla="*/ 420000 w 420000"/>
                <a:gd name="connsiteY72" fmla="*/ 630000 h 630000"/>
                <a:gd name="connsiteX73" fmla="*/ 420000 w 420000"/>
                <a:gd name="connsiteY73" fmla="*/ 577500 h 630000"/>
                <a:gd name="connsiteX74" fmla="*/ 390000 w 420000"/>
                <a:gd name="connsiteY74"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172500 h 630000"/>
                <a:gd name="connsiteX36" fmla="*/ 82500 w 420000"/>
                <a:gd name="connsiteY36" fmla="*/ 172500 h 630000"/>
                <a:gd name="connsiteX37" fmla="*/ 82500 w 420000"/>
                <a:gd name="connsiteY37" fmla="*/ 127500 h 630000"/>
                <a:gd name="connsiteX38" fmla="*/ 127500 w 420000"/>
                <a:gd name="connsiteY38" fmla="*/ 127500 h 630000"/>
                <a:gd name="connsiteX39" fmla="*/ 127500 w 420000"/>
                <a:gd name="connsiteY39" fmla="*/ 172500 h 630000"/>
                <a:gd name="connsiteX40" fmla="*/ 127500 w 420000"/>
                <a:gd name="connsiteY40" fmla="*/ 292500 h 630000"/>
                <a:gd name="connsiteX41" fmla="*/ 82500 w 420000"/>
                <a:gd name="connsiteY41" fmla="*/ 292500 h 630000"/>
                <a:gd name="connsiteX42" fmla="*/ 82500 w 420000"/>
                <a:gd name="connsiteY42" fmla="*/ 247500 h 630000"/>
                <a:gd name="connsiteX43" fmla="*/ 127500 w 420000"/>
                <a:gd name="connsiteY43" fmla="*/ 247500 h 630000"/>
                <a:gd name="connsiteX44" fmla="*/ 127500 w 420000"/>
                <a:gd name="connsiteY44" fmla="*/ 292500 h 630000"/>
                <a:gd name="connsiteX45" fmla="*/ 127500 w 420000"/>
                <a:gd name="connsiteY45" fmla="*/ 412500 h 630000"/>
                <a:gd name="connsiteX46" fmla="*/ 82500 w 420000"/>
                <a:gd name="connsiteY46" fmla="*/ 412500 h 630000"/>
                <a:gd name="connsiteX47" fmla="*/ 82500 w 420000"/>
                <a:gd name="connsiteY47" fmla="*/ 367500 h 630000"/>
                <a:gd name="connsiteX48" fmla="*/ 127500 w 420000"/>
                <a:gd name="connsiteY48" fmla="*/ 367500 h 630000"/>
                <a:gd name="connsiteX49" fmla="*/ 127500 w 420000"/>
                <a:gd name="connsiteY49" fmla="*/ 412500 h 630000"/>
                <a:gd name="connsiteX50" fmla="*/ 127500 w 420000"/>
                <a:gd name="connsiteY50" fmla="*/ 532500 h 630000"/>
                <a:gd name="connsiteX51" fmla="*/ 82500 w 420000"/>
                <a:gd name="connsiteY51" fmla="*/ 532500 h 630000"/>
                <a:gd name="connsiteX52" fmla="*/ 82500 w 420000"/>
                <a:gd name="connsiteY52" fmla="*/ 487500 h 630000"/>
                <a:gd name="connsiteX53" fmla="*/ 127500 w 420000"/>
                <a:gd name="connsiteY53" fmla="*/ 487500 h 630000"/>
                <a:gd name="connsiteX54" fmla="*/ 127500 w 420000"/>
                <a:gd name="connsiteY54" fmla="*/ 532500 h 630000"/>
                <a:gd name="connsiteX55" fmla="*/ 390000 w 420000"/>
                <a:gd name="connsiteY55" fmla="*/ 577500 h 630000"/>
                <a:gd name="connsiteX56" fmla="*/ 390000 w 420000"/>
                <a:gd name="connsiteY56" fmla="*/ 75000 h 630000"/>
                <a:gd name="connsiteX57" fmla="*/ 367500 w 420000"/>
                <a:gd name="connsiteY57" fmla="*/ 75000 h 630000"/>
                <a:gd name="connsiteX58" fmla="*/ 367500 w 420000"/>
                <a:gd name="connsiteY58" fmla="*/ 30000 h 630000"/>
                <a:gd name="connsiteX59" fmla="*/ 345000 w 420000"/>
                <a:gd name="connsiteY59" fmla="*/ 30000 h 630000"/>
                <a:gd name="connsiteX60" fmla="*/ 345000 w 420000"/>
                <a:gd name="connsiteY60" fmla="*/ 0 h 630000"/>
                <a:gd name="connsiteX61" fmla="*/ 75000 w 420000"/>
                <a:gd name="connsiteY61" fmla="*/ 0 h 630000"/>
                <a:gd name="connsiteX62" fmla="*/ 75000 w 420000"/>
                <a:gd name="connsiteY62" fmla="*/ 30000 h 630000"/>
                <a:gd name="connsiteX63" fmla="*/ 52500 w 420000"/>
                <a:gd name="connsiteY63" fmla="*/ 30000 h 630000"/>
                <a:gd name="connsiteX64" fmla="*/ 52500 w 420000"/>
                <a:gd name="connsiteY64" fmla="*/ 75000 h 630000"/>
                <a:gd name="connsiteX65" fmla="*/ 30000 w 420000"/>
                <a:gd name="connsiteY65" fmla="*/ 75000 h 630000"/>
                <a:gd name="connsiteX66" fmla="*/ 30000 w 420000"/>
                <a:gd name="connsiteY66" fmla="*/ 577500 h 630000"/>
                <a:gd name="connsiteX67" fmla="*/ 0 w 420000"/>
                <a:gd name="connsiteY67" fmla="*/ 577500 h 630000"/>
                <a:gd name="connsiteX68" fmla="*/ 0 w 420000"/>
                <a:gd name="connsiteY68" fmla="*/ 630000 h 630000"/>
                <a:gd name="connsiteX69" fmla="*/ 420000 w 420000"/>
                <a:gd name="connsiteY69" fmla="*/ 630000 h 630000"/>
                <a:gd name="connsiteX70" fmla="*/ 420000 w 420000"/>
                <a:gd name="connsiteY70" fmla="*/ 577500 h 630000"/>
                <a:gd name="connsiteX71" fmla="*/ 390000 w 420000"/>
                <a:gd name="connsiteY71"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127500 h 630000"/>
                <a:gd name="connsiteX36" fmla="*/ 82500 w 420000"/>
                <a:gd name="connsiteY36" fmla="*/ 172500 h 630000"/>
                <a:gd name="connsiteX37" fmla="*/ 82500 w 420000"/>
                <a:gd name="connsiteY37" fmla="*/ 127500 h 630000"/>
                <a:gd name="connsiteX38" fmla="*/ 127500 w 420000"/>
                <a:gd name="connsiteY38" fmla="*/ 127500 h 630000"/>
                <a:gd name="connsiteX39" fmla="*/ 127500 w 420000"/>
                <a:gd name="connsiteY39" fmla="*/ 292500 h 630000"/>
                <a:gd name="connsiteX40" fmla="*/ 82500 w 420000"/>
                <a:gd name="connsiteY40" fmla="*/ 292500 h 630000"/>
                <a:gd name="connsiteX41" fmla="*/ 82500 w 420000"/>
                <a:gd name="connsiteY41" fmla="*/ 247500 h 630000"/>
                <a:gd name="connsiteX42" fmla="*/ 127500 w 420000"/>
                <a:gd name="connsiteY42" fmla="*/ 247500 h 630000"/>
                <a:gd name="connsiteX43" fmla="*/ 127500 w 420000"/>
                <a:gd name="connsiteY43" fmla="*/ 292500 h 630000"/>
                <a:gd name="connsiteX44" fmla="*/ 127500 w 420000"/>
                <a:gd name="connsiteY44" fmla="*/ 412500 h 630000"/>
                <a:gd name="connsiteX45" fmla="*/ 82500 w 420000"/>
                <a:gd name="connsiteY45" fmla="*/ 412500 h 630000"/>
                <a:gd name="connsiteX46" fmla="*/ 82500 w 420000"/>
                <a:gd name="connsiteY46" fmla="*/ 367500 h 630000"/>
                <a:gd name="connsiteX47" fmla="*/ 127500 w 420000"/>
                <a:gd name="connsiteY47" fmla="*/ 367500 h 630000"/>
                <a:gd name="connsiteX48" fmla="*/ 127500 w 420000"/>
                <a:gd name="connsiteY48" fmla="*/ 412500 h 630000"/>
                <a:gd name="connsiteX49" fmla="*/ 127500 w 420000"/>
                <a:gd name="connsiteY49" fmla="*/ 532500 h 630000"/>
                <a:gd name="connsiteX50" fmla="*/ 82500 w 420000"/>
                <a:gd name="connsiteY50" fmla="*/ 532500 h 630000"/>
                <a:gd name="connsiteX51" fmla="*/ 82500 w 420000"/>
                <a:gd name="connsiteY51" fmla="*/ 487500 h 630000"/>
                <a:gd name="connsiteX52" fmla="*/ 127500 w 420000"/>
                <a:gd name="connsiteY52" fmla="*/ 487500 h 630000"/>
                <a:gd name="connsiteX53" fmla="*/ 127500 w 420000"/>
                <a:gd name="connsiteY53" fmla="*/ 532500 h 630000"/>
                <a:gd name="connsiteX54" fmla="*/ 390000 w 420000"/>
                <a:gd name="connsiteY54" fmla="*/ 577500 h 630000"/>
                <a:gd name="connsiteX55" fmla="*/ 390000 w 420000"/>
                <a:gd name="connsiteY55" fmla="*/ 75000 h 630000"/>
                <a:gd name="connsiteX56" fmla="*/ 367500 w 420000"/>
                <a:gd name="connsiteY56" fmla="*/ 75000 h 630000"/>
                <a:gd name="connsiteX57" fmla="*/ 367500 w 420000"/>
                <a:gd name="connsiteY57" fmla="*/ 30000 h 630000"/>
                <a:gd name="connsiteX58" fmla="*/ 345000 w 420000"/>
                <a:gd name="connsiteY58" fmla="*/ 30000 h 630000"/>
                <a:gd name="connsiteX59" fmla="*/ 345000 w 420000"/>
                <a:gd name="connsiteY59" fmla="*/ 0 h 630000"/>
                <a:gd name="connsiteX60" fmla="*/ 75000 w 420000"/>
                <a:gd name="connsiteY60" fmla="*/ 0 h 630000"/>
                <a:gd name="connsiteX61" fmla="*/ 75000 w 420000"/>
                <a:gd name="connsiteY61" fmla="*/ 30000 h 630000"/>
                <a:gd name="connsiteX62" fmla="*/ 52500 w 420000"/>
                <a:gd name="connsiteY62" fmla="*/ 30000 h 630000"/>
                <a:gd name="connsiteX63" fmla="*/ 52500 w 420000"/>
                <a:gd name="connsiteY63" fmla="*/ 75000 h 630000"/>
                <a:gd name="connsiteX64" fmla="*/ 30000 w 420000"/>
                <a:gd name="connsiteY64" fmla="*/ 75000 h 630000"/>
                <a:gd name="connsiteX65" fmla="*/ 30000 w 420000"/>
                <a:gd name="connsiteY65" fmla="*/ 577500 h 630000"/>
                <a:gd name="connsiteX66" fmla="*/ 0 w 420000"/>
                <a:gd name="connsiteY66" fmla="*/ 577500 h 630000"/>
                <a:gd name="connsiteX67" fmla="*/ 0 w 420000"/>
                <a:gd name="connsiteY67" fmla="*/ 630000 h 630000"/>
                <a:gd name="connsiteX68" fmla="*/ 420000 w 420000"/>
                <a:gd name="connsiteY68" fmla="*/ 630000 h 630000"/>
                <a:gd name="connsiteX69" fmla="*/ 420000 w 420000"/>
                <a:gd name="connsiteY69" fmla="*/ 577500 h 630000"/>
                <a:gd name="connsiteX70" fmla="*/ 390000 w 420000"/>
                <a:gd name="connsiteY70"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82500 w 420000"/>
                <a:gd name="connsiteY35" fmla="*/ 127500 h 630000"/>
                <a:gd name="connsiteX36" fmla="*/ 82500 w 420000"/>
                <a:gd name="connsiteY36" fmla="*/ 172500 h 630000"/>
                <a:gd name="connsiteX37" fmla="*/ 82500 w 420000"/>
                <a:gd name="connsiteY37" fmla="*/ 127500 h 630000"/>
                <a:gd name="connsiteX38" fmla="*/ 127500 w 420000"/>
                <a:gd name="connsiteY38" fmla="*/ 292500 h 630000"/>
                <a:gd name="connsiteX39" fmla="*/ 82500 w 420000"/>
                <a:gd name="connsiteY39" fmla="*/ 292500 h 630000"/>
                <a:gd name="connsiteX40" fmla="*/ 82500 w 420000"/>
                <a:gd name="connsiteY40" fmla="*/ 247500 h 630000"/>
                <a:gd name="connsiteX41" fmla="*/ 127500 w 420000"/>
                <a:gd name="connsiteY41" fmla="*/ 247500 h 630000"/>
                <a:gd name="connsiteX42" fmla="*/ 127500 w 420000"/>
                <a:gd name="connsiteY42" fmla="*/ 292500 h 630000"/>
                <a:gd name="connsiteX43" fmla="*/ 127500 w 420000"/>
                <a:gd name="connsiteY43" fmla="*/ 412500 h 630000"/>
                <a:gd name="connsiteX44" fmla="*/ 82500 w 420000"/>
                <a:gd name="connsiteY44" fmla="*/ 412500 h 630000"/>
                <a:gd name="connsiteX45" fmla="*/ 82500 w 420000"/>
                <a:gd name="connsiteY45" fmla="*/ 367500 h 630000"/>
                <a:gd name="connsiteX46" fmla="*/ 127500 w 420000"/>
                <a:gd name="connsiteY46" fmla="*/ 367500 h 630000"/>
                <a:gd name="connsiteX47" fmla="*/ 127500 w 420000"/>
                <a:gd name="connsiteY47" fmla="*/ 412500 h 630000"/>
                <a:gd name="connsiteX48" fmla="*/ 127500 w 420000"/>
                <a:gd name="connsiteY48" fmla="*/ 532500 h 630000"/>
                <a:gd name="connsiteX49" fmla="*/ 82500 w 420000"/>
                <a:gd name="connsiteY49" fmla="*/ 532500 h 630000"/>
                <a:gd name="connsiteX50" fmla="*/ 82500 w 420000"/>
                <a:gd name="connsiteY50" fmla="*/ 487500 h 630000"/>
                <a:gd name="connsiteX51" fmla="*/ 127500 w 420000"/>
                <a:gd name="connsiteY51" fmla="*/ 487500 h 630000"/>
                <a:gd name="connsiteX52" fmla="*/ 127500 w 420000"/>
                <a:gd name="connsiteY52" fmla="*/ 532500 h 630000"/>
                <a:gd name="connsiteX53" fmla="*/ 390000 w 420000"/>
                <a:gd name="connsiteY53" fmla="*/ 577500 h 630000"/>
                <a:gd name="connsiteX54" fmla="*/ 390000 w 420000"/>
                <a:gd name="connsiteY54" fmla="*/ 75000 h 630000"/>
                <a:gd name="connsiteX55" fmla="*/ 367500 w 420000"/>
                <a:gd name="connsiteY55" fmla="*/ 75000 h 630000"/>
                <a:gd name="connsiteX56" fmla="*/ 367500 w 420000"/>
                <a:gd name="connsiteY56" fmla="*/ 30000 h 630000"/>
                <a:gd name="connsiteX57" fmla="*/ 345000 w 420000"/>
                <a:gd name="connsiteY57" fmla="*/ 30000 h 630000"/>
                <a:gd name="connsiteX58" fmla="*/ 345000 w 420000"/>
                <a:gd name="connsiteY58" fmla="*/ 0 h 630000"/>
                <a:gd name="connsiteX59" fmla="*/ 75000 w 420000"/>
                <a:gd name="connsiteY59" fmla="*/ 0 h 630000"/>
                <a:gd name="connsiteX60" fmla="*/ 75000 w 420000"/>
                <a:gd name="connsiteY60" fmla="*/ 30000 h 630000"/>
                <a:gd name="connsiteX61" fmla="*/ 52500 w 420000"/>
                <a:gd name="connsiteY61" fmla="*/ 30000 h 630000"/>
                <a:gd name="connsiteX62" fmla="*/ 52500 w 420000"/>
                <a:gd name="connsiteY62" fmla="*/ 75000 h 630000"/>
                <a:gd name="connsiteX63" fmla="*/ 30000 w 420000"/>
                <a:gd name="connsiteY63" fmla="*/ 75000 h 630000"/>
                <a:gd name="connsiteX64" fmla="*/ 30000 w 420000"/>
                <a:gd name="connsiteY64" fmla="*/ 577500 h 630000"/>
                <a:gd name="connsiteX65" fmla="*/ 0 w 420000"/>
                <a:gd name="connsiteY65" fmla="*/ 577500 h 630000"/>
                <a:gd name="connsiteX66" fmla="*/ 0 w 420000"/>
                <a:gd name="connsiteY66" fmla="*/ 630000 h 630000"/>
                <a:gd name="connsiteX67" fmla="*/ 420000 w 420000"/>
                <a:gd name="connsiteY67" fmla="*/ 630000 h 630000"/>
                <a:gd name="connsiteX68" fmla="*/ 420000 w 420000"/>
                <a:gd name="connsiteY68" fmla="*/ 577500 h 630000"/>
                <a:gd name="connsiteX69" fmla="*/ 390000 w 420000"/>
                <a:gd name="connsiteY69"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292500 h 630000"/>
                <a:gd name="connsiteX36" fmla="*/ 82500 w 420000"/>
                <a:gd name="connsiteY36" fmla="*/ 292500 h 630000"/>
                <a:gd name="connsiteX37" fmla="*/ 82500 w 420000"/>
                <a:gd name="connsiteY37" fmla="*/ 247500 h 630000"/>
                <a:gd name="connsiteX38" fmla="*/ 127500 w 420000"/>
                <a:gd name="connsiteY38" fmla="*/ 247500 h 630000"/>
                <a:gd name="connsiteX39" fmla="*/ 127500 w 420000"/>
                <a:gd name="connsiteY39" fmla="*/ 292500 h 630000"/>
                <a:gd name="connsiteX40" fmla="*/ 127500 w 420000"/>
                <a:gd name="connsiteY40" fmla="*/ 412500 h 630000"/>
                <a:gd name="connsiteX41" fmla="*/ 82500 w 420000"/>
                <a:gd name="connsiteY41" fmla="*/ 412500 h 630000"/>
                <a:gd name="connsiteX42" fmla="*/ 82500 w 420000"/>
                <a:gd name="connsiteY42" fmla="*/ 367500 h 630000"/>
                <a:gd name="connsiteX43" fmla="*/ 127500 w 420000"/>
                <a:gd name="connsiteY43" fmla="*/ 367500 h 630000"/>
                <a:gd name="connsiteX44" fmla="*/ 127500 w 420000"/>
                <a:gd name="connsiteY44" fmla="*/ 412500 h 630000"/>
                <a:gd name="connsiteX45" fmla="*/ 127500 w 420000"/>
                <a:gd name="connsiteY45" fmla="*/ 532500 h 630000"/>
                <a:gd name="connsiteX46" fmla="*/ 82500 w 420000"/>
                <a:gd name="connsiteY46" fmla="*/ 532500 h 630000"/>
                <a:gd name="connsiteX47" fmla="*/ 82500 w 420000"/>
                <a:gd name="connsiteY47" fmla="*/ 487500 h 630000"/>
                <a:gd name="connsiteX48" fmla="*/ 127500 w 420000"/>
                <a:gd name="connsiteY48" fmla="*/ 487500 h 630000"/>
                <a:gd name="connsiteX49" fmla="*/ 127500 w 420000"/>
                <a:gd name="connsiteY49" fmla="*/ 532500 h 630000"/>
                <a:gd name="connsiteX50" fmla="*/ 390000 w 420000"/>
                <a:gd name="connsiteY50" fmla="*/ 577500 h 630000"/>
                <a:gd name="connsiteX51" fmla="*/ 390000 w 420000"/>
                <a:gd name="connsiteY51" fmla="*/ 75000 h 630000"/>
                <a:gd name="connsiteX52" fmla="*/ 367500 w 420000"/>
                <a:gd name="connsiteY52" fmla="*/ 75000 h 630000"/>
                <a:gd name="connsiteX53" fmla="*/ 367500 w 420000"/>
                <a:gd name="connsiteY53" fmla="*/ 30000 h 630000"/>
                <a:gd name="connsiteX54" fmla="*/ 345000 w 420000"/>
                <a:gd name="connsiteY54" fmla="*/ 30000 h 630000"/>
                <a:gd name="connsiteX55" fmla="*/ 345000 w 420000"/>
                <a:gd name="connsiteY55" fmla="*/ 0 h 630000"/>
                <a:gd name="connsiteX56" fmla="*/ 75000 w 420000"/>
                <a:gd name="connsiteY56" fmla="*/ 0 h 630000"/>
                <a:gd name="connsiteX57" fmla="*/ 75000 w 420000"/>
                <a:gd name="connsiteY57" fmla="*/ 30000 h 630000"/>
                <a:gd name="connsiteX58" fmla="*/ 52500 w 420000"/>
                <a:gd name="connsiteY58" fmla="*/ 30000 h 630000"/>
                <a:gd name="connsiteX59" fmla="*/ 52500 w 420000"/>
                <a:gd name="connsiteY59" fmla="*/ 75000 h 630000"/>
                <a:gd name="connsiteX60" fmla="*/ 30000 w 420000"/>
                <a:gd name="connsiteY60" fmla="*/ 75000 h 630000"/>
                <a:gd name="connsiteX61" fmla="*/ 30000 w 420000"/>
                <a:gd name="connsiteY61" fmla="*/ 577500 h 630000"/>
                <a:gd name="connsiteX62" fmla="*/ 0 w 420000"/>
                <a:gd name="connsiteY62" fmla="*/ 577500 h 630000"/>
                <a:gd name="connsiteX63" fmla="*/ 0 w 420000"/>
                <a:gd name="connsiteY63" fmla="*/ 630000 h 630000"/>
                <a:gd name="connsiteX64" fmla="*/ 420000 w 420000"/>
                <a:gd name="connsiteY64" fmla="*/ 630000 h 630000"/>
                <a:gd name="connsiteX65" fmla="*/ 420000 w 420000"/>
                <a:gd name="connsiteY65" fmla="*/ 577500 h 630000"/>
                <a:gd name="connsiteX66" fmla="*/ 390000 w 420000"/>
                <a:gd name="connsiteY66" fmla="*/ 577500 h 630000"/>
                <a:gd name="connsiteX0" fmla="*/ 337500 w 420000"/>
                <a:gd name="connsiteY0" fmla="*/ 127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292500 h 630000"/>
                <a:gd name="connsiteX5" fmla="*/ 292500 w 420000"/>
                <a:gd name="connsiteY5" fmla="*/ 292500 h 630000"/>
                <a:gd name="connsiteX6" fmla="*/ 292500 w 420000"/>
                <a:gd name="connsiteY6" fmla="*/ 247500 h 630000"/>
                <a:gd name="connsiteX7" fmla="*/ 337500 w 420000"/>
                <a:gd name="connsiteY7" fmla="*/ 247500 h 630000"/>
                <a:gd name="connsiteX8" fmla="*/ 337500 w 420000"/>
                <a:gd name="connsiteY8" fmla="*/ 292500 h 630000"/>
                <a:gd name="connsiteX9" fmla="*/ 337500 w 420000"/>
                <a:gd name="connsiteY9" fmla="*/ 412500 h 630000"/>
                <a:gd name="connsiteX10" fmla="*/ 292500 w 420000"/>
                <a:gd name="connsiteY10" fmla="*/ 412500 h 630000"/>
                <a:gd name="connsiteX11" fmla="*/ 292500 w 420000"/>
                <a:gd name="connsiteY11" fmla="*/ 367500 h 630000"/>
                <a:gd name="connsiteX12" fmla="*/ 337500 w 420000"/>
                <a:gd name="connsiteY12" fmla="*/ 367500 h 630000"/>
                <a:gd name="connsiteX13" fmla="*/ 337500 w 420000"/>
                <a:gd name="connsiteY13" fmla="*/ 412500 h 630000"/>
                <a:gd name="connsiteX14" fmla="*/ 337500 w 420000"/>
                <a:gd name="connsiteY14" fmla="*/ 532500 h 630000"/>
                <a:gd name="connsiteX15" fmla="*/ 292500 w 420000"/>
                <a:gd name="connsiteY15" fmla="*/ 532500 h 630000"/>
                <a:gd name="connsiteX16" fmla="*/ 292500 w 420000"/>
                <a:gd name="connsiteY16" fmla="*/ 487500 h 630000"/>
                <a:gd name="connsiteX17" fmla="*/ 337500 w 420000"/>
                <a:gd name="connsiteY17" fmla="*/ 487500 h 630000"/>
                <a:gd name="connsiteX18" fmla="*/ 337500 w 420000"/>
                <a:gd name="connsiteY18" fmla="*/ 532500 h 630000"/>
                <a:gd name="connsiteX19" fmla="*/ 232500 w 420000"/>
                <a:gd name="connsiteY19" fmla="*/ 292500 h 630000"/>
                <a:gd name="connsiteX20" fmla="*/ 187500 w 420000"/>
                <a:gd name="connsiteY20" fmla="*/ 292500 h 630000"/>
                <a:gd name="connsiteX21" fmla="*/ 187500 w 420000"/>
                <a:gd name="connsiteY21" fmla="*/ 247500 h 630000"/>
                <a:gd name="connsiteX22" fmla="*/ 232500 w 420000"/>
                <a:gd name="connsiteY22" fmla="*/ 247500 h 630000"/>
                <a:gd name="connsiteX23" fmla="*/ 232500 w 420000"/>
                <a:gd name="connsiteY23" fmla="*/ 292500 h 630000"/>
                <a:gd name="connsiteX24" fmla="*/ 232500 w 420000"/>
                <a:gd name="connsiteY24" fmla="*/ 412500 h 630000"/>
                <a:gd name="connsiteX25" fmla="*/ 187500 w 420000"/>
                <a:gd name="connsiteY25" fmla="*/ 412500 h 630000"/>
                <a:gd name="connsiteX26" fmla="*/ 187500 w 420000"/>
                <a:gd name="connsiteY26" fmla="*/ 367500 h 630000"/>
                <a:gd name="connsiteX27" fmla="*/ 232500 w 420000"/>
                <a:gd name="connsiteY27" fmla="*/ 367500 h 630000"/>
                <a:gd name="connsiteX28" fmla="*/ 232500 w 420000"/>
                <a:gd name="connsiteY28" fmla="*/ 412500 h 630000"/>
                <a:gd name="connsiteX29" fmla="*/ 232500 w 420000"/>
                <a:gd name="connsiteY29" fmla="*/ 577500 h 630000"/>
                <a:gd name="connsiteX30" fmla="*/ 187500 w 420000"/>
                <a:gd name="connsiteY30" fmla="*/ 577500 h 630000"/>
                <a:gd name="connsiteX31" fmla="*/ 187500 w 420000"/>
                <a:gd name="connsiteY31" fmla="*/ 487500 h 630000"/>
                <a:gd name="connsiteX32" fmla="*/ 232500 w 420000"/>
                <a:gd name="connsiteY32" fmla="*/ 487500 h 630000"/>
                <a:gd name="connsiteX33" fmla="*/ 232500 w 420000"/>
                <a:gd name="connsiteY33" fmla="*/ 577500 h 630000"/>
                <a:gd name="connsiteX34" fmla="*/ 127500 w 420000"/>
                <a:gd name="connsiteY34" fmla="*/ 292500 h 630000"/>
                <a:gd name="connsiteX35" fmla="*/ 82500 w 420000"/>
                <a:gd name="connsiteY35" fmla="*/ 292500 h 630000"/>
                <a:gd name="connsiteX36" fmla="*/ 82500 w 420000"/>
                <a:gd name="connsiteY36" fmla="*/ 247500 h 630000"/>
                <a:gd name="connsiteX37" fmla="*/ 127500 w 420000"/>
                <a:gd name="connsiteY37" fmla="*/ 247500 h 630000"/>
                <a:gd name="connsiteX38" fmla="*/ 127500 w 420000"/>
                <a:gd name="connsiteY38" fmla="*/ 292500 h 630000"/>
                <a:gd name="connsiteX39" fmla="*/ 127500 w 420000"/>
                <a:gd name="connsiteY39" fmla="*/ 412500 h 630000"/>
                <a:gd name="connsiteX40" fmla="*/ 82500 w 420000"/>
                <a:gd name="connsiteY40" fmla="*/ 412500 h 630000"/>
                <a:gd name="connsiteX41" fmla="*/ 82500 w 420000"/>
                <a:gd name="connsiteY41" fmla="*/ 367500 h 630000"/>
                <a:gd name="connsiteX42" fmla="*/ 127500 w 420000"/>
                <a:gd name="connsiteY42" fmla="*/ 367500 h 630000"/>
                <a:gd name="connsiteX43" fmla="*/ 127500 w 420000"/>
                <a:gd name="connsiteY43" fmla="*/ 412500 h 630000"/>
                <a:gd name="connsiteX44" fmla="*/ 127500 w 420000"/>
                <a:gd name="connsiteY44" fmla="*/ 532500 h 630000"/>
                <a:gd name="connsiteX45" fmla="*/ 82500 w 420000"/>
                <a:gd name="connsiteY45" fmla="*/ 532500 h 630000"/>
                <a:gd name="connsiteX46" fmla="*/ 82500 w 420000"/>
                <a:gd name="connsiteY46" fmla="*/ 487500 h 630000"/>
                <a:gd name="connsiteX47" fmla="*/ 127500 w 420000"/>
                <a:gd name="connsiteY47" fmla="*/ 487500 h 630000"/>
                <a:gd name="connsiteX48" fmla="*/ 127500 w 420000"/>
                <a:gd name="connsiteY48" fmla="*/ 532500 h 630000"/>
                <a:gd name="connsiteX49" fmla="*/ 390000 w 420000"/>
                <a:gd name="connsiteY49" fmla="*/ 577500 h 630000"/>
                <a:gd name="connsiteX50" fmla="*/ 390000 w 420000"/>
                <a:gd name="connsiteY50" fmla="*/ 75000 h 630000"/>
                <a:gd name="connsiteX51" fmla="*/ 367500 w 420000"/>
                <a:gd name="connsiteY51" fmla="*/ 75000 h 630000"/>
                <a:gd name="connsiteX52" fmla="*/ 367500 w 420000"/>
                <a:gd name="connsiteY52" fmla="*/ 30000 h 630000"/>
                <a:gd name="connsiteX53" fmla="*/ 345000 w 420000"/>
                <a:gd name="connsiteY53" fmla="*/ 30000 h 630000"/>
                <a:gd name="connsiteX54" fmla="*/ 345000 w 420000"/>
                <a:gd name="connsiteY54" fmla="*/ 0 h 630000"/>
                <a:gd name="connsiteX55" fmla="*/ 75000 w 420000"/>
                <a:gd name="connsiteY55" fmla="*/ 0 h 630000"/>
                <a:gd name="connsiteX56" fmla="*/ 75000 w 420000"/>
                <a:gd name="connsiteY56" fmla="*/ 30000 h 630000"/>
                <a:gd name="connsiteX57" fmla="*/ 52500 w 420000"/>
                <a:gd name="connsiteY57" fmla="*/ 30000 h 630000"/>
                <a:gd name="connsiteX58" fmla="*/ 52500 w 420000"/>
                <a:gd name="connsiteY58" fmla="*/ 75000 h 630000"/>
                <a:gd name="connsiteX59" fmla="*/ 30000 w 420000"/>
                <a:gd name="connsiteY59" fmla="*/ 75000 h 630000"/>
                <a:gd name="connsiteX60" fmla="*/ 30000 w 420000"/>
                <a:gd name="connsiteY60" fmla="*/ 577500 h 630000"/>
                <a:gd name="connsiteX61" fmla="*/ 0 w 420000"/>
                <a:gd name="connsiteY61" fmla="*/ 577500 h 630000"/>
                <a:gd name="connsiteX62" fmla="*/ 0 w 420000"/>
                <a:gd name="connsiteY62" fmla="*/ 630000 h 630000"/>
                <a:gd name="connsiteX63" fmla="*/ 420000 w 420000"/>
                <a:gd name="connsiteY63" fmla="*/ 630000 h 630000"/>
                <a:gd name="connsiteX64" fmla="*/ 420000 w 420000"/>
                <a:gd name="connsiteY64" fmla="*/ 577500 h 630000"/>
                <a:gd name="connsiteX65" fmla="*/ 390000 w 420000"/>
                <a:gd name="connsiteY65" fmla="*/ 577500 h 630000"/>
                <a:gd name="connsiteX0" fmla="*/ 292500 w 420000"/>
                <a:gd name="connsiteY0" fmla="*/ 127500 h 630000"/>
                <a:gd name="connsiteX1" fmla="*/ 292500 w 420000"/>
                <a:gd name="connsiteY1" fmla="*/ 172500 h 630000"/>
                <a:gd name="connsiteX2" fmla="*/ 292500 w 420000"/>
                <a:gd name="connsiteY2" fmla="*/ 127500 h 630000"/>
                <a:gd name="connsiteX3" fmla="*/ 337500 w 420000"/>
                <a:gd name="connsiteY3" fmla="*/ 292500 h 630000"/>
                <a:gd name="connsiteX4" fmla="*/ 292500 w 420000"/>
                <a:gd name="connsiteY4" fmla="*/ 292500 h 630000"/>
                <a:gd name="connsiteX5" fmla="*/ 292500 w 420000"/>
                <a:gd name="connsiteY5" fmla="*/ 247500 h 630000"/>
                <a:gd name="connsiteX6" fmla="*/ 337500 w 420000"/>
                <a:gd name="connsiteY6" fmla="*/ 247500 h 630000"/>
                <a:gd name="connsiteX7" fmla="*/ 337500 w 420000"/>
                <a:gd name="connsiteY7" fmla="*/ 292500 h 630000"/>
                <a:gd name="connsiteX8" fmla="*/ 337500 w 420000"/>
                <a:gd name="connsiteY8" fmla="*/ 412500 h 630000"/>
                <a:gd name="connsiteX9" fmla="*/ 292500 w 420000"/>
                <a:gd name="connsiteY9" fmla="*/ 412500 h 630000"/>
                <a:gd name="connsiteX10" fmla="*/ 292500 w 420000"/>
                <a:gd name="connsiteY10" fmla="*/ 367500 h 630000"/>
                <a:gd name="connsiteX11" fmla="*/ 337500 w 420000"/>
                <a:gd name="connsiteY11" fmla="*/ 367500 h 630000"/>
                <a:gd name="connsiteX12" fmla="*/ 337500 w 420000"/>
                <a:gd name="connsiteY12" fmla="*/ 412500 h 630000"/>
                <a:gd name="connsiteX13" fmla="*/ 337500 w 420000"/>
                <a:gd name="connsiteY13" fmla="*/ 532500 h 630000"/>
                <a:gd name="connsiteX14" fmla="*/ 292500 w 420000"/>
                <a:gd name="connsiteY14" fmla="*/ 532500 h 630000"/>
                <a:gd name="connsiteX15" fmla="*/ 292500 w 420000"/>
                <a:gd name="connsiteY15" fmla="*/ 487500 h 630000"/>
                <a:gd name="connsiteX16" fmla="*/ 337500 w 420000"/>
                <a:gd name="connsiteY16" fmla="*/ 487500 h 630000"/>
                <a:gd name="connsiteX17" fmla="*/ 337500 w 420000"/>
                <a:gd name="connsiteY17" fmla="*/ 532500 h 630000"/>
                <a:gd name="connsiteX18" fmla="*/ 232500 w 420000"/>
                <a:gd name="connsiteY18" fmla="*/ 292500 h 630000"/>
                <a:gd name="connsiteX19" fmla="*/ 187500 w 420000"/>
                <a:gd name="connsiteY19" fmla="*/ 292500 h 630000"/>
                <a:gd name="connsiteX20" fmla="*/ 187500 w 420000"/>
                <a:gd name="connsiteY20" fmla="*/ 247500 h 630000"/>
                <a:gd name="connsiteX21" fmla="*/ 232500 w 420000"/>
                <a:gd name="connsiteY21" fmla="*/ 247500 h 630000"/>
                <a:gd name="connsiteX22" fmla="*/ 232500 w 420000"/>
                <a:gd name="connsiteY22" fmla="*/ 292500 h 630000"/>
                <a:gd name="connsiteX23" fmla="*/ 232500 w 420000"/>
                <a:gd name="connsiteY23" fmla="*/ 412500 h 630000"/>
                <a:gd name="connsiteX24" fmla="*/ 187500 w 420000"/>
                <a:gd name="connsiteY24" fmla="*/ 412500 h 630000"/>
                <a:gd name="connsiteX25" fmla="*/ 187500 w 420000"/>
                <a:gd name="connsiteY25" fmla="*/ 367500 h 630000"/>
                <a:gd name="connsiteX26" fmla="*/ 232500 w 420000"/>
                <a:gd name="connsiteY26" fmla="*/ 367500 h 630000"/>
                <a:gd name="connsiteX27" fmla="*/ 232500 w 420000"/>
                <a:gd name="connsiteY27" fmla="*/ 412500 h 630000"/>
                <a:gd name="connsiteX28" fmla="*/ 232500 w 420000"/>
                <a:gd name="connsiteY28" fmla="*/ 577500 h 630000"/>
                <a:gd name="connsiteX29" fmla="*/ 187500 w 420000"/>
                <a:gd name="connsiteY29" fmla="*/ 577500 h 630000"/>
                <a:gd name="connsiteX30" fmla="*/ 187500 w 420000"/>
                <a:gd name="connsiteY30" fmla="*/ 487500 h 630000"/>
                <a:gd name="connsiteX31" fmla="*/ 232500 w 420000"/>
                <a:gd name="connsiteY31" fmla="*/ 487500 h 630000"/>
                <a:gd name="connsiteX32" fmla="*/ 232500 w 420000"/>
                <a:gd name="connsiteY32" fmla="*/ 577500 h 630000"/>
                <a:gd name="connsiteX33" fmla="*/ 127500 w 420000"/>
                <a:gd name="connsiteY33" fmla="*/ 292500 h 630000"/>
                <a:gd name="connsiteX34" fmla="*/ 82500 w 420000"/>
                <a:gd name="connsiteY34" fmla="*/ 292500 h 630000"/>
                <a:gd name="connsiteX35" fmla="*/ 82500 w 420000"/>
                <a:gd name="connsiteY35" fmla="*/ 247500 h 630000"/>
                <a:gd name="connsiteX36" fmla="*/ 127500 w 420000"/>
                <a:gd name="connsiteY36" fmla="*/ 247500 h 630000"/>
                <a:gd name="connsiteX37" fmla="*/ 127500 w 420000"/>
                <a:gd name="connsiteY37" fmla="*/ 292500 h 630000"/>
                <a:gd name="connsiteX38" fmla="*/ 127500 w 420000"/>
                <a:gd name="connsiteY38" fmla="*/ 412500 h 630000"/>
                <a:gd name="connsiteX39" fmla="*/ 82500 w 420000"/>
                <a:gd name="connsiteY39" fmla="*/ 412500 h 630000"/>
                <a:gd name="connsiteX40" fmla="*/ 82500 w 420000"/>
                <a:gd name="connsiteY40" fmla="*/ 367500 h 630000"/>
                <a:gd name="connsiteX41" fmla="*/ 127500 w 420000"/>
                <a:gd name="connsiteY41" fmla="*/ 367500 h 630000"/>
                <a:gd name="connsiteX42" fmla="*/ 127500 w 420000"/>
                <a:gd name="connsiteY42" fmla="*/ 412500 h 630000"/>
                <a:gd name="connsiteX43" fmla="*/ 127500 w 420000"/>
                <a:gd name="connsiteY43" fmla="*/ 532500 h 630000"/>
                <a:gd name="connsiteX44" fmla="*/ 82500 w 420000"/>
                <a:gd name="connsiteY44" fmla="*/ 532500 h 630000"/>
                <a:gd name="connsiteX45" fmla="*/ 82500 w 420000"/>
                <a:gd name="connsiteY45" fmla="*/ 487500 h 630000"/>
                <a:gd name="connsiteX46" fmla="*/ 127500 w 420000"/>
                <a:gd name="connsiteY46" fmla="*/ 487500 h 630000"/>
                <a:gd name="connsiteX47" fmla="*/ 127500 w 420000"/>
                <a:gd name="connsiteY47" fmla="*/ 532500 h 630000"/>
                <a:gd name="connsiteX48" fmla="*/ 390000 w 420000"/>
                <a:gd name="connsiteY48" fmla="*/ 577500 h 630000"/>
                <a:gd name="connsiteX49" fmla="*/ 390000 w 420000"/>
                <a:gd name="connsiteY49" fmla="*/ 75000 h 630000"/>
                <a:gd name="connsiteX50" fmla="*/ 367500 w 420000"/>
                <a:gd name="connsiteY50" fmla="*/ 75000 h 630000"/>
                <a:gd name="connsiteX51" fmla="*/ 367500 w 420000"/>
                <a:gd name="connsiteY51" fmla="*/ 30000 h 630000"/>
                <a:gd name="connsiteX52" fmla="*/ 345000 w 420000"/>
                <a:gd name="connsiteY52" fmla="*/ 30000 h 630000"/>
                <a:gd name="connsiteX53" fmla="*/ 345000 w 420000"/>
                <a:gd name="connsiteY53" fmla="*/ 0 h 630000"/>
                <a:gd name="connsiteX54" fmla="*/ 75000 w 420000"/>
                <a:gd name="connsiteY54" fmla="*/ 0 h 630000"/>
                <a:gd name="connsiteX55" fmla="*/ 75000 w 420000"/>
                <a:gd name="connsiteY55" fmla="*/ 30000 h 630000"/>
                <a:gd name="connsiteX56" fmla="*/ 52500 w 420000"/>
                <a:gd name="connsiteY56" fmla="*/ 30000 h 630000"/>
                <a:gd name="connsiteX57" fmla="*/ 52500 w 420000"/>
                <a:gd name="connsiteY57" fmla="*/ 75000 h 630000"/>
                <a:gd name="connsiteX58" fmla="*/ 30000 w 420000"/>
                <a:gd name="connsiteY58" fmla="*/ 75000 h 630000"/>
                <a:gd name="connsiteX59" fmla="*/ 30000 w 420000"/>
                <a:gd name="connsiteY59" fmla="*/ 577500 h 630000"/>
                <a:gd name="connsiteX60" fmla="*/ 0 w 420000"/>
                <a:gd name="connsiteY60" fmla="*/ 577500 h 630000"/>
                <a:gd name="connsiteX61" fmla="*/ 0 w 420000"/>
                <a:gd name="connsiteY61" fmla="*/ 630000 h 630000"/>
                <a:gd name="connsiteX62" fmla="*/ 420000 w 420000"/>
                <a:gd name="connsiteY62" fmla="*/ 630000 h 630000"/>
                <a:gd name="connsiteX63" fmla="*/ 420000 w 420000"/>
                <a:gd name="connsiteY63" fmla="*/ 577500 h 630000"/>
                <a:gd name="connsiteX64" fmla="*/ 390000 w 420000"/>
                <a:gd name="connsiteY64" fmla="*/ 577500 h 630000"/>
                <a:gd name="connsiteX0" fmla="*/ 337500 w 420000"/>
                <a:gd name="connsiteY0" fmla="*/ 292500 h 630000"/>
                <a:gd name="connsiteX1" fmla="*/ 292500 w 420000"/>
                <a:gd name="connsiteY1" fmla="*/ 292500 h 630000"/>
                <a:gd name="connsiteX2" fmla="*/ 292500 w 420000"/>
                <a:gd name="connsiteY2" fmla="*/ 247500 h 630000"/>
                <a:gd name="connsiteX3" fmla="*/ 337500 w 420000"/>
                <a:gd name="connsiteY3" fmla="*/ 247500 h 630000"/>
                <a:gd name="connsiteX4" fmla="*/ 337500 w 420000"/>
                <a:gd name="connsiteY4" fmla="*/ 292500 h 630000"/>
                <a:gd name="connsiteX5" fmla="*/ 337500 w 420000"/>
                <a:gd name="connsiteY5" fmla="*/ 412500 h 630000"/>
                <a:gd name="connsiteX6" fmla="*/ 292500 w 420000"/>
                <a:gd name="connsiteY6" fmla="*/ 412500 h 630000"/>
                <a:gd name="connsiteX7" fmla="*/ 292500 w 420000"/>
                <a:gd name="connsiteY7" fmla="*/ 367500 h 630000"/>
                <a:gd name="connsiteX8" fmla="*/ 337500 w 420000"/>
                <a:gd name="connsiteY8" fmla="*/ 367500 h 630000"/>
                <a:gd name="connsiteX9" fmla="*/ 337500 w 420000"/>
                <a:gd name="connsiteY9" fmla="*/ 412500 h 630000"/>
                <a:gd name="connsiteX10" fmla="*/ 337500 w 420000"/>
                <a:gd name="connsiteY10" fmla="*/ 532500 h 630000"/>
                <a:gd name="connsiteX11" fmla="*/ 292500 w 420000"/>
                <a:gd name="connsiteY11" fmla="*/ 532500 h 630000"/>
                <a:gd name="connsiteX12" fmla="*/ 292500 w 420000"/>
                <a:gd name="connsiteY12" fmla="*/ 487500 h 630000"/>
                <a:gd name="connsiteX13" fmla="*/ 337500 w 420000"/>
                <a:gd name="connsiteY13" fmla="*/ 487500 h 630000"/>
                <a:gd name="connsiteX14" fmla="*/ 337500 w 420000"/>
                <a:gd name="connsiteY14" fmla="*/ 532500 h 630000"/>
                <a:gd name="connsiteX15" fmla="*/ 232500 w 420000"/>
                <a:gd name="connsiteY15" fmla="*/ 292500 h 630000"/>
                <a:gd name="connsiteX16" fmla="*/ 187500 w 420000"/>
                <a:gd name="connsiteY16" fmla="*/ 292500 h 630000"/>
                <a:gd name="connsiteX17" fmla="*/ 187500 w 420000"/>
                <a:gd name="connsiteY17" fmla="*/ 247500 h 630000"/>
                <a:gd name="connsiteX18" fmla="*/ 232500 w 420000"/>
                <a:gd name="connsiteY18" fmla="*/ 247500 h 630000"/>
                <a:gd name="connsiteX19" fmla="*/ 232500 w 420000"/>
                <a:gd name="connsiteY19" fmla="*/ 292500 h 630000"/>
                <a:gd name="connsiteX20" fmla="*/ 232500 w 420000"/>
                <a:gd name="connsiteY20" fmla="*/ 412500 h 630000"/>
                <a:gd name="connsiteX21" fmla="*/ 187500 w 420000"/>
                <a:gd name="connsiteY21" fmla="*/ 412500 h 630000"/>
                <a:gd name="connsiteX22" fmla="*/ 187500 w 420000"/>
                <a:gd name="connsiteY22" fmla="*/ 367500 h 630000"/>
                <a:gd name="connsiteX23" fmla="*/ 232500 w 420000"/>
                <a:gd name="connsiteY23" fmla="*/ 367500 h 630000"/>
                <a:gd name="connsiteX24" fmla="*/ 232500 w 420000"/>
                <a:gd name="connsiteY24" fmla="*/ 412500 h 630000"/>
                <a:gd name="connsiteX25" fmla="*/ 232500 w 420000"/>
                <a:gd name="connsiteY25" fmla="*/ 577500 h 630000"/>
                <a:gd name="connsiteX26" fmla="*/ 187500 w 420000"/>
                <a:gd name="connsiteY26" fmla="*/ 577500 h 630000"/>
                <a:gd name="connsiteX27" fmla="*/ 187500 w 420000"/>
                <a:gd name="connsiteY27" fmla="*/ 487500 h 630000"/>
                <a:gd name="connsiteX28" fmla="*/ 232500 w 420000"/>
                <a:gd name="connsiteY28" fmla="*/ 487500 h 630000"/>
                <a:gd name="connsiteX29" fmla="*/ 232500 w 420000"/>
                <a:gd name="connsiteY29" fmla="*/ 577500 h 630000"/>
                <a:gd name="connsiteX30" fmla="*/ 127500 w 420000"/>
                <a:gd name="connsiteY30" fmla="*/ 292500 h 630000"/>
                <a:gd name="connsiteX31" fmla="*/ 82500 w 420000"/>
                <a:gd name="connsiteY31" fmla="*/ 292500 h 630000"/>
                <a:gd name="connsiteX32" fmla="*/ 82500 w 420000"/>
                <a:gd name="connsiteY32" fmla="*/ 247500 h 630000"/>
                <a:gd name="connsiteX33" fmla="*/ 127500 w 420000"/>
                <a:gd name="connsiteY33" fmla="*/ 247500 h 630000"/>
                <a:gd name="connsiteX34" fmla="*/ 127500 w 420000"/>
                <a:gd name="connsiteY34" fmla="*/ 292500 h 630000"/>
                <a:gd name="connsiteX35" fmla="*/ 127500 w 420000"/>
                <a:gd name="connsiteY35" fmla="*/ 412500 h 630000"/>
                <a:gd name="connsiteX36" fmla="*/ 82500 w 420000"/>
                <a:gd name="connsiteY36" fmla="*/ 412500 h 630000"/>
                <a:gd name="connsiteX37" fmla="*/ 82500 w 420000"/>
                <a:gd name="connsiteY37" fmla="*/ 367500 h 630000"/>
                <a:gd name="connsiteX38" fmla="*/ 127500 w 420000"/>
                <a:gd name="connsiteY38" fmla="*/ 367500 h 630000"/>
                <a:gd name="connsiteX39" fmla="*/ 127500 w 420000"/>
                <a:gd name="connsiteY39" fmla="*/ 412500 h 630000"/>
                <a:gd name="connsiteX40" fmla="*/ 127500 w 420000"/>
                <a:gd name="connsiteY40" fmla="*/ 532500 h 630000"/>
                <a:gd name="connsiteX41" fmla="*/ 82500 w 420000"/>
                <a:gd name="connsiteY41" fmla="*/ 532500 h 630000"/>
                <a:gd name="connsiteX42" fmla="*/ 82500 w 420000"/>
                <a:gd name="connsiteY42" fmla="*/ 487500 h 630000"/>
                <a:gd name="connsiteX43" fmla="*/ 127500 w 420000"/>
                <a:gd name="connsiteY43" fmla="*/ 487500 h 630000"/>
                <a:gd name="connsiteX44" fmla="*/ 127500 w 420000"/>
                <a:gd name="connsiteY44" fmla="*/ 532500 h 630000"/>
                <a:gd name="connsiteX45" fmla="*/ 390000 w 420000"/>
                <a:gd name="connsiteY45" fmla="*/ 577500 h 630000"/>
                <a:gd name="connsiteX46" fmla="*/ 390000 w 420000"/>
                <a:gd name="connsiteY46" fmla="*/ 75000 h 630000"/>
                <a:gd name="connsiteX47" fmla="*/ 367500 w 420000"/>
                <a:gd name="connsiteY47" fmla="*/ 75000 h 630000"/>
                <a:gd name="connsiteX48" fmla="*/ 367500 w 420000"/>
                <a:gd name="connsiteY48" fmla="*/ 30000 h 630000"/>
                <a:gd name="connsiteX49" fmla="*/ 345000 w 420000"/>
                <a:gd name="connsiteY49" fmla="*/ 30000 h 630000"/>
                <a:gd name="connsiteX50" fmla="*/ 345000 w 420000"/>
                <a:gd name="connsiteY50" fmla="*/ 0 h 630000"/>
                <a:gd name="connsiteX51" fmla="*/ 75000 w 420000"/>
                <a:gd name="connsiteY51" fmla="*/ 0 h 630000"/>
                <a:gd name="connsiteX52" fmla="*/ 75000 w 420000"/>
                <a:gd name="connsiteY52" fmla="*/ 30000 h 630000"/>
                <a:gd name="connsiteX53" fmla="*/ 52500 w 420000"/>
                <a:gd name="connsiteY53" fmla="*/ 30000 h 630000"/>
                <a:gd name="connsiteX54" fmla="*/ 52500 w 420000"/>
                <a:gd name="connsiteY54" fmla="*/ 75000 h 630000"/>
                <a:gd name="connsiteX55" fmla="*/ 30000 w 420000"/>
                <a:gd name="connsiteY55" fmla="*/ 75000 h 630000"/>
                <a:gd name="connsiteX56" fmla="*/ 30000 w 420000"/>
                <a:gd name="connsiteY56" fmla="*/ 577500 h 630000"/>
                <a:gd name="connsiteX57" fmla="*/ 0 w 420000"/>
                <a:gd name="connsiteY57" fmla="*/ 577500 h 630000"/>
                <a:gd name="connsiteX58" fmla="*/ 0 w 420000"/>
                <a:gd name="connsiteY58" fmla="*/ 630000 h 630000"/>
                <a:gd name="connsiteX59" fmla="*/ 420000 w 420000"/>
                <a:gd name="connsiteY59" fmla="*/ 630000 h 630000"/>
                <a:gd name="connsiteX60" fmla="*/ 420000 w 420000"/>
                <a:gd name="connsiteY60" fmla="*/ 577500 h 630000"/>
                <a:gd name="connsiteX61" fmla="*/ 390000 w 420000"/>
                <a:gd name="connsiteY61" fmla="*/ 577500 h 630000"/>
                <a:gd name="connsiteX0" fmla="*/ 337500 w 420000"/>
                <a:gd name="connsiteY0" fmla="*/ 292500 h 630000"/>
                <a:gd name="connsiteX1" fmla="*/ 292500 w 420000"/>
                <a:gd name="connsiteY1" fmla="*/ 292500 h 630000"/>
                <a:gd name="connsiteX2" fmla="*/ 292500 w 420000"/>
                <a:gd name="connsiteY2" fmla="*/ 247500 h 630000"/>
                <a:gd name="connsiteX3" fmla="*/ 337500 w 420000"/>
                <a:gd name="connsiteY3" fmla="*/ 247500 h 630000"/>
                <a:gd name="connsiteX4" fmla="*/ 337500 w 420000"/>
                <a:gd name="connsiteY4" fmla="*/ 292500 h 630000"/>
                <a:gd name="connsiteX5" fmla="*/ 337500 w 420000"/>
                <a:gd name="connsiteY5" fmla="*/ 412500 h 630000"/>
                <a:gd name="connsiteX6" fmla="*/ 292500 w 420000"/>
                <a:gd name="connsiteY6" fmla="*/ 412500 h 630000"/>
                <a:gd name="connsiteX7" fmla="*/ 292500 w 420000"/>
                <a:gd name="connsiteY7" fmla="*/ 367500 h 630000"/>
                <a:gd name="connsiteX8" fmla="*/ 337500 w 420000"/>
                <a:gd name="connsiteY8" fmla="*/ 367500 h 630000"/>
                <a:gd name="connsiteX9" fmla="*/ 337500 w 420000"/>
                <a:gd name="connsiteY9" fmla="*/ 412500 h 630000"/>
                <a:gd name="connsiteX10" fmla="*/ 337500 w 420000"/>
                <a:gd name="connsiteY10" fmla="*/ 532500 h 630000"/>
                <a:gd name="connsiteX11" fmla="*/ 292500 w 420000"/>
                <a:gd name="connsiteY11" fmla="*/ 532500 h 630000"/>
                <a:gd name="connsiteX12" fmla="*/ 292500 w 420000"/>
                <a:gd name="connsiteY12" fmla="*/ 487500 h 630000"/>
                <a:gd name="connsiteX13" fmla="*/ 337500 w 420000"/>
                <a:gd name="connsiteY13" fmla="*/ 487500 h 630000"/>
                <a:gd name="connsiteX14" fmla="*/ 337500 w 420000"/>
                <a:gd name="connsiteY14" fmla="*/ 532500 h 630000"/>
                <a:gd name="connsiteX15" fmla="*/ 232500 w 420000"/>
                <a:gd name="connsiteY15" fmla="*/ 292500 h 630000"/>
                <a:gd name="connsiteX16" fmla="*/ 187500 w 420000"/>
                <a:gd name="connsiteY16" fmla="*/ 292500 h 630000"/>
                <a:gd name="connsiteX17" fmla="*/ 187500 w 420000"/>
                <a:gd name="connsiteY17" fmla="*/ 247500 h 630000"/>
                <a:gd name="connsiteX18" fmla="*/ 232500 w 420000"/>
                <a:gd name="connsiteY18" fmla="*/ 247500 h 630000"/>
                <a:gd name="connsiteX19" fmla="*/ 232500 w 420000"/>
                <a:gd name="connsiteY19" fmla="*/ 292500 h 630000"/>
                <a:gd name="connsiteX20" fmla="*/ 232500 w 420000"/>
                <a:gd name="connsiteY20" fmla="*/ 412500 h 630000"/>
                <a:gd name="connsiteX21" fmla="*/ 187500 w 420000"/>
                <a:gd name="connsiteY21" fmla="*/ 412500 h 630000"/>
                <a:gd name="connsiteX22" fmla="*/ 187500 w 420000"/>
                <a:gd name="connsiteY22" fmla="*/ 367500 h 630000"/>
                <a:gd name="connsiteX23" fmla="*/ 232500 w 420000"/>
                <a:gd name="connsiteY23" fmla="*/ 367500 h 630000"/>
                <a:gd name="connsiteX24" fmla="*/ 232500 w 420000"/>
                <a:gd name="connsiteY24" fmla="*/ 412500 h 630000"/>
                <a:gd name="connsiteX25" fmla="*/ 232500 w 420000"/>
                <a:gd name="connsiteY25" fmla="*/ 577500 h 630000"/>
                <a:gd name="connsiteX26" fmla="*/ 187500 w 420000"/>
                <a:gd name="connsiteY26" fmla="*/ 577500 h 630000"/>
                <a:gd name="connsiteX27" fmla="*/ 187500 w 420000"/>
                <a:gd name="connsiteY27" fmla="*/ 487500 h 630000"/>
                <a:gd name="connsiteX28" fmla="*/ 232500 w 420000"/>
                <a:gd name="connsiteY28" fmla="*/ 487500 h 630000"/>
                <a:gd name="connsiteX29" fmla="*/ 232500 w 420000"/>
                <a:gd name="connsiteY29" fmla="*/ 577500 h 630000"/>
                <a:gd name="connsiteX30" fmla="*/ 127500 w 420000"/>
                <a:gd name="connsiteY30" fmla="*/ 292500 h 630000"/>
                <a:gd name="connsiteX31" fmla="*/ 82500 w 420000"/>
                <a:gd name="connsiteY31" fmla="*/ 292500 h 630000"/>
                <a:gd name="connsiteX32" fmla="*/ 82500 w 420000"/>
                <a:gd name="connsiteY32" fmla="*/ 247500 h 630000"/>
                <a:gd name="connsiteX33" fmla="*/ 127500 w 420000"/>
                <a:gd name="connsiteY33" fmla="*/ 247500 h 630000"/>
                <a:gd name="connsiteX34" fmla="*/ 127500 w 420000"/>
                <a:gd name="connsiteY34" fmla="*/ 292500 h 630000"/>
                <a:gd name="connsiteX35" fmla="*/ 127500 w 420000"/>
                <a:gd name="connsiteY35" fmla="*/ 412500 h 630000"/>
                <a:gd name="connsiteX36" fmla="*/ 82500 w 420000"/>
                <a:gd name="connsiteY36" fmla="*/ 412500 h 630000"/>
                <a:gd name="connsiteX37" fmla="*/ 82500 w 420000"/>
                <a:gd name="connsiteY37" fmla="*/ 367500 h 630000"/>
                <a:gd name="connsiteX38" fmla="*/ 127500 w 420000"/>
                <a:gd name="connsiteY38" fmla="*/ 367500 h 630000"/>
                <a:gd name="connsiteX39" fmla="*/ 127500 w 420000"/>
                <a:gd name="connsiteY39" fmla="*/ 412500 h 630000"/>
                <a:gd name="connsiteX40" fmla="*/ 127500 w 420000"/>
                <a:gd name="connsiteY40" fmla="*/ 532500 h 630000"/>
                <a:gd name="connsiteX41" fmla="*/ 82500 w 420000"/>
                <a:gd name="connsiteY41" fmla="*/ 532500 h 630000"/>
                <a:gd name="connsiteX42" fmla="*/ 82500 w 420000"/>
                <a:gd name="connsiteY42" fmla="*/ 487500 h 630000"/>
                <a:gd name="connsiteX43" fmla="*/ 127500 w 420000"/>
                <a:gd name="connsiteY43" fmla="*/ 487500 h 630000"/>
                <a:gd name="connsiteX44" fmla="*/ 127500 w 420000"/>
                <a:gd name="connsiteY44" fmla="*/ 532500 h 630000"/>
                <a:gd name="connsiteX45" fmla="*/ 390000 w 420000"/>
                <a:gd name="connsiteY45" fmla="*/ 577500 h 630000"/>
                <a:gd name="connsiteX46" fmla="*/ 390000 w 420000"/>
                <a:gd name="connsiteY46" fmla="*/ 75000 h 630000"/>
                <a:gd name="connsiteX47" fmla="*/ 367500 w 420000"/>
                <a:gd name="connsiteY47" fmla="*/ 75000 h 630000"/>
                <a:gd name="connsiteX48" fmla="*/ 367500 w 420000"/>
                <a:gd name="connsiteY48" fmla="*/ 30000 h 630000"/>
                <a:gd name="connsiteX49" fmla="*/ 345000 w 420000"/>
                <a:gd name="connsiteY49" fmla="*/ 30000 h 630000"/>
                <a:gd name="connsiteX50" fmla="*/ 345000 w 420000"/>
                <a:gd name="connsiteY50" fmla="*/ 0 h 630000"/>
                <a:gd name="connsiteX51" fmla="*/ 75000 w 420000"/>
                <a:gd name="connsiteY51" fmla="*/ 30000 h 630000"/>
                <a:gd name="connsiteX52" fmla="*/ 52500 w 420000"/>
                <a:gd name="connsiteY52" fmla="*/ 30000 h 630000"/>
                <a:gd name="connsiteX53" fmla="*/ 52500 w 420000"/>
                <a:gd name="connsiteY53" fmla="*/ 75000 h 630000"/>
                <a:gd name="connsiteX54" fmla="*/ 30000 w 420000"/>
                <a:gd name="connsiteY54" fmla="*/ 75000 h 630000"/>
                <a:gd name="connsiteX55" fmla="*/ 30000 w 420000"/>
                <a:gd name="connsiteY55" fmla="*/ 577500 h 630000"/>
                <a:gd name="connsiteX56" fmla="*/ 0 w 420000"/>
                <a:gd name="connsiteY56" fmla="*/ 577500 h 630000"/>
                <a:gd name="connsiteX57" fmla="*/ 0 w 420000"/>
                <a:gd name="connsiteY57" fmla="*/ 630000 h 630000"/>
                <a:gd name="connsiteX58" fmla="*/ 420000 w 420000"/>
                <a:gd name="connsiteY58" fmla="*/ 630000 h 630000"/>
                <a:gd name="connsiteX59" fmla="*/ 420000 w 420000"/>
                <a:gd name="connsiteY59" fmla="*/ 577500 h 630000"/>
                <a:gd name="connsiteX60" fmla="*/ 390000 w 420000"/>
                <a:gd name="connsiteY60" fmla="*/ 577500 h 63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75000 w 420000"/>
                <a:gd name="connsiteY50" fmla="*/ 0 h 600000"/>
                <a:gd name="connsiteX51" fmla="*/ 52500 w 420000"/>
                <a:gd name="connsiteY51" fmla="*/ 0 h 600000"/>
                <a:gd name="connsiteX52" fmla="*/ 52500 w 420000"/>
                <a:gd name="connsiteY52" fmla="*/ 45000 h 600000"/>
                <a:gd name="connsiteX53" fmla="*/ 30000 w 420000"/>
                <a:gd name="connsiteY53" fmla="*/ 45000 h 600000"/>
                <a:gd name="connsiteX54" fmla="*/ 30000 w 420000"/>
                <a:gd name="connsiteY54" fmla="*/ 547500 h 600000"/>
                <a:gd name="connsiteX55" fmla="*/ 0 w 420000"/>
                <a:gd name="connsiteY55" fmla="*/ 547500 h 600000"/>
                <a:gd name="connsiteX56" fmla="*/ 0 w 420000"/>
                <a:gd name="connsiteY56" fmla="*/ 600000 h 600000"/>
                <a:gd name="connsiteX57" fmla="*/ 420000 w 420000"/>
                <a:gd name="connsiteY57" fmla="*/ 600000 h 600000"/>
                <a:gd name="connsiteX58" fmla="*/ 420000 w 420000"/>
                <a:gd name="connsiteY58" fmla="*/ 547500 h 600000"/>
                <a:gd name="connsiteX59" fmla="*/ 390000 w 420000"/>
                <a:gd name="connsiteY59"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75000 w 420000"/>
                <a:gd name="connsiteY50" fmla="*/ 0 h 600000"/>
                <a:gd name="connsiteX51" fmla="*/ 52500 w 420000"/>
                <a:gd name="connsiteY51" fmla="*/ 45000 h 600000"/>
                <a:gd name="connsiteX52" fmla="*/ 30000 w 420000"/>
                <a:gd name="connsiteY52" fmla="*/ 45000 h 600000"/>
                <a:gd name="connsiteX53" fmla="*/ 30000 w 420000"/>
                <a:gd name="connsiteY53" fmla="*/ 547500 h 600000"/>
                <a:gd name="connsiteX54" fmla="*/ 0 w 420000"/>
                <a:gd name="connsiteY54" fmla="*/ 547500 h 600000"/>
                <a:gd name="connsiteX55" fmla="*/ 0 w 420000"/>
                <a:gd name="connsiteY55" fmla="*/ 600000 h 600000"/>
                <a:gd name="connsiteX56" fmla="*/ 420000 w 420000"/>
                <a:gd name="connsiteY56" fmla="*/ 600000 h 600000"/>
                <a:gd name="connsiteX57" fmla="*/ 420000 w 420000"/>
                <a:gd name="connsiteY57" fmla="*/ 547500 h 600000"/>
                <a:gd name="connsiteX58" fmla="*/ 390000 w 420000"/>
                <a:gd name="connsiteY58"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52500 w 420000"/>
                <a:gd name="connsiteY50" fmla="*/ 45000 h 600000"/>
                <a:gd name="connsiteX51" fmla="*/ 30000 w 420000"/>
                <a:gd name="connsiteY51" fmla="*/ 45000 h 600000"/>
                <a:gd name="connsiteX52" fmla="*/ 30000 w 420000"/>
                <a:gd name="connsiteY52" fmla="*/ 547500 h 600000"/>
                <a:gd name="connsiteX53" fmla="*/ 0 w 420000"/>
                <a:gd name="connsiteY53" fmla="*/ 547500 h 600000"/>
                <a:gd name="connsiteX54" fmla="*/ 0 w 420000"/>
                <a:gd name="connsiteY54" fmla="*/ 600000 h 600000"/>
                <a:gd name="connsiteX55" fmla="*/ 420000 w 420000"/>
                <a:gd name="connsiteY55" fmla="*/ 600000 h 600000"/>
                <a:gd name="connsiteX56" fmla="*/ 420000 w 420000"/>
                <a:gd name="connsiteY56" fmla="*/ 547500 h 600000"/>
                <a:gd name="connsiteX57" fmla="*/ 390000 w 420000"/>
                <a:gd name="connsiteY57"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52500 w 420000"/>
                <a:gd name="connsiteY49" fmla="*/ 45000 h 600000"/>
                <a:gd name="connsiteX50" fmla="*/ 30000 w 420000"/>
                <a:gd name="connsiteY50" fmla="*/ 45000 h 600000"/>
                <a:gd name="connsiteX51" fmla="*/ 30000 w 420000"/>
                <a:gd name="connsiteY51" fmla="*/ 547500 h 600000"/>
                <a:gd name="connsiteX52" fmla="*/ 0 w 420000"/>
                <a:gd name="connsiteY52" fmla="*/ 547500 h 600000"/>
                <a:gd name="connsiteX53" fmla="*/ 0 w 420000"/>
                <a:gd name="connsiteY53" fmla="*/ 600000 h 600000"/>
                <a:gd name="connsiteX54" fmla="*/ 420000 w 420000"/>
                <a:gd name="connsiteY54" fmla="*/ 600000 h 600000"/>
                <a:gd name="connsiteX55" fmla="*/ 420000 w 420000"/>
                <a:gd name="connsiteY55" fmla="*/ 547500 h 600000"/>
                <a:gd name="connsiteX56" fmla="*/ 390000 w 420000"/>
                <a:gd name="connsiteY56" fmla="*/ 547500 h 600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67500 w 420000"/>
                <a:gd name="connsiteY47" fmla="*/ 0 h 555000"/>
                <a:gd name="connsiteX48" fmla="*/ 52500 w 420000"/>
                <a:gd name="connsiteY48" fmla="*/ 0 h 555000"/>
                <a:gd name="connsiteX49" fmla="*/ 30000 w 420000"/>
                <a:gd name="connsiteY49" fmla="*/ 0 h 555000"/>
                <a:gd name="connsiteX50" fmla="*/ 30000 w 420000"/>
                <a:gd name="connsiteY50" fmla="*/ 502500 h 555000"/>
                <a:gd name="connsiteX51" fmla="*/ 0 w 420000"/>
                <a:gd name="connsiteY51" fmla="*/ 502500 h 555000"/>
                <a:gd name="connsiteX52" fmla="*/ 0 w 420000"/>
                <a:gd name="connsiteY52" fmla="*/ 555000 h 555000"/>
                <a:gd name="connsiteX53" fmla="*/ 420000 w 420000"/>
                <a:gd name="connsiteY53" fmla="*/ 555000 h 555000"/>
                <a:gd name="connsiteX54" fmla="*/ 420000 w 420000"/>
                <a:gd name="connsiteY54" fmla="*/ 502500 h 555000"/>
                <a:gd name="connsiteX55" fmla="*/ 390000 w 420000"/>
                <a:gd name="connsiteY55"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67500 w 420000"/>
                <a:gd name="connsiteY47" fmla="*/ 0 h 555000"/>
                <a:gd name="connsiteX48" fmla="*/ 30000 w 420000"/>
                <a:gd name="connsiteY48" fmla="*/ 0 h 555000"/>
                <a:gd name="connsiteX49" fmla="*/ 30000 w 420000"/>
                <a:gd name="connsiteY49" fmla="*/ 502500 h 555000"/>
                <a:gd name="connsiteX50" fmla="*/ 0 w 420000"/>
                <a:gd name="connsiteY50" fmla="*/ 502500 h 555000"/>
                <a:gd name="connsiteX51" fmla="*/ 0 w 420000"/>
                <a:gd name="connsiteY51" fmla="*/ 555000 h 555000"/>
                <a:gd name="connsiteX52" fmla="*/ 420000 w 420000"/>
                <a:gd name="connsiteY52" fmla="*/ 555000 h 555000"/>
                <a:gd name="connsiteX53" fmla="*/ 420000 w 420000"/>
                <a:gd name="connsiteY53" fmla="*/ 502500 h 555000"/>
                <a:gd name="connsiteX54" fmla="*/ 390000 w 420000"/>
                <a:gd name="connsiteY54"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0000 w 420000"/>
                <a:gd name="connsiteY47" fmla="*/ 0 h 555000"/>
                <a:gd name="connsiteX48" fmla="*/ 30000 w 420000"/>
                <a:gd name="connsiteY48" fmla="*/ 502500 h 555000"/>
                <a:gd name="connsiteX49" fmla="*/ 0 w 420000"/>
                <a:gd name="connsiteY49" fmla="*/ 502500 h 555000"/>
                <a:gd name="connsiteX50" fmla="*/ 0 w 420000"/>
                <a:gd name="connsiteY50" fmla="*/ 555000 h 555000"/>
                <a:gd name="connsiteX51" fmla="*/ 420000 w 420000"/>
                <a:gd name="connsiteY51" fmla="*/ 555000 h 555000"/>
                <a:gd name="connsiteX52" fmla="*/ 420000 w 420000"/>
                <a:gd name="connsiteY52" fmla="*/ 502500 h 555000"/>
                <a:gd name="connsiteX53" fmla="*/ 390000 w 420000"/>
                <a:gd name="connsiteY53"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86825 w 420000"/>
                <a:gd name="connsiteY46" fmla="*/ 257175 h 555000"/>
                <a:gd name="connsiteX47" fmla="*/ 30000 w 420000"/>
                <a:gd name="connsiteY47" fmla="*/ 0 h 555000"/>
                <a:gd name="connsiteX48" fmla="*/ 30000 w 420000"/>
                <a:gd name="connsiteY48" fmla="*/ 502500 h 555000"/>
                <a:gd name="connsiteX49" fmla="*/ 0 w 420000"/>
                <a:gd name="connsiteY49" fmla="*/ 502500 h 555000"/>
                <a:gd name="connsiteX50" fmla="*/ 0 w 420000"/>
                <a:gd name="connsiteY50" fmla="*/ 555000 h 555000"/>
                <a:gd name="connsiteX51" fmla="*/ 420000 w 420000"/>
                <a:gd name="connsiteY51" fmla="*/ 555000 h 555000"/>
                <a:gd name="connsiteX52" fmla="*/ 420000 w 420000"/>
                <a:gd name="connsiteY52" fmla="*/ 502500 h 555000"/>
                <a:gd name="connsiteX53" fmla="*/ 390000 w 420000"/>
                <a:gd name="connsiteY53" fmla="*/ 502500 h 5550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45000 h 382500"/>
                <a:gd name="connsiteX32" fmla="*/ 82500 w 420000"/>
                <a:gd name="connsiteY32" fmla="*/ 0 h 382500"/>
                <a:gd name="connsiteX33" fmla="*/ 127500 w 420000"/>
                <a:gd name="connsiteY33" fmla="*/ 0 h 382500"/>
                <a:gd name="connsiteX34" fmla="*/ 127500 w 420000"/>
                <a:gd name="connsiteY34" fmla="*/ 45000 h 382500"/>
                <a:gd name="connsiteX35" fmla="*/ 127500 w 420000"/>
                <a:gd name="connsiteY35" fmla="*/ 165000 h 382500"/>
                <a:gd name="connsiteX36" fmla="*/ 82500 w 420000"/>
                <a:gd name="connsiteY36" fmla="*/ 165000 h 382500"/>
                <a:gd name="connsiteX37" fmla="*/ 82500 w 420000"/>
                <a:gd name="connsiteY37" fmla="*/ 120000 h 382500"/>
                <a:gd name="connsiteX38" fmla="*/ 127500 w 420000"/>
                <a:gd name="connsiteY38" fmla="*/ 120000 h 382500"/>
                <a:gd name="connsiteX39" fmla="*/ 127500 w 420000"/>
                <a:gd name="connsiteY39" fmla="*/ 165000 h 382500"/>
                <a:gd name="connsiteX40" fmla="*/ 127500 w 420000"/>
                <a:gd name="connsiteY40" fmla="*/ 285000 h 382500"/>
                <a:gd name="connsiteX41" fmla="*/ 82500 w 420000"/>
                <a:gd name="connsiteY41" fmla="*/ 285000 h 382500"/>
                <a:gd name="connsiteX42" fmla="*/ 82500 w 420000"/>
                <a:gd name="connsiteY42" fmla="*/ 240000 h 382500"/>
                <a:gd name="connsiteX43" fmla="*/ 127500 w 420000"/>
                <a:gd name="connsiteY43" fmla="*/ 240000 h 382500"/>
                <a:gd name="connsiteX44" fmla="*/ 127500 w 420000"/>
                <a:gd name="connsiteY44" fmla="*/ 285000 h 382500"/>
                <a:gd name="connsiteX45" fmla="*/ 390000 w 420000"/>
                <a:gd name="connsiteY45" fmla="*/ 330000 h 382500"/>
                <a:gd name="connsiteX46" fmla="*/ 386825 w 420000"/>
                <a:gd name="connsiteY46" fmla="*/ 84675 h 382500"/>
                <a:gd name="connsiteX47" fmla="*/ 30000 w 420000"/>
                <a:gd name="connsiteY47" fmla="*/ 81500 h 382500"/>
                <a:gd name="connsiteX48" fmla="*/ 30000 w 420000"/>
                <a:gd name="connsiteY48" fmla="*/ 330000 h 382500"/>
                <a:gd name="connsiteX49" fmla="*/ 0 w 420000"/>
                <a:gd name="connsiteY49" fmla="*/ 330000 h 382500"/>
                <a:gd name="connsiteX50" fmla="*/ 0 w 420000"/>
                <a:gd name="connsiteY50" fmla="*/ 382500 h 382500"/>
                <a:gd name="connsiteX51" fmla="*/ 420000 w 420000"/>
                <a:gd name="connsiteY51" fmla="*/ 382500 h 382500"/>
                <a:gd name="connsiteX52" fmla="*/ 420000 w 420000"/>
                <a:gd name="connsiteY52" fmla="*/ 330000 h 382500"/>
                <a:gd name="connsiteX53" fmla="*/ 390000 w 420000"/>
                <a:gd name="connsiteY53"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45000 h 382500"/>
                <a:gd name="connsiteX32" fmla="*/ 82500 w 420000"/>
                <a:gd name="connsiteY32" fmla="*/ 0 h 382500"/>
                <a:gd name="connsiteX33" fmla="*/ 127500 w 420000"/>
                <a:gd name="connsiteY33" fmla="*/ 45000 h 382500"/>
                <a:gd name="connsiteX34" fmla="*/ 127500 w 420000"/>
                <a:gd name="connsiteY34" fmla="*/ 165000 h 382500"/>
                <a:gd name="connsiteX35" fmla="*/ 82500 w 420000"/>
                <a:gd name="connsiteY35" fmla="*/ 165000 h 382500"/>
                <a:gd name="connsiteX36" fmla="*/ 82500 w 420000"/>
                <a:gd name="connsiteY36" fmla="*/ 120000 h 382500"/>
                <a:gd name="connsiteX37" fmla="*/ 127500 w 420000"/>
                <a:gd name="connsiteY37" fmla="*/ 120000 h 382500"/>
                <a:gd name="connsiteX38" fmla="*/ 127500 w 420000"/>
                <a:gd name="connsiteY38" fmla="*/ 165000 h 382500"/>
                <a:gd name="connsiteX39" fmla="*/ 127500 w 420000"/>
                <a:gd name="connsiteY39" fmla="*/ 285000 h 382500"/>
                <a:gd name="connsiteX40" fmla="*/ 82500 w 420000"/>
                <a:gd name="connsiteY40" fmla="*/ 285000 h 382500"/>
                <a:gd name="connsiteX41" fmla="*/ 82500 w 420000"/>
                <a:gd name="connsiteY41" fmla="*/ 240000 h 382500"/>
                <a:gd name="connsiteX42" fmla="*/ 127500 w 420000"/>
                <a:gd name="connsiteY42" fmla="*/ 240000 h 382500"/>
                <a:gd name="connsiteX43" fmla="*/ 127500 w 420000"/>
                <a:gd name="connsiteY43" fmla="*/ 285000 h 382500"/>
                <a:gd name="connsiteX44" fmla="*/ 390000 w 420000"/>
                <a:gd name="connsiteY44" fmla="*/ 330000 h 382500"/>
                <a:gd name="connsiteX45" fmla="*/ 386825 w 420000"/>
                <a:gd name="connsiteY45" fmla="*/ 84675 h 382500"/>
                <a:gd name="connsiteX46" fmla="*/ 30000 w 420000"/>
                <a:gd name="connsiteY46" fmla="*/ 81500 h 382500"/>
                <a:gd name="connsiteX47" fmla="*/ 30000 w 420000"/>
                <a:gd name="connsiteY47" fmla="*/ 330000 h 382500"/>
                <a:gd name="connsiteX48" fmla="*/ 0 w 420000"/>
                <a:gd name="connsiteY48" fmla="*/ 330000 h 382500"/>
                <a:gd name="connsiteX49" fmla="*/ 0 w 420000"/>
                <a:gd name="connsiteY49" fmla="*/ 382500 h 382500"/>
                <a:gd name="connsiteX50" fmla="*/ 420000 w 420000"/>
                <a:gd name="connsiteY50" fmla="*/ 382500 h 382500"/>
                <a:gd name="connsiteX51" fmla="*/ 420000 w 420000"/>
                <a:gd name="connsiteY51" fmla="*/ 330000 h 382500"/>
                <a:gd name="connsiteX52" fmla="*/ 390000 w 420000"/>
                <a:gd name="connsiteY52"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0 h 382500"/>
                <a:gd name="connsiteX32" fmla="*/ 127500 w 420000"/>
                <a:gd name="connsiteY32" fmla="*/ 45000 h 382500"/>
                <a:gd name="connsiteX33" fmla="*/ 127500 w 420000"/>
                <a:gd name="connsiteY33" fmla="*/ 165000 h 382500"/>
                <a:gd name="connsiteX34" fmla="*/ 82500 w 420000"/>
                <a:gd name="connsiteY34" fmla="*/ 165000 h 382500"/>
                <a:gd name="connsiteX35" fmla="*/ 82500 w 420000"/>
                <a:gd name="connsiteY35" fmla="*/ 120000 h 382500"/>
                <a:gd name="connsiteX36" fmla="*/ 127500 w 420000"/>
                <a:gd name="connsiteY36" fmla="*/ 120000 h 382500"/>
                <a:gd name="connsiteX37" fmla="*/ 127500 w 420000"/>
                <a:gd name="connsiteY37" fmla="*/ 165000 h 382500"/>
                <a:gd name="connsiteX38" fmla="*/ 127500 w 420000"/>
                <a:gd name="connsiteY38" fmla="*/ 285000 h 382500"/>
                <a:gd name="connsiteX39" fmla="*/ 82500 w 420000"/>
                <a:gd name="connsiteY39" fmla="*/ 285000 h 382500"/>
                <a:gd name="connsiteX40" fmla="*/ 82500 w 420000"/>
                <a:gd name="connsiteY40" fmla="*/ 240000 h 382500"/>
                <a:gd name="connsiteX41" fmla="*/ 127500 w 420000"/>
                <a:gd name="connsiteY41" fmla="*/ 240000 h 382500"/>
                <a:gd name="connsiteX42" fmla="*/ 127500 w 420000"/>
                <a:gd name="connsiteY42" fmla="*/ 285000 h 382500"/>
                <a:gd name="connsiteX43" fmla="*/ 390000 w 420000"/>
                <a:gd name="connsiteY43" fmla="*/ 330000 h 382500"/>
                <a:gd name="connsiteX44" fmla="*/ 386825 w 420000"/>
                <a:gd name="connsiteY44" fmla="*/ 84675 h 382500"/>
                <a:gd name="connsiteX45" fmla="*/ 30000 w 420000"/>
                <a:gd name="connsiteY45" fmla="*/ 81500 h 382500"/>
                <a:gd name="connsiteX46" fmla="*/ 30000 w 420000"/>
                <a:gd name="connsiteY46" fmla="*/ 330000 h 382500"/>
                <a:gd name="connsiteX47" fmla="*/ 0 w 420000"/>
                <a:gd name="connsiteY47" fmla="*/ 330000 h 382500"/>
                <a:gd name="connsiteX48" fmla="*/ 0 w 420000"/>
                <a:gd name="connsiteY48" fmla="*/ 382500 h 382500"/>
                <a:gd name="connsiteX49" fmla="*/ 420000 w 420000"/>
                <a:gd name="connsiteY49" fmla="*/ 382500 h 382500"/>
                <a:gd name="connsiteX50" fmla="*/ 420000 w 420000"/>
                <a:gd name="connsiteY50" fmla="*/ 330000 h 382500"/>
                <a:gd name="connsiteX51" fmla="*/ 390000 w 420000"/>
                <a:gd name="connsiteY51"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165000 h 382500"/>
                <a:gd name="connsiteX31" fmla="*/ 82500 w 420000"/>
                <a:gd name="connsiteY31" fmla="*/ 165000 h 382500"/>
                <a:gd name="connsiteX32" fmla="*/ 82500 w 420000"/>
                <a:gd name="connsiteY32" fmla="*/ 120000 h 382500"/>
                <a:gd name="connsiteX33" fmla="*/ 127500 w 420000"/>
                <a:gd name="connsiteY33" fmla="*/ 120000 h 382500"/>
                <a:gd name="connsiteX34" fmla="*/ 127500 w 420000"/>
                <a:gd name="connsiteY34" fmla="*/ 165000 h 382500"/>
                <a:gd name="connsiteX35" fmla="*/ 127500 w 420000"/>
                <a:gd name="connsiteY35" fmla="*/ 285000 h 382500"/>
                <a:gd name="connsiteX36" fmla="*/ 82500 w 420000"/>
                <a:gd name="connsiteY36" fmla="*/ 285000 h 382500"/>
                <a:gd name="connsiteX37" fmla="*/ 82500 w 420000"/>
                <a:gd name="connsiteY37" fmla="*/ 240000 h 382500"/>
                <a:gd name="connsiteX38" fmla="*/ 127500 w 420000"/>
                <a:gd name="connsiteY38" fmla="*/ 240000 h 382500"/>
                <a:gd name="connsiteX39" fmla="*/ 127500 w 420000"/>
                <a:gd name="connsiteY39" fmla="*/ 285000 h 382500"/>
                <a:gd name="connsiteX40" fmla="*/ 390000 w 420000"/>
                <a:gd name="connsiteY40" fmla="*/ 330000 h 382500"/>
                <a:gd name="connsiteX41" fmla="*/ 386825 w 420000"/>
                <a:gd name="connsiteY41" fmla="*/ 84675 h 382500"/>
                <a:gd name="connsiteX42" fmla="*/ 30000 w 420000"/>
                <a:gd name="connsiteY42" fmla="*/ 81500 h 382500"/>
                <a:gd name="connsiteX43" fmla="*/ 30000 w 420000"/>
                <a:gd name="connsiteY43" fmla="*/ 330000 h 382500"/>
                <a:gd name="connsiteX44" fmla="*/ 0 w 420000"/>
                <a:gd name="connsiteY44" fmla="*/ 330000 h 382500"/>
                <a:gd name="connsiteX45" fmla="*/ 0 w 420000"/>
                <a:gd name="connsiteY45" fmla="*/ 382500 h 382500"/>
                <a:gd name="connsiteX46" fmla="*/ 420000 w 420000"/>
                <a:gd name="connsiteY46" fmla="*/ 382500 h 382500"/>
                <a:gd name="connsiteX47" fmla="*/ 420000 w 420000"/>
                <a:gd name="connsiteY47" fmla="*/ 330000 h 382500"/>
                <a:gd name="connsiteX48" fmla="*/ 390000 w 420000"/>
                <a:gd name="connsiteY48"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45000 h 382500"/>
                <a:gd name="connsiteX19" fmla="*/ 232500 w 420000"/>
                <a:gd name="connsiteY19" fmla="*/ 165000 h 382500"/>
                <a:gd name="connsiteX20" fmla="*/ 187500 w 420000"/>
                <a:gd name="connsiteY20" fmla="*/ 165000 h 382500"/>
                <a:gd name="connsiteX21" fmla="*/ 187500 w 420000"/>
                <a:gd name="connsiteY21" fmla="*/ 120000 h 382500"/>
                <a:gd name="connsiteX22" fmla="*/ 232500 w 420000"/>
                <a:gd name="connsiteY22" fmla="*/ 120000 h 382500"/>
                <a:gd name="connsiteX23" fmla="*/ 232500 w 420000"/>
                <a:gd name="connsiteY23" fmla="*/ 165000 h 382500"/>
                <a:gd name="connsiteX24" fmla="*/ 232500 w 420000"/>
                <a:gd name="connsiteY24" fmla="*/ 330000 h 382500"/>
                <a:gd name="connsiteX25" fmla="*/ 187500 w 420000"/>
                <a:gd name="connsiteY25" fmla="*/ 330000 h 382500"/>
                <a:gd name="connsiteX26" fmla="*/ 187500 w 420000"/>
                <a:gd name="connsiteY26" fmla="*/ 240000 h 382500"/>
                <a:gd name="connsiteX27" fmla="*/ 232500 w 420000"/>
                <a:gd name="connsiteY27" fmla="*/ 240000 h 382500"/>
                <a:gd name="connsiteX28" fmla="*/ 232500 w 420000"/>
                <a:gd name="connsiteY28" fmla="*/ 330000 h 382500"/>
                <a:gd name="connsiteX29" fmla="*/ 127500 w 420000"/>
                <a:gd name="connsiteY29" fmla="*/ 165000 h 382500"/>
                <a:gd name="connsiteX30" fmla="*/ 82500 w 420000"/>
                <a:gd name="connsiteY30" fmla="*/ 165000 h 382500"/>
                <a:gd name="connsiteX31" fmla="*/ 82500 w 420000"/>
                <a:gd name="connsiteY31" fmla="*/ 120000 h 382500"/>
                <a:gd name="connsiteX32" fmla="*/ 127500 w 420000"/>
                <a:gd name="connsiteY32" fmla="*/ 120000 h 382500"/>
                <a:gd name="connsiteX33" fmla="*/ 127500 w 420000"/>
                <a:gd name="connsiteY33" fmla="*/ 165000 h 382500"/>
                <a:gd name="connsiteX34" fmla="*/ 127500 w 420000"/>
                <a:gd name="connsiteY34" fmla="*/ 285000 h 382500"/>
                <a:gd name="connsiteX35" fmla="*/ 82500 w 420000"/>
                <a:gd name="connsiteY35" fmla="*/ 285000 h 382500"/>
                <a:gd name="connsiteX36" fmla="*/ 82500 w 420000"/>
                <a:gd name="connsiteY36" fmla="*/ 240000 h 382500"/>
                <a:gd name="connsiteX37" fmla="*/ 127500 w 420000"/>
                <a:gd name="connsiteY37" fmla="*/ 240000 h 382500"/>
                <a:gd name="connsiteX38" fmla="*/ 127500 w 420000"/>
                <a:gd name="connsiteY38" fmla="*/ 285000 h 382500"/>
                <a:gd name="connsiteX39" fmla="*/ 390000 w 420000"/>
                <a:gd name="connsiteY39" fmla="*/ 330000 h 382500"/>
                <a:gd name="connsiteX40" fmla="*/ 386825 w 420000"/>
                <a:gd name="connsiteY40" fmla="*/ 84675 h 382500"/>
                <a:gd name="connsiteX41" fmla="*/ 30000 w 420000"/>
                <a:gd name="connsiteY41" fmla="*/ 81500 h 382500"/>
                <a:gd name="connsiteX42" fmla="*/ 30000 w 420000"/>
                <a:gd name="connsiteY42" fmla="*/ 330000 h 382500"/>
                <a:gd name="connsiteX43" fmla="*/ 0 w 420000"/>
                <a:gd name="connsiteY43" fmla="*/ 330000 h 382500"/>
                <a:gd name="connsiteX44" fmla="*/ 0 w 420000"/>
                <a:gd name="connsiteY44" fmla="*/ 382500 h 382500"/>
                <a:gd name="connsiteX45" fmla="*/ 420000 w 420000"/>
                <a:gd name="connsiteY45" fmla="*/ 382500 h 382500"/>
                <a:gd name="connsiteX46" fmla="*/ 420000 w 420000"/>
                <a:gd name="connsiteY46" fmla="*/ 330000 h 382500"/>
                <a:gd name="connsiteX47" fmla="*/ 390000 w 420000"/>
                <a:gd name="connsiteY47"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0 h 382500"/>
                <a:gd name="connsiteX17" fmla="*/ 232500 w 420000"/>
                <a:gd name="connsiteY17" fmla="*/ 45000 h 382500"/>
                <a:gd name="connsiteX18" fmla="*/ 232500 w 420000"/>
                <a:gd name="connsiteY18" fmla="*/ 165000 h 382500"/>
                <a:gd name="connsiteX19" fmla="*/ 187500 w 420000"/>
                <a:gd name="connsiteY19" fmla="*/ 165000 h 382500"/>
                <a:gd name="connsiteX20" fmla="*/ 187500 w 420000"/>
                <a:gd name="connsiteY20" fmla="*/ 120000 h 382500"/>
                <a:gd name="connsiteX21" fmla="*/ 232500 w 420000"/>
                <a:gd name="connsiteY21" fmla="*/ 120000 h 382500"/>
                <a:gd name="connsiteX22" fmla="*/ 232500 w 420000"/>
                <a:gd name="connsiteY22" fmla="*/ 165000 h 382500"/>
                <a:gd name="connsiteX23" fmla="*/ 232500 w 420000"/>
                <a:gd name="connsiteY23" fmla="*/ 330000 h 382500"/>
                <a:gd name="connsiteX24" fmla="*/ 187500 w 420000"/>
                <a:gd name="connsiteY24" fmla="*/ 330000 h 382500"/>
                <a:gd name="connsiteX25" fmla="*/ 187500 w 420000"/>
                <a:gd name="connsiteY25" fmla="*/ 240000 h 382500"/>
                <a:gd name="connsiteX26" fmla="*/ 232500 w 420000"/>
                <a:gd name="connsiteY26" fmla="*/ 240000 h 382500"/>
                <a:gd name="connsiteX27" fmla="*/ 232500 w 420000"/>
                <a:gd name="connsiteY27" fmla="*/ 330000 h 382500"/>
                <a:gd name="connsiteX28" fmla="*/ 127500 w 420000"/>
                <a:gd name="connsiteY28" fmla="*/ 165000 h 382500"/>
                <a:gd name="connsiteX29" fmla="*/ 82500 w 420000"/>
                <a:gd name="connsiteY29" fmla="*/ 165000 h 382500"/>
                <a:gd name="connsiteX30" fmla="*/ 82500 w 420000"/>
                <a:gd name="connsiteY30" fmla="*/ 120000 h 382500"/>
                <a:gd name="connsiteX31" fmla="*/ 127500 w 420000"/>
                <a:gd name="connsiteY31" fmla="*/ 120000 h 382500"/>
                <a:gd name="connsiteX32" fmla="*/ 127500 w 420000"/>
                <a:gd name="connsiteY32" fmla="*/ 165000 h 382500"/>
                <a:gd name="connsiteX33" fmla="*/ 127500 w 420000"/>
                <a:gd name="connsiteY33" fmla="*/ 285000 h 382500"/>
                <a:gd name="connsiteX34" fmla="*/ 82500 w 420000"/>
                <a:gd name="connsiteY34" fmla="*/ 285000 h 382500"/>
                <a:gd name="connsiteX35" fmla="*/ 82500 w 420000"/>
                <a:gd name="connsiteY35" fmla="*/ 240000 h 382500"/>
                <a:gd name="connsiteX36" fmla="*/ 127500 w 420000"/>
                <a:gd name="connsiteY36" fmla="*/ 240000 h 382500"/>
                <a:gd name="connsiteX37" fmla="*/ 127500 w 420000"/>
                <a:gd name="connsiteY37" fmla="*/ 285000 h 382500"/>
                <a:gd name="connsiteX38" fmla="*/ 390000 w 420000"/>
                <a:gd name="connsiteY38" fmla="*/ 330000 h 382500"/>
                <a:gd name="connsiteX39" fmla="*/ 386825 w 420000"/>
                <a:gd name="connsiteY39" fmla="*/ 84675 h 382500"/>
                <a:gd name="connsiteX40" fmla="*/ 30000 w 420000"/>
                <a:gd name="connsiteY40" fmla="*/ 81500 h 382500"/>
                <a:gd name="connsiteX41" fmla="*/ 30000 w 420000"/>
                <a:gd name="connsiteY41" fmla="*/ 330000 h 382500"/>
                <a:gd name="connsiteX42" fmla="*/ 0 w 420000"/>
                <a:gd name="connsiteY42" fmla="*/ 330000 h 382500"/>
                <a:gd name="connsiteX43" fmla="*/ 0 w 420000"/>
                <a:gd name="connsiteY43" fmla="*/ 382500 h 382500"/>
                <a:gd name="connsiteX44" fmla="*/ 420000 w 420000"/>
                <a:gd name="connsiteY44" fmla="*/ 382500 h 382500"/>
                <a:gd name="connsiteX45" fmla="*/ 420000 w 420000"/>
                <a:gd name="connsiteY45" fmla="*/ 330000 h 382500"/>
                <a:gd name="connsiteX46" fmla="*/ 390000 w 420000"/>
                <a:gd name="connsiteY46"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165000 h 382500"/>
                <a:gd name="connsiteX16" fmla="*/ 187500 w 420000"/>
                <a:gd name="connsiteY16" fmla="*/ 165000 h 382500"/>
                <a:gd name="connsiteX17" fmla="*/ 187500 w 420000"/>
                <a:gd name="connsiteY17" fmla="*/ 120000 h 382500"/>
                <a:gd name="connsiteX18" fmla="*/ 232500 w 420000"/>
                <a:gd name="connsiteY18" fmla="*/ 120000 h 382500"/>
                <a:gd name="connsiteX19" fmla="*/ 232500 w 420000"/>
                <a:gd name="connsiteY19" fmla="*/ 165000 h 382500"/>
                <a:gd name="connsiteX20" fmla="*/ 232500 w 420000"/>
                <a:gd name="connsiteY20" fmla="*/ 330000 h 382500"/>
                <a:gd name="connsiteX21" fmla="*/ 187500 w 420000"/>
                <a:gd name="connsiteY21" fmla="*/ 330000 h 382500"/>
                <a:gd name="connsiteX22" fmla="*/ 187500 w 420000"/>
                <a:gd name="connsiteY22" fmla="*/ 240000 h 382500"/>
                <a:gd name="connsiteX23" fmla="*/ 232500 w 420000"/>
                <a:gd name="connsiteY23" fmla="*/ 240000 h 382500"/>
                <a:gd name="connsiteX24" fmla="*/ 232500 w 420000"/>
                <a:gd name="connsiteY24" fmla="*/ 330000 h 382500"/>
                <a:gd name="connsiteX25" fmla="*/ 127500 w 420000"/>
                <a:gd name="connsiteY25" fmla="*/ 165000 h 382500"/>
                <a:gd name="connsiteX26" fmla="*/ 82500 w 420000"/>
                <a:gd name="connsiteY26" fmla="*/ 165000 h 382500"/>
                <a:gd name="connsiteX27" fmla="*/ 82500 w 420000"/>
                <a:gd name="connsiteY27" fmla="*/ 120000 h 382500"/>
                <a:gd name="connsiteX28" fmla="*/ 127500 w 420000"/>
                <a:gd name="connsiteY28" fmla="*/ 120000 h 382500"/>
                <a:gd name="connsiteX29" fmla="*/ 127500 w 420000"/>
                <a:gd name="connsiteY29" fmla="*/ 165000 h 382500"/>
                <a:gd name="connsiteX30" fmla="*/ 127500 w 420000"/>
                <a:gd name="connsiteY30" fmla="*/ 285000 h 382500"/>
                <a:gd name="connsiteX31" fmla="*/ 82500 w 420000"/>
                <a:gd name="connsiteY31" fmla="*/ 285000 h 382500"/>
                <a:gd name="connsiteX32" fmla="*/ 82500 w 420000"/>
                <a:gd name="connsiteY32" fmla="*/ 240000 h 382500"/>
                <a:gd name="connsiteX33" fmla="*/ 127500 w 420000"/>
                <a:gd name="connsiteY33" fmla="*/ 240000 h 382500"/>
                <a:gd name="connsiteX34" fmla="*/ 127500 w 420000"/>
                <a:gd name="connsiteY34" fmla="*/ 285000 h 382500"/>
                <a:gd name="connsiteX35" fmla="*/ 390000 w 420000"/>
                <a:gd name="connsiteY35" fmla="*/ 330000 h 382500"/>
                <a:gd name="connsiteX36" fmla="*/ 386825 w 420000"/>
                <a:gd name="connsiteY36" fmla="*/ 84675 h 382500"/>
                <a:gd name="connsiteX37" fmla="*/ 30000 w 420000"/>
                <a:gd name="connsiteY37" fmla="*/ 81500 h 382500"/>
                <a:gd name="connsiteX38" fmla="*/ 30000 w 420000"/>
                <a:gd name="connsiteY38" fmla="*/ 330000 h 382500"/>
                <a:gd name="connsiteX39" fmla="*/ 0 w 420000"/>
                <a:gd name="connsiteY39" fmla="*/ 330000 h 382500"/>
                <a:gd name="connsiteX40" fmla="*/ 0 w 420000"/>
                <a:gd name="connsiteY40" fmla="*/ 382500 h 382500"/>
                <a:gd name="connsiteX41" fmla="*/ 420000 w 420000"/>
                <a:gd name="connsiteY41" fmla="*/ 382500 h 382500"/>
                <a:gd name="connsiteX42" fmla="*/ 420000 w 420000"/>
                <a:gd name="connsiteY42" fmla="*/ 330000 h 382500"/>
                <a:gd name="connsiteX43" fmla="*/ 390000 w 420000"/>
                <a:gd name="connsiteY43" fmla="*/ 330000 h 382500"/>
                <a:gd name="connsiteX0" fmla="*/ 337500 w 420000"/>
                <a:gd name="connsiteY0" fmla="*/ 45000 h 382500"/>
                <a:gd name="connsiteX1" fmla="*/ 292500 w 420000"/>
                <a:gd name="connsiteY1" fmla="*/ 45000 h 382500"/>
                <a:gd name="connsiteX2" fmla="*/ 337500 w 420000"/>
                <a:gd name="connsiteY2" fmla="*/ 0 h 382500"/>
                <a:gd name="connsiteX3" fmla="*/ 337500 w 420000"/>
                <a:gd name="connsiteY3" fmla="*/ 45000 h 382500"/>
                <a:gd name="connsiteX4" fmla="*/ 337500 w 420000"/>
                <a:gd name="connsiteY4" fmla="*/ 165000 h 382500"/>
                <a:gd name="connsiteX5" fmla="*/ 292500 w 420000"/>
                <a:gd name="connsiteY5" fmla="*/ 165000 h 382500"/>
                <a:gd name="connsiteX6" fmla="*/ 292500 w 420000"/>
                <a:gd name="connsiteY6" fmla="*/ 120000 h 382500"/>
                <a:gd name="connsiteX7" fmla="*/ 337500 w 420000"/>
                <a:gd name="connsiteY7" fmla="*/ 120000 h 382500"/>
                <a:gd name="connsiteX8" fmla="*/ 337500 w 420000"/>
                <a:gd name="connsiteY8" fmla="*/ 165000 h 382500"/>
                <a:gd name="connsiteX9" fmla="*/ 337500 w 420000"/>
                <a:gd name="connsiteY9" fmla="*/ 285000 h 382500"/>
                <a:gd name="connsiteX10" fmla="*/ 292500 w 420000"/>
                <a:gd name="connsiteY10" fmla="*/ 285000 h 382500"/>
                <a:gd name="connsiteX11" fmla="*/ 292500 w 420000"/>
                <a:gd name="connsiteY11" fmla="*/ 240000 h 382500"/>
                <a:gd name="connsiteX12" fmla="*/ 337500 w 420000"/>
                <a:gd name="connsiteY12" fmla="*/ 240000 h 382500"/>
                <a:gd name="connsiteX13" fmla="*/ 337500 w 420000"/>
                <a:gd name="connsiteY13" fmla="*/ 285000 h 382500"/>
                <a:gd name="connsiteX14" fmla="*/ 232500 w 420000"/>
                <a:gd name="connsiteY14" fmla="*/ 165000 h 382500"/>
                <a:gd name="connsiteX15" fmla="*/ 187500 w 420000"/>
                <a:gd name="connsiteY15" fmla="*/ 165000 h 382500"/>
                <a:gd name="connsiteX16" fmla="*/ 187500 w 420000"/>
                <a:gd name="connsiteY16" fmla="*/ 120000 h 382500"/>
                <a:gd name="connsiteX17" fmla="*/ 232500 w 420000"/>
                <a:gd name="connsiteY17" fmla="*/ 120000 h 382500"/>
                <a:gd name="connsiteX18" fmla="*/ 232500 w 420000"/>
                <a:gd name="connsiteY18" fmla="*/ 165000 h 382500"/>
                <a:gd name="connsiteX19" fmla="*/ 232500 w 420000"/>
                <a:gd name="connsiteY19" fmla="*/ 330000 h 382500"/>
                <a:gd name="connsiteX20" fmla="*/ 187500 w 420000"/>
                <a:gd name="connsiteY20" fmla="*/ 330000 h 382500"/>
                <a:gd name="connsiteX21" fmla="*/ 187500 w 420000"/>
                <a:gd name="connsiteY21" fmla="*/ 240000 h 382500"/>
                <a:gd name="connsiteX22" fmla="*/ 232500 w 420000"/>
                <a:gd name="connsiteY22" fmla="*/ 240000 h 382500"/>
                <a:gd name="connsiteX23" fmla="*/ 232500 w 420000"/>
                <a:gd name="connsiteY23" fmla="*/ 330000 h 382500"/>
                <a:gd name="connsiteX24" fmla="*/ 127500 w 420000"/>
                <a:gd name="connsiteY24" fmla="*/ 165000 h 382500"/>
                <a:gd name="connsiteX25" fmla="*/ 82500 w 420000"/>
                <a:gd name="connsiteY25" fmla="*/ 165000 h 382500"/>
                <a:gd name="connsiteX26" fmla="*/ 82500 w 420000"/>
                <a:gd name="connsiteY26" fmla="*/ 120000 h 382500"/>
                <a:gd name="connsiteX27" fmla="*/ 127500 w 420000"/>
                <a:gd name="connsiteY27" fmla="*/ 120000 h 382500"/>
                <a:gd name="connsiteX28" fmla="*/ 127500 w 420000"/>
                <a:gd name="connsiteY28" fmla="*/ 165000 h 382500"/>
                <a:gd name="connsiteX29" fmla="*/ 127500 w 420000"/>
                <a:gd name="connsiteY29" fmla="*/ 285000 h 382500"/>
                <a:gd name="connsiteX30" fmla="*/ 82500 w 420000"/>
                <a:gd name="connsiteY30" fmla="*/ 285000 h 382500"/>
                <a:gd name="connsiteX31" fmla="*/ 82500 w 420000"/>
                <a:gd name="connsiteY31" fmla="*/ 240000 h 382500"/>
                <a:gd name="connsiteX32" fmla="*/ 127500 w 420000"/>
                <a:gd name="connsiteY32" fmla="*/ 240000 h 382500"/>
                <a:gd name="connsiteX33" fmla="*/ 127500 w 420000"/>
                <a:gd name="connsiteY33" fmla="*/ 285000 h 382500"/>
                <a:gd name="connsiteX34" fmla="*/ 390000 w 420000"/>
                <a:gd name="connsiteY34" fmla="*/ 330000 h 382500"/>
                <a:gd name="connsiteX35" fmla="*/ 386825 w 420000"/>
                <a:gd name="connsiteY35" fmla="*/ 84675 h 382500"/>
                <a:gd name="connsiteX36" fmla="*/ 30000 w 420000"/>
                <a:gd name="connsiteY36" fmla="*/ 81500 h 382500"/>
                <a:gd name="connsiteX37" fmla="*/ 30000 w 420000"/>
                <a:gd name="connsiteY37" fmla="*/ 330000 h 382500"/>
                <a:gd name="connsiteX38" fmla="*/ 0 w 420000"/>
                <a:gd name="connsiteY38" fmla="*/ 330000 h 382500"/>
                <a:gd name="connsiteX39" fmla="*/ 0 w 420000"/>
                <a:gd name="connsiteY39" fmla="*/ 382500 h 382500"/>
                <a:gd name="connsiteX40" fmla="*/ 420000 w 420000"/>
                <a:gd name="connsiteY40" fmla="*/ 382500 h 382500"/>
                <a:gd name="connsiteX41" fmla="*/ 420000 w 420000"/>
                <a:gd name="connsiteY41" fmla="*/ 330000 h 382500"/>
                <a:gd name="connsiteX42" fmla="*/ 390000 w 420000"/>
                <a:gd name="connsiteY42" fmla="*/ 330000 h 382500"/>
                <a:gd name="connsiteX0" fmla="*/ 337500 w 420000"/>
                <a:gd name="connsiteY0" fmla="*/ 0 h 382500"/>
                <a:gd name="connsiteX1" fmla="*/ 292500 w 420000"/>
                <a:gd name="connsiteY1" fmla="*/ 45000 h 382500"/>
                <a:gd name="connsiteX2" fmla="*/ 337500 w 420000"/>
                <a:gd name="connsiteY2" fmla="*/ 0 h 382500"/>
                <a:gd name="connsiteX3" fmla="*/ 337500 w 420000"/>
                <a:gd name="connsiteY3" fmla="*/ 165000 h 382500"/>
                <a:gd name="connsiteX4" fmla="*/ 292500 w 420000"/>
                <a:gd name="connsiteY4" fmla="*/ 165000 h 382500"/>
                <a:gd name="connsiteX5" fmla="*/ 292500 w 420000"/>
                <a:gd name="connsiteY5" fmla="*/ 120000 h 382500"/>
                <a:gd name="connsiteX6" fmla="*/ 337500 w 420000"/>
                <a:gd name="connsiteY6" fmla="*/ 120000 h 382500"/>
                <a:gd name="connsiteX7" fmla="*/ 337500 w 420000"/>
                <a:gd name="connsiteY7" fmla="*/ 165000 h 382500"/>
                <a:gd name="connsiteX8" fmla="*/ 337500 w 420000"/>
                <a:gd name="connsiteY8" fmla="*/ 285000 h 382500"/>
                <a:gd name="connsiteX9" fmla="*/ 292500 w 420000"/>
                <a:gd name="connsiteY9" fmla="*/ 285000 h 382500"/>
                <a:gd name="connsiteX10" fmla="*/ 292500 w 420000"/>
                <a:gd name="connsiteY10" fmla="*/ 240000 h 382500"/>
                <a:gd name="connsiteX11" fmla="*/ 337500 w 420000"/>
                <a:gd name="connsiteY11" fmla="*/ 240000 h 382500"/>
                <a:gd name="connsiteX12" fmla="*/ 337500 w 420000"/>
                <a:gd name="connsiteY12" fmla="*/ 285000 h 382500"/>
                <a:gd name="connsiteX13" fmla="*/ 232500 w 420000"/>
                <a:gd name="connsiteY13" fmla="*/ 165000 h 382500"/>
                <a:gd name="connsiteX14" fmla="*/ 187500 w 420000"/>
                <a:gd name="connsiteY14" fmla="*/ 165000 h 382500"/>
                <a:gd name="connsiteX15" fmla="*/ 187500 w 420000"/>
                <a:gd name="connsiteY15" fmla="*/ 120000 h 382500"/>
                <a:gd name="connsiteX16" fmla="*/ 232500 w 420000"/>
                <a:gd name="connsiteY16" fmla="*/ 120000 h 382500"/>
                <a:gd name="connsiteX17" fmla="*/ 232500 w 420000"/>
                <a:gd name="connsiteY17" fmla="*/ 165000 h 382500"/>
                <a:gd name="connsiteX18" fmla="*/ 232500 w 420000"/>
                <a:gd name="connsiteY18" fmla="*/ 330000 h 382500"/>
                <a:gd name="connsiteX19" fmla="*/ 187500 w 420000"/>
                <a:gd name="connsiteY19" fmla="*/ 330000 h 382500"/>
                <a:gd name="connsiteX20" fmla="*/ 187500 w 420000"/>
                <a:gd name="connsiteY20" fmla="*/ 240000 h 382500"/>
                <a:gd name="connsiteX21" fmla="*/ 232500 w 420000"/>
                <a:gd name="connsiteY21" fmla="*/ 240000 h 382500"/>
                <a:gd name="connsiteX22" fmla="*/ 232500 w 420000"/>
                <a:gd name="connsiteY22" fmla="*/ 330000 h 382500"/>
                <a:gd name="connsiteX23" fmla="*/ 127500 w 420000"/>
                <a:gd name="connsiteY23" fmla="*/ 165000 h 382500"/>
                <a:gd name="connsiteX24" fmla="*/ 82500 w 420000"/>
                <a:gd name="connsiteY24" fmla="*/ 165000 h 382500"/>
                <a:gd name="connsiteX25" fmla="*/ 82500 w 420000"/>
                <a:gd name="connsiteY25" fmla="*/ 120000 h 382500"/>
                <a:gd name="connsiteX26" fmla="*/ 127500 w 420000"/>
                <a:gd name="connsiteY26" fmla="*/ 120000 h 382500"/>
                <a:gd name="connsiteX27" fmla="*/ 127500 w 420000"/>
                <a:gd name="connsiteY27" fmla="*/ 165000 h 382500"/>
                <a:gd name="connsiteX28" fmla="*/ 127500 w 420000"/>
                <a:gd name="connsiteY28" fmla="*/ 285000 h 382500"/>
                <a:gd name="connsiteX29" fmla="*/ 82500 w 420000"/>
                <a:gd name="connsiteY29" fmla="*/ 285000 h 382500"/>
                <a:gd name="connsiteX30" fmla="*/ 82500 w 420000"/>
                <a:gd name="connsiteY30" fmla="*/ 240000 h 382500"/>
                <a:gd name="connsiteX31" fmla="*/ 127500 w 420000"/>
                <a:gd name="connsiteY31" fmla="*/ 240000 h 382500"/>
                <a:gd name="connsiteX32" fmla="*/ 127500 w 420000"/>
                <a:gd name="connsiteY32" fmla="*/ 285000 h 382500"/>
                <a:gd name="connsiteX33" fmla="*/ 390000 w 420000"/>
                <a:gd name="connsiteY33" fmla="*/ 330000 h 382500"/>
                <a:gd name="connsiteX34" fmla="*/ 386825 w 420000"/>
                <a:gd name="connsiteY34" fmla="*/ 84675 h 382500"/>
                <a:gd name="connsiteX35" fmla="*/ 30000 w 420000"/>
                <a:gd name="connsiteY35" fmla="*/ 81500 h 382500"/>
                <a:gd name="connsiteX36" fmla="*/ 30000 w 420000"/>
                <a:gd name="connsiteY36" fmla="*/ 330000 h 382500"/>
                <a:gd name="connsiteX37" fmla="*/ 0 w 420000"/>
                <a:gd name="connsiteY37" fmla="*/ 330000 h 382500"/>
                <a:gd name="connsiteX38" fmla="*/ 0 w 420000"/>
                <a:gd name="connsiteY38" fmla="*/ 382500 h 382500"/>
                <a:gd name="connsiteX39" fmla="*/ 420000 w 420000"/>
                <a:gd name="connsiteY39" fmla="*/ 382500 h 382500"/>
                <a:gd name="connsiteX40" fmla="*/ 420000 w 420000"/>
                <a:gd name="connsiteY40" fmla="*/ 330000 h 382500"/>
                <a:gd name="connsiteX41" fmla="*/ 390000 w 420000"/>
                <a:gd name="connsiteY41" fmla="*/ 330000 h 382500"/>
                <a:gd name="connsiteX0" fmla="*/ 337500 w 420000"/>
                <a:gd name="connsiteY0" fmla="*/ 83500 h 301000"/>
                <a:gd name="connsiteX1" fmla="*/ 292500 w 420000"/>
                <a:gd name="connsiteY1" fmla="*/ 83500 h 301000"/>
                <a:gd name="connsiteX2" fmla="*/ 292500 w 420000"/>
                <a:gd name="connsiteY2" fmla="*/ 38500 h 301000"/>
                <a:gd name="connsiteX3" fmla="*/ 337500 w 420000"/>
                <a:gd name="connsiteY3" fmla="*/ 38500 h 301000"/>
                <a:gd name="connsiteX4" fmla="*/ 337500 w 420000"/>
                <a:gd name="connsiteY4" fmla="*/ 83500 h 301000"/>
                <a:gd name="connsiteX5" fmla="*/ 337500 w 420000"/>
                <a:gd name="connsiteY5" fmla="*/ 203500 h 301000"/>
                <a:gd name="connsiteX6" fmla="*/ 292500 w 420000"/>
                <a:gd name="connsiteY6" fmla="*/ 203500 h 301000"/>
                <a:gd name="connsiteX7" fmla="*/ 292500 w 420000"/>
                <a:gd name="connsiteY7" fmla="*/ 158500 h 301000"/>
                <a:gd name="connsiteX8" fmla="*/ 337500 w 420000"/>
                <a:gd name="connsiteY8" fmla="*/ 158500 h 301000"/>
                <a:gd name="connsiteX9" fmla="*/ 337500 w 420000"/>
                <a:gd name="connsiteY9" fmla="*/ 203500 h 301000"/>
                <a:gd name="connsiteX10" fmla="*/ 232500 w 420000"/>
                <a:gd name="connsiteY10" fmla="*/ 83500 h 301000"/>
                <a:gd name="connsiteX11" fmla="*/ 187500 w 420000"/>
                <a:gd name="connsiteY11" fmla="*/ 83500 h 301000"/>
                <a:gd name="connsiteX12" fmla="*/ 187500 w 420000"/>
                <a:gd name="connsiteY12" fmla="*/ 38500 h 301000"/>
                <a:gd name="connsiteX13" fmla="*/ 232500 w 420000"/>
                <a:gd name="connsiteY13" fmla="*/ 38500 h 301000"/>
                <a:gd name="connsiteX14" fmla="*/ 232500 w 420000"/>
                <a:gd name="connsiteY14" fmla="*/ 83500 h 301000"/>
                <a:gd name="connsiteX15" fmla="*/ 232500 w 420000"/>
                <a:gd name="connsiteY15" fmla="*/ 248500 h 301000"/>
                <a:gd name="connsiteX16" fmla="*/ 187500 w 420000"/>
                <a:gd name="connsiteY16" fmla="*/ 248500 h 301000"/>
                <a:gd name="connsiteX17" fmla="*/ 187500 w 420000"/>
                <a:gd name="connsiteY17" fmla="*/ 158500 h 301000"/>
                <a:gd name="connsiteX18" fmla="*/ 232500 w 420000"/>
                <a:gd name="connsiteY18" fmla="*/ 158500 h 301000"/>
                <a:gd name="connsiteX19" fmla="*/ 232500 w 420000"/>
                <a:gd name="connsiteY19" fmla="*/ 248500 h 301000"/>
                <a:gd name="connsiteX20" fmla="*/ 127500 w 420000"/>
                <a:gd name="connsiteY20" fmla="*/ 83500 h 301000"/>
                <a:gd name="connsiteX21" fmla="*/ 82500 w 420000"/>
                <a:gd name="connsiteY21" fmla="*/ 83500 h 301000"/>
                <a:gd name="connsiteX22" fmla="*/ 82500 w 420000"/>
                <a:gd name="connsiteY22" fmla="*/ 38500 h 301000"/>
                <a:gd name="connsiteX23" fmla="*/ 127500 w 420000"/>
                <a:gd name="connsiteY23" fmla="*/ 38500 h 301000"/>
                <a:gd name="connsiteX24" fmla="*/ 127500 w 420000"/>
                <a:gd name="connsiteY24" fmla="*/ 83500 h 301000"/>
                <a:gd name="connsiteX25" fmla="*/ 127500 w 420000"/>
                <a:gd name="connsiteY25" fmla="*/ 203500 h 301000"/>
                <a:gd name="connsiteX26" fmla="*/ 82500 w 420000"/>
                <a:gd name="connsiteY26" fmla="*/ 203500 h 301000"/>
                <a:gd name="connsiteX27" fmla="*/ 82500 w 420000"/>
                <a:gd name="connsiteY27" fmla="*/ 158500 h 301000"/>
                <a:gd name="connsiteX28" fmla="*/ 127500 w 420000"/>
                <a:gd name="connsiteY28" fmla="*/ 158500 h 301000"/>
                <a:gd name="connsiteX29" fmla="*/ 127500 w 420000"/>
                <a:gd name="connsiteY29" fmla="*/ 203500 h 301000"/>
                <a:gd name="connsiteX30" fmla="*/ 390000 w 420000"/>
                <a:gd name="connsiteY30" fmla="*/ 248500 h 301000"/>
                <a:gd name="connsiteX31" fmla="*/ 386825 w 420000"/>
                <a:gd name="connsiteY31" fmla="*/ 3175 h 301000"/>
                <a:gd name="connsiteX32" fmla="*/ 30000 w 420000"/>
                <a:gd name="connsiteY32" fmla="*/ 0 h 301000"/>
                <a:gd name="connsiteX33" fmla="*/ 30000 w 420000"/>
                <a:gd name="connsiteY33" fmla="*/ 248500 h 301000"/>
                <a:gd name="connsiteX34" fmla="*/ 0 w 420000"/>
                <a:gd name="connsiteY34" fmla="*/ 248500 h 301000"/>
                <a:gd name="connsiteX35" fmla="*/ 0 w 420000"/>
                <a:gd name="connsiteY35" fmla="*/ 301000 h 301000"/>
                <a:gd name="connsiteX36" fmla="*/ 420000 w 420000"/>
                <a:gd name="connsiteY36" fmla="*/ 301000 h 301000"/>
                <a:gd name="connsiteX37" fmla="*/ 420000 w 420000"/>
                <a:gd name="connsiteY37" fmla="*/ 248500 h 301000"/>
                <a:gd name="connsiteX38" fmla="*/ 390000 w 420000"/>
                <a:gd name="connsiteY38" fmla="*/ 248500 h 301000"/>
                <a:gd name="connsiteX0" fmla="*/ 337500 w 420000"/>
                <a:gd name="connsiteY0" fmla="*/ 80325 h 297825"/>
                <a:gd name="connsiteX1" fmla="*/ 292500 w 420000"/>
                <a:gd name="connsiteY1" fmla="*/ 80325 h 297825"/>
                <a:gd name="connsiteX2" fmla="*/ 292500 w 420000"/>
                <a:gd name="connsiteY2" fmla="*/ 35325 h 297825"/>
                <a:gd name="connsiteX3" fmla="*/ 337500 w 420000"/>
                <a:gd name="connsiteY3" fmla="*/ 35325 h 297825"/>
                <a:gd name="connsiteX4" fmla="*/ 337500 w 420000"/>
                <a:gd name="connsiteY4" fmla="*/ 80325 h 297825"/>
                <a:gd name="connsiteX5" fmla="*/ 337500 w 420000"/>
                <a:gd name="connsiteY5" fmla="*/ 200325 h 297825"/>
                <a:gd name="connsiteX6" fmla="*/ 292500 w 420000"/>
                <a:gd name="connsiteY6" fmla="*/ 200325 h 297825"/>
                <a:gd name="connsiteX7" fmla="*/ 292500 w 420000"/>
                <a:gd name="connsiteY7" fmla="*/ 155325 h 297825"/>
                <a:gd name="connsiteX8" fmla="*/ 337500 w 420000"/>
                <a:gd name="connsiteY8" fmla="*/ 155325 h 297825"/>
                <a:gd name="connsiteX9" fmla="*/ 337500 w 420000"/>
                <a:gd name="connsiteY9" fmla="*/ 200325 h 297825"/>
                <a:gd name="connsiteX10" fmla="*/ 232500 w 420000"/>
                <a:gd name="connsiteY10" fmla="*/ 80325 h 297825"/>
                <a:gd name="connsiteX11" fmla="*/ 187500 w 420000"/>
                <a:gd name="connsiteY11" fmla="*/ 80325 h 297825"/>
                <a:gd name="connsiteX12" fmla="*/ 187500 w 420000"/>
                <a:gd name="connsiteY12" fmla="*/ 35325 h 297825"/>
                <a:gd name="connsiteX13" fmla="*/ 232500 w 420000"/>
                <a:gd name="connsiteY13" fmla="*/ 35325 h 297825"/>
                <a:gd name="connsiteX14" fmla="*/ 232500 w 420000"/>
                <a:gd name="connsiteY14" fmla="*/ 80325 h 297825"/>
                <a:gd name="connsiteX15" fmla="*/ 232500 w 420000"/>
                <a:gd name="connsiteY15" fmla="*/ 245325 h 297825"/>
                <a:gd name="connsiteX16" fmla="*/ 187500 w 420000"/>
                <a:gd name="connsiteY16" fmla="*/ 245325 h 297825"/>
                <a:gd name="connsiteX17" fmla="*/ 187500 w 420000"/>
                <a:gd name="connsiteY17" fmla="*/ 155325 h 297825"/>
                <a:gd name="connsiteX18" fmla="*/ 232500 w 420000"/>
                <a:gd name="connsiteY18" fmla="*/ 155325 h 297825"/>
                <a:gd name="connsiteX19" fmla="*/ 232500 w 420000"/>
                <a:gd name="connsiteY19" fmla="*/ 245325 h 297825"/>
                <a:gd name="connsiteX20" fmla="*/ 127500 w 420000"/>
                <a:gd name="connsiteY20" fmla="*/ 80325 h 297825"/>
                <a:gd name="connsiteX21" fmla="*/ 82500 w 420000"/>
                <a:gd name="connsiteY21" fmla="*/ 80325 h 297825"/>
                <a:gd name="connsiteX22" fmla="*/ 82500 w 420000"/>
                <a:gd name="connsiteY22" fmla="*/ 35325 h 297825"/>
                <a:gd name="connsiteX23" fmla="*/ 127500 w 420000"/>
                <a:gd name="connsiteY23" fmla="*/ 35325 h 297825"/>
                <a:gd name="connsiteX24" fmla="*/ 127500 w 420000"/>
                <a:gd name="connsiteY24" fmla="*/ 80325 h 297825"/>
                <a:gd name="connsiteX25" fmla="*/ 127500 w 420000"/>
                <a:gd name="connsiteY25" fmla="*/ 200325 h 297825"/>
                <a:gd name="connsiteX26" fmla="*/ 82500 w 420000"/>
                <a:gd name="connsiteY26" fmla="*/ 200325 h 297825"/>
                <a:gd name="connsiteX27" fmla="*/ 82500 w 420000"/>
                <a:gd name="connsiteY27" fmla="*/ 155325 h 297825"/>
                <a:gd name="connsiteX28" fmla="*/ 127500 w 420000"/>
                <a:gd name="connsiteY28" fmla="*/ 155325 h 297825"/>
                <a:gd name="connsiteX29" fmla="*/ 127500 w 420000"/>
                <a:gd name="connsiteY29" fmla="*/ 200325 h 297825"/>
                <a:gd name="connsiteX30" fmla="*/ 390000 w 420000"/>
                <a:gd name="connsiteY30" fmla="*/ 245325 h 297825"/>
                <a:gd name="connsiteX31" fmla="*/ 386825 w 420000"/>
                <a:gd name="connsiteY31" fmla="*/ 0 h 297825"/>
                <a:gd name="connsiteX32" fmla="*/ 32381 w 420000"/>
                <a:gd name="connsiteY32" fmla="*/ 30163 h 297825"/>
                <a:gd name="connsiteX33" fmla="*/ 30000 w 420000"/>
                <a:gd name="connsiteY33" fmla="*/ 245325 h 297825"/>
                <a:gd name="connsiteX34" fmla="*/ 0 w 420000"/>
                <a:gd name="connsiteY34" fmla="*/ 245325 h 297825"/>
                <a:gd name="connsiteX35" fmla="*/ 0 w 420000"/>
                <a:gd name="connsiteY35" fmla="*/ 297825 h 297825"/>
                <a:gd name="connsiteX36" fmla="*/ 420000 w 420000"/>
                <a:gd name="connsiteY36" fmla="*/ 297825 h 297825"/>
                <a:gd name="connsiteX37" fmla="*/ 420000 w 420000"/>
                <a:gd name="connsiteY37" fmla="*/ 245325 h 297825"/>
                <a:gd name="connsiteX38" fmla="*/ 390000 w 420000"/>
                <a:gd name="connsiteY38" fmla="*/ 245325 h 297825"/>
                <a:gd name="connsiteX0" fmla="*/ 337500 w 420000"/>
                <a:gd name="connsiteY0" fmla="*/ 61275 h 278775"/>
                <a:gd name="connsiteX1" fmla="*/ 292500 w 420000"/>
                <a:gd name="connsiteY1" fmla="*/ 61275 h 278775"/>
                <a:gd name="connsiteX2" fmla="*/ 292500 w 420000"/>
                <a:gd name="connsiteY2" fmla="*/ 16275 h 278775"/>
                <a:gd name="connsiteX3" fmla="*/ 337500 w 420000"/>
                <a:gd name="connsiteY3" fmla="*/ 16275 h 278775"/>
                <a:gd name="connsiteX4" fmla="*/ 337500 w 420000"/>
                <a:gd name="connsiteY4" fmla="*/ 61275 h 278775"/>
                <a:gd name="connsiteX5" fmla="*/ 337500 w 420000"/>
                <a:gd name="connsiteY5" fmla="*/ 181275 h 278775"/>
                <a:gd name="connsiteX6" fmla="*/ 292500 w 420000"/>
                <a:gd name="connsiteY6" fmla="*/ 181275 h 278775"/>
                <a:gd name="connsiteX7" fmla="*/ 292500 w 420000"/>
                <a:gd name="connsiteY7" fmla="*/ 136275 h 278775"/>
                <a:gd name="connsiteX8" fmla="*/ 337500 w 420000"/>
                <a:gd name="connsiteY8" fmla="*/ 136275 h 278775"/>
                <a:gd name="connsiteX9" fmla="*/ 337500 w 420000"/>
                <a:gd name="connsiteY9" fmla="*/ 181275 h 278775"/>
                <a:gd name="connsiteX10" fmla="*/ 232500 w 420000"/>
                <a:gd name="connsiteY10" fmla="*/ 61275 h 278775"/>
                <a:gd name="connsiteX11" fmla="*/ 187500 w 420000"/>
                <a:gd name="connsiteY11" fmla="*/ 61275 h 278775"/>
                <a:gd name="connsiteX12" fmla="*/ 187500 w 420000"/>
                <a:gd name="connsiteY12" fmla="*/ 16275 h 278775"/>
                <a:gd name="connsiteX13" fmla="*/ 232500 w 420000"/>
                <a:gd name="connsiteY13" fmla="*/ 16275 h 278775"/>
                <a:gd name="connsiteX14" fmla="*/ 232500 w 420000"/>
                <a:gd name="connsiteY14" fmla="*/ 61275 h 278775"/>
                <a:gd name="connsiteX15" fmla="*/ 232500 w 420000"/>
                <a:gd name="connsiteY15" fmla="*/ 226275 h 278775"/>
                <a:gd name="connsiteX16" fmla="*/ 187500 w 420000"/>
                <a:gd name="connsiteY16" fmla="*/ 226275 h 278775"/>
                <a:gd name="connsiteX17" fmla="*/ 187500 w 420000"/>
                <a:gd name="connsiteY17" fmla="*/ 136275 h 278775"/>
                <a:gd name="connsiteX18" fmla="*/ 232500 w 420000"/>
                <a:gd name="connsiteY18" fmla="*/ 136275 h 278775"/>
                <a:gd name="connsiteX19" fmla="*/ 232500 w 420000"/>
                <a:gd name="connsiteY19" fmla="*/ 226275 h 278775"/>
                <a:gd name="connsiteX20" fmla="*/ 127500 w 420000"/>
                <a:gd name="connsiteY20" fmla="*/ 61275 h 278775"/>
                <a:gd name="connsiteX21" fmla="*/ 82500 w 420000"/>
                <a:gd name="connsiteY21" fmla="*/ 61275 h 278775"/>
                <a:gd name="connsiteX22" fmla="*/ 82500 w 420000"/>
                <a:gd name="connsiteY22" fmla="*/ 16275 h 278775"/>
                <a:gd name="connsiteX23" fmla="*/ 127500 w 420000"/>
                <a:gd name="connsiteY23" fmla="*/ 16275 h 278775"/>
                <a:gd name="connsiteX24" fmla="*/ 127500 w 420000"/>
                <a:gd name="connsiteY24" fmla="*/ 61275 h 278775"/>
                <a:gd name="connsiteX25" fmla="*/ 127500 w 420000"/>
                <a:gd name="connsiteY25" fmla="*/ 181275 h 278775"/>
                <a:gd name="connsiteX26" fmla="*/ 82500 w 420000"/>
                <a:gd name="connsiteY26" fmla="*/ 181275 h 278775"/>
                <a:gd name="connsiteX27" fmla="*/ 82500 w 420000"/>
                <a:gd name="connsiteY27" fmla="*/ 136275 h 278775"/>
                <a:gd name="connsiteX28" fmla="*/ 127500 w 420000"/>
                <a:gd name="connsiteY28" fmla="*/ 136275 h 278775"/>
                <a:gd name="connsiteX29" fmla="*/ 127500 w 420000"/>
                <a:gd name="connsiteY29" fmla="*/ 181275 h 278775"/>
                <a:gd name="connsiteX30" fmla="*/ 390000 w 420000"/>
                <a:gd name="connsiteY30" fmla="*/ 226275 h 278775"/>
                <a:gd name="connsiteX31" fmla="*/ 386825 w 420000"/>
                <a:gd name="connsiteY31" fmla="*/ 0 h 278775"/>
                <a:gd name="connsiteX32" fmla="*/ 32381 w 420000"/>
                <a:gd name="connsiteY32" fmla="*/ 11113 h 278775"/>
                <a:gd name="connsiteX33" fmla="*/ 30000 w 420000"/>
                <a:gd name="connsiteY33" fmla="*/ 226275 h 278775"/>
                <a:gd name="connsiteX34" fmla="*/ 0 w 420000"/>
                <a:gd name="connsiteY34" fmla="*/ 226275 h 278775"/>
                <a:gd name="connsiteX35" fmla="*/ 0 w 420000"/>
                <a:gd name="connsiteY35" fmla="*/ 278775 h 278775"/>
                <a:gd name="connsiteX36" fmla="*/ 420000 w 420000"/>
                <a:gd name="connsiteY36" fmla="*/ 278775 h 278775"/>
                <a:gd name="connsiteX37" fmla="*/ 420000 w 420000"/>
                <a:gd name="connsiteY37" fmla="*/ 226275 h 278775"/>
                <a:gd name="connsiteX38" fmla="*/ 390000 w 420000"/>
                <a:gd name="connsiteY38" fmla="*/ 226275 h 278775"/>
                <a:gd name="connsiteX0" fmla="*/ 337500 w 420000"/>
                <a:gd name="connsiteY0" fmla="*/ 61275 h 278775"/>
                <a:gd name="connsiteX1" fmla="*/ 292500 w 420000"/>
                <a:gd name="connsiteY1" fmla="*/ 61275 h 278775"/>
                <a:gd name="connsiteX2" fmla="*/ 292500 w 420000"/>
                <a:gd name="connsiteY2" fmla="*/ 16275 h 278775"/>
                <a:gd name="connsiteX3" fmla="*/ 337500 w 420000"/>
                <a:gd name="connsiteY3" fmla="*/ 16275 h 278775"/>
                <a:gd name="connsiteX4" fmla="*/ 337500 w 420000"/>
                <a:gd name="connsiteY4" fmla="*/ 61275 h 278775"/>
                <a:gd name="connsiteX5" fmla="*/ 337500 w 420000"/>
                <a:gd name="connsiteY5" fmla="*/ 181275 h 278775"/>
                <a:gd name="connsiteX6" fmla="*/ 292500 w 420000"/>
                <a:gd name="connsiteY6" fmla="*/ 181275 h 278775"/>
                <a:gd name="connsiteX7" fmla="*/ 292500 w 420000"/>
                <a:gd name="connsiteY7" fmla="*/ 136275 h 278775"/>
                <a:gd name="connsiteX8" fmla="*/ 337500 w 420000"/>
                <a:gd name="connsiteY8" fmla="*/ 136275 h 278775"/>
                <a:gd name="connsiteX9" fmla="*/ 337500 w 420000"/>
                <a:gd name="connsiteY9" fmla="*/ 181275 h 278775"/>
                <a:gd name="connsiteX10" fmla="*/ 232500 w 420000"/>
                <a:gd name="connsiteY10" fmla="*/ 61275 h 278775"/>
                <a:gd name="connsiteX11" fmla="*/ 187500 w 420000"/>
                <a:gd name="connsiteY11" fmla="*/ 61275 h 278775"/>
                <a:gd name="connsiteX12" fmla="*/ 187500 w 420000"/>
                <a:gd name="connsiteY12" fmla="*/ 16275 h 278775"/>
                <a:gd name="connsiteX13" fmla="*/ 232500 w 420000"/>
                <a:gd name="connsiteY13" fmla="*/ 16275 h 278775"/>
                <a:gd name="connsiteX14" fmla="*/ 232500 w 420000"/>
                <a:gd name="connsiteY14" fmla="*/ 61275 h 278775"/>
                <a:gd name="connsiteX15" fmla="*/ 232500 w 420000"/>
                <a:gd name="connsiteY15" fmla="*/ 226275 h 278775"/>
                <a:gd name="connsiteX16" fmla="*/ 187500 w 420000"/>
                <a:gd name="connsiteY16" fmla="*/ 226275 h 278775"/>
                <a:gd name="connsiteX17" fmla="*/ 187500 w 420000"/>
                <a:gd name="connsiteY17" fmla="*/ 136275 h 278775"/>
                <a:gd name="connsiteX18" fmla="*/ 232500 w 420000"/>
                <a:gd name="connsiteY18" fmla="*/ 136275 h 278775"/>
                <a:gd name="connsiteX19" fmla="*/ 232500 w 420000"/>
                <a:gd name="connsiteY19" fmla="*/ 226275 h 278775"/>
                <a:gd name="connsiteX20" fmla="*/ 127500 w 420000"/>
                <a:gd name="connsiteY20" fmla="*/ 61275 h 278775"/>
                <a:gd name="connsiteX21" fmla="*/ 82500 w 420000"/>
                <a:gd name="connsiteY21" fmla="*/ 61275 h 278775"/>
                <a:gd name="connsiteX22" fmla="*/ 82500 w 420000"/>
                <a:gd name="connsiteY22" fmla="*/ 16275 h 278775"/>
                <a:gd name="connsiteX23" fmla="*/ 127500 w 420000"/>
                <a:gd name="connsiteY23" fmla="*/ 16275 h 278775"/>
                <a:gd name="connsiteX24" fmla="*/ 127500 w 420000"/>
                <a:gd name="connsiteY24" fmla="*/ 61275 h 278775"/>
                <a:gd name="connsiteX25" fmla="*/ 127500 w 420000"/>
                <a:gd name="connsiteY25" fmla="*/ 181275 h 278775"/>
                <a:gd name="connsiteX26" fmla="*/ 82500 w 420000"/>
                <a:gd name="connsiteY26" fmla="*/ 181275 h 278775"/>
                <a:gd name="connsiteX27" fmla="*/ 82500 w 420000"/>
                <a:gd name="connsiteY27" fmla="*/ 136275 h 278775"/>
                <a:gd name="connsiteX28" fmla="*/ 127500 w 420000"/>
                <a:gd name="connsiteY28" fmla="*/ 136275 h 278775"/>
                <a:gd name="connsiteX29" fmla="*/ 127500 w 420000"/>
                <a:gd name="connsiteY29" fmla="*/ 181275 h 278775"/>
                <a:gd name="connsiteX30" fmla="*/ 390000 w 420000"/>
                <a:gd name="connsiteY30" fmla="*/ 226275 h 278775"/>
                <a:gd name="connsiteX31" fmla="*/ 386825 w 420000"/>
                <a:gd name="connsiteY31" fmla="*/ 0 h 278775"/>
                <a:gd name="connsiteX32" fmla="*/ 32381 w 420000"/>
                <a:gd name="connsiteY32" fmla="*/ 8732 h 278775"/>
                <a:gd name="connsiteX33" fmla="*/ 30000 w 420000"/>
                <a:gd name="connsiteY33" fmla="*/ 226275 h 278775"/>
                <a:gd name="connsiteX34" fmla="*/ 0 w 420000"/>
                <a:gd name="connsiteY34" fmla="*/ 226275 h 278775"/>
                <a:gd name="connsiteX35" fmla="*/ 0 w 420000"/>
                <a:gd name="connsiteY35" fmla="*/ 278775 h 278775"/>
                <a:gd name="connsiteX36" fmla="*/ 420000 w 420000"/>
                <a:gd name="connsiteY36" fmla="*/ 278775 h 278775"/>
                <a:gd name="connsiteX37" fmla="*/ 420000 w 420000"/>
                <a:gd name="connsiteY37" fmla="*/ 226275 h 278775"/>
                <a:gd name="connsiteX38" fmla="*/ 390000 w 420000"/>
                <a:gd name="connsiteY38" fmla="*/ 226275 h 278775"/>
                <a:gd name="connsiteX0" fmla="*/ 337500 w 420000"/>
                <a:gd name="connsiteY0" fmla="*/ 54131 h 271631"/>
                <a:gd name="connsiteX1" fmla="*/ 292500 w 420000"/>
                <a:gd name="connsiteY1" fmla="*/ 54131 h 271631"/>
                <a:gd name="connsiteX2" fmla="*/ 292500 w 420000"/>
                <a:gd name="connsiteY2" fmla="*/ 9131 h 271631"/>
                <a:gd name="connsiteX3" fmla="*/ 337500 w 420000"/>
                <a:gd name="connsiteY3" fmla="*/ 9131 h 271631"/>
                <a:gd name="connsiteX4" fmla="*/ 337500 w 420000"/>
                <a:gd name="connsiteY4" fmla="*/ 54131 h 271631"/>
                <a:gd name="connsiteX5" fmla="*/ 337500 w 420000"/>
                <a:gd name="connsiteY5" fmla="*/ 174131 h 271631"/>
                <a:gd name="connsiteX6" fmla="*/ 292500 w 420000"/>
                <a:gd name="connsiteY6" fmla="*/ 174131 h 271631"/>
                <a:gd name="connsiteX7" fmla="*/ 292500 w 420000"/>
                <a:gd name="connsiteY7" fmla="*/ 129131 h 271631"/>
                <a:gd name="connsiteX8" fmla="*/ 337500 w 420000"/>
                <a:gd name="connsiteY8" fmla="*/ 129131 h 271631"/>
                <a:gd name="connsiteX9" fmla="*/ 337500 w 420000"/>
                <a:gd name="connsiteY9" fmla="*/ 174131 h 271631"/>
                <a:gd name="connsiteX10" fmla="*/ 232500 w 420000"/>
                <a:gd name="connsiteY10" fmla="*/ 54131 h 271631"/>
                <a:gd name="connsiteX11" fmla="*/ 187500 w 420000"/>
                <a:gd name="connsiteY11" fmla="*/ 54131 h 271631"/>
                <a:gd name="connsiteX12" fmla="*/ 187500 w 420000"/>
                <a:gd name="connsiteY12" fmla="*/ 9131 h 271631"/>
                <a:gd name="connsiteX13" fmla="*/ 232500 w 420000"/>
                <a:gd name="connsiteY13" fmla="*/ 9131 h 271631"/>
                <a:gd name="connsiteX14" fmla="*/ 232500 w 420000"/>
                <a:gd name="connsiteY14" fmla="*/ 54131 h 271631"/>
                <a:gd name="connsiteX15" fmla="*/ 232500 w 420000"/>
                <a:gd name="connsiteY15" fmla="*/ 219131 h 271631"/>
                <a:gd name="connsiteX16" fmla="*/ 187500 w 420000"/>
                <a:gd name="connsiteY16" fmla="*/ 219131 h 271631"/>
                <a:gd name="connsiteX17" fmla="*/ 187500 w 420000"/>
                <a:gd name="connsiteY17" fmla="*/ 129131 h 271631"/>
                <a:gd name="connsiteX18" fmla="*/ 232500 w 420000"/>
                <a:gd name="connsiteY18" fmla="*/ 129131 h 271631"/>
                <a:gd name="connsiteX19" fmla="*/ 232500 w 420000"/>
                <a:gd name="connsiteY19" fmla="*/ 219131 h 271631"/>
                <a:gd name="connsiteX20" fmla="*/ 127500 w 420000"/>
                <a:gd name="connsiteY20" fmla="*/ 54131 h 271631"/>
                <a:gd name="connsiteX21" fmla="*/ 82500 w 420000"/>
                <a:gd name="connsiteY21" fmla="*/ 54131 h 271631"/>
                <a:gd name="connsiteX22" fmla="*/ 82500 w 420000"/>
                <a:gd name="connsiteY22" fmla="*/ 9131 h 271631"/>
                <a:gd name="connsiteX23" fmla="*/ 127500 w 420000"/>
                <a:gd name="connsiteY23" fmla="*/ 9131 h 271631"/>
                <a:gd name="connsiteX24" fmla="*/ 127500 w 420000"/>
                <a:gd name="connsiteY24" fmla="*/ 54131 h 271631"/>
                <a:gd name="connsiteX25" fmla="*/ 127500 w 420000"/>
                <a:gd name="connsiteY25" fmla="*/ 174131 h 271631"/>
                <a:gd name="connsiteX26" fmla="*/ 82500 w 420000"/>
                <a:gd name="connsiteY26" fmla="*/ 174131 h 271631"/>
                <a:gd name="connsiteX27" fmla="*/ 82500 w 420000"/>
                <a:gd name="connsiteY27" fmla="*/ 129131 h 271631"/>
                <a:gd name="connsiteX28" fmla="*/ 127500 w 420000"/>
                <a:gd name="connsiteY28" fmla="*/ 129131 h 271631"/>
                <a:gd name="connsiteX29" fmla="*/ 127500 w 420000"/>
                <a:gd name="connsiteY29" fmla="*/ 174131 h 271631"/>
                <a:gd name="connsiteX30" fmla="*/ 390000 w 420000"/>
                <a:gd name="connsiteY30" fmla="*/ 219131 h 271631"/>
                <a:gd name="connsiteX31" fmla="*/ 386825 w 420000"/>
                <a:gd name="connsiteY31" fmla="*/ 0 h 271631"/>
                <a:gd name="connsiteX32" fmla="*/ 32381 w 420000"/>
                <a:gd name="connsiteY32" fmla="*/ 1588 h 271631"/>
                <a:gd name="connsiteX33" fmla="*/ 30000 w 420000"/>
                <a:gd name="connsiteY33" fmla="*/ 219131 h 271631"/>
                <a:gd name="connsiteX34" fmla="*/ 0 w 420000"/>
                <a:gd name="connsiteY34" fmla="*/ 219131 h 271631"/>
                <a:gd name="connsiteX35" fmla="*/ 0 w 420000"/>
                <a:gd name="connsiteY35" fmla="*/ 271631 h 271631"/>
                <a:gd name="connsiteX36" fmla="*/ 420000 w 420000"/>
                <a:gd name="connsiteY36" fmla="*/ 271631 h 271631"/>
                <a:gd name="connsiteX37" fmla="*/ 420000 w 420000"/>
                <a:gd name="connsiteY37" fmla="*/ 219131 h 271631"/>
                <a:gd name="connsiteX38" fmla="*/ 390000 w 420000"/>
                <a:gd name="connsiteY38" fmla="*/ 219131 h 2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0000" h="271631">
                  <a:moveTo>
                    <a:pt x="337500" y="54131"/>
                  </a:moveTo>
                  <a:lnTo>
                    <a:pt x="292500" y="54131"/>
                  </a:lnTo>
                  <a:lnTo>
                    <a:pt x="292500" y="9131"/>
                  </a:lnTo>
                  <a:lnTo>
                    <a:pt x="337500" y="9131"/>
                  </a:lnTo>
                  <a:lnTo>
                    <a:pt x="337500" y="54131"/>
                  </a:lnTo>
                  <a:close/>
                  <a:moveTo>
                    <a:pt x="337500" y="174131"/>
                  </a:moveTo>
                  <a:lnTo>
                    <a:pt x="292500" y="174131"/>
                  </a:lnTo>
                  <a:lnTo>
                    <a:pt x="292500" y="129131"/>
                  </a:lnTo>
                  <a:lnTo>
                    <a:pt x="337500" y="129131"/>
                  </a:lnTo>
                  <a:lnTo>
                    <a:pt x="337500" y="174131"/>
                  </a:lnTo>
                  <a:close/>
                  <a:moveTo>
                    <a:pt x="232500" y="54131"/>
                  </a:moveTo>
                  <a:lnTo>
                    <a:pt x="187500" y="54131"/>
                  </a:lnTo>
                  <a:lnTo>
                    <a:pt x="187500" y="9131"/>
                  </a:lnTo>
                  <a:lnTo>
                    <a:pt x="232500" y="9131"/>
                  </a:lnTo>
                  <a:lnTo>
                    <a:pt x="232500" y="54131"/>
                  </a:lnTo>
                  <a:close/>
                  <a:moveTo>
                    <a:pt x="232500" y="219131"/>
                  </a:moveTo>
                  <a:lnTo>
                    <a:pt x="187500" y="219131"/>
                  </a:lnTo>
                  <a:lnTo>
                    <a:pt x="187500" y="129131"/>
                  </a:lnTo>
                  <a:lnTo>
                    <a:pt x="232500" y="129131"/>
                  </a:lnTo>
                  <a:lnTo>
                    <a:pt x="232500" y="219131"/>
                  </a:lnTo>
                  <a:close/>
                  <a:moveTo>
                    <a:pt x="127500" y="54131"/>
                  </a:moveTo>
                  <a:lnTo>
                    <a:pt x="82500" y="54131"/>
                  </a:lnTo>
                  <a:lnTo>
                    <a:pt x="82500" y="9131"/>
                  </a:lnTo>
                  <a:lnTo>
                    <a:pt x="127500" y="9131"/>
                  </a:lnTo>
                  <a:lnTo>
                    <a:pt x="127500" y="54131"/>
                  </a:lnTo>
                  <a:close/>
                  <a:moveTo>
                    <a:pt x="127500" y="174131"/>
                  </a:moveTo>
                  <a:lnTo>
                    <a:pt x="82500" y="174131"/>
                  </a:lnTo>
                  <a:lnTo>
                    <a:pt x="82500" y="129131"/>
                  </a:lnTo>
                  <a:lnTo>
                    <a:pt x="127500" y="129131"/>
                  </a:lnTo>
                  <a:lnTo>
                    <a:pt x="127500" y="174131"/>
                  </a:lnTo>
                  <a:close/>
                  <a:moveTo>
                    <a:pt x="390000" y="219131"/>
                  </a:moveTo>
                  <a:cubicBezTo>
                    <a:pt x="388942" y="137356"/>
                    <a:pt x="387883" y="81775"/>
                    <a:pt x="386825" y="0"/>
                  </a:cubicBezTo>
                  <a:lnTo>
                    <a:pt x="32381" y="1588"/>
                  </a:lnTo>
                  <a:cubicBezTo>
                    <a:pt x="31587" y="73309"/>
                    <a:pt x="30794" y="147410"/>
                    <a:pt x="30000" y="219131"/>
                  </a:cubicBezTo>
                  <a:lnTo>
                    <a:pt x="0" y="219131"/>
                  </a:lnTo>
                  <a:lnTo>
                    <a:pt x="0" y="271631"/>
                  </a:lnTo>
                  <a:lnTo>
                    <a:pt x="420000" y="271631"/>
                  </a:lnTo>
                  <a:lnTo>
                    <a:pt x="420000" y="219131"/>
                  </a:lnTo>
                  <a:lnTo>
                    <a:pt x="390000" y="219131"/>
                  </a:lnTo>
                  <a:close/>
                </a:path>
              </a:pathLst>
            </a:custGeom>
            <a:solidFill>
              <a:srgbClr val="000000"/>
            </a:solidFill>
            <a:ln w="74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pic>
        <p:nvPicPr>
          <p:cNvPr id="98" name="Kuva 97" descr="Rakennus tasaisella täytöllä">
            <a:extLst>
              <a:ext uri="{FF2B5EF4-FFF2-40B4-BE49-F238E27FC236}">
                <a16:creationId xmlns:a16="http://schemas.microsoft.com/office/drawing/2014/main" id="{DF4033D7-6874-2D9A-F018-EB6C6AC900CA}"/>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094670" y="4532249"/>
            <a:ext cx="756000" cy="756000"/>
          </a:xfrm>
          <a:prstGeom prst="rect">
            <a:avLst/>
          </a:prstGeom>
        </p:spPr>
      </p:pic>
      <p:sp>
        <p:nvSpPr>
          <p:cNvPr id="99" name="Ellipsi 98">
            <a:extLst>
              <a:ext uri="{FF2B5EF4-FFF2-40B4-BE49-F238E27FC236}">
                <a16:creationId xmlns:a16="http://schemas.microsoft.com/office/drawing/2014/main" id="{DFA86F80-50A6-9B74-9B0C-DEE5C23D70A3}"/>
              </a:ext>
            </a:extLst>
          </p:cNvPr>
          <p:cNvSpPr/>
          <p:nvPr/>
        </p:nvSpPr>
        <p:spPr>
          <a:xfrm rot="992477">
            <a:off x="10867704" y="4535171"/>
            <a:ext cx="252000" cy="252000"/>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0" name="Ellipsi 99">
            <a:extLst>
              <a:ext uri="{FF2B5EF4-FFF2-40B4-BE49-F238E27FC236}">
                <a16:creationId xmlns:a16="http://schemas.microsoft.com/office/drawing/2014/main" id="{B29A14F7-5DDD-C88E-A844-E789EFFF8A79}"/>
              </a:ext>
            </a:extLst>
          </p:cNvPr>
          <p:cNvSpPr/>
          <p:nvPr/>
        </p:nvSpPr>
        <p:spPr>
          <a:xfrm>
            <a:off x="10972265" y="4797916"/>
            <a:ext cx="252000" cy="252000"/>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1" name="Ellipsi 100">
            <a:extLst>
              <a:ext uri="{FF2B5EF4-FFF2-40B4-BE49-F238E27FC236}">
                <a16:creationId xmlns:a16="http://schemas.microsoft.com/office/drawing/2014/main" id="{21DCB9C0-C01D-CCDB-18E0-434BF42F2E46}"/>
              </a:ext>
            </a:extLst>
          </p:cNvPr>
          <p:cNvSpPr/>
          <p:nvPr/>
        </p:nvSpPr>
        <p:spPr>
          <a:xfrm rot="1277751">
            <a:off x="10897322" y="5069291"/>
            <a:ext cx="252000" cy="252000"/>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102" name="Kuva 101" descr="Katupora tasaisella täytöllä">
            <a:extLst>
              <a:ext uri="{FF2B5EF4-FFF2-40B4-BE49-F238E27FC236}">
                <a16:creationId xmlns:a16="http://schemas.microsoft.com/office/drawing/2014/main" id="{70425D87-210B-3B69-1613-B0222F64196D}"/>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11008474" y="4832009"/>
            <a:ext cx="180000" cy="180000"/>
          </a:xfrm>
          <a:prstGeom prst="rect">
            <a:avLst/>
          </a:prstGeom>
        </p:spPr>
      </p:pic>
      <p:pic>
        <p:nvPicPr>
          <p:cNvPr id="103" name="Kuva 102" descr="Hammasrattaat tasaisella täytöllä">
            <a:extLst>
              <a:ext uri="{FF2B5EF4-FFF2-40B4-BE49-F238E27FC236}">
                <a16:creationId xmlns:a16="http://schemas.microsoft.com/office/drawing/2014/main" id="{3F3FD4A9-8FCC-315C-0505-E7891635F1DA}"/>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10934530" y="5104319"/>
            <a:ext cx="180000" cy="180000"/>
          </a:xfrm>
          <a:prstGeom prst="rect">
            <a:avLst/>
          </a:prstGeom>
        </p:spPr>
      </p:pic>
      <p:pic>
        <p:nvPicPr>
          <p:cNvPr id="104" name="Kuva 103" descr="Vasara1 tasaisella täytöllä">
            <a:extLst>
              <a:ext uri="{FF2B5EF4-FFF2-40B4-BE49-F238E27FC236}">
                <a16:creationId xmlns:a16="http://schemas.microsoft.com/office/drawing/2014/main" id="{71A54D1D-7541-823E-6951-78AB65F65917}"/>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10903704" y="4565555"/>
            <a:ext cx="180000" cy="180000"/>
          </a:xfrm>
          <a:prstGeom prst="rect">
            <a:avLst/>
          </a:prstGeom>
        </p:spPr>
      </p:pic>
      <p:cxnSp>
        <p:nvCxnSpPr>
          <p:cNvPr id="105" name="Suora yhdysviiva 104">
            <a:extLst>
              <a:ext uri="{FF2B5EF4-FFF2-40B4-BE49-F238E27FC236}">
                <a16:creationId xmlns:a16="http://schemas.microsoft.com/office/drawing/2014/main" id="{CB63D40A-378B-5EC7-81C5-E8666A6D1785}"/>
              </a:ext>
            </a:extLst>
          </p:cNvPr>
          <p:cNvCxnSpPr>
            <a:cxnSpLocks/>
            <a:stCxn id="99" idx="3"/>
          </p:cNvCxnSpPr>
          <p:nvPr/>
        </p:nvCxnSpPr>
        <p:spPr>
          <a:xfrm flipH="1">
            <a:off x="10648081" y="4721213"/>
            <a:ext cx="234849" cy="147251"/>
          </a:xfrm>
          <a:prstGeom prst="line">
            <a:avLst/>
          </a:prstGeom>
          <a:ln w="38100">
            <a:solidFill>
              <a:schemeClr val="tx1"/>
            </a:solidFill>
            <a:prstDash val="sysDot"/>
          </a:ln>
        </p:spPr>
        <p:style>
          <a:lnRef idx="2">
            <a:schemeClr val="accent1"/>
          </a:lnRef>
          <a:fillRef idx="0">
            <a:schemeClr val="accent1"/>
          </a:fillRef>
          <a:effectRef idx="1">
            <a:schemeClr val="accent1"/>
          </a:effectRef>
          <a:fontRef idx="minor">
            <a:schemeClr val="tx1"/>
          </a:fontRef>
        </p:style>
      </p:cxnSp>
      <p:cxnSp>
        <p:nvCxnSpPr>
          <p:cNvPr id="106" name="Suora yhdysviiva 105">
            <a:extLst>
              <a:ext uri="{FF2B5EF4-FFF2-40B4-BE49-F238E27FC236}">
                <a16:creationId xmlns:a16="http://schemas.microsoft.com/office/drawing/2014/main" id="{2F4BE47F-4D2D-1FC3-908D-DB40D4591966}"/>
              </a:ext>
            </a:extLst>
          </p:cNvPr>
          <p:cNvCxnSpPr>
            <a:cxnSpLocks/>
            <a:stCxn id="100" idx="2"/>
          </p:cNvCxnSpPr>
          <p:nvPr/>
        </p:nvCxnSpPr>
        <p:spPr>
          <a:xfrm flipH="1">
            <a:off x="10648081" y="4923916"/>
            <a:ext cx="324184" cy="0"/>
          </a:xfrm>
          <a:prstGeom prst="line">
            <a:avLst/>
          </a:prstGeom>
          <a:ln w="38100">
            <a:solidFill>
              <a:schemeClr val="tx1"/>
            </a:solidFill>
            <a:prstDash val="sysDot"/>
          </a:ln>
        </p:spPr>
        <p:style>
          <a:lnRef idx="2">
            <a:schemeClr val="accent1"/>
          </a:lnRef>
          <a:fillRef idx="0">
            <a:schemeClr val="accent1"/>
          </a:fillRef>
          <a:effectRef idx="1">
            <a:schemeClr val="accent1"/>
          </a:effectRef>
          <a:fontRef idx="minor">
            <a:schemeClr val="tx1"/>
          </a:fontRef>
        </p:style>
      </p:cxnSp>
      <p:cxnSp>
        <p:nvCxnSpPr>
          <p:cNvPr id="107" name="Suora yhdysviiva 106">
            <a:extLst>
              <a:ext uri="{FF2B5EF4-FFF2-40B4-BE49-F238E27FC236}">
                <a16:creationId xmlns:a16="http://schemas.microsoft.com/office/drawing/2014/main" id="{1E40F7AA-34F0-3536-5F14-B66E3BE29B28}"/>
              </a:ext>
            </a:extLst>
          </p:cNvPr>
          <p:cNvCxnSpPr>
            <a:cxnSpLocks/>
            <a:stCxn id="101" idx="2"/>
          </p:cNvCxnSpPr>
          <p:nvPr/>
        </p:nvCxnSpPr>
        <p:spPr>
          <a:xfrm flipH="1" flipV="1">
            <a:off x="10630240" y="4968803"/>
            <a:ext cx="275686" cy="180727"/>
          </a:xfrm>
          <a:prstGeom prst="line">
            <a:avLst/>
          </a:prstGeom>
          <a:ln w="38100">
            <a:solidFill>
              <a:schemeClr val="tx1"/>
            </a:solidFill>
            <a:prstDash val="sysDot"/>
          </a:ln>
        </p:spPr>
        <p:style>
          <a:lnRef idx="2">
            <a:schemeClr val="accent1"/>
          </a:lnRef>
          <a:fillRef idx="0">
            <a:schemeClr val="accent1"/>
          </a:fillRef>
          <a:effectRef idx="1">
            <a:schemeClr val="accent1"/>
          </a:effectRef>
          <a:fontRef idx="minor">
            <a:schemeClr val="tx1"/>
          </a:fontRef>
        </p:style>
      </p:cxnSp>
      <p:cxnSp>
        <p:nvCxnSpPr>
          <p:cNvPr id="109" name="Suora nuoliyhdysviiva 108">
            <a:extLst>
              <a:ext uri="{FF2B5EF4-FFF2-40B4-BE49-F238E27FC236}">
                <a16:creationId xmlns:a16="http://schemas.microsoft.com/office/drawing/2014/main" id="{3E1863BD-F8AF-E834-54BE-C56D20E0E60B}"/>
              </a:ext>
            </a:extLst>
          </p:cNvPr>
          <p:cNvCxnSpPr>
            <a:cxnSpLocks/>
          </p:cNvCxnSpPr>
          <p:nvPr/>
        </p:nvCxnSpPr>
        <p:spPr>
          <a:xfrm flipV="1">
            <a:off x="-9868559" y="2605547"/>
            <a:ext cx="438145" cy="52577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nvGrpSpPr>
          <p:cNvPr id="3" name="Ryhmä 2">
            <a:extLst>
              <a:ext uri="{FF2B5EF4-FFF2-40B4-BE49-F238E27FC236}">
                <a16:creationId xmlns:a16="http://schemas.microsoft.com/office/drawing/2014/main" id="{6B03942E-A07C-3B0F-B5D9-C35B414B7C62}"/>
              </a:ext>
            </a:extLst>
          </p:cNvPr>
          <p:cNvGrpSpPr/>
          <p:nvPr/>
        </p:nvGrpSpPr>
        <p:grpSpPr>
          <a:xfrm rot="5400000" flipH="1" flipV="1">
            <a:off x="4120237" y="3154958"/>
            <a:ext cx="576000" cy="288000"/>
            <a:chOff x="3298648" y="4750533"/>
            <a:chExt cx="576000" cy="288000"/>
          </a:xfrm>
        </p:grpSpPr>
        <p:sp>
          <p:nvSpPr>
            <p:cNvPr id="9" name="Ellipsi 8">
              <a:extLst>
                <a:ext uri="{FF2B5EF4-FFF2-40B4-BE49-F238E27FC236}">
                  <a16:creationId xmlns:a16="http://schemas.microsoft.com/office/drawing/2014/main" id="{AA2D24ED-EF76-464D-B838-467BF5C1BE00}"/>
                </a:ext>
              </a:extLst>
            </p:cNvPr>
            <p:cNvSpPr/>
            <p:nvPr/>
          </p:nvSpPr>
          <p:spPr>
            <a:xfrm flipH="1">
              <a:off x="3298648" y="4750533"/>
              <a:ext cx="288000" cy="288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 name="Ellipsi 9">
              <a:extLst>
                <a:ext uri="{FF2B5EF4-FFF2-40B4-BE49-F238E27FC236}">
                  <a16:creationId xmlns:a16="http://schemas.microsoft.com/office/drawing/2014/main" id="{A54EB2EA-5A55-E558-878F-9E06F1AE6055}"/>
                </a:ext>
              </a:extLst>
            </p:cNvPr>
            <p:cNvSpPr/>
            <p:nvPr/>
          </p:nvSpPr>
          <p:spPr>
            <a:xfrm flipH="1">
              <a:off x="3730648" y="4822532"/>
              <a:ext cx="144000" cy="144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11" name="Ryhmä 10">
            <a:extLst>
              <a:ext uri="{FF2B5EF4-FFF2-40B4-BE49-F238E27FC236}">
                <a16:creationId xmlns:a16="http://schemas.microsoft.com/office/drawing/2014/main" id="{0AEFBFE0-0441-D137-534C-D191602C6EFD}"/>
              </a:ext>
            </a:extLst>
          </p:cNvPr>
          <p:cNvGrpSpPr/>
          <p:nvPr/>
        </p:nvGrpSpPr>
        <p:grpSpPr>
          <a:xfrm rot="5400000" flipH="1" flipV="1">
            <a:off x="7231745" y="3147704"/>
            <a:ext cx="576000" cy="288000"/>
            <a:chOff x="3298648" y="4750533"/>
            <a:chExt cx="576000" cy="288000"/>
          </a:xfrm>
        </p:grpSpPr>
        <p:sp>
          <p:nvSpPr>
            <p:cNvPr id="13" name="Ellipsi 12">
              <a:extLst>
                <a:ext uri="{FF2B5EF4-FFF2-40B4-BE49-F238E27FC236}">
                  <a16:creationId xmlns:a16="http://schemas.microsoft.com/office/drawing/2014/main" id="{FC81341C-C6CD-A56B-A9EC-DB6F2255AC6A}"/>
                </a:ext>
              </a:extLst>
            </p:cNvPr>
            <p:cNvSpPr/>
            <p:nvPr/>
          </p:nvSpPr>
          <p:spPr>
            <a:xfrm flipH="1">
              <a:off x="3298648" y="4750533"/>
              <a:ext cx="288000" cy="288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4" name="Ellipsi 13">
              <a:extLst>
                <a:ext uri="{FF2B5EF4-FFF2-40B4-BE49-F238E27FC236}">
                  <a16:creationId xmlns:a16="http://schemas.microsoft.com/office/drawing/2014/main" id="{597D7630-8336-4CE7-22BA-DC220B9CA1CE}"/>
                </a:ext>
              </a:extLst>
            </p:cNvPr>
            <p:cNvSpPr/>
            <p:nvPr/>
          </p:nvSpPr>
          <p:spPr>
            <a:xfrm flipH="1">
              <a:off x="3730648" y="4822532"/>
              <a:ext cx="144000" cy="144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sp>
        <p:nvSpPr>
          <p:cNvPr id="28" name="Ellipsi 27">
            <a:extLst>
              <a:ext uri="{FF2B5EF4-FFF2-40B4-BE49-F238E27FC236}">
                <a16:creationId xmlns:a16="http://schemas.microsoft.com/office/drawing/2014/main" id="{2B0D7439-F74E-6F59-9B70-45052E305786}"/>
              </a:ext>
            </a:extLst>
          </p:cNvPr>
          <p:cNvSpPr/>
          <p:nvPr/>
        </p:nvSpPr>
        <p:spPr>
          <a:xfrm rot="5400000" flipV="1">
            <a:off x="10934530" y="3305823"/>
            <a:ext cx="288000" cy="288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0" name="Otsikko 1">
            <a:extLst>
              <a:ext uri="{FF2B5EF4-FFF2-40B4-BE49-F238E27FC236}">
                <a16:creationId xmlns:a16="http://schemas.microsoft.com/office/drawing/2014/main" id="{8CA0BA77-6656-5D49-BAA6-4A586BD309CB}"/>
              </a:ext>
            </a:extLst>
          </p:cNvPr>
          <p:cNvSpPr txBox="1">
            <a:spLocks/>
          </p:cNvSpPr>
          <p:nvPr/>
        </p:nvSpPr>
        <p:spPr>
          <a:xfrm>
            <a:off x="9620581" y="3619814"/>
            <a:ext cx="2641774" cy="952840"/>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ctr" defTabSz="685800" rtl="0" eaLnBrk="1" fontAlgn="auto" latinLnBrk="0" hangingPunct="1">
              <a:lnSpc>
                <a:spcPct val="80000"/>
              </a:lnSpc>
              <a:spcBef>
                <a:spcPct val="0"/>
              </a:spcBef>
              <a:spcAft>
                <a:spcPts val="0"/>
              </a:spcAft>
              <a:buClrTx/>
              <a:buSzTx/>
              <a:buFontTx/>
              <a:buNone/>
              <a:tabLst/>
              <a:defRPr/>
            </a:pP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Reading RFID tags during product life cycle activities</a:t>
            </a:r>
            <a:endParaRPr kumimoji="0" lang="fi-FI"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endParaRPr>
          </a:p>
        </p:txBody>
      </p:sp>
      <p:sp>
        <p:nvSpPr>
          <p:cNvPr id="31" name="Vapaamuotoinen: Muoto 30">
            <a:extLst>
              <a:ext uri="{FF2B5EF4-FFF2-40B4-BE49-F238E27FC236}">
                <a16:creationId xmlns:a16="http://schemas.microsoft.com/office/drawing/2014/main" id="{652E1A42-E5F7-4174-CF75-E39BDB2E7222}"/>
              </a:ext>
            </a:extLst>
          </p:cNvPr>
          <p:cNvSpPr/>
          <p:nvPr/>
        </p:nvSpPr>
        <p:spPr>
          <a:xfrm>
            <a:off x="10282238" y="4895737"/>
            <a:ext cx="381000" cy="57648"/>
          </a:xfrm>
          <a:custGeom>
            <a:avLst/>
            <a:gdLst>
              <a:gd name="connsiteX0" fmla="*/ 0 w 384182"/>
              <a:gd name="connsiteY0" fmla="*/ 0 h 164649"/>
              <a:gd name="connsiteX1" fmla="*/ 384183 w 384182"/>
              <a:gd name="connsiteY1" fmla="*/ 0 h 164649"/>
              <a:gd name="connsiteX2" fmla="*/ 384183 w 384182"/>
              <a:gd name="connsiteY2" fmla="*/ 164650 h 164649"/>
              <a:gd name="connsiteX3" fmla="*/ 0 w 384182"/>
              <a:gd name="connsiteY3" fmla="*/ 164650 h 164649"/>
            </a:gdLst>
            <a:ahLst/>
            <a:cxnLst>
              <a:cxn ang="0">
                <a:pos x="connsiteX0" y="connsiteY0"/>
              </a:cxn>
              <a:cxn ang="0">
                <a:pos x="connsiteX1" y="connsiteY1"/>
              </a:cxn>
              <a:cxn ang="0">
                <a:pos x="connsiteX2" y="connsiteY2"/>
              </a:cxn>
              <a:cxn ang="0">
                <a:pos x="connsiteX3" y="connsiteY3"/>
              </a:cxn>
            </a:cxnLst>
            <a:rect l="l" t="t" r="r" b="b"/>
            <a:pathLst>
              <a:path w="384182" h="164649">
                <a:moveTo>
                  <a:pt x="0" y="0"/>
                </a:moveTo>
                <a:lnTo>
                  <a:pt x="384183" y="0"/>
                </a:lnTo>
                <a:lnTo>
                  <a:pt x="384183" y="164650"/>
                </a:lnTo>
                <a:lnTo>
                  <a:pt x="0" y="164650"/>
                </a:lnTo>
                <a:close/>
              </a:path>
            </a:pathLst>
          </a:custGeom>
          <a:solidFill>
            <a:srgbClr val="FF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 name="Tekstiruutu 3">
            <a:extLst>
              <a:ext uri="{FF2B5EF4-FFF2-40B4-BE49-F238E27FC236}">
                <a16:creationId xmlns:a16="http://schemas.microsoft.com/office/drawing/2014/main" id="{F4512759-6DA0-A13B-B155-6BF11C1E9E06}"/>
              </a:ext>
            </a:extLst>
          </p:cNvPr>
          <p:cNvSpPr txBox="1"/>
          <p:nvPr/>
        </p:nvSpPr>
        <p:spPr>
          <a:xfrm>
            <a:off x="586834" y="5384939"/>
            <a:ext cx="2955368"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venir Next LT Pro"/>
                <a:ea typeface="+mn-ea"/>
                <a:cs typeface="+mn-cs"/>
              </a:rPr>
              <a:t>What</a:t>
            </a:r>
            <a:r>
              <a:rPr kumimoji="0" lang="fi-FI" sz="1000" b="1" i="0" u="none" strike="noStrike" kern="1200" cap="none" spc="0" normalizeH="0" baseline="0" noProof="0">
                <a:ln>
                  <a:noFill/>
                </a:ln>
                <a:solidFill>
                  <a:prstClr val="black"/>
                </a:solidFill>
                <a:effectLst/>
                <a:uLnTx/>
                <a:uFillTx/>
                <a:latin typeface="Avenir Next LT Pro"/>
                <a:ea typeface="+mn-ea"/>
                <a:cs typeface="+mn-cs"/>
              </a:rPr>
              <a:t>: (SGTIN)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Precast</a:t>
            </a:r>
            <a:r>
              <a:rPr kumimoji="0" lang="fi-FI" sz="1000" b="1" i="0" u="none" strike="noStrike" kern="1200" cap="none" spc="0" normalizeH="0" baseline="0" noProof="0">
                <a:ln>
                  <a:noFill/>
                </a:ln>
                <a:solidFill>
                  <a:prstClr val="black"/>
                </a:solidFill>
                <a:effectLst/>
                <a:uLnTx/>
                <a:uFillTx/>
                <a:latin typeface="Avenir Next LT Pro"/>
                <a:ea typeface="+mn-ea"/>
                <a:cs typeface="+mn-cs"/>
              </a:rPr>
              <a:t>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concrete</a:t>
            </a:r>
            <a:r>
              <a:rPr kumimoji="0" lang="fi-FI" sz="1000" b="1" i="0" u="none" strike="noStrike" kern="1200" cap="none" spc="0" normalizeH="0" baseline="0" noProof="0">
                <a:ln>
                  <a:noFill/>
                </a:ln>
                <a:solidFill>
                  <a:prstClr val="black"/>
                </a:solidFill>
                <a:effectLst/>
                <a:uLnTx/>
                <a:uFillTx/>
                <a:latin typeface="Avenir Next LT Pro"/>
                <a:ea typeface="+mn-ea"/>
                <a:cs typeface="+mn-cs"/>
              </a:rPr>
              <a:t>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element</a:t>
            </a:r>
            <a:endParaRPr kumimoji="0" lang="fi-FI" sz="10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venir Next LT Pro"/>
                <a:ea typeface="+mn-ea"/>
                <a:cs typeface="+mn-cs"/>
              </a:rPr>
              <a:t>When</a:t>
            </a:r>
            <a:r>
              <a:rPr kumimoji="0" lang="fi-FI" sz="1000" b="1" i="0" u="none" strike="noStrike" kern="1200" cap="none" spc="0" normalizeH="0" baseline="0" noProof="0">
                <a:ln>
                  <a:noFill/>
                </a:ln>
                <a:solidFill>
                  <a:prstClr val="black"/>
                </a:solidFill>
                <a:effectLst/>
                <a:uLnTx/>
                <a:uFillTx/>
                <a:latin typeface="Avenir Next LT Pro"/>
                <a:ea typeface="+mn-ea"/>
                <a:cs typeface="+mn-cs"/>
              </a:rPr>
              <a:t>: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YYYY-MM-DDThh:mm:ssZ</a:t>
            </a:r>
            <a:endParaRPr kumimoji="0" lang="fi-FI" sz="10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venir Next LT Pro"/>
                <a:ea typeface="+mn-ea"/>
                <a:cs typeface="+mn-cs"/>
              </a:rPr>
              <a:t>Where</a:t>
            </a:r>
            <a:r>
              <a:rPr kumimoji="0" lang="fi-FI" sz="1000" b="1" i="0" u="none" strike="noStrike" kern="1200" cap="none" spc="0" normalizeH="0" baseline="0" noProof="0">
                <a:ln>
                  <a:noFill/>
                </a:ln>
                <a:solidFill>
                  <a:prstClr val="black"/>
                </a:solidFill>
                <a:effectLst/>
                <a:uLnTx/>
                <a:uFillTx/>
                <a:latin typeface="Avenir Next LT Pro"/>
                <a:ea typeface="+mn-ea"/>
                <a:cs typeface="+mn-cs"/>
              </a:rPr>
              <a:t>: (GLN)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Factory</a:t>
            </a:r>
            <a:endParaRPr kumimoji="0" lang="fi-FI" sz="10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venir Next LT Pro"/>
                <a:ea typeface="+mn-ea"/>
                <a:cs typeface="+mn-cs"/>
              </a:rPr>
              <a:t>Why</a:t>
            </a:r>
            <a:r>
              <a:rPr kumimoji="0" lang="fi-FI" sz="1000" b="1" i="0" u="none" strike="noStrike" kern="1200" cap="none" spc="0" normalizeH="0" baseline="0" noProof="0">
                <a:ln>
                  <a:noFill/>
                </a:ln>
                <a:solidFill>
                  <a:prstClr val="black"/>
                </a:solidFill>
                <a:effectLst/>
                <a:uLnTx/>
                <a:uFillTx/>
                <a:latin typeface="Avenir Next LT Pro"/>
                <a:ea typeface="+mn-ea"/>
                <a:cs typeface="+mn-cs"/>
              </a:rPr>
              <a:t>: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loading</a:t>
            </a:r>
            <a:endParaRPr kumimoji="0" lang="fi-FI" sz="10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15" name="Tekstiruutu 14">
            <a:extLst>
              <a:ext uri="{FF2B5EF4-FFF2-40B4-BE49-F238E27FC236}">
                <a16:creationId xmlns:a16="http://schemas.microsoft.com/office/drawing/2014/main" id="{05FD84C6-EEB4-8170-B95E-BAFB2FAEE2BC}"/>
              </a:ext>
            </a:extLst>
          </p:cNvPr>
          <p:cNvSpPr txBox="1"/>
          <p:nvPr/>
        </p:nvSpPr>
        <p:spPr>
          <a:xfrm>
            <a:off x="623702" y="6046171"/>
            <a:ext cx="13628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srgbClr val="FF0000"/>
                </a:solidFill>
                <a:effectLst/>
                <a:uLnTx/>
                <a:uFillTx/>
                <a:latin typeface="Avenir Next LT Pro"/>
                <a:ea typeface="+mn-ea"/>
                <a:cs typeface="+mn-cs"/>
              </a:rPr>
              <a:t>GS1 EPCIS</a:t>
            </a:r>
          </a:p>
        </p:txBody>
      </p:sp>
      <p:sp>
        <p:nvSpPr>
          <p:cNvPr id="29" name="Tekstiruutu 28">
            <a:extLst>
              <a:ext uri="{FF2B5EF4-FFF2-40B4-BE49-F238E27FC236}">
                <a16:creationId xmlns:a16="http://schemas.microsoft.com/office/drawing/2014/main" id="{DA3E0DB7-4F72-B353-5826-CFDD234F22D1}"/>
              </a:ext>
            </a:extLst>
          </p:cNvPr>
          <p:cNvSpPr txBox="1"/>
          <p:nvPr/>
        </p:nvSpPr>
        <p:spPr>
          <a:xfrm>
            <a:off x="3468425" y="5384939"/>
            <a:ext cx="2908964"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venir Next LT Pro"/>
                <a:ea typeface="+mn-ea"/>
                <a:cs typeface="+mn-cs"/>
              </a:rPr>
              <a:t>What</a:t>
            </a:r>
            <a:r>
              <a:rPr kumimoji="0" lang="fi-FI" sz="1000" b="1" i="0" u="none" strike="noStrike" kern="1200" cap="none" spc="0" normalizeH="0" baseline="0" noProof="0">
                <a:ln>
                  <a:noFill/>
                </a:ln>
                <a:solidFill>
                  <a:prstClr val="black"/>
                </a:solidFill>
                <a:effectLst/>
                <a:uLnTx/>
                <a:uFillTx/>
                <a:latin typeface="Avenir Next LT Pro"/>
                <a:ea typeface="+mn-ea"/>
                <a:cs typeface="+mn-cs"/>
              </a:rPr>
              <a:t>: (SGTIN)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Precast</a:t>
            </a:r>
            <a:r>
              <a:rPr kumimoji="0" lang="fi-FI" sz="1000" b="1" i="0" u="none" strike="noStrike" kern="1200" cap="none" spc="0" normalizeH="0" baseline="0" noProof="0">
                <a:ln>
                  <a:noFill/>
                </a:ln>
                <a:solidFill>
                  <a:prstClr val="black"/>
                </a:solidFill>
                <a:effectLst/>
                <a:uLnTx/>
                <a:uFillTx/>
                <a:latin typeface="Avenir Next LT Pro"/>
                <a:ea typeface="+mn-ea"/>
                <a:cs typeface="+mn-cs"/>
              </a:rPr>
              <a:t>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concrete</a:t>
            </a:r>
            <a:r>
              <a:rPr kumimoji="0" lang="fi-FI" sz="1000" b="1" i="0" u="none" strike="noStrike" kern="1200" cap="none" spc="0" normalizeH="0" baseline="0" noProof="0">
                <a:ln>
                  <a:noFill/>
                </a:ln>
                <a:solidFill>
                  <a:prstClr val="black"/>
                </a:solidFill>
                <a:effectLst/>
                <a:uLnTx/>
                <a:uFillTx/>
                <a:latin typeface="Avenir Next LT Pro"/>
                <a:ea typeface="+mn-ea"/>
                <a:cs typeface="+mn-cs"/>
              </a:rPr>
              <a:t>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element</a:t>
            </a:r>
            <a:endParaRPr kumimoji="0" lang="fi-FI" sz="10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venir Next LT Pro"/>
                <a:ea typeface="+mn-ea"/>
                <a:cs typeface="+mn-cs"/>
              </a:rPr>
              <a:t>When</a:t>
            </a:r>
            <a:r>
              <a:rPr kumimoji="0" lang="fi-FI" sz="1000" b="1" i="0" u="none" strike="noStrike" kern="1200" cap="none" spc="0" normalizeH="0" baseline="0" noProof="0">
                <a:ln>
                  <a:noFill/>
                </a:ln>
                <a:solidFill>
                  <a:prstClr val="black"/>
                </a:solidFill>
                <a:effectLst/>
                <a:uLnTx/>
                <a:uFillTx/>
                <a:latin typeface="Avenir Next LT Pro"/>
                <a:ea typeface="+mn-ea"/>
                <a:cs typeface="+mn-cs"/>
              </a:rPr>
              <a:t>: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YYYY-MM-DDThh:mm:ssZ</a:t>
            </a:r>
            <a:endParaRPr kumimoji="0" lang="fi-FI" sz="10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venir Next LT Pro"/>
                <a:ea typeface="+mn-ea"/>
                <a:cs typeface="+mn-cs"/>
              </a:rPr>
              <a:t>Where</a:t>
            </a:r>
            <a:r>
              <a:rPr kumimoji="0" lang="fi-FI" sz="1000" b="1" i="0" u="none" strike="noStrike" kern="1200" cap="none" spc="0" normalizeH="0" baseline="0" noProof="0">
                <a:ln>
                  <a:noFill/>
                </a:ln>
                <a:solidFill>
                  <a:prstClr val="black"/>
                </a:solidFill>
                <a:effectLst/>
                <a:uLnTx/>
                <a:uFillTx/>
                <a:latin typeface="Avenir Next LT Pro"/>
                <a:ea typeface="+mn-ea"/>
                <a:cs typeface="+mn-cs"/>
              </a:rPr>
              <a:t>: (GLN)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Site</a:t>
            </a:r>
            <a:endParaRPr kumimoji="0" lang="fi-FI" sz="10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venir Next LT Pro"/>
                <a:ea typeface="+mn-ea"/>
                <a:cs typeface="+mn-cs"/>
              </a:rPr>
              <a:t>Why</a:t>
            </a:r>
            <a:r>
              <a:rPr kumimoji="0" lang="fi-FI" sz="1000" b="1" i="0" u="none" strike="noStrike" kern="1200" cap="none" spc="0" normalizeH="0" baseline="0" noProof="0">
                <a:ln>
                  <a:noFill/>
                </a:ln>
                <a:solidFill>
                  <a:prstClr val="black"/>
                </a:solidFill>
                <a:effectLst/>
                <a:uLnTx/>
                <a:uFillTx/>
                <a:latin typeface="Avenir Next LT Pro"/>
                <a:ea typeface="+mn-ea"/>
                <a:cs typeface="+mn-cs"/>
              </a:rPr>
              <a:t>: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arriving</a:t>
            </a:r>
            <a:endParaRPr kumimoji="0" lang="fi-FI" sz="10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32" name="Tekstiruutu 31">
            <a:extLst>
              <a:ext uri="{FF2B5EF4-FFF2-40B4-BE49-F238E27FC236}">
                <a16:creationId xmlns:a16="http://schemas.microsoft.com/office/drawing/2014/main" id="{4796850F-F31E-1F1D-7C6B-E59C7B8A4571}"/>
              </a:ext>
            </a:extLst>
          </p:cNvPr>
          <p:cNvSpPr txBox="1"/>
          <p:nvPr/>
        </p:nvSpPr>
        <p:spPr>
          <a:xfrm>
            <a:off x="6746026" y="5384937"/>
            <a:ext cx="290896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venir Next LT Pro"/>
                <a:ea typeface="+mn-ea"/>
                <a:cs typeface="+mn-cs"/>
              </a:rPr>
              <a:t>What</a:t>
            </a:r>
            <a:r>
              <a:rPr kumimoji="0" lang="fi-FI" sz="1000" b="1" i="0" u="none" strike="noStrike" kern="1200" cap="none" spc="0" normalizeH="0" baseline="0" noProof="0">
                <a:ln>
                  <a:noFill/>
                </a:ln>
                <a:solidFill>
                  <a:prstClr val="black"/>
                </a:solidFill>
                <a:effectLst/>
                <a:uLnTx/>
                <a:uFillTx/>
                <a:latin typeface="Avenir Next LT Pro"/>
                <a:ea typeface="+mn-ea"/>
                <a:cs typeface="+mn-cs"/>
              </a:rPr>
              <a:t>: (SGTIN)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Precast</a:t>
            </a:r>
            <a:r>
              <a:rPr kumimoji="0" lang="fi-FI" sz="1000" b="1" i="0" u="none" strike="noStrike" kern="1200" cap="none" spc="0" normalizeH="0" baseline="0" noProof="0">
                <a:ln>
                  <a:noFill/>
                </a:ln>
                <a:solidFill>
                  <a:prstClr val="black"/>
                </a:solidFill>
                <a:effectLst/>
                <a:uLnTx/>
                <a:uFillTx/>
                <a:latin typeface="Avenir Next LT Pro"/>
                <a:ea typeface="+mn-ea"/>
                <a:cs typeface="+mn-cs"/>
              </a:rPr>
              <a:t>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concrete</a:t>
            </a:r>
            <a:r>
              <a:rPr kumimoji="0" lang="fi-FI" sz="1000" b="1" i="0" u="none" strike="noStrike" kern="1200" cap="none" spc="0" normalizeH="0" baseline="0" noProof="0">
                <a:ln>
                  <a:noFill/>
                </a:ln>
                <a:solidFill>
                  <a:prstClr val="black"/>
                </a:solidFill>
                <a:effectLst/>
                <a:uLnTx/>
                <a:uFillTx/>
                <a:latin typeface="Avenir Next LT Pro"/>
                <a:ea typeface="+mn-ea"/>
                <a:cs typeface="+mn-cs"/>
              </a:rPr>
              <a:t>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element</a:t>
            </a:r>
            <a:endParaRPr kumimoji="0" lang="fi-FI" sz="10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venir Next LT Pro"/>
                <a:ea typeface="+mn-ea"/>
                <a:cs typeface="+mn-cs"/>
              </a:rPr>
              <a:t>When</a:t>
            </a:r>
            <a:r>
              <a:rPr kumimoji="0" lang="fi-FI" sz="1000" b="1" i="0" u="none" strike="noStrike" kern="1200" cap="none" spc="0" normalizeH="0" baseline="0" noProof="0">
                <a:ln>
                  <a:noFill/>
                </a:ln>
                <a:solidFill>
                  <a:prstClr val="black"/>
                </a:solidFill>
                <a:effectLst/>
                <a:uLnTx/>
                <a:uFillTx/>
                <a:latin typeface="Avenir Next LT Pro"/>
                <a:ea typeface="+mn-ea"/>
                <a:cs typeface="+mn-cs"/>
              </a:rPr>
              <a:t>: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YYYY-MM-DDThh:mm:ssZ</a:t>
            </a:r>
            <a:endParaRPr kumimoji="0" lang="fi-FI" sz="10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venir Next LT Pro"/>
                <a:ea typeface="+mn-ea"/>
                <a:cs typeface="+mn-cs"/>
              </a:rPr>
              <a:t>Where</a:t>
            </a:r>
            <a:r>
              <a:rPr kumimoji="0" lang="fi-FI" sz="1000" b="1" i="0" u="none" strike="noStrike" kern="1200" cap="none" spc="0" normalizeH="0" baseline="0" noProof="0">
                <a:ln>
                  <a:noFill/>
                </a:ln>
                <a:solidFill>
                  <a:prstClr val="black"/>
                </a:solidFill>
                <a:effectLst/>
                <a:uLnTx/>
                <a:uFillTx/>
                <a:latin typeface="Avenir Next LT Pro"/>
                <a:ea typeface="+mn-ea"/>
                <a:cs typeface="+mn-cs"/>
              </a:rPr>
              <a:t>: (GLN)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Site</a:t>
            </a:r>
            <a:endParaRPr kumimoji="0" lang="fi-FI" sz="10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venir Next LT Pro"/>
                <a:ea typeface="+mn-ea"/>
                <a:cs typeface="+mn-cs"/>
              </a:rPr>
              <a:t>Why</a:t>
            </a:r>
            <a:r>
              <a:rPr kumimoji="0" lang="fi-FI" sz="1000" b="1" i="0" u="none" strike="noStrike" kern="1200" cap="none" spc="0" normalizeH="0" baseline="0" noProof="0">
                <a:ln>
                  <a:noFill/>
                </a:ln>
                <a:solidFill>
                  <a:prstClr val="black"/>
                </a:solidFill>
                <a:effectLst/>
                <a:uLnTx/>
                <a:uFillTx/>
                <a:latin typeface="Avenir Next LT Pro"/>
                <a:ea typeface="+mn-ea"/>
                <a:cs typeface="+mn-cs"/>
              </a:rPr>
              <a:t>: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installed</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33" name="Tekstiruutu 32">
            <a:extLst>
              <a:ext uri="{FF2B5EF4-FFF2-40B4-BE49-F238E27FC236}">
                <a16:creationId xmlns:a16="http://schemas.microsoft.com/office/drawing/2014/main" id="{A8E825CF-DFC1-72DC-F411-5390841E97E9}"/>
              </a:ext>
            </a:extLst>
          </p:cNvPr>
          <p:cNvSpPr txBox="1"/>
          <p:nvPr/>
        </p:nvSpPr>
        <p:spPr>
          <a:xfrm>
            <a:off x="9601718" y="5384937"/>
            <a:ext cx="3060181"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venir Next LT Pro"/>
                <a:ea typeface="+mn-ea"/>
                <a:cs typeface="+mn-cs"/>
              </a:rPr>
              <a:t>What</a:t>
            </a:r>
            <a:r>
              <a:rPr kumimoji="0" lang="fi-FI" sz="1000" b="1" i="0" u="none" strike="noStrike" kern="1200" cap="none" spc="0" normalizeH="0" baseline="0" noProof="0">
                <a:ln>
                  <a:noFill/>
                </a:ln>
                <a:solidFill>
                  <a:prstClr val="black"/>
                </a:solidFill>
                <a:effectLst/>
                <a:uLnTx/>
                <a:uFillTx/>
                <a:latin typeface="Avenir Next LT Pro"/>
                <a:ea typeface="+mn-ea"/>
                <a:cs typeface="+mn-cs"/>
              </a:rPr>
              <a:t>: (SGTIN)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Precast</a:t>
            </a:r>
            <a:r>
              <a:rPr kumimoji="0" lang="fi-FI" sz="1000" b="1" i="0" u="none" strike="noStrike" kern="1200" cap="none" spc="0" normalizeH="0" baseline="0" noProof="0">
                <a:ln>
                  <a:noFill/>
                </a:ln>
                <a:solidFill>
                  <a:prstClr val="black"/>
                </a:solidFill>
                <a:effectLst/>
                <a:uLnTx/>
                <a:uFillTx/>
                <a:latin typeface="Avenir Next LT Pro"/>
                <a:ea typeface="+mn-ea"/>
                <a:cs typeface="+mn-cs"/>
              </a:rPr>
              <a:t>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concrete</a:t>
            </a:r>
            <a:r>
              <a:rPr kumimoji="0" lang="fi-FI" sz="1000" b="1" i="0" u="none" strike="noStrike" kern="1200" cap="none" spc="0" normalizeH="0" baseline="0" noProof="0">
                <a:ln>
                  <a:noFill/>
                </a:ln>
                <a:solidFill>
                  <a:prstClr val="black"/>
                </a:solidFill>
                <a:effectLst/>
                <a:uLnTx/>
                <a:uFillTx/>
                <a:latin typeface="Avenir Next LT Pro"/>
                <a:ea typeface="+mn-ea"/>
                <a:cs typeface="+mn-cs"/>
              </a:rPr>
              <a:t>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element</a:t>
            </a:r>
            <a:endParaRPr kumimoji="0" lang="fi-FI" sz="10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venir Next LT Pro"/>
                <a:ea typeface="+mn-ea"/>
                <a:cs typeface="+mn-cs"/>
              </a:rPr>
              <a:t>When</a:t>
            </a:r>
            <a:r>
              <a:rPr kumimoji="0" lang="fi-FI" sz="1000" b="1" i="0" u="none" strike="noStrike" kern="1200" cap="none" spc="0" normalizeH="0" baseline="0" noProof="0">
                <a:ln>
                  <a:noFill/>
                </a:ln>
                <a:solidFill>
                  <a:prstClr val="black"/>
                </a:solidFill>
                <a:effectLst/>
                <a:uLnTx/>
                <a:uFillTx/>
                <a:latin typeface="Avenir Next LT Pro"/>
                <a:ea typeface="+mn-ea"/>
                <a:cs typeface="+mn-cs"/>
              </a:rPr>
              <a:t>: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YYYY-MM-DDThh:mm:ssZ</a:t>
            </a:r>
            <a:endParaRPr kumimoji="0" lang="fi-FI" sz="10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venir Next LT Pro"/>
                <a:ea typeface="+mn-ea"/>
                <a:cs typeface="+mn-cs"/>
              </a:rPr>
              <a:t>Where</a:t>
            </a:r>
            <a:r>
              <a:rPr kumimoji="0" lang="fi-FI" sz="1000" b="1" i="0" u="none" strike="noStrike" kern="1200" cap="none" spc="0" normalizeH="0" baseline="0" noProof="0">
                <a:ln>
                  <a:noFill/>
                </a:ln>
                <a:solidFill>
                  <a:prstClr val="black"/>
                </a:solidFill>
                <a:effectLst/>
                <a:uLnTx/>
                <a:uFillTx/>
                <a:latin typeface="Avenir Next LT Pro"/>
                <a:ea typeface="+mn-ea"/>
                <a:cs typeface="+mn-cs"/>
              </a:rPr>
              <a:t>: (GLN) Building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venir Next LT Pro"/>
                <a:ea typeface="+mn-ea"/>
                <a:cs typeface="+mn-cs"/>
              </a:rPr>
              <a:t>Why</a:t>
            </a:r>
            <a:r>
              <a:rPr kumimoji="0" lang="fi-FI" sz="1000" b="1" i="0" u="none" strike="noStrike" kern="1200" cap="none" spc="0" normalizeH="0" baseline="0" noProof="0">
                <a:ln>
                  <a:noFill/>
                </a:ln>
                <a:solidFill>
                  <a:prstClr val="black"/>
                </a:solidFill>
                <a:effectLst/>
                <a:uLnTx/>
                <a:uFillTx/>
                <a:latin typeface="Avenir Next LT Pro"/>
                <a:ea typeface="+mn-ea"/>
                <a:cs typeface="+mn-cs"/>
              </a:rPr>
              <a:t>: </a:t>
            </a:r>
            <a:r>
              <a:rPr kumimoji="0" lang="fi-FI" sz="1000" b="1" i="0" u="none" strike="noStrike" kern="1200" cap="none" spc="0" normalizeH="0" baseline="0" noProof="0" err="1">
                <a:ln>
                  <a:noFill/>
                </a:ln>
                <a:solidFill>
                  <a:prstClr val="black"/>
                </a:solidFill>
                <a:effectLst/>
                <a:uLnTx/>
                <a:uFillTx/>
                <a:latin typeface="Avenir Next LT Pro"/>
                <a:ea typeface="+mn-ea"/>
                <a:cs typeface="+mn-cs"/>
              </a:rPr>
              <a:t>other</a:t>
            </a:r>
            <a:endParaRPr kumimoji="0" lang="fi-FI" sz="10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34" name="Tekstiruutu 33">
            <a:extLst>
              <a:ext uri="{FF2B5EF4-FFF2-40B4-BE49-F238E27FC236}">
                <a16:creationId xmlns:a16="http://schemas.microsoft.com/office/drawing/2014/main" id="{ECFFB337-DC71-2195-0938-6D4B1250E399}"/>
              </a:ext>
            </a:extLst>
          </p:cNvPr>
          <p:cNvSpPr txBox="1"/>
          <p:nvPr/>
        </p:nvSpPr>
        <p:spPr>
          <a:xfrm>
            <a:off x="3582800" y="6046171"/>
            <a:ext cx="13628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srgbClr val="FF0000"/>
                </a:solidFill>
                <a:effectLst/>
                <a:uLnTx/>
                <a:uFillTx/>
                <a:latin typeface="Avenir Next LT Pro"/>
                <a:ea typeface="+mn-ea"/>
                <a:cs typeface="+mn-cs"/>
              </a:rPr>
              <a:t>GS1 EPCIS</a:t>
            </a:r>
          </a:p>
        </p:txBody>
      </p:sp>
      <p:sp>
        <p:nvSpPr>
          <p:cNvPr id="35" name="Tekstiruutu 34">
            <a:extLst>
              <a:ext uri="{FF2B5EF4-FFF2-40B4-BE49-F238E27FC236}">
                <a16:creationId xmlns:a16="http://schemas.microsoft.com/office/drawing/2014/main" id="{D3771365-4F5C-22BD-563C-81A95565B398}"/>
              </a:ext>
            </a:extLst>
          </p:cNvPr>
          <p:cNvSpPr txBox="1"/>
          <p:nvPr/>
        </p:nvSpPr>
        <p:spPr>
          <a:xfrm>
            <a:off x="6766307" y="6066723"/>
            <a:ext cx="13628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srgbClr val="FF0000"/>
                </a:solidFill>
                <a:effectLst/>
                <a:uLnTx/>
                <a:uFillTx/>
                <a:latin typeface="Avenir Next LT Pro"/>
                <a:ea typeface="+mn-ea"/>
                <a:cs typeface="+mn-cs"/>
              </a:rPr>
              <a:t>GS1 EPCIS</a:t>
            </a:r>
          </a:p>
        </p:txBody>
      </p:sp>
      <p:sp>
        <p:nvSpPr>
          <p:cNvPr id="36" name="Tekstiruutu 35">
            <a:extLst>
              <a:ext uri="{FF2B5EF4-FFF2-40B4-BE49-F238E27FC236}">
                <a16:creationId xmlns:a16="http://schemas.microsoft.com/office/drawing/2014/main" id="{A885526F-BD1A-4F03-FAFF-E310CEE4049E}"/>
              </a:ext>
            </a:extLst>
          </p:cNvPr>
          <p:cNvSpPr txBox="1"/>
          <p:nvPr/>
        </p:nvSpPr>
        <p:spPr>
          <a:xfrm>
            <a:off x="9741168" y="6041323"/>
            <a:ext cx="13628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srgbClr val="FF0000"/>
                </a:solidFill>
                <a:effectLst/>
                <a:uLnTx/>
                <a:uFillTx/>
                <a:latin typeface="Avenir Next LT Pro"/>
                <a:ea typeface="+mn-ea"/>
                <a:cs typeface="+mn-cs"/>
              </a:rPr>
              <a:t>GS1 EPCIS</a:t>
            </a:r>
          </a:p>
        </p:txBody>
      </p:sp>
    </p:spTree>
    <p:extLst>
      <p:ext uri="{BB962C8B-B14F-4D97-AF65-F5344CB8AC3E}">
        <p14:creationId xmlns:p14="http://schemas.microsoft.com/office/powerpoint/2010/main" val="349555124"/>
      </p:ext>
    </p:extLst>
  </p:cSld>
  <p:clrMapOvr>
    <a:masterClrMapping/>
  </p:clrMapOvr>
  <mc:AlternateContent xmlns:mc="http://schemas.openxmlformats.org/markup-compatibility/2006" xmlns:p14="http://schemas.microsoft.com/office/powerpoint/2010/main">
    <mc:Choice Requires="p14">
      <p:transition spd="slow" p14:dur="20500">
        <p:push/>
      </p:transition>
    </mc:Choice>
    <mc:Fallback xmlns="">
      <p:transition spd="slow">
        <p:push/>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2">
            <a:lumMod val="10000"/>
          </a:schemeClr>
        </a:solidFill>
        <a:effectLst/>
      </p:bgPr>
    </p:bg>
    <p:spTree>
      <p:nvGrpSpPr>
        <p:cNvPr id="1" name="">
          <a:extLst>
            <a:ext uri="{FF2B5EF4-FFF2-40B4-BE49-F238E27FC236}">
              <a16:creationId xmlns:a16="http://schemas.microsoft.com/office/drawing/2014/main" id="{9E63CF5D-22EC-1256-011D-AFEBE60A9CA5}"/>
            </a:ext>
          </a:extLst>
        </p:cNvPr>
        <p:cNvGrpSpPr/>
        <p:nvPr/>
      </p:nvGrpSpPr>
      <p:grpSpPr>
        <a:xfrm>
          <a:off x="0" y="0"/>
          <a:ext cx="0" cy="0"/>
          <a:chOff x="0" y="0"/>
          <a:chExt cx="0" cy="0"/>
        </a:xfrm>
      </p:grpSpPr>
      <p:sp>
        <p:nvSpPr>
          <p:cNvPr id="10" name="Suorakulmio 9">
            <a:extLst>
              <a:ext uri="{FF2B5EF4-FFF2-40B4-BE49-F238E27FC236}">
                <a16:creationId xmlns:a16="http://schemas.microsoft.com/office/drawing/2014/main" id="{6FC45EDF-2DA2-6502-48DC-5EAE7ECEFFF8}"/>
              </a:ext>
            </a:extLst>
          </p:cNvPr>
          <p:cNvSpPr/>
          <p:nvPr/>
        </p:nvSpPr>
        <p:spPr>
          <a:xfrm>
            <a:off x="6628884" y="0"/>
            <a:ext cx="5563115" cy="6858000"/>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 name="Otsikko 1">
            <a:extLst>
              <a:ext uri="{FF2B5EF4-FFF2-40B4-BE49-F238E27FC236}">
                <a16:creationId xmlns:a16="http://schemas.microsoft.com/office/drawing/2014/main" id="{7916B3A4-A283-ACF7-7A5D-002C414A0103}"/>
              </a:ext>
            </a:extLst>
          </p:cNvPr>
          <p:cNvSpPr txBox="1">
            <a:spLocks/>
          </p:cNvSpPr>
          <p:nvPr/>
        </p:nvSpPr>
        <p:spPr>
          <a:xfrm>
            <a:off x="407987" y="733143"/>
            <a:ext cx="6055385" cy="389601"/>
          </a:xfrm>
          <a:prstGeom prst="rect">
            <a:avLst/>
          </a:prstGeom>
        </p:spPr>
        <p:txBody>
          <a:bodyPr vert="horz" wrap="square" lIns="0" tIns="0" rIns="0" bIns="0" rtlCol="0" anchor="t" anchorCtr="0">
            <a:noAutofit/>
          </a:bodyPr>
          <a:lst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a:lstStyle>
          <a:p>
            <a:pPr marL="0" marR="0" lvl="0" indent="0" algn="l" defTabSz="914377" rtl="0" eaLnBrk="1" fontAlgn="auto" latinLnBrk="0" hangingPunct="1">
              <a:lnSpc>
                <a:spcPct val="80000"/>
              </a:lnSpc>
              <a:spcBef>
                <a:spcPct val="0"/>
              </a:spcBef>
              <a:spcAft>
                <a:spcPts val="0"/>
              </a:spcAft>
              <a:buClrTx/>
              <a:buSzTx/>
              <a:buFontTx/>
              <a:buNone/>
              <a:tabLst/>
              <a:defRPr/>
            </a:pPr>
            <a:r>
              <a:rPr kumimoji="0" lang="fi-FI" sz="3000" b="1" i="0" u="none" strike="noStrike" kern="1200" cap="none" spc="-51" normalizeH="0" baseline="0" noProof="0">
                <a:ln>
                  <a:noFill/>
                </a:ln>
                <a:solidFill>
                  <a:prstClr val="white"/>
                </a:solidFill>
                <a:effectLst/>
                <a:uLnTx/>
                <a:uFillTx/>
                <a:latin typeface="Arial" panose="020B0604020202020204"/>
                <a:ea typeface="+mj-ea"/>
                <a:cs typeface="+mj-cs"/>
              </a:rPr>
              <a:t>RFID-</a:t>
            </a:r>
            <a:r>
              <a:rPr kumimoji="0" lang="fi-FI" sz="3000" b="1" i="0" u="none" strike="noStrike" kern="1200" cap="none" spc="-51" normalizeH="0" baseline="0" noProof="0" err="1">
                <a:ln>
                  <a:noFill/>
                </a:ln>
                <a:solidFill>
                  <a:prstClr val="white"/>
                </a:solidFill>
                <a:effectLst/>
                <a:uLnTx/>
                <a:uFillTx/>
                <a:latin typeface="Arial" panose="020B0604020202020204"/>
                <a:ea typeface="+mj-ea"/>
                <a:cs typeface="+mj-cs"/>
              </a:rPr>
              <a:t>pilot</a:t>
            </a:r>
            <a:endParaRPr kumimoji="0" lang="fi-FI" sz="3000" b="1" i="0" u="none" strike="noStrike" kern="1200" cap="none" spc="-51" normalizeH="0" baseline="0" noProof="0">
              <a:ln>
                <a:noFill/>
              </a:ln>
              <a:solidFill>
                <a:prstClr val="white"/>
              </a:solidFill>
              <a:effectLst/>
              <a:uLnTx/>
              <a:uFillTx/>
              <a:latin typeface="Arial" panose="020B0604020202020204"/>
              <a:ea typeface="+mj-ea"/>
              <a:cs typeface="+mj-cs"/>
            </a:endParaRPr>
          </a:p>
        </p:txBody>
      </p:sp>
      <p:pic>
        <p:nvPicPr>
          <p:cNvPr id="2" name="Kuva 1" descr="Kuva, joka sisältää kohteen teksti, diagrammi, kuvakaappaus, viiva&#10;&#10;Kuvaus luotu automaattisesti">
            <a:extLst>
              <a:ext uri="{FF2B5EF4-FFF2-40B4-BE49-F238E27FC236}">
                <a16:creationId xmlns:a16="http://schemas.microsoft.com/office/drawing/2014/main" id="{ECB40F18-F64C-CAEB-02FE-993DB45B6F53}"/>
              </a:ext>
            </a:extLst>
          </p:cNvPr>
          <p:cNvPicPr>
            <a:picLocks noChangeAspect="1"/>
          </p:cNvPicPr>
          <p:nvPr/>
        </p:nvPicPr>
        <p:blipFill rotWithShape="1">
          <a:blip r:embed="rId3">
            <a:extLst>
              <a:ext uri="{28A0092B-C50C-407E-A947-70E740481C1C}">
                <a14:useLocalDpi xmlns:a14="http://schemas.microsoft.com/office/drawing/2010/main" val="0"/>
              </a:ext>
            </a:extLst>
          </a:blip>
          <a:srcRect r="22437"/>
          <a:stretch/>
        </p:blipFill>
        <p:spPr bwMode="auto">
          <a:xfrm>
            <a:off x="6632755" y="0"/>
            <a:ext cx="5559244" cy="5058137"/>
          </a:xfrm>
          <a:prstGeom prst="rect">
            <a:avLst/>
          </a:prstGeom>
          <a:ln>
            <a:noFill/>
          </a:ln>
          <a:extLst>
            <a:ext uri="{53640926-AAD7-44D8-BBD7-CCE9431645EC}">
              <a14:shadowObscured xmlns:a14="http://schemas.microsoft.com/office/drawing/2010/main"/>
            </a:ext>
          </a:extLst>
        </p:spPr>
      </p:pic>
      <p:pic>
        <p:nvPicPr>
          <p:cNvPr id="3" name="Kuva 2" descr="Kuva, joka sisältää kohteen teksti, diagrammi, viiva, kuvakaappaus&#10;&#10;Kuvaus luotu automaattisesti">
            <a:extLst>
              <a:ext uri="{FF2B5EF4-FFF2-40B4-BE49-F238E27FC236}">
                <a16:creationId xmlns:a16="http://schemas.microsoft.com/office/drawing/2014/main" id="{7D3D5C67-A8D7-B774-2248-F38F4AF86104}"/>
              </a:ext>
            </a:extLst>
          </p:cNvPr>
          <p:cNvPicPr>
            <a:picLocks noChangeAspect="1"/>
          </p:cNvPicPr>
          <p:nvPr/>
        </p:nvPicPr>
        <p:blipFill rotWithShape="1">
          <a:blip r:embed="rId4">
            <a:extLst>
              <a:ext uri="{28A0092B-C50C-407E-A947-70E740481C1C}">
                <a14:useLocalDpi xmlns:a14="http://schemas.microsoft.com/office/drawing/2010/main" val="0"/>
              </a:ext>
            </a:extLst>
          </a:blip>
          <a:srcRect t="64894" r="22437" b="-561"/>
          <a:stretch/>
        </p:blipFill>
        <p:spPr bwMode="auto">
          <a:xfrm>
            <a:off x="6628884" y="5052815"/>
            <a:ext cx="5563116" cy="1805185"/>
          </a:xfrm>
          <a:prstGeom prst="rect">
            <a:avLst/>
          </a:prstGeom>
          <a:ln>
            <a:noFill/>
          </a:ln>
          <a:extLst>
            <a:ext uri="{53640926-AAD7-44D8-BBD7-CCE9431645EC}">
              <a14:shadowObscured xmlns:a14="http://schemas.microsoft.com/office/drawing/2010/main"/>
            </a:ext>
          </a:extLst>
        </p:spPr>
      </p:pic>
      <p:pic>
        <p:nvPicPr>
          <p:cNvPr id="6" name="Kuva 5" descr="Kuva, joka sisältää kohteen teksti, toimistotarvikkeet, käsityökalu, kynä&#10;&#10;Kuvaus luotu automaattisesti">
            <a:extLst>
              <a:ext uri="{FF2B5EF4-FFF2-40B4-BE49-F238E27FC236}">
                <a16:creationId xmlns:a16="http://schemas.microsoft.com/office/drawing/2014/main" id="{FC5B9A60-1F39-80F1-1529-289F73AA56C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26420" y="1337045"/>
            <a:ext cx="3153535" cy="5248275"/>
          </a:xfrm>
          <a:prstGeom prst="rect">
            <a:avLst/>
          </a:prstGeom>
        </p:spPr>
      </p:pic>
      <p:pic>
        <p:nvPicPr>
          <p:cNvPr id="7" name="Kuva 6" descr="Kuva, joka sisältää kohteen metalli, teräs, työkalu, rauta&#10;&#10;Kuvaus luotu automaattisesti">
            <a:extLst>
              <a:ext uri="{FF2B5EF4-FFF2-40B4-BE49-F238E27FC236}">
                <a16:creationId xmlns:a16="http://schemas.microsoft.com/office/drawing/2014/main" id="{2BFDC7AE-D441-6206-4146-0D4535F6A63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462711" y="1460002"/>
            <a:ext cx="3166172" cy="4198620"/>
          </a:xfrm>
          <a:prstGeom prst="rect">
            <a:avLst/>
          </a:prstGeom>
        </p:spPr>
      </p:pic>
    </p:spTree>
    <p:extLst>
      <p:ext uri="{BB962C8B-B14F-4D97-AF65-F5344CB8AC3E}">
        <p14:creationId xmlns:p14="http://schemas.microsoft.com/office/powerpoint/2010/main" val="165704992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0C4F9601-6C83-92CA-68D7-94C95FA1223A}"/>
              </a:ext>
            </a:extLst>
          </p:cNvPr>
          <p:cNvSpPr>
            <a:spLocks noGrp="1"/>
          </p:cNvSpPr>
          <p:nvPr>
            <p:ph type="title"/>
          </p:nvPr>
        </p:nvSpPr>
        <p:spPr/>
        <p:txBody>
          <a:bodyPr/>
          <a:lstStyle/>
          <a:p>
            <a:endParaRPr lang="fi-FI"/>
          </a:p>
        </p:txBody>
      </p:sp>
      <p:sp>
        <p:nvSpPr>
          <p:cNvPr id="3" name="Sisällön paikkamerkki 2">
            <a:extLst>
              <a:ext uri="{FF2B5EF4-FFF2-40B4-BE49-F238E27FC236}">
                <a16:creationId xmlns:a16="http://schemas.microsoft.com/office/drawing/2014/main" id="{FEAB3662-7C19-6269-E775-6B28676A88B4}"/>
              </a:ext>
            </a:extLst>
          </p:cNvPr>
          <p:cNvSpPr>
            <a:spLocks noGrp="1"/>
          </p:cNvSpPr>
          <p:nvPr>
            <p:ph idx="1"/>
          </p:nvPr>
        </p:nvSpPr>
        <p:spPr/>
        <p:txBody>
          <a:bodyPr/>
          <a:lstStyle/>
          <a:p>
            <a:endParaRPr lang="fi-FI"/>
          </a:p>
        </p:txBody>
      </p:sp>
      <p:sp>
        <p:nvSpPr>
          <p:cNvPr id="4" name="Päivämäärän paikkamerkki 3">
            <a:extLst>
              <a:ext uri="{FF2B5EF4-FFF2-40B4-BE49-F238E27FC236}">
                <a16:creationId xmlns:a16="http://schemas.microsoft.com/office/drawing/2014/main" id="{8E32F78F-6297-393B-486C-2B638E3AD819}"/>
              </a:ext>
            </a:extLst>
          </p:cNvPr>
          <p:cNvSpPr>
            <a:spLocks noGrp="1"/>
          </p:cNvSpPr>
          <p:nvPr>
            <p:ph type="dt" sz="half" idx="10"/>
          </p:nvPr>
        </p:nvSpPr>
        <p:spPr/>
        <p:txBody>
          <a:bodyPr/>
          <a:lstStyle/>
          <a:p>
            <a:fld id="{60DF93C1-96B7-43A4-88C3-A796BB2F869C}" type="datetime1">
              <a:rPr lang="fi-FI" noProof="0" smtClean="0"/>
              <a:t>8.4.2025</a:t>
            </a:fld>
            <a:endParaRPr lang="fi-FI" noProof="0"/>
          </a:p>
        </p:txBody>
      </p:sp>
      <p:sp>
        <p:nvSpPr>
          <p:cNvPr id="5" name="Alatunnisteen paikkamerkki 4">
            <a:extLst>
              <a:ext uri="{FF2B5EF4-FFF2-40B4-BE49-F238E27FC236}">
                <a16:creationId xmlns:a16="http://schemas.microsoft.com/office/drawing/2014/main" id="{9C85E8F0-4E74-C4BF-0060-D8543B7B36A3}"/>
              </a:ext>
            </a:extLst>
          </p:cNvPr>
          <p:cNvSpPr>
            <a:spLocks noGrp="1"/>
          </p:cNvSpPr>
          <p:nvPr>
            <p:ph type="ftr" sz="quarter" idx="11"/>
          </p:nvPr>
        </p:nvSpPr>
        <p:spPr/>
        <p:txBody>
          <a:bodyPr/>
          <a:lstStyle/>
          <a:p>
            <a:r>
              <a:rPr lang="fi-FI" noProof="0"/>
              <a:t>© Rakennusteollisuus RT</a:t>
            </a:r>
          </a:p>
        </p:txBody>
      </p:sp>
      <p:sp>
        <p:nvSpPr>
          <p:cNvPr id="6" name="Dian numeron paikkamerkki 5">
            <a:extLst>
              <a:ext uri="{FF2B5EF4-FFF2-40B4-BE49-F238E27FC236}">
                <a16:creationId xmlns:a16="http://schemas.microsoft.com/office/drawing/2014/main" id="{56136CDC-0BBB-983E-DC2D-990F236D016C}"/>
              </a:ext>
            </a:extLst>
          </p:cNvPr>
          <p:cNvSpPr>
            <a:spLocks noGrp="1"/>
          </p:cNvSpPr>
          <p:nvPr>
            <p:ph type="sldNum" sz="quarter" idx="12"/>
          </p:nvPr>
        </p:nvSpPr>
        <p:spPr/>
        <p:txBody>
          <a:bodyPr/>
          <a:lstStyle/>
          <a:p>
            <a:fld id="{DFD61EF7-2460-4EE9-A031-27FEBC4F9A95}" type="slidenum">
              <a:rPr lang="fi-FI" noProof="0" smtClean="0"/>
              <a:t>43</a:t>
            </a:fld>
            <a:endParaRPr lang="fi-FI" noProof="0"/>
          </a:p>
        </p:txBody>
      </p:sp>
      <p:pic>
        <p:nvPicPr>
          <p:cNvPr id="7" name="RFID-tag">
            <a:hlinkClick r:id="" action="ppaction://media"/>
            <a:extLst>
              <a:ext uri="{FF2B5EF4-FFF2-40B4-BE49-F238E27FC236}">
                <a16:creationId xmlns:a16="http://schemas.microsoft.com/office/drawing/2014/main" id="{E283AB11-FB60-E80D-D874-CBD4823F83B1}"/>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12234685" cy="6882010"/>
          </a:xfrm>
          <a:prstGeom prst="rect">
            <a:avLst/>
          </a:prstGeom>
        </p:spPr>
      </p:pic>
    </p:spTree>
    <p:extLst>
      <p:ext uri="{BB962C8B-B14F-4D97-AF65-F5344CB8AC3E}">
        <p14:creationId xmlns:p14="http://schemas.microsoft.com/office/powerpoint/2010/main" val="2350521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43266"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7"/>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7"/>
                                        </p:tgtEl>
                                      </p:cBhvr>
                                    </p:cmd>
                                  </p:childTnLst>
                                </p:cTn>
                              </p:par>
                            </p:childTnLst>
                          </p:cTn>
                        </p:par>
                      </p:childTnLst>
                    </p:cTn>
                  </p:par>
                </p:childTnLst>
              </p:cTn>
              <p:nextCondLst>
                <p:cond evt="onClick" delay="0">
                  <p:tgtEl>
                    <p:spTgt spid="7"/>
                  </p:tgtEl>
                </p:cond>
              </p:nextCondLst>
            </p:seq>
            <p:video>
              <p:cMediaNode vol="80000">
                <p:cTn id="12" fill="hold" display="0">
                  <p:stCondLst>
                    <p:cond delay="indefinite"/>
                  </p:stCondLst>
                </p:cTn>
                <p:tgtEl>
                  <p:spTgt spid="7"/>
                </p:tgtEl>
              </p:cMediaNode>
            </p:video>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26AC2A-369F-BD21-45A7-273AAA505EA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35EE30B-B4C2-84BE-D2A7-4C5C06578BC4}"/>
              </a:ext>
            </a:extLst>
          </p:cNvPr>
          <p:cNvSpPr>
            <a:spLocks noGrp="1"/>
          </p:cNvSpPr>
          <p:nvPr>
            <p:ph type="ctrTitle"/>
          </p:nvPr>
        </p:nvSpPr>
        <p:spPr>
          <a:xfrm>
            <a:off x="623702" y="1529470"/>
            <a:ext cx="9414150" cy="1728465"/>
          </a:xfrm>
        </p:spPr>
        <p:txBody>
          <a:bodyPr/>
          <a:lstStyle/>
          <a:p>
            <a:pPr>
              <a:lnSpc>
                <a:spcPct val="80000"/>
              </a:lnSpc>
              <a:spcBef>
                <a:spcPts val="1800"/>
              </a:spcBef>
              <a:spcAft>
                <a:spcPts val="1200"/>
              </a:spcAft>
            </a:pPr>
            <a:r>
              <a:rPr lang="en-US" sz="3600"/>
              <a:t>More information about ongoing development project </a:t>
            </a:r>
            <a:br>
              <a:rPr lang="en-US" sz="3600"/>
            </a:br>
            <a:br>
              <a:rPr lang="fi-FI" sz="2800" noProof="0"/>
            </a:br>
            <a:r>
              <a:rPr lang="fi-FI" sz="2800">
                <a:solidFill>
                  <a:srgbClr val="00B0F0"/>
                </a:solidFill>
              </a:rPr>
              <a:t>www.betoni.com/rakentaminen/BETK</a:t>
            </a:r>
            <a:endParaRPr lang="fi-FI" sz="3600" noProof="0">
              <a:solidFill>
                <a:srgbClr val="00B0F0"/>
              </a:solidFill>
            </a:endParaRPr>
          </a:p>
        </p:txBody>
      </p:sp>
      <p:sp>
        <p:nvSpPr>
          <p:cNvPr id="3" name="Date Placeholder 2">
            <a:extLst>
              <a:ext uri="{FF2B5EF4-FFF2-40B4-BE49-F238E27FC236}">
                <a16:creationId xmlns:a16="http://schemas.microsoft.com/office/drawing/2014/main" id="{41A8DB33-20B5-3E36-B465-230EC3FDFF3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4ED7D352-5EDF-4DF0-BDF9-A9DA9C14474E}" type="datetime1">
              <a:rPr kumimoji="0" lang="fi-FI" sz="900" b="0" i="0" u="none" strike="noStrike" kern="1200" cap="none" spc="0" normalizeH="0" baseline="0" noProof="0" smtClean="0">
                <a:ln>
                  <a:noFill/>
                </a:ln>
                <a:solidFill>
                  <a:prstClr val="white"/>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en-GB" sz="9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 name="Footer Placeholder 3">
            <a:extLst>
              <a:ext uri="{FF2B5EF4-FFF2-40B4-BE49-F238E27FC236}">
                <a16:creationId xmlns:a16="http://schemas.microsoft.com/office/drawing/2014/main" id="{A918731F-4909-4DE0-BEBD-F07426D7A02B}"/>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solidFill>
                <a:effectLst/>
                <a:uLnTx/>
                <a:uFillTx/>
                <a:latin typeface="Avenir Next LT Pro"/>
                <a:ea typeface="+mn-ea"/>
                <a:cs typeface="+mn-cs"/>
              </a:rPr>
              <a:t>© </a:t>
            </a:r>
            <a:r>
              <a:rPr kumimoji="0" lang="en-US" sz="900" b="0" i="0" u="none" strike="noStrike" kern="1200" cap="none" spc="0" normalizeH="0" baseline="0" noProof="0" err="1">
                <a:ln>
                  <a:noFill/>
                </a:ln>
                <a:solidFill>
                  <a:prstClr val="white"/>
                </a:solidFill>
                <a:effectLst/>
                <a:uLnTx/>
                <a:uFillTx/>
                <a:latin typeface="Avenir Next LT Pro"/>
                <a:ea typeface="+mn-ea"/>
                <a:cs typeface="+mn-cs"/>
              </a:rPr>
              <a:t>Rakennusteollisuus</a:t>
            </a:r>
            <a:r>
              <a:rPr kumimoji="0" lang="en-US" sz="900" b="0" i="0" u="none" strike="noStrike" kern="1200" cap="none" spc="0" normalizeH="0" baseline="0" noProof="0">
                <a:ln>
                  <a:noFill/>
                </a:ln>
                <a:solidFill>
                  <a:prstClr val="white"/>
                </a:solidFill>
                <a:effectLst/>
                <a:uLnTx/>
                <a:uFillTx/>
                <a:latin typeface="Avenir Next LT Pro"/>
                <a:ea typeface="+mn-ea"/>
                <a:cs typeface="+mn-cs"/>
              </a:rPr>
              <a:t> RT</a:t>
            </a:r>
            <a:endParaRPr kumimoji="0" lang="en-GB" sz="9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 name="Slide Number Placeholder 4">
            <a:extLst>
              <a:ext uri="{FF2B5EF4-FFF2-40B4-BE49-F238E27FC236}">
                <a16:creationId xmlns:a16="http://schemas.microsoft.com/office/drawing/2014/main" id="{9C4B116F-0CB7-4418-EF35-F68BF2F5FF72}"/>
              </a:ext>
            </a:extLst>
          </p:cNvPr>
          <p:cNvSpPr>
            <a:spLocks noGrp="1"/>
          </p:cNvSpPr>
          <p:nvPr>
            <p:ph type="sldNum" sz="quarter" idx="12"/>
          </p:nvPr>
        </p:nvSpPr>
        <p:spPr>
          <a:xfrm>
            <a:off x="407988" y="6381328"/>
            <a:ext cx="431428" cy="143296"/>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en-GB" sz="900" b="0" i="0" u="none" strike="noStrike" kern="1200" cap="none" spc="0" normalizeH="0" baseline="0" noProof="0" smtClean="0">
                <a:ln>
                  <a:noFill/>
                </a:ln>
                <a:solidFill>
                  <a:prstClr val="white"/>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44</a:t>
            </a:fld>
            <a:endParaRPr kumimoji="0" lang="en-GB" sz="900" b="0" i="0" u="none" strike="noStrike" kern="1200" cap="none" spc="0" normalizeH="0" baseline="0" noProof="0">
              <a:ln>
                <a:noFill/>
              </a:ln>
              <a:solidFill>
                <a:prstClr val="white"/>
              </a:solidFill>
              <a:effectLst/>
              <a:uLnTx/>
              <a:uFillTx/>
              <a:latin typeface="Avenir Next LT Pro Demi"/>
              <a:ea typeface="+mn-ea"/>
              <a:cs typeface="+mn-cs"/>
            </a:endParaRPr>
          </a:p>
        </p:txBody>
      </p:sp>
      <p:sp>
        <p:nvSpPr>
          <p:cNvPr id="6" name="Text Placeholder 5">
            <a:extLst>
              <a:ext uri="{FF2B5EF4-FFF2-40B4-BE49-F238E27FC236}">
                <a16:creationId xmlns:a16="http://schemas.microsoft.com/office/drawing/2014/main" id="{08DDFACD-CC01-9C5A-CAD7-F87FBFE155B4}"/>
              </a:ext>
            </a:extLst>
          </p:cNvPr>
          <p:cNvSpPr>
            <a:spLocks noGrp="1"/>
          </p:cNvSpPr>
          <p:nvPr>
            <p:ph type="body" sz="quarter" idx="14"/>
          </p:nvPr>
        </p:nvSpPr>
        <p:spPr>
          <a:xfrm>
            <a:off x="641350" y="4315022"/>
            <a:ext cx="9793263" cy="1296144"/>
          </a:xfrm>
        </p:spPr>
        <p:txBody>
          <a:bodyPr/>
          <a:lstStyle/>
          <a:p>
            <a:pPr defTabSz="896938">
              <a:tabLst>
                <a:tab pos="4756150" algn="l"/>
              </a:tabLst>
            </a:pPr>
            <a:r>
              <a:rPr lang="fi-FI" b="1" noProof="0"/>
              <a:t>Janne </a:t>
            </a:r>
            <a:r>
              <a:rPr lang="fi-FI" b="1" noProof="0" err="1"/>
              <a:t>Kihula</a:t>
            </a:r>
            <a:r>
              <a:rPr lang="fi-FI" b="1"/>
              <a:t>	</a:t>
            </a:r>
            <a:r>
              <a:rPr lang="fi-FI" b="1" noProof="0"/>
              <a:t>Teemu Alaluusua</a:t>
            </a:r>
          </a:p>
          <a:p>
            <a:pPr defTabSz="896938">
              <a:tabLst>
                <a:tab pos="4756150" algn="l"/>
              </a:tabLst>
            </a:pPr>
            <a:r>
              <a:rPr lang="en-US" noProof="0"/>
              <a:t>Division Manager (precast concrete products)</a:t>
            </a:r>
            <a:r>
              <a:rPr lang="fi-FI" noProof="0"/>
              <a:t>	</a:t>
            </a:r>
            <a:r>
              <a:rPr lang="fi-FI"/>
              <a:t>Project </a:t>
            </a:r>
            <a:r>
              <a:rPr lang="fi-FI" err="1"/>
              <a:t>Manager</a:t>
            </a:r>
            <a:r>
              <a:rPr lang="fi-FI" noProof="0"/>
              <a:t>, BETK</a:t>
            </a:r>
          </a:p>
          <a:p>
            <a:pPr defTabSz="896938">
              <a:tabLst>
                <a:tab pos="4756150" algn="l"/>
              </a:tabLst>
            </a:pPr>
            <a:r>
              <a:rPr lang="fi-FI" noProof="0"/>
              <a:t>+358 40 514 6510	+358 40 826 8533</a:t>
            </a:r>
          </a:p>
          <a:p>
            <a:pPr defTabSz="896938">
              <a:tabLst>
                <a:tab pos="4756150" algn="l"/>
              </a:tabLst>
            </a:pPr>
            <a:r>
              <a:rPr lang="fi-FI" sz="1600"/>
              <a:t>janne.kihula@rt.fi	teemu.alaluusua@condigi.fi</a:t>
            </a:r>
          </a:p>
          <a:p>
            <a:pPr marL="266700" defTabSz="963613">
              <a:tabLst>
                <a:tab pos="177800" algn="l"/>
                <a:tab pos="5024438" algn="l"/>
              </a:tabLst>
            </a:pPr>
            <a:r>
              <a:rPr lang="fi-FI" sz="1600"/>
              <a:t>	</a:t>
            </a:r>
            <a:r>
              <a:rPr lang="fi-FI" sz="1600" u="sng"/>
              <a:t>Linkedin.com/in/</a:t>
            </a:r>
            <a:r>
              <a:rPr lang="fi-FI" sz="1600" u="sng" err="1"/>
              <a:t>teemu-alaluusua</a:t>
            </a:r>
            <a:endParaRPr lang="fi-FI" sz="1600" u="sng"/>
          </a:p>
        </p:txBody>
      </p:sp>
      <p:pic>
        <p:nvPicPr>
          <p:cNvPr id="9" name="Kuva 8">
            <a:extLst>
              <a:ext uri="{FF2B5EF4-FFF2-40B4-BE49-F238E27FC236}">
                <a16:creationId xmlns:a16="http://schemas.microsoft.com/office/drawing/2014/main" id="{C9FB17EC-587B-F302-C759-2F8B9F745EAA}"/>
              </a:ext>
            </a:extLst>
          </p:cNvPr>
          <p:cNvPicPr>
            <a:picLocks noChangeAspect="1"/>
          </p:cNvPicPr>
          <p:nvPr/>
        </p:nvPicPr>
        <p:blipFill>
          <a:blip r:embed="rId3"/>
          <a:stretch>
            <a:fillRect/>
          </a:stretch>
        </p:blipFill>
        <p:spPr>
          <a:xfrm>
            <a:off x="5371211" y="5367870"/>
            <a:ext cx="215155" cy="215155"/>
          </a:xfrm>
          <a:prstGeom prst="rect">
            <a:avLst/>
          </a:prstGeom>
        </p:spPr>
      </p:pic>
      <p:pic>
        <p:nvPicPr>
          <p:cNvPr id="14" name="Kuva 13">
            <a:extLst>
              <a:ext uri="{FF2B5EF4-FFF2-40B4-BE49-F238E27FC236}">
                <a16:creationId xmlns:a16="http://schemas.microsoft.com/office/drawing/2014/main" id="{FBB49A61-1A5A-7DA5-3119-D78B8BD8F00F}"/>
              </a:ext>
              <a:ext uri="{C183D7F6-B498-43B3-948B-1728B52AA6E4}">
                <adec:decorative xmlns:adec="http://schemas.microsoft.com/office/drawing/2017/decorative" val="1"/>
              </a:ext>
            </a:extLst>
          </p:cNvPr>
          <p:cNvPicPr>
            <a:picLocks noChangeAspect="1"/>
          </p:cNvPicPr>
          <p:nvPr/>
        </p:nvPicPr>
        <p:blipFill>
          <a:blip r:embed="rId4">
            <a:clrChange>
              <a:clrFrom>
                <a:srgbClr val="FFFFFF"/>
              </a:clrFrom>
              <a:clrTo>
                <a:srgbClr val="FFFFFF">
                  <a:alpha val="0"/>
                </a:srgbClr>
              </a:clrTo>
            </a:clrChange>
            <a:lum bright="70000" contrast="-70000"/>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val="0"/>
              </a:ext>
            </a:extLst>
          </a:blip>
          <a:stretch>
            <a:fillRect/>
          </a:stretch>
        </p:blipFill>
        <p:spPr>
          <a:xfrm>
            <a:off x="8020071" y="1346942"/>
            <a:ext cx="2635250" cy="2635250"/>
          </a:xfrm>
          <a:prstGeom prst="rect">
            <a:avLst/>
          </a:prstGeom>
          <a:solidFill>
            <a:srgbClr val="183858"/>
          </a:solidFill>
        </p:spPr>
      </p:pic>
    </p:spTree>
    <p:extLst>
      <p:ext uri="{BB962C8B-B14F-4D97-AF65-F5344CB8AC3E}">
        <p14:creationId xmlns:p14="http://schemas.microsoft.com/office/powerpoint/2010/main" val="1153236132"/>
      </p:ext>
    </p:extLst>
  </p:cSld>
  <p:clrMapOvr>
    <a:masterClrMapping/>
  </p:clrMapOvr>
  <p:transition spd="slow">
    <p:push dir="u"/>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BA0C1D-C4E8-8EA7-49E0-37872A5BEB6F}"/>
            </a:ext>
          </a:extLst>
        </p:cNvPr>
        <p:cNvGrpSpPr/>
        <p:nvPr/>
      </p:nvGrpSpPr>
      <p:grpSpPr>
        <a:xfrm>
          <a:off x="0" y="0"/>
          <a:ext cx="0" cy="0"/>
          <a:chOff x="0" y="0"/>
          <a:chExt cx="0" cy="0"/>
        </a:xfrm>
      </p:grpSpPr>
      <p:sp>
        <p:nvSpPr>
          <p:cNvPr id="2" name="Date Placeholder 1">
            <a:extLst>
              <a:ext uri="{FF2B5EF4-FFF2-40B4-BE49-F238E27FC236}">
                <a16:creationId xmlns:a16="http://schemas.microsoft.com/office/drawing/2014/main" id="{797D7008-3291-575D-9E37-0070EE66F48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744816F-F06A-4F91-8B14-7984842568B8}" type="datetime1">
              <a:rPr kumimoji="0" lang="fi-FI" sz="900" b="0" i="0" u="none" strike="noStrike" kern="1200" cap="none" spc="0" normalizeH="0" baseline="0" noProof="0" smtClean="0">
                <a:ln>
                  <a:noFill/>
                </a:ln>
                <a:no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en-GB" sz="900" b="0" i="0" u="none" strike="noStrike" kern="1200" cap="none" spc="0" normalizeH="0" baseline="0" noProof="0">
              <a:ln>
                <a:noFill/>
              </a:ln>
              <a:noFill/>
              <a:effectLst/>
              <a:uLnTx/>
              <a:uFillTx/>
              <a:latin typeface="Avenir Next LT Pro"/>
              <a:ea typeface="+mn-ea"/>
              <a:cs typeface="+mn-cs"/>
            </a:endParaRPr>
          </a:p>
        </p:txBody>
      </p:sp>
      <p:sp>
        <p:nvSpPr>
          <p:cNvPr id="3" name="Footer Placeholder 2">
            <a:extLst>
              <a:ext uri="{FF2B5EF4-FFF2-40B4-BE49-F238E27FC236}">
                <a16:creationId xmlns:a16="http://schemas.microsoft.com/office/drawing/2014/main" id="{FFDAB332-9C47-6E9D-C668-F95584BD3394}"/>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noFill/>
                <a:effectLst/>
                <a:uLnTx/>
                <a:uFillTx/>
                <a:latin typeface="Avenir Next LT Pro"/>
                <a:ea typeface="+mn-ea"/>
                <a:cs typeface="+mn-cs"/>
              </a:rPr>
              <a:t>© Rakennusteollisuus RT</a:t>
            </a:r>
            <a:endParaRPr kumimoji="0" lang="en-GB" sz="900" b="0" i="0" u="none" strike="noStrike" kern="1200" cap="none" spc="0" normalizeH="0" baseline="0" noProof="0">
              <a:ln>
                <a:noFill/>
              </a:ln>
              <a:noFill/>
              <a:effectLst/>
              <a:uLnTx/>
              <a:uFillTx/>
              <a:latin typeface="Avenir Next LT Pro"/>
              <a:ea typeface="+mn-ea"/>
              <a:cs typeface="+mn-cs"/>
            </a:endParaRPr>
          </a:p>
        </p:txBody>
      </p:sp>
      <p:sp>
        <p:nvSpPr>
          <p:cNvPr id="4" name="Slide Number Placeholder 3">
            <a:extLst>
              <a:ext uri="{FF2B5EF4-FFF2-40B4-BE49-F238E27FC236}">
                <a16:creationId xmlns:a16="http://schemas.microsoft.com/office/drawing/2014/main" id="{6E4CA298-7501-CAAE-1D69-61B6E03CF26A}"/>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en-GB" sz="900" b="0" i="0" u="none" strike="noStrike" kern="1200" cap="none" spc="0" normalizeH="0" baseline="0" noProof="0" smtClean="0">
                <a:ln>
                  <a:noFill/>
                </a:ln>
                <a:no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45</a:t>
            </a:fld>
            <a:endParaRPr kumimoji="0" lang="en-GB" sz="900" b="0" i="0" u="none" strike="noStrike" kern="1200" cap="none" spc="0" normalizeH="0" baseline="0" noProof="0">
              <a:ln>
                <a:noFill/>
              </a:ln>
              <a:noFill/>
              <a:effectLst/>
              <a:uLnTx/>
              <a:uFillTx/>
              <a:latin typeface="Avenir Next LT Pro Demi"/>
              <a:ea typeface="+mn-ea"/>
              <a:cs typeface="+mn-cs"/>
            </a:endParaRPr>
          </a:p>
        </p:txBody>
      </p:sp>
    </p:spTree>
    <p:extLst>
      <p:ext uri="{BB962C8B-B14F-4D97-AF65-F5344CB8AC3E}">
        <p14:creationId xmlns:p14="http://schemas.microsoft.com/office/powerpoint/2010/main" val="26660449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a:extLst>
            <a:ext uri="{FF2B5EF4-FFF2-40B4-BE49-F238E27FC236}">
              <a16:creationId xmlns:a16="http://schemas.microsoft.com/office/drawing/2014/main" id="{40022EF6-6EB7-AA42-EF73-5AEE48B3BD68}"/>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EEC86E91-A89D-3C46-E35D-0D6CCBB11A9F}"/>
              </a:ext>
            </a:extLst>
          </p:cNvPr>
          <p:cNvSpPr>
            <a:spLocks noGrp="1"/>
          </p:cNvSpPr>
          <p:nvPr>
            <p:ph type="ctrTitle"/>
          </p:nvPr>
        </p:nvSpPr>
        <p:spPr>
          <a:xfrm>
            <a:off x="684971" y="2255873"/>
            <a:ext cx="6164613" cy="1695641"/>
          </a:xfrm>
        </p:spPr>
        <p:txBody>
          <a:bodyPr>
            <a:noAutofit/>
          </a:bodyPr>
          <a:lstStyle/>
          <a:p>
            <a:r>
              <a:rPr lang="en-US" sz="3600" b="1"/>
              <a:t>Why should we strive for digital supply chain management?</a:t>
            </a:r>
            <a:endParaRPr lang="fi-FI" sz="3600"/>
          </a:p>
        </p:txBody>
      </p:sp>
      <p:sp>
        <p:nvSpPr>
          <p:cNvPr id="6" name="Google Shape;1894;p38">
            <a:extLst>
              <a:ext uri="{FF2B5EF4-FFF2-40B4-BE49-F238E27FC236}">
                <a16:creationId xmlns:a16="http://schemas.microsoft.com/office/drawing/2014/main" id="{9360EBF1-9E88-9893-B217-E1C4B5229F00}"/>
              </a:ext>
            </a:extLst>
          </p:cNvPr>
          <p:cNvSpPr txBox="1">
            <a:spLocks/>
          </p:cNvSpPr>
          <p:nvPr/>
        </p:nvSpPr>
        <p:spPr>
          <a:xfrm>
            <a:off x="6987317" y="5762630"/>
            <a:ext cx="4985042" cy="715500"/>
          </a:xfrm>
          <a:prstGeom prst="rect">
            <a:avLst/>
          </a:prstGeom>
          <a:noFill/>
          <a:ln>
            <a:noFill/>
          </a:ln>
        </p:spPr>
        <p:txBody>
          <a:bodyPr spcFirstLastPara="1" vert="horz" wrap="square" lIns="0" tIns="0" rIns="0" bIns="0" rtlCol="0" anchor="t" anchorCtr="0">
            <a:noAutofit/>
          </a:bodyPr>
          <a:lst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a:lstStyle>
          <a:p>
            <a:pPr marL="0" marR="0" lvl="0" indent="0" algn="ctr" defTabSz="914400" rtl="0" eaLnBrk="1" fontAlgn="auto" latinLnBrk="0" hangingPunct="1">
              <a:lnSpc>
                <a:spcPct val="95000"/>
              </a:lnSpc>
              <a:spcBef>
                <a:spcPts val="0"/>
              </a:spcBef>
              <a:spcAft>
                <a:spcPts val="0"/>
              </a:spcAft>
              <a:buClr>
                <a:prstClr val="black"/>
              </a:buClr>
              <a:buSzPts val="3200"/>
              <a:buFont typeface="Arial"/>
              <a:buNone/>
              <a:tabLst/>
              <a:defRPr/>
            </a:pPr>
            <a:endParaRPr kumimoji="0" lang="fi-FI" sz="2400" b="1" i="0" u="none" strike="noStrike" kern="1200" cap="none" spc="0" normalizeH="0" baseline="0" noProof="0">
              <a:ln>
                <a:noFill/>
              </a:ln>
              <a:solidFill>
                <a:prstClr val="black"/>
              </a:solidFill>
              <a:effectLst/>
              <a:uLnTx/>
              <a:uFillTx/>
              <a:latin typeface="Aptos Display" panose="02110004020202020204"/>
              <a:ea typeface="+mj-ea"/>
              <a:cs typeface="+mj-cs"/>
            </a:endParaRPr>
          </a:p>
        </p:txBody>
      </p:sp>
      <p:grpSp>
        <p:nvGrpSpPr>
          <p:cNvPr id="22" name="Ryhmä 21">
            <a:extLst>
              <a:ext uri="{FF2B5EF4-FFF2-40B4-BE49-F238E27FC236}">
                <a16:creationId xmlns:a16="http://schemas.microsoft.com/office/drawing/2014/main" id="{8BF5A785-B188-0C2E-9ACB-8AAE3904F470}"/>
              </a:ext>
            </a:extLst>
          </p:cNvPr>
          <p:cNvGrpSpPr/>
          <p:nvPr/>
        </p:nvGrpSpPr>
        <p:grpSpPr>
          <a:xfrm>
            <a:off x="7095109" y="799967"/>
            <a:ext cx="4769700" cy="4769700"/>
            <a:chOff x="7095109" y="799967"/>
            <a:chExt cx="4769700" cy="4769700"/>
          </a:xfrm>
        </p:grpSpPr>
        <p:sp>
          <p:nvSpPr>
            <p:cNvPr id="8" name="Google Shape;1896;p38">
              <a:extLst>
                <a:ext uri="{FF2B5EF4-FFF2-40B4-BE49-F238E27FC236}">
                  <a16:creationId xmlns:a16="http://schemas.microsoft.com/office/drawing/2014/main" id="{A1CD7754-A2B6-B5E2-6F2B-BB6B0115FAA4}"/>
                </a:ext>
              </a:extLst>
            </p:cNvPr>
            <p:cNvSpPr/>
            <p:nvPr/>
          </p:nvSpPr>
          <p:spPr>
            <a:xfrm>
              <a:off x="7095109" y="799967"/>
              <a:ext cx="4769700" cy="4769700"/>
            </a:xfrm>
            <a:prstGeom prst="ellipse">
              <a:avLst/>
            </a:prstGeom>
            <a:solidFill>
              <a:srgbClr val="FE5D3E"/>
            </a:solidFill>
            <a:ln w="12700" cap="flat" cmpd="sng">
              <a:solidFill>
                <a:srgbClr val="FE5D3E"/>
              </a:solidFill>
              <a:prstDash val="solid"/>
              <a:miter lim="80000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67AAE"/>
                </a:solidFill>
                <a:effectLst/>
                <a:uLnTx/>
                <a:uFillTx/>
                <a:latin typeface="Aptos" panose="02110004020202020204"/>
                <a:ea typeface="+mn-ea"/>
                <a:cs typeface="+mn-cs"/>
              </a:endParaRPr>
            </a:p>
          </p:txBody>
        </p:sp>
        <p:sp>
          <p:nvSpPr>
            <p:cNvPr id="9" name="Google Shape;1897;p38">
              <a:extLst>
                <a:ext uri="{FF2B5EF4-FFF2-40B4-BE49-F238E27FC236}">
                  <a16:creationId xmlns:a16="http://schemas.microsoft.com/office/drawing/2014/main" id="{48570484-976F-2ACD-9892-46C688BC5060}"/>
                </a:ext>
              </a:extLst>
            </p:cNvPr>
            <p:cNvSpPr txBox="1"/>
            <p:nvPr/>
          </p:nvSpPr>
          <p:spPr>
            <a:xfrm>
              <a:off x="8585609" y="1038447"/>
              <a:ext cx="1788600" cy="477000"/>
            </a:xfrm>
            <a:prstGeom prst="rect">
              <a:avLst/>
            </a:prstGeom>
            <a:noFill/>
            <a:ln>
              <a:noFill/>
            </a:ln>
          </p:spPr>
          <p:txBody>
            <a:bodyPr spcFirstLastPara="1" wrap="square" lIns="113775" tIns="113775" rIns="113775" bIns="113775" anchor="ctr" anchorCtr="0">
              <a:noAutofit/>
            </a:bodyPr>
            <a:lstStyle/>
            <a:p>
              <a:pPr marL="0" marR="0" lvl="0" indent="0" algn="ctr" defTabSz="914400" rtl="0" eaLnBrk="1" fontAlgn="auto" latinLnBrk="0" hangingPunct="1">
                <a:lnSpc>
                  <a:spcPct val="90000"/>
                </a:lnSpc>
                <a:spcBef>
                  <a:spcPts val="0"/>
                </a:spcBef>
                <a:spcAft>
                  <a:spcPts val="0"/>
                </a:spcAft>
                <a:buClr>
                  <a:prstClr val="white"/>
                </a:buClr>
                <a:buSzPts val="1600"/>
                <a:buFont typeface="Arial"/>
                <a:buNone/>
                <a:tabLst/>
                <a:defRPr/>
              </a:pPr>
              <a:r>
                <a:rPr kumimoji="0" lang="fi-FI" sz="1800" b="1" i="0" u="none" strike="noStrike" kern="1200" cap="none" spc="0" normalizeH="0" baseline="0" noProof="0">
                  <a:ln>
                    <a:noFill/>
                  </a:ln>
                  <a:solidFill>
                    <a:prstClr val="white"/>
                  </a:solidFill>
                  <a:effectLst/>
                  <a:uLnTx/>
                  <a:uFillTx/>
                  <a:latin typeface="Arial"/>
                  <a:ea typeface="Arial"/>
                  <a:cs typeface="Arial"/>
                  <a:sym typeface="Arial"/>
                </a:rPr>
                <a:t>€</a:t>
              </a:r>
              <a:endParaRPr kumimoji="0" sz="1800" b="1" i="0" u="none" strike="noStrike" kern="1200" cap="none" spc="0" normalizeH="0" baseline="0" noProof="0">
                <a:ln>
                  <a:noFill/>
                </a:ln>
                <a:solidFill>
                  <a:prstClr val="white"/>
                </a:solidFill>
                <a:effectLst/>
                <a:uLnTx/>
                <a:uFillTx/>
                <a:latin typeface="Arial"/>
                <a:ea typeface="Arial"/>
                <a:cs typeface="Arial"/>
                <a:sym typeface="Arial"/>
              </a:endParaRPr>
            </a:p>
          </p:txBody>
        </p:sp>
      </p:grpSp>
      <p:grpSp>
        <p:nvGrpSpPr>
          <p:cNvPr id="21" name="Ryhmä 20">
            <a:extLst>
              <a:ext uri="{FF2B5EF4-FFF2-40B4-BE49-F238E27FC236}">
                <a16:creationId xmlns:a16="http://schemas.microsoft.com/office/drawing/2014/main" id="{D4B10C4B-E862-25F9-4A0F-D18F57AC8AA1}"/>
              </a:ext>
            </a:extLst>
          </p:cNvPr>
          <p:cNvGrpSpPr/>
          <p:nvPr/>
        </p:nvGrpSpPr>
        <p:grpSpPr>
          <a:xfrm>
            <a:off x="7452829" y="1515407"/>
            <a:ext cx="4054200" cy="4054200"/>
            <a:chOff x="7452829" y="1515407"/>
            <a:chExt cx="4054200" cy="4054200"/>
          </a:xfrm>
        </p:grpSpPr>
        <p:sp>
          <p:nvSpPr>
            <p:cNvPr id="10" name="Google Shape;1898;p38">
              <a:extLst>
                <a:ext uri="{FF2B5EF4-FFF2-40B4-BE49-F238E27FC236}">
                  <a16:creationId xmlns:a16="http://schemas.microsoft.com/office/drawing/2014/main" id="{68D3673C-E607-2132-C288-B848B99AA5C0}"/>
                </a:ext>
              </a:extLst>
            </p:cNvPr>
            <p:cNvSpPr/>
            <p:nvPr/>
          </p:nvSpPr>
          <p:spPr>
            <a:xfrm>
              <a:off x="7452829" y="1515407"/>
              <a:ext cx="4054200" cy="4054200"/>
            </a:xfrm>
            <a:prstGeom prst="ellipse">
              <a:avLst/>
            </a:prstGeom>
            <a:solidFill>
              <a:srgbClr val="FEB81C"/>
            </a:solidFill>
            <a:ln w="12700" cap="flat" cmpd="sng">
              <a:noFill/>
              <a:prstDash val="solid"/>
              <a:miter lim="80000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 name="Google Shape;1899;p38">
              <a:extLst>
                <a:ext uri="{FF2B5EF4-FFF2-40B4-BE49-F238E27FC236}">
                  <a16:creationId xmlns:a16="http://schemas.microsoft.com/office/drawing/2014/main" id="{D804309F-ADCA-650E-74D6-F26D02C415E4}"/>
                </a:ext>
              </a:extLst>
            </p:cNvPr>
            <p:cNvSpPr txBox="1"/>
            <p:nvPr/>
          </p:nvSpPr>
          <p:spPr>
            <a:xfrm>
              <a:off x="8514214" y="1733359"/>
              <a:ext cx="1931249" cy="466200"/>
            </a:xfrm>
            <a:prstGeom prst="rect">
              <a:avLst/>
            </a:prstGeom>
            <a:noFill/>
            <a:ln>
              <a:noFill/>
            </a:ln>
          </p:spPr>
          <p:txBody>
            <a:bodyPr spcFirstLastPara="1" wrap="square" lIns="113775" tIns="113775" rIns="113775" bIns="113775" anchor="ctr" anchorCtr="0">
              <a:noAutofit/>
            </a:bodyPr>
            <a:lstStyle/>
            <a:p>
              <a:pPr marL="0" marR="0" lvl="0" indent="0" algn="ctr" defTabSz="914400" rtl="0" eaLnBrk="1" fontAlgn="auto" latinLnBrk="0" hangingPunct="1">
                <a:lnSpc>
                  <a:spcPct val="90000"/>
                </a:lnSpc>
                <a:spcBef>
                  <a:spcPts val="0"/>
                </a:spcBef>
                <a:spcAft>
                  <a:spcPts val="0"/>
                </a:spcAft>
                <a:buClr>
                  <a:prstClr val="white"/>
                </a:buClr>
                <a:buSzPts val="1600"/>
                <a:buFont typeface="Arial"/>
                <a:buNone/>
                <a:tabLst/>
                <a:defRPr/>
              </a:pPr>
              <a:r>
                <a:rPr kumimoji="0" lang="fi-FI" sz="1800" b="1" i="0" u="none" strike="noStrike" kern="1200" cap="none" spc="0" normalizeH="0" baseline="0" noProof="0">
                  <a:ln>
                    <a:noFill/>
                  </a:ln>
                  <a:solidFill>
                    <a:prstClr val="white"/>
                  </a:solidFill>
                  <a:effectLst/>
                  <a:uLnTx/>
                  <a:uFillTx/>
                  <a:latin typeface="Arial"/>
                  <a:ea typeface="Arial"/>
                  <a:cs typeface="Arial"/>
                  <a:sym typeface="Arial"/>
                </a:rPr>
                <a:t>CO</a:t>
              </a:r>
              <a:r>
                <a:rPr kumimoji="0" lang="fi-FI" sz="1800" b="1" i="0" u="none" strike="noStrike" kern="1200" cap="none" spc="0" normalizeH="0" baseline="30000" noProof="0">
                  <a:ln>
                    <a:noFill/>
                  </a:ln>
                  <a:solidFill>
                    <a:prstClr val="white"/>
                  </a:solidFill>
                  <a:effectLst/>
                  <a:uLnTx/>
                  <a:uFillTx/>
                  <a:latin typeface="Arial"/>
                  <a:ea typeface="Arial"/>
                  <a:cs typeface="Arial"/>
                  <a:sym typeface="Arial"/>
                </a:rPr>
                <a:t>2</a:t>
              </a:r>
              <a:r>
                <a:rPr kumimoji="0" lang="fi-FI" sz="1800" b="1" i="0" u="none" strike="noStrike" kern="1200" cap="none" spc="0" normalizeH="0" baseline="0" noProof="0">
                  <a:ln>
                    <a:noFill/>
                  </a:ln>
                  <a:solidFill>
                    <a:prstClr val="white"/>
                  </a:solidFill>
                  <a:effectLst/>
                  <a:uLnTx/>
                  <a:uFillTx/>
                  <a:latin typeface="Arial"/>
                  <a:ea typeface="Arial"/>
                  <a:cs typeface="Arial"/>
                  <a:sym typeface="Arial"/>
                </a:rPr>
                <a:t>-emissions</a:t>
              </a:r>
              <a:endParaRPr kumimoji="0" sz="2000" b="1"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0" name="Ryhmä 19">
            <a:extLst>
              <a:ext uri="{FF2B5EF4-FFF2-40B4-BE49-F238E27FC236}">
                <a16:creationId xmlns:a16="http://schemas.microsoft.com/office/drawing/2014/main" id="{2AA49122-7ADD-09B6-6E28-B21077660354}"/>
              </a:ext>
            </a:extLst>
          </p:cNvPr>
          <p:cNvGrpSpPr/>
          <p:nvPr/>
        </p:nvGrpSpPr>
        <p:grpSpPr>
          <a:xfrm>
            <a:off x="7810549" y="2230847"/>
            <a:ext cx="3338700" cy="3338700"/>
            <a:chOff x="7810549" y="2230847"/>
            <a:chExt cx="3338700" cy="3338700"/>
          </a:xfrm>
        </p:grpSpPr>
        <p:sp>
          <p:nvSpPr>
            <p:cNvPr id="12" name="Google Shape;1900;p38">
              <a:extLst>
                <a:ext uri="{FF2B5EF4-FFF2-40B4-BE49-F238E27FC236}">
                  <a16:creationId xmlns:a16="http://schemas.microsoft.com/office/drawing/2014/main" id="{89045535-3624-9011-ED79-BA39001F3DEA}"/>
                </a:ext>
              </a:extLst>
            </p:cNvPr>
            <p:cNvSpPr/>
            <p:nvPr/>
          </p:nvSpPr>
          <p:spPr>
            <a:xfrm>
              <a:off x="7810549" y="2230847"/>
              <a:ext cx="3338700" cy="3338700"/>
            </a:xfrm>
            <a:prstGeom prst="ellipse">
              <a:avLst/>
            </a:prstGeom>
            <a:solidFill>
              <a:srgbClr val="48CCBE"/>
            </a:solidFill>
            <a:ln w="12700" cap="flat" cmpd="sng">
              <a:noFill/>
              <a:prstDash val="solid"/>
              <a:miter lim="80000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 name="Google Shape;1901;p38">
              <a:extLst>
                <a:ext uri="{FF2B5EF4-FFF2-40B4-BE49-F238E27FC236}">
                  <a16:creationId xmlns:a16="http://schemas.microsoft.com/office/drawing/2014/main" id="{8726245C-B141-7CC8-4954-E7FFBCA6C4B4}"/>
                </a:ext>
              </a:extLst>
            </p:cNvPr>
            <p:cNvSpPr txBox="1"/>
            <p:nvPr/>
          </p:nvSpPr>
          <p:spPr>
            <a:xfrm>
              <a:off x="8616016" y="2461219"/>
              <a:ext cx="1727700" cy="460800"/>
            </a:xfrm>
            <a:prstGeom prst="rect">
              <a:avLst/>
            </a:prstGeom>
            <a:noFill/>
            <a:ln>
              <a:noFill/>
            </a:ln>
          </p:spPr>
          <p:txBody>
            <a:bodyPr spcFirstLastPara="1" wrap="square" lIns="0" tIns="113775" rIns="0" bIns="113775" anchor="ctr" anchorCtr="0">
              <a:noAutofit/>
            </a:bodyPr>
            <a:lstStyle/>
            <a:p>
              <a:pPr marL="0" marR="0" lvl="0" indent="0" algn="ctr" defTabSz="914400" rtl="0" eaLnBrk="1" fontAlgn="auto" latinLnBrk="0" hangingPunct="1">
                <a:lnSpc>
                  <a:spcPct val="90000"/>
                </a:lnSpc>
                <a:spcBef>
                  <a:spcPts val="0"/>
                </a:spcBef>
                <a:spcAft>
                  <a:spcPts val="0"/>
                </a:spcAft>
                <a:buClr>
                  <a:prstClr val="white"/>
                </a:buClr>
                <a:buSzPts val="1600"/>
                <a:buFont typeface="Arial"/>
                <a:buNone/>
                <a:tabLst/>
                <a:defRPr/>
              </a:pPr>
              <a:r>
                <a:rPr kumimoji="0" lang="fi-FI" sz="1800" b="1" i="0" u="none" strike="noStrike" kern="1200" cap="none" spc="0" normalizeH="0" baseline="0" noProof="0" err="1">
                  <a:ln>
                    <a:noFill/>
                  </a:ln>
                  <a:solidFill>
                    <a:prstClr val="white"/>
                  </a:solidFill>
                  <a:effectLst/>
                  <a:uLnTx/>
                  <a:uFillTx/>
                  <a:latin typeface="Arial"/>
                  <a:ea typeface="Arial"/>
                  <a:cs typeface="Arial"/>
                  <a:sym typeface="Arial"/>
                </a:rPr>
                <a:t>Work</a:t>
              </a:r>
              <a:r>
                <a:rPr kumimoji="0" lang="fi-FI" sz="1800" b="1" i="0" u="none" strike="noStrike" kern="1200" cap="none" spc="0" normalizeH="0" baseline="0" noProof="0">
                  <a:ln>
                    <a:noFill/>
                  </a:ln>
                  <a:solidFill>
                    <a:prstClr val="white"/>
                  </a:solidFill>
                  <a:effectLst/>
                  <a:uLnTx/>
                  <a:uFillTx/>
                  <a:latin typeface="Arial"/>
                  <a:ea typeface="Arial"/>
                  <a:cs typeface="Arial"/>
                  <a:sym typeface="Arial"/>
                </a:rPr>
                <a:t> </a:t>
              </a:r>
              <a:r>
                <a:rPr kumimoji="0" lang="fi-FI" sz="1800" b="1" i="0" u="none" strike="noStrike" kern="1200" cap="none" spc="0" normalizeH="0" baseline="0" noProof="0" err="1">
                  <a:ln>
                    <a:noFill/>
                  </a:ln>
                  <a:solidFill>
                    <a:prstClr val="white"/>
                  </a:solidFill>
                  <a:effectLst/>
                  <a:uLnTx/>
                  <a:uFillTx/>
                  <a:latin typeface="Arial"/>
                  <a:ea typeface="Arial"/>
                  <a:cs typeface="Arial"/>
                  <a:sym typeface="Arial"/>
                </a:rPr>
                <a:t>safety</a:t>
              </a:r>
              <a:endParaRPr kumimoji="0" sz="2000" b="1"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9" name="Ryhmä 18">
            <a:extLst>
              <a:ext uri="{FF2B5EF4-FFF2-40B4-BE49-F238E27FC236}">
                <a16:creationId xmlns:a16="http://schemas.microsoft.com/office/drawing/2014/main" id="{E8CA6D66-C462-4F01-2CE5-18A8731EFA80}"/>
              </a:ext>
            </a:extLst>
          </p:cNvPr>
          <p:cNvGrpSpPr/>
          <p:nvPr/>
        </p:nvGrpSpPr>
        <p:grpSpPr>
          <a:xfrm>
            <a:off x="8168269" y="2946287"/>
            <a:ext cx="2623200" cy="2623200"/>
            <a:chOff x="8168269" y="2946287"/>
            <a:chExt cx="2623200" cy="2623200"/>
          </a:xfrm>
        </p:grpSpPr>
        <p:sp>
          <p:nvSpPr>
            <p:cNvPr id="14" name="Google Shape;1902;p38">
              <a:extLst>
                <a:ext uri="{FF2B5EF4-FFF2-40B4-BE49-F238E27FC236}">
                  <a16:creationId xmlns:a16="http://schemas.microsoft.com/office/drawing/2014/main" id="{00C20C91-9F05-ED81-2C92-10BB9648D6F4}"/>
                </a:ext>
              </a:extLst>
            </p:cNvPr>
            <p:cNvSpPr/>
            <p:nvPr/>
          </p:nvSpPr>
          <p:spPr>
            <a:xfrm>
              <a:off x="8168269" y="2946287"/>
              <a:ext cx="2623200" cy="2623200"/>
            </a:xfrm>
            <a:prstGeom prst="ellipse">
              <a:avLst/>
            </a:prstGeom>
            <a:solidFill>
              <a:srgbClr val="8CC5FE"/>
            </a:solidFill>
            <a:ln w="12700" cap="flat" cmpd="sng">
              <a:noFill/>
              <a:prstDash val="solid"/>
              <a:miter lim="80000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 name="Google Shape;1903;p38">
              <a:extLst>
                <a:ext uri="{FF2B5EF4-FFF2-40B4-BE49-F238E27FC236}">
                  <a16:creationId xmlns:a16="http://schemas.microsoft.com/office/drawing/2014/main" id="{497DB67E-549A-51E2-05DF-A238C9473B25}"/>
                </a:ext>
              </a:extLst>
            </p:cNvPr>
            <p:cNvSpPr txBox="1"/>
            <p:nvPr/>
          </p:nvSpPr>
          <p:spPr>
            <a:xfrm>
              <a:off x="8771624" y="3182382"/>
              <a:ext cx="1416600" cy="472200"/>
            </a:xfrm>
            <a:prstGeom prst="rect">
              <a:avLst/>
            </a:prstGeom>
            <a:noFill/>
            <a:ln>
              <a:noFill/>
            </a:ln>
          </p:spPr>
          <p:txBody>
            <a:bodyPr spcFirstLastPara="1" wrap="square" lIns="113775" tIns="113775" rIns="113775" bIns="113775" anchor="ctr" anchorCtr="0">
              <a:noAutofit/>
            </a:bodyPr>
            <a:lstStyle/>
            <a:p>
              <a:pPr marL="0" marR="0" lvl="0" indent="0" algn="ctr" defTabSz="914400" rtl="0" eaLnBrk="1" fontAlgn="auto" latinLnBrk="0" hangingPunct="1">
                <a:lnSpc>
                  <a:spcPct val="90000"/>
                </a:lnSpc>
                <a:spcBef>
                  <a:spcPts val="0"/>
                </a:spcBef>
                <a:spcAft>
                  <a:spcPts val="0"/>
                </a:spcAft>
                <a:buClr>
                  <a:prstClr val="white"/>
                </a:buClr>
                <a:buSzPts val="1600"/>
                <a:buFont typeface="Arial"/>
                <a:buNone/>
                <a:tabLst/>
                <a:defRPr/>
              </a:pPr>
              <a:r>
                <a:rPr kumimoji="0" lang="fi-FI" sz="1800" b="1" i="0" u="none" strike="noStrike" kern="1200" cap="none" spc="0" normalizeH="0" baseline="0" noProof="0">
                  <a:ln>
                    <a:noFill/>
                  </a:ln>
                  <a:solidFill>
                    <a:prstClr val="white"/>
                  </a:solidFill>
                  <a:effectLst/>
                  <a:uLnTx/>
                  <a:uFillTx/>
                  <a:latin typeface="Arial"/>
                  <a:ea typeface="Arial"/>
                  <a:cs typeface="Arial"/>
                  <a:sym typeface="Arial"/>
                </a:rPr>
                <a:t>Time</a:t>
              </a:r>
              <a:endParaRPr kumimoji="0" sz="2000" b="1" i="0" u="none" strike="noStrike" kern="1200" cap="none" spc="0" normalizeH="0" baseline="0" noProof="0">
                <a:ln>
                  <a:noFill/>
                </a:ln>
                <a:solidFill>
                  <a:prstClr val="white"/>
                </a:solidFill>
                <a:effectLst/>
                <a:uLnTx/>
                <a:uFillTx/>
                <a:latin typeface="Aptos" panose="02110004020202020204"/>
                <a:ea typeface="+mn-ea"/>
                <a:cs typeface="+mn-cs"/>
              </a:endParaRPr>
            </a:p>
          </p:txBody>
        </p:sp>
      </p:grpSp>
      <p:grpSp>
        <p:nvGrpSpPr>
          <p:cNvPr id="18" name="Ryhmä 17">
            <a:extLst>
              <a:ext uri="{FF2B5EF4-FFF2-40B4-BE49-F238E27FC236}">
                <a16:creationId xmlns:a16="http://schemas.microsoft.com/office/drawing/2014/main" id="{5AD260AA-4C00-5EC2-05E8-FDB5C83C9519}"/>
              </a:ext>
            </a:extLst>
          </p:cNvPr>
          <p:cNvGrpSpPr/>
          <p:nvPr/>
        </p:nvGrpSpPr>
        <p:grpSpPr>
          <a:xfrm>
            <a:off x="8525989" y="3661727"/>
            <a:ext cx="1907700" cy="1907700"/>
            <a:chOff x="8525989" y="3661727"/>
            <a:chExt cx="1907700" cy="1907700"/>
          </a:xfrm>
        </p:grpSpPr>
        <p:sp>
          <p:nvSpPr>
            <p:cNvPr id="16" name="Google Shape;1904;p38">
              <a:extLst>
                <a:ext uri="{FF2B5EF4-FFF2-40B4-BE49-F238E27FC236}">
                  <a16:creationId xmlns:a16="http://schemas.microsoft.com/office/drawing/2014/main" id="{0430CA0C-903F-2CC0-E13B-D63E0827F7D1}"/>
                </a:ext>
              </a:extLst>
            </p:cNvPr>
            <p:cNvSpPr/>
            <p:nvPr/>
          </p:nvSpPr>
          <p:spPr>
            <a:xfrm>
              <a:off x="8525989" y="3661727"/>
              <a:ext cx="1907700" cy="1907700"/>
            </a:xfrm>
            <a:prstGeom prst="ellipse">
              <a:avLst/>
            </a:prstGeom>
            <a:solidFill>
              <a:srgbClr val="567AAE"/>
            </a:solidFill>
            <a:ln w="12700" cap="flat" cmpd="sng">
              <a:noFill/>
              <a:prstDash val="solid"/>
              <a:miter lim="80000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 name="Google Shape;1905;p38">
              <a:extLst>
                <a:ext uri="{FF2B5EF4-FFF2-40B4-BE49-F238E27FC236}">
                  <a16:creationId xmlns:a16="http://schemas.microsoft.com/office/drawing/2014/main" id="{9FAAD1DA-9611-02D2-8EA0-8879BAA02A85}"/>
                </a:ext>
              </a:extLst>
            </p:cNvPr>
            <p:cNvSpPr txBox="1"/>
            <p:nvPr/>
          </p:nvSpPr>
          <p:spPr>
            <a:xfrm>
              <a:off x="8805386" y="4138687"/>
              <a:ext cx="1349100" cy="954000"/>
            </a:xfrm>
            <a:prstGeom prst="rect">
              <a:avLst/>
            </a:prstGeom>
            <a:noFill/>
            <a:ln>
              <a:noFill/>
            </a:ln>
          </p:spPr>
          <p:txBody>
            <a:bodyPr spcFirstLastPara="1" wrap="square" lIns="113775" tIns="113775" rIns="113775" bIns="113775" anchor="ctr" anchorCtr="0">
              <a:noAutofit/>
            </a:bodyPr>
            <a:lstStyle/>
            <a:p>
              <a:pPr marL="0" marR="0" lvl="0" indent="0" algn="ctr" defTabSz="914400" rtl="0" eaLnBrk="1" fontAlgn="auto" latinLnBrk="0" hangingPunct="1">
                <a:lnSpc>
                  <a:spcPct val="90000"/>
                </a:lnSpc>
                <a:spcBef>
                  <a:spcPts val="0"/>
                </a:spcBef>
                <a:spcAft>
                  <a:spcPts val="0"/>
                </a:spcAft>
                <a:buClr>
                  <a:prstClr val="white"/>
                </a:buClr>
                <a:buSzPts val="1600"/>
                <a:buFont typeface="Arial"/>
                <a:buNone/>
                <a:tabLst/>
                <a:defRPr/>
              </a:pPr>
              <a:r>
                <a:rPr kumimoji="0" lang="fi-FI" sz="1800" b="1" i="0" u="none" strike="noStrike" kern="1200" cap="none" spc="0" normalizeH="0" baseline="0" noProof="0" err="1">
                  <a:ln>
                    <a:noFill/>
                  </a:ln>
                  <a:solidFill>
                    <a:prstClr val="white"/>
                  </a:solidFill>
                  <a:effectLst/>
                  <a:uLnTx/>
                  <a:uFillTx/>
                  <a:latin typeface="Arial"/>
                  <a:ea typeface="Arial"/>
                  <a:cs typeface="Arial"/>
                  <a:sym typeface="Arial"/>
                </a:rPr>
                <a:t>Quality</a:t>
              </a:r>
              <a:endParaRPr kumimoji="0" lang="fi-FI" sz="1800" b="1" i="0" u="none" strike="noStrike" kern="1200" cap="none" spc="0" normalizeH="0" baseline="0" noProof="0">
                <a:ln>
                  <a:noFill/>
                </a:ln>
                <a:solidFill>
                  <a:prstClr val="white"/>
                </a:solidFill>
                <a:effectLst/>
                <a:uLnTx/>
                <a:uFillTx/>
                <a:latin typeface="Arial"/>
                <a:ea typeface="Arial"/>
                <a:cs typeface="Arial"/>
                <a:sym typeface="Arial"/>
              </a:endParaRPr>
            </a:p>
          </p:txBody>
        </p:sp>
      </p:grpSp>
    </p:spTree>
    <p:extLst>
      <p:ext uri="{BB962C8B-B14F-4D97-AF65-F5344CB8AC3E}">
        <p14:creationId xmlns:p14="http://schemas.microsoft.com/office/powerpoint/2010/main" val="3344737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19"/>
                                        </p:tgtEl>
                                        <p:attrNameLst>
                                          <p:attrName>style.visibility</p:attrName>
                                        </p:attrNameLst>
                                      </p:cBhvr>
                                      <p:to>
                                        <p:strVal val="visible"/>
                                      </p:to>
                                    </p:set>
                                    <p:anim calcmode="lin" valueType="num">
                                      <p:cBhvr additive="base">
                                        <p:cTn id="13" dur="500" fill="hold"/>
                                        <p:tgtEl>
                                          <p:spTgt spid="19"/>
                                        </p:tgtEl>
                                        <p:attrNameLst>
                                          <p:attrName>ppt_x</p:attrName>
                                        </p:attrNameLst>
                                      </p:cBhvr>
                                      <p:tavLst>
                                        <p:tav tm="0">
                                          <p:val>
                                            <p:strVal val="#ppt_x"/>
                                          </p:val>
                                        </p:tav>
                                        <p:tav tm="100000">
                                          <p:val>
                                            <p:strVal val="#ppt_x"/>
                                          </p:val>
                                        </p:tav>
                                      </p:tavLst>
                                    </p:anim>
                                    <p:anim calcmode="lin" valueType="num">
                                      <p:cBhvr additive="base">
                                        <p:cTn id="14"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nodeType="click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500" fill="hold"/>
                                        <p:tgtEl>
                                          <p:spTgt spid="20"/>
                                        </p:tgtEl>
                                        <p:attrNameLst>
                                          <p:attrName>ppt_x</p:attrName>
                                        </p:attrNameLst>
                                      </p:cBhvr>
                                      <p:tavLst>
                                        <p:tav tm="0">
                                          <p:val>
                                            <p:strVal val="#ppt_x"/>
                                          </p:val>
                                        </p:tav>
                                        <p:tav tm="100000">
                                          <p:val>
                                            <p:strVal val="#ppt_x"/>
                                          </p:val>
                                        </p:tav>
                                      </p:tavLst>
                                    </p:anim>
                                    <p:anim calcmode="lin" valueType="num">
                                      <p:cBhvr additive="base">
                                        <p:cTn id="20" dur="500" fill="hold"/>
                                        <p:tgtEl>
                                          <p:spTgt spid="20"/>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nodeType="click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ppt_x"/>
                                          </p:val>
                                        </p:tav>
                                        <p:tav tm="100000">
                                          <p:val>
                                            <p:strVal val="#ppt_x"/>
                                          </p:val>
                                        </p:tav>
                                      </p:tavLst>
                                    </p:anim>
                                    <p:anim calcmode="lin" valueType="num">
                                      <p:cBhvr additive="base">
                                        <p:cTn id="26"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 fill="hold" nodeType="click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ppt_x"/>
                                          </p:val>
                                        </p:tav>
                                        <p:tav tm="100000">
                                          <p:val>
                                            <p:strVal val="#ppt_x"/>
                                          </p:val>
                                        </p:tav>
                                      </p:tavLst>
                                    </p:anim>
                                    <p:anim calcmode="lin" valueType="num">
                                      <p:cBhvr additive="base">
                                        <p:cTn id="32"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7FA860-02F6-872D-17E3-A7426369F8AC}"/>
            </a:ext>
          </a:extLst>
        </p:cNvPr>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56E3DFBB-A2AC-6A80-25AE-31F9B7BBD2A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648B93C-268E-4D94-8C5C-A1E3B3F50EAA}" type="datetime1">
              <a:rPr kumimoji="0" lang="fi-FI" sz="900" b="0" i="0" u="none" strike="noStrike" kern="1200" cap="none" spc="0" normalizeH="0" baseline="0" noProof="0" smtClean="0">
                <a:ln>
                  <a:noFill/>
                </a:ln>
                <a:solidFill>
                  <a:prstClr val="white"/>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 name="Alatunnisteen paikkamerkki 2">
            <a:extLst>
              <a:ext uri="{FF2B5EF4-FFF2-40B4-BE49-F238E27FC236}">
                <a16:creationId xmlns:a16="http://schemas.microsoft.com/office/drawing/2014/main" id="{5EA96D06-64A7-8D49-77E1-F256FF070646}"/>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Avenir Next LT Pro"/>
                <a:ea typeface="+mn-ea"/>
                <a:cs typeface="+mn-cs"/>
              </a:rPr>
              <a:t>© Rakennusteollisuus RT</a:t>
            </a:r>
          </a:p>
        </p:txBody>
      </p:sp>
      <p:sp>
        <p:nvSpPr>
          <p:cNvPr id="4" name="Dian numeron paikkamerkki 3">
            <a:extLst>
              <a:ext uri="{FF2B5EF4-FFF2-40B4-BE49-F238E27FC236}">
                <a16:creationId xmlns:a16="http://schemas.microsoft.com/office/drawing/2014/main" id="{DA6F7E19-E9BB-4812-F327-973AC37905B6}"/>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prstClr val="white"/>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a:t>
            </a:fld>
            <a:endParaRPr kumimoji="0" lang="fi-FI" sz="900" b="0" i="0" u="none" strike="noStrike" kern="1200" cap="none" spc="0" normalizeH="0" baseline="0" noProof="0">
              <a:ln>
                <a:noFill/>
              </a:ln>
              <a:solidFill>
                <a:prstClr val="white"/>
              </a:solidFill>
              <a:effectLst/>
              <a:uLnTx/>
              <a:uFillTx/>
              <a:latin typeface="Avenir Next LT Pro Demi"/>
              <a:ea typeface="+mn-ea"/>
              <a:cs typeface="+mn-cs"/>
            </a:endParaRPr>
          </a:p>
        </p:txBody>
      </p:sp>
      <p:sp>
        <p:nvSpPr>
          <p:cNvPr id="5" name="Otsikko 4">
            <a:extLst>
              <a:ext uri="{FF2B5EF4-FFF2-40B4-BE49-F238E27FC236}">
                <a16:creationId xmlns:a16="http://schemas.microsoft.com/office/drawing/2014/main" id="{C42E9564-792E-FF24-6BF9-DFB9D7B1AC67}"/>
              </a:ext>
            </a:extLst>
          </p:cNvPr>
          <p:cNvSpPr>
            <a:spLocks noGrp="1"/>
          </p:cNvSpPr>
          <p:nvPr>
            <p:ph type="ctrTitle"/>
          </p:nvPr>
        </p:nvSpPr>
        <p:spPr>
          <a:xfrm>
            <a:off x="1200150" y="521144"/>
            <a:ext cx="9792394" cy="1656457"/>
          </a:xfrm>
        </p:spPr>
        <p:txBody>
          <a:bodyPr/>
          <a:lstStyle/>
          <a:p>
            <a:r>
              <a:rPr lang="fi-FI" err="1"/>
              <a:t>Contents</a:t>
            </a:r>
            <a:endParaRPr lang="fi-FI"/>
          </a:p>
        </p:txBody>
      </p:sp>
      <p:sp>
        <p:nvSpPr>
          <p:cNvPr id="7" name="Tekstiruutu 6">
            <a:extLst>
              <a:ext uri="{FF2B5EF4-FFF2-40B4-BE49-F238E27FC236}">
                <a16:creationId xmlns:a16="http://schemas.microsoft.com/office/drawing/2014/main" id="{55DFE675-6BA4-B731-DD73-2681823F487F}"/>
              </a:ext>
            </a:extLst>
          </p:cNvPr>
          <p:cNvSpPr txBox="1"/>
          <p:nvPr/>
        </p:nvSpPr>
        <p:spPr>
          <a:xfrm>
            <a:off x="1131714" y="1658319"/>
            <a:ext cx="11060286" cy="4231479"/>
          </a:xfrm>
          <a:prstGeom prst="rect">
            <a:avLst/>
          </a:prstGeom>
          <a:noFill/>
        </p:spPr>
        <p:txBody>
          <a:bodyPr wrap="square" rtlCol="0">
            <a:spAutoFit/>
          </a:bodyPr>
          <a:lstStyle/>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Motivation</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err="1">
                <a:ln>
                  <a:noFill/>
                </a:ln>
                <a:solidFill>
                  <a:prstClr val="white"/>
                </a:solidFill>
                <a:effectLst/>
                <a:uLnTx/>
                <a:uFillTx/>
                <a:latin typeface="Avenir Next LT Pro"/>
                <a:ea typeface="+mn-ea"/>
                <a:cs typeface="+mn-cs"/>
              </a:rPr>
              <a:t>Background</a:t>
            </a:r>
            <a:endParaRPr kumimoji="0" lang="fi-FI" sz="2800" b="0" i="0" u="none" strike="noStrike" kern="1200" cap="none" spc="0" normalizeH="0" baseline="0" noProof="0" dirty="0">
              <a:ln>
                <a:noFill/>
              </a:ln>
              <a:solidFill>
                <a:prstClr val="white"/>
              </a:solidFill>
              <a:effectLst/>
              <a:uLnTx/>
              <a:uFillTx/>
              <a:latin typeface="Avenir Next LT Pro"/>
              <a:ea typeface="+mn-ea"/>
              <a:cs typeface="+mn-cs"/>
            </a:endParaRPr>
          </a:p>
          <a:p>
            <a:pPr marL="63182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Manufacturing </a:t>
            </a:r>
            <a:r>
              <a:rPr kumimoji="0" lang="fi-FI" sz="2800" b="0" i="0" u="none" strike="noStrike" kern="1200" cap="none" spc="0" normalizeH="0" baseline="0" noProof="0" dirty="0" err="1">
                <a:ln>
                  <a:noFill/>
                </a:ln>
                <a:solidFill>
                  <a:prstClr val="white"/>
                </a:solidFill>
                <a:effectLst/>
                <a:uLnTx/>
                <a:uFillTx/>
                <a:latin typeface="Avenir Next LT Pro"/>
                <a:ea typeface="+mn-ea"/>
                <a:cs typeface="+mn-cs"/>
              </a:rPr>
              <a:t>strategies</a:t>
            </a:r>
            <a:endParaRPr kumimoji="0" lang="fi-FI" sz="2800" b="0" i="0" u="none" strike="noStrike" kern="1200" cap="none" spc="0" normalizeH="0" baseline="0" noProof="0" dirty="0">
              <a:ln>
                <a:noFill/>
              </a:ln>
              <a:solidFill>
                <a:prstClr val="white"/>
              </a:solidFill>
              <a:effectLst/>
              <a:uLnTx/>
              <a:uFillTx/>
              <a:latin typeface="Avenir Next LT Pro"/>
              <a:ea typeface="+mn-ea"/>
              <a:cs typeface="+mn-cs"/>
            </a:endParaRPr>
          </a:p>
          <a:p>
            <a:pPr marL="63182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T-</a:t>
            </a:r>
            <a:r>
              <a:rPr kumimoji="0" lang="fi-FI" sz="2800" b="0" i="0" u="none" strike="noStrike" kern="1200" cap="none" spc="0" normalizeH="0" baseline="0" noProof="0" dirty="0" err="1">
                <a:ln>
                  <a:noFill/>
                </a:ln>
                <a:solidFill>
                  <a:prstClr val="white"/>
                </a:solidFill>
                <a:effectLst/>
                <a:uLnTx/>
                <a:uFillTx/>
                <a:latin typeface="Avenir Next LT Pro"/>
                <a:ea typeface="+mn-ea"/>
                <a:cs typeface="+mn-cs"/>
              </a:rPr>
              <a:t>Model</a:t>
            </a:r>
            <a:endParaRPr kumimoji="0" lang="fi-FI" sz="2800" b="0" i="0" u="none" strike="noStrike" kern="1200" cap="none" spc="0" normalizeH="0" baseline="0" noProof="0" dirty="0">
              <a:ln>
                <a:noFill/>
              </a:ln>
              <a:solidFill>
                <a:prstClr val="white"/>
              </a:solidFill>
              <a:effectLst/>
              <a:uLnTx/>
              <a:uFillTx/>
              <a:latin typeface="Avenir Next LT Pro"/>
              <a:ea typeface="+mn-ea"/>
              <a:cs typeface="+mn-cs"/>
            </a:endParaRPr>
          </a:p>
          <a:p>
            <a:pPr marL="63182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Preliminary </a:t>
            </a:r>
            <a:r>
              <a:rPr kumimoji="0" lang="fi-FI" sz="2800" b="0" i="0" u="none" strike="noStrike" kern="1200" cap="none" spc="0" normalizeH="0" baseline="0" noProof="0" dirty="0" err="1">
                <a:ln>
                  <a:noFill/>
                </a:ln>
                <a:solidFill>
                  <a:prstClr val="white"/>
                </a:solidFill>
                <a:effectLst/>
                <a:uLnTx/>
                <a:uFillTx/>
                <a:latin typeface="Avenir Next LT Pro"/>
                <a:ea typeface="+mn-ea"/>
                <a:cs typeface="+mn-cs"/>
              </a:rPr>
              <a:t>study</a:t>
            </a: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 on the </a:t>
            </a:r>
            <a:r>
              <a:rPr kumimoji="0" lang="fi-FI" sz="2800" b="0" i="0" u="none" strike="noStrike" kern="1200" cap="none" spc="0" normalizeH="0" baseline="0" noProof="0" dirty="0" err="1">
                <a:ln>
                  <a:noFill/>
                </a:ln>
                <a:solidFill>
                  <a:prstClr val="white"/>
                </a:solidFill>
                <a:effectLst/>
                <a:uLnTx/>
                <a:uFillTx/>
                <a:latin typeface="Avenir Next LT Pro"/>
                <a:ea typeface="+mn-ea"/>
                <a:cs typeface="+mn-cs"/>
              </a:rPr>
              <a:t>current</a:t>
            </a: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 </a:t>
            </a:r>
            <a:r>
              <a:rPr kumimoji="0" lang="fi-FI" sz="2800" b="0" i="0" u="none" strike="noStrike" kern="1200" cap="none" spc="0" normalizeH="0" baseline="0" noProof="0" dirty="0" err="1">
                <a:ln>
                  <a:noFill/>
                </a:ln>
                <a:solidFill>
                  <a:prstClr val="white"/>
                </a:solidFill>
                <a:effectLst/>
                <a:uLnTx/>
                <a:uFillTx/>
                <a:latin typeface="Avenir Next LT Pro"/>
                <a:ea typeface="+mn-ea"/>
                <a:cs typeface="+mn-cs"/>
              </a:rPr>
              <a:t>state</a:t>
            </a: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 of the ETO Supply Chain</a:t>
            </a:r>
          </a:p>
          <a:p>
            <a:pPr marL="342900" lvl="0" indent="-342900">
              <a:lnSpc>
                <a:spcPct val="80000"/>
              </a:lnSpc>
              <a:buFont typeface="+mj-lt"/>
              <a:buAutoNum type="arabicPeriod"/>
            </a:pPr>
            <a:r>
              <a:rPr lang="fi-FI" sz="2800" dirty="0">
                <a:solidFill>
                  <a:schemeClr val="tx1">
                    <a:lumMod val="50000"/>
                    <a:lumOff val="50000"/>
                  </a:schemeClr>
                </a:solidFill>
              </a:rPr>
              <a:t>Project Organization</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ndParaRP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Work</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Objective</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71437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Road-</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map</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71437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Future</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State Data Flow Architecture for an ETO products</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lang="fi-FI" sz="2800" dirty="0" err="1">
                <a:solidFill>
                  <a:schemeClr val="tx1">
                    <a:lumMod val="50000"/>
                    <a:lumOff val="50000"/>
                  </a:schemeClr>
                </a:solidFill>
                <a:latin typeface="Avenir Next LT Pro"/>
              </a:rPr>
              <a:t>Work</a:t>
            </a:r>
            <a:r>
              <a:rPr lang="fi-FI" sz="2800" dirty="0">
                <a:solidFill>
                  <a:schemeClr val="tx1">
                    <a:lumMod val="50000"/>
                    <a:lumOff val="50000"/>
                  </a:schemeClr>
                </a:solidFill>
                <a:latin typeface="Avenir Next LT Pro"/>
              </a:rPr>
              <a:t> </a:t>
            </a:r>
            <a:r>
              <a:rPr lang="fi-FI" sz="2800" dirty="0" err="1">
                <a:solidFill>
                  <a:schemeClr val="tx1">
                    <a:lumMod val="50000"/>
                    <a:lumOff val="50000"/>
                  </a:schemeClr>
                </a:solidFill>
                <a:latin typeface="Avenir Next LT Pro"/>
              </a:rPr>
              <a:t>Tasks</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ndParaRPr>
          </a:p>
          <a:p>
            <a:pPr marL="71437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Standardization</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work</a:t>
            </a: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 </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group</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714375" marR="0" lvl="1" indent="-282575"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API &amp; IT infrastructure</a:t>
            </a:r>
          </a:p>
        </p:txBody>
      </p:sp>
    </p:spTree>
    <p:extLst>
      <p:ext uri="{BB962C8B-B14F-4D97-AF65-F5344CB8AC3E}">
        <p14:creationId xmlns:p14="http://schemas.microsoft.com/office/powerpoint/2010/main" val="3362438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mph" presetSubtype="2" fill="hold" nodeType="withEffect">
                                  <p:stCondLst>
                                    <p:cond delay="0"/>
                                  </p:stCondLst>
                                  <p:childTnLst>
                                    <p:animClr clrSpc="rgb" dir="cw">
                                      <p:cBhvr override="childStyle">
                                        <p:cTn id="6" dur="2000" fill="hold"/>
                                        <p:tgtEl>
                                          <p:spTgt spid="7">
                                            <p:txEl>
                                              <p:pRg st="5" end="5"/>
                                            </p:txEl>
                                          </p:spTgt>
                                        </p:tgtEl>
                                        <p:attrNameLst>
                                          <p:attrName>style.color</p:attrName>
                                        </p:attrNameLst>
                                      </p:cBhvr>
                                      <p:to>
                                        <a:srgbClr val="7F7F7F"/>
                                      </p:to>
                                    </p:animClr>
                                  </p:childTnLst>
                                </p:cTn>
                              </p:par>
                              <p:par>
                                <p:cTn id="7" presetID="3" presetClass="emph" presetSubtype="2" fill="hold" nodeType="withEffect">
                                  <p:stCondLst>
                                    <p:cond delay="0"/>
                                  </p:stCondLst>
                                  <p:childTnLst>
                                    <p:animClr clrSpc="rgb" dir="cw">
                                      <p:cBhvr override="childStyle">
                                        <p:cTn id="8" dur="2000" fill="hold"/>
                                        <p:tgtEl>
                                          <p:spTgt spid="7">
                                            <p:txEl>
                                              <p:pRg st="6" end="6"/>
                                            </p:txEl>
                                          </p:spTgt>
                                        </p:tgtEl>
                                        <p:attrNameLst>
                                          <p:attrName>style.color</p:attrName>
                                        </p:attrNameLst>
                                      </p:cBhvr>
                                      <p:to>
                                        <a:srgbClr val="7F7F7F"/>
                                      </p:to>
                                    </p:animClr>
                                  </p:childTnLst>
                                </p:cTn>
                              </p:par>
                              <p:par>
                                <p:cTn id="9" presetID="3" presetClass="emph" presetSubtype="2" fill="hold" nodeType="withEffect">
                                  <p:stCondLst>
                                    <p:cond delay="0"/>
                                  </p:stCondLst>
                                  <p:childTnLst>
                                    <p:animClr clrSpc="rgb" dir="cw">
                                      <p:cBhvr override="childStyle">
                                        <p:cTn id="10" dur="2000" fill="hold"/>
                                        <p:tgtEl>
                                          <p:spTgt spid="7">
                                            <p:txEl>
                                              <p:pRg st="7" end="7"/>
                                            </p:txEl>
                                          </p:spTgt>
                                        </p:tgtEl>
                                        <p:attrNameLst>
                                          <p:attrName>style.color</p:attrName>
                                        </p:attrNameLst>
                                      </p:cBhvr>
                                      <p:to>
                                        <a:srgbClr val="7F7F7F"/>
                                      </p:to>
                                    </p:animClr>
                                  </p:childTnLst>
                                </p:cTn>
                              </p:par>
                              <p:par>
                                <p:cTn id="11" presetID="3" presetClass="emph" presetSubtype="2" fill="hold" nodeType="withEffect">
                                  <p:stCondLst>
                                    <p:cond delay="0"/>
                                  </p:stCondLst>
                                  <p:childTnLst>
                                    <p:animClr clrSpc="rgb" dir="cw">
                                      <p:cBhvr override="childStyle">
                                        <p:cTn id="12" dur="2000" fill="hold"/>
                                        <p:tgtEl>
                                          <p:spTgt spid="7">
                                            <p:txEl>
                                              <p:pRg st="8" end="8"/>
                                            </p:txEl>
                                          </p:spTgt>
                                        </p:tgtEl>
                                        <p:attrNameLst>
                                          <p:attrName>style.color</p:attrName>
                                        </p:attrNameLst>
                                      </p:cBhvr>
                                      <p:to>
                                        <a:srgbClr val="7F7F7F"/>
                                      </p:to>
                                    </p:animClr>
                                  </p:childTnLst>
                                </p:cTn>
                              </p:par>
                              <p:par>
                                <p:cTn id="13" presetID="3" presetClass="emph" presetSubtype="2" fill="hold" nodeType="withEffect">
                                  <p:stCondLst>
                                    <p:cond delay="0"/>
                                  </p:stCondLst>
                                  <p:childTnLst>
                                    <p:animClr clrSpc="rgb" dir="cw">
                                      <p:cBhvr override="childStyle">
                                        <p:cTn id="14" dur="2000" fill="hold"/>
                                        <p:tgtEl>
                                          <p:spTgt spid="7">
                                            <p:txEl>
                                              <p:pRg st="9" end="9"/>
                                            </p:txEl>
                                          </p:spTgt>
                                        </p:tgtEl>
                                        <p:attrNameLst>
                                          <p:attrName>style.color</p:attrName>
                                        </p:attrNameLst>
                                      </p:cBhvr>
                                      <p:to>
                                        <a:srgbClr val="7F7F7F"/>
                                      </p:to>
                                    </p:animClr>
                                  </p:childTnLst>
                                </p:cTn>
                              </p:par>
                              <p:par>
                                <p:cTn id="15" presetID="3" presetClass="emph" presetSubtype="2" fill="hold" nodeType="withEffect">
                                  <p:stCondLst>
                                    <p:cond delay="0"/>
                                  </p:stCondLst>
                                  <p:childTnLst>
                                    <p:animClr clrSpc="rgb" dir="cw">
                                      <p:cBhvr override="childStyle">
                                        <p:cTn id="16" dur="2000" fill="hold"/>
                                        <p:tgtEl>
                                          <p:spTgt spid="7">
                                            <p:txEl>
                                              <p:pRg st="10" end="10"/>
                                            </p:txEl>
                                          </p:spTgt>
                                        </p:tgtEl>
                                        <p:attrNameLst>
                                          <p:attrName>style.color</p:attrName>
                                        </p:attrNameLst>
                                      </p:cBhvr>
                                      <p:to>
                                        <a:srgbClr val="7F7F7F"/>
                                      </p:to>
                                    </p:animClr>
                                  </p:childTnLst>
                                </p:cTn>
                              </p:par>
                              <p:par>
                                <p:cTn id="17" presetID="3" presetClass="emph" presetSubtype="2" fill="hold" nodeType="withEffect">
                                  <p:stCondLst>
                                    <p:cond delay="0"/>
                                  </p:stCondLst>
                                  <p:childTnLst>
                                    <p:animClr clrSpc="rgb" dir="cw">
                                      <p:cBhvr override="childStyle">
                                        <p:cTn id="18" dur="2000" fill="hold"/>
                                        <p:tgtEl>
                                          <p:spTgt spid="7">
                                            <p:txEl>
                                              <p:pRg st="11" end="11"/>
                                            </p:txEl>
                                          </p:spTgt>
                                        </p:tgtEl>
                                        <p:attrNameLst>
                                          <p:attrName>style.color</p:attrName>
                                        </p:attrNameLst>
                                      </p:cBhvr>
                                      <p:to>
                                        <a:srgbClr val="7F7F7F"/>
                                      </p:to>
                                    </p:animClr>
                                  </p:childTnLst>
                                </p:cTn>
                              </p:par>
                              <p:par>
                                <p:cTn id="19" presetID="3" presetClass="emph" presetSubtype="2" fill="hold" nodeType="withEffect">
                                  <p:stCondLst>
                                    <p:cond delay="0"/>
                                  </p:stCondLst>
                                  <p:childTnLst>
                                    <p:animClr clrSpc="rgb" dir="cw">
                                      <p:cBhvr override="childStyle">
                                        <p:cTn id="20" dur="2000" fill="hold"/>
                                        <p:tgtEl>
                                          <p:spTgt spid="7">
                                            <p:txEl>
                                              <p:pRg st="0" end="0"/>
                                            </p:txEl>
                                          </p:spTgt>
                                        </p:tgtEl>
                                        <p:attrNameLst>
                                          <p:attrName>style.color</p:attrName>
                                        </p:attrNameLst>
                                      </p:cBhvr>
                                      <p:to>
                                        <a:srgbClr val="7F7F7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E3D2F686-3130-3DE8-345C-32AE13511FD3}"/>
            </a:ext>
          </a:extLst>
        </p:cNvPr>
        <p:cNvGrpSpPr/>
        <p:nvPr/>
      </p:nvGrpSpPr>
      <p:grpSpPr>
        <a:xfrm>
          <a:off x="0" y="0"/>
          <a:ext cx="0" cy="0"/>
          <a:chOff x="0" y="0"/>
          <a:chExt cx="0" cy="0"/>
        </a:xfrm>
      </p:grpSpPr>
      <p:grpSp>
        <p:nvGrpSpPr>
          <p:cNvPr id="12" name="Ryhmä 11">
            <a:extLst>
              <a:ext uri="{FF2B5EF4-FFF2-40B4-BE49-F238E27FC236}">
                <a16:creationId xmlns:a16="http://schemas.microsoft.com/office/drawing/2014/main" id="{7798EF32-1D0C-75E5-DC6B-3DDAEAF9BFD7}"/>
              </a:ext>
            </a:extLst>
          </p:cNvPr>
          <p:cNvGrpSpPr/>
          <p:nvPr/>
        </p:nvGrpSpPr>
        <p:grpSpPr>
          <a:xfrm>
            <a:off x="1642435" y="1864267"/>
            <a:ext cx="2200891" cy="1524016"/>
            <a:chOff x="854006" y="2666992"/>
            <a:chExt cx="2200891" cy="1524016"/>
          </a:xfrm>
          <a:solidFill>
            <a:schemeClr val="bg1">
              <a:lumMod val="65000"/>
            </a:schemeClr>
          </a:solidFill>
        </p:grpSpPr>
        <p:sp>
          <p:nvSpPr>
            <p:cNvPr id="7" name="Kaari 6">
              <a:extLst>
                <a:ext uri="{FF2B5EF4-FFF2-40B4-BE49-F238E27FC236}">
                  <a16:creationId xmlns:a16="http://schemas.microsoft.com/office/drawing/2014/main" id="{CA474020-5AC1-B74C-7F2B-F58C3A9C3AFE}"/>
                </a:ext>
              </a:extLst>
            </p:cNvPr>
            <p:cNvSpPr/>
            <p:nvPr/>
          </p:nvSpPr>
          <p:spPr>
            <a:xfrm>
              <a:off x="2602754" y="2666992"/>
              <a:ext cx="75290" cy="141972"/>
            </a:xfrm>
            <a:prstGeom prst="arc">
              <a:avLst>
                <a:gd name="adj1" fmla="val 10800000"/>
                <a:gd name="adj2" fmla="val 0"/>
              </a:avLst>
            </a:prstGeom>
            <a:noFill/>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 name="Vapaamuotoinen: Muoto 10">
              <a:extLst>
                <a:ext uri="{FF2B5EF4-FFF2-40B4-BE49-F238E27FC236}">
                  <a16:creationId xmlns:a16="http://schemas.microsoft.com/office/drawing/2014/main" id="{4A604B52-F960-CAF6-413D-3B96D41C2B63}"/>
                </a:ext>
              </a:extLst>
            </p:cNvPr>
            <p:cNvSpPr/>
            <p:nvPr/>
          </p:nvSpPr>
          <p:spPr>
            <a:xfrm>
              <a:off x="854006" y="2737978"/>
              <a:ext cx="2200891" cy="1453030"/>
            </a:xfrm>
            <a:custGeom>
              <a:avLst/>
              <a:gdLst>
                <a:gd name="connsiteX0" fmla="*/ 0 w 2200891"/>
                <a:gd name="connsiteY0" fmla="*/ 0 h 1453030"/>
                <a:gd name="connsiteX1" fmla="*/ 2200891 w 2200891"/>
                <a:gd name="connsiteY1" fmla="*/ 0 h 1453030"/>
                <a:gd name="connsiteX2" fmla="*/ 2200891 w 2200891"/>
                <a:gd name="connsiteY2" fmla="*/ 1453030 h 1453030"/>
                <a:gd name="connsiteX3" fmla="*/ 1100450 w 2200891"/>
                <a:gd name="connsiteY3" fmla="*/ 1453030 h 1453030"/>
                <a:gd name="connsiteX4" fmla="*/ 1100450 w 2200891"/>
                <a:gd name="connsiteY4" fmla="*/ 211460 h 1453030"/>
                <a:gd name="connsiteX5" fmla="*/ 527436 w 2200891"/>
                <a:gd name="connsiteY5" fmla="*/ 211460 h 1453030"/>
                <a:gd name="connsiteX6" fmla="*/ 527436 w 2200891"/>
                <a:gd name="connsiteY6" fmla="*/ 1453030 h 1453030"/>
                <a:gd name="connsiteX7" fmla="*/ 0 w 2200891"/>
                <a:gd name="connsiteY7" fmla="*/ 1453030 h 1453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0891" h="1453030">
                  <a:moveTo>
                    <a:pt x="0" y="0"/>
                  </a:moveTo>
                  <a:lnTo>
                    <a:pt x="2200891" y="0"/>
                  </a:lnTo>
                  <a:lnTo>
                    <a:pt x="2200891" y="1453030"/>
                  </a:lnTo>
                  <a:lnTo>
                    <a:pt x="1100450" y="1453030"/>
                  </a:lnTo>
                  <a:lnTo>
                    <a:pt x="1100450" y="211460"/>
                  </a:lnTo>
                  <a:lnTo>
                    <a:pt x="527436" y="211460"/>
                  </a:lnTo>
                  <a:lnTo>
                    <a:pt x="527436" y="1453030"/>
                  </a:lnTo>
                  <a:lnTo>
                    <a:pt x="0" y="1453030"/>
                  </a:lnTo>
                  <a:close/>
                </a:path>
              </a:pathLst>
            </a:custGeom>
            <a:grp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9" name="Kaari 8">
              <a:extLst>
                <a:ext uri="{FF2B5EF4-FFF2-40B4-BE49-F238E27FC236}">
                  <a16:creationId xmlns:a16="http://schemas.microsoft.com/office/drawing/2014/main" id="{03C2ED6E-72F8-9F0E-6A3F-079176CB1518}"/>
                </a:ext>
              </a:extLst>
            </p:cNvPr>
            <p:cNvSpPr/>
            <p:nvPr/>
          </p:nvSpPr>
          <p:spPr>
            <a:xfrm>
              <a:off x="1188942" y="2671355"/>
              <a:ext cx="75290" cy="141972"/>
            </a:xfrm>
            <a:prstGeom prst="arc">
              <a:avLst>
                <a:gd name="adj1" fmla="val 10800000"/>
                <a:gd name="adj2" fmla="val 0"/>
              </a:avLst>
            </a:prstGeom>
            <a:noFill/>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13" name="Suorakulmio 12">
            <a:extLst>
              <a:ext uri="{FF2B5EF4-FFF2-40B4-BE49-F238E27FC236}">
                <a16:creationId xmlns:a16="http://schemas.microsoft.com/office/drawing/2014/main" id="{11299F9A-0FC9-8CDD-7321-1AA0F7984BBB}"/>
              </a:ext>
            </a:extLst>
          </p:cNvPr>
          <p:cNvSpPr/>
          <p:nvPr/>
        </p:nvSpPr>
        <p:spPr>
          <a:xfrm>
            <a:off x="4529849" y="1935253"/>
            <a:ext cx="718820" cy="1453030"/>
          </a:xfrm>
          <a:prstGeom prst="rect">
            <a:avLst/>
          </a:prstGeom>
          <a:solidFill>
            <a:srgbClr val="996633"/>
          </a:solidFill>
          <a:ln>
            <a:solidFill>
              <a:srgbClr val="6633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4" name="Suorakulmio 13">
            <a:extLst>
              <a:ext uri="{FF2B5EF4-FFF2-40B4-BE49-F238E27FC236}">
                <a16:creationId xmlns:a16="http://schemas.microsoft.com/office/drawing/2014/main" id="{54D84FE7-A0A0-11C5-3C88-D9AFF8FE8382}"/>
              </a:ext>
            </a:extLst>
          </p:cNvPr>
          <p:cNvSpPr/>
          <p:nvPr/>
        </p:nvSpPr>
        <p:spPr>
          <a:xfrm>
            <a:off x="4655259" y="2789991"/>
            <a:ext cx="468000" cy="468000"/>
          </a:xfrm>
          <a:prstGeom prst="rect">
            <a:avLst/>
          </a:prstGeom>
          <a:solidFill>
            <a:srgbClr val="996633"/>
          </a:solidFill>
          <a:ln>
            <a:solidFill>
              <a:srgbClr val="6633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5" name="Suorakulmio 14">
            <a:extLst>
              <a:ext uri="{FF2B5EF4-FFF2-40B4-BE49-F238E27FC236}">
                <a16:creationId xmlns:a16="http://schemas.microsoft.com/office/drawing/2014/main" id="{C0E624EC-2983-767C-9ED6-379DE0AAC1B7}"/>
              </a:ext>
            </a:extLst>
          </p:cNvPr>
          <p:cNvSpPr/>
          <p:nvPr/>
        </p:nvSpPr>
        <p:spPr>
          <a:xfrm>
            <a:off x="4655259" y="2128622"/>
            <a:ext cx="468000" cy="468000"/>
          </a:xfrm>
          <a:prstGeom prst="rect">
            <a:avLst/>
          </a:prstGeom>
          <a:solidFill>
            <a:schemeClr val="accent2">
              <a:lumMod val="20000"/>
              <a:lumOff val="80000"/>
            </a:schemeClr>
          </a:solidFill>
          <a:ln>
            <a:solidFill>
              <a:srgbClr val="6633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6" name="Vapaamuotoinen: Muoto 15">
            <a:extLst>
              <a:ext uri="{FF2B5EF4-FFF2-40B4-BE49-F238E27FC236}">
                <a16:creationId xmlns:a16="http://schemas.microsoft.com/office/drawing/2014/main" id="{2C909420-FDCC-BB73-14EF-B2706DC9556D}"/>
              </a:ext>
            </a:extLst>
          </p:cNvPr>
          <p:cNvSpPr/>
          <p:nvPr/>
        </p:nvSpPr>
        <p:spPr>
          <a:xfrm>
            <a:off x="5103254" y="2673909"/>
            <a:ext cx="103925" cy="50710"/>
          </a:xfrm>
          <a:custGeom>
            <a:avLst/>
            <a:gdLst>
              <a:gd name="connsiteX0" fmla="*/ 289646 w 350591"/>
              <a:gd name="connsiteY0" fmla="*/ 5289 h 182798"/>
              <a:gd name="connsiteX1" fmla="*/ 173175 w 350591"/>
              <a:gd name="connsiteY1" fmla="*/ 60687 h 182798"/>
              <a:gd name="connsiteX2" fmla="*/ 173081 w 350591"/>
              <a:gd name="connsiteY2" fmla="*/ 60952 h 182798"/>
              <a:gd name="connsiteX3" fmla="*/ 0 w 350591"/>
              <a:gd name="connsiteY3" fmla="*/ 60952 h 182798"/>
              <a:gd name="connsiteX4" fmla="*/ 0 w 350591"/>
              <a:gd name="connsiteY4" fmla="*/ 121853 h 182798"/>
              <a:gd name="connsiteX5" fmla="*/ 173081 w 350591"/>
              <a:gd name="connsiteY5" fmla="*/ 121853 h 182798"/>
              <a:gd name="connsiteX6" fmla="*/ 289646 w 350591"/>
              <a:gd name="connsiteY6" fmla="*/ 177556 h 182798"/>
              <a:gd name="connsiteX7" fmla="*/ 345349 w 350591"/>
              <a:gd name="connsiteY7" fmla="*/ 60992 h 182798"/>
              <a:gd name="connsiteX8" fmla="*/ 289646 w 350591"/>
              <a:gd name="connsiteY8" fmla="*/ 5289 h 182798"/>
              <a:gd name="connsiteX9" fmla="*/ 259378 w 350591"/>
              <a:gd name="connsiteY9" fmla="*/ 121853 h 182798"/>
              <a:gd name="connsiteX10" fmla="*/ 228927 w 350591"/>
              <a:gd name="connsiteY10" fmla="*/ 91403 h 182798"/>
              <a:gd name="connsiteX11" fmla="*/ 259378 w 350591"/>
              <a:gd name="connsiteY11" fmla="*/ 60952 h 182798"/>
              <a:gd name="connsiteX12" fmla="*/ 289829 w 350591"/>
              <a:gd name="connsiteY12" fmla="*/ 91403 h 182798"/>
              <a:gd name="connsiteX13" fmla="*/ 259378 w 350591"/>
              <a:gd name="connsiteY13" fmla="*/ 121853 h 182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0591" h="182798">
                <a:moveTo>
                  <a:pt x="289646" y="5289"/>
                </a:moveTo>
                <a:cubicBezTo>
                  <a:pt x="242186" y="-11575"/>
                  <a:pt x="190039" y="13227"/>
                  <a:pt x="173175" y="60687"/>
                </a:cubicBezTo>
                <a:cubicBezTo>
                  <a:pt x="173142" y="60776"/>
                  <a:pt x="173111" y="60864"/>
                  <a:pt x="173081" y="60952"/>
                </a:cubicBezTo>
                <a:lnTo>
                  <a:pt x="0" y="60952"/>
                </a:lnTo>
                <a:lnTo>
                  <a:pt x="0" y="121853"/>
                </a:lnTo>
                <a:lnTo>
                  <a:pt x="173081" y="121853"/>
                </a:lnTo>
                <a:cubicBezTo>
                  <a:pt x="189887" y="169423"/>
                  <a:pt x="242076" y="194362"/>
                  <a:pt x="289646" y="177556"/>
                </a:cubicBezTo>
                <a:cubicBezTo>
                  <a:pt x="337216" y="160751"/>
                  <a:pt x="362155" y="108562"/>
                  <a:pt x="345349" y="60992"/>
                </a:cubicBezTo>
                <a:cubicBezTo>
                  <a:pt x="336153" y="34963"/>
                  <a:pt x="315678" y="14485"/>
                  <a:pt x="289646" y="5289"/>
                </a:cubicBezTo>
                <a:close/>
                <a:moveTo>
                  <a:pt x="259378" y="121853"/>
                </a:moveTo>
                <a:cubicBezTo>
                  <a:pt x="242560" y="121853"/>
                  <a:pt x="228927" y="108221"/>
                  <a:pt x="228927" y="91403"/>
                </a:cubicBezTo>
                <a:cubicBezTo>
                  <a:pt x="228927" y="74585"/>
                  <a:pt x="242560" y="60952"/>
                  <a:pt x="259378" y="60952"/>
                </a:cubicBezTo>
                <a:cubicBezTo>
                  <a:pt x="276196" y="60952"/>
                  <a:pt x="289829" y="74585"/>
                  <a:pt x="289829" y="91403"/>
                </a:cubicBezTo>
                <a:cubicBezTo>
                  <a:pt x="289829" y="108221"/>
                  <a:pt x="276196" y="121853"/>
                  <a:pt x="259378" y="121853"/>
                </a:cubicBezTo>
                <a:close/>
              </a:path>
            </a:pathLst>
          </a:custGeom>
          <a:solidFill>
            <a:srgbClr val="000000"/>
          </a:solidFill>
          <a:ln w="3036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1026" name="Picture 2" descr="Electrical panel - Free electronics icons">
            <a:extLst>
              <a:ext uri="{FF2B5EF4-FFF2-40B4-BE49-F238E27FC236}">
                <a16:creationId xmlns:a16="http://schemas.microsoft.com/office/drawing/2014/main" id="{9CB0C4F6-04F6-C4CC-069A-C6A04FF1345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22074" y="1935253"/>
            <a:ext cx="1514341" cy="1514341"/>
          </a:xfrm>
          <a:prstGeom prst="rect">
            <a:avLst/>
          </a:prstGeom>
          <a:noFill/>
          <a:extLst>
            <a:ext uri="{909E8E84-426E-40DD-AFC4-6F175D3DCCD1}">
              <a14:hiddenFill xmlns:a14="http://schemas.microsoft.com/office/drawing/2010/main">
                <a:solidFill>
                  <a:srgbClr val="FFFFFF"/>
                </a:solidFill>
              </a14:hiddenFill>
            </a:ext>
          </a:extLst>
        </p:spPr>
      </p:pic>
      <p:grpSp>
        <p:nvGrpSpPr>
          <p:cNvPr id="36" name="Ryhmä 35">
            <a:extLst>
              <a:ext uri="{FF2B5EF4-FFF2-40B4-BE49-F238E27FC236}">
                <a16:creationId xmlns:a16="http://schemas.microsoft.com/office/drawing/2014/main" id="{8AA243B6-479F-3E30-3950-A3276D6CD7F1}"/>
              </a:ext>
            </a:extLst>
          </p:cNvPr>
          <p:cNvGrpSpPr/>
          <p:nvPr/>
        </p:nvGrpSpPr>
        <p:grpSpPr>
          <a:xfrm>
            <a:off x="8810269" y="2536733"/>
            <a:ext cx="914400" cy="919332"/>
            <a:chOff x="8574854" y="2438970"/>
            <a:chExt cx="914400" cy="919332"/>
          </a:xfrm>
        </p:grpSpPr>
        <p:pic>
          <p:nvPicPr>
            <p:cNvPr id="22" name="Kuva 21" descr="Nauloja tasaisella täytöllä">
              <a:extLst>
                <a:ext uri="{FF2B5EF4-FFF2-40B4-BE49-F238E27FC236}">
                  <a16:creationId xmlns:a16="http://schemas.microsoft.com/office/drawing/2014/main" id="{418F92C3-D82E-B7DF-600B-726B741B28F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574854" y="2438970"/>
              <a:ext cx="914400" cy="914400"/>
            </a:xfrm>
            <a:prstGeom prst="rect">
              <a:avLst/>
            </a:prstGeom>
          </p:spPr>
        </p:pic>
        <p:pic>
          <p:nvPicPr>
            <p:cNvPr id="24" name="Kuva 23" descr="Nauloja ääriviiva">
              <a:extLst>
                <a:ext uri="{FF2B5EF4-FFF2-40B4-BE49-F238E27FC236}">
                  <a16:creationId xmlns:a16="http://schemas.microsoft.com/office/drawing/2014/main" id="{F5C3C02A-0636-0B57-DA80-3F901FE564E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574854" y="2443902"/>
              <a:ext cx="914400" cy="914400"/>
            </a:xfrm>
            <a:prstGeom prst="rect">
              <a:avLst/>
            </a:prstGeom>
          </p:spPr>
        </p:pic>
      </p:grpSp>
      <p:grpSp>
        <p:nvGrpSpPr>
          <p:cNvPr id="46" name="Ryhmä 45">
            <a:extLst>
              <a:ext uri="{FF2B5EF4-FFF2-40B4-BE49-F238E27FC236}">
                <a16:creationId xmlns:a16="http://schemas.microsoft.com/office/drawing/2014/main" id="{391B0FC3-6DBD-FEFD-AB1B-C0569B7DFDA3}"/>
              </a:ext>
            </a:extLst>
          </p:cNvPr>
          <p:cNvGrpSpPr/>
          <p:nvPr/>
        </p:nvGrpSpPr>
        <p:grpSpPr>
          <a:xfrm>
            <a:off x="8178214" y="2278188"/>
            <a:ext cx="635980" cy="995795"/>
            <a:chOff x="7587905" y="2278265"/>
            <a:chExt cx="635980" cy="995795"/>
          </a:xfrm>
        </p:grpSpPr>
        <p:sp>
          <p:nvSpPr>
            <p:cNvPr id="25" name="Lieriö 24">
              <a:extLst>
                <a:ext uri="{FF2B5EF4-FFF2-40B4-BE49-F238E27FC236}">
                  <a16:creationId xmlns:a16="http://schemas.microsoft.com/office/drawing/2014/main" id="{0FB3CDD7-9127-5538-D3B8-8D77525FF746}"/>
                </a:ext>
              </a:extLst>
            </p:cNvPr>
            <p:cNvSpPr/>
            <p:nvPr/>
          </p:nvSpPr>
          <p:spPr>
            <a:xfrm>
              <a:off x="7588115" y="3056338"/>
              <a:ext cx="381600" cy="217722"/>
            </a:xfrm>
            <a:prstGeom prst="can">
              <a:avLst>
                <a:gd name="adj" fmla="val 50000"/>
              </a:avLst>
            </a:prstGeom>
            <a:solidFill>
              <a:schemeClr val="bg1">
                <a:lumMod val="65000"/>
              </a:schemeClr>
            </a:solidFill>
            <a:ln w="22225">
              <a:solidFill>
                <a:schemeClr val="bg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6" name="Lieriö 25">
              <a:extLst>
                <a:ext uri="{FF2B5EF4-FFF2-40B4-BE49-F238E27FC236}">
                  <a16:creationId xmlns:a16="http://schemas.microsoft.com/office/drawing/2014/main" id="{531559F9-0D05-70F4-3324-CFF71A072AE7}"/>
                </a:ext>
              </a:extLst>
            </p:cNvPr>
            <p:cNvSpPr/>
            <p:nvPr/>
          </p:nvSpPr>
          <p:spPr>
            <a:xfrm>
              <a:off x="7587906" y="2278265"/>
              <a:ext cx="381600" cy="881496"/>
            </a:xfrm>
            <a:prstGeom prst="can">
              <a:avLst>
                <a:gd name="adj" fmla="val 36515"/>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30" name="Suora yhdysviiva 29">
              <a:extLst>
                <a:ext uri="{FF2B5EF4-FFF2-40B4-BE49-F238E27FC236}">
                  <a16:creationId xmlns:a16="http://schemas.microsoft.com/office/drawing/2014/main" id="{30D666B2-3803-34B5-08D4-156AA2916809}"/>
                </a:ext>
              </a:extLst>
            </p:cNvPr>
            <p:cNvCxnSpPr/>
            <p:nvPr/>
          </p:nvCxnSpPr>
          <p:spPr>
            <a:xfrm>
              <a:off x="7654246" y="2536810"/>
              <a:ext cx="0" cy="135153"/>
            </a:xfrm>
            <a:prstGeom prst="line">
              <a:avLst/>
            </a:prstGeom>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31" name="Suora yhdysviiva 30">
              <a:extLst>
                <a:ext uri="{FF2B5EF4-FFF2-40B4-BE49-F238E27FC236}">
                  <a16:creationId xmlns:a16="http://schemas.microsoft.com/office/drawing/2014/main" id="{8E0F7FF4-C954-641F-A9C2-732D24F5B0CD}"/>
                </a:ext>
              </a:extLst>
            </p:cNvPr>
            <p:cNvCxnSpPr>
              <a:cxnSpLocks/>
            </p:cNvCxnSpPr>
            <p:nvPr/>
          </p:nvCxnSpPr>
          <p:spPr>
            <a:xfrm>
              <a:off x="7656786" y="2740010"/>
              <a:ext cx="0" cy="338353"/>
            </a:xfrm>
            <a:prstGeom prst="line">
              <a:avLst/>
            </a:prstGeom>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34" name="Lieriö 33">
              <a:extLst>
                <a:ext uri="{FF2B5EF4-FFF2-40B4-BE49-F238E27FC236}">
                  <a16:creationId xmlns:a16="http://schemas.microsoft.com/office/drawing/2014/main" id="{7FABAE0A-01F6-431E-18DC-F30AE7C20658}"/>
                </a:ext>
              </a:extLst>
            </p:cNvPr>
            <p:cNvSpPr/>
            <p:nvPr/>
          </p:nvSpPr>
          <p:spPr>
            <a:xfrm rot="5400000" flipH="1">
              <a:off x="7835833" y="2578549"/>
              <a:ext cx="424860" cy="351245"/>
            </a:xfrm>
            <a:prstGeom prst="can">
              <a:avLst>
                <a:gd name="adj" fmla="val 13432"/>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7" name="Lieriö 26">
              <a:extLst>
                <a:ext uri="{FF2B5EF4-FFF2-40B4-BE49-F238E27FC236}">
                  <a16:creationId xmlns:a16="http://schemas.microsoft.com/office/drawing/2014/main" id="{8A1B001E-0AF7-A12A-2BBD-EF9F5D545646}"/>
                </a:ext>
              </a:extLst>
            </p:cNvPr>
            <p:cNvSpPr/>
            <p:nvPr/>
          </p:nvSpPr>
          <p:spPr>
            <a:xfrm rot="5400000" flipH="1">
              <a:off x="7950380" y="2697022"/>
              <a:ext cx="424860" cy="114300"/>
            </a:xfrm>
            <a:prstGeom prst="can">
              <a:avLst>
                <a:gd name="adj" fmla="val 38381"/>
              </a:avLst>
            </a:prstGeom>
            <a:solidFill>
              <a:schemeClr val="bg1">
                <a:lumMod val="65000"/>
                <a:alpha val="57000"/>
              </a:schemeClr>
            </a:solidFill>
            <a:ln>
              <a:solidFill>
                <a:schemeClr val="tx1">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5" name="Lieriö 34">
              <a:extLst>
                <a:ext uri="{FF2B5EF4-FFF2-40B4-BE49-F238E27FC236}">
                  <a16:creationId xmlns:a16="http://schemas.microsoft.com/office/drawing/2014/main" id="{BEC7A73B-DA50-4E54-9149-D09031B411B6}"/>
                </a:ext>
              </a:extLst>
            </p:cNvPr>
            <p:cNvSpPr/>
            <p:nvPr/>
          </p:nvSpPr>
          <p:spPr>
            <a:xfrm>
              <a:off x="7587905" y="2278265"/>
              <a:ext cx="381600" cy="136534"/>
            </a:xfrm>
            <a:prstGeom prst="can">
              <a:avLst>
                <a:gd name="adj" fmla="val 50000"/>
              </a:avLst>
            </a:prstGeom>
            <a:solidFill>
              <a:schemeClr val="bg1">
                <a:lumMod val="65000"/>
              </a:schemeClr>
            </a:solidFill>
            <a:ln>
              <a:solidFill>
                <a:schemeClr val="bg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sp>
        <p:nvSpPr>
          <p:cNvPr id="38" name="Vasen aaltosulje 37">
            <a:extLst>
              <a:ext uri="{FF2B5EF4-FFF2-40B4-BE49-F238E27FC236}">
                <a16:creationId xmlns:a16="http://schemas.microsoft.com/office/drawing/2014/main" id="{707A33DF-019E-B4A9-E432-05CF017FC203}"/>
              </a:ext>
            </a:extLst>
          </p:cNvPr>
          <p:cNvSpPr/>
          <p:nvPr/>
        </p:nvSpPr>
        <p:spPr>
          <a:xfrm rot="16200000">
            <a:off x="4336809" y="1623074"/>
            <a:ext cx="386080" cy="5805290"/>
          </a:xfrm>
          <a:prstGeom prst="leftBrace">
            <a:avLst/>
          </a:prstGeom>
          <a:ln w="50800">
            <a:solidFill>
              <a:schemeClr val="accent1"/>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9" name="Vasen aaltosulje 38">
            <a:extLst>
              <a:ext uri="{FF2B5EF4-FFF2-40B4-BE49-F238E27FC236}">
                <a16:creationId xmlns:a16="http://schemas.microsoft.com/office/drawing/2014/main" id="{80D40391-B501-58C0-53C9-BF8415CFD40B}"/>
              </a:ext>
            </a:extLst>
          </p:cNvPr>
          <p:cNvSpPr/>
          <p:nvPr/>
        </p:nvSpPr>
        <p:spPr>
          <a:xfrm rot="16200000">
            <a:off x="8510577" y="3516882"/>
            <a:ext cx="386080" cy="2042105"/>
          </a:xfrm>
          <a:prstGeom prst="leftBrace">
            <a:avLst/>
          </a:prstGeom>
          <a:ln w="50800">
            <a:solidFill>
              <a:schemeClr val="accent1"/>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0" name="Tekstiruutu 39">
            <a:extLst>
              <a:ext uri="{FF2B5EF4-FFF2-40B4-BE49-F238E27FC236}">
                <a16:creationId xmlns:a16="http://schemas.microsoft.com/office/drawing/2014/main" id="{B4D73E87-56D5-3F94-1CE5-CBC1B1D1AB74}"/>
              </a:ext>
            </a:extLst>
          </p:cNvPr>
          <p:cNvSpPr txBox="1"/>
          <p:nvPr/>
        </p:nvSpPr>
        <p:spPr>
          <a:xfrm>
            <a:off x="2638497" y="4833732"/>
            <a:ext cx="37682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venir Next LT Pro"/>
                <a:ea typeface="+mn-ea"/>
                <a:cs typeface="+mn-cs"/>
              </a:rPr>
              <a:t>PROJECT-SPECIFIC PRODUCTS</a:t>
            </a:r>
          </a:p>
        </p:txBody>
      </p:sp>
      <p:sp>
        <p:nvSpPr>
          <p:cNvPr id="41" name="Tekstiruutu 40">
            <a:extLst>
              <a:ext uri="{FF2B5EF4-FFF2-40B4-BE49-F238E27FC236}">
                <a16:creationId xmlns:a16="http://schemas.microsoft.com/office/drawing/2014/main" id="{060DFDC3-74D5-87F7-092F-40DAD5AF2DD8}"/>
              </a:ext>
            </a:extLst>
          </p:cNvPr>
          <p:cNvSpPr txBox="1"/>
          <p:nvPr/>
        </p:nvSpPr>
        <p:spPr>
          <a:xfrm>
            <a:off x="7163977" y="4833732"/>
            <a:ext cx="307122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venir Next LT Pro"/>
                <a:ea typeface="+mn-ea"/>
                <a:cs typeface="+mn-cs"/>
              </a:rPr>
              <a:t>OFF-THE-SELF PRODUCTS</a:t>
            </a:r>
          </a:p>
        </p:txBody>
      </p:sp>
      <p:sp>
        <p:nvSpPr>
          <p:cNvPr id="42" name="Tekstiruutu 41">
            <a:extLst>
              <a:ext uri="{FF2B5EF4-FFF2-40B4-BE49-F238E27FC236}">
                <a16:creationId xmlns:a16="http://schemas.microsoft.com/office/drawing/2014/main" id="{B4F1FD93-2873-2336-A433-8D3900A0C163}"/>
              </a:ext>
            </a:extLst>
          </p:cNvPr>
          <p:cNvSpPr txBox="1"/>
          <p:nvPr/>
        </p:nvSpPr>
        <p:spPr>
          <a:xfrm>
            <a:off x="1598535" y="3728589"/>
            <a:ext cx="2288690" cy="294889"/>
          </a:xfrm>
          <a:prstGeom prst="rect">
            <a:avLst/>
          </a:prstGeom>
          <a:noFill/>
        </p:spPr>
        <p:txBody>
          <a:bodyPr wrap="square" rtlCol="0">
            <a:spAutoFit/>
          </a:bodyP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800" b="1" i="0" u="none" strike="noStrike" kern="1200" cap="none" spc="0" normalizeH="0" baseline="0" noProof="0" err="1">
                <a:ln>
                  <a:noFill/>
                </a:ln>
                <a:solidFill>
                  <a:prstClr val="black"/>
                </a:solidFill>
                <a:effectLst/>
                <a:uLnTx/>
                <a:uFillTx/>
                <a:latin typeface="Avenir Next LT Pro"/>
                <a:ea typeface="+mn-ea"/>
                <a:cs typeface="+mn-cs"/>
              </a:rPr>
              <a:t>Engineer</a:t>
            </a:r>
            <a:r>
              <a:rPr kumimoji="0" lang="fi-FI" sz="1800" b="1" i="0" u="none" strike="noStrike" kern="1200" cap="none" spc="0" normalizeH="0" baseline="0" noProof="0">
                <a:ln>
                  <a:noFill/>
                </a:ln>
                <a:solidFill>
                  <a:prstClr val="black"/>
                </a:solidFill>
                <a:effectLst/>
                <a:uLnTx/>
                <a:uFillTx/>
                <a:latin typeface="Avenir Next LT Pro"/>
                <a:ea typeface="+mn-ea"/>
                <a:cs typeface="+mn-cs"/>
              </a:rPr>
              <a:t>-To-Order</a:t>
            </a:r>
          </a:p>
        </p:txBody>
      </p:sp>
      <p:sp>
        <p:nvSpPr>
          <p:cNvPr id="43" name="Tekstiruutu 42">
            <a:extLst>
              <a:ext uri="{FF2B5EF4-FFF2-40B4-BE49-F238E27FC236}">
                <a16:creationId xmlns:a16="http://schemas.microsoft.com/office/drawing/2014/main" id="{8608E6E5-FC6D-98CB-6091-4E23AFE95977}"/>
              </a:ext>
            </a:extLst>
          </p:cNvPr>
          <p:cNvSpPr txBox="1"/>
          <p:nvPr/>
        </p:nvSpPr>
        <p:spPr>
          <a:xfrm>
            <a:off x="3710305" y="3728589"/>
            <a:ext cx="2288690" cy="294889"/>
          </a:xfrm>
          <a:prstGeom prst="rect">
            <a:avLst/>
          </a:prstGeom>
          <a:noFill/>
        </p:spPr>
        <p:txBody>
          <a:bodyPr wrap="square" rtlCol="0">
            <a:spAutoFit/>
          </a:bodyP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venir Next LT Pro"/>
                <a:ea typeface="+mn-ea"/>
                <a:cs typeface="+mn-cs"/>
              </a:rPr>
              <a:t>Make-To-Order</a:t>
            </a:r>
          </a:p>
        </p:txBody>
      </p:sp>
      <p:sp>
        <p:nvSpPr>
          <p:cNvPr id="44" name="Tekstiruutu 43">
            <a:extLst>
              <a:ext uri="{FF2B5EF4-FFF2-40B4-BE49-F238E27FC236}">
                <a16:creationId xmlns:a16="http://schemas.microsoft.com/office/drawing/2014/main" id="{F9AA9FB2-A56A-315F-2F67-747F4EE02919}"/>
              </a:ext>
            </a:extLst>
          </p:cNvPr>
          <p:cNvSpPr txBox="1"/>
          <p:nvPr/>
        </p:nvSpPr>
        <p:spPr>
          <a:xfrm>
            <a:off x="5459487" y="3728589"/>
            <a:ext cx="2288690" cy="488788"/>
          </a:xfrm>
          <a:prstGeom prst="rect">
            <a:avLst/>
          </a:prstGeom>
          <a:noFill/>
        </p:spPr>
        <p:txBody>
          <a:bodyPr wrap="square" rtlCol="0">
            <a:spAutoFit/>
          </a:bodyP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800" b="1" i="0" u="none" strike="noStrike" kern="1200" cap="none" spc="0" normalizeH="0" baseline="0" noProof="0" err="1">
                <a:ln>
                  <a:noFill/>
                </a:ln>
                <a:solidFill>
                  <a:prstClr val="black"/>
                </a:solidFill>
                <a:effectLst/>
                <a:uLnTx/>
                <a:uFillTx/>
                <a:latin typeface="Avenir Next LT Pro"/>
                <a:ea typeface="+mn-ea"/>
                <a:cs typeface="+mn-cs"/>
              </a:rPr>
              <a:t>Assemble</a:t>
            </a:r>
            <a:r>
              <a:rPr kumimoji="0" lang="fi-FI" sz="1800" b="1" i="0" u="none" strike="noStrike" kern="1200" cap="none" spc="0" normalizeH="0" baseline="0" noProof="0">
                <a:ln>
                  <a:noFill/>
                </a:ln>
                <a:solidFill>
                  <a:prstClr val="black"/>
                </a:solidFill>
                <a:effectLst/>
                <a:uLnTx/>
                <a:uFillTx/>
                <a:latin typeface="Avenir Next LT Pro"/>
                <a:ea typeface="+mn-ea"/>
                <a:cs typeface="+mn-cs"/>
              </a:rPr>
              <a:t>-To-Order</a:t>
            </a:r>
          </a:p>
        </p:txBody>
      </p:sp>
      <p:sp>
        <p:nvSpPr>
          <p:cNvPr id="45" name="Tekstiruutu 44">
            <a:extLst>
              <a:ext uri="{FF2B5EF4-FFF2-40B4-BE49-F238E27FC236}">
                <a16:creationId xmlns:a16="http://schemas.microsoft.com/office/drawing/2014/main" id="{7F6C281E-78AF-C830-E86E-1C2F6C472D48}"/>
              </a:ext>
            </a:extLst>
          </p:cNvPr>
          <p:cNvSpPr txBox="1"/>
          <p:nvPr/>
        </p:nvSpPr>
        <p:spPr>
          <a:xfrm>
            <a:off x="7745921" y="3728589"/>
            <a:ext cx="1978748" cy="294889"/>
          </a:xfrm>
          <a:prstGeom prst="rect">
            <a:avLst/>
          </a:prstGeom>
          <a:noFill/>
        </p:spPr>
        <p:txBody>
          <a:bodyPr wrap="square" rtlCol="0">
            <a:spAutoFit/>
          </a:bodyP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venir Next LT Pro"/>
                <a:ea typeface="+mn-ea"/>
                <a:cs typeface="+mn-cs"/>
              </a:rPr>
              <a:t>Make-To-</a:t>
            </a:r>
            <a:r>
              <a:rPr kumimoji="0" lang="fi-FI" sz="1800" b="1" i="0" u="none" strike="noStrike" kern="1200" cap="none" spc="0" normalizeH="0" baseline="0" noProof="0" err="1">
                <a:ln>
                  <a:noFill/>
                </a:ln>
                <a:solidFill>
                  <a:prstClr val="black"/>
                </a:solidFill>
                <a:effectLst/>
                <a:uLnTx/>
                <a:uFillTx/>
                <a:latin typeface="Avenir Next LT Pro"/>
                <a:ea typeface="+mn-ea"/>
                <a:cs typeface="+mn-cs"/>
              </a:rPr>
              <a:t>Stock</a:t>
            </a:r>
            <a:endParaRPr kumimoji="0" lang="fi-FI" sz="1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47" name="Tekstiruutu 46">
            <a:extLst>
              <a:ext uri="{FF2B5EF4-FFF2-40B4-BE49-F238E27FC236}">
                <a16:creationId xmlns:a16="http://schemas.microsoft.com/office/drawing/2014/main" id="{0003E2E2-AAAF-4605-EA02-C8B70F677277}"/>
              </a:ext>
            </a:extLst>
          </p:cNvPr>
          <p:cNvSpPr txBox="1"/>
          <p:nvPr/>
        </p:nvSpPr>
        <p:spPr>
          <a:xfrm>
            <a:off x="1721849" y="1105555"/>
            <a:ext cx="965193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183858"/>
                </a:solidFill>
                <a:effectLst/>
                <a:uLnTx/>
                <a:uFillTx/>
                <a:latin typeface="Avenir Next LT Pro"/>
                <a:ea typeface="+mn-ea"/>
                <a:cs typeface="+mn-cs"/>
              </a:rPr>
              <a:t>PRODUCTION STRATEGIES FOR BUILDING PRODUCTS</a:t>
            </a:r>
            <a:endParaRPr kumimoji="0" lang="fi-FI" sz="2800" b="1" i="0" u="none" strike="noStrike" kern="1200" cap="none" spc="0" normalizeH="0" baseline="0" noProof="0">
              <a:ln>
                <a:noFill/>
              </a:ln>
              <a:solidFill>
                <a:srgbClr val="183858"/>
              </a:solidFill>
              <a:effectLst/>
              <a:uLnTx/>
              <a:uFillTx/>
              <a:latin typeface="Avenir Next LT Pro"/>
              <a:ea typeface="+mn-ea"/>
              <a:cs typeface="+mn-cs"/>
            </a:endParaRPr>
          </a:p>
        </p:txBody>
      </p:sp>
      <p:cxnSp>
        <p:nvCxnSpPr>
          <p:cNvPr id="3" name="Suora yhdysviiva 2">
            <a:extLst>
              <a:ext uri="{FF2B5EF4-FFF2-40B4-BE49-F238E27FC236}">
                <a16:creationId xmlns:a16="http://schemas.microsoft.com/office/drawing/2014/main" id="{88298625-6DFF-1A78-4310-5837CD018AD2}"/>
              </a:ext>
            </a:extLst>
          </p:cNvPr>
          <p:cNvCxnSpPr/>
          <p:nvPr/>
        </p:nvCxnSpPr>
        <p:spPr>
          <a:xfrm>
            <a:off x="4743472" y="2203893"/>
            <a:ext cx="0" cy="14940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 name="Suora yhdysviiva 3">
            <a:extLst>
              <a:ext uri="{FF2B5EF4-FFF2-40B4-BE49-F238E27FC236}">
                <a16:creationId xmlns:a16="http://schemas.microsoft.com/office/drawing/2014/main" id="{E254BDD8-3E8D-AD63-75CF-1F5305B1C045}"/>
              </a:ext>
            </a:extLst>
          </p:cNvPr>
          <p:cNvCxnSpPr>
            <a:cxnSpLocks/>
          </p:cNvCxnSpPr>
          <p:nvPr/>
        </p:nvCxnSpPr>
        <p:spPr>
          <a:xfrm>
            <a:off x="4743472" y="2414722"/>
            <a:ext cx="0" cy="122011"/>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6674070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tx1">
            <a:lumMod val="95000"/>
            <a:lumOff val="5000"/>
          </a:schemeClr>
        </a:solidFill>
        <a:effectLst/>
      </p:bgPr>
    </p:bg>
    <p:spTree>
      <p:nvGrpSpPr>
        <p:cNvPr id="1" name="">
          <a:extLst>
            <a:ext uri="{FF2B5EF4-FFF2-40B4-BE49-F238E27FC236}">
              <a16:creationId xmlns:a16="http://schemas.microsoft.com/office/drawing/2014/main" id="{F70C4EB9-DE6E-D8AF-C406-032D7D23CEAC}"/>
            </a:ext>
          </a:extLst>
        </p:cNvPr>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67B39FB2-3156-8DE5-5BF4-70E5FD6E5DF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Avenir Next LT Pro"/>
                <a:ea typeface="+mn-ea"/>
                <a:cs typeface="+mn-cs"/>
              </a:rPr>
              <a:t>20.11.2024</a:t>
            </a:r>
          </a:p>
        </p:txBody>
      </p:sp>
      <p:sp>
        <p:nvSpPr>
          <p:cNvPr id="3" name="Alatunnisteen paikkamerkki 2">
            <a:extLst>
              <a:ext uri="{FF2B5EF4-FFF2-40B4-BE49-F238E27FC236}">
                <a16:creationId xmlns:a16="http://schemas.microsoft.com/office/drawing/2014/main" id="{CD0BA439-0A30-0F4F-3FD8-94A778FB72BF}"/>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Avenir Next LT Pro"/>
                <a:ea typeface="+mn-ea"/>
                <a:cs typeface="+mn-cs"/>
              </a:rPr>
              <a:t>© Rakennusteollisuus RT</a:t>
            </a:r>
          </a:p>
        </p:txBody>
      </p:sp>
      <p:sp>
        <p:nvSpPr>
          <p:cNvPr id="4" name="Dian numeron paikkamerkki 3">
            <a:extLst>
              <a:ext uri="{FF2B5EF4-FFF2-40B4-BE49-F238E27FC236}">
                <a16:creationId xmlns:a16="http://schemas.microsoft.com/office/drawing/2014/main" id="{E65FD128-17A2-BFB6-F361-117562DD25DA}"/>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prstClr val="white"/>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a:t>
            </a:fld>
            <a:endParaRPr kumimoji="0" lang="fi-FI" sz="900" b="0" i="0" u="none" strike="noStrike" kern="1200" cap="none" spc="0" normalizeH="0" baseline="0" noProof="0">
              <a:ln>
                <a:noFill/>
              </a:ln>
              <a:solidFill>
                <a:prstClr val="white"/>
              </a:solidFill>
              <a:effectLst/>
              <a:uLnTx/>
              <a:uFillTx/>
              <a:latin typeface="Avenir Next LT Pro Demi"/>
              <a:ea typeface="+mn-ea"/>
              <a:cs typeface="+mn-cs"/>
            </a:endParaRPr>
          </a:p>
        </p:txBody>
      </p:sp>
      <p:sp>
        <p:nvSpPr>
          <p:cNvPr id="7" name="Tekstiruutu 6">
            <a:extLst>
              <a:ext uri="{FF2B5EF4-FFF2-40B4-BE49-F238E27FC236}">
                <a16:creationId xmlns:a16="http://schemas.microsoft.com/office/drawing/2014/main" id="{C3F8E07D-110B-00E9-D1F7-B2763E81EFC1}"/>
              </a:ext>
            </a:extLst>
          </p:cNvPr>
          <p:cNvSpPr txBox="1"/>
          <p:nvPr/>
        </p:nvSpPr>
        <p:spPr>
          <a:xfrm flipV="1">
            <a:off x="4342137" y="5002913"/>
            <a:ext cx="348172" cy="1692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500" b="0" i="0" u="none" strike="noStrike" kern="1200" cap="none" spc="0" normalizeH="0" baseline="0" noProof="0">
                <a:ln>
                  <a:noFill/>
                </a:ln>
                <a:solidFill>
                  <a:prstClr val="black"/>
                </a:solidFill>
                <a:effectLst/>
                <a:uLnTx/>
                <a:uFillTx/>
                <a:latin typeface="Avenir Next LT Pro"/>
                <a:ea typeface="+mn-ea"/>
                <a:cs typeface="+mn-cs"/>
              </a:rPr>
              <a:t>U</a:t>
            </a:r>
          </a:p>
        </p:txBody>
      </p:sp>
      <p:sp>
        <p:nvSpPr>
          <p:cNvPr id="8" name="Sisällön paikkamerkki 2">
            <a:extLst>
              <a:ext uri="{FF2B5EF4-FFF2-40B4-BE49-F238E27FC236}">
                <a16:creationId xmlns:a16="http://schemas.microsoft.com/office/drawing/2014/main" id="{5DBA5900-4EA7-5EFB-EBD2-916B80BC7E74}"/>
              </a:ext>
            </a:extLst>
          </p:cNvPr>
          <p:cNvSpPr txBox="1">
            <a:spLocks/>
          </p:cNvSpPr>
          <p:nvPr/>
        </p:nvSpPr>
        <p:spPr>
          <a:xfrm>
            <a:off x="6084662" y="6350022"/>
            <a:ext cx="4598072" cy="490799"/>
          </a:xfrm>
          <a:prstGeom prst="rect">
            <a:avLst/>
          </a:prstGeom>
        </p:spPr>
        <p:txBody>
          <a:bodyPr vert="horz" wrap="square" lIns="91440" tIns="45720" rIns="91440" bIns="45720" rtlCol="0" anchor="t" anchorCtr="0">
            <a:noAutofit/>
          </a:bodyPr>
          <a:lstStyle>
            <a:lvl1pPr marL="266700" indent="-266700" algn="l" defTabSz="914400" rtl="0" eaLnBrk="1" latinLnBrk="0" hangingPunct="1">
              <a:lnSpc>
                <a:spcPct val="100000"/>
              </a:lnSpc>
              <a:spcBef>
                <a:spcPts val="6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28650" indent="-266700" algn="l" defTabSz="914400" rtl="0" eaLnBrk="1" latinLnBrk="0" hangingPunct="1">
              <a:lnSpc>
                <a:spcPct val="10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990600" indent="-276225" algn="l" defTabSz="914400" rtl="0" eaLnBrk="1" latinLnBrk="0" hangingPunct="1">
              <a:lnSpc>
                <a:spcPct val="100000"/>
              </a:lnSpc>
              <a:spcBef>
                <a:spcPts val="6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34302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170497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066925"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41935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78130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143250"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400" rtl="0" eaLnBrk="1" fontAlgn="auto" latinLnBrk="0" hangingPunct="1">
              <a:lnSpc>
                <a:spcPct val="80000"/>
              </a:lnSpc>
              <a:spcBef>
                <a:spcPts val="600"/>
              </a:spcBef>
              <a:spcAft>
                <a:spcPts val="0"/>
              </a:spcAft>
              <a:buClr>
                <a:srgbClr val="156082"/>
              </a:buClr>
              <a:buSzTx/>
              <a:buFont typeface="Arial" panose="020B0604020202020204" pitchFamily="34" charset="0"/>
              <a:buNone/>
              <a:tabLst/>
              <a:defRPr/>
            </a:pPr>
            <a:r>
              <a:rPr kumimoji="0" lang="fi-FI" sz="1400" b="0" i="1" u="none" strike="noStrike" kern="1200" cap="none" spc="0" normalizeH="0" baseline="0" noProof="0">
                <a:ln>
                  <a:noFill/>
                </a:ln>
                <a:solidFill>
                  <a:srgbClr val="FF5050"/>
                </a:solidFill>
                <a:effectLst/>
                <a:uLnTx/>
                <a:uFillTx/>
                <a:latin typeface="Aptos" panose="02110004020202020204"/>
                <a:ea typeface="+mn-ea"/>
                <a:cs typeface="+mn-cs"/>
              </a:rPr>
              <a:t>Order </a:t>
            </a:r>
            <a:r>
              <a:rPr kumimoji="0" lang="fi-FI" sz="1400" b="0" i="1" u="none" strike="noStrike" kern="1200" cap="none" spc="0" normalizeH="0" baseline="0" noProof="0" err="1">
                <a:ln>
                  <a:noFill/>
                </a:ln>
                <a:solidFill>
                  <a:srgbClr val="FF5050"/>
                </a:solidFill>
                <a:effectLst/>
                <a:uLnTx/>
                <a:uFillTx/>
                <a:latin typeface="Aptos" panose="02110004020202020204"/>
                <a:ea typeface="+mn-ea"/>
                <a:cs typeface="+mn-cs"/>
              </a:rPr>
              <a:t>Penetration</a:t>
            </a:r>
            <a:r>
              <a:rPr kumimoji="0" lang="fi-FI" sz="1400" b="0" i="1" u="none" strike="noStrike" kern="1200" cap="none" spc="0" normalizeH="0" baseline="0" noProof="0">
                <a:ln>
                  <a:noFill/>
                </a:ln>
                <a:solidFill>
                  <a:srgbClr val="FF5050"/>
                </a:solidFill>
                <a:effectLst/>
                <a:uLnTx/>
                <a:uFillTx/>
                <a:latin typeface="Aptos" panose="02110004020202020204"/>
                <a:ea typeface="+mn-ea"/>
                <a:cs typeface="+mn-cs"/>
              </a:rPr>
              <a:t> Point (OPP)</a:t>
            </a:r>
            <a:r>
              <a:rPr kumimoji="0" lang="en-US" sz="1400" b="0" i="1" u="none" strike="noStrike" kern="1200" cap="none" spc="0" normalizeH="0" baseline="0" noProof="0">
                <a:ln>
                  <a:noFill/>
                </a:ln>
                <a:solidFill>
                  <a:srgbClr val="FF5050"/>
                </a:solidFill>
                <a:effectLst/>
                <a:uLnTx/>
                <a:uFillTx/>
                <a:latin typeface="Aptos" panose="02110004020202020204"/>
                <a:ea typeface="+mn-ea"/>
                <a:cs typeface="+mn-cs"/>
              </a:rPr>
              <a:t>, where push control transitions to pull control.</a:t>
            </a:r>
            <a:endParaRPr kumimoji="0" lang="fi-FI" sz="1400" b="0" i="1" u="none" strike="noStrike" kern="1200" cap="none" spc="0" normalizeH="0" baseline="0" noProof="0">
              <a:ln>
                <a:noFill/>
              </a:ln>
              <a:solidFill>
                <a:srgbClr val="FF5050"/>
              </a:solidFill>
              <a:effectLst/>
              <a:uLnTx/>
              <a:uFillTx/>
              <a:latin typeface="Aptos" panose="02110004020202020204"/>
              <a:ea typeface="+mn-ea"/>
              <a:cs typeface="+mn-cs"/>
            </a:endParaRPr>
          </a:p>
        </p:txBody>
      </p:sp>
      <p:sp>
        <p:nvSpPr>
          <p:cNvPr id="9" name="Tekstiruutu 8">
            <a:extLst>
              <a:ext uri="{FF2B5EF4-FFF2-40B4-BE49-F238E27FC236}">
                <a16:creationId xmlns:a16="http://schemas.microsoft.com/office/drawing/2014/main" id="{BDBF8B00-8674-6F88-3B02-B9AF8CBEE9CB}"/>
              </a:ext>
            </a:extLst>
          </p:cNvPr>
          <p:cNvSpPr txBox="1"/>
          <p:nvPr/>
        </p:nvSpPr>
        <p:spPr>
          <a:xfrm>
            <a:off x="3308924" y="1721411"/>
            <a:ext cx="1585692" cy="29694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white"/>
                </a:solidFill>
                <a:effectLst/>
                <a:uLnTx/>
                <a:uFillTx/>
                <a:latin typeface="Aptos" panose="02110004020202020204"/>
                <a:ea typeface="+mn-ea"/>
                <a:cs typeface="+mn-cs"/>
              </a:rPr>
              <a:t>Product design</a:t>
            </a:r>
          </a:p>
        </p:txBody>
      </p:sp>
      <p:sp>
        <p:nvSpPr>
          <p:cNvPr id="10" name="Tekstiruutu 9">
            <a:extLst>
              <a:ext uri="{FF2B5EF4-FFF2-40B4-BE49-F238E27FC236}">
                <a16:creationId xmlns:a16="http://schemas.microsoft.com/office/drawing/2014/main" id="{40D2F4A3-F35E-BE85-A7F3-E1E4E8DB8232}"/>
              </a:ext>
            </a:extLst>
          </p:cNvPr>
          <p:cNvSpPr txBox="1"/>
          <p:nvPr/>
        </p:nvSpPr>
        <p:spPr>
          <a:xfrm>
            <a:off x="5248753" y="1713368"/>
            <a:ext cx="209384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0" cap="none" spc="0" normalizeH="0" baseline="0" noProof="0" err="1">
                <a:ln>
                  <a:noFill/>
                </a:ln>
                <a:solidFill>
                  <a:prstClr val="white"/>
                </a:solidFill>
                <a:effectLst/>
                <a:uLnTx/>
                <a:uFillTx/>
                <a:latin typeface="Aptos" panose="02110004020202020204"/>
                <a:ea typeface="+mn-ea"/>
                <a:cs typeface="+mn-cs"/>
              </a:rPr>
              <a:t>Parts</a:t>
            </a:r>
            <a:r>
              <a:rPr kumimoji="0" lang="fi-FI" sz="1600" b="1" i="0" u="none" strike="noStrike" kern="0" cap="none" spc="0" normalizeH="0" baseline="0" noProof="0">
                <a:ln>
                  <a:noFill/>
                </a:ln>
                <a:solidFill>
                  <a:prstClr val="white"/>
                </a:solidFill>
                <a:effectLst/>
                <a:uLnTx/>
                <a:uFillTx/>
                <a:latin typeface="Aptos" panose="02110004020202020204"/>
                <a:ea typeface="+mn-ea"/>
                <a:cs typeface="+mn-cs"/>
              </a:rPr>
              <a:t> </a:t>
            </a:r>
            <a:r>
              <a:rPr kumimoji="0" lang="fi-FI" sz="1600" b="1" i="0" u="none" strike="noStrike" kern="0" cap="none" spc="0" normalizeH="0" baseline="0" noProof="0" err="1">
                <a:ln>
                  <a:noFill/>
                </a:ln>
                <a:solidFill>
                  <a:prstClr val="white"/>
                </a:solidFill>
                <a:effectLst/>
                <a:uLnTx/>
                <a:uFillTx/>
                <a:latin typeface="Aptos" panose="02110004020202020204"/>
                <a:ea typeface="+mn-ea"/>
                <a:cs typeface="+mn-cs"/>
              </a:rPr>
              <a:t>manufacturing</a:t>
            </a:r>
            <a:endParaRPr kumimoji="0" lang="fi-FI" sz="1600" b="1" i="0" u="none" strike="noStrike" kern="0" cap="none" spc="0" normalizeH="0" baseline="0" noProof="0">
              <a:ln>
                <a:noFill/>
              </a:ln>
              <a:solidFill>
                <a:prstClr val="white"/>
              </a:solidFill>
              <a:effectLst/>
              <a:uLnTx/>
              <a:uFillTx/>
              <a:latin typeface="Aptos" panose="02110004020202020204"/>
              <a:ea typeface="+mn-ea"/>
              <a:cs typeface="+mn-cs"/>
            </a:endParaRPr>
          </a:p>
        </p:txBody>
      </p:sp>
      <p:sp>
        <p:nvSpPr>
          <p:cNvPr id="11" name="Tekstiruutu 10">
            <a:extLst>
              <a:ext uri="{FF2B5EF4-FFF2-40B4-BE49-F238E27FC236}">
                <a16:creationId xmlns:a16="http://schemas.microsoft.com/office/drawing/2014/main" id="{A4F7B52B-034B-EAAF-F85A-03B1CFB1955A}"/>
              </a:ext>
            </a:extLst>
          </p:cNvPr>
          <p:cNvSpPr txBox="1"/>
          <p:nvPr/>
        </p:nvSpPr>
        <p:spPr>
          <a:xfrm>
            <a:off x="7641649" y="1713368"/>
            <a:ext cx="110158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0" cap="none" spc="0" normalizeH="0" baseline="0" noProof="0">
                <a:ln>
                  <a:noFill/>
                </a:ln>
                <a:solidFill>
                  <a:prstClr val="white"/>
                </a:solidFill>
                <a:effectLst/>
                <a:uLnTx/>
                <a:uFillTx/>
                <a:latin typeface="Aptos" panose="02110004020202020204"/>
                <a:ea typeface="+mn-ea"/>
                <a:cs typeface="+mn-cs"/>
              </a:rPr>
              <a:t>Assembly</a:t>
            </a:r>
            <a:endParaRPr kumimoji="0" lang="fi-FI" sz="1799" b="1" i="0" u="none" strike="noStrike" kern="0" cap="none" spc="0" normalizeH="0" baseline="0" noProof="0">
              <a:ln>
                <a:noFill/>
              </a:ln>
              <a:solidFill>
                <a:prstClr val="white"/>
              </a:solidFill>
              <a:effectLst/>
              <a:uLnTx/>
              <a:uFillTx/>
              <a:latin typeface="Aptos" panose="02110004020202020204"/>
              <a:ea typeface="+mn-ea"/>
              <a:cs typeface="+mn-cs"/>
            </a:endParaRPr>
          </a:p>
        </p:txBody>
      </p:sp>
      <p:sp>
        <p:nvSpPr>
          <p:cNvPr id="12" name="Tekstiruutu 11">
            <a:extLst>
              <a:ext uri="{FF2B5EF4-FFF2-40B4-BE49-F238E27FC236}">
                <a16:creationId xmlns:a16="http://schemas.microsoft.com/office/drawing/2014/main" id="{16B82E13-130D-3D6B-B7A5-7A3395E1E0F3}"/>
              </a:ext>
            </a:extLst>
          </p:cNvPr>
          <p:cNvSpPr txBox="1"/>
          <p:nvPr/>
        </p:nvSpPr>
        <p:spPr>
          <a:xfrm>
            <a:off x="9579289" y="1759511"/>
            <a:ext cx="906017" cy="29694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lang="fi-FI" sz="1600" b="1" kern="0">
                <a:solidFill>
                  <a:prstClr val="white"/>
                </a:solidFill>
                <a:latin typeface="Aptos" panose="02110004020202020204"/>
              </a:rPr>
              <a:t>S</a:t>
            </a:r>
            <a:r>
              <a:rPr kumimoji="0" lang="fi-FI" sz="1600" b="1" i="0" u="none" strike="noStrike" kern="0" cap="none" spc="0" normalizeH="0" baseline="0" noProof="0" err="1">
                <a:ln>
                  <a:noFill/>
                </a:ln>
                <a:solidFill>
                  <a:prstClr val="white"/>
                </a:solidFill>
                <a:effectLst/>
                <a:uLnTx/>
                <a:uFillTx/>
                <a:latin typeface="Aptos" panose="02110004020202020204"/>
                <a:ea typeface="+mn-ea"/>
                <a:cs typeface="+mn-cs"/>
              </a:rPr>
              <a:t>torage</a:t>
            </a:r>
            <a:endParaRPr kumimoji="0" lang="fi-FI" sz="1600" b="1" i="0" u="none" strike="noStrike" kern="0" cap="none" spc="0" normalizeH="0" baseline="0" noProof="0">
              <a:ln>
                <a:noFill/>
              </a:ln>
              <a:solidFill>
                <a:prstClr val="white"/>
              </a:solidFill>
              <a:effectLst/>
              <a:uLnTx/>
              <a:uFillTx/>
              <a:latin typeface="Aptos" panose="02110004020202020204"/>
              <a:ea typeface="+mn-ea"/>
              <a:cs typeface="+mn-cs"/>
            </a:endParaRPr>
          </a:p>
        </p:txBody>
      </p:sp>
      <p:sp>
        <p:nvSpPr>
          <p:cNvPr id="13" name="Tekstiruutu 12">
            <a:extLst>
              <a:ext uri="{FF2B5EF4-FFF2-40B4-BE49-F238E27FC236}">
                <a16:creationId xmlns:a16="http://schemas.microsoft.com/office/drawing/2014/main" id="{25C13C4C-601D-234F-497F-02DC8DBA1BD6}"/>
              </a:ext>
            </a:extLst>
          </p:cNvPr>
          <p:cNvSpPr txBox="1"/>
          <p:nvPr/>
        </p:nvSpPr>
        <p:spPr>
          <a:xfrm>
            <a:off x="343637" y="6599903"/>
            <a:ext cx="8617482" cy="26154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1100" kern="0" err="1">
                <a:solidFill>
                  <a:prstClr val="white">
                    <a:lumMod val="65000"/>
                  </a:prstClr>
                </a:solidFill>
                <a:latin typeface="Aptos" panose="02110004020202020204"/>
              </a:rPr>
              <a:t>source</a:t>
            </a:r>
            <a:r>
              <a:rPr kumimoji="0" lang="fi-FI" sz="1100" b="0" i="0" u="none" strike="noStrike" kern="0" cap="none" spc="0" normalizeH="0" baseline="0" noProof="0">
                <a:ln>
                  <a:noFill/>
                </a:ln>
                <a:solidFill>
                  <a:prstClr val="white">
                    <a:lumMod val="65000"/>
                  </a:prstClr>
                </a:solidFill>
                <a:effectLst/>
                <a:uLnTx/>
                <a:uFillTx/>
                <a:latin typeface="Aptos" panose="02110004020202020204"/>
                <a:ea typeface="+mn-ea"/>
                <a:cs typeface="+mn-cs"/>
              </a:rPr>
              <a:t>: https://www.logistiikanmaailma.fi/tuotanto/tilauksen-kohdennuspiste-opp/</a:t>
            </a:r>
          </a:p>
        </p:txBody>
      </p:sp>
      <p:cxnSp>
        <p:nvCxnSpPr>
          <p:cNvPr id="14" name="Suora nuoliyhdysviiva 13">
            <a:extLst>
              <a:ext uri="{FF2B5EF4-FFF2-40B4-BE49-F238E27FC236}">
                <a16:creationId xmlns:a16="http://schemas.microsoft.com/office/drawing/2014/main" id="{4F548781-9696-1730-4E20-6D914AB5BE07}"/>
              </a:ext>
            </a:extLst>
          </p:cNvPr>
          <p:cNvCxnSpPr>
            <a:cxnSpLocks/>
          </p:cNvCxnSpPr>
          <p:nvPr/>
        </p:nvCxnSpPr>
        <p:spPr>
          <a:xfrm>
            <a:off x="232549" y="2850851"/>
            <a:ext cx="8771144" cy="0"/>
          </a:xfrm>
          <a:prstGeom prst="straightConnector1">
            <a:avLst/>
          </a:prstGeom>
          <a:noFill/>
          <a:ln w="38100" cap="flat" cmpd="sng" algn="ctr">
            <a:solidFill>
              <a:srgbClr val="FE5D3E"/>
            </a:solidFill>
            <a:prstDash val="sysDot"/>
            <a:miter lim="800000"/>
            <a:tailEnd type="triangle"/>
          </a:ln>
          <a:effectLst/>
        </p:spPr>
      </p:cxnSp>
      <p:sp>
        <p:nvSpPr>
          <p:cNvPr id="15" name="Tekstiruutu 14">
            <a:extLst>
              <a:ext uri="{FF2B5EF4-FFF2-40B4-BE49-F238E27FC236}">
                <a16:creationId xmlns:a16="http://schemas.microsoft.com/office/drawing/2014/main" id="{42B05DE6-5BE3-9C52-9A6E-16EAAC6EC337}"/>
              </a:ext>
            </a:extLst>
          </p:cNvPr>
          <p:cNvSpPr txBox="1"/>
          <p:nvPr/>
        </p:nvSpPr>
        <p:spPr>
          <a:xfrm>
            <a:off x="154417" y="2549248"/>
            <a:ext cx="1410964" cy="443711"/>
          </a:xfrm>
          <a:prstGeom prst="rect">
            <a:avLst/>
          </a:prstGeom>
          <a:noFill/>
        </p:spPr>
        <p:txBody>
          <a:bodyPr wrap="non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400" b="1" i="0" u="none" strike="noStrike" kern="0" cap="none" spc="0" normalizeH="0" baseline="0" noProof="0">
                <a:ln>
                  <a:noFill/>
                </a:ln>
                <a:solidFill>
                  <a:srgbClr val="FE5D3E"/>
                </a:solidFill>
                <a:effectLst/>
                <a:uLnTx/>
                <a:uFillTx/>
                <a:latin typeface="Aptos" panose="02110004020202020204"/>
                <a:ea typeface="+mn-ea"/>
                <a:cs typeface="+mn-cs"/>
              </a:rPr>
              <a:t>Make-To-</a:t>
            </a:r>
            <a:r>
              <a:rPr kumimoji="0" lang="fi-FI" sz="1400" b="1" i="0" u="none" strike="noStrike" kern="0" cap="none" spc="0" normalizeH="0" baseline="0" noProof="0" err="1">
                <a:ln>
                  <a:noFill/>
                </a:ln>
                <a:solidFill>
                  <a:srgbClr val="FE5D3E"/>
                </a:solidFill>
                <a:effectLst/>
                <a:uLnTx/>
                <a:uFillTx/>
                <a:latin typeface="Aptos" panose="02110004020202020204"/>
                <a:ea typeface="+mn-ea"/>
                <a:cs typeface="+mn-cs"/>
              </a:rPr>
              <a:t>Stock</a:t>
            </a:r>
            <a:endParaRPr kumimoji="0" lang="fi-FI" sz="1400" b="1" i="0" u="none" strike="noStrike" kern="0" cap="none" spc="0" normalizeH="0" baseline="0" noProof="0">
              <a:ln>
                <a:noFill/>
              </a:ln>
              <a:solidFill>
                <a:srgbClr val="FE5D3E"/>
              </a:solidFill>
              <a:effectLst/>
              <a:uLnTx/>
              <a:uFillTx/>
              <a:latin typeface="Aptos" panose="02110004020202020204"/>
              <a:ea typeface="+mn-ea"/>
              <a:cs typeface="+mn-cs"/>
            </a:endParaRPr>
          </a:p>
          <a:p>
            <a:pPr marL="0" marR="0" lvl="0" indent="0" algn="l" defTabSz="914400" rtl="0" eaLnBrk="1" fontAlgn="auto" latinLnBrk="0" hangingPunct="1">
              <a:lnSpc>
                <a:spcPct val="80000"/>
              </a:lnSpc>
              <a:spcBef>
                <a:spcPts val="0"/>
              </a:spcBef>
              <a:spcAft>
                <a:spcPts val="0"/>
              </a:spcAft>
              <a:buClrTx/>
              <a:buSzTx/>
              <a:buFontTx/>
              <a:buNone/>
              <a:tabLst/>
              <a:defRPr/>
            </a:pPr>
            <a:endParaRPr lang="fi-FI" sz="1400" i="1" kern="0">
              <a:solidFill>
                <a:srgbClr val="FE5D3E"/>
              </a:solidFill>
              <a:latin typeface="Aptos" panose="02110004020202020204"/>
            </a:endParaRPr>
          </a:p>
        </p:txBody>
      </p:sp>
      <p:cxnSp>
        <p:nvCxnSpPr>
          <p:cNvPr id="16" name="Suora nuoliyhdysviiva 15">
            <a:extLst>
              <a:ext uri="{FF2B5EF4-FFF2-40B4-BE49-F238E27FC236}">
                <a16:creationId xmlns:a16="http://schemas.microsoft.com/office/drawing/2014/main" id="{3EE68B58-3E34-A817-6839-9C9128365264}"/>
              </a:ext>
            </a:extLst>
          </p:cNvPr>
          <p:cNvCxnSpPr>
            <a:cxnSpLocks/>
          </p:cNvCxnSpPr>
          <p:nvPr/>
        </p:nvCxnSpPr>
        <p:spPr>
          <a:xfrm>
            <a:off x="232550" y="3767731"/>
            <a:ext cx="6638944" cy="0"/>
          </a:xfrm>
          <a:prstGeom prst="straightConnector1">
            <a:avLst/>
          </a:prstGeom>
          <a:noFill/>
          <a:ln w="38100" cap="flat" cmpd="sng" algn="ctr">
            <a:solidFill>
              <a:srgbClr val="FEB81C"/>
            </a:solidFill>
            <a:prstDash val="sysDot"/>
            <a:miter lim="800000"/>
            <a:tailEnd type="triangle"/>
          </a:ln>
          <a:effectLst/>
        </p:spPr>
      </p:cxnSp>
      <p:sp>
        <p:nvSpPr>
          <p:cNvPr id="17" name="Tekstiruutu 16">
            <a:extLst>
              <a:ext uri="{FF2B5EF4-FFF2-40B4-BE49-F238E27FC236}">
                <a16:creationId xmlns:a16="http://schemas.microsoft.com/office/drawing/2014/main" id="{00FB0722-350A-07A0-ED8A-C0B7D7FC5278}"/>
              </a:ext>
            </a:extLst>
          </p:cNvPr>
          <p:cNvSpPr txBox="1"/>
          <p:nvPr/>
        </p:nvSpPr>
        <p:spPr>
          <a:xfrm>
            <a:off x="163699" y="3462567"/>
            <a:ext cx="2029723" cy="616066"/>
          </a:xfrm>
          <a:prstGeom prst="rect">
            <a:avLst/>
          </a:prstGeom>
          <a:noFill/>
        </p:spPr>
        <p:txBody>
          <a:bodyPr wrap="non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400" b="1" i="0" u="none" strike="noStrike" kern="0" cap="none" spc="0" normalizeH="0" baseline="0" noProof="0" err="1">
                <a:ln>
                  <a:noFill/>
                </a:ln>
                <a:solidFill>
                  <a:srgbClr val="FEB81C"/>
                </a:solidFill>
                <a:effectLst/>
                <a:uLnTx/>
                <a:uFillTx/>
                <a:latin typeface="Aptos" panose="02110004020202020204"/>
                <a:ea typeface="+mn-ea"/>
                <a:cs typeface="+mn-cs"/>
              </a:rPr>
              <a:t>Assemble</a:t>
            </a:r>
            <a:r>
              <a:rPr kumimoji="0" lang="fi-FI" sz="1400" b="1" i="0" u="none" strike="noStrike" kern="0" cap="none" spc="0" normalizeH="0" baseline="0" noProof="0">
                <a:ln>
                  <a:noFill/>
                </a:ln>
                <a:solidFill>
                  <a:srgbClr val="FEB81C"/>
                </a:solidFill>
                <a:effectLst/>
                <a:uLnTx/>
                <a:uFillTx/>
                <a:latin typeface="Aptos" panose="02110004020202020204"/>
                <a:ea typeface="+mn-ea"/>
                <a:cs typeface="+mn-cs"/>
              </a:rPr>
              <a:t>-To-Order</a:t>
            </a:r>
          </a:p>
          <a:p>
            <a:pPr marL="0" marR="0" lvl="0" indent="0" algn="l" defTabSz="914400" rtl="0" eaLnBrk="1" fontAlgn="auto" latinLnBrk="0" hangingPunct="1">
              <a:lnSpc>
                <a:spcPct val="80000"/>
              </a:lnSpc>
              <a:spcBef>
                <a:spcPts val="0"/>
              </a:spcBef>
              <a:spcAft>
                <a:spcPts val="0"/>
              </a:spcAft>
              <a:buClrTx/>
              <a:buSzTx/>
              <a:buFontTx/>
              <a:buNone/>
              <a:tabLst/>
              <a:defRPr/>
            </a:pPr>
            <a:endParaRPr kumimoji="0" lang="fi-FI" sz="1400" b="0" i="0" u="none" strike="noStrike" kern="0" cap="none" spc="0" normalizeH="0" baseline="0" noProof="0">
              <a:ln>
                <a:noFill/>
              </a:ln>
              <a:solidFill>
                <a:srgbClr val="FEB81C"/>
              </a:solidFill>
              <a:effectLst/>
              <a:uLnTx/>
              <a:uFillTx/>
              <a:latin typeface="Aptos" panose="02110004020202020204"/>
              <a:ea typeface="+mn-ea"/>
              <a:cs typeface="+mn-cs"/>
            </a:endParaRPr>
          </a:p>
          <a:p>
            <a:pPr marL="0" marR="0" lvl="0" indent="0" algn="l" defTabSz="914400" rtl="0" eaLnBrk="1" fontAlgn="auto" latinLnBrk="0" hangingPunct="1">
              <a:lnSpc>
                <a:spcPct val="80000"/>
              </a:lnSpc>
              <a:spcBef>
                <a:spcPts val="0"/>
              </a:spcBef>
              <a:spcAft>
                <a:spcPts val="0"/>
              </a:spcAft>
              <a:buClrTx/>
              <a:buSzTx/>
              <a:buFontTx/>
              <a:buNone/>
              <a:tabLst/>
              <a:defRPr/>
            </a:pPr>
            <a:r>
              <a:rPr lang="fi-FI" sz="1400" kern="0" err="1">
                <a:solidFill>
                  <a:srgbClr val="FEB81C"/>
                </a:solidFill>
                <a:latin typeface="Aptos" panose="02110004020202020204"/>
              </a:rPr>
              <a:t>Eg</a:t>
            </a:r>
            <a:r>
              <a:rPr kumimoji="0" lang="fi-FI" sz="1400" b="0" i="0" u="none" strike="noStrike" kern="0" cap="none" spc="0" normalizeH="0" baseline="0" noProof="0">
                <a:ln>
                  <a:noFill/>
                </a:ln>
                <a:solidFill>
                  <a:srgbClr val="FEB81C"/>
                </a:solidFill>
                <a:effectLst/>
                <a:uLnTx/>
                <a:uFillTx/>
                <a:latin typeface="Aptos" panose="02110004020202020204"/>
                <a:ea typeface="+mn-ea"/>
                <a:cs typeface="+mn-cs"/>
              </a:rPr>
              <a:t>. </a:t>
            </a:r>
            <a:r>
              <a:rPr lang="fi-FI" sz="1400" kern="0" err="1">
                <a:solidFill>
                  <a:srgbClr val="FEB81C"/>
                </a:solidFill>
                <a:latin typeface="Aptos" panose="02110004020202020204"/>
              </a:rPr>
              <a:t>Ready</a:t>
            </a:r>
            <a:r>
              <a:rPr lang="fi-FI" sz="1400" kern="0">
                <a:solidFill>
                  <a:srgbClr val="FEB81C"/>
                </a:solidFill>
                <a:latin typeface="Aptos" panose="02110004020202020204"/>
              </a:rPr>
              <a:t> mix </a:t>
            </a:r>
            <a:r>
              <a:rPr lang="fi-FI" sz="1400" kern="0" err="1">
                <a:solidFill>
                  <a:srgbClr val="FEB81C"/>
                </a:solidFill>
                <a:latin typeface="Aptos" panose="02110004020202020204"/>
              </a:rPr>
              <a:t>concrete</a:t>
            </a:r>
            <a:endParaRPr kumimoji="0" lang="fi-FI" sz="1400" b="0" i="0" u="none" strike="noStrike" kern="0" cap="none" spc="0" normalizeH="0" baseline="0" noProof="0">
              <a:ln>
                <a:noFill/>
              </a:ln>
              <a:solidFill>
                <a:srgbClr val="FEB81C"/>
              </a:solidFill>
              <a:effectLst/>
              <a:uLnTx/>
              <a:uFillTx/>
              <a:latin typeface="Aptos" panose="02110004020202020204"/>
              <a:ea typeface="+mn-ea"/>
              <a:cs typeface="+mn-cs"/>
            </a:endParaRPr>
          </a:p>
        </p:txBody>
      </p:sp>
      <p:cxnSp>
        <p:nvCxnSpPr>
          <p:cNvPr id="18" name="Suora nuoliyhdysviiva 17">
            <a:extLst>
              <a:ext uri="{FF2B5EF4-FFF2-40B4-BE49-F238E27FC236}">
                <a16:creationId xmlns:a16="http://schemas.microsoft.com/office/drawing/2014/main" id="{97B789B9-F07A-4DC2-A74D-D8AE13485FAE}"/>
              </a:ext>
            </a:extLst>
          </p:cNvPr>
          <p:cNvCxnSpPr>
            <a:cxnSpLocks/>
          </p:cNvCxnSpPr>
          <p:nvPr/>
        </p:nvCxnSpPr>
        <p:spPr>
          <a:xfrm>
            <a:off x="232551" y="4659151"/>
            <a:ext cx="4783542" cy="0"/>
          </a:xfrm>
          <a:prstGeom prst="straightConnector1">
            <a:avLst/>
          </a:prstGeom>
          <a:noFill/>
          <a:ln w="38100" cap="flat" cmpd="sng" algn="ctr">
            <a:solidFill>
              <a:srgbClr val="48CCBE"/>
            </a:solidFill>
            <a:prstDash val="sysDot"/>
            <a:miter lim="800000"/>
            <a:tailEnd type="triangle"/>
          </a:ln>
          <a:effectLst/>
        </p:spPr>
      </p:cxnSp>
      <p:sp>
        <p:nvSpPr>
          <p:cNvPr id="19" name="Tekstiruutu 18">
            <a:extLst>
              <a:ext uri="{FF2B5EF4-FFF2-40B4-BE49-F238E27FC236}">
                <a16:creationId xmlns:a16="http://schemas.microsoft.com/office/drawing/2014/main" id="{92331A15-3716-A69C-16A7-894208933E78}"/>
              </a:ext>
            </a:extLst>
          </p:cNvPr>
          <p:cNvSpPr txBox="1"/>
          <p:nvPr/>
        </p:nvSpPr>
        <p:spPr>
          <a:xfrm>
            <a:off x="156167" y="4367898"/>
            <a:ext cx="4385169" cy="616066"/>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400" b="1" i="0" u="none" strike="noStrike" kern="0" cap="none" spc="0" normalizeH="0" baseline="0" noProof="0">
                <a:ln>
                  <a:noFill/>
                </a:ln>
                <a:solidFill>
                  <a:srgbClr val="48CCBE"/>
                </a:solidFill>
                <a:effectLst/>
                <a:uLnTx/>
                <a:uFillTx/>
                <a:latin typeface="Aptos" panose="02110004020202020204"/>
                <a:ea typeface="+mn-ea"/>
                <a:cs typeface="+mn-cs"/>
              </a:rPr>
              <a:t>Make-To-Order</a:t>
            </a:r>
          </a:p>
          <a:p>
            <a:pPr marL="0" marR="0" lvl="0" indent="0" algn="l" defTabSz="914400" rtl="0" eaLnBrk="1" fontAlgn="auto" latinLnBrk="0" hangingPunct="1">
              <a:lnSpc>
                <a:spcPct val="80000"/>
              </a:lnSpc>
              <a:spcBef>
                <a:spcPts val="0"/>
              </a:spcBef>
              <a:spcAft>
                <a:spcPts val="0"/>
              </a:spcAft>
              <a:buClrTx/>
              <a:buSzTx/>
              <a:buFontTx/>
              <a:buNone/>
              <a:tabLst/>
              <a:defRPr/>
            </a:pPr>
            <a:endParaRPr lang="fi-FI" sz="1400" i="1" kern="0">
              <a:solidFill>
                <a:srgbClr val="48CCBE"/>
              </a:solidFill>
              <a:latin typeface="Aptos" panose="02110004020202020204"/>
            </a:endParaRP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400" b="0" i="0" u="none" strike="noStrike" kern="0" cap="none" spc="0" normalizeH="0" baseline="0" noProof="0" err="1">
                <a:ln>
                  <a:noFill/>
                </a:ln>
                <a:solidFill>
                  <a:srgbClr val="48CCBE"/>
                </a:solidFill>
                <a:effectLst/>
                <a:uLnTx/>
                <a:uFillTx/>
                <a:latin typeface="Aptos" panose="02110004020202020204"/>
                <a:ea typeface="+mn-ea"/>
                <a:cs typeface="+mn-cs"/>
              </a:rPr>
              <a:t>Eg</a:t>
            </a:r>
            <a:r>
              <a:rPr kumimoji="0" lang="fi-FI" sz="1400" b="0" i="0" u="none" strike="noStrike" kern="0" cap="none" spc="0" normalizeH="0" baseline="0" noProof="0">
                <a:ln>
                  <a:noFill/>
                </a:ln>
                <a:solidFill>
                  <a:srgbClr val="48CCBE"/>
                </a:solidFill>
                <a:effectLst/>
                <a:uLnTx/>
                <a:uFillTx/>
                <a:latin typeface="Aptos" panose="02110004020202020204"/>
                <a:ea typeface="+mn-ea"/>
                <a:cs typeface="+mn-cs"/>
              </a:rPr>
              <a:t>.  Doors, </a:t>
            </a:r>
            <a:r>
              <a:rPr kumimoji="0" lang="fi-FI" sz="1400" b="0" i="0" u="none" strike="noStrike" kern="0" cap="none" spc="0" normalizeH="0" baseline="0" noProof="0" err="1">
                <a:ln>
                  <a:noFill/>
                </a:ln>
                <a:solidFill>
                  <a:srgbClr val="48CCBE"/>
                </a:solidFill>
                <a:effectLst/>
                <a:uLnTx/>
                <a:uFillTx/>
                <a:latin typeface="Aptos" panose="02110004020202020204"/>
                <a:ea typeface="+mn-ea"/>
                <a:cs typeface="+mn-cs"/>
              </a:rPr>
              <a:t>windows</a:t>
            </a:r>
            <a:endParaRPr kumimoji="0" lang="fi-FI" sz="1400" b="0" i="0" u="none" strike="noStrike" kern="0" cap="none" spc="0" normalizeH="0" baseline="0" noProof="0">
              <a:ln>
                <a:noFill/>
              </a:ln>
              <a:solidFill>
                <a:srgbClr val="48CCBE"/>
              </a:solidFill>
              <a:effectLst/>
              <a:uLnTx/>
              <a:uFillTx/>
              <a:latin typeface="Aptos" panose="02110004020202020204"/>
              <a:ea typeface="+mn-ea"/>
              <a:cs typeface="+mn-cs"/>
            </a:endParaRPr>
          </a:p>
        </p:txBody>
      </p:sp>
      <p:sp>
        <p:nvSpPr>
          <p:cNvPr id="20" name="Tekstiruutu 19">
            <a:extLst>
              <a:ext uri="{FF2B5EF4-FFF2-40B4-BE49-F238E27FC236}">
                <a16:creationId xmlns:a16="http://schemas.microsoft.com/office/drawing/2014/main" id="{16D88261-0F56-1D40-7F88-E5FAAC8D5C99}"/>
              </a:ext>
            </a:extLst>
          </p:cNvPr>
          <p:cNvSpPr txBox="1"/>
          <p:nvPr/>
        </p:nvSpPr>
        <p:spPr>
          <a:xfrm>
            <a:off x="147279" y="5151621"/>
            <a:ext cx="4615246" cy="616066"/>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400" b="1" i="0" u="none" strike="noStrike" kern="0" cap="none" spc="0" normalizeH="0" baseline="0" noProof="0" err="1">
                <a:ln>
                  <a:noFill/>
                </a:ln>
                <a:solidFill>
                  <a:srgbClr val="196B24">
                    <a:lumMod val="40000"/>
                    <a:lumOff val="60000"/>
                  </a:srgbClr>
                </a:solidFill>
                <a:effectLst/>
                <a:uLnTx/>
                <a:uFillTx/>
                <a:latin typeface="Aptos" panose="02110004020202020204"/>
                <a:ea typeface="+mn-ea"/>
                <a:cs typeface="+mn-cs"/>
              </a:rPr>
              <a:t>Engineer</a:t>
            </a:r>
            <a:r>
              <a:rPr kumimoji="0" lang="fi-FI" sz="1400" b="1" i="0" u="none" strike="noStrike" kern="0" cap="none" spc="0" normalizeH="0" baseline="0" noProof="0">
                <a:ln>
                  <a:noFill/>
                </a:ln>
                <a:solidFill>
                  <a:srgbClr val="196B24">
                    <a:lumMod val="40000"/>
                    <a:lumOff val="60000"/>
                  </a:srgbClr>
                </a:solidFill>
                <a:effectLst/>
                <a:uLnTx/>
                <a:uFillTx/>
                <a:latin typeface="Aptos" panose="02110004020202020204"/>
                <a:ea typeface="+mn-ea"/>
                <a:cs typeface="+mn-cs"/>
              </a:rPr>
              <a:t>-To-Order</a:t>
            </a:r>
          </a:p>
          <a:p>
            <a:pPr marL="0" marR="0" lvl="0" indent="0" algn="l" defTabSz="914400" rtl="0" eaLnBrk="1" fontAlgn="auto" latinLnBrk="0" hangingPunct="1">
              <a:lnSpc>
                <a:spcPct val="80000"/>
              </a:lnSpc>
              <a:spcBef>
                <a:spcPts val="0"/>
              </a:spcBef>
              <a:spcAft>
                <a:spcPts val="0"/>
              </a:spcAft>
              <a:buClrTx/>
              <a:buSzTx/>
              <a:buFontTx/>
              <a:buNone/>
              <a:tabLst/>
              <a:defRPr/>
            </a:pPr>
            <a:endParaRPr lang="fi-FI" sz="1400" i="1" kern="0">
              <a:solidFill>
                <a:srgbClr val="196B24">
                  <a:lumMod val="40000"/>
                  <a:lumOff val="60000"/>
                </a:srgbClr>
              </a:solidFill>
              <a:latin typeface="Aptos" panose="02110004020202020204"/>
            </a:endParaRPr>
          </a:p>
          <a:p>
            <a:pPr marL="0" marR="0" lvl="0" indent="0" algn="l" defTabSz="914400" rtl="0" eaLnBrk="1" fontAlgn="auto" latinLnBrk="0" hangingPunct="1">
              <a:lnSpc>
                <a:spcPct val="80000"/>
              </a:lnSpc>
              <a:spcBef>
                <a:spcPts val="0"/>
              </a:spcBef>
              <a:spcAft>
                <a:spcPts val="0"/>
              </a:spcAft>
              <a:buClrTx/>
              <a:buSzTx/>
              <a:buFontTx/>
              <a:buNone/>
              <a:tabLst/>
              <a:defRPr/>
            </a:pPr>
            <a:r>
              <a:rPr lang="fi-FI" sz="1400" kern="0">
                <a:solidFill>
                  <a:srgbClr val="196B24">
                    <a:lumMod val="40000"/>
                    <a:lumOff val="60000"/>
                  </a:srgbClr>
                </a:solidFill>
                <a:latin typeface="Aptos" panose="02110004020202020204"/>
              </a:rPr>
              <a:t>E</a:t>
            </a:r>
            <a:r>
              <a:rPr kumimoji="0" lang="fi-FI" sz="1400" b="0" i="0" u="none" strike="noStrike" kern="0" cap="none" spc="0" normalizeH="0" baseline="0" noProof="0">
                <a:ln>
                  <a:noFill/>
                </a:ln>
                <a:solidFill>
                  <a:srgbClr val="196B24">
                    <a:lumMod val="40000"/>
                    <a:lumOff val="60000"/>
                  </a:srgbClr>
                </a:solidFill>
                <a:effectLst/>
                <a:uLnTx/>
                <a:uFillTx/>
                <a:latin typeface="Aptos" panose="02110004020202020204"/>
                <a:ea typeface="+mn-ea"/>
                <a:cs typeface="+mn-cs"/>
              </a:rPr>
              <a:t>g. </a:t>
            </a:r>
            <a:r>
              <a:rPr lang="fi-FI" sz="1400" kern="0" err="1">
                <a:solidFill>
                  <a:srgbClr val="196B24">
                    <a:lumMod val="40000"/>
                    <a:lumOff val="60000"/>
                  </a:srgbClr>
                </a:solidFill>
                <a:latin typeface="Aptos" panose="02110004020202020204"/>
              </a:rPr>
              <a:t>Precast</a:t>
            </a:r>
            <a:r>
              <a:rPr lang="fi-FI" sz="1400" kern="0">
                <a:solidFill>
                  <a:srgbClr val="196B24">
                    <a:lumMod val="40000"/>
                    <a:lumOff val="60000"/>
                  </a:srgbClr>
                </a:solidFill>
                <a:latin typeface="Aptos" panose="02110004020202020204"/>
              </a:rPr>
              <a:t> </a:t>
            </a:r>
            <a:r>
              <a:rPr lang="fi-FI" sz="1400" kern="0" err="1">
                <a:solidFill>
                  <a:srgbClr val="196B24">
                    <a:lumMod val="40000"/>
                    <a:lumOff val="60000"/>
                  </a:srgbClr>
                </a:solidFill>
                <a:latin typeface="Aptos" panose="02110004020202020204"/>
              </a:rPr>
              <a:t>concrete</a:t>
            </a:r>
            <a:endParaRPr kumimoji="0" lang="fi-FI" sz="1400" b="0" i="0" u="none" strike="noStrike" kern="0" cap="none" spc="0" normalizeH="0" baseline="0" noProof="0">
              <a:ln>
                <a:noFill/>
              </a:ln>
              <a:solidFill>
                <a:srgbClr val="196B24">
                  <a:lumMod val="40000"/>
                  <a:lumOff val="60000"/>
                </a:srgbClr>
              </a:solidFill>
              <a:effectLst/>
              <a:uLnTx/>
              <a:uFillTx/>
              <a:latin typeface="Aptos" panose="02110004020202020204"/>
              <a:ea typeface="+mn-ea"/>
              <a:cs typeface="+mn-cs"/>
            </a:endParaRPr>
          </a:p>
        </p:txBody>
      </p:sp>
      <p:cxnSp>
        <p:nvCxnSpPr>
          <p:cNvPr id="21" name="Suora nuoliyhdysviiva 20">
            <a:extLst>
              <a:ext uri="{FF2B5EF4-FFF2-40B4-BE49-F238E27FC236}">
                <a16:creationId xmlns:a16="http://schemas.microsoft.com/office/drawing/2014/main" id="{09D629E6-A1C5-F87C-395E-357904B7907C}"/>
              </a:ext>
            </a:extLst>
          </p:cNvPr>
          <p:cNvCxnSpPr>
            <a:cxnSpLocks/>
          </p:cNvCxnSpPr>
          <p:nvPr/>
        </p:nvCxnSpPr>
        <p:spPr>
          <a:xfrm>
            <a:off x="214199" y="5446498"/>
            <a:ext cx="3379572" cy="0"/>
          </a:xfrm>
          <a:prstGeom prst="straightConnector1">
            <a:avLst/>
          </a:prstGeom>
          <a:noFill/>
          <a:ln w="38100" cap="flat" cmpd="sng" algn="ctr">
            <a:solidFill>
              <a:schemeClr val="accent3">
                <a:lumMod val="40000"/>
                <a:lumOff val="60000"/>
              </a:schemeClr>
            </a:solidFill>
            <a:prstDash val="sysDot"/>
            <a:miter lim="800000"/>
            <a:tailEnd type="triangle"/>
          </a:ln>
          <a:effectLst/>
        </p:spPr>
      </p:cxnSp>
      <p:sp>
        <p:nvSpPr>
          <p:cNvPr id="22" name="Tekstiruutu 21">
            <a:extLst>
              <a:ext uri="{FF2B5EF4-FFF2-40B4-BE49-F238E27FC236}">
                <a16:creationId xmlns:a16="http://schemas.microsoft.com/office/drawing/2014/main" id="{2638E046-D69E-08A9-392A-D61F3F6762D0}"/>
              </a:ext>
            </a:extLst>
          </p:cNvPr>
          <p:cNvSpPr txBox="1"/>
          <p:nvPr/>
        </p:nvSpPr>
        <p:spPr>
          <a:xfrm>
            <a:off x="109752" y="1635686"/>
            <a:ext cx="2725426" cy="296941"/>
          </a:xfrm>
          <a:prstGeom prst="rect">
            <a:avLst/>
          </a:prstGeom>
          <a:noFill/>
        </p:spPr>
        <p:txBody>
          <a:bodyPr wrap="non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srgbClr val="8CC5FE"/>
                </a:solidFill>
                <a:effectLst/>
                <a:uLnTx/>
                <a:uFillTx/>
                <a:latin typeface="Aptos" panose="02110004020202020204"/>
                <a:ea typeface="+mn-ea"/>
                <a:cs typeface="+mn-cs"/>
              </a:rPr>
              <a:t>PRODUCTION STRATEGIES </a:t>
            </a:r>
          </a:p>
        </p:txBody>
      </p:sp>
      <p:sp>
        <p:nvSpPr>
          <p:cNvPr id="23" name="Tekstiruutu 22">
            <a:extLst>
              <a:ext uri="{FF2B5EF4-FFF2-40B4-BE49-F238E27FC236}">
                <a16:creationId xmlns:a16="http://schemas.microsoft.com/office/drawing/2014/main" id="{E866E75A-FFFF-AEDD-2A2E-D043416FEA65}"/>
              </a:ext>
            </a:extLst>
          </p:cNvPr>
          <p:cNvSpPr txBox="1"/>
          <p:nvPr/>
        </p:nvSpPr>
        <p:spPr>
          <a:xfrm>
            <a:off x="10935377" y="1778561"/>
            <a:ext cx="950901" cy="296941"/>
          </a:xfrm>
          <a:prstGeom prst="rect">
            <a:avLst/>
          </a:prstGeom>
          <a:noFill/>
        </p:spPr>
        <p:txBody>
          <a:bodyPr wrap="non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srgbClr val="92D050"/>
                </a:solidFill>
                <a:effectLst/>
                <a:uLnTx/>
                <a:uFillTx/>
                <a:latin typeface="Aptos" panose="02110004020202020204"/>
                <a:ea typeface="+mn-ea"/>
                <a:cs typeface="+mn-cs"/>
              </a:rPr>
              <a:t>Delivery</a:t>
            </a:r>
          </a:p>
        </p:txBody>
      </p:sp>
      <p:sp>
        <p:nvSpPr>
          <p:cNvPr id="24" name="Otsikko 1">
            <a:extLst>
              <a:ext uri="{FF2B5EF4-FFF2-40B4-BE49-F238E27FC236}">
                <a16:creationId xmlns:a16="http://schemas.microsoft.com/office/drawing/2014/main" id="{7A2505F2-7C50-C7B8-3464-22E210E4E653}"/>
              </a:ext>
            </a:extLst>
          </p:cNvPr>
          <p:cNvSpPr txBox="1">
            <a:spLocks/>
          </p:cNvSpPr>
          <p:nvPr/>
        </p:nvSpPr>
        <p:spPr>
          <a:xfrm>
            <a:off x="-1" y="338279"/>
            <a:ext cx="12192001" cy="747607"/>
          </a:xfrm>
          <a:prstGeom prst="rect">
            <a:avLst/>
          </a:prstGeom>
        </p:spPr>
        <p:txBody>
          <a:bodyPr vert="horz" wrap="square" lIns="0" tIns="0" rIns="0" bIns="0" rtlCol="0" anchor="t" anchorCtr="0">
            <a:noAutofit/>
          </a:bodyPr>
          <a:lst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3000" b="0" i="0" u="none" strike="noStrike" kern="1200" cap="none" spc="0" normalizeH="0" baseline="0" noProof="0">
                <a:ln>
                  <a:noFill/>
                </a:ln>
                <a:solidFill>
                  <a:prstClr val="white"/>
                </a:solidFill>
                <a:effectLst/>
                <a:uLnTx/>
                <a:uFillTx/>
                <a:latin typeface="Aptos Display" panose="02110004020202020204"/>
                <a:ea typeface="+mj-ea"/>
                <a:cs typeface="Arial" panose="020B0604020202020204" pitchFamily="34" charset="0"/>
              </a:rPr>
              <a:t>Different production strategies for building products delivered to the site</a:t>
            </a:r>
            <a:endParaRPr kumimoji="0" lang="fi-FI" sz="3000" b="0" i="0" u="none" strike="noStrike" kern="1200" cap="none" spc="0" normalizeH="0" baseline="0" noProof="0">
              <a:ln>
                <a:noFill/>
              </a:ln>
              <a:solidFill>
                <a:prstClr val="white"/>
              </a:solidFill>
              <a:effectLst/>
              <a:uLnTx/>
              <a:uFillTx/>
              <a:latin typeface="Aptos Display" panose="02110004020202020204"/>
              <a:ea typeface="+mj-ea"/>
              <a:cs typeface="Arial" panose="020B0604020202020204" pitchFamily="34" charset="0"/>
            </a:endParaRPr>
          </a:p>
        </p:txBody>
      </p:sp>
      <p:sp>
        <p:nvSpPr>
          <p:cNvPr id="25" name="Tekstiruutu 24">
            <a:extLst>
              <a:ext uri="{FF2B5EF4-FFF2-40B4-BE49-F238E27FC236}">
                <a16:creationId xmlns:a16="http://schemas.microsoft.com/office/drawing/2014/main" id="{2783D848-4820-98FD-056E-DE6DDD2E8570}"/>
              </a:ext>
            </a:extLst>
          </p:cNvPr>
          <p:cNvSpPr txBox="1"/>
          <p:nvPr/>
        </p:nvSpPr>
        <p:spPr>
          <a:xfrm>
            <a:off x="343637" y="1022792"/>
            <a:ext cx="11542105" cy="523220"/>
          </a:xfrm>
          <a:prstGeom prst="rect">
            <a:avLst/>
          </a:prstGeom>
          <a:noFill/>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0" cap="none" spc="0" normalizeH="0" baseline="0" noProof="0">
                <a:ln>
                  <a:noFill/>
                </a:ln>
                <a:solidFill>
                  <a:prstClr val="white"/>
                </a:solidFill>
                <a:effectLst/>
                <a:uLnTx/>
                <a:uFillTx/>
                <a:latin typeface="Aptos" panose="02110004020202020204"/>
                <a:ea typeface="+mn-ea"/>
                <a:cs typeface="+mn-cs"/>
              </a:rPr>
              <a:t>A challenge for the procurement process, production planning, and design that has neither been identified nor solved from the perspective of information management.</a:t>
            </a:r>
            <a:endParaRPr kumimoji="0" lang="fi-FI" sz="1400" b="0" i="1" u="none" strike="noStrike" kern="0" cap="none" spc="0" normalizeH="0" baseline="0" noProof="0">
              <a:ln>
                <a:noFill/>
              </a:ln>
              <a:solidFill>
                <a:prstClr val="white"/>
              </a:solidFill>
              <a:effectLst/>
              <a:uLnTx/>
              <a:uFillTx/>
              <a:latin typeface="Aptos" panose="02110004020202020204"/>
              <a:ea typeface="+mn-ea"/>
              <a:cs typeface="+mn-cs"/>
            </a:endParaRPr>
          </a:p>
        </p:txBody>
      </p:sp>
      <p:grpSp>
        <p:nvGrpSpPr>
          <p:cNvPr id="26" name="Ryhmä 25">
            <a:extLst>
              <a:ext uri="{FF2B5EF4-FFF2-40B4-BE49-F238E27FC236}">
                <a16:creationId xmlns:a16="http://schemas.microsoft.com/office/drawing/2014/main" id="{FB6ECE04-A190-A1FA-1D80-23B47C37B164}"/>
              </a:ext>
            </a:extLst>
          </p:cNvPr>
          <p:cNvGrpSpPr/>
          <p:nvPr/>
        </p:nvGrpSpPr>
        <p:grpSpPr>
          <a:xfrm>
            <a:off x="8929578" y="2541541"/>
            <a:ext cx="815630" cy="646163"/>
            <a:chOff x="8938145" y="1895816"/>
            <a:chExt cx="815630" cy="646163"/>
          </a:xfrm>
          <a:solidFill>
            <a:srgbClr val="FF0000"/>
          </a:solidFill>
        </p:grpSpPr>
        <p:sp>
          <p:nvSpPr>
            <p:cNvPr id="27" name="Tasakylkinen kolmio 26">
              <a:extLst>
                <a:ext uri="{FF2B5EF4-FFF2-40B4-BE49-F238E27FC236}">
                  <a16:creationId xmlns:a16="http://schemas.microsoft.com/office/drawing/2014/main" id="{23B63E15-7494-5000-FFBB-306D52E0D4C0}"/>
                </a:ext>
              </a:extLst>
            </p:cNvPr>
            <p:cNvSpPr/>
            <p:nvPr/>
          </p:nvSpPr>
          <p:spPr>
            <a:xfrm flipV="1">
              <a:off x="8938145" y="1895816"/>
              <a:ext cx="815630" cy="646163"/>
            </a:xfrm>
            <a:prstGeom prst="triangle">
              <a:avLst/>
            </a:prstGeom>
            <a:solidFill>
              <a:srgbClr val="FF5050"/>
            </a:solidFill>
            <a:ln w="15875" cap="flat" cmpd="sng" algn="ctr">
              <a:solidFill>
                <a:sysClr val="windowText" lastClr="000000"/>
              </a:solidFill>
              <a:prstDash val="solid"/>
              <a:miter lim="800000"/>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050" b="0" i="0" u="none" strike="noStrike" kern="0" cap="none" spc="0" normalizeH="0" baseline="0" noProof="0">
                <a:ln>
                  <a:noFill/>
                </a:ln>
                <a:solidFill>
                  <a:prstClr val="white"/>
                </a:solidFill>
                <a:effectLst/>
                <a:uLnTx/>
                <a:uFillTx/>
                <a:latin typeface="Avenir Next LT Pro"/>
                <a:ea typeface="+mn-ea"/>
                <a:cs typeface="Arial" panose="020B0604020202020204" pitchFamily="34" charset="0"/>
              </a:endParaRPr>
            </a:p>
          </p:txBody>
        </p:sp>
        <p:sp>
          <p:nvSpPr>
            <p:cNvPr id="28" name="Tekstiruutu 27">
              <a:extLst>
                <a:ext uri="{FF2B5EF4-FFF2-40B4-BE49-F238E27FC236}">
                  <a16:creationId xmlns:a16="http://schemas.microsoft.com/office/drawing/2014/main" id="{BE62EF5A-72BE-705E-973C-5451990A6449}"/>
                </a:ext>
              </a:extLst>
            </p:cNvPr>
            <p:cNvSpPr txBox="1"/>
            <p:nvPr/>
          </p:nvSpPr>
          <p:spPr>
            <a:xfrm>
              <a:off x="9082939" y="1973534"/>
              <a:ext cx="535724" cy="307777"/>
            </a:xfrm>
            <a:prstGeom prst="rect">
              <a:avLst/>
            </a:prstGeom>
            <a:noFill/>
            <a:ln w="15875">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0" cap="none" spc="0" normalizeH="0" baseline="0" noProof="0">
                  <a:ln>
                    <a:noFill/>
                  </a:ln>
                  <a:solidFill>
                    <a:prstClr val="white"/>
                  </a:solidFill>
                  <a:effectLst/>
                  <a:uLnTx/>
                  <a:uFillTx/>
                  <a:latin typeface="Aptos" panose="02110004020202020204"/>
                  <a:ea typeface="+mn-ea"/>
                  <a:cs typeface="+mn-cs"/>
                </a:rPr>
                <a:t>OPP</a:t>
              </a:r>
            </a:p>
          </p:txBody>
        </p:sp>
      </p:grpSp>
      <p:grpSp>
        <p:nvGrpSpPr>
          <p:cNvPr id="29" name="Ryhmä 28">
            <a:extLst>
              <a:ext uri="{FF2B5EF4-FFF2-40B4-BE49-F238E27FC236}">
                <a16:creationId xmlns:a16="http://schemas.microsoft.com/office/drawing/2014/main" id="{40738FA1-27B7-31C3-D68F-9166DCDC769E}"/>
              </a:ext>
            </a:extLst>
          </p:cNvPr>
          <p:cNvGrpSpPr/>
          <p:nvPr/>
        </p:nvGrpSpPr>
        <p:grpSpPr>
          <a:xfrm>
            <a:off x="6796830" y="3441121"/>
            <a:ext cx="815630" cy="646163"/>
            <a:chOff x="8938145" y="1895816"/>
            <a:chExt cx="815630" cy="646163"/>
          </a:xfrm>
          <a:solidFill>
            <a:srgbClr val="FF0000"/>
          </a:solidFill>
        </p:grpSpPr>
        <p:sp>
          <p:nvSpPr>
            <p:cNvPr id="30" name="Tasakylkinen kolmio 29">
              <a:extLst>
                <a:ext uri="{FF2B5EF4-FFF2-40B4-BE49-F238E27FC236}">
                  <a16:creationId xmlns:a16="http://schemas.microsoft.com/office/drawing/2014/main" id="{D4DCF49B-26D2-EDB2-7272-F68C7B4355C6}"/>
                </a:ext>
              </a:extLst>
            </p:cNvPr>
            <p:cNvSpPr/>
            <p:nvPr/>
          </p:nvSpPr>
          <p:spPr>
            <a:xfrm flipV="1">
              <a:off x="8938145" y="1895816"/>
              <a:ext cx="815630" cy="646163"/>
            </a:xfrm>
            <a:prstGeom prst="triangle">
              <a:avLst/>
            </a:prstGeom>
            <a:solidFill>
              <a:srgbClr val="FF5050"/>
            </a:solidFill>
            <a:ln w="15875" cap="flat" cmpd="sng" algn="ctr">
              <a:solidFill>
                <a:sysClr val="windowText" lastClr="000000"/>
              </a:solidFill>
              <a:prstDash val="solid"/>
              <a:miter lim="800000"/>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050" b="0" i="0" u="none" strike="noStrike" kern="0" cap="none" spc="0" normalizeH="0" baseline="0" noProof="0">
                <a:ln>
                  <a:noFill/>
                </a:ln>
                <a:solidFill>
                  <a:prstClr val="white"/>
                </a:solidFill>
                <a:effectLst/>
                <a:uLnTx/>
                <a:uFillTx/>
                <a:latin typeface="Avenir Next LT Pro"/>
                <a:ea typeface="+mn-ea"/>
                <a:cs typeface="Arial" panose="020B0604020202020204" pitchFamily="34" charset="0"/>
              </a:endParaRPr>
            </a:p>
          </p:txBody>
        </p:sp>
        <p:sp>
          <p:nvSpPr>
            <p:cNvPr id="31" name="Tekstiruutu 30">
              <a:extLst>
                <a:ext uri="{FF2B5EF4-FFF2-40B4-BE49-F238E27FC236}">
                  <a16:creationId xmlns:a16="http://schemas.microsoft.com/office/drawing/2014/main" id="{2BCC365C-17F3-B506-3538-7A8763ACD585}"/>
                </a:ext>
              </a:extLst>
            </p:cNvPr>
            <p:cNvSpPr txBox="1"/>
            <p:nvPr/>
          </p:nvSpPr>
          <p:spPr>
            <a:xfrm>
              <a:off x="9082939" y="1973534"/>
              <a:ext cx="535724" cy="307777"/>
            </a:xfrm>
            <a:prstGeom prst="rect">
              <a:avLst/>
            </a:prstGeom>
            <a:noFill/>
            <a:ln w="15875">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0" cap="none" spc="0" normalizeH="0" baseline="0" noProof="0">
                  <a:ln>
                    <a:noFill/>
                  </a:ln>
                  <a:solidFill>
                    <a:prstClr val="white"/>
                  </a:solidFill>
                  <a:effectLst/>
                  <a:uLnTx/>
                  <a:uFillTx/>
                  <a:latin typeface="Aptos" panose="02110004020202020204"/>
                  <a:ea typeface="+mn-ea"/>
                  <a:cs typeface="+mn-cs"/>
                </a:rPr>
                <a:t>OPP</a:t>
              </a:r>
            </a:p>
          </p:txBody>
        </p:sp>
      </p:grpSp>
      <p:grpSp>
        <p:nvGrpSpPr>
          <p:cNvPr id="32" name="Ryhmä 31">
            <a:extLst>
              <a:ext uri="{FF2B5EF4-FFF2-40B4-BE49-F238E27FC236}">
                <a16:creationId xmlns:a16="http://schemas.microsoft.com/office/drawing/2014/main" id="{A478E5A6-ABF0-5F2E-34AA-043C8663C6B2}"/>
              </a:ext>
            </a:extLst>
          </p:cNvPr>
          <p:cNvGrpSpPr/>
          <p:nvPr/>
        </p:nvGrpSpPr>
        <p:grpSpPr>
          <a:xfrm>
            <a:off x="5016093" y="4310861"/>
            <a:ext cx="815630" cy="646163"/>
            <a:chOff x="8938145" y="1895816"/>
            <a:chExt cx="815630" cy="646163"/>
          </a:xfrm>
          <a:solidFill>
            <a:srgbClr val="FF0000"/>
          </a:solidFill>
        </p:grpSpPr>
        <p:sp>
          <p:nvSpPr>
            <p:cNvPr id="33" name="Tasakylkinen kolmio 32">
              <a:extLst>
                <a:ext uri="{FF2B5EF4-FFF2-40B4-BE49-F238E27FC236}">
                  <a16:creationId xmlns:a16="http://schemas.microsoft.com/office/drawing/2014/main" id="{918D59AD-4E4A-F0BA-517F-0CC4E032D39B}"/>
                </a:ext>
              </a:extLst>
            </p:cNvPr>
            <p:cNvSpPr/>
            <p:nvPr/>
          </p:nvSpPr>
          <p:spPr>
            <a:xfrm flipV="1">
              <a:off x="8938145" y="1895816"/>
              <a:ext cx="815630" cy="646163"/>
            </a:xfrm>
            <a:prstGeom prst="triangle">
              <a:avLst/>
            </a:prstGeom>
            <a:solidFill>
              <a:srgbClr val="FF5050"/>
            </a:solidFill>
            <a:ln w="15875" cap="flat" cmpd="sng" algn="ctr">
              <a:solidFill>
                <a:sysClr val="windowText" lastClr="000000"/>
              </a:solidFill>
              <a:prstDash val="solid"/>
              <a:miter lim="800000"/>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050" b="0" i="0" u="none" strike="noStrike" kern="0" cap="none" spc="0" normalizeH="0" baseline="0" noProof="0">
                <a:ln>
                  <a:noFill/>
                </a:ln>
                <a:solidFill>
                  <a:prstClr val="white"/>
                </a:solidFill>
                <a:effectLst/>
                <a:uLnTx/>
                <a:uFillTx/>
                <a:latin typeface="Avenir Next LT Pro"/>
                <a:ea typeface="+mn-ea"/>
                <a:cs typeface="Arial" panose="020B0604020202020204" pitchFamily="34" charset="0"/>
              </a:endParaRPr>
            </a:p>
          </p:txBody>
        </p:sp>
        <p:sp>
          <p:nvSpPr>
            <p:cNvPr id="34" name="Tekstiruutu 33">
              <a:extLst>
                <a:ext uri="{FF2B5EF4-FFF2-40B4-BE49-F238E27FC236}">
                  <a16:creationId xmlns:a16="http://schemas.microsoft.com/office/drawing/2014/main" id="{12A7B081-B195-CF46-E45E-2496E3CDAA86}"/>
                </a:ext>
              </a:extLst>
            </p:cNvPr>
            <p:cNvSpPr txBox="1"/>
            <p:nvPr/>
          </p:nvSpPr>
          <p:spPr>
            <a:xfrm>
              <a:off x="9082939" y="1973534"/>
              <a:ext cx="535724" cy="307777"/>
            </a:xfrm>
            <a:prstGeom prst="rect">
              <a:avLst/>
            </a:prstGeom>
            <a:noFill/>
            <a:ln w="15875">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0" cap="none" spc="0" normalizeH="0" baseline="0" noProof="0">
                  <a:ln>
                    <a:noFill/>
                  </a:ln>
                  <a:solidFill>
                    <a:prstClr val="white"/>
                  </a:solidFill>
                  <a:effectLst/>
                  <a:uLnTx/>
                  <a:uFillTx/>
                  <a:latin typeface="Aptos" panose="02110004020202020204"/>
                  <a:ea typeface="+mn-ea"/>
                  <a:cs typeface="+mn-cs"/>
                </a:rPr>
                <a:t>OPP</a:t>
              </a:r>
            </a:p>
          </p:txBody>
        </p:sp>
      </p:grpSp>
      <p:grpSp>
        <p:nvGrpSpPr>
          <p:cNvPr id="35" name="Ryhmä 34">
            <a:extLst>
              <a:ext uri="{FF2B5EF4-FFF2-40B4-BE49-F238E27FC236}">
                <a16:creationId xmlns:a16="http://schemas.microsoft.com/office/drawing/2014/main" id="{A36D6BE6-DB88-E469-64FD-8A1D8D27C8A5}"/>
              </a:ext>
            </a:extLst>
          </p:cNvPr>
          <p:cNvGrpSpPr/>
          <p:nvPr/>
        </p:nvGrpSpPr>
        <p:grpSpPr>
          <a:xfrm>
            <a:off x="3593771" y="5164455"/>
            <a:ext cx="815630" cy="646163"/>
            <a:chOff x="8938145" y="1895816"/>
            <a:chExt cx="815630" cy="646163"/>
          </a:xfrm>
          <a:solidFill>
            <a:srgbClr val="FF0000"/>
          </a:solidFill>
        </p:grpSpPr>
        <p:sp>
          <p:nvSpPr>
            <p:cNvPr id="36" name="Tasakylkinen kolmio 35">
              <a:extLst>
                <a:ext uri="{FF2B5EF4-FFF2-40B4-BE49-F238E27FC236}">
                  <a16:creationId xmlns:a16="http://schemas.microsoft.com/office/drawing/2014/main" id="{B3263EAA-CA4F-8105-B7DF-7E62B72AF306}"/>
                </a:ext>
              </a:extLst>
            </p:cNvPr>
            <p:cNvSpPr/>
            <p:nvPr/>
          </p:nvSpPr>
          <p:spPr>
            <a:xfrm flipV="1">
              <a:off x="8938145" y="1895816"/>
              <a:ext cx="815630" cy="646163"/>
            </a:xfrm>
            <a:prstGeom prst="triangle">
              <a:avLst/>
            </a:prstGeom>
            <a:solidFill>
              <a:srgbClr val="FF5050"/>
            </a:solidFill>
            <a:ln w="15875" cap="flat" cmpd="sng" algn="ctr">
              <a:solidFill>
                <a:sysClr val="windowText" lastClr="000000"/>
              </a:solidFill>
              <a:prstDash val="solid"/>
              <a:miter lim="800000"/>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050" b="0" i="0" u="none" strike="noStrike" kern="0" cap="none" spc="0" normalizeH="0" baseline="0" noProof="0">
                <a:ln>
                  <a:noFill/>
                </a:ln>
                <a:solidFill>
                  <a:prstClr val="white"/>
                </a:solidFill>
                <a:effectLst/>
                <a:uLnTx/>
                <a:uFillTx/>
                <a:latin typeface="Avenir Next LT Pro"/>
                <a:ea typeface="+mn-ea"/>
                <a:cs typeface="Arial" panose="020B0604020202020204" pitchFamily="34" charset="0"/>
              </a:endParaRPr>
            </a:p>
          </p:txBody>
        </p:sp>
        <p:sp>
          <p:nvSpPr>
            <p:cNvPr id="37" name="Tekstiruutu 36">
              <a:extLst>
                <a:ext uri="{FF2B5EF4-FFF2-40B4-BE49-F238E27FC236}">
                  <a16:creationId xmlns:a16="http://schemas.microsoft.com/office/drawing/2014/main" id="{28DCFB46-68B7-7041-11AC-89836D698731}"/>
                </a:ext>
              </a:extLst>
            </p:cNvPr>
            <p:cNvSpPr txBox="1"/>
            <p:nvPr/>
          </p:nvSpPr>
          <p:spPr>
            <a:xfrm>
              <a:off x="9082939" y="1973534"/>
              <a:ext cx="535724" cy="307777"/>
            </a:xfrm>
            <a:prstGeom prst="rect">
              <a:avLst/>
            </a:prstGeom>
            <a:noFill/>
            <a:ln w="15875">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0" cap="none" spc="0" normalizeH="0" baseline="0" noProof="0">
                  <a:ln>
                    <a:noFill/>
                  </a:ln>
                  <a:solidFill>
                    <a:prstClr val="white"/>
                  </a:solidFill>
                  <a:effectLst/>
                  <a:uLnTx/>
                  <a:uFillTx/>
                  <a:latin typeface="Aptos" panose="02110004020202020204"/>
                  <a:ea typeface="+mn-ea"/>
                  <a:cs typeface="+mn-cs"/>
                </a:rPr>
                <a:t>OPP</a:t>
              </a:r>
            </a:p>
          </p:txBody>
        </p:sp>
      </p:grpSp>
      <p:grpSp>
        <p:nvGrpSpPr>
          <p:cNvPr id="38" name="Ryhmä 37">
            <a:extLst>
              <a:ext uri="{FF2B5EF4-FFF2-40B4-BE49-F238E27FC236}">
                <a16:creationId xmlns:a16="http://schemas.microsoft.com/office/drawing/2014/main" id="{50BCCA5A-DF23-1803-690A-D443CE5219A6}"/>
              </a:ext>
            </a:extLst>
          </p:cNvPr>
          <p:cNvGrpSpPr/>
          <p:nvPr/>
        </p:nvGrpSpPr>
        <p:grpSpPr>
          <a:xfrm>
            <a:off x="4532046" y="5190950"/>
            <a:ext cx="784411" cy="707196"/>
            <a:chOff x="3759266" y="5157392"/>
            <a:chExt cx="934479" cy="838749"/>
          </a:xfrm>
          <a:solidFill>
            <a:schemeClr val="bg1"/>
          </a:solidFill>
        </p:grpSpPr>
        <p:grpSp>
          <p:nvGrpSpPr>
            <p:cNvPr id="39" name="Ryhmä 38">
              <a:extLst>
                <a:ext uri="{FF2B5EF4-FFF2-40B4-BE49-F238E27FC236}">
                  <a16:creationId xmlns:a16="http://schemas.microsoft.com/office/drawing/2014/main" id="{E4CDC023-26B2-A841-4090-CE5A380A7A6A}"/>
                </a:ext>
              </a:extLst>
            </p:cNvPr>
            <p:cNvGrpSpPr/>
            <p:nvPr/>
          </p:nvGrpSpPr>
          <p:grpSpPr>
            <a:xfrm>
              <a:off x="3759266" y="5157392"/>
              <a:ext cx="934479" cy="838749"/>
              <a:chOff x="3759266" y="5157392"/>
              <a:chExt cx="934479" cy="838749"/>
            </a:xfrm>
            <a:grpFill/>
          </p:grpSpPr>
          <p:sp>
            <p:nvSpPr>
              <p:cNvPr id="41" name="Vapaamuotoinen: Muoto 40">
                <a:extLst>
                  <a:ext uri="{FF2B5EF4-FFF2-40B4-BE49-F238E27FC236}">
                    <a16:creationId xmlns:a16="http://schemas.microsoft.com/office/drawing/2014/main" id="{1E289E47-9FB6-E8FB-4A36-A6CA5A762DFE}"/>
                  </a:ext>
                </a:extLst>
              </p:cNvPr>
              <p:cNvSpPr/>
              <p:nvPr/>
            </p:nvSpPr>
            <p:spPr>
              <a:xfrm>
                <a:off x="3759266" y="5157392"/>
                <a:ext cx="642036" cy="753427"/>
              </a:xfrm>
              <a:custGeom>
                <a:avLst/>
                <a:gdLst>
                  <a:gd name="connsiteX0" fmla="*/ 456750 w 642036"/>
                  <a:gd name="connsiteY0" fmla="*/ 434340 h 753427"/>
                  <a:gd name="connsiteX1" fmla="*/ 566287 w 642036"/>
                  <a:gd name="connsiteY1" fmla="*/ 490538 h 753427"/>
                  <a:gd name="connsiteX2" fmla="*/ 587242 w 642036"/>
                  <a:gd name="connsiteY2" fmla="*/ 533400 h 753427"/>
                  <a:gd name="connsiteX3" fmla="*/ 604387 w 642036"/>
                  <a:gd name="connsiteY3" fmla="*/ 681038 h 753427"/>
                  <a:gd name="connsiteX4" fmla="*/ 596767 w 642036"/>
                  <a:gd name="connsiteY4" fmla="*/ 698183 h 753427"/>
                  <a:gd name="connsiteX5" fmla="*/ 596767 w 642036"/>
                  <a:gd name="connsiteY5" fmla="*/ 698183 h 753427"/>
                  <a:gd name="connsiteX6" fmla="*/ 545332 w 642036"/>
                  <a:gd name="connsiteY6" fmla="*/ 722948 h 753427"/>
                  <a:gd name="connsiteX7" fmla="*/ 545332 w 642036"/>
                  <a:gd name="connsiteY7" fmla="*/ 753428 h 753427"/>
                  <a:gd name="connsiteX8" fmla="*/ 571050 w 642036"/>
                  <a:gd name="connsiteY8" fmla="*/ 753428 h 753427"/>
                  <a:gd name="connsiteX9" fmla="*/ 617722 w 642036"/>
                  <a:gd name="connsiteY9" fmla="*/ 729615 h 753427"/>
                  <a:gd name="connsiteX10" fmla="*/ 617722 w 642036"/>
                  <a:gd name="connsiteY10" fmla="*/ 729615 h 753427"/>
                  <a:gd name="connsiteX11" fmla="*/ 641535 w 642036"/>
                  <a:gd name="connsiteY11" fmla="*/ 676275 h 753427"/>
                  <a:gd name="connsiteX12" fmla="*/ 626295 w 642036"/>
                  <a:gd name="connsiteY12" fmla="*/ 532448 h 753427"/>
                  <a:gd name="connsiteX13" fmla="*/ 591052 w 642036"/>
                  <a:gd name="connsiteY13" fmla="*/ 461963 h 753427"/>
                  <a:gd name="connsiteX14" fmla="*/ 470085 w 642036"/>
                  <a:gd name="connsiteY14" fmla="*/ 399098 h 753427"/>
                  <a:gd name="connsiteX15" fmla="*/ 423412 w 642036"/>
                  <a:gd name="connsiteY15" fmla="*/ 380048 h 753427"/>
                  <a:gd name="connsiteX16" fmla="*/ 417697 w 642036"/>
                  <a:gd name="connsiteY16" fmla="*/ 371475 h 753427"/>
                  <a:gd name="connsiteX17" fmla="*/ 417697 w 642036"/>
                  <a:gd name="connsiteY17" fmla="*/ 348615 h 753427"/>
                  <a:gd name="connsiteX18" fmla="*/ 474847 w 642036"/>
                  <a:gd name="connsiteY18" fmla="*/ 229552 h 753427"/>
                  <a:gd name="connsiteX19" fmla="*/ 474847 w 642036"/>
                  <a:gd name="connsiteY19" fmla="*/ 195263 h 753427"/>
                  <a:gd name="connsiteX20" fmla="*/ 493897 w 642036"/>
                  <a:gd name="connsiteY20" fmla="*/ 200978 h 753427"/>
                  <a:gd name="connsiteX21" fmla="*/ 477705 w 642036"/>
                  <a:gd name="connsiteY21" fmla="*/ 153353 h 753427"/>
                  <a:gd name="connsiteX22" fmla="*/ 472942 w 642036"/>
                  <a:gd name="connsiteY22" fmla="*/ 133350 h 753427"/>
                  <a:gd name="connsiteX23" fmla="*/ 388170 w 642036"/>
                  <a:gd name="connsiteY23" fmla="*/ 17145 h 753427"/>
                  <a:gd name="connsiteX24" fmla="*/ 375787 w 642036"/>
                  <a:gd name="connsiteY24" fmla="*/ 18097 h 753427"/>
                  <a:gd name="connsiteX25" fmla="*/ 367215 w 642036"/>
                  <a:gd name="connsiteY25" fmla="*/ 24765 h 753427"/>
                  <a:gd name="connsiteX26" fmla="*/ 357690 w 642036"/>
                  <a:gd name="connsiteY26" fmla="*/ 11430 h 753427"/>
                  <a:gd name="connsiteX27" fmla="*/ 346260 w 642036"/>
                  <a:gd name="connsiteY27" fmla="*/ 2858 h 753427"/>
                  <a:gd name="connsiteX28" fmla="*/ 320542 w 642036"/>
                  <a:gd name="connsiteY28" fmla="*/ 0 h 753427"/>
                  <a:gd name="connsiteX29" fmla="*/ 169095 w 642036"/>
                  <a:gd name="connsiteY29" fmla="*/ 136208 h 753427"/>
                  <a:gd name="connsiteX30" fmla="*/ 169095 w 642036"/>
                  <a:gd name="connsiteY30" fmla="*/ 142875 h 753427"/>
                  <a:gd name="connsiteX31" fmla="*/ 169095 w 642036"/>
                  <a:gd name="connsiteY31" fmla="*/ 142875 h 753427"/>
                  <a:gd name="connsiteX32" fmla="*/ 169095 w 642036"/>
                  <a:gd name="connsiteY32" fmla="*/ 159068 h 753427"/>
                  <a:gd name="connsiteX33" fmla="*/ 156712 w 642036"/>
                  <a:gd name="connsiteY33" fmla="*/ 219075 h 753427"/>
                  <a:gd name="connsiteX34" fmla="*/ 140520 w 642036"/>
                  <a:gd name="connsiteY34" fmla="*/ 257175 h 753427"/>
                  <a:gd name="connsiteX35" fmla="*/ 171000 w 642036"/>
                  <a:gd name="connsiteY35" fmla="*/ 248602 h 753427"/>
                  <a:gd name="connsiteX36" fmla="*/ 226245 w 642036"/>
                  <a:gd name="connsiteY36" fmla="*/ 346710 h 753427"/>
                  <a:gd name="connsiteX37" fmla="*/ 226245 w 642036"/>
                  <a:gd name="connsiteY37" fmla="*/ 370523 h 753427"/>
                  <a:gd name="connsiteX38" fmla="*/ 220530 w 642036"/>
                  <a:gd name="connsiteY38" fmla="*/ 379095 h 753427"/>
                  <a:gd name="connsiteX39" fmla="*/ 173857 w 642036"/>
                  <a:gd name="connsiteY39" fmla="*/ 398145 h 753427"/>
                  <a:gd name="connsiteX40" fmla="*/ 52890 w 642036"/>
                  <a:gd name="connsiteY40" fmla="*/ 461010 h 753427"/>
                  <a:gd name="connsiteX41" fmla="*/ 16695 w 642036"/>
                  <a:gd name="connsiteY41" fmla="*/ 531495 h 753427"/>
                  <a:gd name="connsiteX42" fmla="*/ 502 w 642036"/>
                  <a:gd name="connsiteY42" fmla="*/ 676275 h 753427"/>
                  <a:gd name="connsiteX43" fmla="*/ 24315 w 642036"/>
                  <a:gd name="connsiteY43" fmla="*/ 729615 h 753427"/>
                  <a:gd name="connsiteX44" fmla="*/ 70987 w 642036"/>
                  <a:gd name="connsiteY44" fmla="*/ 753428 h 753427"/>
                  <a:gd name="connsiteX45" fmla="*/ 97657 w 642036"/>
                  <a:gd name="connsiteY45" fmla="*/ 753428 h 753427"/>
                  <a:gd name="connsiteX46" fmla="*/ 97657 w 642036"/>
                  <a:gd name="connsiteY46" fmla="*/ 723900 h 753427"/>
                  <a:gd name="connsiteX47" fmla="*/ 46222 w 642036"/>
                  <a:gd name="connsiteY47" fmla="*/ 699135 h 753427"/>
                  <a:gd name="connsiteX48" fmla="*/ 38602 w 642036"/>
                  <a:gd name="connsiteY48" fmla="*/ 681990 h 753427"/>
                  <a:gd name="connsiteX49" fmla="*/ 54795 w 642036"/>
                  <a:gd name="connsiteY49" fmla="*/ 535305 h 753427"/>
                  <a:gd name="connsiteX50" fmla="*/ 54795 w 642036"/>
                  <a:gd name="connsiteY50" fmla="*/ 533400 h 753427"/>
                  <a:gd name="connsiteX51" fmla="*/ 76702 w 642036"/>
                  <a:gd name="connsiteY51" fmla="*/ 490538 h 753427"/>
                  <a:gd name="connsiteX52" fmla="*/ 186240 w 642036"/>
                  <a:gd name="connsiteY52" fmla="*/ 434340 h 753427"/>
                  <a:gd name="connsiteX53" fmla="*/ 201480 w 642036"/>
                  <a:gd name="connsiteY53" fmla="*/ 429578 h 753427"/>
                  <a:gd name="connsiteX54" fmla="*/ 321495 w 642036"/>
                  <a:gd name="connsiteY54" fmla="*/ 457200 h 753427"/>
                  <a:gd name="connsiteX55" fmla="*/ 442462 w 642036"/>
                  <a:gd name="connsiteY55" fmla="*/ 429578 h 753427"/>
                  <a:gd name="connsiteX56" fmla="*/ 456750 w 642036"/>
                  <a:gd name="connsiteY56" fmla="*/ 434340 h 753427"/>
                  <a:gd name="connsiteX57" fmla="*/ 207195 w 642036"/>
                  <a:gd name="connsiteY57" fmla="*/ 237173 h 753427"/>
                  <a:gd name="connsiteX58" fmla="*/ 407220 w 642036"/>
                  <a:gd name="connsiteY58" fmla="*/ 123825 h 753427"/>
                  <a:gd name="connsiteX59" fmla="*/ 435795 w 642036"/>
                  <a:gd name="connsiteY59" fmla="*/ 161925 h 753427"/>
                  <a:gd name="connsiteX60" fmla="*/ 435795 w 642036"/>
                  <a:gd name="connsiteY60" fmla="*/ 228600 h 753427"/>
                  <a:gd name="connsiteX61" fmla="*/ 321495 w 642036"/>
                  <a:gd name="connsiteY61" fmla="*/ 342900 h 753427"/>
                  <a:gd name="connsiteX62" fmla="*/ 207195 w 642036"/>
                  <a:gd name="connsiteY62" fmla="*/ 237173 h 753427"/>
                  <a:gd name="connsiteX63" fmla="*/ 245295 w 642036"/>
                  <a:gd name="connsiteY63" fmla="*/ 408623 h 753427"/>
                  <a:gd name="connsiteX64" fmla="*/ 264345 w 642036"/>
                  <a:gd name="connsiteY64" fmla="*/ 370523 h 753427"/>
                  <a:gd name="connsiteX65" fmla="*/ 264345 w 642036"/>
                  <a:gd name="connsiteY65" fmla="*/ 369570 h 753427"/>
                  <a:gd name="connsiteX66" fmla="*/ 378645 w 642036"/>
                  <a:gd name="connsiteY66" fmla="*/ 369570 h 753427"/>
                  <a:gd name="connsiteX67" fmla="*/ 378645 w 642036"/>
                  <a:gd name="connsiteY67" fmla="*/ 370523 h 753427"/>
                  <a:gd name="connsiteX68" fmla="*/ 396742 w 642036"/>
                  <a:gd name="connsiteY68" fmla="*/ 408623 h 753427"/>
                  <a:gd name="connsiteX69" fmla="*/ 320542 w 642036"/>
                  <a:gd name="connsiteY69" fmla="*/ 419100 h 753427"/>
                  <a:gd name="connsiteX70" fmla="*/ 245295 w 642036"/>
                  <a:gd name="connsiteY70" fmla="*/ 408623 h 753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642036" h="753427">
                    <a:moveTo>
                      <a:pt x="456750" y="434340"/>
                    </a:moveTo>
                    <a:cubicBezTo>
                      <a:pt x="496755" y="448628"/>
                      <a:pt x="534855" y="464820"/>
                      <a:pt x="566287" y="490538"/>
                    </a:cubicBezTo>
                    <a:cubicBezTo>
                      <a:pt x="579622" y="501015"/>
                      <a:pt x="587242" y="516255"/>
                      <a:pt x="587242" y="533400"/>
                    </a:cubicBezTo>
                    <a:lnTo>
                      <a:pt x="604387" y="681038"/>
                    </a:lnTo>
                    <a:cubicBezTo>
                      <a:pt x="605340" y="687705"/>
                      <a:pt x="602482" y="694373"/>
                      <a:pt x="596767" y="698183"/>
                    </a:cubicBezTo>
                    <a:lnTo>
                      <a:pt x="596767" y="698183"/>
                    </a:lnTo>
                    <a:cubicBezTo>
                      <a:pt x="580575" y="708660"/>
                      <a:pt x="563430" y="717233"/>
                      <a:pt x="545332" y="722948"/>
                    </a:cubicBezTo>
                    <a:lnTo>
                      <a:pt x="545332" y="753428"/>
                    </a:lnTo>
                    <a:lnTo>
                      <a:pt x="571050" y="753428"/>
                    </a:lnTo>
                    <a:cubicBezTo>
                      <a:pt x="587242" y="746760"/>
                      <a:pt x="603435" y="739140"/>
                      <a:pt x="617722" y="729615"/>
                    </a:cubicBezTo>
                    <a:lnTo>
                      <a:pt x="617722" y="729615"/>
                    </a:lnTo>
                    <a:cubicBezTo>
                      <a:pt x="634867" y="718185"/>
                      <a:pt x="644392" y="697230"/>
                      <a:pt x="641535" y="676275"/>
                    </a:cubicBezTo>
                    <a:lnTo>
                      <a:pt x="626295" y="532448"/>
                    </a:lnTo>
                    <a:cubicBezTo>
                      <a:pt x="625342" y="504825"/>
                      <a:pt x="612960" y="479108"/>
                      <a:pt x="591052" y="461963"/>
                    </a:cubicBezTo>
                    <a:cubicBezTo>
                      <a:pt x="555810" y="432435"/>
                      <a:pt x="513900" y="414338"/>
                      <a:pt x="470085" y="399098"/>
                    </a:cubicBezTo>
                    <a:lnTo>
                      <a:pt x="423412" y="380048"/>
                    </a:lnTo>
                    <a:cubicBezTo>
                      <a:pt x="419602" y="378143"/>
                      <a:pt x="417697" y="375285"/>
                      <a:pt x="417697" y="371475"/>
                    </a:cubicBezTo>
                    <a:lnTo>
                      <a:pt x="417697" y="348615"/>
                    </a:lnTo>
                    <a:cubicBezTo>
                      <a:pt x="453892" y="320040"/>
                      <a:pt x="474847" y="276225"/>
                      <a:pt x="474847" y="229552"/>
                    </a:cubicBezTo>
                    <a:lnTo>
                      <a:pt x="474847" y="195263"/>
                    </a:lnTo>
                    <a:cubicBezTo>
                      <a:pt x="480562" y="199073"/>
                      <a:pt x="487230" y="200025"/>
                      <a:pt x="493897" y="200978"/>
                    </a:cubicBezTo>
                    <a:lnTo>
                      <a:pt x="477705" y="153353"/>
                    </a:lnTo>
                    <a:cubicBezTo>
                      <a:pt x="475800" y="146685"/>
                      <a:pt x="473895" y="140018"/>
                      <a:pt x="472942" y="133350"/>
                    </a:cubicBezTo>
                    <a:cubicBezTo>
                      <a:pt x="465322" y="79057"/>
                      <a:pt x="432937" y="40958"/>
                      <a:pt x="388170" y="17145"/>
                    </a:cubicBezTo>
                    <a:cubicBezTo>
                      <a:pt x="384360" y="15240"/>
                      <a:pt x="379597" y="15240"/>
                      <a:pt x="375787" y="18097"/>
                    </a:cubicBezTo>
                    <a:lnTo>
                      <a:pt x="367215" y="24765"/>
                    </a:lnTo>
                    <a:lnTo>
                      <a:pt x="357690" y="11430"/>
                    </a:lnTo>
                    <a:cubicBezTo>
                      <a:pt x="354832" y="7620"/>
                      <a:pt x="351022" y="3810"/>
                      <a:pt x="346260" y="2858"/>
                    </a:cubicBezTo>
                    <a:cubicBezTo>
                      <a:pt x="337687" y="953"/>
                      <a:pt x="329115" y="0"/>
                      <a:pt x="320542" y="0"/>
                    </a:cubicBezTo>
                    <a:cubicBezTo>
                      <a:pt x="245295" y="0"/>
                      <a:pt x="182430" y="59055"/>
                      <a:pt x="169095" y="136208"/>
                    </a:cubicBezTo>
                    <a:lnTo>
                      <a:pt x="169095" y="142875"/>
                    </a:lnTo>
                    <a:lnTo>
                      <a:pt x="169095" y="142875"/>
                    </a:lnTo>
                    <a:lnTo>
                      <a:pt x="169095" y="159068"/>
                    </a:lnTo>
                    <a:cubicBezTo>
                      <a:pt x="169095" y="180023"/>
                      <a:pt x="165285" y="200025"/>
                      <a:pt x="156712" y="219075"/>
                    </a:cubicBezTo>
                    <a:lnTo>
                      <a:pt x="140520" y="257175"/>
                    </a:lnTo>
                    <a:cubicBezTo>
                      <a:pt x="140520" y="257175"/>
                      <a:pt x="151950" y="254318"/>
                      <a:pt x="171000" y="248602"/>
                    </a:cubicBezTo>
                    <a:cubicBezTo>
                      <a:pt x="175762" y="287655"/>
                      <a:pt x="195765" y="322898"/>
                      <a:pt x="226245" y="346710"/>
                    </a:cubicBezTo>
                    <a:lnTo>
                      <a:pt x="226245" y="370523"/>
                    </a:lnTo>
                    <a:cubicBezTo>
                      <a:pt x="226245" y="374333"/>
                      <a:pt x="224340" y="378143"/>
                      <a:pt x="220530" y="379095"/>
                    </a:cubicBezTo>
                    <a:lnTo>
                      <a:pt x="173857" y="398145"/>
                    </a:lnTo>
                    <a:cubicBezTo>
                      <a:pt x="130042" y="413385"/>
                      <a:pt x="88132" y="431483"/>
                      <a:pt x="52890" y="461010"/>
                    </a:cubicBezTo>
                    <a:cubicBezTo>
                      <a:pt x="30982" y="478155"/>
                      <a:pt x="17647" y="503873"/>
                      <a:pt x="16695" y="531495"/>
                    </a:cubicBezTo>
                    <a:lnTo>
                      <a:pt x="502" y="676275"/>
                    </a:lnTo>
                    <a:cubicBezTo>
                      <a:pt x="-2355" y="697230"/>
                      <a:pt x="7170" y="718185"/>
                      <a:pt x="24315" y="729615"/>
                    </a:cubicBezTo>
                    <a:cubicBezTo>
                      <a:pt x="38602" y="739140"/>
                      <a:pt x="54795" y="746760"/>
                      <a:pt x="70987" y="753428"/>
                    </a:cubicBezTo>
                    <a:lnTo>
                      <a:pt x="97657" y="753428"/>
                    </a:lnTo>
                    <a:lnTo>
                      <a:pt x="97657" y="723900"/>
                    </a:lnTo>
                    <a:cubicBezTo>
                      <a:pt x="79560" y="717233"/>
                      <a:pt x="62415" y="709613"/>
                      <a:pt x="46222" y="699135"/>
                    </a:cubicBezTo>
                    <a:cubicBezTo>
                      <a:pt x="40507" y="695325"/>
                      <a:pt x="37650" y="688658"/>
                      <a:pt x="38602" y="681990"/>
                    </a:cubicBezTo>
                    <a:lnTo>
                      <a:pt x="54795" y="535305"/>
                    </a:lnTo>
                    <a:lnTo>
                      <a:pt x="54795" y="533400"/>
                    </a:lnTo>
                    <a:cubicBezTo>
                      <a:pt x="54795" y="516255"/>
                      <a:pt x="63367" y="501015"/>
                      <a:pt x="76702" y="490538"/>
                    </a:cubicBezTo>
                    <a:cubicBezTo>
                      <a:pt x="108135" y="464820"/>
                      <a:pt x="146235" y="448628"/>
                      <a:pt x="186240" y="434340"/>
                    </a:cubicBezTo>
                    <a:lnTo>
                      <a:pt x="201480" y="429578"/>
                    </a:lnTo>
                    <a:cubicBezTo>
                      <a:pt x="229102" y="446723"/>
                      <a:pt x="272917" y="457200"/>
                      <a:pt x="321495" y="457200"/>
                    </a:cubicBezTo>
                    <a:cubicBezTo>
                      <a:pt x="370072" y="457200"/>
                      <a:pt x="413887" y="446723"/>
                      <a:pt x="442462" y="429578"/>
                    </a:cubicBezTo>
                    <a:lnTo>
                      <a:pt x="456750" y="434340"/>
                    </a:lnTo>
                    <a:close/>
                    <a:moveTo>
                      <a:pt x="207195" y="237173"/>
                    </a:moveTo>
                    <a:cubicBezTo>
                      <a:pt x="271965" y="215265"/>
                      <a:pt x="365310" y="177165"/>
                      <a:pt x="407220" y="123825"/>
                    </a:cubicBezTo>
                    <a:cubicBezTo>
                      <a:pt x="415792" y="137160"/>
                      <a:pt x="425317" y="149543"/>
                      <a:pt x="435795" y="161925"/>
                    </a:cubicBezTo>
                    <a:lnTo>
                      <a:pt x="435795" y="228600"/>
                    </a:lnTo>
                    <a:cubicBezTo>
                      <a:pt x="435795" y="291465"/>
                      <a:pt x="384360" y="342900"/>
                      <a:pt x="321495" y="342900"/>
                    </a:cubicBezTo>
                    <a:cubicBezTo>
                      <a:pt x="261487" y="342900"/>
                      <a:pt x="211957" y="297180"/>
                      <a:pt x="207195" y="237173"/>
                    </a:cubicBezTo>
                    <a:close/>
                    <a:moveTo>
                      <a:pt x="245295" y="408623"/>
                    </a:moveTo>
                    <a:cubicBezTo>
                      <a:pt x="256725" y="400050"/>
                      <a:pt x="264345" y="385763"/>
                      <a:pt x="264345" y="370523"/>
                    </a:cubicBezTo>
                    <a:lnTo>
                      <a:pt x="264345" y="369570"/>
                    </a:lnTo>
                    <a:cubicBezTo>
                      <a:pt x="300540" y="384810"/>
                      <a:pt x="342450" y="384810"/>
                      <a:pt x="378645" y="369570"/>
                    </a:cubicBezTo>
                    <a:lnTo>
                      <a:pt x="378645" y="370523"/>
                    </a:lnTo>
                    <a:cubicBezTo>
                      <a:pt x="378645" y="384810"/>
                      <a:pt x="385312" y="399098"/>
                      <a:pt x="396742" y="408623"/>
                    </a:cubicBezTo>
                    <a:cubicBezTo>
                      <a:pt x="371977" y="416243"/>
                      <a:pt x="346260" y="420053"/>
                      <a:pt x="320542" y="419100"/>
                    </a:cubicBezTo>
                    <a:cubicBezTo>
                      <a:pt x="295777" y="419100"/>
                      <a:pt x="270060" y="415290"/>
                      <a:pt x="245295" y="40862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black"/>
                  </a:solidFill>
                  <a:effectLst/>
                  <a:uLnTx/>
                  <a:uFillTx/>
                  <a:latin typeface="Avenir Next LT Pro"/>
                  <a:ea typeface="+mn-ea"/>
                  <a:cs typeface="+mn-cs"/>
                </a:endParaRPr>
              </a:p>
            </p:txBody>
          </p:sp>
          <p:sp>
            <p:nvSpPr>
              <p:cNvPr id="42" name="Vapaamuotoinen: Muoto 41">
                <a:extLst>
                  <a:ext uri="{FF2B5EF4-FFF2-40B4-BE49-F238E27FC236}">
                    <a16:creationId xmlns:a16="http://schemas.microsoft.com/office/drawing/2014/main" id="{2971D93A-73DA-23D9-27E0-9135BD47DFDF}"/>
                  </a:ext>
                </a:extLst>
              </p:cNvPr>
              <p:cNvSpPr/>
              <p:nvPr/>
            </p:nvSpPr>
            <p:spPr>
              <a:xfrm>
                <a:off x="3803583" y="5669836"/>
                <a:ext cx="555307" cy="297180"/>
              </a:xfrm>
              <a:custGeom>
                <a:avLst/>
                <a:gdLst>
                  <a:gd name="connsiteX0" fmla="*/ 482918 w 555307"/>
                  <a:gd name="connsiteY0" fmla="*/ 23813 h 297180"/>
                  <a:gd name="connsiteX1" fmla="*/ 459105 w 555307"/>
                  <a:gd name="connsiteY1" fmla="*/ 0 h 297180"/>
                  <a:gd name="connsiteX2" fmla="*/ 459105 w 555307"/>
                  <a:gd name="connsiteY2" fmla="*/ 0 h 297180"/>
                  <a:gd name="connsiteX3" fmla="*/ 96203 w 555307"/>
                  <a:gd name="connsiteY3" fmla="*/ 0 h 297180"/>
                  <a:gd name="connsiteX4" fmla="*/ 72390 w 555307"/>
                  <a:gd name="connsiteY4" fmla="*/ 23813 h 297180"/>
                  <a:gd name="connsiteX5" fmla="*/ 72390 w 555307"/>
                  <a:gd name="connsiteY5" fmla="*/ 23813 h 297180"/>
                  <a:gd name="connsiteX6" fmla="*/ 72390 w 555307"/>
                  <a:gd name="connsiteY6" fmla="*/ 260985 h 297180"/>
                  <a:gd name="connsiteX7" fmla="*/ 0 w 555307"/>
                  <a:gd name="connsiteY7" fmla="*/ 260985 h 297180"/>
                  <a:gd name="connsiteX8" fmla="*/ 0 w 555307"/>
                  <a:gd name="connsiteY8" fmla="*/ 273368 h 297180"/>
                  <a:gd name="connsiteX9" fmla="*/ 23813 w 555307"/>
                  <a:gd name="connsiteY9" fmla="*/ 297180 h 297180"/>
                  <a:gd name="connsiteX10" fmla="*/ 531495 w 555307"/>
                  <a:gd name="connsiteY10" fmla="*/ 297180 h 297180"/>
                  <a:gd name="connsiteX11" fmla="*/ 555308 w 555307"/>
                  <a:gd name="connsiteY11" fmla="*/ 273368 h 297180"/>
                  <a:gd name="connsiteX12" fmla="*/ 555308 w 555307"/>
                  <a:gd name="connsiteY12" fmla="*/ 260985 h 297180"/>
                  <a:gd name="connsiteX13" fmla="*/ 482918 w 555307"/>
                  <a:gd name="connsiteY13" fmla="*/ 260985 h 297180"/>
                  <a:gd name="connsiteX14" fmla="*/ 482918 w 555307"/>
                  <a:gd name="connsiteY14" fmla="*/ 23813 h 297180"/>
                  <a:gd name="connsiteX15" fmla="*/ 227648 w 555307"/>
                  <a:gd name="connsiteY15" fmla="*/ 180975 h 297180"/>
                  <a:gd name="connsiteX16" fmla="*/ 214313 w 555307"/>
                  <a:gd name="connsiteY16" fmla="*/ 194310 h 297180"/>
                  <a:gd name="connsiteX17" fmla="*/ 160973 w 555307"/>
                  <a:gd name="connsiteY17" fmla="*/ 140970 h 297180"/>
                  <a:gd name="connsiteX18" fmla="*/ 214313 w 555307"/>
                  <a:gd name="connsiteY18" fmla="*/ 87630 h 297180"/>
                  <a:gd name="connsiteX19" fmla="*/ 227648 w 555307"/>
                  <a:gd name="connsiteY19" fmla="*/ 100965 h 297180"/>
                  <a:gd name="connsiteX20" fmla="*/ 187642 w 555307"/>
                  <a:gd name="connsiteY20" fmla="*/ 140970 h 297180"/>
                  <a:gd name="connsiteX21" fmla="*/ 227648 w 555307"/>
                  <a:gd name="connsiteY21" fmla="*/ 180975 h 297180"/>
                  <a:gd name="connsiteX22" fmla="*/ 263843 w 555307"/>
                  <a:gd name="connsiteY22" fmla="*/ 200978 h 297180"/>
                  <a:gd name="connsiteX23" fmla="*/ 246698 w 555307"/>
                  <a:gd name="connsiteY23" fmla="*/ 193358 h 297180"/>
                  <a:gd name="connsiteX24" fmla="*/ 291465 w 555307"/>
                  <a:gd name="connsiteY24" fmla="*/ 85725 h 297180"/>
                  <a:gd name="connsiteX25" fmla="*/ 308610 w 555307"/>
                  <a:gd name="connsiteY25" fmla="*/ 93345 h 297180"/>
                  <a:gd name="connsiteX26" fmla="*/ 263843 w 555307"/>
                  <a:gd name="connsiteY26" fmla="*/ 200978 h 297180"/>
                  <a:gd name="connsiteX27" fmla="*/ 340043 w 555307"/>
                  <a:gd name="connsiteY27" fmla="*/ 195263 h 297180"/>
                  <a:gd name="connsiteX28" fmla="*/ 326708 w 555307"/>
                  <a:gd name="connsiteY28" fmla="*/ 181928 h 297180"/>
                  <a:gd name="connsiteX29" fmla="*/ 366713 w 555307"/>
                  <a:gd name="connsiteY29" fmla="*/ 141922 h 297180"/>
                  <a:gd name="connsiteX30" fmla="*/ 326708 w 555307"/>
                  <a:gd name="connsiteY30" fmla="*/ 101918 h 297180"/>
                  <a:gd name="connsiteX31" fmla="*/ 340043 w 555307"/>
                  <a:gd name="connsiteY31" fmla="*/ 88582 h 297180"/>
                  <a:gd name="connsiteX32" fmla="*/ 393383 w 555307"/>
                  <a:gd name="connsiteY32" fmla="*/ 141922 h 297180"/>
                  <a:gd name="connsiteX33" fmla="*/ 340043 w 555307"/>
                  <a:gd name="connsiteY33" fmla="*/ 195263 h 29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55307" h="297180">
                    <a:moveTo>
                      <a:pt x="482918" y="23813"/>
                    </a:moveTo>
                    <a:cubicBezTo>
                      <a:pt x="482918" y="10478"/>
                      <a:pt x="472440" y="0"/>
                      <a:pt x="459105" y="0"/>
                    </a:cubicBezTo>
                    <a:lnTo>
                      <a:pt x="459105" y="0"/>
                    </a:lnTo>
                    <a:lnTo>
                      <a:pt x="96203" y="0"/>
                    </a:lnTo>
                    <a:cubicBezTo>
                      <a:pt x="82868" y="0"/>
                      <a:pt x="72390" y="10478"/>
                      <a:pt x="72390" y="23813"/>
                    </a:cubicBezTo>
                    <a:lnTo>
                      <a:pt x="72390" y="23813"/>
                    </a:lnTo>
                    <a:lnTo>
                      <a:pt x="72390" y="260985"/>
                    </a:lnTo>
                    <a:lnTo>
                      <a:pt x="0" y="260985"/>
                    </a:lnTo>
                    <a:lnTo>
                      <a:pt x="0" y="273368"/>
                    </a:lnTo>
                    <a:cubicBezTo>
                      <a:pt x="0" y="286703"/>
                      <a:pt x="10478" y="297180"/>
                      <a:pt x="23813" y="297180"/>
                    </a:cubicBezTo>
                    <a:lnTo>
                      <a:pt x="531495" y="297180"/>
                    </a:lnTo>
                    <a:cubicBezTo>
                      <a:pt x="544830" y="297180"/>
                      <a:pt x="555308" y="286703"/>
                      <a:pt x="555308" y="273368"/>
                    </a:cubicBezTo>
                    <a:lnTo>
                      <a:pt x="555308" y="260985"/>
                    </a:lnTo>
                    <a:lnTo>
                      <a:pt x="482918" y="260985"/>
                    </a:lnTo>
                    <a:lnTo>
                      <a:pt x="482918" y="23813"/>
                    </a:lnTo>
                    <a:close/>
                    <a:moveTo>
                      <a:pt x="227648" y="180975"/>
                    </a:moveTo>
                    <a:lnTo>
                      <a:pt x="214313" y="194310"/>
                    </a:lnTo>
                    <a:lnTo>
                      <a:pt x="160973" y="140970"/>
                    </a:lnTo>
                    <a:lnTo>
                      <a:pt x="214313" y="87630"/>
                    </a:lnTo>
                    <a:lnTo>
                      <a:pt x="227648" y="100965"/>
                    </a:lnTo>
                    <a:lnTo>
                      <a:pt x="187642" y="140970"/>
                    </a:lnTo>
                    <a:lnTo>
                      <a:pt x="227648" y="180975"/>
                    </a:lnTo>
                    <a:close/>
                    <a:moveTo>
                      <a:pt x="263843" y="200978"/>
                    </a:moveTo>
                    <a:lnTo>
                      <a:pt x="246698" y="193358"/>
                    </a:lnTo>
                    <a:lnTo>
                      <a:pt x="291465" y="85725"/>
                    </a:lnTo>
                    <a:lnTo>
                      <a:pt x="308610" y="93345"/>
                    </a:lnTo>
                    <a:lnTo>
                      <a:pt x="263843" y="200978"/>
                    </a:lnTo>
                    <a:close/>
                    <a:moveTo>
                      <a:pt x="340043" y="195263"/>
                    </a:moveTo>
                    <a:lnTo>
                      <a:pt x="326708" y="181928"/>
                    </a:lnTo>
                    <a:lnTo>
                      <a:pt x="366713" y="141922"/>
                    </a:lnTo>
                    <a:lnTo>
                      <a:pt x="326708" y="101918"/>
                    </a:lnTo>
                    <a:lnTo>
                      <a:pt x="340043" y="88582"/>
                    </a:lnTo>
                    <a:lnTo>
                      <a:pt x="393383" y="141922"/>
                    </a:lnTo>
                    <a:lnTo>
                      <a:pt x="340043" y="195263"/>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black"/>
                  </a:solidFill>
                  <a:effectLst/>
                  <a:uLnTx/>
                  <a:uFillTx/>
                  <a:latin typeface="Avenir Next LT Pro"/>
                  <a:ea typeface="+mn-ea"/>
                  <a:cs typeface="+mn-cs"/>
                </a:endParaRPr>
              </a:p>
            </p:txBody>
          </p:sp>
          <p:pic>
            <p:nvPicPr>
              <p:cNvPr id="43" name="Kuva 42" descr="Kahvi tasaisella täytöllä">
                <a:extLst>
                  <a:ext uri="{FF2B5EF4-FFF2-40B4-BE49-F238E27FC236}">
                    <a16:creationId xmlns:a16="http://schemas.microsoft.com/office/drawing/2014/main" id="{88B29D76-53F6-3199-CEAB-E1DF9BC7EA2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398349" y="5700745"/>
                <a:ext cx="295396" cy="295396"/>
              </a:xfrm>
              <a:prstGeom prst="rect">
                <a:avLst/>
              </a:prstGeom>
            </p:spPr>
          </p:pic>
        </p:grpSp>
        <p:sp>
          <p:nvSpPr>
            <p:cNvPr id="40" name="Suorakulmio: Pyöristetyt kulmat 39">
              <a:extLst>
                <a:ext uri="{FF2B5EF4-FFF2-40B4-BE49-F238E27FC236}">
                  <a16:creationId xmlns:a16="http://schemas.microsoft.com/office/drawing/2014/main" id="{37A508ED-C2B9-81A3-0522-33991614F062}"/>
                </a:ext>
              </a:extLst>
            </p:cNvPr>
            <p:cNvSpPr/>
            <p:nvPr/>
          </p:nvSpPr>
          <p:spPr>
            <a:xfrm>
              <a:off x="3909761" y="5730420"/>
              <a:ext cx="328613" cy="178742"/>
            </a:xfrm>
            <a:prstGeom prst="roundRect">
              <a:avLst/>
            </a:prstGeom>
            <a:grpFill/>
            <a:ln w="12700" cap="flat" cmpd="sng" algn="ctr">
              <a:noFill/>
              <a:prstDash val="solid"/>
              <a:miter lim="800000"/>
            </a:ln>
            <a:effectLst/>
          </p:spPr>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000" b="1" i="0" u="none" strike="noStrike" kern="0" cap="none" spc="0" normalizeH="0" baseline="0" noProof="0">
                <a:ln>
                  <a:noFill/>
                </a:ln>
                <a:solidFill>
                  <a:prstClr val="white"/>
                </a:solidFill>
                <a:effectLst/>
                <a:uLnTx/>
                <a:uFillTx/>
                <a:latin typeface="Avenir Next LT Pro"/>
                <a:ea typeface="+mn-ea"/>
                <a:cs typeface="+mn-cs"/>
              </a:endParaRPr>
            </a:p>
          </p:txBody>
        </p:sp>
      </p:grpSp>
      <p:sp>
        <p:nvSpPr>
          <p:cNvPr id="44" name="Ellipsi 43">
            <a:extLst>
              <a:ext uri="{FF2B5EF4-FFF2-40B4-BE49-F238E27FC236}">
                <a16:creationId xmlns:a16="http://schemas.microsoft.com/office/drawing/2014/main" id="{4C224FB4-FFE6-0DD5-CD63-330D81AD9E5D}"/>
              </a:ext>
            </a:extLst>
          </p:cNvPr>
          <p:cNvSpPr/>
          <p:nvPr/>
        </p:nvSpPr>
        <p:spPr>
          <a:xfrm>
            <a:off x="4549745" y="5126957"/>
            <a:ext cx="25200" cy="25200"/>
          </a:xfrm>
          <a:prstGeom prst="ellipse">
            <a:avLst/>
          </a:prstGeom>
          <a:noFill/>
          <a:ln w="635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Avenir Next LT Pro"/>
              <a:ea typeface="+mn-ea"/>
              <a:cs typeface="+mn-cs"/>
            </a:endParaRPr>
          </a:p>
        </p:txBody>
      </p:sp>
      <p:pic>
        <p:nvPicPr>
          <p:cNvPr id="45" name="Kuva 44" descr="Toimitus tasaisella täytöllä">
            <a:extLst>
              <a:ext uri="{FF2B5EF4-FFF2-40B4-BE49-F238E27FC236}">
                <a16:creationId xmlns:a16="http://schemas.microsoft.com/office/drawing/2014/main" id="{DD7B8729-292A-AC7A-A423-36A86A66D69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147116" y="2456874"/>
            <a:ext cx="700965" cy="700965"/>
          </a:xfrm>
          <a:prstGeom prst="rect">
            <a:avLst/>
          </a:prstGeom>
        </p:spPr>
      </p:pic>
      <p:pic>
        <p:nvPicPr>
          <p:cNvPr id="46" name="Kuva 45" descr="Varastorakennus tasaisella täytöllä">
            <a:extLst>
              <a:ext uri="{FF2B5EF4-FFF2-40B4-BE49-F238E27FC236}">
                <a16:creationId xmlns:a16="http://schemas.microsoft.com/office/drawing/2014/main" id="{94DFFA1C-9B9C-19EE-322D-07517196658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745208" y="2310366"/>
            <a:ext cx="801469" cy="801469"/>
          </a:xfrm>
          <a:prstGeom prst="rect">
            <a:avLst/>
          </a:prstGeom>
        </p:spPr>
      </p:pic>
      <p:pic>
        <p:nvPicPr>
          <p:cNvPr id="47" name="Kuva 46">
            <a:extLst>
              <a:ext uri="{FF2B5EF4-FFF2-40B4-BE49-F238E27FC236}">
                <a16:creationId xmlns:a16="http://schemas.microsoft.com/office/drawing/2014/main" id="{21DF804E-4A7F-7ADA-CCB4-7F21D1B7523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182218" y="5216829"/>
            <a:ext cx="500361" cy="666241"/>
          </a:xfrm>
          <a:prstGeom prst="rect">
            <a:avLst/>
          </a:prstGeom>
        </p:spPr>
      </p:pic>
      <p:pic>
        <p:nvPicPr>
          <p:cNvPr id="48" name="Kuva 47" descr="Palapelin palat tasaisella täytöllä">
            <a:extLst>
              <a:ext uri="{FF2B5EF4-FFF2-40B4-BE49-F238E27FC236}">
                <a16:creationId xmlns:a16="http://schemas.microsoft.com/office/drawing/2014/main" id="{1558E11B-2A57-3BBD-8E7B-C1FDADC3F3B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7768524" y="5087348"/>
            <a:ext cx="914400" cy="914400"/>
          </a:xfrm>
          <a:prstGeom prst="rect">
            <a:avLst/>
          </a:prstGeom>
        </p:spPr>
      </p:pic>
      <p:pic>
        <p:nvPicPr>
          <p:cNvPr id="49" name="Kuva 48" descr="Varastorakennus tasaisella täytöllä">
            <a:extLst>
              <a:ext uri="{FF2B5EF4-FFF2-40B4-BE49-F238E27FC236}">
                <a16:creationId xmlns:a16="http://schemas.microsoft.com/office/drawing/2014/main" id="{721D1663-95AD-9CBC-A6A6-B1D749F8B0B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697905" y="5143814"/>
            <a:ext cx="801469" cy="801469"/>
          </a:xfrm>
          <a:prstGeom prst="rect">
            <a:avLst/>
          </a:prstGeom>
        </p:spPr>
      </p:pic>
      <p:pic>
        <p:nvPicPr>
          <p:cNvPr id="50" name="Kuva 49" descr="Toimitus tasaisella täytöllä">
            <a:extLst>
              <a:ext uri="{FF2B5EF4-FFF2-40B4-BE49-F238E27FC236}">
                <a16:creationId xmlns:a16="http://schemas.microsoft.com/office/drawing/2014/main" id="{AC3D5420-3F47-4667-61AD-C44EE68A91B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147116" y="5321994"/>
            <a:ext cx="700965" cy="700965"/>
          </a:xfrm>
          <a:prstGeom prst="rect">
            <a:avLst/>
          </a:prstGeom>
        </p:spPr>
      </p:pic>
      <p:pic>
        <p:nvPicPr>
          <p:cNvPr id="51" name="Kuva 50" descr="Palapelin palat tasaisella täytöllä">
            <a:extLst>
              <a:ext uri="{FF2B5EF4-FFF2-40B4-BE49-F238E27FC236}">
                <a16:creationId xmlns:a16="http://schemas.microsoft.com/office/drawing/2014/main" id="{0B29DC76-FF83-EE91-633B-C6976C8E1E5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7761387" y="4133949"/>
            <a:ext cx="914400" cy="914400"/>
          </a:xfrm>
          <a:prstGeom prst="rect">
            <a:avLst/>
          </a:prstGeom>
        </p:spPr>
      </p:pic>
      <p:pic>
        <p:nvPicPr>
          <p:cNvPr id="52" name="Kuva 51" descr="Varastorakennus tasaisella täytöllä">
            <a:extLst>
              <a:ext uri="{FF2B5EF4-FFF2-40B4-BE49-F238E27FC236}">
                <a16:creationId xmlns:a16="http://schemas.microsoft.com/office/drawing/2014/main" id="{C48A44D1-EF0F-D486-AA25-D0174413B1B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690768" y="4190415"/>
            <a:ext cx="801469" cy="801469"/>
          </a:xfrm>
          <a:prstGeom prst="rect">
            <a:avLst/>
          </a:prstGeom>
        </p:spPr>
      </p:pic>
      <p:pic>
        <p:nvPicPr>
          <p:cNvPr id="53" name="Kuva 52" descr="Toimitus tasaisella täytöllä">
            <a:extLst>
              <a:ext uri="{FF2B5EF4-FFF2-40B4-BE49-F238E27FC236}">
                <a16:creationId xmlns:a16="http://schemas.microsoft.com/office/drawing/2014/main" id="{4A01FDBF-8978-ED85-90A0-B87DB76DC4C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139979" y="4368595"/>
            <a:ext cx="700965" cy="700965"/>
          </a:xfrm>
          <a:prstGeom prst="rect">
            <a:avLst/>
          </a:prstGeom>
        </p:spPr>
      </p:pic>
      <p:pic>
        <p:nvPicPr>
          <p:cNvPr id="54" name="Kuva 53" descr="Palapelin palat tasaisella täytöllä">
            <a:extLst>
              <a:ext uri="{FF2B5EF4-FFF2-40B4-BE49-F238E27FC236}">
                <a16:creationId xmlns:a16="http://schemas.microsoft.com/office/drawing/2014/main" id="{73FD89B1-9EB9-A85E-1E2C-91844FB070E5}"/>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7768524" y="3210649"/>
            <a:ext cx="914400" cy="914400"/>
          </a:xfrm>
          <a:prstGeom prst="rect">
            <a:avLst/>
          </a:prstGeom>
        </p:spPr>
      </p:pic>
      <p:pic>
        <p:nvPicPr>
          <p:cNvPr id="55" name="Kuva 54" descr="Varastorakennus tasaisella täytöllä">
            <a:extLst>
              <a:ext uri="{FF2B5EF4-FFF2-40B4-BE49-F238E27FC236}">
                <a16:creationId xmlns:a16="http://schemas.microsoft.com/office/drawing/2014/main" id="{990D8D21-4C12-1739-6F28-3B92FA94788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697905" y="3267115"/>
            <a:ext cx="801469" cy="801469"/>
          </a:xfrm>
          <a:prstGeom prst="rect">
            <a:avLst/>
          </a:prstGeom>
        </p:spPr>
      </p:pic>
      <p:pic>
        <p:nvPicPr>
          <p:cNvPr id="56" name="Kuva 55" descr="Toimitus tasaisella täytöllä">
            <a:extLst>
              <a:ext uri="{FF2B5EF4-FFF2-40B4-BE49-F238E27FC236}">
                <a16:creationId xmlns:a16="http://schemas.microsoft.com/office/drawing/2014/main" id="{8D929435-3CF2-5BFE-1B99-31CE18572F8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147116" y="3445295"/>
            <a:ext cx="700965" cy="700965"/>
          </a:xfrm>
          <a:prstGeom prst="rect">
            <a:avLst/>
          </a:prstGeom>
        </p:spPr>
      </p:pic>
      <p:pic>
        <p:nvPicPr>
          <p:cNvPr id="57" name="Kuva 56">
            <a:extLst>
              <a:ext uri="{FF2B5EF4-FFF2-40B4-BE49-F238E27FC236}">
                <a16:creationId xmlns:a16="http://schemas.microsoft.com/office/drawing/2014/main" id="{4F47B603-B418-ADDA-F286-247FADFCC3A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182218" y="4263576"/>
            <a:ext cx="500361" cy="666241"/>
          </a:xfrm>
          <a:prstGeom prst="rect">
            <a:avLst/>
          </a:prstGeom>
        </p:spPr>
      </p:pic>
    </p:spTree>
    <p:extLst>
      <p:ext uri="{BB962C8B-B14F-4D97-AF65-F5344CB8AC3E}">
        <p14:creationId xmlns:p14="http://schemas.microsoft.com/office/powerpoint/2010/main" val="4107736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56"/>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1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2"/>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1"/>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52"/>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53"/>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57"/>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0"/>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1"/>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35"/>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38"/>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4"/>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47"/>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48"/>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49"/>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5" grpId="0"/>
      <p:bldP spid="17" grpId="0"/>
      <p:bldP spid="19" grpId="0"/>
      <p:bldP spid="20" grpId="0"/>
      <p:bldP spid="44"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09FFC93F-4104-54FB-CD5C-D73908F8D76B}"/>
            </a:ext>
          </a:extLst>
        </p:cNvPr>
        <p:cNvGrpSpPr/>
        <p:nvPr/>
      </p:nvGrpSpPr>
      <p:grpSpPr>
        <a:xfrm>
          <a:off x="0" y="0"/>
          <a:ext cx="0" cy="0"/>
          <a:chOff x="0" y="0"/>
          <a:chExt cx="0" cy="0"/>
        </a:xfrm>
      </p:grpSpPr>
      <p:pic>
        <p:nvPicPr>
          <p:cNvPr id="10" name="Sisällön paikkamerkki 9">
            <a:extLst>
              <a:ext uri="{FF2B5EF4-FFF2-40B4-BE49-F238E27FC236}">
                <a16:creationId xmlns:a16="http://schemas.microsoft.com/office/drawing/2014/main" id="{8977EDBB-D70E-6F3D-F265-16654A816559}"/>
              </a:ext>
            </a:extLst>
          </p:cNvPr>
          <p:cNvPicPr>
            <a:picLocks noGrp="1" noChangeAspect="1"/>
          </p:cNvPicPr>
          <p:nvPr>
            <p:ph sz="half" idx="1"/>
          </p:nvPr>
        </p:nvPicPr>
        <p:blipFill>
          <a:blip r:embed="rId3"/>
          <a:stretch>
            <a:fillRect/>
          </a:stretch>
        </p:blipFill>
        <p:spPr>
          <a:xfrm>
            <a:off x="6216651" y="-5956"/>
            <a:ext cx="5975349" cy="5204258"/>
          </a:xfrm>
          <a:prstGeom prst="rect">
            <a:avLst/>
          </a:prstGeom>
        </p:spPr>
      </p:pic>
      <p:pic>
        <p:nvPicPr>
          <p:cNvPr id="20" name="Kuva 19" descr="Kuva, joka sisältää kohteen teksti, diagrammi, mustavalkoinen, Suunnitelma&#10;&#10;Kuvaus luotu automaattisesti">
            <a:extLst>
              <a:ext uri="{FF2B5EF4-FFF2-40B4-BE49-F238E27FC236}">
                <a16:creationId xmlns:a16="http://schemas.microsoft.com/office/drawing/2014/main" id="{957CFC66-A17E-12FB-5E98-78FA7B1BFDA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25004" y="3769808"/>
            <a:ext cx="6089455" cy="3094148"/>
          </a:xfrm>
          <a:prstGeom prst="rect">
            <a:avLst/>
          </a:prstGeom>
        </p:spPr>
      </p:pic>
      <p:sp>
        <p:nvSpPr>
          <p:cNvPr id="5" name="Päivämäärän paikkamerkki 4">
            <a:extLst>
              <a:ext uri="{FF2B5EF4-FFF2-40B4-BE49-F238E27FC236}">
                <a16:creationId xmlns:a16="http://schemas.microsoft.com/office/drawing/2014/main" id="{0C02E27D-99F6-A18E-464C-DC67C536541E}"/>
              </a:ext>
            </a:extLst>
          </p:cNvPr>
          <p:cNvSpPr>
            <a:spLocks noGrp="1"/>
          </p:cNvSpPr>
          <p:nvPr>
            <p:ph type="dt" sz="half" idx="10"/>
          </p:nvPr>
        </p:nvSpPr>
        <p:spPr>
          <a:xfrm>
            <a:off x="839416" y="6381328"/>
            <a:ext cx="1224136" cy="143298"/>
          </a:xfrm>
        </p:spPr>
        <p:txBody>
          <a:bodyPr wrap="square"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fld id="{EB958439-7D8D-4199-B468-27E28379EC90}" type="datetime1">
              <a:rPr kumimoji="0" lang="fi-FI" sz="900" b="0" i="0" u="none" strike="noStrike" kern="1200" cap="none" spc="0" normalizeH="0" baseline="0" noProof="0" smtClean="0">
                <a:ln>
                  <a:noFill/>
                </a:ln>
                <a:solidFill>
                  <a:srgbClr val="183858"/>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8.4.2025</a:t>
            </a:fld>
            <a:endParaRPr kumimoji="0" lang="fi-FI"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6" name="Alatunnisteen paikkamerkki 5">
            <a:extLst>
              <a:ext uri="{FF2B5EF4-FFF2-40B4-BE49-F238E27FC236}">
                <a16:creationId xmlns:a16="http://schemas.microsoft.com/office/drawing/2014/main" id="{FD421125-118F-3F66-30B7-AA4B837A80D5}"/>
              </a:ext>
            </a:extLst>
          </p:cNvPr>
          <p:cNvSpPr>
            <a:spLocks noGrp="1"/>
          </p:cNvSpPr>
          <p:nvPr>
            <p:ph type="ftr" sz="quarter" idx="11"/>
          </p:nvPr>
        </p:nvSpPr>
        <p:spPr>
          <a:xfrm>
            <a:off x="2063552" y="6381328"/>
            <a:ext cx="8928992" cy="143296"/>
          </a:xfrm>
        </p:spPr>
        <p:txBody>
          <a:bodyPr wrap="square"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fi-FI" sz="900" b="0" i="0" u="none" strike="noStrike" kern="1200" cap="none" spc="0" normalizeH="0" baseline="0" noProof="0">
                <a:ln>
                  <a:noFill/>
                </a:ln>
                <a:solidFill>
                  <a:srgbClr val="183858"/>
                </a:solidFill>
                <a:effectLst/>
                <a:uLnTx/>
                <a:uFillTx/>
                <a:latin typeface="Avenir Next LT Pro"/>
                <a:ea typeface="+mn-ea"/>
                <a:cs typeface="+mn-cs"/>
              </a:rPr>
              <a:t>© Rakennusteollisuus RT</a:t>
            </a:r>
          </a:p>
        </p:txBody>
      </p:sp>
      <p:sp>
        <p:nvSpPr>
          <p:cNvPr id="7" name="Dian numeron paikkamerkki 6">
            <a:extLst>
              <a:ext uri="{FF2B5EF4-FFF2-40B4-BE49-F238E27FC236}">
                <a16:creationId xmlns:a16="http://schemas.microsoft.com/office/drawing/2014/main" id="{BEEA7718-6294-DF8E-8B65-71CCF2AC8005}"/>
              </a:ext>
            </a:extLst>
          </p:cNvPr>
          <p:cNvSpPr>
            <a:spLocks noGrp="1"/>
          </p:cNvSpPr>
          <p:nvPr>
            <p:ph type="sldNum" sz="quarter" idx="12"/>
          </p:nvPr>
        </p:nvSpPr>
        <p:spPr>
          <a:xfrm>
            <a:off x="407988" y="6381328"/>
            <a:ext cx="431428" cy="143298"/>
          </a:xfrm>
        </p:spPr>
        <p:txBody>
          <a:bodyPr wrap="square"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9</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sp>
        <p:nvSpPr>
          <p:cNvPr id="2" name="Otsikko 1">
            <a:extLst>
              <a:ext uri="{FF2B5EF4-FFF2-40B4-BE49-F238E27FC236}">
                <a16:creationId xmlns:a16="http://schemas.microsoft.com/office/drawing/2014/main" id="{BC0973AF-F6D7-2F7C-4DEF-1EAB1D005952}"/>
              </a:ext>
            </a:extLst>
          </p:cNvPr>
          <p:cNvSpPr>
            <a:spLocks noGrp="1"/>
          </p:cNvSpPr>
          <p:nvPr>
            <p:ph type="title"/>
          </p:nvPr>
        </p:nvSpPr>
        <p:spPr>
          <a:xfrm>
            <a:off x="407988" y="334800"/>
            <a:ext cx="5688012" cy="1436220"/>
          </a:xfrm>
        </p:spPr>
        <p:txBody>
          <a:bodyPr wrap="square" anchor="t">
            <a:normAutofit/>
          </a:bodyPr>
          <a:lstStyle/>
          <a:p>
            <a:r>
              <a:rPr lang="en-US"/>
              <a:t>Preliminary study on the current state of the ETO Supply Chain</a:t>
            </a:r>
          </a:p>
        </p:txBody>
      </p:sp>
      <p:pic>
        <p:nvPicPr>
          <p:cNvPr id="3" name="Sisällön paikkamerkki 7" descr="Kuva, joka sisältää kohteen kuvakaappaus, diagrammi, Suunnitelma, viiva&#10;&#10;Kuvaus luotu automaattisesti">
            <a:extLst>
              <a:ext uri="{FF2B5EF4-FFF2-40B4-BE49-F238E27FC236}">
                <a16:creationId xmlns:a16="http://schemas.microsoft.com/office/drawing/2014/main" id="{F132955B-AA75-42C0-FCFF-83C4B3FAA2C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173614" y="2629484"/>
            <a:ext cx="6030912" cy="1131006"/>
          </a:xfrm>
          <a:prstGeom prst="rect">
            <a:avLst/>
          </a:prstGeom>
        </p:spPr>
      </p:pic>
      <p:sp>
        <p:nvSpPr>
          <p:cNvPr id="25" name="Tekstiruutu 24">
            <a:extLst>
              <a:ext uri="{FF2B5EF4-FFF2-40B4-BE49-F238E27FC236}">
                <a16:creationId xmlns:a16="http://schemas.microsoft.com/office/drawing/2014/main" id="{25E7E7ED-031B-E878-57D7-8A74FFBF050A}"/>
              </a:ext>
            </a:extLst>
          </p:cNvPr>
          <p:cNvSpPr txBox="1"/>
          <p:nvPr/>
        </p:nvSpPr>
        <p:spPr>
          <a:xfrm>
            <a:off x="407988" y="1481460"/>
            <a:ext cx="5310641" cy="427809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1800" b="0" i="0" u="none" strike="noStrike" kern="1200" cap="none" spc="0" normalizeH="0" baseline="0" noProof="0">
                <a:ln>
                  <a:noFill/>
                </a:ln>
                <a:solidFill>
                  <a:prstClr val="black"/>
                </a:solidFill>
                <a:effectLst/>
                <a:uLnTx/>
                <a:uFillTx/>
                <a:latin typeface="Avenir Next LT Pro"/>
                <a:ea typeface="+mn-ea"/>
                <a:cs typeface="+mn-cs"/>
              </a:rPr>
              <a:t>The BETK project was initiated through supply chain workshops consisting of experts, aiming to map the current process of the precast concrete element (sandwich + partition wall) supply chain, covering all stages from design to installation, and to identify issues occurring in different parts of the supply chain.</a:t>
            </a: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1800" b="0" i="0" u="none" strike="noStrike" kern="1200" cap="none" spc="0" normalizeH="0" baseline="0" noProof="0">
                <a:ln>
                  <a:noFill/>
                </a:ln>
                <a:solidFill>
                  <a:prstClr val="black"/>
                </a:solidFill>
                <a:effectLst/>
                <a:uLnTx/>
                <a:uFillTx/>
                <a:latin typeface="Avenir Next LT Pro"/>
                <a:ea typeface="+mn-ea"/>
                <a:cs typeface="+mn-cs"/>
              </a:rPr>
              <a:t>In these workshops, each stage of the process was analyzed, including the involved stakeholders, current information exchange methods and formats, as well as encountered challenges.</a:t>
            </a: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1800" b="0" i="0" u="none" strike="noStrike" kern="1200" cap="none" spc="0" normalizeH="0" baseline="0" noProof="0">
                <a:ln>
                  <a:noFill/>
                </a:ln>
                <a:solidFill>
                  <a:prstClr val="black"/>
                </a:solidFill>
                <a:effectLst/>
                <a:uLnTx/>
                <a:uFillTx/>
                <a:latin typeface="Avenir Next LT Pro"/>
                <a:ea typeface="+mn-ea"/>
                <a:cs typeface="+mn-cs"/>
              </a:rPr>
              <a:t>The key findings were related to information flow between different phases of the supply chain.</a:t>
            </a: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 name="Suorakulmio 3">
            <a:extLst>
              <a:ext uri="{FF2B5EF4-FFF2-40B4-BE49-F238E27FC236}">
                <a16:creationId xmlns:a16="http://schemas.microsoft.com/office/drawing/2014/main" id="{8F09250C-CDEB-9916-55AD-84B85903D999}"/>
              </a:ext>
            </a:extLst>
          </p:cNvPr>
          <p:cNvSpPr/>
          <p:nvPr/>
        </p:nvSpPr>
        <p:spPr>
          <a:xfrm>
            <a:off x="6235700" y="4203700"/>
            <a:ext cx="920749" cy="28575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8" name="Suorakulmio 7">
            <a:extLst>
              <a:ext uri="{FF2B5EF4-FFF2-40B4-BE49-F238E27FC236}">
                <a16:creationId xmlns:a16="http://schemas.microsoft.com/office/drawing/2014/main" id="{F8878B81-3A69-B080-EA2F-F989A590FD78}"/>
              </a:ext>
            </a:extLst>
          </p:cNvPr>
          <p:cNvSpPr/>
          <p:nvPr/>
        </p:nvSpPr>
        <p:spPr>
          <a:xfrm>
            <a:off x="7416798" y="6408540"/>
            <a:ext cx="927102" cy="37326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9" name="Suorakulmio 8">
            <a:extLst>
              <a:ext uri="{FF2B5EF4-FFF2-40B4-BE49-F238E27FC236}">
                <a16:creationId xmlns:a16="http://schemas.microsoft.com/office/drawing/2014/main" id="{04981DB9-CC5F-8AEE-F7C0-078BADAD0BE7}"/>
              </a:ext>
            </a:extLst>
          </p:cNvPr>
          <p:cNvSpPr/>
          <p:nvPr/>
        </p:nvSpPr>
        <p:spPr>
          <a:xfrm>
            <a:off x="8555830" y="6432654"/>
            <a:ext cx="908297" cy="37326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 name="Suorakulmio 10">
            <a:extLst>
              <a:ext uri="{FF2B5EF4-FFF2-40B4-BE49-F238E27FC236}">
                <a16:creationId xmlns:a16="http://schemas.microsoft.com/office/drawing/2014/main" id="{86676FA8-FA0A-A44F-9BDD-2FEA0E98A9B2}"/>
              </a:ext>
            </a:extLst>
          </p:cNvPr>
          <p:cNvSpPr/>
          <p:nvPr/>
        </p:nvSpPr>
        <p:spPr>
          <a:xfrm>
            <a:off x="9698831" y="6281738"/>
            <a:ext cx="645319" cy="52417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2" name="Tekstiruutu 11">
            <a:extLst>
              <a:ext uri="{FF2B5EF4-FFF2-40B4-BE49-F238E27FC236}">
                <a16:creationId xmlns:a16="http://schemas.microsoft.com/office/drawing/2014/main" id="{0D63A716-5459-9FBD-C6F0-03E1A2FFF156}"/>
              </a:ext>
            </a:extLst>
          </p:cNvPr>
          <p:cNvSpPr txBox="1"/>
          <p:nvPr/>
        </p:nvSpPr>
        <p:spPr>
          <a:xfrm>
            <a:off x="407988" y="5926422"/>
            <a:ext cx="5472112" cy="677108"/>
          </a:xfrm>
          <a:prstGeom prst="rect">
            <a:avLst/>
          </a:prstGeom>
          <a:noFill/>
        </p:spPr>
        <p:txBody>
          <a:bodyPr wrap="square">
            <a:spAutoFit/>
          </a:bodyPr>
          <a:lstStyle/>
          <a:p>
            <a:r>
              <a:rPr lang="fi-FI" sz="1200" i="1" err="1">
                <a:solidFill>
                  <a:schemeClr val="tx1">
                    <a:lumMod val="50000"/>
                    <a:lumOff val="50000"/>
                  </a:schemeClr>
                </a:solidFill>
                <a:latin typeface="Avenir Next LT Pro (Leipäteksti)"/>
              </a:rPr>
              <a:t>Reference</a:t>
            </a:r>
            <a:r>
              <a:rPr lang="fi-FI" sz="1200" i="1">
                <a:solidFill>
                  <a:schemeClr val="tx1">
                    <a:lumMod val="50000"/>
                    <a:lumOff val="50000"/>
                  </a:schemeClr>
                </a:solidFill>
                <a:latin typeface="Avenir Next LT Pro (Leipäteksti)"/>
              </a:rPr>
              <a:t>: Alaluusua, T. (2023) </a:t>
            </a:r>
            <a:r>
              <a:rPr lang="en-US" sz="1200" i="1">
                <a:solidFill>
                  <a:schemeClr val="tx1">
                    <a:lumMod val="50000"/>
                    <a:lumOff val="50000"/>
                  </a:schemeClr>
                </a:solidFill>
                <a:latin typeface="Avenir Next LT Pro (Leipäteksti)"/>
              </a:rPr>
              <a:t>Digital management of information exchange in takt production supply chains</a:t>
            </a:r>
          </a:p>
          <a:p>
            <a:endParaRPr lang="fi-FI" sz="1400" i="1"/>
          </a:p>
        </p:txBody>
      </p:sp>
    </p:spTree>
    <p:extLst>
      <p:ext uri="{BB962C8B-B14F-4D97-AF65-F5344CB8AC3E}">
        <p14:creationId xmlns:p14="http://schemas.microsoft.com/office/powerpoint/2010/main" val="302963509"/>
      </p:ext>
    </p:extLst>
  </p:cSld>
  <p:clrMapOvr>
    <a:masterClrMapping/>
  </p:clrMapOvr>
</p:sld>
</file>

<file path=ppt/theme/theme1.xml><?xml version="1.0" encoding="utf-8"?>
<a:theme xmlns:a="http://schemas.openxmlformats.org/drawingml/2006/main" name="RT rakennusteollisuus">
  <a:themeElements>
    <a:clrScheme name="RT rakennusteollisuus">
      <a:dk1>
        <a:sysClr val="windowText" lastClr="000000"/>
      </a:dk1>
      <a:lt1>
        <a:sysClr val="window" lastClr="FFFFFF"/>
      </a:lt1>
      <a:dk2>
        <a:srgbClr val="ABB4BE"/>
      </a:dk2>
      <a:lt2>
        <a:srgbClr val="EEE3CF"/>
      </a:lt2>
      <a:accent1>
        <a:srgbClr val="183858"/>
      </a:accent1>
      <a:accent2>
        <a:srgbClr val="346DE3"/>
      </a:accent2>
      <a:accent3>
        <a:srgbClr val="31D5C3"/>
      </a:accent3>
      <a:accent4>
        <a:srgbClr val="399B65"/>
      </a:accent4>
      <a:accent5>
        <a:srgbClr val="F1B323"/>
      </a:accent5>
      <a:accent6>
        <a:srgbClr val="D65E3F"/>
      </a:accent6>
      <a:hlink>
        <a:srgbClr val="346DE3"/>
      </a:hlink>
      <a:folHlink>
        <a:srgbClr val="346DE3"/>
      </a:folHlink>
    </a:clrScheme>
    <a:fontScheme name="RT rakennusteollisuus">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rt_malli.potx" id="{E3CAB407-4FDA-43AC-BC78-8454F37BE9D2}" vid="{D09B5F97-6430-4C5E-93E4-7D9D7E0565E7}"/>
    </a:ext>
  </a:extLst>
</a:theme>
</file>

<file path=ppt/theme/theme2.xml><?xml version="1.0" encoding="utf-8"?>
<a:theme xmlns:a="http://schemas.openxmlformats.org/drawingml/2006/main" name="5_RT rakennusteollisuus">
  <a:themeElements>
    <a:clrScheme name="RT rakennusteollisuus">
      <a:dk1>
        <a:sysClr val="windowText" lastClr="000000"/>
      </a:dk1>
      <a:lt1>
        <a:sysClr val="window" lastClr="FFFFFF"/>
      </a:lt1>
      <a:dk2>
        <a:srgbClr val="ABB4BE"/>
      </a:dk2>
      <a:lt2>
        <a:srgbClr val="EEE3CF"/>
      </a:lt2>
      <a:accent1>
        <a:srgbClr val="183858"/>
      </a:accent1>
      <a:accent2>
        <a:srgbClr val="346DE3"/>
      </a:accent2>
      <a:accent3>
        <a:srgbClr val="31D5C3"/>
      </a:accent3>
      <a:accent4>
        <a:srgbClr val="399B65"/>
      </a:accent4>
      <a:accent5>
        <a:srgbClr val="F1B323"/>
      </a:accent5>
      <a:accent6>
        <a:srgbClr val="D65E3F"/>
      </a:accent6>
      <a:hlink>
        <a:srgbClr val="346DE3"/>
      </a:hlink>
      <a:folHlink>
        <a:srgbClr val="346DE3"/>
      </a:folHlink>
    </a:clrScheme>
    <a:fontScheme name="RT rakennusteollisuus">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rt_suppea.potx" id="{AFE6A3DC-1257-4246-8116-FDE5BFFC4BBF}" vid="{3FD0FB2A-762E-45F3-8A13-D3E83F04678A}"/>
    </a:ext>
  </a:extLst>
</a:theme>
</file>

<file path=ppt/theme/theme3.xml><?xml version="1.0" encoding="utf-8"?>
<a:theme xmlns:a="http://schemas.openxmlformats.org/drawingml/2006/main" name="1_Office-teema">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4.xml><?xml version="1.0" encoding="utf-8"?>
<a:theme xmlns:a="http://schemas.openxmlformats.org/drawingml/2006/main" name="1_RT rakennusteollisuus">
  <a:themeElements>
    <a:clrScheme name="RT rakennusteollisuus">
      <a:dk1>
        <a:sysClr val="windowText" lastClr="000000"/>
      </a:dk1>
      <a:lt1>
        <a:sysClr val="window" lastClr="FFFFFF"/>
      </a:lt1>
      <a:dk2>
        <a:srgbClr val="ABB4BE"/>
      </a:dk2>
      <a:lt2>
        <a:srgbClr val="EEE3CF"/>
      </a:lt2>
      <a:accent1>
        <a:srgbClr val="183858"/>
      </a:accent1>
      <a:accent2>
        <a:srgbClr val="346DE3"/>
      </a:accent2>
      <a:accent3>
        <a:srgbClr val="31D5C3"/>
      </a:accent3>
      <a:accent4>
        <a:srgbClr val="399B65"/>
      </a:accent4>
      <a:accent5>
        <a:srgbClr val="F1B323"/>
      </a:accent5>
      <a:accent6>
        <a:srgbClr val="D65E3F"/>
      </a:accent6>
      <a:hlink>
        <a:srgbClr val="346DE3"/>
      </a:hlink>
      <a:folHlink>
        <a:srgbClr val="346DE3"/>
      </a:folHlink>
    </a:clrScheme>
    <a:fontScheme name="RT rakennusteollisuus">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rt_malli.potx" id="{E3CAB407-4FDA-43AC-BC78-8454F37BE9D2}" vid="{D09B5F97-6430-4C5E-93E4-7D9D7E0565E7}"/>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6.xml><?xml version="1.0" encoding="utf-8"?>
<a:theme xmlns:a="http://schemas.openxmlformats.org/drawingml/2006/main" name="2_RT rakennusteollisuus">
  <a:themeElements>
    <a:clrScheme name="RT rakennusteollisuus">
      <a:dk1>
        <a:sysClr val="windowText" lastClr="000000"/>
      </a:dk1>
      <a:lt1>
        <a:sysClr val="window" lastClr="FFFFFF"/>
      </a:lt1>
      <a:dk2>
        <a:srgbClr val="ABB4BE"/>
      </a:dk2>
      <a:lt2>
        <a:srgbClr val="EEE3CF"/>
      </a:lt2>
      <a:accent1>
        <a:srgbClr val="183858"/>
      </a:accent1>
      <a:accent2>
        <a:srgbClr val="346DE3"/>
      </a:accent2>
      <a:accent3>
        <a:srgbClr val="31D5C3"/>
      </a:accent3>
      <a:accent4>
        <a:srgbClr val="399B65"/>
      </a:accent4>
      <a:accent5>
        <a:srgbClr val="F1B323"/>
      </a:accent5>
      <a:accent6>
        <a:srgbClr val="D65E3F"/>
      </a:accent6>
      <a:hlink>
        <a:srgbClr val="346DE3"/>
      </a:hlink>
      <a:folHlink>
        <a:srgbClr val="346DE3"/>
      </a:folHlink>
    </a:clrScheme>
    <a:fontScheme name="RT rakennusteollisuus">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rt_malli.potx" id="{E3CAB407-4FDA-43AC-BC78-8454F37BE9D2}" vid="{D09B5F97-6430-4C5E-93E4-7D9D7E0565E7}"/>
    </a:ext>
  </a:extLst>
</a:theme>
</file>

<file path=ppt/theme/theme7.xml><?xml version="1.0" encoding="utf-8"?>
<a:theme xmlns:a="http://schemas.openxmlformats.org/drawingml/2006/main" name="3_RT rakennusteollisuus">
  <a:themeElements>
    <a:clrScheme name="RT rakennusteollisuus">
      <a:dk1>
        <a:sysClr val="windowText" lastClr="000000"/>
      </a:dk1>
      <a:lt1>
        <a:sysClr val="window" lastClr="FFFFFF"/>
      </a:lt1>
      <a:dk2>
        <a:srgbClr val="ABB4BE"/>
      </a:dk2>
      <a:lt2>
        <a:srgbClr val="EEE3CF"/>
      </a:lt2>
      <a:accent1>
        <a:srgbClr val="183858"/>
      </a:accent1>
      <a:accent2>
        <a:srgbClr val="346DE3"/>
      </a:accent2>
      <a:accent3>
        <a:srgbClr val="31D5C3"/>
      </a:accent3>
      <a:accent4>
        <a:srgbClr val="399B65"/>
      </a:accent4>
      <a:accent5>
        <a:srgbClr val="F1B323"/>
      </a:accent5>
      <a:accent6>
        <a:srgbClr val="D65E3F"/>
      </a:accent6>
      <a:hlink>
        <a:srgbClr val="346DE3"/>
      </a:hlink>
      <a:folHlink>
        <a:srgbClr val="346DE3"/>
      </a:folHlink>
    </a:clrScheme>
    <a:fontScheme name="RT rakennusteollisuus">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rt_malli.potx" id="{E3CAB407-4FDA-43AC-BC78-8454F37BE9D2}" vid="{D09B5F97-6430-4C5E-93E4-7D9D7E0565E7}"/>
    </a:ext>
  </a:extLst>
</a:theme>
</file>

<file path=ppt/theme/theme8.xml><?xml version="1.0" encoding="utf-8"?>
<a:theme xmlns:a="http://schemas.openxmlformats.org/drawingml/2006/main" name="Office-teema">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0a4d7623-cd54-45b1-b5e5-e01a0a05f5d9">
      <Terms xmlns="http://schemas.microsoft.com/office/infopath/2007/PartnerControls"/>
    </lcf76f155ced4ddcb4097134ff3c332f>
    <TaxCatchAll xmlns="02c2afe6-977c-409b-bad0-ea046ae7687f" xsi:nil="true"/>
    <_ip_UnifiedCompliancePolicyUIAction xmlns="http://schemas.microsoft.com/sharepoint/v3" xsi:nil="true"/>
    <_ip_UnifiedCompliancePolicyProperties xmlns="http://schemas.microsoft.com/sharepoint/v3" xsi:nil="true"/>
  </documentManagement>
</p:properties>
</file>

<file path=customXml/item2.xml><?xml version="1.0" encoding="utf-8"?>
<ct:contentTypeSchema xmlns:ct="http://schemas.microsoft.com/office/2006/metadata/contentType" xmlns:ma="http://schemas.microsoft.com/office/2006/metadata/properties/metaAttributes" ct:_="" ma:_="" ma:contentTypeName="Asiakirja" ma:contentTypeID="0x010100BE2AE432F7CD894594BFC882998AB693" ma:contentTypeVersion="20" ma:contentTypeDescription="Luo uusi asiakirja." ma:contentTypeScope="" ma:versionID="744aebb00ffe664590b795f9df0d0617">
  <xsd:schema xmlns:xsd="http://www.w3.org/2001/XMLSchema" xmlns:xs="http://www.w3.org/2001/XMLSchema" xmlns:p="http://schemas.microsoft.com/office/2006/metadata/properties" xmlns:ns1="http://schemas.microsoft.com/sharepoint/v3" xmlns:ns2="0a4d7623-cd54-45b1-b5e5-e01a0a05f5d9" xmlns:ns3="02c2afe6-977c-409b-bad0-ea046ae7687f" targetNamespace="http://schemas.microsoft.com/office/2006/metadata/properties" ma:root="true" ma:fieldsID="68b7f79cb0f2e9cb2067a2f3818ad770" ns1:_="" ns2:_="" ns3:_="">
    <xsd:import namespace="http://schemas.microsoft.com/sharepoint/v3"/>
    <xsd:import namespace="0a4d7623-cd54-45b1-b5e5-e01a0a05f5d9"/>
    <xsd:import namespace="02c2afe6-977c-409b-bad0-ea046ae7687f"/>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Location" minOccurs="0"/>
                <xsd:element ref="ns2:MediaServiceGenerationTime" minOccurs="0"/>
                <xsd:element ref="ns2:MediaServiceEventHashCode" minOccurs="0"/>
                <xsd:element ref="ns2:MediaServiceOCR" minOccurs="0"/>
                <xsd:element ref="ns2:MediaServiceAutoKeyPoints" minOccurs="0"/>
                <xsd:element ref="ns2:MediaServiceKeyPoints" minOccurs="0"/>
                <xsd:element ref="ns3:SharedWithUsers" minOccurs="0"/>
                <xsd:element ref="ns3:SharedWithDetails" minOccurs="0"/>
                <xsd:element ref="ns2:MediaLengthInSeconds" minOccurs="0"/>
                <xsd:element ref="ns2:lcf76f155ced4ddcb4097134ff3c332f" minOccurs="0"/>
                <xsd:element ref="ns3:TaxCatchAll" minOccurs="0"/>
                <xsd:element ref="ns2:MediaServiceObjectDetectorVersions" minOccurs="0"/>
                <xsd:element ref="ns1:_ip_UnifiedCompliancePolicyProperties" minOccurs="0"/>
                <xsd:element ref="ns1:_ip_UnifiedCompliancePolicyUIAction"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5" nillable="true" ma:displayName="Yhtenäisen yhteensopivuuskäytännön ominaisuudet" ma:hidden="true" ma:internalName="_ip_UnifiedCompliancePolicyProperties">
      <xsd:simpleType>
        <xsd:restriction base="dms:Note"/>
      </xsd:simpleType>
    </xsd:element>
    <xsd:element name="_ip_UnifiedCompliancePolicyUIAction" ma:index="26" nillable="true" ma:displayName="Yhtenäisen yhteensopivuuskäytännön käyttöliittymän toiminto"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0a4d7623-cd54-45b1-b5e5-e01a0a05f5d9"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Location" ma:index="12" nillable="true" ma:displayName="Location" ma:internalName="MediaServiceLocation"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MediaLengthInSeconds" ma:index="20" nillable="true" ma:displayName="Length (seconds)" ma:internalName="MediaLengthInSeconds" ma:readOnly="true">
      <xsd:simpleType>
        <xsd:restriction base="dms:Unknown"/>
      </xsd:simpleType>
    </xsd:element>
    <xsd:element name="lcf76f155ced4ddcb4097134ff3c332f" ma:index="22" nillable="true" ma:taxonomy="true" ma:internalName="lcf76f155ced4ddcb4097134ff3c332f" ma:taxonomyFieldName="MediaServiceImageTags" ma:displayName="Kuvien tunnisteet" ma:readOnly="false" ma:fieldId="{5cf76f15-5ced-4ddc-b409-7134ff3c332f}" ma:taxonomyMulti="true" ma:sspId="82b0897a-976a-40fc-9eb3-43b30155ff61"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4"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7"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02c2afe6-977c-409b-bad0-ea046ae7687f" elementFormDefault="qualified">
    <xsd:import namespace="http://schemas.microsoft.com/office/2006/documentManagement/types"/>
    <xsd:import namespace="http://schemas.microsoft.com/office/infopath/2007/PartnerControls"/>
    <xsd:element name="SharedWithUsers" ma:index="18" nillable="true" ma:displayName="Jaettu"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Jakamisen tiedot" ma:internalName="SharedWithDetails" ma:readOnly="true">
      <xsd:simpleType>
        <xsd:restriction base="dms:Note">
          <xsd:maxLength value="255"/>
        </xsd:restriction>
      </xsd:simpleType>
    </xsd:element>
    <xsd:element name="TaxCatchAll" ma:index="23" nillable="true" ma:displayName="Taxonomy Catch All Column" ma:hidden="true" ma:list="{86a1b0ec-028d-466b-b4b3-84d7e67e67d7}" ma:internalName="TaxCatchAll" ma:showField="CatchAllData" ma:web="02c2afe6-977c-409b-bad0-ea046ae7687f">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Sisältölaji"/>
        <xsd:element ref="dc:title" minOccurs="0" maxOccurs="1" ma:index="4" ma:displayName="Otsikk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E263EB59-EFC5-43EA-94EF-6019DFCFEE27}">
  <ds:schemaRefs>
    <ds:schemaRef ds:uri="4b40870a-df07-405b-b3fe-9abcf6827aee"/>
    <ds:schemaRef ds:uri="94cc91cf-ef35-440c-b392-72d4f2fde2f0"/>
    <ds:schemaRef ds:uri="http://schemas.microsoft.com/office/2006/metadata/properties"/>
    <ds:schemaRef ds:uri="http://schemas.microsoft.com/office/infopath/2007/PartnerControls"/>
    <ds:schemaRef ds:uri="0a4d7623-cd54-45b1-b5e5-e01a0a05f5d9"/>
    <ds:schemaRef ds:uri="02c2afe6-977c-409b-bad0-ea046ae7687f"/>
    <ds:schemaRef ds:uri="http://schemas.microsoft.com/sharepoint/v3"/>
  </ds:schemaRefs>
</ds:datastoreItem>
</file>

<file path=customXml/itemProps2.xml><?xml version="1.0" encoding="utf-8"?>
<ds:datastoreItem xmlns:ds="http://schemas.openxmlformats.org/officeDocument/2006/customXml" ds:itemID="{710470E1-EAC2-4ACB-B124-130361B33E05}">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0a4d7623-cd54-45b1-b5e5-e01a0a05f5d9"/>
    <ds:schemaRef ds:uri="02c2afe6-977c-409b-bad0-ea046ae7687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23D21297-73EE-4D44-8C6C-AB2D0901861B}">
  <ds:schemaRefs>
    <ds:schemaRef ds:uri="http://schemas.microsoft.com/sharepoint/v3/contenttype/forms"/>
  </ds:schemaRefs>
</ds:datastoreItem>
</file>

<file path=docMetadata/LabelInfo.xml><?xml version="1.0" encoding="utf-8"?>
<clbl:labelList xmlns:clbl="http://schemas.microsoft.com/office/2020/mipLabelMetadata">
  <clbl:label id="{342e649a-c408-4687-a930-34aecd3b29e6}" enabled="0" method="" siteId="{342e649a-c408-4687-a930-34aecd3b29e6}" removed="1"/>
</clbl:labelList>
</file>

<file path=docProps/app.xml><?xml version="1.0" encoding="utf-8"?>
<Properties xmlns="http://schemas.openxmlformats.org/officeDocument/2006/extended-properties" xmlns:vt="http://schemas.openxmlformats.org/officeDocument/2006/docPropsVTypes">
  <TotalTime>1</TotalTime>
  <Words>7053</Words>
  <Application>Microsoft Office PowerPoint</Application>
  <PresentationFormat>Laajakuva</PresentationFormat>
  <Paragraphs>1414</Paragraphs>
  <Slides>45</Slides>
  <Notes>29</Notes>
  <HiddenSlides>1</HiddenSlides>
  <MMClips>1</MMClips>
  <ScaleCrop>false</ScaleCrop>
  <HeadingPairs>
    <vt:vector size="6" baseType="variant">
      <vt:variant>
        <vt:lpstr>Käytetyt fontit</vt:lpstr>
      </vt:variant>
      <vt:variant>
        <vt:i4>16</vt:i4>
      </vt:variant>
      <vt:variant>
        <vt:lpstr>Teema</vt:lpstr>
      </vt:variant>
      <vt:variant>
        <vt:i4>7</vt:i4>
      </vt:variant>
      <vt:variant>
        <vt:lpstr>Dian otsikot</vt:lpstr>
      </vt:variant>
      <vt:variant>
        <vt:i4>45</vt:i4>
      </vt:variant>
    </vt:vector>
  </HeadingPairs>
  <TitlesOfParts>
    <vt:vector size="68" baseType="lpstr">
      <vt:lpstr>Abadi</vt:lpstr>
      <vt:lpstr>Aharoni</vt:lpstr>
      <vt:lpstr>Aptos</vt:lpstr>
      <vt:lpstr>Aptos Display</vt:lpstr>
      <vt:lpstr>Arial</vt:lpstr>
      <vt:lpstr>Avenir Next LT Pro</vt:lpstr>
      <vt:lpstr>Avenir Next LT Pro (Leipäteksti)</vt:lpstr>
      <vt:lpstr>Avenir Next LT Pro Demi</vt:lpstr>
      <vt:lpstr>Calibri</vt:lpstr>
      <vt:lpstr>DroidSans-Bold</vt:lpstr>
      <vt:lpstr>Gotham SSm A</vt:lpstr>
      <vt:lpstr>Inter</vt:lpstr>
      <vt:lpstr>minion-pro</vt:lpstr>
      <vt:lpstr>Times New Roman</vt:lpstr>
      <vt:lpstr>Verdana</vt:lpstr>
      <vt:lpstr>Wingdings</vt:lpstr>
      <vt:lpstr>RT rakennusteollisuus</vt:lpstr>
      <vt:lpstr>5_RT rakennusteollisuus</vt:lpstr>
      <vt:lpstr>1_Office-teema</vt:lpstr>
      <vt:lpstr>1_RT rakennusteollisuus</vt:lpstr>
      <vt:lpstr>Office Theme</vt:lpstr>
      <vt:lpstr>2_RT rakennusteollisuus</vt:lpstr>
      <vt:lpstr>3_RT rakennusteollisuus</vt:lpstr>
      <vt:lpstr>The Confederation of Finnish Construction Industries: Product information and supply chain digitalization development project</vt:lpstr>
      <vt:lpstr>Contents</vt:lpstr>
      <vt:lpstr>Identified Challenges in Information Flow in the Construction Industry</vt:lpstr>
      <vt:lpstr>Digitization</vt:lpstr>
      <vt:lpstr>Why should we strive for digital supply chain management?</vt:lpstr>
      <vt:lpstr>Contents</vt:lpstr>
      <vt:lpstr>PowerPoint-esitys</vt:lpstr>
      <vt:lpstr>PowerPoint-esitys</vt:lpstr>
      <vt:lpstr>Preliminary study on the current state of the ETO Supply Chain</vt:lpstr>
      <vt:lpstr>Towards (true) Supply Chain Management</vt:lpstr>
      <vt:lpstr>CAUSE MAP BASED ON WORKSHOP RCA</vt:lpstr>
      <vt:lpstr>Preliminary Study on the Current State </vt:lpstr>
      <vt:lpstr>PowerPoint-esitys</vt:lpstr>
      <vt:lpstr>Example problems</vt:lpstr>
      <vt:lpstr>Contents</vt:lpstr>
      <vt:lpstr>PowerPoint-esitys</vt:lpstr>
      <vt:lpstr> SC group: BETK</vt:lpstr>
      <vt:lpstr>Contents</vt:lpstr>
      <vt:lpstr>Product Information and Supply Chain Digitalisation Development project  BETK-Supply Chain group</vt:lpstr>
      <vt:lpstr>Work Tasks</vt:lpstr>
      <vt:lpstr>Key factors to enable digital supply chain management interoperability</vt:lpstr>
      <vt:lpstr>PowerPoint-esitys</vt:lpstr>
      <vt:lpstr>Standards that make systemic change possible</vt:lpstr>
      <vt:lpstr>PowerPoint-esitys</vt:lpstr>
      <vt:lpstr>Contents</vt:lpstr>
      <vt:lpstr>Work tasks</vt:lpstr>
      <vt:lpstr>STANDARDIZATION working group</vt:lpstr>
      <vt:lpstr>PowerPoint-esitys</vt:lpstr>
      <vt:lpstr>STANDARDIZATION working group</vt:lpstr>
      <vt:lpstr>INTERFACE working group</vt:lpstr>
      <vt:lpstr>PowerPoint-esitys</vt:lpstr>
      <vt:lpstr>PowerPoint-esitys</vt:lpstr>
      <vt:lpstr>Message based information sharing using Peppol-network</vt:lpstr>
      <vt:lpstr>INTERFACE working group</vt:lpstr>
      <vt:lpstr>PowerPoint-esitys</vt:lpstr>
      <vt:lpstr>BETK results and other ongoing activities</vt:lpstr>
      <vt:lpstr>PowerPoint-esitys</vt:lpstr>
      <vt:lpstr>PowerPoint-esitys</vt:lpstr>
      <vt:lpstr>PowerPoint-esitys</vt:lpstr>
      <vt:lpstr>PowerPoint-esitys</vt:lpstr>
      <vt:lpstr>Yksilöinnin ja tunnistamisen pilotointi </vt:lpstr>
      <vt:lpstr>PowerPoint-esitys</vt:lpstr>
      <vt:lpstr>PowerPoint-esitys</vt:lpstr>
      <vt:lpstr>More information about ongoing development project   www.betoni.com/rakentaminen/BETK</vt:lpstr>
      <vt:lpstr>PowerPoint-esitys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Teemu Alaluusua</dc:creator>
  <cp:lastModifiedBy>Loisalo Nina</cp:lastModifiedBy>
  <cp:revision>4</cp:revision>
  <dcterms:created xsi:type="dcterms:W3CDTF">2025-03-06T09:32:14Z</dcterms:created>
  <dcterms:modified xsi:type="dcterms:W3CDTF">2025-04-08T10:52:36Z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0x010100BE2AE432F7CD894594BFC882998AB693</vt:lpwstr>
  </property>
  <property fmtid="{D5CDD505-2E9C-101B-9397-08002B2CF9AE}" pid="3" name="MediaServiceImageTags">
    <vt:lpwstr/>
  </property>
</Properties>
</file>